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7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8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0" r:id="rId1"/>
    <p:sldMasterId id="2147483772" r:id="rId2"/>
    <p:sldMasterId id="2147483783" r:id="rId3"/>
    <p:sldMasterId id="2147483808" r:id="rId4"/>
    <p:sldMasterId id="2147483820" r:id="rId5"/>
    <p:sldMasterId id="2147483832" r:id="rId6"/>
    <p:sldMasterId id="2147483844" r:id="rId7"/>
    <p:sldMasterId id="2147483856" r:id="rId8"/>
    <p:sldMasterId id="2147483868" r:id="rId9"/>
  </p:sldMasterIdLst>
  <p:notesMasterIdLst>
    <p:notesMasterId r:id="rId70"/>
  </p:notesMasterIdLst>
  <p:sldIdLst>
    <p:sldId id="450" r:id="rId10"/>
    <p:sldId id="405" r:id="rId11"/>
    <p:sldId id="468" r:id="rId12"/>
    <p:sldId id="406" r:id="rId13"/>
    <p:sldId id="409" r:id="rId14"/>
    <p:sldId id="410" r:id="rId15"/>
    <p:sldId id="411" r:id="rId16"/>
    <p:sldId id="461" r:id="rId17"/>
    <p:sldId id="462" r:id="rId18"/>
    <p:sldId id="463" r:id="rId19"/>
    <p:sldId id="464" r:id="rId20"/>
    <p:sldId id="465" r:id="rId21"/>
    <p:sldId id="466" r:id="rId22"/>
    <p:sldId id="467" r:id="rId23"/>
    <p:sldId id="423" r:id="rId24"/>
    <p:sldId id="413" r:id="rId25"/>
    <p:sldId id="414" r:id="rId26"/>
    <p:sldId id="415" r:id="rId27"/>
    <p:sldId id="416" r:id="rId28"/>
    <p:sldId id="417" r:id="rId29"/>
    <p:sldId id="419" r:id="rId30"/>
    <p:sldId id="369" r:id="rId31"/>
    <p:sldId id="378" r:id="rId32"/>
    <p:sldId id="374" r:id="rId33"/>
    <p:sldId id="372" r:id="rId34"/>
    <p:sldId id="401" r:id="rId35"/>
    <p:sldId id="400" r:id="rId36"/>
    <p:sldId id="373" r:id="rId37"/>
    <p:sldId id="380" r:id="rId38"/>
    <p:sldId id="424" r:id="rId39"/>
    <p:sldId id="425" r:id="rId40"/>
    <p:sldId id="426" r:id="rId41"/>
    <p:sldId id="428" r:id="rId42"/>
    <p:sldId id="430" r:id="rId43"/>
    <p:sldId id="433" r:id="rId44"/>
    <p:sldId id="435" r:id="rId45"/>
    <p:sldId id="436" r:id="rId46"/>
    <p:sldId id="437" r:id="rId47"/>
    <p:sldId id="438" r:id="rId48"/>
    <p:sldId id="439" r:id="rId49"/>
    <p:sldId id="440" r:id="rId50"/>
    <p:sldId id="441" r:id="rId51"/>
    <p:sldId id="442" r:id="rId52"/>
    <p:sldId id="443" r:id="rId53"/>
    <p:sldId id="444" r:id="rId54"/>
    <p:sldId id="445" r:id="rId55"/>
    <p:sldId id="446" r:id="rId56"/>
    <p:sldId id="447" r:id="rId57"/>
    <p:sldId id="448" r:id="rId58"/>
    <p:sldId id="449" r:id="rId59"/>
    <p:sldId id="451" r:id="rId60"/>
    <p:sldId id="452" r:id="rId61"/>
    <p:sldId id="453" r:id="rId62"/>
    <p:sldId id="454" r:id="rId63"/>
    <p:sldId id="455" r:id="rId64"/>
    <p:sldId id="456" r:id="rId65"/>
    <p:sldId id="457" r:id="rId66"/>
    <p:sldId id="458" r:id="rId67"/>
    <p:sldId id="459" r:id="rId68"/>
    <p:sldId id="460" r:id="rId69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24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79286" autoAdjust="0"/>
  </p:normalViewPr>
  <p:slideViewPr>
    <p:cSldViewPr snapToGrid="0" snapToObjects="1">
      <p:cViewPr varScale="1">
        <p:scale>
          <a:sx n="114" d="100"/>
          <a:sy n="114" d="100"/>
        </p:scale>
        <p:origin x="-834" y="-10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slide" Target="slides/slide52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Dari:Desktop:&#1050;&#1085;&#1080;&#1075;&#1072;2%20(&#1074;&#1077;&#1088;&#1089;&#1080;&#1103;%201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600274084269113"/>
          <c:y val="0.22994768189762704"/>
          <c:w val="0.72905576787897763"/>
          <c:h val="0.67927405355552117"/>
        </c:manualLayout>
      </c:layout>
      <c:lineChart>
        <c:grouping val="standard"/>
        <c:varyColors val="0"/>
        <c:ser>
          <c:idx val="0"/>
          <c:order val="0"/>
          <c:tx>
            <c:v>Европа</c:v>
          </c:tx>
          <c:marker>
            <c:symbol val="none"/>
          </c:marker>
          <c:dLbls>
            <c:dLbl>
              <c:idx val="1"/>
              <c:layout>
                <c:manualLayout>
                  <c:x val="-8.0510127531883122E-2"/>
                  <c:y val="-2.5130894196461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E42-4B06-8134-18D8CE44EB34}"/>
                </c:ext>
              </c:extLst>
            </c:dLbl>
            <c:dLbl>
              <c:idx val="2"/>
              <c:layout>
                <c:manualLayout>
                  <c:x val="-7.3008252063015769E-2"/>
                  <c:y val="-2.93193765625389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E42-4B06-8134-18D8CE44EB34}"/>
                </c:ext>
              </c:extLst>
            </c:dLbl>
            <c:spPr>
              <a:noFill/>
              <a:ln>
                <a:noFill/>
              </a:ln>
              <a:effectLst/>
            </c:sp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Лист1!$E$7:$E$9</c:f>
              <c:numCache>
                <c:formatCode>General</c:formatCode>
                <c:ptCount val="3"/>
                <c:pt idx="0">
                  <c:v>2015</c:v>
                </c:pt>
                <c:pt idx="1">
                  <c:v>2025</c:v>
                </c:pt>
                <c:pt idx="2">
                  <c:v>2050</c:v>
                </c:pt>
              </c:numCache>
            </c:numRef>
          </c:cat>
          <c:val>
            <c:numRef>
              <c:f>Лист1!$B$7:$B$9</c:f>
              <c:numCache>
                <c:formatCode>0%</c:formatCode>
                <c:ptCount val="3"/>
                <c:pt idx="0">
                  <c:v>0.23500000000000001</c:v>
                </c:pt>
                <c:pt idx="1">
                  <c:v>0.28000000000000008</c:v>
                </c:pt>
                <c:pt idx="2">
                  <c:v>0.34200000000000008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E42-4B06-8134-18D8CE44EB34}"/>
            </c:ext>
          </c:extLst>
        </c:ser>
        <c:ser>
          <c:idx val="1"/>
          <c:order val="1"/>
          <c:tx>
            <c:v>РФ</c:v>
          </c:tx>
          <c:marker>
            <c:symbol val="none"/>
          </c:marker>
          <c:dLbls>
            <c:dLbl>
              <c:idx val="1"/>
              <c:layout>
                <c:manualLayout>
                  <c:x val="-8.9512378094523767E-2"/>
                  <c:y val="4.60733060268468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E42-4B06-8134-18D8CE44EB34}"/>
                </c:ext>
              </c:extLst>
            </c:dLbl>
            <c:dLbl>
              <c:idx val="2"/>
              <c:layout>
                <c:manualLayout>
                  <c:x val="-5.2003000750187572E-2"/>
                  <c:y val="3.35078589286158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E42-4B06-8134-18D8CE44EB34}"/>
                </c:ext>
              </c:extLst>
            </c:dLbl>
            <c:spPr>
              <a:noFill/>
              <a:ln>
                <a:noFill/>
              </a:ln>
              <a:effectLst/>
            </c:sp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Лист1!$E$7:$E$9</c:f>
              <c:numCache>
                <c:formatCode>General</c:formatCode>
                <c:ptCount val="3"/>
                <c:pt idx="0">
                  <c:v>2015</c:v>
                </c:pt>
                <c:pt idx="1">
                  <c:v>2025</c:v>
                </c:pt>
                <c:pt idx="2">
                  <c:v>2050</c:v>
                </c:pt>
              </c:numCache>
            </c:numRef>
          </c:cat>
          <c:val>
            <c:numRef>
              <c:f>Лист1!$C$7:$C$9</c:f>
              <c:numCache>
                <c:formatCode>0%</c:formatCode>
                <c:ptCount val="3"/>
                <c:pt idx="0">
                  <c:v>0.2</c:v>
                </c:pt>
                <c:pt idx="1">
                  <c:v>0.23900000000000021</c:v>
                </c:pt>
                <c:pt idx="2">
                  <c:v>0.28800000000000031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2E42-4B06-8134-18D8CE44EB34}"/>
            </c:ext>
          </c:extLst>
        </c:ser>
        <c:ser>
          <c:idx val="2"/>
          <c:order val="2"/>
          <c:tx>
            <c:v>Весь мир</c:v>
          </c:tx>
          <c:marker>
            <c:symbol val="none"/>
          </c:marker>
          <c:dLbls>
            <c:dLbl>
              <c:idx val="1"/>
              <c:layout>
                <c:manualLayout>
                  <c:x val="-6.7006751687922014E-2"/>
                  <c:y val="4.39790648438084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E42-4B06-8134-18D8CE44EB34}"/>
                </c:ext>
              </c:extLst>
            </c:dLbl>
            <c:dLbl>
              <c:idx val="2"/>
              <c:layout>
                <c:manualLayout>
                  <c:x val="-5.5003750937734519E-2"/>
                  <c:y val="6.28272354911547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E42-4B06-8134-18D8CE44EB34}"/>
                </c:ext>
              </c:extLst>
            </c:dLbl>
            <c:spPr>
              <a:noFill/>
              <a:ln>
                <a:noFill/>
              </a:ln>
              <a:effectLst/>
            </c:sp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Лист1!$E$7:$E$9</c:f>
              <c:numCache>
                <c:formatCode>General</c:formatCode>
                <c:ptCount val="3"/>
                <c:pt idx="0">
                  <c:v>2015</c:v>
                </c:pt>
                <c:pt idx="1">
                  <c:v>2025</c:v>
                </c:pt>
                <c:pt idx="2">
                  <c:v>2050</c:v>
                </c:pt>
              </c:numCache>
            </c:numRef>
          </c:cat>
          <c:val>
            <c:numRef>
              <c:f>Лист1!$D$7:$D$9</c:f>
              <c:numCache>
                <c:formatCode>0%</c:formatCode>
                <c:ptCount val="3"/>
                <c:pt idx="0">
                  <c:v>0.12300000000000011</c:v>
                </c:pt>
                <c:pt idx="1">
                  <c:v>0.14900000000000022</c:v>
                </c:pt>
                <c:pt idx="2">
                  <c:v>0.21500000000000022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2E42-4B06-8134-18D8CE44EB3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4735872"/>
        <c:axId val="104737408"/>
      </c:lineChart>
      <c:catAx>
        <c:axId val="104735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4737408"/>
        <c:crosses val="autoZero"/>
        <c:auto val="1"/>
        <c:lblAlgn val="ctr"/>
        <c:lblOffset val="100"/>
        <c:noMultiLvlLbl val="0"/>
      </c:catAx>
      <c:valAx>
        <c:axId val="104737408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crossAx val="1047358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24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CA7D0-235E-47F3-9C4D-C63C9D352205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3AA5A-1508-4B0C-97A1-5089245EAD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555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23AA5A-1508-4B0C-97A1-5089245EADC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68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Times New Roman" panose="02020603050405020304" pitchFamily="18" charset="0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0557F810-2DB6-4BF0-B1A4-1DA50B825EB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pPr marL="0" marR="0" lvl="0" indent="0" algn="r" defTabSz="449263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39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1388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D3805ED3-D15D-4545-83E2-A59C6C58C65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pPr marL="0" marR="0" lvl="0" indent="0" algn="r" defTabSz="449263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40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57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Times New Roman" panose="02020603050405020304" pitchFamily="18" charset="0"/>
            </a:endParaRPr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03DA39CD-319D-4082-AF4F-4BE26526F0E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pPr marL="0" marR="0" lvl="0" indent="0" algn="r" defTabSz="449263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41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2996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Выступление Министра Вероники Скворцовой на расширенном заседании Коллегии Минздрава России</a:t>
            </a:r>
          </a:p>
          <a:p>
            <a:r>
              <a:rPr lang="ru-RU" dirty="0"/>
              <a:t>Материал опубликован 20 апреля 2016 в 16:00. 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23AA5A-1508-4B0C-97A1-5089245EADC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524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Определение приоритетов лечения</a:t>
            </a:r>
          </a:p>
          <a:p>
            <a:r>
              <a:rPr lang="ru-RU" dirty="0"/>
              <a:t>Существование очень зависит</a:t>
            </a:r>
            <a:r>
              <a:rPr lang="ru-RU" baseline="0" dirty="0"/>
              <a:t> от окружения</a:t>
            </a:r>
          </a:p>
          <a:p>
            <a:r>
              <a:rPr lang="ru-RU" baseline="0" dirty="0"/>
              <a:t>4-мерная гериатрия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3AA5A-1508-4B0C-97A1-5089245EADC5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/>
          </a:p>
        </p:txBody>
      </p:sp>
      <p:sp>
        <p:nvSpPr>
          <p:cNvPr id="808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DFD56D-3F0A-484B-820C-AA8C4E0A7D0F}" type="slidenum">
              <a:rPr lang="ru-RU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2CD583A-D92E-4D25-8B84-A8DDA283A003}" type="slidenum">
              <a:rPr lang="ru-RU" altLang="ru-RU"/>
              <a:pPr/>
              <a:t>24</a:t>
            </a:fld>
            <a:endParaRPr lang="ru-RU" altLang="ru-RU"/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3881208" y="8685103"/>
            <a:ext cx="2969592" cy="450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9pPr>
          </a:lstStyle>
          <a:p>
            <a:pPr algn="r" eaLnBrk="1">
              <a:buClrTx/>
              <a:buFontTx/>
              <a:buNone/>
            </a:pPr>
            <a:fld id="{F5941F7A-FE33-4051-B1F4-04B4D5F858BA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algn="r" eaLnBrk="1">
                <a:buClrTx/>
                <a:buFontTx/>
                <a:buNone/>
              </a:pPr>
              <a:t>24</a:t>
            </a:fld>
            <a:endParaRPr lang="ru-RU" altLang="ru-RU" sz="1200" dirty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8914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65650" cy="34242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5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2656" cy="411106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Определение приоритетов лечения</a:t>
            </a:r>
          </a:p>
          <a:p>
            <a:r>
              <a:rPr lang="ru-RU" dirty="0"/>
              <a:t>Существование очень зависит</a:t>
            </a:r>
            <a:r>
              <a:rPr lang="ru-RU" baseline="0" dirty="0"/>
              <a:t> от окружения</a:t>
            </a:r>
          </a:p>
          <a:p>
            <a:r>
              <a:rPr lang="ru-RU" baseline="0" dirty="0"/>
              <a:t>4-мерная гериатрия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3AA5A-1508-4B0C-97A1-5089245EADC5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FD0B64C-9CD5-4FA4-AFA9-F41DFEE7B294}" type="slidenum">
              <a:rPr lang="ru-RU" altLang="ru-RU">
                <a:solidFill>
                  <a:prstClr val="black"/>
                </a:solidFill>
              </a:rPr>
              <a:pPr/>
              <a:t>27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51201" name="Text Box 1"/>
          <p:cNvSpPr txBox="1">
            <a:spLocks noChangeArrowheads="1"/>
          </p:cNvSpPr>
          <p:nvPr/>
        </p:nvSpPr>
        <p:spPr bwMode="auto">
          <a:xfrm>
            <a:off x="3881208" y="8685103"/>
            <a:ext cx="2969592" cy="450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9pPr>
          </a:lstStyle>
          <a:p>
            <a:pPr algn="r"/>
            <a:fld id="{AC6ADA45-D778-48E2-9002-9718116209ED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</a:rPr>
              <a:pPr algn="r"/>
              <a:t>27</a:t>
            </a:fld>
            <a:endParaRPr lang="ru-RU" altLang="ru-RU" sz="1200" dirty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51202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68825" cy="34258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3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5536" cy="411378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Определение приоритетов лечения</a:t>
            </a:r>
          </a:p>
          <a:p>
            <a:r>
              <a:rPr lang="ru-RU" dirty="0"/>
              <a:t>Существование очень зависит</a:t>
            </a:r>
            <a:r>
              <a:rPr lang="ru-RU" baseline="0" dirty="0"/>
              <a:t> от окружения</a:t>
            </a:r>
          </a:p>
          <a:p>
            <a:r>
              <a:rPr lang="ru-RU" baseline="0" dirty="0"/>
              <a:t>4-мерная гериатрия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3AA5A-1508-4B0C-97A1-5089245EADC5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C8E58740-C20F-4AC9-A9A0-3CF629542E2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pPr marL="0" marR="0" lvl="0" indent="0" algn="r" defTabSz="449263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38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796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rgnkc.ru/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tx2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pic>
        <p:nvPicPr>
          <p:cNvPr id="1026" name="Picture 2" descr="C:\Users\Денис\Desktop\новое 2016\С РАБОЧЕГО СВЕЖАК\ЛОГО РГНКЦ\brandbook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23" y="295773"/>
            <a:ext cx="2678524" cy="82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0" y="6095037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solidFill>
                  <a:prstClr val="black"/>
                </a:solidFill>
              </a:rPr>
              <a:t>ГБОУ ВПО «Российский национальный исследовательский медицинский университет имени Н.И. Пирогова» Минздрава России</a:t>
            </a:r>
          </a:p>
        </p:txBody>
      </p:sp>
      <p:pic>
        <p:nvPicPr>
          <p:cNvPr id="15" name="Picture 12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80057" y="51617"/>
            <a:ext cx="4037677" cy="1309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2" name="Picture 2" descr="C:\Users\Денис\Desktop\новое 2016\Логотипы_Конфа\РНИМУ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622" y="230295"/>
            <a:ext cx="1252377" cy="95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Титульный слайд (Конец)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tx2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313" y="1920589"/>
            <a:ext cx="90133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prstClr val="white"/>
                </a:solidFill>
                <a:latin typeface="Century Gothic"/>
              </a:rPr>
              <a:t>Спасибо за внимание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2608" y="3757540"/>
            <a:ext cx="7718780" cy="156966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 defTabSz="287945"/>
            <a:r>
              <a:rPr lang="en-US" sz="3200" dirty="0">
                <a:solidFill>
                  <a:srgbClr val="3B619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WWW.RGNKC.RU</a:t>
            </a:r>
            <a:endParaRPr lang="en-US" sz="3200" dirty="0">
              <a:solidFill>
                <a:srgbClr val="3B6195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287945"/>
            <a:endParaRPr lang="en-US" sz="3200" dirty="0">
              <a:solidFill>
                <a:srgbClr val="3B6195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287945">
              <a:spcAft>
                <a:spcPts val="600"/>
              </a:spcAft>
            </a:pPr>
            <a:r>
              <a:rPr lang="ru-RU" sz="3200" dirty="0">
                <a:solidFill>
                  <a:srgbClr val="3B619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119423, г. Москва, ул. 1-ая Леонова, дом 16</a:t>
            </a:r>
            <a:endParaRPr lang="en-US" sz="3200" dirty="0">
              <a:solidFill>
                <a:srgbClr val="3B6195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 descr="C:\Users\Денис\Desktop\новое 2016\С РАБОЧЕГО СВЕЖАК\ЛОГО РГНКЦ\brandbook-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23" y="295773"/>
            <a:ext cx="2678524" cy="82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80057" y="51617"/>
            <a:ext cx="4037677" cy="1309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20" name="Picture 2" descr="C:\Users\Денис\Desktop\новое 2016\Логотипы_Конфа\РНИМУ.jpg"/>
          <p:cNvPicPr>
            <a:picLocks noChangeAspect="1" noChangeArrowheads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622" y="230295"/>
            <a:ext cx="1252377" cy="95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1605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tx2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pic>
        <p:nvPicPr>
          <p:cNvPr id="1026" name="Picture 2" descr="C:\Users\Денис\Desktop\новое 2016\С РАБОЧЕГО СВЕЖАК\ЛОГО РГНКЦ\brandbook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105622" cy="95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0" y="6095037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i="1" dirty="0">
                <a:solidFill>
                  <a:prstClr val="black"/>
                </a:solidFill>
              </a:rPr>
              <a:t>ГБОУ ВПО «Российский национальный исследовательский медицинский университет имени Н.И. Пирогова» Минздрава России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7772400" cy="936104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ru-RU"/>
              <a:t>Образец заголовка</a:t>
            </a:r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3" name="Picture 2" descr="C:\Users\Денис\Desktop\новое 2016\С РАБОЧЕГО СВЕЖАК\ЛОГО РГНКЦ\brandbook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105622" cy="95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7772400" cy="936104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ru-RU"/>
              <a:t>Образец заголовка</a:t>
            </a:r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Титульный слайд (Конец)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tx2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26" name="Picture 2" descr="C:\Users\Денис\Desktop\новое 2016\С РАБОЧЕГО СВЕЖАК\ЛОГО РГНКЦ\brandbook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105622" cy="95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5313" y="1920589"/>
            <a:ext cx="90133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entury Gothic"/>
              </a:rPr>
              <a:t>WWW.RGNKC.RU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2608" y="3438579"/>
            <a:ext cx="7718780" cy="164660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 defTabSz="287945">
              <a:spcAft>
                <a:spcPts val="600"/>
              </a:spcAft>
            </a:pPr>
            <a:r>
              <a:rPr lang="ru-RU" sz="3200" dirty="0">
                <a:solidFill>
                  <a:srgbClr val="3B619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119423, г. Москва, ул. 1-ая Леонова, дом 16</a:t>
            </a:r>
            <a:endParaRPr lang="en-US" sz="3200" dirty="0">
              <a:solidFill>
                <a:srgbClr val="3B6195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287945">
              <a:spcAft>
                <a:spcPts val="600"/>
              </a:spcAft>
            </a:pPr>
            <a:r>
              <a:rPr lang="en-US" sz="3200" dirty="0">
                <a:solidFill>
                  <a:srgbClr val="3B619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solidFill>
                  <a:srgbClr val="3B619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dirty="0">
              <a:solidFill>
                <a:srgbClr val="3B6195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1605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4446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6952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1954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3295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3165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1252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4475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276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617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3" name="Picture 2" descr="C:\Users\Денис\Desktop\новое 2016\С РАБОЧЕГО СВЕЖАК\ЛОГО РГНКЦ\brandbook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105622" cy="95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175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9300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909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2362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8227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679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0772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8382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673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6313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3181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02602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4218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159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4239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8100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3427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2414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529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308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8710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76126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76022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65365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4300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9581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01674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625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01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78752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7046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75373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2695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4679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9913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4EA9B0-0106-4797-8EC5-C27497A13A9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36508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1D9F04-0161-47F7-A59D-E401B70ABAC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361030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C3E2B0-870E-44E3-9311-C897A6D91F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355930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60990A-6CB0-4916-B1F8-B332C6FA42D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8735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925B8F-1A73-4287-8518-C5A052F0AB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226696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CA6D5C-7127-46EF-94BC-EEF7BC3F438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790299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A7D6FF-2E06-4379-A122-06E3A7DCD92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57270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799D55-13FF-43E6-8E65-5C76B0C74A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358278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16B340-8549-4D93-93EC-D3C886EECF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791325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FD3CDE-BC40-4D02-B1C6-44CF1220AA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616932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02BD3B-8AE2-4782-9B57-7AD05C8838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73034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D8D82-2E18-4583-9E1A-2B98C8A5ACB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A73DA-B615-4935-A1CE-FE78013D58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4625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C60B0-54FE-4DD4-8F7B-FD987BBD9B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02642-8E14-4939-A2F8-33C5504553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9642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C04A7-343A-4383-A455-F0F2B46536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84A5E-89F2-4948-A4F1-68B6FF92F99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817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E3E0C-4449-734F-A20B-DED3BCC1F227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CDC7D-2AF6-42D4-B26D-BAE17EA092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067C3-DC91-4EF6-BB1C-4EA235431C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79115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2C489-1761-4F4C-BFED-5462F426566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D0BA7-8289-433B-9CBB-F61E76B134D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54445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F258D-6772-495C-A67A-4900B2A61B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C672B-5C86-4857-AB64-1ABEBFD7C2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63843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576F5-0A36-4636-A5F2-246C30FE532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24143-BE2B-4826-A0E6-4EAF685696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10857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A9985-5A70-4C8F-BA1A-41F27E66E2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F6959-6C6B-464E-90F5-B6FA5F42FD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34067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12023-E278-4549-9AA7-4D6D36C624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B5AF3-791D-4D6B-8D3F-533307B08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23522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2B6EB-C4FF-4D73-9368-58E4ABB2E40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DDA6A-76DD-4ED1-AAC6-BC5D35DC27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24656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7A72F-F02C-4C32-BC5A-9DEE91EBE2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75B47-7E82-4A5F-955E-349AF8BE379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51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306" y="62333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70E3E0C-4449-734F-A20B-DED3BCC1F227}" type="datetimeFigureOut">
              <a:rPr lang="ru-RU" smtClean="0">
                <a:solidFill>
                  <a:srgbClr val="3B6195"/>
                </a:solidFill>
              </a:rPr>
              <a:pPr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3B6195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 descr="C:\Users\Денис\Desktop\новое 2016\С РАБОЧЕГО СВЕЖАК\ЛОГО РГНКЦ\brandbook-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69" y="543705"/>
            <a:ext cx="554461" cy="80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476672"/>
            <a:ext cx="817778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476673"/>
            <a:ext cx="7772400" cy="936104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dirty="0"/>
              <a:t>Образец заголовка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306" y="62333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defTabSz="914400"/>
            <a:fld id="{B4C71EC6-210F-42DE-9C53-41977AD35B3D}" type="datetimeFigureOut">
              <a:rPr lang="ru-RU" smtClean="0">
                <a:solidFill>
                  <a:srgbClr val="3B6195"/>
                </a:solidFill>
              </a:rPr>
              <a:pPr defTabSz="914400"/>
              <a:t>16.01.2017</a:t>
            </a:fld>
            <a:endParaRPr lang="ru-RU">
              <a:solidFill>
                <a:srgbClr val="3B6195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defTabSz="914400"/>
            <a:endParaRPr lang="ru-RU">
              <a:solidFill>
                <a:srgbClr val="3B6195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/>
            <a:fld id="{B19B0651-EE4F-4900-A07F-96A6BFA9D0F0}" type="slidenum">
              <a:rPr lang="ru-RU" smtClean="0"/>
              <a:pPr defTabSz="914400"/>
              <a:t>‹#›</a:t>
            </a:fld>
            <a:endParaRPr lang="ru-RU"/>
          </a:p>
        </p:txBody>
      </p:sp>
      <p:pic>
        <p:nvPicPr>
          <p:cNvPr id="2050" name="Picture 2" descr="C:\Users\Денис\Desktop\новое 2016\С РАБОЧЕГО СВЕЖАК\ЛОГО РГНКЦ\brandbook-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69" y="543705"/>
            <a:ext cx="554461" cy="80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476673"/>
            <a:ext cx="7772400" cy="936104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dirty="0"/>
              <a:t>Образец заголовка</a:t>
            </a:r>
            <a:endParaRPr kumimoji="0" lang="en-US" dirty="0"/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 flipH="1">
            <a:off x="971600" y="1412776"/>
            <a:ext cx="770485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8EE8732D-A1CD-4F19-90BC-D8235D79A2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B87AD1A-4F79-4355-8DEB-7017268E22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559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618139-A981-4FBC-894B-D6B91D5823B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A00C945-6400-468D-9ED4-7E625F1D0B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E3E0C-4449-734F-A20B-DED3BCC1F22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47F90-0ED0-0141-A47D-B0DC02C510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852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616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E3E0C-4449-734F-A20B-DED3BCC1F2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47F90-0ED0-0141-A47D-B0DC02C510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9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текста заголовка щелкните мышьюОбразец заголовка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структуры щелкните мышью</a:t>
            </a:r>
          </a:p>
          <a:p>
            <a:pPr lvl="1"/>
            <a:r>
              <a:rPr lang="en-GB" altLang="ru-RU"/>
              <a:t>Второй уровень структуры</a:t>
            </a:r>
          </a:p>
          <a:p>
            <a:pPr lvl="2"/>
            <a:r>
              <a:rPr lang="en-GB" altLang="ru-RU"/>
              <a:t>Третий уровень структуры</a:t>
            </a:r>
          </a:p>
          <a:p>
            <a:pPr lvl="3"/>
            <a:r>
              <a:rPr lang="en-GB" altLang="ru-RU"/>
              <a:t>Четвёртый уровень структуры</a:t>
            </a:r>
          </a:p>
          <a:p>
            <a:pPr lvl="4"/>
            <a:r>
              <a:rPr lang="en-GB" altLang="ru-RU"/>
              <a:t>Пятый уровень структуры</a:t>
            </a:r>
          </a:p>
          <a:p>
            <a:pPr lvl="4"/>
            <a:r>
              <a:rPr lang="en-GB" altLang="ru-RU"/>
              <a:t>Шестой уровень структуры</a:t>
            </a:r>
          </a:p>
          <a:p>
            <a:pPr lvl="4"/>
            <a:r>
              <a:rPr lang="en-GB" altLang="ru-RU"/>
              <a:t>Седьмой уровень структуры</a:t>
            </a:r>
          </a:p>
          <a:p>
            <a:pPr lvl="4"/>
            <a:r>
              <a:rPr lang="en-GB" altLang="ru-RU"/>
              <a:t>Восьмой уровень структуры</a:t>
            </a:r>
          </a:p>
          <a:p>
            <a:pPr lvl="0"/>
            <a:r>
              <a:rPr lang="en-GB" altLang="ru-RU"/>
              <a:t>Девятый уровень структурыОбразец текста</a:t>
            </a:r>
          </a:p>
          <a:p>
            <a:pPr lvl="1"/>
            <a:r>
              <a:rPr lang="en-GB" altLang="ru-RU"/>
              <a:t>Второй уровень</a:t>
            </a:r>
          </a:p>
          <a:p>
            <a:pPr lvl="2"/>
            <a:r>
              <a:rPr lang="en-GB" altLang="ru-RU"/>
              <a:t>Третий уровень</a:t>
            </a:r>
          </a:p>
          <a:p>
            <a:pPr lvl="3"/>
            <a:r>
              <a:rPr lang="en-GB" altLang="ru-RU"/>
              <a:t>Четвертый уровень</a:t>
            </a:r>
          </a:p>
          <a:p>
            <a:pPr lvl="4"/>
            <a:r>
              <a:rPr lang="en-GB" altLang="ru-RU"/>
              <a:t>Пятый уровень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u-RU" altLang="ru-RU"/>
              <a:t>20.6.16</a:t>
            </a: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>
              <a:latin typeface="Arial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1A1C111E-B76D-48BF-BF6E-704ECCB6FB9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9244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hf hdr="0" ftr="0" dt="0"/>
  <p:txStyles>
    <p:titleStyle>
      <a:lvl1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+mj-lt"/>
          <a:ea typeface="Arial Unicode MS" charset="0"/>
          <a:cs typeface="+mj-cs"/>
        </a:defRPr>
      </a:lvl1pPr>
      <a:lvl2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charset="0"/>
          <a:ea typeface="Arial Unicode MS" charset="0"/>
          <a:cs typeface="Arial Unicode MS" charset="0"/>
        </a:defRPr>
      </a:lvl2pPr>
      <a:lvl3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charset="0"/>
          <a:ea typeface="Arial Unicode MS" charset="0"/>
          <a:cs typeface="Arial Unicode MS" charset="0"/>
        </a:defRPr>
      </a:lvl3pPr>
      <a:lvl4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charset="0"/>
          <a:ea typeface="Arial Unicode MS" charset="0"/>
          <a:cs typeface="Arial Unicode MS" charset="0"/>
        </a:defRPr>
      </a:lvl4pPr>
      <a:lvl5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charset="0"/>
          <a:ea typeface="Arial Unicode MS" charset="0"/>
          <a:cs typeface="Arial Unicode MS" charset="0"/>
        </a:defRPr>
      </a:lvl5pPr>
      <a:lvl6pPr marL="25146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6pPr>
      <a:lvl7pPr marL="29718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7pPr>
      <a:lvl8pPr marL="34290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8pPr>
      <a:lvl9pPr marL="38862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>
          <a:solidFill>
            <a:srgbClr val="000000"/>
          </a:solidFill>
          <a:latin typeface="+mn-lt"/>
          <a:ea typeface="Arial Unicode MS" charset="0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+mn-lt"/>
          <a:ea typeface="Arial Unicode MS" charset="0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Arial Unicode MS" charset="0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Arial Unicode MS" charset="0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Arial Unicode MS" charset="0"/>
          <a:cs typeface="+mn-cs"/>
        </a:defRPr>
      </a:lvl5pPr>
      <a:lvl6pPr marL="25146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029FE3C6-7F17-4E21-8D37-1903FAB0FF5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16.01.2017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3944EBF8-6628-47AD-935A-F8C48248A822}" type="slidenum">
              <a:rPr lang="ru-RU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643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mailto:aggrb@mail.ru" TargetMode="External"/><Relationship Id="rId1" Type="http://schemas.openxmlformats.org/officeDocument/2006/relationships/slideLayout" Target="../slideLayouts/slideLayout8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7772400" cy="1447900"/>
          </a:xfrm>
        </p:spPr>
        <p:txBody>
          <a:bodyPr>
            <a:normAutofit fontScale="90000"/>
          </a:bodyPr>
          <a:lstStyle/>
          <a:p>
            <a:r>
              <a:rPr lang="ru-RU" dirty="0"/>
              <a:t>Гериатрические подходы в оказании медицинской помощи пожилым помощи пожилым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2206304"/>
            <a:ext cx="7772400" cy="381349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600" dirty="0" smtClean="0"/>
              <a:t>          </a:t>
            </a:r>
            <a:r>
              <a:rPr lang="ru-RU" sz="3600" dirty="0" smtClean="0"/>
              <a:t>        </a:t>
            </a:r>
            <a:r>
              <a:rPr lang="ru-RU" sz="3600" dirty="0" smtClean="0">
                <a:solidFill>
                  <a:srgbClr val="0070C0"/>
                </a:solidFill>
              </a:rPr>
              <a:t>Старческая </a:t>
            </a:r>
            <a:r>
              <a:rPr lang="ru-RU" sz="3600" dirty="0" smtClean="0">
                <a:solidFill>
                  <a:srgbClr val="0070C0"/>
                </a:solidFill>
              </a:rPr>
              <a:t>астения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Кафедра терапии и ОВП с курсом гериатрии ИДПО ФГБОУ ВО БГМУ МЗРФ</a:t>
            </a:r>
          </a:p>
          <a:p>
            <a:pPr marL="0" indent="0" algn="ctr">
              <a:buNone/>
            </a:pPr>
            <a:r>
              <a:rPr lang="ru-RU" dirty="0" smtClean="0"/>
              <a:t>Цикл НМО ДПП ПК 36 часов</a:t>
            </a:r>
          </a:p>
          <a:p>
            <a:pPr marL="0" indent="0" algn="ctr">
              <a:buNone/>
            </a:pPr>
            <a:r>
              <a:rPr lang="ru-RU" dirty="0" smtClean="0"/>
              <a:t>« Гериатрия в терапии</a:t>
            </a:r>
            <a:r>
              <a:rPr lang="ru-RU" dirty="0" smtClean="0"/>
              <a:t>»</a:t>
            </a:r>
          </a:p>
          <a:p>
            <a:pPr marL="0" indent="0" algn="ctr">
              <a:buNone/>
            </a:pPr>
            <a:r>
              <a:rPr lang="ru-RU" dirty="0" err="1" smtClean="0"/>
              <a:t>Проф</a:t>
            </a:r>
            <a:r>
              <a:rPr lang="ru-RU" dirty="0" smtClean="0"/>
              <a:t> Сафуанова Г.Ш.</a:t>
            </a:r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2017г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509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Старение</a:t>
            </a:r>
            <a:endParaRPr lang="ru-RU" dirty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1435100" y="1357313"/>
            <a:ext cx="7499350" cy="4891087"/>
          </a:xfrm>
        </p:spPr>
        <p:txBody>
          <a:bodyPr>
            <a:normAutofit lnSpcReduction="10000"/>
          </a:bodyPr>
          <a:lstStyle/>
          <a:p>
            <a:r>
              <a:rPr lang="ru-RU" altLang="ru-RU" smtClean="0">
                <a:solidFill>
                  <a:srgbClr val="FF0000"/>
                </a:solidFill>
              </a:rPr>
              <a:t>Есстественное</a:t>
            </a:r>
            <a:r>
              <a:rPr lang="ru-RU" altLang="ru-RU" smtClean="0"/>
              <a:t> = физиологическое =</a:t>
            </a:r>
          </a:p>
          <a:p>
            <a:pPr>
              <a:buFont typeface="Wingdings 2" pitchFamily="18" charset="2"/>
              <a:buNone/>
            </a:pPr>
            <a:r>
              <a:rPr lang="ru-RU" altLang="ru-RU" smtClean="0"/>
              <a:t>    биологический возраст соответствуеткалендарному</a:t>
            </a:r>
          </a:p>
          <a:p>
            <a:endParaRPr lang="ru-RU" altLang="ru-RU" smtClean="0"/>
          </a:p>
          <a:p>
            <a:r>
              <a:rPr lang="ru-RU" altLang="ru-RU" smtClean="0">
                <a:solidFill>
                  <a:srgbClr val="FF0000"/>
                </a:solidFill>
              </a:rPr>
              <a:t>Замедленное</a:t>
            </a:r>
            <a:r>
              <a:rPr lang="ru-RU" altLang="ru-RU" smtClean="0"/>
              <a:t> = долгожительство</a:t>
            </a:r>
          </a:p>
          <a:p>
            <a:pPr>
              <a:buFont typeface="Wingdings 2" pitchFamily="18" charset="2"/>
              <a:buNone/>
            </a:pPr>
            <a:endParaRPr lang="ru-RU" altLang="ru-RU" smtClean="0"/>
          </a:p>
          <a:p>
            <a:r>
              <a:rPr lang="ru-RU" altLang="ru-RU" smtClean="0">
                <a:solidFill>
                  <a:srgbClr val="FF0000"/>
                </a:solidFill>
              </a:rPr>
              <a:t>Ускоренное =</a:t>
            </a:r>
            <a:r>
              <a:rPr lang="ru-RU" altLang="ru-RU" smtClean="0"/>
              <a:t> преждевременное=</a:t>
            </a:r>
          </a:p>
          <a:p>
            <a:pPr>
              <a:buFont typeface="Wingdings 2" pitchFamily="18" charset="2"/>
              <a:buNone/>
            </a:pPr>
            <a:r>
              <a:rPr lang="ru-RU" altLang="ru-RU" smtClean="0"/>
              <a:t>    изменения в организме опережают календарный возраст</a:t>
            </a:r>
          </a:p>
        </p:txBody>
      </p:sp>
    </p:spTree>
    <p:extLst>
      <p:ext uri="{BB962C8B-B14F-4D97-AF65-F5344CB8AC3E}">
        <p14:creationId xmlns:p14="http://schemas.microsoft.com/office/powerpoint/2010/main" val="3915553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Понятие возраста в геронтологии</a:t>
            </a:r>
            <a:endParaRPr lang="ru-RU" dirty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altLang="ru-RU" smtClean="0">
                <a:solidFill>
                  <a:srgbClr val="FF0000"/>
                </a:solidFill>
              </a:rPr>
              <a:t>Биологический-</a:t>
            </a:r>
            <a:r>
              <a:rPr lang="ru-RU" altLang="ru-RU" smtClean="0"/>
              <a:t> отражает функциональное состояние органов и систем, определяет адаптацию и надежность организма( мера жизни)</a:t>
            </a:r>
          </a:p>
          <a:p>
            <a:r>
              <a:rPr lang="ru-RU" altLang="ru-RU" smtClean="0">
                <a:solidFill>
                  <a:srgbClr val="FF0000"/>
                </a:solidFill>
              </a:rPr>
              <a:t>Календарный- </a:t>
            </a:r>
            <a:r>
              <a:rPr lang="ru-RU" altLang="ru-RU" smtClean="0"/>
              <a:t>число лет, прожитых с момента рождения</a:t>
            </a:r>
          </a:p>
          <a:p>
            <a:r>
              <a:rPr lang="ru-RU" altLang="ru-RU" smtClean="0">
                <a:solidFill>
                  <a:srgbClr val="FF0000"/>
                </a:solidFill>
              </a:rPr>
              <a:t>Психологический- </a:t>
            </a:r>
            <a:r>
              <a:rPr lang="ru-RU" altLang="ru-RU" smtClean="0"/>
              <a:t>ощущение принадлежности к той или иной возрастной	 группе</a:t>
            </a:r>
          </a:p>
        </p:txBody>
      </p:sp>
    </p:spTree>
    <p:extLst>
      <p:ext uri="{BB962C8B-B14F-4D97-AF65-F5344CB8AC3E}">
        <p14:creationId xmlns:p14="http://schemas.microsoft.com/office/powerpoint/2010/main" val="3074693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Оценка функционального состояния пожилых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u="sng" smtClean="0"/>
              <a:t>Повседневная деятельность</a:t>
            </a:r>
            <a:r>
              <a:rPr lang="ru-RU" altLang="ru-RU" smtClean="0"/>
              <a:t>: подвижность, полезная деятельность общественная и домашняя, физическая: самообслуживание</a:t>
            </a:r>
          </a:p>
          <a:p>
            <a:r>
              <a:rPr lang="ru-RU" altLang="ru-RU" u="sng" smtClean="0"/>
              <a:t>Умственная</a:t>
            </a:r>
            <a:r>
              <a:rPr lang="ru-RU" altLang="ru-RU" smtClean="0"/>
              <a:t>: позновательная</a:t>
            </a:r>
          </a:p>
          <a:p>
            <a:r>
              <a:rPr lang="ru-RU" altLang="ru-RU" u="sng" smtClean="0"/>
              <a:t>Психосоциальная:</a:t>
            </a:r>
            <a:r>
              <a:rPr lang="ru-RU" altLang="ru-RU" smtClean="0"/>
              <a:t>эмоциональное благополучие- социальное и культурное</a:t>
            </a:r>
          </a:p>
        </p:txBody>
      </p:sp>
    </p:spTree>
    <p:extLst>
      <p:ext uri="{BB962C8B-B14F-4D97-AF65-F5344CB8AC3E}">
        <p14:creationId xmlns:p14="http://schemas.microsoft.com/office/powerpoint/2010/main" val="3797613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1435100" y="500063"/>
            <a:ext cx="7499350" cy="5748337"/>
          </a:xfrm>
        </p:spPr>
        <p:txBody>
          <a:bodyPr>
            <a:normAutofit lnSpcReduction="10000"/>
          </a:bodyPr>
          <a:lstStyle/>
          <a:p>
            <a:r>
              <a:rPr lang="ru-RU" altLang="ru-RU" sz="2800" u="sng" smtClean="0"/>
              <a:t>Физическое здоровье</a:t>
            </a:r>
            <a:r>
              <a:rPr lang="ru-RU" altLang="ru-RU" sz="2800" smtClean="0"/>
              <a:t>: самооценка, функциональная диагностика, использование служб ЗО, уровень активности и самооблуживания</a:t>
            </a:r>
          </a:p>
          <a:p>
            <a:r>
              <a:rPr lang="ru-RU" altLang="ru-RU" sz="2800" u="sng" smtClean="0"/>
              <a:t>Социальное:</a:t>
            </a:r>
            <a:r>
              <a:rPr lang="ru-RU" altLang="ru-RU" sz="2800" smtClean="0"/>
              <a:t> наличие семьи, друзей, привычного окружения, доступность их при необходимости</a:t>
            </a:r>
          </a:p>
          <a:p>
            <a:r>
              <a:rPr lang="ru-RU" altLang="ru-RU" sz="2800" u="sng" smtClean="0"/>
              <a:t>Экономические ресурсы</a:t>
            </a:r>
            <a:r>
              <a:rPr lang="ru-RU" altLang="ru-RU" sz="2800" smtClean="0"/>
              <a:t>: сравнение дохода с уровнем бедности</a:t>
            </a:r>
          </a:p>
          <a:p>
            <a:r>
              <a:rPr lang="ru-RU" altLang="ru-RU" sz="2800" u="sng" smtClean="0"/>
              <a:t>Ресурсы окружающей среды</a:t>
            </a:r>
            <a:r>
              <a:rPr lang="ru-RU" altLang="ru-RU" sz="2800" smtClean="0"/>
              <a:t>: адекватность и доступность жилища, удаленность от транспорта, предприятий общественного обслуживания</a:t>
            </a:r>
          </a:p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25803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428625"/>
            <a:ext cx="7791450" cy="6715125"/>
          </a:xfrm>
        </p:spPr>
        <p:txBody>
          <a:bodyPr>
            <a:normAutofit fontScale="55000" lnSpcReduction="20000"/>
          </a:bodyPr>
          <a:lstStyle/>
          <a:p>
            <a:pPr marL="596646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4400" dirty="0" smtClean="0"/>
              <a:t>Старение-процесс физиологический.</a:t>
            </a:r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4400" dirty="0" smtClean="0"/>
              <a:t>Инволюционные изменения органов и тканей, нарушения гормонального профиля, возрастные патологические процессы способствуют формированию </a:t>
            </a:r>
            <a:r>
              <a:rPr lang="ru-RU" sz="4400" dirty="0" err="1" smtClean="0"/>
              <a:t>полиморбидности</a:t>
            </a:r>
            <a:r>
              <a:rPr lang="ru-RU" sz="4400" dirty="0" smtClean="0"/>
              <a:t> у пожилых  лиц.</a:t>
            </a:r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4400" dirty="0" smtClean="0"/>
              <a:t>Патология органов в большинстве своем сопровождается изменениями в психологической сфере.</a:t>
            </a:r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4400" dirty="0" smtClean="0"/>
              <a:t>Указанные выше нарушения усугубляются одиночеством, отстранением от работы, социальной, семейной не </a:t>
            </a:r>
            <a:r>
              <a:rPr lang="ru-RU" sz="4400" dirty="0" err="1" smtClean="0"/>
              <a:t>востребованностью</a:t>
            </a:r>
            <a:r>
              <a:rPr lang="ru-RU" sz="4400" dirty="0" smtClean="0"/>
              <a:t>, материальными затруднениями, дефицитом общения.</a:t>
            </a:r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4400" dirty="0" smtClean="0"/>
              <a:t>Вследствие всего перечисленного усугубляется </a:t>
            </a:r>
            <a:r>
              <a:rPr lang="ru-RU" sz="4400" dirty="0" err="1" smtClean="0"/>
              <a:t>дезадаптация</a:t>
            </a:r>
            <a:r>
              <a:rPr lang="ru-RU" sz="4400" dirty="0" smtClean="0"/>
              <a:t> в психической сфере.</a:t>
            </a:r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ru-RU" sz="4400" dirty="0" smtClean="0"/>
              <a:t>Без адекватной коррекции указанных выше дефектов нарастает внутриорганная патология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375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Гериатрия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2286000"/>
            <a:ext cx="7772400" cy="4572000"/>
          </a:xfrm>
        </p:spPr>
        <p:txBody>
          <a:bodyPr/>
          <a:lstStyle/>
          <a:p>
            <a:r>
              <a:rPr lang="ru-RU" dirty="0"/>
              <a:t>Медицина, развитие которой является требованием времени</a:t>
            </a:r>
          </a:p>
          <a:p>
            <a:r>
              <a:rPr lang="ru-RU" dirty="0"/>
              <a:t>Медицина, которая инвестирует в </a:t>
            </a:r>
            <a:r>
              <a:rPr lang="ru-RU" b="1" dirty="0"/>
              <a:t>НАШЕ</a:t>
            </a:r>
            <a:r>
              <a:rPr lang="ru-RU" dirty="0"/>
              <a:t> будущее</a:t>
            </a:r>
          </a:p>
          <a:p>
            <a:r>
              <a:rPr lang="ru-RU" dirty="0"/>
              <a:t>Самая «молодая» область медицины</a:t>
            </a:r>
          </a:p>
          <a:p>
            <a:r>
              <a:rPr lang="ru-RU" dirty="0"/>
              <a:t>Медицина, которая имеет 4 - мерное пространство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9309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5" y="2828925"/>
            <a:ext cx="405765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B2241C"/>
                </a:solidFill>
              </a:rPr>
              <a:t>Поручение президента Российской Федерации</a:t>
            </a:r>
            <a:br>
              <a:rPr lang="ru-RU" sz="2400" b="1" dirty="0">
                <a:solidFill>
                  <a:srgbClr val="B2241C"/>
                </a:solidFill>
              </a:rPr>
            </a:br>
            <a:r>
              <a:rPr lang="ru-RU" sz="2400" b="1" dirty="0">
                <a:solidFill>
                  <a:srgbClr val="B2241C"/>
                </a:solidFill>
              </a:rPr>
              <a:t> В.В. Путина – </a:t>
            </a:r>
            <a:r>
              <a:rPr lang="ru-RU" sz="2400" b="1" i="1" dirty="0"/>
              <a:t>совершенствование системы охраны здоровья граждан пожилого возраста , развитие </a:t>
            </a:r>
            <a:r>
              <a:rPr lang="ru-RU" sz="2400" b="1" i="1" dirty="0" err="1"/>
              <a:t>гериатрической</a:t>
            </a:r>
            <a:r>
              <a:rPr lang="ru-RU" sz="2400" b="1" i="1" dirty="0"/>
              <a:t> службы, включая подготовку и повышение квалификации специалистов в этой сфере</a:t>
            </a: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289133"/>
            <a:ext cx="4152900" cy="618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18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97037"/>
            <a:ext cx="9396536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B2241C"/>
                </a:solidFill>
              </a:rPr>
              <a:t>СТРАТЕГИЯ ДЕЙСТВИЙ В ИНТЕРЕСАХ</a:t>
            </a:r>
            <a:br>
              <a:rPr lang="ru-RU" sz="2400" b="1" dirty="0">
                <a:solidFill>
                  <a:srgbClr val="B2241C"/>
                </a:solidFill>
              </a:rPr>
            </a:br>
            <a:r>
              <a:rPr lang="ru-RU" sz="2400" b="1" dirty="0">
                <a:solidFill>
                  <a:srgbClr val="B2241C"/>
                </a:solidFill>
              </a:rPr>
              <a:t>ГРАЖДАН ПОЖИЛОГО ВОЗРАСТА</a:t>
            </a:r>
            <a:br>
              <a:rPr lang="ru-RU" sz="2400" b="1" dirty="0">
                <a:solidFill>
                  <a:srgbClr val="B2241C"/>
                </a:solidFill>
              </a:rPr>
            </a:br>
            <a:r>
              <a:rPr lang="ru-RU" sz="2400" b="1" dirty="0">
                <a:solidFill>
                  <a:srgbClr val="B2241C"/>
                </a:solidFill>
              </a:rPr>
              <a:t>ПРИОРИТЕТНОЕ НАПРАВЛЕНИЕ </a:t>
            </a:r>
            <a:r>
              <a:rPr lang="en-US" sz="2400" b="1" dirty="0">
                <a:solidFill>
                  <a:srgbClr val="B2241C"/>
                </a:solidFill>
              </a:rPr>
              <a:t>II</a:t>
            </a:r>
            <a:r>
              <a:rPr lang="ru-RU" sz="2400" b="1" dirty="0">
                <a:solidFill>
                  <a:srgbClr val="B2241C"/>
                </a:solidFill>
              </a:rPr>
              <a:t>:</a:t>
            </a:r>
            <a:br>
              <a:rPr lang="ru-RU" sz="2400" b="1" dirty="0">
                <a:solidFill>
                  <a:srgbClr val="B2241C"/>
                </a:solidFill>
              </a:rPr>
            </a:br>
            <a:r>
              <a:rPr lang="ru-RU" sz="2400" b="1" dirty="0">
                <a:solidFill>
                  <a:srgbClr val="B2241C"/>
                </a:solidFill>
              </a:rPr>
              <a:t>«Обеспечение здоровья  людей  </a:t>
            </a:r>
            <a:br>
              <a:rPr lang="ru-RU" sz="2400" b="1" dirty="0">
                <a:solidFill>
                  <a:srgbClr val="B2241C"/>
                </a:solidFill>
              </a:rPr>
            </a:br>
            <a:r>
              <a:rPr lang="ru-RU" sz="2400" b="1" dirty="0">
                <a:solidFill>
                  <a:srgbClr val="B2241C"/>
                </a:solidFill>
              </a:rPr>
              <a:t>пожилого возраста»</a:t>
            </a:r>
            <a:r>
              <a:rPr lang="ru-RU" sz="3600" b="1" dirty="0">
                <a:solidFill>
                  <a:srgbClr val="B2241C"/>
                </a:solidFill>
              </a:rPr>
              <a:t/>
            </a:r>
            <a:br>
              <a:rPr lang="ru-RU" sz="3600" b="1" dirty="0">
                <a:solidFill>
                  <a:srgbClr val="B2241C"/>
                </a:solidFill>
              </a:rPr>
            </a:br>
            <a:endParaRPr lang="ru-RU" sz="3600" dirty="0">
              <a:solidFill>
                <a:srgbClr val="B2241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799" y="5226756"/>
            <a:ext cx="8319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B2241C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Цель разработки стратегии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-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увеличение продолжительности жизни и повышение уровня и качества жизни людей старшего поколения 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46" y="0"/>
            <a:ext cx="2728304" cy="2878667"/>
          </a:xfrm>
          <a:prstGeom prst="rect">
            <a:avLst/>
          </a:prstGeom>
          <a:ln>
            <a:solidFill>
              <a:srgbClr val="B2241C"/>
            </a:solidFill>
          </a:ln>
        </p:spPr>
      </p:pic>
    </p:spTree>
    <p:extLst>
      <p:ext uri="{BB962C8B-B14F-4D97-AF65-F5344CB8AC3E}">
        <p14:creationId xmlns:p14="http://schemas.microsoft.com/office/powerpoint/2010/main" val="75512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835" y="361950"/>
            <a:ext cx="6318250" cy="1143000"/>
          </a:xfrm>
        </p:spPr>
        <p:txBody>
          <a:bodyPr>
            <a:noAutofit/>
          </a:bodyPr>
          <a:lstStyle/>
          <a:p>
            <a:pPr lvl="0"/>
            <a:r>
              <a:rPr lang="ru-RU" sz="2400" b="1" dirty="0">
                <a:solidFill>
                  <a:srgbClr val="B2241C"/>
                </a:solidFill>
              </a:rPr>
              <a:t>Обеспечение доступности </a:t>
            </a:r>
            <a:br>
              <a:rPr lang="ru-RU" sz="2400" b="1" dirty="0">
                <a:solidFill>
                  <a:srgbClr val="B2241C"/>
                </a:solidFill>
              </a:rPr>
            </a:br>
            <a:r>
              <a:rPr lang="ru-RU" sz="2400" b="1" dirty="0">
                <a:solidFill>
                  <a:srgbClr val="B2241C"/>
                </a:solidFill>
              </a:rPr>
              <a:t>медицинской помощи пожилым – главный постулат </a:t>
            </a:r>
            <a:r>
              <a:rPr lang="ru-RU" sz="2400" b="1" i="1" dirty="0">
                <a:solidFill>
                  <a:srgbClr val="B2241C"/>
                </a:solidFill>
              </a:rPr>
              <a:t>Стратегии действий в интересах граждан пожилого возраста </a:t>
            </a:r>
            <a:endParaRPr lang="ru-RU" sz="2400" i="1" dirty="0">
              <a:solidFill>
                <a:srgbClr val="B2241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90700"/>
            <a:ext cx="8964488" cy="4421135"/>
          </a:xfrm>
        </p:spPr>
        <p:txBody>
          <a:bodyPr>
            <a:normAutofit/>
          </a:bodyPr>
          <a:lstStyle/>
          <a:p>
            <a:r>
              <a:rPr lang="ru-RU" sz="2200" dirty="0"/>
              <a:t>Для обеспечения равного и универсального доступа к медико-социальному обслуживанию необходимо </a:t>
            </a:r>
            <a:r>
              <a:rPr lang="ru-RU" sz="2200" b="1" dirty="0">
                <a:solidFill>
                  <a:srgbClr val="B2241C"/>
                </a:solidFill>
              </a:rPr>
              <a:t>создание последовательной и преемственной системы, сочетающей  медицинские и социальные услуги</a:t>
            </a:r>
            <a:r>
              <a:rPr lang="ru-RU" sz="2200" b="1" dirty="0"/>
              <a:t>, </a:t>
            </a:r>
            <a:r>
              <a:rPr lang="ru-RU" sz="2200" dirty="0"/>
              <a:t>для людей всех возрастов - от первичной профилактики до паллиативной помощи</a:t>
            </a:r>
          </a:p>
          <a:p>
            <a:r>
              <a:rPr lang="ru-RU" sz="2200" dirty="0"/>
              <a:t>Медицинская помощь пожилым людям должна быть доступна вне зависимости от специализации и технологичности  с учетом показаний специалистов и  должна оказываться </a:t>
            </a:r>
            <a:r>
              <a:rPr lang="ru-RU" sz="2200" b="1" dirty="0">
                <a:solidFill>
                  <a:srgbClr val="B2241C"/>
                </a:solidFill>
              </a:rPr>
              <a:t>во всех лечебных учреждениях</a:t>
            </a:r>
            <a:r>
              <a:rPr lang="ru-RU" sz="2200" dirty="0"/>
              <a:t>, оказывающих специализированную, в том числе высокотехнологичную медицинскую помощь </a:t>
            </a:r>
          </a:p>
          <a:p>
            <a:r>
              <a:rPr lang="ru-RU" sz="2200" b="1" dirty="0">
                <a:solidFill>
                  <a:srgbClr val="B2241C"/>
                </a:solidFill>
              </a:rPr>
              <a:t>Пожилой возраст не должен быть поводом для отказа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dirty="0"/>
              <a:t>от любого вида медицинской помощи, в том числе от госпитализации</a:t>
            </a:r>
            <a:r>
              <a:rPr lang="ru-RU" sz="2200" b="1" dirty="0"/>
              <a:t> </a:t>
            </a:r>
          </a:p>
          <a:p>
            <a:endParaRPr lang="ru-RU" dirty="0"/>
          </a:p>
        </p:txBody>
      </p:sp>
      <p:pic>
        <p:nvPicPr>
          <p:cNvPr id="5" name="Изображение 4" descr="shutterstock_geriatric-440x4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085" y="0"/>
            <a:ext cx="2055915" cy="1928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3113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3703" y="230784"/>
            <a:ext cx="8392382" cy="1226332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 </a:t>
            </a:r>
            <a:br>
              <a:rPr lang="ru-RU" sz="3200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B2241C"/>
                </a:solidFill>
              </a:rPr>
              <a:t>Порядок оказания медицинской помощи по профилю «гериатрия» </a:t>
            </a:r>
            <a:r>
              <a:rPr lang="ru-RU" sz="3200" dirty="0">
                <a:solidFill>
                  <a:srgbClr val="B2241C"/>
                </a:solidFill>
              </a:rPr>
              <a:t/>
            </a:r>
            <a:br>
              <a:rPr lang="ru-RU" sz="3200" dirty="0">
                <a:solidFill>
                  <a:srgbClr val="B2241C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 </a:t>
            </a:r>
            <a:r>
              <a:rPr lang="ru-RU" sz="3200" dirty="0">
                <a:solidFill>
                  <a:srgbClr val="FF0000"/>
                </a:solidFill>
              </a:rPr>
              <a:t/>
            </a:r>
            <a:br>
              <a:rPr lang="ru-RU" sz="3200" dirty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24" y="1457116"/>
            <a:ext cx="4041796" cy="4605113"/>
          </a:xfrm>
          <a:prstGeom prst="rect">
            <a:avLst/>
          </a:prstGeom>
          <a:ln>
            <a:solidFill>
              <a:srgbClr val="B2241C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5021810" y="2114550"/>
            <a:ext cx="37242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Организация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гериатрической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службы как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единой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системы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долговременной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медико-социальной помощи за счет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преемственности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ведения пациента между различными уровнями системы здравоохранения, а также между службами здравоохранения и социальной защиты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4791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/>
          </p:nvPr>
        </p:nvGraphicFramePr>
        <p:xfrm>
          <a:off x="457200" y="603250"/>
          <a:ext cx="8464550" cy="6064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Увеличение доли людей старше 60 лет 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по прогнозам ООН</a:t>
            </a:r>
            <a:br>
              <a:rPr lang="ru-RU" sz="3200" b="1" dirty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5670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875" y="542925"/>
            <a:ext cx="7505700" cy="1143000"/>
          </a:xfrm>
        </p:spPr>
        <p:txBody>
          <a:bodyPr>
            <a:noAutofit/>
          </a:bodyPr>
          <a:lstStyle/>
          <a:p>
            <a:pPr lvl="0"/>
            <a:r>
              <a:rPr lang="ru-RU" sz="2400" b="1" dirty="0">
                <a:solidFill>
                  <a:srgbClr val="B2241C"/>
                </a:solidFill>
              </a:rPr>
              <a:t>Роль первичного звена здравоохранения</a:t>
            </a:r>
            <a:br>
              <a:rPr lang="ru-RU" sz="2400" b="1" dirty="0">
                <a:solidFill>
                  <a:srgbClr val="B2241C"/>
                </a:solidFill>
              </a:rPr>
            </a:br>
            <a:r>
              <a:rPr lang="ru-RU" sz="2400" b="1" dirty="0">
                <a:solidFill>
                  <a:srgbClr val="B2241C"/>
                </a:solidFill>
              </a:rPr>
              <a:t> в оказании медицинской помощи пожилым  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85925"/>
            <a:ext cx="8229600" cy="3086100"/>
          </a:xfrm>
        </p:spPr>
        <p:txBody>
          <a:bodyPr>
            <a:normAutofit fontScale="77500" lnSpcReduction="20000"/>
          </a:bodyPr>
          <a:lstStyle/>
          <a:p>
            <a:r>
              <a:rPr lang="ru-RU" sz="2900" b="1" dirty="0">
                <a:solidFill>
                  <a:srgbClr val="B2241C"/>
                </a:solidFill>
              </a:rPr>
              <a:t>Образование </a:t>
            </a:r>
            <a:r>
              <a:rPr lang="ru-RU" sz="2900" dirty="0"/>
              <a:t>врача первичного звена и среднего медицинского персонала в области гериатрии</a:t>
            </a:r>
          </a:p>
          <a:p>
            <a:r>
              <a:rPr lang="ru-RU" sz="2900" b="1" dirty="0">
                <a:solidFill>
                  <a:srgbClr val="B2241C"/>
                </a:solidFill>
              </a:rPr>
              <a:t>Взаимодействие участковой службы с </a:t>
            </a:r>
            <a:r>
              <a:rPr lang="ru-RU" sz="2900" b="1" dirty="0" err="1">
                <a:solidFill>
                  <a:srgbClr val="B2241C"/>
                </a:solidFill>
              </a:rPr>
              <a:t>гериатрической</a:t>
            </a:r>
            <a:r>
              <a:rPr lang="ru-RU" sz="2900" b="1" dirty="0">
                <a:solidFill>
                  <a:srgbClr val="B2241C"/>
                </a:solidFill>
              </a:rPr>
              <a:t> службой </a:t>
            </a:r>
            <a:r>
              <a:rPr lang="ru-RU" sz="2900" dirty="0"/>
              <a:t>( именно участковый терапевт определяет показания к консультации гериатра, а затем выполняет его рекомендации)</a:t>
            </a:r>
          </a:p>
          <a:p>
            <a:r>
              <a:rPr lang="ru-RU" sz="2900" b="1" dirty="0">
                <a:solidFill>
                  <a:srgbClr val="B2241C"/>
                </a:solidFill>
              </a:rPr>
              <a:t>Усиление территориальных врачебных участков </a:t>
            </a:r>
            <a:r>
              <a:rPr lang="ru-RU" sz="2900" dirty="0"/>
              <a:t>с преобладанием пожилого населения (более 40%) за счет введения  ставки фельдшера с дополнительной подготовкой по гериатрии, создание </a:t>
            </a:r>
            <a:r>
              <a:rPr lang="ru-RU" sz="2900" dirty="0" err="1"/>
              <a:t>гериатрических</a:t>
            </a:r>
            <a:r>
              <a:rPr lang="ru-RU" sz="2900" dirty="0"/>
              <a:t>  отделений (кабинетов)</a:t>
            </a:r>
          </a:p>
          <a:p>
            <a:pPr>
              <a:buNone/>
            </a:pPr>
            <a:r>
              <a:rPr lang="ru-RU" sz="2900" dirty="0"/>
              <a:t> </a:t>
            </a:r>
          </a:p>
          <a:p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4387168"/>
            <a:ext cx="4933950" cy="2405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1618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050" y="314325"/>
            <a:ext cx="9144000" cy="1143000"/>
          </a:xfrm>
        </p:spPr>
        <p:txBody>
          <a:bodyPr>
            <a:normAutofit/>
          </a:bodyPr>
          <a:lstStyle/>
          <a:p>
            <a:pPr lvl="0"/>
            <a:r>
              <a:rPr lang="ru-RU" sz="2400" b="1" dirty="0">
                <a:solidFill>
                  <a:srgbClr val="B2241C"/>
                </a:solidFill>
              </a:rPr>
              <a:t>Разработка и реализация комплексных </a:t>
            </a:r>
            <a:br>
              <a:rPr lang="ru-RU" sz="2400" b="1" dirty="0">
                <a:solidFill>
                  <a:srgbClr val="B2241C"/>
                </a:solidFill>
              </a:rPr>
            </a:br>
            <a:r>
              <a:rPr lang="ru-RU" sz="2400" b="1" dirty="0">
                <a:solidFill>
                  <a:srgbClr val="B2241C"/>
                </a:solidFill>
              </a:rPr>
              <a:t>программ медико-социальной помощи</a:t>
            </a:r>
            <a:endParaRPr lang="ru-RU" sz="2400" dirty="0">
              <a:solidFill>
                <a:srgbClr val="B2241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61444"/>
            <a:ext cx="8640960" cy="3917032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B2241C"/>
                </a:solidFill>
              </a:rPr>
              <a:t>пациентам с когнитивными расстройствами</a:t>
            </a:r>
            <a:r>
              <a:rPr lang="ru-RU" sz="2000" dirty="0"/>
              <a:t>, включающая образовательные программы, создание специализированных амбулаторных и стационарных медицинских подразделений для улучшения качества диагностики деменции и повышения эффективности ее лечения, повышение информированности населения о деменции.</a:t>
            </a:r>
          </a:p>
          <a:p>
            <a:r>
              <a:rPr lang="ru-RU" sz="2000" b="1" dirty="0">
                <a:solidFill>
                  <a:srgbClr val="B2241C"/>
                </a:solidFill>
              </a:rPr>
              <a:t>пациентам с высоким риском </a:t>
            </a:r>
            <a:r>
              <a:rPr lang="ru-RU" sz="2000" b="1" dirty="0" err="1">
                <a:solidFill>
                  <a:srgbClr val="B2241C"/>
                </a:solidFill>
              </a:rPr>
              <a:t>инвалидизации</a:t>
            </a:r>
            <a:r>
              <a:rPr lang="ru-RU" sz="2000" b="1" dirty="0">
                <a:solidFill>
                  <a:srgbClr val="B2241C"/>
                </a:solidFill>
              </a:rPr>
              <a:t> в результате патологии костно-мышечной системы</a:t>
            </a:r>
            <a:r>
              <a:rPr lang="ru-RU" sz="2000" dirty="0"/>
              <a:t>, включающая   образование, создание эффективной системы выявления и коррекции факторов риска травм и переломов,  разработку программ реабилитации</a:t>
            </a:r>
          </a:p>
          <a:p>
            <a:r>
              <a:rPr lang="ru-RU" sz="2000" b="1" dirty="0">
                <a:solidFill>
                  <a:srgbClr val="B2241C"/>
                </a:solidFill>
              </a:rPr>
              <a:t>оптимизации питания у пожилых</a:t>
            </a:r>
            <a:r>
              <a:rPr lang="ru-RU" sz="2000" dirty="0"/>
              <a:t>, включающая образование , разработку методических рекомендации по питанию, разработку современных производственных технологий  с целью создания специализированных продуктов питания для людей пожилого и старческого возраста с синдромом </a:t>
            </a:r>
            <a:r>
              <a:rPr lang="ru-RU" sz="2000" dirty="0" err="1"/>
              <a:t>мальнутриции</a:t>
            </a:r>
            <a:r>
              <a:rPr lang="ru-RU" sz="2000" dirty="0"/>
              <a:t> или риском ее развития, нарушением жевания и глотания.</a:t>
            </a:r>
          </a:p>
        </p:txBody>
      </p:sp>
      <p:pic>
        <p:nvPicPr>
          <p:cNvPr id="4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120"/>
            <a:ext cx="2946443" cy="1584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8727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399" y="548680"/>
            <a:ext cx="8830101" cy="936104"/>
          </a:xfrm>
          <a:noFill/>
        </p:spPr>
        <p:txBody>
          <a:bodyPr>
            <a:normAutofit fontScale="90000"/>
          </a:bodyPr>
          <a:lstStyle/>
          <a:p>
            <a:r>
              <a:rPr lang="ru-RU" dirty="0" err="1"/>
              <a:t>Основые</a:t>
            </a:r>
            <a:r>
              <a:rPr lang="ru-RU" dirty="0"/>
              <a:t>  принципы организации </a:t>
            </a:r>
            <a:r>
              <a:rPr lang="ru-RU" dirty="0" err="1"/>
              <a:t>гериатрической</a:t>
            </a:r>
            <a:r>
              <a:rPr lang="ru-RU" dirty="0"/>
              <a:t> помощи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0376" y="1774209"/>
            <a:ext cx="8236424" cy="4913194"/>
          </a:xfrm>
        </p:spPr>
        <p:txBody>
          <a:bodyPr>
            <a:normAutofit/>
          </a:bodyPr>
          <a:lstStyle/>
          <a:p>
            <a:pPr marL="0" indent="531813"/>
            <a:r>
              <a:rPr lang="ru-RU" sz="2400" dirty="0"/>
              <a:t>1. Сохранение функционирования, независимости, улучшение качества жизни пожилого человека</a:t>
            </a:r>
          </a:p>
          <a:p>
            <a:pPr marL="0" indent="531813"/>
            <a:r>
              <a:rPr lang="ru-RU" sz="2400" dirty="0"/>
              <a:t>2. Цель - ориентированный подход</a:t>
            </a:r>
          </a:p>
          <a:p>
            <a:pPr marL="0" indent="531813"/>
            <a:r>
              <a:rPr lang="ru-RU" sz="2400" dirty="0"/>
              <a:t>3. Пациент- ориентированный  подход</a:t>
            </a:r>
          </a:p>
          <a:p>
            <a:pPr marL="0" indent="531813">
              <a:buFont typeface="Wingdings" pitchFamily="2" charset="2"/>
              <a:buChar char="§"/>
            </a:pPr>
            <a:r>
              <a:rPr lang="ru-RU" sz="2400" dirty="0"/>
              <a:t>4. Взаимодействие с семьей, опекунами</a:t>
            </a:r>
          </a:p>
          <a:p>
            <a:pPr marL="0" indent="531813">
              <a:buFont typeface="Wingdings" pitchFamily="2" charset="2"/>
              <a:buChar char="§"/>
            </a:pPr>
            <a:r>
              <a:rPr lang="ru-RU" sz="2400" dirty="0"/>
              <a:t>5. Преодоление барьеров общения с пациентом</a:t>
            </a:r>
          </a:p>
          <a:p>
            <a:pPr marL="0" indent="531813"/>
            <a:r>
              <a:rPr lang="ru-RU" sz="2400" dirty="0"/>
              <a:t>6. Индивидуальный подход (</a:t>
            </a:r>
            <a:r>
              <a:rPr lang="ru-RU" sz="2400" i="1" dirty="0"/>
              <a:t>в условиях отсутствия доказательной базы и сложности применения действующих рекомендации)</a:t>
            </a:r>
          </a:p>
          <a:p>
            <a:pPr marL="0" indent="531813"/>
            <a:endParaRPr lang="ru-RU" sz="2400" dirty="0"/>
          </a:p>
          <a:p>
            <a:pPr marL="0" indent="531813"/>
            <a:endParaRPr lang="ru-RU" sz="2400" dirty="0"/>
          </a:p>
          <a:p>
            <a:pPr marL="0" indent="531813"/>
            <a:endParaRPr lang="ru-RU" sz="2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522027"/>
            <a:ext cx="8507288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В России каждый пятый пожилой </a:t>
            </a:r>
            <a:br>
              <a:rPr lang="ru-RU" sz="3200" b="1" dirty="0">
                <a:solidFill>
                  <a:schemeClr val="tx2"/>
                </a:solidFill>
              </a:rPr>
            </a:br>
            <a:r>
              <a:rPr lang="ru-RU" sz="3200" b="1" dirty="0">
                <a:solidFill>
                  <a:schemeClr val="tx2"/>
                </a:solidFill>
              </a:rPr>
              <a:t>старше 65 лет, проживающий дома  - </a:t>
            </a:r>
            <a:r>
              <a:rPr lang="ru-RU" sz="3200" b="1" dirty="0">
                <a:solidFill>
                  <a:srgbClr val="C00000"/>
                </a:solidFill>
              </a:rPr>
              <a:t>«хрупкий» </a:t>
            </a:r>
            <a:r>
              <a:rPr lang="ru-RU" sz="3200" b="1" dirty="0">
                <a:solidFill>
                  <a:schemeClr val="tx2"/>
                </a:solidFill>
              </a:rPr>
              <a:t>пациент</a:t>
            </a:r>
          </a:p>
        </p:txBody>
      </p:sp>
      <p:sp>
        <p:nvSpPr>
          <p:cNvPr id="79874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6012160" y="6237312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black"/>
                </a:solidFill>
              </a:rPr>
              <a:t>2014</a:t>
            </a:r>
          </a:p>
        </p:txBody>
      </p:sp>
      <p:pic>
        <p:nvPicPr>
          <p:cNvPr id="1996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684" y="2348880"/>
            <a:ext cx="7593732" cy="398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55576" y="242088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b="1" dirty="0">
                <a:solidFill>
                  <a:prstClr val="black"/>
                </a:solidFill>
              </a:rPr>
              <a:t>%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456480" y="273629"/>
            <a:ext cx="8223840" cy="114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altLang="ru-RU" sz="2900" dirty="0">
                <a:solidFill>
                  <a:schemeClr val="bg1"/>
                </a:solidFill>
              </a:rPr>
              <a:t>Расходы здравоохранения </a:t>
            </a:r>
          </a:p>
          <a:p>
            <a:pPr algn="ctr" eaLnBrk="1">
              <a:buClrTx/>
              <a:buFontTx/>
              <a:buNone/>
            </a:pPr>
            <a:r>
              <a:rPr lang="ru-RU" altLang="ru-RU" sz="2900" dirty="0">
                <a:solidFill>
                  <a:schemeClr val="bg1"/>
                </a:solidFill>
              </a:rPr>
              <a:t>на «хрупких» в 5 раз выше  </a:t>
            </a:r>
            <a:endParaRPr lang="ru-RU" altLang="ru-RU" sz="2200" dirty="0">
              <a:solidFill>
                <a:schemeClr val="bg1"/>
              </a:solidFill>
            </a:endParaRP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19840" y="1588487"/>
          <a:ext cx="8223840" cy="452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r:id="rId4" imgW="4271760" imgH="2350080" progId="">
                  <p:embed/>
                </p:oleObj>
              </mc:Choice>
              <mc:Fallback>
                <p:oleObj r:id="rId4" imgW="4271760" imgH="23500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840" y="1588487"/>
                        <a:ext cx="8223840" cy="4522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828800" y="1827438"/>
            <a:ext cx="3265920" cy="121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0820" rIns="81639" bIns="4082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altLang="ru-RU" sz="2000" dirty="0">
                <a:solidFill>
                  <a:srgbClr val="000000"/>
                </a:solidFill>
              </a:rPr>
              <a:t>Разница между хрупкими и крепкими, независимо от </a:t>
            </a:r>
            <a:r>
              <a:rPr lang="ru-RU" altLang="ru-RU" sz="2000" dirty="0" err="1">
                <a:solidFill>
                  <a:srgbClr val="000000"/>
                </a:solidFill>
              </a:rPr>
              <a:t>коморбидности</a:t>
            </a:r>
            <a:r>
              <a:rPr lang="ru-RU" altLang="ru-RU" sz="2000" dirty="0">
                <a:solidFill>
                  <a:srgbClr val="000000"/>
                </a:solidFill>
              </a:rPr>
              <a:t>, составляет 2000 евро за 3 </a:t>
            </a:r>
            <a:r>
              <a:rPr lang="ru-RU" altLang="ru-RU" sz="2000" dirty="0" err="1">
                <a:solidFill>
                  <a:srgbClr val="000000"/>
                </a:solidFill>
              </a:rPr>
              <a:t>мес</a:t>
            </a:r>
            <a:endParaRPr lang="ru-RU" altLang="ru-RU" sz="2000" dirty="0">
              <a:solidFill>
                <a:srgbClr val="000000"/>
              </a:solidFill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 rot="16200000">
            <a:off x="-136279" y="3668879"/>
            <a:ext cx="1620399" cy="362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9" tIns="42452" rIns="81639" bIns="42452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3-х месячные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36911" y="6110562"/>
            <a:ext cx="3403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>
                <a:solidFill>
                  <a:schemeClr val="bg1"/>
                </a:solidFill>
              </a:rPr>
              <a:t>(</a:t>
            </a:r>
            <a:r>
              <a:rPr lang="ru-RU" altLang="ru-RU" dirty="0"/>
              <a:t>ESTHER, Германия, 2014 год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Основые</a:t>
            </a:r>
            <a:r>
              <a:rPr lang="ru-RU" dirty="0"/>
              <a:t>  принципы организации </a:t>
            </a:r>
            <a:r>
              <a:rPr lang="ru-RU" dirty="0" err="1"/>
              <a:t>гериатрической</a:t>
            </a:r>
            <a:r>
              <a:rPr lang="ru-RU" dirty="0"/>
              <a:t> помощи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0376" y="2593075"/>
            <a:ext cx="8236424" cy="2975212"/>
          </a:xfrm>
        </p:spPr>
        <p:txBody>
          <a:bodyPr>
            <a:normAutofit/>
          </a:bodyPr>
          <a:lstStyle/>
          <a:p>
            <a:pPr marL="0" indent="531813"/>
            <a:r>
              <a:rPr lang="ru-RU" sz="2400" dirty="0"/>
              <a:t>6. Активное выявление потребности в </a:t>
            </a:r>
            <a:r>
              <a:rPr lang="ru-RU" sz="2400" dirty="0" err="1"/>
              <a:t>гериатрической</a:t>
            </a:r>
            <a:r>
              <a:rPr lang="ru-RU" sz="2400" dirty="0"/>
              <a:t> помощи</a:t>
            </a:r>
          </a:p>
          <a:p>
            <a:pPr marL="0" indent="531813"/>
            <a:r>
              <a:rPr lang="ru-RU" sz="2400" dirty="0"/>
              <a:t>7. Преемственность ведения </a:t>
            </a:r>
          </a:p>
          <a:p>
            <a:pPr marL="0" indent="531813"/>
            <a:r>
              <a:rPr lang="ru-RU" sz="2400" dirty="0"/>
              <a:t>8. Акцент на долговременную помощь</a:t>
            </a:r>
          </a:p>
          <a:p>
            <a:pPr marL="0" indent="531813"/>
            <a:r>
              <a:rPr lang="ru-RU" sz="2400" dirty="0"/>
              <a:t>9. Работа в </a:t>
            </a:r>
            <a:r>
              <a:rPr lang="ru-RU" sz="2400" dirty="0" err="1"/>
              <a:t>гериатрической</a:t>
            </a:r>
            <a:r>
              <a:rPr lang="ru-RU" sz="2400" dirty="0"/>
              <a:t> команде</a:t>
            </a:r>
          </a:p>
          <a:p>
            <a:pPr marL="0" indent="531813"/>
            <a:endParaRPr lang="ru-RU" sz="2400" dirty="0"/>
          </a:p>
          <a:p>
            <a:pPr marL="0" indent="531813"/>
            <a:endParaRPr lang="ru-RU" sz="2400" dirty="0"/>
          </a:p>
          <a:p>
            <a:pPr marL="0" indent="531813"/>
            <a:endParaRPr lang="ru-RU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7704" y="332656"/>
            <a:ext cx="4536504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B2241C"/>
              </a:solidFill>
            </a:endParaRPr>
          </a:p>
          <a:p>
            <a:pPr algn="ctr"/>
            <a:r>
              <a:rPr lang="ru-RU" sz="2000" b="1" dirty="0">
                <a:solidFill>
                  <a:srgbClr val="B2241C"/>
                </a:solidFill>
              </a:rPr>
              <a:t>Скрининг</a:t>
            </a:r>
          </a:p>
          <a:p>
            <a:pPr algn="ctr"/>
            <a:r>
              <a:rPr lang="ru-RU" sz="2000" b="1" dirty="0">
                <a:solidFill>
                  <a:srgbClr val="B2241C"/>
                </a:solidFill>
              </a:rPr>
              <a:t> пациенты 60 лет и старше</a:t>
            </a:r>
          </a:p>
          <a:p>
            <a:pPr algn="ctr"/>
            <a:r>
              <a:rPr lang="ru-RU" sz="200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772816"/>
            <a:ext cx="1728192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B2241C"/>
                </a:solidFill>
              </a:rPr>
              <a:t>«Крепкие»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1772816"/>
            <a:ext cx="2232248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B2241C"/>
                </a:solidFill>
              </a:rPr>
              <a:t>«Хрупкие»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6978" y="3356992"/>
            <a:ext cx="2721452" cy="17731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760" indent="-283464" algn="ctr">
              <a:defRPr/>
            </a:pPr>
            <a:endParaRPr lang="ru-RU" sz="2000" b="1" dirty="0">
              <a:solidFill>
                <a:prstClr val="black"/>
              </a:solidFill>
            </a:endParaRPr>
          </a:p>
          <a:p>
            <a:pPr marL="365760" indent="-283464" algn="ctr">
              <a:defRPr/>
            </a:pPr>
            <a:r>
              <a:rPr lang="ru-RU" sz="2000" b="1" dirty="0">
                <a:solidFill>
                  <a:prstClr val="black"/>
                </a:solidFill>
              </a:rPr>
              <a:t>Участковый терапевт</a:t>
            </a:r>
          </a:p>
          <a:p>
            <a:pPr marL="365760" indent="-283464" algn="ctr">
              <a:defRPr/>
            </a:pPr>
            <a:r>
              <a:rPr lang="ru-RU" sz="1600" dirty="0">
                <a:solidFill>
                  <a:prstClr val="black"/>
                </a:solidFill>
              </a:rPr>
              <a:t>профилактические и лечебно-диагностические мероприятия в рамках первичной помощи </a:t>
            </a:r>
          </a:p>
          <a:p>
            <a:pPr marL="365760" indent="-283464" algn="ctr">
              <a:defRPr/>
            </a:pPr>
            <a:endParaRPr lang="ru-RU" sz="1600" dirty="0">
              <a:solidFill>
                <a:prstClr val="black"/>
              </a:solidFill>
            </a:endParaRPr>
          </a:p>
          <a:p>
            <a:pPr marL="365760" indent="-283464" algn="ctr">
              <a:defRPr/>
            </a:pPr>
            <a:r>
              <a:rPr lang="ru-RU" sz="16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3356992"/>
            <a:ext cx="4248472" cy="31683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prstClr val="black"/>
              </a:solidFill>
            </a:endParaRPr>
          </a:p>
          <a:p>
            <a:pPr algn="ctr"/>
            <a:endParaRPr lang="ru-RU" sz="2000" dirty="0">
              <a:solidFill>
                <a:prstClr val="black"/>
              </a:solidFill>
            </a:endParaRPr>
          </a:p>
          <a:p>
            <a:pPr algn="ctr"/>
            <a:endParaRPr lang="ru-RU" sz="2000" dirty="0">
              <a:solidFill>
                <a:prstClr val="black"/>
              </a:solidFill>
            </a:endParaRPr>
          </a:p>
          <a:p>
            <a:pPr algn="ctr"/>
            <a:endParaRPr lang="ru-RU" sz="2000" dirty="0">
              <a:solidFill>
                <a:prstClr val="black"/>
              </a:solidFill>
            </a:endParaRPr>
          </a:p>
          <a:p>
            <a:pPr algn="ctr"/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Гериатр</a:t>
            </a:r>
          </a:p>
          <a:p>
            <a:pPr algn="ctr"/>
            <a:r>
              <a:rPr lang="ru-RU" sz="2000" dirty="0">
                <a:solidFill>
                  <a:prstClr val="black"/>
                </a:solidFill>
              </a:rPr>
              <a:t>Комплекс</a:t>
            </a:r>
            <a:r>
              <a:rPr lang="ru-RU" dirty="0">
                <a:solidFill>
                  <a:prstClr val="black"/>
                </a:solidFill>
              </a:rPr>
              <a:t>ная </a:t>
            </a:r>
            <a:r>
              <a:rPr lang="ru-RU" dirty="0" err="1">
                <a:solidFill>
                  <a:prstClr val="black"/>
                </a:solidFill>
              </a:rPr>
              <a:t>гериатрическая</a:t>
            </a:r>
            <a:r>
              <a:rPr lang="ru-RU" dirty="0">
                <a:solidFill>
                  <a:prstClr val="black"/>
                </a:solidFill>
              </a:rPr>
              <a:t> оценка</a:t>
            </a:r>
          </a:p>
          <a:p>
            <a:pPr algn="ctr"/>
            <a:r>
              <a:rPr lang="ru-RU" dirty="0">
                <a:solidFill>
                  <a:prstClr val="black"/>
                </a:solidFill>
              </a:rPr>
              <a:t>Комплекс мер, направленных на улучшение состояние</a:t>
            </a:r>
          </a:p>
          <a:p>
            <a:pPr algn="ctr"/>
            <a:r>
              <a:rPr lang="ru-RU" dirty="0">
                <a:solidFill>
                  <a:prstClr val="black"/>
                </a:solidFill>
              </a:rPr>
              <a:t>Реабилитация</a:t>
            </a:r>
          </a:p>
          <a:p>
            <a:pPr algn="ctr"/>
            <a:r>
              <a:rPr lang="ru-RU" dirty="0">
                <a:solidFill>
                  <a:prstClr val="black"/>
                </a:solidFill>
              </a:rPr>
              <a:t>Мониторинг результатов</a:t>
            </a:r>
          </a:p>
          <a:p>
            <a:pPr algn="ctr"/>
            <a:r>
              <a:rPr lang="ru-RU" dirty="0">
                <a:solidFill>
                  <a:prstClr val="black"/>
                </a:solidFill>
              </a:rPr>
              <a:t>Связь с социальными службами</a:t>
            </a:r>
          </a:p>
          <a:p>
            <a:pPr algn="ctr"/>
            <a:r>
              <a:rPr lang="ru-RU" dirty="0">
                <a:solidFill>
                  <a:prstClr val="black"/>
                </a:solidFill>
              </a:rPr>
              <a:t>Патронаж</a:t>
            </a:r>
          </a:p>
          <a:p>
            <a:pPr algn="ctr"/>
            <a:r>
              <a:rPr lang="ru-RU" dirty="0">
                <a:solidFill>
                  <a:prstClr val="black"/>
                </a:solidFill>
              </a:rPr>
              <a:t>Работа с родственниками</a:t>
            </a:r>
          </a:p>
          <a:p>
            <a:pPr algn="ctr"/>
            <a:r>
              <a:rPr lang="ru-RU" dirty="0">
                <a:solidFill>
                  <a:prstClr val="black"/>
                </a:solidFill>
              </a:rPr>
              <a:t>Связь со службой «тревожной кнопки»</a:t>
            </a:r>
          </a:p>
          <a:p>
            <a:pPr algn="ctr"/>
            <a:endParaRPr lang="ru-RU" dirty="0">
              <a:solidFill>
                <a:prstClr val="black"/>
              </a:solidFill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68344" y="5301208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2195736" y="1268760"/>
            <a:ext cx="484632" cy="504056"/>
          </a:xfrm>
          <a:prstGeom prst="downArrow">
            <a:avLst/>
          </a:prstGeom>
          <a:solidFill>
            <a:srgbClr val="B2241C"/>
          </a:solidFill>
          <a:ln>
            <a:solidFill>
              <a:srgbClr val="B224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5724128" y="1268760"/>
            <a:ext cx="484632" cy="504056"/>
          </a:xfrm>
          <a:prstGeom prst="downArrow">
            <a:avLst/>
          </a:prstGeom>
          <a:solidFill>
            <a:srgbClr val="B2241C"/>
          </a:solidFill>
          <a:ln>
            <a:solidFill>
              <a:srgbClr val="B224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1619672" y="2708920"/>
            <a:ext cx="484632" cy="648072"/>
          </a:xfrm>
          <a:prstGeom prst="downArrow">
            <a:avLst/>
          </a:prstGeom>
          <a:solidFill>
            <a:srgbClr val="B2241C"/>
          </a:solidFill>
          <a:ln>
            <a:solidFill>
              <a:srgbClr val="B224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трелка влево 18"/>
          <p:cNvSpPr/>
          <p:nvPr/>
        </p:nvSpPr>
        <p:spPr>
          <a:xfrm>
            <a:off x="3477028" y="5670540"/>
            <a:ext cx="978408" cy="484632"/>
          </a:xfrm>
          <a:prstGeom prst="leftArrow">
            <a:avLst/>
          </a:prstGeom>
          <a:solidFill>
            <a:srgbClr val="B2241C"/>
          </a:solidFill>
          <a:ln>
            <a:solidFill>
              <a:srgbClr val="B224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6444208" y="2708920"/>
            <a:ext cx="484632" cy="648072"/>
          </a:xfrm>
          <a:prstGeom prst="downArrow">
            <a:avLst/>
          </a:prstGeom>
          <a:solidFill>
            <a:srgbClr val="B2241C"/>
          </a:solidFill>
          <a:ln>
            <a:solidFill>
              <a:srgbClr val="B224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6978" y="5130155"/>
            <a:ext cx="2721452" cy="13951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760" indent="-283464" algn="ctr">
              <a:defRPr/>
            </a:pPr>
            <a:endParaRPr lang="ru-RU" sz="2000" b="1" dirty="0">
              <a:solidFill>
                <a:prstClr val="black"/>
              </a:solidFill>
            </a:endParaRPr>
          </a:p>
          <a:p>
            <a:pPr marL="365760" indent="-283464" algn="ctr">
              <a:defRPr/>
            </a:pPr>
            <a:r>
              <a:rPr lang="ru-RU" sz="1600" dirty="0">
                <a:solidFill>
                  <a:prstClr val="black"/>
                </a:solidFill>
              </a:rPr>
              <a:t>Выполнение рекомендаций</a:t>
            </a:r>
          </a:p>
          <a:p>
            <a:pPr marL="365760" indent="-283464" algn="ctr">
              <a:defRPr/>
            </a:pPr>
            <a:r>
              <a:rPr lang="ru-RU" sz="1600" dirty="0">
                <a:solidFill>
                  <a:prstClr val="black"/>
                </a:solidFill>
              </a:rPr>
              <a:t>Гериатра </a:t>
            </a:r>
          </a:p>
          <a:p>
            <a:pPr marL="365760" indent="-283464" algn="ctr">
              <a:defRPr/>
            </a:pPr>
            <a:endParaRPr lang="ru-RU" sz="1600" dirty="0">
              <a:solidFill>
                <a:prstClr val="black"/>
              </a:solidFill>
            </a:endParaRPr>
          </a:p>
          <a:p>
            <a:pPr marL="365760" indent="-283464" algn="ctr">
              <a:defRPr/>
            </a:pPr>
            <a:r>
              <a:rPr lang="ru-RU" sz="1600" dirty="0">
                <a:solidFill>
                  <a:prstClr val="black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456481" y="394602"/>
            <a:ext cx="8226720" cy="1146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prstClr val="white"/>
                </a:solidFill>
              </a:rPr>
              <a:t>Эффект долговременной преемственной медицинской помощи  </a:t>
            </a:r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493921" y="2388806"/>
            <a:ext cx="8226720" cy="2360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5471" rIns="0" bIns="0"/>
          <a:lstStyle>
            <a:lvl1pPr marL="342900" indent="-336550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spcAft>
                <a:spcPts val="1282"/>
              </a:spcAft>
              <a:buFont typeface="Wingdings" pitchFamily="2" charset="2"/>
              <a:buChar char="§"/>
            </a:pPr>
            <a:r>
              <a:rPr lang="ru-RU" altLang="ru-RU" sz="2200" dirty="0">
                <a:solidFill>
                  <a:srgbClr val="000000"/>
                </a:solidFill>
              </a:rPr>
              <a:t>Сокращает вызовы скорой помощи в 2 раза </a:t>
            </a:r>
          </a:p>
          <a:p>
            <a:pPr>
              <a:spcAft>
                <a:spcPts val="1282"/>
              </a:spcAft>
              <a:buFont typeface="Wingdings" pitchFamily="2" charset="2"/>
              <a:buChar char="§"/>
            </a:pPr>
            <a:r>
              <a:rPr lang="ru-RU" altLang="ru-RU" sz="2200" dirty="0">
                <a:solidFill>
                  <a:srgbClr val="000000"/>
                </a:solidFill>
              </a:rPr>
              <a:t>Госпитализации с 48,4%  до 32,1%</a:t>
            </a:r>
          </a:p>
          <a:p>
            <a:pPr>
              <a:spcAft>
                <a:spcPts val="1282"/>
              </a:spcAft>
              <a:buFont typeface="Wingdings" pitchFamily="2" charset="2"/>
              <a:buChar char="§"/>
            </a:pPr>
            <a:r>
              <a:rPr lang="ru-RU" altLang="ru-RU" sz="2200" dirty="0">
                <a:solidFill>
                  <a:srgbClr val="000000"/>
                </a:solidFill>
              </a:rPr>
              <a:t>Снижает на 9% затраты на лекарства (в  группе обычного ведения увеличение на 11,9%)</a:t>
            </a:r>
          </a:p>
          <a:p>
            <a:pPr algn="ctr">
              <a:spcAft>
                <a:spcPts val="1282"/>
              </a:spcAft>
            </a:pPr>
            <a:r>
              <a:rPr lang="ru-RU" altLang="ru-RU" sz="2200" i="1" dirty="0">
                <a:solidFill>
                  <a:srgbClr val="000000"/>
                </a:solidFill>
              </a:rPr>
              <a:t>Наблюдение в течение 3-лет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12641" y="5441499"/>
            <a:ext cx="8208000" cy="44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9" tIns="40820" rIns="81639" bIns="4082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cs typeface="Arial Unicode MS" charset="0"/>
              </a:defRPr>
            </a:lvl9pPr>
          </a:lstStyle>
          <a:p>
            <a:pPr algn="r"/>
            <a:r>
              <a:rPr lang="ru-RU" altLang="ru-RU" sz="1300" dirty="0" err="1">
                <a:solidFill>
                  <a:srgbClr val="000000"/>
                </a:solidFill>
              </a:rPr>
              <a:t>Díaz-Gegúndez</a:t>
            </a:r>
            <a:r>
              <a:rPr lang="ru-RU" altLang="ru-RU" sz="1300" dirty="0">
                <a:solidFill>
                  <a:srgbClr val="000000"/>
                </a:solidFill>
              </a:rPr>
              <a:t> M1, </a:t>
            </a:r>
            <a:r>
              <a:rPr lang="ru-RU" altLang="ru-RU" sz="1300" dirty="0" err="1">
                <a:solidFill>
                  <a:srgbClr val="000000"/>
                </a:solidFill>
              </a:rPr>
              <a:t>et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al.,Evaluation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of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an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intervention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program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in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nursing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homes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to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reduce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hospital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attendance</a:t>
            </a:r>
            <a:r>
              <a:rPr lang="ru-RU" altLang="ru-RU" sz="1300" dirty="0">
                <a:solidFill>
                  <a:srgbClr val="000000"/>
                </a:solidFill>
              </a:rPr>
              <a:t>/</a:t>
            </a:r>
          </a:p>
          <a:p>
            <a:pPr algn="r"/>
            <a:r>
              <a:rPr lang="ru-RU" altLang="ru-RU" sz="1300" dirty="0" err="1">
                <a:solidFill>
                  <a:srgbClr val="000000"/>
                </a:solidFill>
              </a:rPr>
              <a:t>Rev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Esp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Geriatr</a:t>
            </a:r>
            <a:r>
              <a:rPr lang="ru-RU" altLang="ru-RU" sz="1300" dirty="0">
                <a:solidFill>
                  <a:srgbClr val="000000"/>
                </a:solidFill>
              </a:rPr>
              <a:t> </a:t>
            </a:r>
            <a:r>
              <a:rPr lang="ru-RU" altLang="ru-RU" sz="1300" dirty="0" err="1">
                <a:solidFill>
                  <a:srgbClr val="000000"/>
                </a:solidFill>
              </a:rPr>
              <a:t>Gerontol</a:t>
            </a:r>
            <a:r>
              <a:rPr lang="ru-RU" altLang="ru-RU" sz="1300" dirty="0">
                <a:solidFill>
                  <a:srgbClr val="000000"/>
                </a:solidFill>
              </a:rPr>
              <a:t>. 2011 Sep-Oct;46(5):261-4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3120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B2241C"/>
                </a:solidFill>
              </a:rPr>
              <a:t>Основые</a:t>
            </a:r>
            <a:r>
              <a:rPr lang="ru-RU" b="1" dirty="0">
                <a:solidFill>
                  <a:srgbClr val="B2241C"/>
                </a:solidFill>
              </a:rPr>
              <a:t>  принципы организации </a:t>
            </a:r>
            <a:r>
              <a:rPr lang="ru-RU" b="1" dirty="0" err="1">
                <a:solidFill>
                  <a:srgbClr val="B2241C"/>
                </a:solidFill>
              </a:rPr>
              <a:t>гериатрической</a:t>
            </a:r>
            <a:r>
              <a:rPr lang="ru-RU" b="1" dirty="0">
                <a:solidFill>
                  <a:srgbClr val="B2241C"/>
                </a:solidFill>
              </a:rPr>
              <a:t> помощи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68491" y="1774209"/>
            <a:ext cx="8775509" cy="4913194"/>
          </a:xfrm>
        </p:spPr>
        <p:txBody>
          <a:bodyPr>
            <a:normAutofit/>
          </a:bodyPr>
          <a:lstStyle/>
          <a:p>
            <a:pPr marL="0" indent="531813"/>
            <a:endParaRPr lang="ru-RU" sz="2000" dirty="0">
              <a:solidFill>
                <a:srgbClr val="FF0000"/>
              </a:solidFill>
            </a:endParaRPr>
          </a:p>
          <a:p>
            <a:pPr marL="0" indent="531813"/>
            <a:endParaRPr lang="ru-RU" sz="2000" dirty="0"/>
          </a:p>
          <a:p>
            <a:pPr marL="0" indent="627063"/>
            <a:r>
              <a:rPr lang="ru-RU" sz="2800" dirty="0">
                <a:solidFill>
                  <a:schemeClr val="tx2"/>
                </a:solidFill>
              </a:rPr>
              <a:t>11.Междисциплинарное взаимодействие</a:t>
            </a:r>
          </a:p>
          <a:p>
            <a:pPr marL="0" indent="627063">
              <a:buNone/>
            </a:pPr>
            <a:r>
              <a:rPr lang="ru-RU" sz="2800" i="1" dirty="0">
                <a:solidFill>
                  <a:schemeClr val="tx2"/>
                </a:solidFill>
              </a:rPr>
              <a:t>( профилактика, реабилитация, психиатрия, </a:t>
            </a:r>
            <a:r>
              <a:rPr lang="ru-RU" sz="2800" i="1" dirty="0" err="1">
                <a:solidFill>
                  <a:schemeClr val="tx2"/>
                </a:solidFill>
              </a:rPr>
              <a:t>паллятивная</a:t>
            </a:r>
            <a:r>
              <a:rPr lang="ru-RU" sz="2800" i="1" dirty="0">
                <a:solidFill>
                  <a:schemeClr val="tx2"/>
                </a:solidFill>
              </a:rPr>
              <a:t> помощь, другие специальности)</a:t>
            </a:r>
          </a:p>
          <a:p>
            <a:pPr marL="0" indent="627063"/>
            <a:r>
              <a:rPr lang="ru-RU" sz="2800" dirty="0">
                <a:solidFill>
                  <a:schemeClr val="tx2"/>
                </a:solidFill>
              </a:rPr>
              <a:t>10.Межведомственное взаимодействие </a:t>
            </a:r>
            <a:r>
              <a:rPr lang="ru-RU" sz="2800" i="1" dirty="0">
                <a:solidFill>
                  <a:schemeClr val="tx2"/>
                </a:solidFill>
              </a:rPr>
              <a:t>(здравоохранение и социальная помощь)</a:t>
            </a:r>
          </a:p>
          <a:p>
            <a:pPr marL="0" indent="627063"/>
            <a:endParaRPr lang="ru-RU" sz="2800" dirty="0">
              <a:solidFill>
                <a:schemeClr val="tx2"/>
              </a:solidFill>
            </a:endParaRPr>
          </a:p>
          <a:p>
            <a:pPr marL="0" indent="627063" algn="just"/>
            <a:endParaRPr lang="ru-RU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B2241C"/>
                </a:solidFill>
              </a:rPr>
              <a:t>Развитие гериатрия с фокусом не долговременную медицинскую помощь </a:t>
            </a:r>
            <a:r>
              <a:rPr lang="ru-RU" dirty="0">
                <a:solidFill>
                  <a:schemeClr val="tx2"/>
                </a:solidFill>
              </a:rPr>
              <a:t>– интенсивный путь реагирования на старение населения</a:t>
            </a:r>
          </a:p>
          <a:p>
            <a:endParaRPr lang="ru-RU" dirty="0"/>
          </a:p>
          <a:p>
            <a:r>
              <a:rPr lang="ru-RU" b="1" dirty="0">
                <a:solidFill>
                  <a:srgbClr val="B2241C"/>
                </a:solidFill>
              </a:rPr>
              <a:t>Увеличение мощности медицинских и социальных стационаров </a:t>
            </a:r>
            <a:r>
              <a:rPr lang="ru-RU" dirty="0">
                <a:solidFill>
                  <a:schemeClr val="tx2"/>
                </a:solidFill>
              </a:rPr>
              <a:t>– экстенсивный путь реагирования на старение населения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B2241C"/>
                </a:solidFill>
              </a:rPr>
              <a:t>Международный опыт развития </a:t>
            </a:r>
            <a:br>
              <a:rPr lang="ru-RU" sz="2800" b="1" dirty="0">
                <a:solidFill>
                  <a:srgbClr val="B2241C"/>
                </a:solidFill>
              </a:rPr>
            </a:br>
            <a:r>
              <a:rPr lang="ru-RU" sz="2800" b="1" dirty="0" err="1">
                <a:solidFill>
                  <a:srgbClr val="B2241C"/>
                </a:solidFill>
              </a:rPr>
              <a:t>гериатрической</a:t>
            </a:r>
            <a:r>
              <a:rPr lang="ru-RU" sz="2800" b="1" dirty="0">
                <a:solidFill>
                  <a:srgbClr val="B2241C"/>
                </a:solidFill>
              </a:rPr>
              <a:t> службы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11430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447675">
              <a:buFont typeface="Wingdings" pitchFamily="2" charset="2"/>
              <a:buChar char="§"/>
            </a:pPr>
            <a:r>
              <a:rPr lang="ru-RU" sz="2300" dirty="0" err="1">
                <a:latin typeface="+mj-lt"/>
              </a:rPr>
              <a:t>Гериатрическая</a:t>
            </a:r>
            <a:r>
              <a:rPr lang="ru-RU" sz="2300" dirty="0">
                <a:latin typeface="+mj-lt"/>
              </a:rPr>
              <a:t> служба в Европе, США, Канаде, Израиле начала развиваться </a:t>
            </a:r>
            <a:r>
              <a:rPr lang="ru-RU" sz="2300" b="1" dirty="0">
                <a:latin typeface="+mj-lt"/>
              </a:rPr>
              <a:t>25 лет назад</a:t>
            </a:r>
          </a:p>
          <a:p>
            <a:pPr marL="0" indent="447675">
              <a:buFont typeface="Wingdings" pitchFamily="2" charset="2"/>
              <a:buChar char="§"/>
            </a:pPr>
            <a:r>
              <a:rPr lang="ru-RU" sz="2300" dirty="0">
                <a:latin typeface="+mj-lt"/>
              </a:rPr>
              <a:t>Сегодня в  США - более 6500 гериатров,  в Великобритании –2300 гериатров, в Италии – 1579 гериатров ( 1 гериатр на 8-10 тыс. пожилого населения). В ближайшее время планируется удвоить количество гериатров.</a:t>
            </a:r>
          </a:p>
          <a:p>
            <a:pPr marL="0" lvl="2" indent="447675">
              <a:spcBef>
                <a:spcPts val="370"/>
              </a:spcBef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ru-RU" sz="2300" b="1" dirty="0">
                <a:latin typeface="+mj-lt"/>
                <a:cs typeface="Times New Roman" panose="02020603050405020304" pitchFamily="18" charset="0"/>
              </a:rPr>
              <a:t>Международный опыт демонстрирует</a:t>
            </a:r>
          </a:p>
          <a:p>
            <a:pPr marL="0" lvl="2" indent="447675">
              <a:spcBef>
                <a:spcPts val="370"/>
              </a:spcBef>
              <a:buClr>
                <a:schemeClr val="tx2"/>
              </a:buClr>
              <a:buSzPct val="100000"/>
              <a:buNone/>
            </a:pPr>
            <a:r>
              <a:rPr lang="ru-RU" sz="2300" b="1" dirty="0">
                <a:latin typeface="+mj-lt"/>
                <a:cs typeface="Times New Roman" panose="02020603050405020304" pitchFamily="18" charset="0"/>
              </a:rPr>
              <a:t>сокращение </a:t>
            </a:r>
            <a:r>
              <a:rPr lang="ru-RU" sz="2300" i="1" dirty="0">
                <a:latin typeface="+mj-lt"/>
                <a:cs typeface="Times New Roman" panose="02020603050405020304" pitchFamily="18" charset="0"/>
              </a:rPr>
              <a:t>нагрузки на семейного врача на </a:t>
            </a:r>
            <a:r>
              <a:rPr lang="ru-RU" sz="2300" b="1" i="1" dirty="0">
                <a:latin typeface="+mj-lt"/>
                <a:cs typeface="Times New Roman" panose="02020603050405020304" pitchFamily="18" charset="0"/>
              </a:rPr>
              <a:t>11%, </a:t>
            </a:r>
            <a:r>
              <a:rPr lang="ru-RU" sz="2300" i="1" dirty="0">
                <a:latin typeface="+mj-lt"/>
                <a:cs typeface="Times New Roman" panose="02020603050405020304" pitchFamily="18" charset="0"/>
              </a:rPr>
              <a:t>количества и длительности, госпитализаций на </a:t>
            </a:r>
            <a:r>
              <a:rPr lang="ru-RU" sz="2300" b="1" i="1" dirty="0">
                <a:latin typeface="+mj-lt"/>
                <a:cs typeface="Times New Roman" panose="02020603050405020304" pitchFamily="18" charset="0"/>
              </a:rPr>
              <a:t>18% и 10%</a:t>
            </a:r>
            <a:r>
              <a:rPr lang="ru-RU" sz="2300" i="1" dirty="0">
                <a:latin typeface="+mj-lt"/>
                <a:cs typeface="Times New Roman" panose="02020603050405020304" pitchFamily="18" charset="0"/>
              </a:rPr>
              <a:t>, соответственно, </a:t>
            </a:r>
            <a:r>
              <a:rPr lang="ru-RU" sz="2300" i="1" dirty="0" err="1">
                <a:latin typeface="+mj-lt"/>
                <a:cs typeface="Times New Roman" panose="02020603050405020304" pitchFamily="18" charset="0"/>
              </a:rPr>
              <a:t>институализации</a:t>
            </a:r>
            <a:r>
              <a:rPr lang="ru-RU" sz="2300" i="1" dirty="0">
                <a:latin typeface="+mj-lt"/>
                <a:cs typeface="Times New Roman" panose="02020603050405020304" pitchFamily="18" charset="0"/>
              </a:rPr>
              <a:t>  на </a:t>
            </a:r>
            <a:r>
              <a:rPr lang="ru-RU" sz="2300" b="1" i="1" dirty="0">
                <a:latin typeface="+mj-lt"/>
                <a:cs typeface="Times New Roman" panose="02020603050405020304" pitchFamily="18" charset="0"/>
              </a:rPr>
              <a:t>23%, </a:t>
            </a:r>
            <a:r>
              <a:rPr lang="ru-RU" sz="2300" i="1" dirty="0">
                <a:latin typeface="+mj-lt"/>
                <a:cs typeface="Times New Roman" panose="02020603050405020304" pitchFamily="18" charset="0"/>
              </a:rPr>
              <a:t>косвенных потерь, связанных с необходимостью ухода, трудоспособными родственниками, количества необоснованных диагностических и лечебных вмешательств, затрат не лекарства как государства, так и пожилого пациента</a:t>
            </a:r>
          </a:p>
          <a:p>
            <a:pPr marL="0" lvl="2" indent="447675">
              <a:buNone/>
            </a:pPr>
            <a:r>
              <a:rPr lang="ru-RU" sz="2300" b="1" dirty="0">
                <a:latin typeface="+mj-lt"/>
                <a:cs typeface="Times New Roman" panose="02020603050405020304" pitchFamily="18" charset="0"/>
              </a:rPr>
              <a:t>снижение смертности на 16,3-19%</a:t>
            </a:r>
          </a:p>
          <a:p>
            <a:endParaRPr lang="ru-RU" dirty="0">
              <a:latin typeface="+mj-lt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9650" y="5505450"/>
            <a:ext cx="76771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Источники: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Press Y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 al.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Geriatr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Gerontol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Int.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2012 Oct;12(4):725-32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Stessman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J. et al.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 Am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Geriatr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Soc, 1996. 44(5): 591-8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Landi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F. et al. J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Epidemiol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2001. 54(9): 968-70;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Ploeg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J et al. Can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Physician 2005;51:1244-5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Boult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C., et al.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 Am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Geriatr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Soc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1994. 42(5):465-70 </a:t>
            </a:r>
          </a:p>
        </p:txBody>
      </p:sp>
    </p:spTree>
    <p:extLst>
      <p:ext uri="{BB962C8B-B14F-4D97-AF65-F5344CB8AC3E}">
        <p14:creationId xmlns:p14="http://schemas.microsoft.com/office/powerpoint/2010/main" val="5329539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Цель пилотного проекта «Территория заботы</a:t>
            </a:r>
            <a:r>
              <a:rPr lang="ru-RU" sz="3200" b="1" dirty="0" smtClean="0">
                <a:solidFill>
                  <a:srgbClr val="C00000"/>
                </a:solidFill>
              </a:rPr>
              <a:t>» в 2017-2019гг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55365"/>
            <a:ext cx="8507288" cy="4525963"/>
          </a:xfrm>
        </p:spPr>
        <p:txBody>
          <a:bodyPr>
            <a:normAutofit/>
          </a:bodyPr>
          <a:lstStyle/>
          <a:p>
            <a:r>
              <a:rPr lang="ru-RU" sz="2800" dirty="0"/>
              <a:t>Организация</a:t>
            </a:r>
            <a:r>
              <a:rPr lang="ru-RU" sz="2800" b="1" dirty="0"/>
              <a:t> гериатрической (</a:t>
            </a:r>
            <a:r>
              <a:rPr lang="ru-RU" sz="2800" dirty="0"/>
              <a:t>долговременной медицинской и социальной помощи гражданам пожилого и старческого возраста на принципах междисциплинарного и межведомственного взаимодействия) в 5 субъектах Российской Федерации ( Калуга, Волгоград, Воронеж, Уфа, Самара)</a:t>
            </a:r>
          </a:p>
        </p:txBody>
      </p:sp>
    </p:spTree>
    <p:extLst>
      <p:ext uri="{BB962C8B-B14F-4D97-AF65-F5344CB8AC3E}">
        <p14:creationId xmlns:p14="http://schemas.microsoft.com/office/powerpoint/2010/main" val="11216872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Задачи проекта (1/4)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4848" y="1495325"/>
            <a:ext cx="8229600" cy="4525963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000" b="1" u="sng" dirty="0">
                <a:solidFill>
                  <a:srgbClr val="B2241C"/>
                </a:solidFill>
              </a:rPr>
              <a:t>Оценка состояния системы здравоохранения и системы социальной защиты </a:t>
            </a:r>
            <a:r>
              <a:rPr lang="ru-RU" sz="2000" dirty="0"/>
              <a:t>населения в субъекте Российской Федерации для обеспечения медицинской и социальной помощи гражданам старшего поколения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u="sng" dirty="0">
                <a:solidFill>
                  <a:srgbClr val="B2241C"/>
                </a:solidFill>
              </a:rPr>
              <a:t>Разработка и утверждение регионального комплекса мероприятий, </a:t>
            </a:r>
            <a:r>
              <a:rPr lang="ru-RU" sz="2000" dirty="0"/>
              <a:t>на основе комплекса мероприятий, направленных на обеспечение медицинской и социальной помощи гражданам старшего поколения в  Российской Федерации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u="sng" dirty="0">
                <a:solidFill>
                  <a:srgbClr val="B2241C"/>
                </a:solidFill>
              </a:rPr>
              <a:t>Образовательные программы по гериатрии </a:t>
            </a:r>
            <a:r>
              <a:rPr lang="ru-RU" sz="2000" dirty="0"/>
              <a:t>помощи гражданам старшего поколения для  врачей различных специальностей, фельдшеров, медицинских сестер, работников системы социальной защиты населения, специалистов по уходу</a:t>
            </a:r>
          </a:p>
        </p:txBody>
      </p:sp>
    </p:spTree>
    <p:extLst>
      <p:ext uri="{BB962C8B-B14F-4D97-AF65-F5344CB8AC3E}">
        <p14:creationId xmlns:p14="http://schemas.microsoft.com/office/powerpoint/2010/main" val="1039071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825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Задачи проекта (2/4)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6024" y="1423317"/>
            <a:ext cx="8676456" cy="4525963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ru-RU" sz="2000" b="1" u="sng" dirty="0">
                <a:solidFill>
                  <a:srgbClr val="B2241C"/>
                </a:solidFill>
              </a:rPr>
              <a:t>Организация структуры </a:t>
            </a:r>
            <a:r>
              <a:rPr lang="ru-RU" sz="2000" b="1" u="sng" dirty="0" err="1">
                <a:solidFill>
                  <a:srgbClr val="B2241C"/>
                </a:solidFill>
              </a:rPr>
              <a:t>гериатрической</a:t>
            </a:r>
            <a:r>
              <a:rPr lang="ru-RU" sz="2000" b="1" u="sng" dirty="0">
                <a:solidFill>
                  <a:srgbClr val="B2241C"/>
                </a:solidFill>
              </a:rPr>
              <a:t> службы в соответствии с Порядком </a:t>
            </a:r>
            <a:r>
              <a:rPr lang="ru-RU" sz="2000" dirty="0"/>
              <a:t>оказания медицинской помощи населению по профилю «гериатрия», утвержденному приказом Минздрава России от 29.01.2016 № 38н  </a:t>
            </a:r>
          </a:p>
          <a:p>
            <a:pPr marL="514350" lvl="0" indent="-514350">
              <a:buFont typeface="+mj-lt"/>
              <a:buAutoNum type="arabicPeriod" startAt="4"/>
            </a:pPr>
            <a:r>
              <a:rPr lang="ru-RU" sz="2000" b="1" u="sng" dirty="0">
                <a:solidFill>
                  <a:srgbClr val="B2241C"/>
                </a:solidFill>
              </a:rPr>
              <a:t>Внедрение новых форм оказания медицинской и социальной помощи </a:t>
            </a:r>
            <a:r>
              <a:rPr lang="ru-RU" sz="2000" dirty="0"/>
              <a:t>(мобильные гериатрические бригады для консультирования лечебных и социальных учреждений, гериатрический патронаж, кабинеты социальной реабилитации и др.) с последующей подготовкой предложений по внесению изменений в нормативно-правовые акты Российской Федерации, в том числе в Порядок оказания медицинской помощи населению по профилю «гериатрия», утвержденный приказом Минздрава от 29.01.2016 № 38н. </a:t>
            </a:r>
          </a:p>
          <a:p>
            <a:pPr marL="514350" indent="-514350">
              <a:buFont typeface="+mj-lt"/>
              <a:buAutoNum type="arabicPeriod" startAt="4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800687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825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Задачи проекта (2/4)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6024" y="1423317"/>
            <a:ext cx="8676456" cy="452596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2000" b="1" u="sng" dirty="0">
                <a:solidFill>
                  <a:srgbClr val="B2241C"/>
                </a:solidFill>
              </a:rPr>
              <a:t>6. Разработка в субъекте Российской Федерации регламента взаимодействия медицинских организаций и службы социальной защиты</a:t>
            </a:r>
            <a:r>
              <a:rPr lang="ru-RU" sz="2000" dirty="0"/>
              <a:t> населения и внедрение этого регламента в регионе</a:t>
            </a:r>
          </a:p>
          <a:p>
            <a:pPr marL="514350" indent="-514350">
              <a:buFont typeface="+mj-lt"/>
              <a:buAutoNum type="arabicPeriod" startAt="4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837326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Задачи проекта (3/4)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95325"/>
            <a:ext cx="8229600" cy="452596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ru-RU" sz="2000" b="1" u="sng" dirty="0">
                <a:solidFill>
                  <a:srgbClr val="B2241C"/>
                </a:solidFill>
              </a:rPr>
              <a:t>Отработка маршрутизации пациента пожилого возраста на основе междисциплинарного подхода </a:t>
            </a:r>
            <a:r>
              <a:rPr lang="ru-RU" sz="2000" dirty="0"/>
              <a:t>и обеспечения взаимодействия гериатрической службы с первичным звеном здравоохранения, кабинетами и отделениями медицинской профилактики, структурами, оказывающих специализированную и паллиативную медицинскую помощь, а также осуществляющих медицинскую реабилитацию.</a:t>
            </a:r>
          </a:p>
        </p:txBody>
      </p:sp>
    </p:spTree>
    <p:extLst>
      <p:ext uri="{BB962C8B-B14F-4D97-AF65-F5344CB8AC3E}">
        <p14:creationId xmlns:p14="http://schemas.microsoft.com/office/powerpoint/2010/main" val="6491495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Задачи проекта (4/4)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02086"/>
            <a:ext cx="8229600" cy="4525963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7"/>
            </a:pPr>
            <a:r>
              <a:rPr lang="ru-RU" sz="2000" b="1" u="sng" dirty="0">
                <a:solidFill>
                  <a:srgbClr val="B2241C"/>
                </a:solidFill>
              </a:rPr>
              <a:t>Совершенствование диспансеризации и профилактики для граждан  75 лет  и старше </a:t>
            </a:r>
            <a:r>
              <a:rPr lang="ru-RU" sz="2000" dirty="0"/>
              <a:t>с целью раннего выявления возраст-ассоциированных заболеваний, гериатрических синдромов и факторов риска их развития и прогрессирования </a:t>
            </a:r>
          </a:p>
          <a:p>
            <a:pPr marL="514350" lvl="0" indent="-514350">
              <a:buFont typeface="+mj-lt"/>
              <a:buAutoNum type="arabicPeriod" startAt="7"/>
            </a:pPr>
            <a:r>
              <a:rPr lang="ru-RU" sz="2000" b="1" u="sng" dirty="0">
                <a:solidFill>
                  <a:srgbClr val="B2241C"/>
                </a:solidFill>
              </a:rPr>
              <a:t>Анализ оказания медицинской помощи лицам старше трудоспособного возраста в системе обязательного медицинского страхования</a:t>
            </a:r>
            <a:r>
              <a:rPr lang="ru-RU" sz="2000" dirty="0"/>
              <a:t>, в том числе механизма финансового обеспечения, и подготовка предложений по его совершенствованию </a:t>
            </a:r>
          </a:p>
          <a:p>
            <a:pPr marL="514350" indent="-514350">
              <a:buFont typeface="+mj-lt"/>
              <a:buAutoNum type="arabicPeriod" startAt="10"/>
            </a:pPr>
            <a:endParaRPr lang="ru-RU" sz="2000" b="1" u="sng" dirty="0">
              <a:solidFill>
                <a:srgbClr val="B2241C"/>
              </a:solidFill>
            </a:endParaRPr>
          </a:p>
          <a:p>
            <a:pPr marL="514350" indent="-514350">
              <a:buFont typeface="+mj-lt"/>
              <a:buAutoNum type="arabicPeriod" startAt="10"/>
            </a:pPr>
            <a:r>
              <a:rPr lang="ru-RU" sz="2000" b="1" u="sng" dirty="0">
                <a:solidFill>
                  <a:srgbClr val="B2241C"/>
                </a:solidFill>
              </a:rPr>
              <a:t>Анализ результатов пилотного проекта</a:t>
            </a:r>
            <a:r>
              <a:rPr lang="ru-RU" sz="2000" dirty="0"/>
              <a:t>, подготовка рекомендаций для органов государственной власти субъекта Российской Федерации по дальнейшему совершенствованию системы здравоохранения и системы социальной защиты населения</a:t>
            </a:r>
          </a:p>
          <a:p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454849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875" y="542925"/>
            <a:ext cx="7505700" cy="1143000"/>
          </a:xfrm>
        </p:spPr>
        <p:txBody>
          <a:bodyPr>
            <a:noAutofit/>
          </a:bodyPr>
          <a:lstStyle/>
          <a:p>
            <a:pPr lvl="0"/>
            <a:r>
              <a:rPr lang="ru-RU" sz="2400" b="1" dirty="0">
                <a:solidFill>
                  <a:srgbClr val="B2241C"/>
                </a:solidFill>
              </a:rPr>
              <a:t>Роль первичного звена здравоохранения</a:t>
            </a:r>
            <a:br>
              <a:rPr lang="ru-RU" sz="2400" b="1" dirty="0">
                <a:solidFill>
                  <a:srgbClr val="B2241C"/>
                </a:solidFill>
              </a:rPr>
            </a:br>
            <a:r>
              <a:rPr lang="ru-RU" sz="2400" b="1" dirty="0">
                <a:solidFill>
                  <a:srgbClr val="B2241C"/>
                </a:solidFill>
              </a:rPr>
              <a:t> в оказании медицинской помощи пожилым  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85925"/>
            <a:ext cx="8229600" cy="3086100"/>
          </a:xfrm>
        </p:spPr>
        <p:txBody>
          <a:bodyPr>
            <a:normAutofit fontScale="77500" lnSpcReduction="20000"/>
          </a:bodyPr>
          <a:lstStyle/>
          <a:p>
            <a:r>
              <a:rPr lang="ru-RU" sz="2900" b="1" dirty="0">
                <a:solidFill>
                  <a:srgbClr val="B2241C"/>
                </a:solidFill>
              </a:rPr>
              <a:t>Образование </a:t>
            </a:r>
            <a:r>
              <a:rPr lang="ru-RU" sz="2900" dirty="0"/>
              <a:t>врача первичного звена и среднего медицинского персонала в области гериатрии</a:t>
            </a:r>
          </a:p>
          <a:p>
            <a:r>
              <a:rPr lang="ru-RU" sz="2900" b="1" dirty="0">
                <a:solidFill>
                  <a:srgbClr val="B2241C"/>
                </a:solidFill>
              </a:rPr>
              <a:t>Взаимодействие участковой службы с </a:t>
            </a:r>
            <a:r>
              <a:rPr lang="ru-RU" sz="2900" b="1" dirty="0" err="1">
                <a:solidFill>
                  <a:srgbClr val="B2241C"/>
                </a:solidFill>
              </a:rPr>
              <a:t>гериатрической</a:t>
            </a:r>
            <a:r>
              <a:rPr lang="ru-RU" sz="2900" b="1" dirty="0">
                <a:solidFill>
                  <a:srgbClr val="B2241C"/>
                </a:solidFill>
              </a:rPr>
              <a:t> службой </a:t>
            </a:r>
            <a:r>
              <a:rPr lang="ru-RU" sz="2900" dirty="0"/>
              <a:t>( именно участковый терапевт определяет показания к консультации гериатра, а затем выполняет его рекомендации)</a:t>
            </a:r>
          </a:p>
          <a:p>
            <a:r>
              <a:rPr lang="ru-RU" sz="2900" b="1" dirty="0">
                <a:solidFill>
                  <a:srgbClr val="B2241C"/>
                </a:solidFill>
              </a:rPr>
              <a:t>Усиление территориальных врачебных участков </a:t>
            </a:r>
            <a:r>
              <a:rPr lang="ru-RU" sz="2900" dirty="0"/>
              <a:t>с преобладанием пожилого населения (более 40%) за счет введения  ставки фельдшера с дополнительной подготовкой по гериатрии, создание </a:t>
            </a:r>
            <a:r>
              <a:rPr lang="ru-RU" sz="2900" dirty="0" err="1"/>
              <a:t>гериатрических</a:t>
            </a:r>
            <a:r>
              <a:rPr lang="ru-RU" sz="2900" dirty="0"/>
              <a:t>  отделений (кабинетов)</a:t>
            </a:r>
          </a:p>
          <a:p>
            <a:pPr>
              <a:buNone/>
            </a:pPr>
            <a:r>
              <a:rPr lang="ru-RU" sz="2900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49612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413" cy="1498600"/>
          </a:xfrm>
        </p:spPr>
        <p:txBody>
          <a:bodyPr/>
          <a:lstStyle/>
          <a:p>
            <a:pPr algn="r">
              <a:defRPr/>
            </a:pPr>
            <a:r>
              <a:rPr lang="ru-RU" dirty="0"/>
              <a:t>«Утверждаю»</a:t>
            </a:r>
            <a:br>
              <a:rPr lang="ru-RU" dirty="0"/>
            </a:br>
            <a:r>
              <a:rPr lang="ru-RU" dirty="0"/>
              <a:t>   главный гериатр </a:t>
            </a:r>
            <a:br>
              <a:rPr lang="ru-RU" dirty="0"/>
            </a:br>
            <a:r>
              <a:rPr lang="ru-RU" dirty="0"/>
              <a:t>Минздрава России</a:t>
            </a:r>
            <a:br>
              <a:rPr lang="ru-RU" dirty="0"/>
            </a:br>
            <a:r>
              <a:rPr lang="ru-RU" dirty="0"/>
              <a:t>О.Н. Ткачева </a:t>
            </a:r>
            <a:br>
              <a:rPr lang="ru-RU" dirty="0"/>
            </a:br>
            <a:r>
              <a:rPr lang="ru-RU" dirty="0"/>
              <a:t>2016г.        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9388" y="1600200"/>
            <a:ext cx="8964612" cy="4524375"/>
          </a:xfrm>
        </p:spPr>
        <p:txBody>
          <a:bodyPr/>
          <a:lstStyle/>
          <a:p>
            <a:pPr marL="0" indent="0" algn="ctr">
              <a:defRPr/>
            </a:pPr>
            <a:endParaRPr lang="ru-RU" sz="1800" dirty="0"/>
          </a:p>
          <a:p>
            <a:pPr marL="0" indent="0" algn="ctr">
              <a:spcAft>
                <a:spcPts val="0"/>
              </a:spcAft>
              <a:defRPr/>
            </a:pPr>
            <a:r>
              <a:rPr lang="ru-RU" sz="1600" b="1" dirty="0"/>
              <a:t>МЕТОДИЧЕСКИЕ РЕКОМЕНДАЦИИ</a:t>
            </a:r>
          </a:p>
          <a:p>
            <a:pPr marL="0" indent="0" algn="ctr">
              <a:spcAft>
                <a:spcPts val="0"/>
              </a:spcAft>
              <a:defRPr/>
            </a:pPr>
            <a:r>
              <a:rPr lang="ru-RU" sz="1600" b="1" dirty="0"/>
              <a:t>ПО ВЕДЕНИЮ ПАЦИЕНТОВ СО СТАРЧЕСКОЙ АСТЕНИЕЙ ДЛЯ ВРАЧЕЙ </a:t>
            </a:r>
          </a:p>
          <a:p>
            <a:pPr marL="0" indent="0" algn="ctr">
              <a:spcAft>
                <a:spcPts val="0"/>
              </a:spcAft>
              <a:defRPr/>
            </a:pPr>
            <a:r>
              <a:rPr lang="ru-RU" sz="1600" b="1" dirty="0"/>
              <a:t>ПЕРВИЧНОГО ЗВЕНА ЗДРАВООХРАНЕНИЯ</a:t>
            </a:r>
          </a:p>
          <a:p>
            <a:pPr marL="0" indent="0">
              <a:spcAft>
                <a:spcPts val="0"/>
              </a:spcAft>
              <a:defRPr/>
            </a:pPr>
            <a:endParaRPr lang="ru-RU" sz="1800" dirty="0"/>
          </a:p>
          <a:p>
            <a:pPr marL="0" indent="0" algn="just">
              <a:spcAft>
                <a:spcPts val="0"/>
              </a:spcAft>
              <a:defRPr/>
            </a:pPr>
            <a:r>
              <a:rPr lang="ru-RU" sz="1800" dirty="0"/>
              <a:t>Разработчики</a:t>
            </a:r>
            <a:r>
              <a:rPr lang="ru-RU" sz="2000" dirty="0"/>
              <a:t>: </a:t>
            </a:r>
            <a:r>
              <a:rPr lang="ru-RU" sz="1800" dirty="0"/>
              <a:t>Федеральное государственное бюджетное образовательное  учреждение высшего образования «Российский национальный исследовательский               медицинский университет имени Н.И. Пирогова» Министерства здравоохранения Российской Федерации </a:t>
            </a:r>
            <a:r>
              <a:rPr lang="ru-RU" sz="1800" b="1" dirty="0"/>
              <a:t>Обособленное структурное подразделение «Российский геронтологический научно-клинический центр»</a:t>
            </a:r>
            <a:r>
              <a:rPr lang="ru-RU" sz="1800" dirty="0"/>
              <a:t>    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defRPr/>
            </a:pPr>
            <a:endParaRPr lang="ru-RU" sz="2000" dirty="0"/>
          </a:p>
          <a:p>
            <a:pPr marL="0" indent="0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dirty="0"/>
              <a:t>профессор Н.К. Рунихина, В.С. Остапенко, Н.В. Шарашкина, Э.А.Мхитарян,Д.А.Каштанова</a:t>
            </a:r>
            <a:endParaRPr lang="ru-RU" sz="2000" dirty="0"/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7487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>
          <a:xfrm>
            <a:off x="215900" y="188913"/>
            <a:ext cx="8783638" cy="100806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ru-RU" altLang="ru-RU" sz="2400" dirty="0">
                <a:ea typeface="Arial Unicode MS" pitchFamily="34" charset="-128"/>
              </a:rPr>
              <a:t>Синдром старческой астении,</a:t>
            </a:r>
            <a:r>
              <a:rPr lang="ru-RU" altLang="ru-RU" sz="4400" dirty="0">
                <a:ea typeface="Arial Unicode MS" pitchFamily="34" charset="-128"/>
              </a:rPr>
              <a:t/>
            </a:r>
            <a:br>
              <a:rPr lang="ru-RU" altLang="ru-RU" sz="4400" dirty="0">
                <a:ea typeface="Arial Unicode MS" pitchFamily="34" charset="-128"/>
              </a:rPr>
            </a:br>
            <a:r>
              <a:rPr lang="ru-RU" altLang="ru-RU" dirty="0">
                <a:ea typeface="Arial Unicode MS" pitchFamily="34" charset="-128"/>
              </a:rPr>
              <a:t>или «хрупкость» (</a:t>
            </a:r>
            <a:r>
              <a:rPr lang="ru-RU" altLang="ru-RU" dirty="0" err="1">
                <a:ea typeface="Arial Unicode MS" pitchFamily="34" charset="-128"/>
              </a:rPr>
              <a:t>frailty</a:t>
            </a:r>
            <a:r>
              <a:rPr lang="ru-RU" altLang="ru-RU" dirty="0">
                <a:ea typeface="Arial Unicode MS" pitchFamily="34" charset="-128"/>
              </a:rPr>
              <a:t>)</a:t>
            </a:r>
          </a:p>
        </p:txBody>
      </p: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215900" y="1268413"/>
            <a:ext cx="8783638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161925" indent="-123825"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СТАРЧЕСКАЯ АСТЕНИЯ 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- ассоциированный с возрастом синдром (ССА, шифр по МКБ-10 R54)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Основные клинические проявления:     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   общая слабость 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   медлительность и/или  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   непреднамеренная потеря веса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Сопровождается снижением физической и функциональной активности многих  систем,  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                                 адаптационного и восстановительного резерва,  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Способствует развитию   зависимости от посторонней помощи в повседневной жизни, 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                                  утрате способности к самообслуживанию 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Ухудшает  прогноз состояния здоровья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Включает в себя более 85 различных гериатрических синдромов, основными из которых являются  синдромы падений, недостаточности питания (мальнутриции), саркопении (уменьшение массы и силы мышечной ткани), недержания мочи, а также сенсорные дефициты, когнитивные нарушения, депрессия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endParaRPr kumimoji="0" lang="ru-RU" altLang="ru-RU" sz="16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ЦЕЛЬ ЛЕЧЕНИЯ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– предупреждение развития преждевременного старения ,  развития гериатрических синдромов и их осложнений,  сохранение и восстановление  способности пациентов к самообслуживанию, функциональной активности и независимости от посторонней помощи в повседневной жизни, улучшение качества жизни, снижение смертности </a:t>
            </a:r>
          </a:p>
          <a:p>
            <a:pPr marL="161925" marR="0" lvl="0" indent="-123825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6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8459788" y="6453188"/>
            <a:ext cx="539750" cy="266700"/>
          </a:xfrm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108120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263" y="109538"/>
            <a:ext cx="8228012" cy="654050"/>
          </a:xfrm>
        </p:spPr>
        <p:txBody>
          <a:bodyPr/>
          <a:lstStyle/>
          <a:p>
            <a:pPr algn="ctr">
              <a:defRPr/>
            </a:pPr>
            <a:r>
              <a:rPr lang="ru-RU" altLang="ru-RU" sz="2800">
                <a:ea typeface="Arial Unicode MS" pitchFamily="34" charset="-128"/>
              </a:rPr>
              <a:t>Алгоритм диагностики ССА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7338" y="6415088"/>
            <a:ext cx="8515350" cy="373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Arial Unicode MS" pitchFamily="34" charset="-128"/>
                <a:cs typeface="Arial Unicode MS"/>
              </a:rPr>
              <a:t>Наблюдение участкового терапевта,  выполнение индивидуального плана ведения пациента с ССА</a:t>
            </a:r>
          </a:p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Arial Unicode MS" pitchFamily="34" charset="-128"/>
              <a:cs typeface="Arial Unicode MS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2411413" y="5634038"/>
            <a:ext cx="0" cy="31273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7950" y="4117975"/>
          <a:ext cx="8928100" cy="1903413"/>
        </p:xfrm>
        <a:graphic>
          <a:graphicData uri="http://schemas.openxmlformats.org/drawingml/2006/table">
            <a:tbl>
              <a:tblPr/>
              <a:tblGrid>
                <a:gridCol w="355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511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209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66725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»ХРУПКИЕ» ПАЦИЕНТЫ</a:t>
                      </a:r>
                    </a:p>
                  </a:txBody>
                  <a:tcPr marL="91426" marR="91426" marT="45689" marB="456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«ПРЕХРУПКИЕ» ПАЦИЕНТЫ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26" marR="91426" marT="45689" marB="456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«КРЕПКИЕ» ПАЦИЕНТЫ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26" marR="91426" marT="45689" marB="456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6725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≥3-х положительных ответов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26" marR="91426" marT="45689" marB="456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1-2 положительных ответа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26" marR="91426" marT="45689" marB="456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0 положительных ответов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26" marR="91426" marT="45689" marB="456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69963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обязательная  консультация врача-гериатра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проведение КГО (стр.3)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составление индивидуального плана ведения пациента</a:t>
                      </a:r>
                    </a:p>
                  </a:txBody>
                  <a:tcPr marL="91426" marR="91426" marT="45689" marB="456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целесообразна консультация врача-гериатра</a:t>
                      </a:r>
                    </a:p>
                  </a:txBody>
                  <a:tcPr marL="91426" marR="91426" marT="45689" marB="456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26" marR="91426" marT="45689" marB="4568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06388" y="884238"/>
            <a:ext cx="8513762" cy="373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Arial Unicode MS" pitchFamily="34" charset="-128"/>
                <a:cs typeface="Arial Unicode MS"/>
              </a:rPr>
              <a:t>Пациенты ≥ 60 лет  -  скрининг по шкале «Возраст не помеха»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950" y="1368425"/>
          <a:ext cx="8928100" cy="2443164"/>
        </p:xfrm>
        <a:graphic>
          <a:graphicData uri="http://schemas.openxmlformats.org/drawingml/2006/table">
            <a:tbl>
              <a:tblPr/>
              <a:tblGrid>
                <a:gridCol w="2190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565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24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76225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№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Вопросы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Ответ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1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Похудели ли Вы на 5 кг и более за последние 6 месяцев? (</a:t>
                      </a: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ес)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Да/нет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5750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Испытываете ли Вы какие-либо ограничения в повседневной жизни из-за снижения </a:t>
                      </a: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ЗР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ения или </a:t>
                      </a: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луха?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Да/нет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6225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3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Были ли у Вас в течение последнего года </a:t>
                      </a: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Т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равмы, связанные с падением?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Да/нет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3213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4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Чувствуете ли Вы себя подавленным, грустным или встревоженным на протяжении последних недель? (</a:t>
                      </a: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астроение)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Да/нет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6225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Есть ли у Вас проблемы с </a:t>
                      </a: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амятью, пониманием, ориентацией или способностью планировать?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Да/нет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3213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6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Страдаете ли Вы недержанием</a:t>
                      </a: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М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очи?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Да/нет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46088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7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Испытываете ли Вы трудности в перемещении по дому или на улице?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(</a:t>
                      </a: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Х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одьба до 100 м/ подъем на 1 лестничный пролет)</a:t>
                      </a: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defTabSz="449263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Да/нет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</a:tabLst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39" marR="91439" marT="59818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Стрелка вниз 12"/>
          <p:cNvSpPr/>
          <p:nvPr/>
        </p:nvSpPr>
        <p:spPr bwMode="auto">
          <a:xfrm>
            <a:off x="7334250" y="1243013"/>
            <a:ext cx="288925" cy="393700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9" name="Стрелка вниз 18"/>
          <p:cNvSpPr/>
          <p:nvPr/>
        </p:nvSpPr>
        <p:spPr bwMode="auto">
          <a:xfrm>
            <a:off x="4427538" y="3767138"/>
            <a:ext cx="358775" cy="385762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0" name="Стрелка вниз 19"/>
          <p:cNvSpPr/>
          <p:nvPr/>
        </p:nvSpPr>
        <p:spPr bwMode="auto">
          <a:xfrm>
            <a:off x="2382838" y="6030913"/>
            <a:ext cx="287337" cy="395287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1" name="Стрелка вниз 20"/>
          <p:cNvSpPr/>
          <p:nvPr/>
        </p:nvSpPr>
        <p:spPr bwMode="auto">
          <a:xfrm>
            <a:off x="4786313" y="6021388"/>
            <a:ext cx="288925" cy="393700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2" name="Стрелка вниз 21"/>
          <p:cNvSpPr/>
          <p:nvPr/>
        </p:nvSpPr>
        <p:spPr bwMode="auto">
          <a:xfrm>
            <a:off x="7191375" y="6034088"/>
            <a:ext cx="287338" cy="393700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163" name="Номер слайда 1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415176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2635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B2241C"/>
                </a:solidFill>
                <a:cs typeface="Arial"/>
              </a:rPr>
              <a:t>Проблема старения  </a:t>
            </a:r>
            <a:br>
              <a:rPr lang="ru-RU" sz="3200" b="1" dirty="0">
                <a:solidFill>
                  <a:srgbClr val="B2241C"/>
                </a:solidFill>
                <a:cs typeface="Arial"/>
              </a:rPr>
            </a:br>
            <a:r>
              <a:rPr lang="ru-RU" sz="3200" b="1" dirty="0">
                <a:solidFill>
                  <a:srgbClr val="B2241C"/>
                </a:solidFill>
                <a:cs typeface="Arial"/>
              </a:rPr>
              <a:t>в Российской Федерации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4944" y="1730295"/>
            <a:ext cx="8939048" cy="4827969"/>
          </a:xfrm>
        </p:spPr>
        <p:txBody>
          <a:bodyPr>
            <a:noAutofit/>
          </a:bodyPr>
          <a:lstStyle/>
          <a:p>
            <a:pPr marL="0" indent="0">
              <a:buFont typeface="Wingdings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+mj-lt"/>
                <a:cs typeface="Arial"/>
              </a:rPr>
              <a:t> В России доля лиц старше трудоспособного возраста увеличится </a:t>
            </a:r>
            <a:r>
              <a:rPr lang="ru-RU" sz="2400" b="1" dirty="0">
                <a:solidFill>
                  <a:srgbClr val="B2241C"/>
                </a:solidFill>
                <a:latin typeface="+mj-lt"/>
                <a:cs typeface="Arial"/>
              </a:rPr>
              <a:t>с 2016 по 2025 год с 24,6% до 27% (39,9 </a:t>
            </a:r>
            <a:r>
              <a:rPr lang="ru-RU" sz="2400" b="1" dirty="0" err="1">
                <a:solidFill>
                  <a:srgbClr val="B2241C"/>
                </a:solidFill>
                <a:latin typeface="+mj-lt"/>
                <a:cs typeface="Arial"/>
              </a:rPr>
              <a:t>млн</a:t>
            </a:r>
            <a:r>
              <a:rPr lang="ru-RU" sz="2400" b="1" dirty="0">
                <a:solidFill>
                  <a:srgbClr val="B2241C"/>
                </a:solidFill>
                <a:latin typeface="+mj-lt"/>
                <a:cs typeface="Arial"/>
              </a:rPr>
              <a:t>)</a:t>
            </a:r>
          </a:p>
          <a:p>
            <a:pPr marL="0" indent="0">
              <a:buFont typeface="Wingdings" pitchFamily="2" charset="2"/>
              <a:buChar char="§"/>
            </a:pPr>
            <a:endParaRPr lang="ru-RU" sz="2400" dirty="0">
              <a:solidFill>
                <a:srgbClr val="000090"/>
              </a:solidFill>
              <a:latin typeface="+mj-lt"/>
              <a:cs typeface="Arial"/>
            </a:endParaRPr>
          </a:p>
          <a:p>
            <a:pPr marL="0" indent="0">
              <a:buFont typeface="Wingdings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+mj-lt"/>
                <a:cs typeface="Arial"/>
              </a:rPr>
              <a:t> </a:t>
            </a:r>
            <a:r>
              <a:rPr lang="ru-RU" sz="2400" b="1" dirty="0">
                <a:solidFill>
                  <a:srgbClr val="B2241C"/>
                </a:solidFill>
                <a:latin typeface="+mj-lt"/>
                <a:cs typeface="Arial"/>
              </a:rPr>
              <a:t>Рост продолжительности жизни </a:t>
            </a:r>
            <a:r>
              <a:rPr lang="ru-RU" sz="2400" dirty="0">
                <a:solidFill>
                  <a:srgbClr val="000000"/>
                </a:solidFill>
                <a:latin typeface="+mj-lt"/>
                <a:cs typeface="Arial"/>
              </a:rPr>
              <a:t>населения - с 67,61 лет в 2007 году до 70,93 года в 2014 году; а в 2015 году – </a:t>
            </a:r>
            <a:r>
              <a:rPr lang="ru-RU" sz="2400" b="1" dirty="0">
                <a:solidFill>
                  <a:srgbClr val="C00000"/>
                </a:solidFill>
                <a:latin typeface="+mj-lt"/>
                <a:cs typeface="Arial"/>
              </a:rPr>
              <a:t>исторический максимум 71,39 года</a:t>
            </a:r>
          </a:p>
          <a:p>
            <a:pPr marL="0" indent="0">
              <a:buFont typeface="Wingdings" pitchFamily="2" charset="2"/>
              <a:buChar char="§"/>
            </a:pPr>
            <a:endParaRPr lang="ru-RU" sz="2400" dirty="0">
              <a:solidFill>
                <a:srgbClr val="000090"/>
              </a:solidFill>
              <a:latin typeface="+mj-lt"/>
              <a:cs typeface="Arial"/>
            </a:endParaRPr>
          </a:p>
          <a:p>
            <a:pPr marL="0" indent="0">
              <a:buFont typeface="Wingdings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+mj-lt"/>
                <a:cs typeface="Arial"/>
              </a:rPr>
              <a:t>  В 2007 году на 1000 человек трудоспособного возраста приходилось  </a:t>
            </a:r>
            <a:r>
              <a:rPr lang="ru-RU" sz="2400" b="1" dirty="0">
                <a:solidFill>
                  <a:srgbClr val="B2241C"/>
                </a:solidFill>
                <a:latin typeface="+mj-lt"/>
                <a:cs typeface="Arial"/>
              </a:rPr>
              <a:t>330</a:t>
            </a:r>
            <a:r>
              <a:rPr lang="ru-RU" sz="2400" dirty="0">
                <a:solidFill>
                  <a:srgbClr val="000000"/>
                </a:solidFill>
                <a:latin typeface="+mj-lt"/>
                <a:cs typeface="Arial"/>
              </a:rPr>
              <a:t> чел  старше трудоспособного возраста, на начало 2015 года - </a:t>
            </a:r>
            <a:r>
              <a:rPr lang="ru-RU" sz="2400" b="1" dirty="0">
                <a:solidFill>
                  <a:srgbClr val="B2241C"/>
                </a:solidFill>
                <a:latin typeface="+mj-lt"/>
                <a:cs typeface="Arial"/>
              </a:rPr>
              <a:t>412</a:t>
            </a:r>
            <a:r>
              <a:rPr lang="ru-RU" sz="2400" dirty="0">
                <a:solidFill>
                  <a:srgbClr val="B2241C"/>
                </a:solidFill>
                <a:latin typeface="+mj-lt"/>
                <a:cs typeface="Arial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+mj-lt"/>
                <a:cs typeface="Arial"/>
              </a:rPr>
              <a:t>чел.</a:t>
            </a:r>
          </a:p>
          <a:p>
            <a:pPr marL="0" indent="0">
              <a:buFont typeface="Wingdings" pitchFamily="2" charset="2"/>
              <a:buChar char="§"/>
            </a:pPr>
            <a:endParaRPr lang="ru-RU" sz="2400" dirty="0">
              <a:solidFill>
                <a:srgbClr val="000000"/>
              </a:solidFill>
              <a:latin typeface="+mj-lt"/>
              <a:cs typeface="Arial"/>
            </a:endParaRPr>
          </a:p>
          <a:p>
            <a:pPr marL="0" indent="0"/>
            <a:endParaRPr lang="ru-RU" sz="2400" dirty="0">
              <a:solidFill>
                <a:srgbClr val="000090"/>
              </a:solidFill>
              <a:latin typeface="+mj-lt"/>
              <a:cs typeface="Arial"/>
            </a:endParaRPr>
          </a:p>
          <a:p>
            <a:endParaRPr lang="ru-RU" sz="2400" dirty="0">
              <a:solidFill>
                <a:srgbClr val="000090"/>
              </a:solidFill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52540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950" y="1844675"/>
          <a:ext cx="8928100" cy="3995738"/>
        </p:xfrm>
        <a:graphic>
          <a:graphicData uri="http://schemas.openxmlformats.org/drawingml/2006/table">
            <a:tbl>
              <a:tblPr/>
              <a:tblGrid>
                <a:gridCol w="16525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5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87375">
                <a:tc gridSpan="2"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Заключение врача-гериатра включает:</a:t>
                      </a:r>
                    </a:p>
                  </a:txBody>
                  <a:tcPr marL="91419" marR="91419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6813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Результаты оценки состояния здоровья и социального статуса</a:t>
                      </a:r>
                    </a:p>
                  </a:txBody>
                  <a:tcPr marL="91419" marR="91419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45000"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Анамнез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:  условия жизни, качество питания, сна,  наличие хронической боли, потребности в помощи, отношение к старости, жизненные приоритеты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45000"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Физический статус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: выявление гериатрических синдромов (например, синдрома падений, недержания мочи, мальнутриции, снижение физической активности и прочих),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45000"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Функциональный статус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:  оценка базовой и инструментальной функциональной активности, тесты для оценки мобильности, определение мышечной силы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45000"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Нейропсихическое исследование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: выявление изменений психического статуса (когнитивный дефицит, деменция, депрессия), психологических особенностей личности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45000"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Социальный статус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: выявление социальной роли и характера социальных взаимоотношений; условия проживания, потребность социальной помощи и уходе </a:t>
                      </a:r>
                    </a:p>
                  </a:txBody>
                  <a:tcPr marL="91419" marR="91419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71550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Индивидуальный план ведения </a:t>
                      </a:r>
                    </a:p>
                  </a:txBody>
                  <a:tcPr marL="91419" marR="91419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Рекомендации по диете, физической активности, медикаментозной и немедикаментозной терапии, обустройству быта, необходимости адаптивных технологий, социальной поддержке и уходу. Могут быть даны рекомендации для семьи или опекуна, сиделки, осуществляющих уход за ослабленным пожилым пациентом</a:t>
                      </a:r>
                    </a:p>
                  </a:txBody>
                  <a:tcPr marL="91419" marR="91419"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0825" y="188913"/>
            <a:ext cx="8785225" cy="1416050"/>
          </a:xfrm>
        </p:spPr>
        <p:txBody>
          <a:bodyPr/>
          <a:lstStyle/>
          <a:p>
            <a:pPr marL="0" indent="0">
              <a:defRPr/>
            </a:pPr>
            <a:r>
              <a:rPr lang="ru-RU" altLang="ru-RU" sz="1800" b="1">
                <a:solidFill>
                  <a:schemeClr val="tx1"/>
                </a:solidFill>
                <a:ea typeface="Arial Unicode MS" pitchFamily="34" charset="-128"/>
              </a:rPr>
              <a:t>Полная диагностика ССА основывается на комплексной гериатрической оценке (КГО)</a:t>
            </a:r>
            <a:r>
              <a:rPr lang="ru-RU" altLang="ru-RU" sz="1800" b="1">
                <a:ea typeface="Arial Unicode MS" pitchFamily="34" charset="-128"/>
              </a:rPr>
              <a:t> </a:t>
            </a:r>
          </a:p>
          <a:p>
            <a:pPr marL="0" indent="0">
              <a:buFont typeface="Arial" charset="0"/>
              <a:buChar char="•"/>
              <a:defRPr/>
            </a:pPr>
            <a:r>
              <a:rPr lang="ru-RU" altLang="ru-RU" sz="1400">
                <a:ea typeface="Arial Unicode MS" pitchFamily="34" charset="-128"/>
              </a:rPr>
              <a:t>КГО</a:t>
            </a:r>
            <a:r>
              <a:rPr lang="ru-RU" altLang="ru-RU" sz="1400" b="1">
                <a:ea typeface="Arial Unicode MS" pitchFamily="34" charset="-128"/>
              </a:rPr>
              <a:t> </a:t>
            </a:r>
            <a:r>
              <a:rPr lang="ru-RU" altLang="ru-RU" sz="1400">
                <a:ea typeface="Arial Unicode MS" pitchFamily="34" charset="-128"/>
              </a:rPr>
              <a:t>- междисциплинарный диагностический процесс, результатом которого является  разработка  комплекса мер, направленных на долгосрочную поддержку пожилого человека, создание координированного плана лечения и долговременного наблюдения</a:t>
            </a:r>
          </a:p>
        </p:txBody>
      </p:sp>
      <p:sp>
        <p:nvSpPr>
          <p:cNvPr id="5136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297289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0" y="1052513"/>
          <a:ext cx="9124950" cy="3432175"/>
        </p:xfrm>
        <a:graphic>
          <a:graphicData uri="http://schemas.openxmlformats.org/drawingml/2006/table">
            <a:tbl>
              <a:tblPr/>
              <a:tblGrid>
                <a:gridCol w="1258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656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004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66738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Гериатрический синдром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Возможные причины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Рекомендованные мероприятия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65437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Снижение веса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Саркопения (снижение массы и силы мышечной ткани)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Синдром мальнутриции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Отсутствие зубов и зубных протезов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Заболевания ротовой полости, желудочно-кишечного тракта </a:t>
                      </a: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Снижение функциональной активности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Сенсорные дефициты¹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Полипрагмазия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Депрессия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Когнитивные нарушения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Социальная дезадаптация, одиночество, низкий уровень дохода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marL="285750" indent="-285750"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Регулярная физическая активность²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Рекомендации по рациональному питанию³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Зубопротезирование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Ревизия лекарственных препаратов⁴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Социальная поддержка (участие семьи,  социальной службы)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При необходимости - привлечение социальной службы  с целью организации доставки пищевых продуктов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8313" y="303213"/>
            <a:ext cx="8228012" cy="490537"/>
          </a:xfrm>
        </p:spPr>
        <p:txBody>
          <a:bodyPr/>
          <a:lstStyle/>
          <a:p>
            <a:pPr algn="ctr">
              <a:defRPr/>
            </a:pPr>
            <a:r>
              <a:rPr lang="ru-RU" altLang="ru-RU" sz="2800">
                <a:ea typeface="Arial Unicode MS" pitchFamily="34" charset="-128"/>
              </a:rPr>
              <a:t>Рекомендации по ведению пациентов с ССА</a:t>
            </a:r>
            <a:endParaRPr lang="ru-RU" altLang="ru-RU">
              <a:ea typeface="Arial Unicode MS" pitchFamily="34" charset="-128"/>
            </a:endParaRPr>
          </a:p>
        </p:txBody>
      </p:sp>
      <p:sp>
        <p:nvSpPr>
          <p:cNvPr id="6161" name="TextBox 1"/>
          <p:cNvSpPr txBox="1">
            <a:spLocks noChangeArrowheads="1"/>
          </p:cNvSpPr>
          <p:nvPr/>
        </p:nvSpPr>
        <p:spPr bwMode="auto">
          <a:xfrm>
            <a:off x="0" y="4484688"/>
            <a:ext cx="9144000" cy="229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¹ К сенсорным дефицитам относятся снижение  зрения , слуха, обоняния, осязания, вкусовых ощущений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² Рекомендации ВОЗ  по физической активности для людей  65 лет и старше включают  занятия аэробной физической нагрузкой  средней интенсивности не менее 150 минут в неделю;  упражнения на равновесие 3 или более дней в неделю; силовые упражнения - 2 или более дней в неделю; пожилые люди, которые долго были малоподвижными, должны начинать заниматься медленно, начиная с нескольких минут в день, и наращивать нагрузки постепенно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³ В среднем суточная энергетическая потребность для пожилого человека составляет около 1600 ккал.  При развитии белково-энергетической недостаточности  суточная калорийность пищи   повышается до 3000 ккал.  В среднем, пожилому человеку нужно съедать 5-7 порций углеводов,4-5 порций овощей,2-3 порции фруктов,2-3 порции молочных продуктов,2 порции мясных продуктов и 1-2 порции жиров в день. Кратность приема пищи-  не менее 4-5  раз в день. Употребление белка около 1 г/кг/сутки, но не более 100 г/сутки. Употребление 6-8 стаканов жидкости в день. Воду не рекомендуется ограничивать даже пациентам с сердечной недостаточностью и отеками. При приготовлении пищи рекомендуется использовать специи. При наличии дисфагии пища должна быть однородной, пюреобразной консистенции, а жидкость – более густой (кисели, простокваша)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⁴ Попросить пациента принести  все лекарства, которые он принимает. Оценка медикаментозной  терапии с учетом совместимости лекарственных препаратов, возможных противопоказаний и побочных эффектов ( критерии </a:t>
            </a:r>
            <a:r>
              <a:rPr kumimoji="0" lang="en-US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Beers</a:t>
            </a: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– см. приложение1)</a:t>
            </a:r>
          </a:p>
        </p:txBody>
      </p:sp>
      <p:sp>
        <p:nvSpPr>
          <p:cNvPr id="6162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67421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561975"/>
          </a:xfrm>
        </p:spPr>
        <p:txBody>
          <a:bodyPr/>
          <a:lstStyle/>
          <a:p>
            <a:pPr algn="ctr">
              <a:defRPr/>
            </a:pPr>
            <a:r>
              <a:rPr lang="ru-RU" altLang="ru-RU" sz="2800">
                <a:ea typeface="Arial Unicode MS" pitchFamily="34" charset="-128"/>
              </a:rPr>
              <a:t>Рекомендации по ведению пациентов с ССА </a:t>
            </a:r>
            <a:r>
              <a:rPr lang="ru-RU" altLang="ru-RU" sz="1200">
                <a:ea typeface="Arial Unicode MS" pitchFamily="34" charset="-128"/>
              </a:rPr>
              <a:t>/продолжение 1/</a:t>
            </a:r>
            <a:r>
              <a:rPr lang="ru-RU" altLang="ru-RU" sz="2800">
                <a:ea typeface="Arial Unicode MS" pitchFamily="34" charset="-128"/>
              </a:rPr>
              <a:t/>
            </a:r>
            <a:br>
              <a:rPr lang="ru-RU" altLang="ru-RU" sz="2800">
                <a:ea typeface="Arial Unicode MS" pitchFamily="34" charset="-128"/>
              </a:rPr>
            </a:br>
            <a:endParaRPr lang="ru-RU" altLang="ru-RU">
              <a:ea typeface="Arial Unicode MS" pitchFamily="34" charset="-128"/>
            </a:endParaRPr>
          </a:p>
        </p:txBody>
      </p:sp>
      <p:graphicFrame>
        <p:nvGraphicFramePr>
          <p:cNvPr id="6" name="Объект 4"/>
          <p:cNvGraphicFramePr>
            <a:graphicFrameLocks noGrp="1"/>
          </p:cNvGraphicFramePr>
          <p:nvPr>
            <p:ph idx="1"/>
          </p:nvPr>
        </p:nvGraphicFramePr>
        <p:xfrm>
          <a:off x="0" y="1022350"/>
          <a:ext cx="9144000" cy="3946709"/>
        </p:xfrm>
        <a:graphic>
          <a:graphicData uri="http://schemas.openxmlformats.org/drawingml/2006/table">
            <a:tbl>
              <a:tblPr/>
              <a:tblGrid>
                <a:gridCol w="14112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210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2116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87269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Гериатрический синдром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Возможные причины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Рекомендованные мероприятия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59440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Падения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Мышечная слабость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Нарушение походки и равновесия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Периферическая нейропатия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Лекарственные средства, влияющие на ЦНС, Антигипертензивные препараты , особенно при подборе терапии (см. стр. 10)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Снижение зрения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Болевой синдром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Когнитивные нарушения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Депрессия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Факторы окружающей среды 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Опасное поведение, характерное для пожилых людей (например, переход улицы или железнодорожного полотна в неположенном месте)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 marL="171450" indent="-171450"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Ограничение приема психоактивных препаратов и нейролептиков (в том числе седативных, снотворных, транквилизаторов и  антидепрессантов)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Организация безопасного быта²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Регулярная  физическая активность ( см. стр.4)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Коррекция нарушений зрения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Рекомендовать  пациентам не носить очки с мультифокальными линзами во время ходьбы, особенно по лестницам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Использование вспомогательных средств  при ходьбе (трости³, ходунки)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Использование бедренных протекторов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Прием витамина Д в дозе не менее 800 МЕ/сут. длительно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Устранение дефицита витамина В12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Рекомендовать пациентам использовать  в зимнее время противоскользящие накладки на обувь 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185" name="TextBox 6"/>
          <p:cNvSpPr txBox="1">
            <a:spLocks noChangeArrowheads="1"/>
          </p:cNvSpPr>
          <p:nvPr/>
        </p:nvSpPr>
        <p:spPr bwMode="auto">
          <a:xfrm>
            <a:off x="0" y="5260975"/>
            <a:ext cx="9144000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¹ К факторам окружающей среды, повышающим риск падений относятся  скользкий пол, плохое освещение, отсутствие перил на лестницах, узкие ступеньки, провода на полу и т.д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² Рекомендовать пациентам  убрать посторонние предметы с пола, убрать коврики или  приклеить их к полу клейкой  основой, положить нескользящий коврик на  пол в  ванной комнате и в  душе, оборудовать  ванну и пространство рядом с туалетом поручнями, повесить ночник в спальне так, чтобы  путь от кровати до ванной был хорошо освещен, не использовать  стул в качестве стремянки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³  Для правильного подбора трости по высоте  пациент должен встать прямо, свободно опустить руки и слегка согнуть их в локте (примерно на 15-20 градусов) - при этом рукоятка трости должна находиться на уровне линии изгиба запястья</a:t>
            </a:r>
          </a:p>
        </p:txBody>
      </p:sp>
      <p:sp>
        <p:nvSpPr>
          <p:cNvPr id="7186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2432936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071563"/>
          <a:ext cx="9142413" cy="4373562"/>
        </p:xfrm>
        <a:graphic>
          <a:graphicData uri="http://schemas.openxmlformats.org/drawingml/2006/table">
            <a:tbl>
              <a:tblPr/>
              <a:tblGrid>
                <a:gridCol w="13319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082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022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19113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Гериатрический синдром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Возможные причины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Рекомендованные мероприятия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54449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Когнитивные нарушения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Первичные деменции ( болезнь Альцгеймера  и  др.)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Деменция при мультисистемных дегенерациях ЦНС (деменция с тельцами Леви, болезнь Паркинсона с деменцией и др.)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Вторичные деменции ( сосудистая деменция, нормотензивная гидроцефалия, посттравматическая/метаболическая/токсическая энцефалопатии и др.)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Смешанная деменции ( болезнь Альцгеймера + сосудистая деменция)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 marL="171450" indent="-171450"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Консультация специалиста по нарушениям памяти : 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   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консультация гериатра  </a:t>
                      </a: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при наличии когнитивных расстройств  с    декомпенсацией соматической патологии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   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консультация  невролога </a:t>
                      </a: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при наличии когнитивных расстройств, не достигающих стадии деменции, при  наличии деменции с невыраженными аффективно-поведенческими расстройствами,  при наличии  когнитивных расстройств с началом  ранее 65 лет, а так же с неврологической симптоматикой, при внезапном начале  и/ или быстропрогрессирующем течении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    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консультация психиатра </a:t>
                      </a: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при наличии  аффективно-поведенческих расстройств (неадекватное поведение, галлюцинации, агрессия, возбуждение, апатия, тяжелая депрессия)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Регулярная физическая активность ( См. стр.4)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Выявление и коррекция сердечно-сосудистых заболеваний (см. стр. 10) и сахарного диабета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Выявление и коррекция дефицита  витамина В12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Когнитивный тренинг</a:t>
                      </a:r>
                      <a:r>
                        <a:rPr kumimoji="0" lang="ru-RU" altLang="ru-RU" sz="12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1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Профилактика падений (см. стр. 5)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796925"/>
          </a:xfrm>
        </p:spPr>
        <p:txBody>
          <a:bodyPr/>
          <a:lstStyle/>
          <a:p>
            <a:pPr algn="ctr">
              <a:defRPr/>
            </a:pPr>
            <a:r>
              <a:rPr lang="ru-RU" altLang="ru-RU" sz="2800">
                <a:ea typeface="Arial Unicode MS" pitchFamily="34" charset="-128"/>
              </a:rPr>
              <a:t>Рекомендации по ведению пациентов с ССА </a:t>
            </a:r>
            <a:r>
              <a:rPr lang="ru-RU" altLang="ru-RU" sz="1200">
                <a:ea typeface="Arial Unicode MS" pitchFamily="34" charset="-128"/>
              </a:rPr>
              <a:t>/продолжение 2/</a:t>
            </a:r>
          </a:p>
        </p:txBody>
      </p:sp>
      <p:sp>
        <p:nvSpPr>
          <p:cNvPr id="8209" name="TextBox 3"/>
          <p:cNvSpPr txBox="1">
            <a:spLocks noChangeArrowheads="1"/>
          </p:cNvSpPr>
          <p:nvPr/>
        </p:nvSpPr>
        <p:spPr bwMode="auto">
          <a:xfrm>
            <a:off x="209550" y="5808663"/>
            <a:ext cx="893445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¹Когнитивный тренинг –  выполнение упражнений, направленных на </a:t>
            </a: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тренировку когнитивных функции. например  заучивание стихов, решение логических задач, разгадывание кроссвордов, изучение  иностранных языков и т.д.</a:t>
            </a: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210" name="Номер слайда 1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7127221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050925"/>
          <a:ext cx="9140825" cy="3241675"/>
        </p:xfrm>
        <a:graphic>
          <a:graphicData uri="http://schemas.openxmlformats.org/drawingml/2006/table">
            <a:tbl>
              <a:tblPr/>
              <a:tblGrid>
                <a:gridCol w="13319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115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4973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57213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Гериатрический синдром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Возможные причины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Рекомендованные мероприятия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84462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Недержание мочи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Возрастные изменения мочевых путей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Эффект лекарственных препаратов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Пролапс тазовых органов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Заболевания предстательной железы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Сопутствующие заболевания (неврологические, метаболические)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Хирургическое лечение и лучевая терапия органов мочеполовой системы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Нарушением когнитивного и/или физического функционирования, действие психологических факторов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marL="285750" indent="-285750"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Упражнения для тренировки мышц тазового дня ¹ при ургентном и /или стрессовом недержании мочи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Тренировка мочевого пузыря² при ургентном недержании мочи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Диетические рекомендации ( уменьшение потребления кофеин-содержащих  напитков)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Лечение запоров³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Ревизия лекарственных  препаратов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Консультация гериатра/уролога/гинеколога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Обеспечение  абсорбирующим бельем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706437"/>
          </a:xfrm>
        </p:spPr>
        <p:txBody>
          <a:bodyPr/>
          <a:lstStyle/>
          <a:p>
            <a:pPr algn="ctr">
              <a:defRPr/>
            </a:pPr>
            <a:r>
              <a:rPr lang="ru-RU" altLang="ru-RU" sz="2800">
                <a:ea typeface="Arial Unicode MS" pitchFamily="34" charset="-128"/>
              </a:rPr>
              <a:t>Рекомендации по ведению пациентов с ССА </a:t>
            </a:r>
            <a:r>
              <a:rPr lang="ru-RU" altLang="ru-RU" sz="1200">
                <a:ea typeface="Arial Unicode MS" pitchFamily="34" charset="-128"/>
              </a:rPr>
              <a:t>/продолжение 3/</a:t>
            </a:r>
            <a:br>
              <a:rPr lang="ru-RU" altLang="ru-RU" sz="1200">
                <a:ea typeface="Arial Unicode MS" pitchFamily="34" charset="-128"/>
              </a:rPr>
            </a:br>
            <a:endParaRPr lang="ru-RU" altLang="ru-RU" sz="1200">
              <a:ea typeface="Arial Unicode MS" pitchFamily="34" charset="-128"/>
            </a:endParaRPr>
          </a:p>
        </p:txBody>
      </p:sp>
      <p:sp>
        <p:nvSpPr>
          <p:cNvPr id="9233" name="TextBox 6"/>
          <p:cNvSpPr txBox="1">
            <a:spLocks noChangeArrowheads="1"/>
          </p:cNvSpPr>
          <p:nvPr/>
        </p:nvSpPr>
        <p:spPr bwMode="auto">
          <a:xfrm>
            <a:off x="0" y="4724400"/>
            <a:ext cx="91440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¹ Упражнения Кегеля - 3 сета по 8-12 сокращений мышц тазового дна  в течение 8-10 сек каждый 3 раза в день ежедневно в течение по крайней мене 15-20 недель</a:t>
            </a: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² Тренировка мочевого пузыря направлена на восстановление произвольного контроля над функцией мочевого пузыря. С помощью дневника мочеиспусканий определяется минимальный временной промежуток между мочеиспусканиями. Рекомендуется регулярное мочеиспускание с равными промежутками времени, начиная от минимального. После 2-х дней без эпизодов недержания мочи -  увеличение интервала между мочеиспусканиями ( отвлечение путем расслабления, глубокого дыхания или быстрого сокращения мышц тазового дна).  Интервал постепенно увеличивается, пока не достигнет 3-4 часов. Длительность обучения -  до 6 недель.</a:t>
            </a: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³ Увеличение объема потребляемой жидкости до 1,5-2 литров в сутки. Увеличение в рационе питания продуктов, богатых растительной клетчаткой (до 100 грамм салата из сырых овощей в день). Употребление продуктов  с лакто- и бифидофлорой. Регулярная физическая активность. Поведенческая терапия («приучить себя к утреннему стулу»). Исключить продукты, задерживающие опорожнение кишечника (крепкий черный чай,черника, манная и рисовые каши).</a:t>
            </a: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</a:p>
        </p:txBody>
      </p:sp>
      <p:sp>
        <p:nvSpPr>
          <p:cNvPr id="9234" name="Номер слайда 1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650361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14288" y="1341438"/>
          <a:ext cx="9123363" cy="4030800"/>
        </p:xfrm>
        <a:graphic>
          <a:graphicData uri="http://schemas.openxmlformats.org/drawingml/2006/table">
            <a:tbl>
              <a:tblPr/>
              <a:tblGrid>
                <a:gridCol w="16335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003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6894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47588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Гериатрический синдром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Возможные причины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Рекомендованные мероприятия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1566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Снижение настроения и депрессия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E2C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Полиморбидность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Деменция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Злоупотребление седативными и снотворными средствами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Одиночество, социальная изоляция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E2CA"/>
                    </a:solidFill>
                  </a:tcPr>
                </a:tc>
                <a:tc>
                  <a:txBody>
                    <a:bodyPr/>
                    <a:lstStyle>
                      <a:lvl1pPr marL="171450" indent="-171450"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Направление  пациента в  территориальные центры социального обслуживания с   целью  организации досуга, преодоления социальной изоляции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 случае  наличия большого депрессивного расстройства и/или суицидальных мыслей -  консультация психиатра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E2C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11646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Снижение функциональной активности/трудности при ходьбе, перемещении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E2C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Мышечная слабость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Заболевания суставов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Периферическая нейропатия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Поражение головного мозга (ЦВБ, деменция, гидроцефалия, объемные образования)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E2CA"/>
                    </a:solidFill>
                  </a:tcPr>
                </a:tc>
                <a:tc>
                  <a:txBody>
                    <a:bodyPr/>
                    <a:lstStyle>
                      <a:lvl1pPr marL="171450" indent="-171450"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Регулярная  физическая  активность (см. стр.4)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Использование вспомогательных устройств при ходьбе (трости, ходунки, кресла-каталки)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Прием витамина Д в дозе не менее 800 МЕ/</a:t>
                      </a:r>
                      <a:r>
                        <a:rPr kumimoji="0" lang="ru-RU" alt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сут</a:t>
                      </a: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. длительно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Устранение дефицита витамина В12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Протезирование суставов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При необходимости-организация медицинского и социального патронажа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E2C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706437"/>
          </a:xfrm>
        </p:spPr>
        <p:txBody>
          <a:bodyPr/>
          <a:lstStyle/>
          <a:p>
            <a:pPr algn="ctr">
              <a:defRPr/>
            </a:pPr>
            <a:r>
              <a:rPr lang="ru-RU" altLang="ru-RU" sz="2800">
                <a:ea typeface="Arial Unicode MS" pitchFamily="34" charset="-128"/>
              </a:rPr>
              <a:t>Рекомендации по ведению пациентов с ССА </a:t>
            </a:r>
            <a:r>
              <a:rPr lang="ru-RU" altLang="ru-RU" sz="1200">
                <a:ea typeface="Arial Unicode MS" pitchFamily="34" charset="-128"/>
              </a:rPr>
              <a:t>/продолжение 4/</a:t>
            </a:r>
            <a:br>
              <a:rPr lang="ru-RU" altLang="ru-RU" sz="1200">
                <a:ea typeface="Arial Unicode MS" pitchFamily="34" charset="-128"/>
              </a:rPr>
            </a:br>
            <a:endParaRPr lang="ru-RU" altLang="ru-RU" sz="1200">
              <a:ea typeface="Arial Unicode MS" pitchFamily="34" charset="-128"/>
            </a:endParaRPr>
          </a:p>
        </p:txBody>
      </p:sp>
      <p:sp>
        <p:nvSpPr>
          <p:cNvPr id="10261" name="Номер слайда 1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7855235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701675"/>
          </a:xfrm>
        </p:spPr>
        <p:txBody>
          <a:bodyPr/>
          <a:lstStyle/>
          <a:p>
            <a:pPr algn="ctr">
              <a:defRPr/>
            </a:pPr>
            <a:r>
              <a:rPr lang="ru-RU" altLang="ru-RU" sz="2800">
                <a:ea typeface="Arial Unicode MS" pitchFamily="34" charset="-128"/>
              </a:rPr>
              <a:t>Рекомендации по ведению пациентов с ССА </a:t>
            </a:r>
            <a:r>
              <a:rPr lang="ru-RU" altLang="ru-RU" sz="1200">
                <a:ea typeface="Arial Unicode MS" pitchFamily="34" charset="-128"/>
              </a:rPr>
              <a:t>/продолжение 5/</a:t>
            </a:r>
            <a:endParaRPr lang="ru-RU" altLang="ru-RU">
              <a:ea typeface="Arial Unicode MS" pitchFamily="34" charset="-128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341438"/>
          <a:ext cx="9144000" cy="2659171"/>
        </p:xfrm>
        <a:graphic>
          <a:graphicData uri="http://schemas.openxmlformats.org/drawingml/2006/table">
            <a:tbl>
              <a:tblPr/>
              <a:tblGrid>
                <a:gridCol w="16192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25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699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47539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Гериатрический синдром</a:t>
                      </a: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Возможные причины</a:t>
                      </a: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Рекомендованные мероприятия</a:t>
                      </a: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11632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Полипрагмазия¹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Полиморбидность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Отсутствие учета назначений других врачей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Отсутствие четких рекомендаций  со стороны врача о необходимой длительности приема лекарственных препаратов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Прием пациентом препаратов без назначений врача</a:t>
                      </a: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 marL="285750" indent="-285750"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Регулярная  ревизия  лекарственных препаратов, попросить пациента принести  ВСЕ лекарства, которые он принимает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Назначение лекарственных препаратов  строго по показаниям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Оценка медикаментозной  терапии с учетом совместимости лекарственных препаратов, возможных противопоказаний и побочных эффектов ( критерии </a:t>
                      </a:r>
                      <a:r>
                        <a:rPr kumimoji="0" lang="en-US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Beers</a:t>
                      </a: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– см. приложение 1)</a:t>
                      </a: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281" name="TextBox 6"/>
          <p:cNvSpPr txBox="1">
            <a:spLocks noChangeArrowheads="1"/>
          </p:cNvSpPr>
          <p:nvPr/>
        </p:nvSpPr>
        <p:spPr bwMode="auto">
          <a:xfrm>
            <a:off x="250825" y="4365625"/>
            <a:ext cx="87852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¹ Полипрагмазия – назначение  лекарственных средств  без соответствующих показаний</a:t>
            </a:r>
          </a:p>
        </p:txBody>
      </p:sp>
      <p:sp>
        <p:nvSpPr>
          <p:cNvPr id="11282" name="Номер слайда 1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6746404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8013" cy="865187"/>
          </a:xfrm>
        </p:spPr>
        <p:txBody>
          <a:bodyPr/>
          <a:lstStyle/>
          <a:p>
            <a:pPr algn="ctr">
              <a:defRPr/>
            </a:pPr>
            <a:r>
              <a:rPr lang="ru-RU" altLang="ru-RU" sz="2800">
                <a:ea typeface="Arial Unicode MS" pitchFamily="34" charset="-128"/>
              </a:rPr>
              <a:t>Особенности лечения сердечно-сосудистых заболеваний у пациентов 60 лет и старше</a:t>
            </a:r>
            <a:br>
              <a:rPr lang="ru-RU" altLang="ru-RU" sz="2800">
                <a:ea typeface="Arial Unicode MS" pitchFamily="34" charset="-128"/>
              </a:rPr>
            </a:br>
            <a:endParaRPr lang="ru-RU" altLang="ru-RU" sz="2800">
              <a:ea typeface="Arial Unicode MS" pitchFamily="34" charset="-128"/>
            </a:endParaRPr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10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123950"/>
          <a:ext cx="9144000" cy="4194552"/>
        </p:xfrm>
        <a:graphic>
          <a:graphicData uri="http://schemas.openxmlformats.org/drawingml/2006/table">
            <a:tbl>
              <a:tblPr/>
              <a:tblGrid>
                <a:gridCol w="16891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149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399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35266">
                <a:tc gridSpan="3"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АРТЕРИАЛЬНАЯ ГИПЕРТОНИЯ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4306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Категория пациентов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Начало антигипертензивной терапии (АГТ) и целевые значения АД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Примечание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6048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60-79 лет «крепкие»</a:t>
                      </a:r>
                      <a:r>
                        <a:rPr kumimoji="0" lang="en-US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</a:t>
                      </a: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Начало АГТ при систолическом АД ≥140 мм рт.ст.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Целевое АД </a:t>
                      </a:r>
                      <a:r>
                        <a:rPr kumimoji="0" lang="en-US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&lt; 140/90 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мм рт.ст. (при СД </a:t>
                      </a:r>
                      <a:r>
                        <a:rPr kumimoji="0" lang="en-US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140/85 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мм рт.ст.)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20226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≥80 лет «крепкие»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Начало АГТ при систолическом АД ≥160 мм рт.ст.        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Либо продолжать ранее хорошо переносимую АГТ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Целевое систолическое АД &lt;150 мм рт.ст.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При достижении уровня систолического АД &lt;130 мм рт.ст. дозы препаратов должны быть уменьшены вплоть до отмены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Начинать АГТ с низкой доз и монотерапии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Комбинированную АГТ начинать только  при неэффективной  полнодозовой монотерапии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Обязательно проведение ортостатической пробы</a:t>
                      </a:r>
                      <a:r>
                        <a:rPr kumimoji="0" lang="ru-RU" altLang="ru-RU" sz="12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1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до и на фоне АГТ . При выявлении ортостатической гипотонии</a:t>
                      </a:r>
                      <a:r>
                        <a:rPr kumimoji="0" lang="ru-RU" altLang="ru-RU" sz="1200" b="0" i="0" u="none" strike="noStrike" cap="none" normalizeH="0" baseline="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2</a:t>
                      </a: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следует оценивать способствующие ей факторы (сопутствующее лечение, недоедание, обезвоживание)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E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8706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≥80 лет «хрупкие»</a:t>
                      </a:r>
                      <a:endParaRPr kumimoji="0" lang="en-US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Индивидуальный подход на основе результатов КГО с определением целевых значений АД и  тактики АГТ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Систолическое АД </a:t>
                      </a:r>
                      <a:r>
                        <a:rPr kumimoji="0" lang="en-US" altLang="ru-RU" sz="12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&gt;</a:t>
                      </a: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180 мм </a:t>
                      </a:r>
                      <a:r>
                        <a:rPr kumimoji="0" lang="ru-RU" altLang="ru-R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рт.ст</a:t>
                      </a: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. – во всех случаях показание к началу АГТ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Начало АГТ с низких доз и </a:t>
                      </a:r>
                      <a:r>
                        <a:rPr kumimoji="0" lang="ru-RU" altLang="ru-R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монотерапии</a:t>
                      </a:r>
                      <a:endParaRPr kumimoji="0" lang="ru-RU" altLang="ru-RU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Начало АГТ или смена лекарственных препаратов и их доз увеличивает риск падений (см. стр.5)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Не рекомендовано снижение веса и ограничение соли</a:t>
                      </a:r>
                    </a:p>
                  </a:txBody>
                  <a:tcPr marL="91443" marR="91443" marT="45713" marB="457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316" name="TextBox 5"/>
          <p:cNvSpPr txBox="1">
            <a:spLocks noChangeArrowheads="1"/>
          </p:cNvSpPr>
          <p:nvPr/>
        </p:nvSpPr>
        <p:spPr bwMode="auto">
          <a:xfrm>
            <a:off x="0" y="5703888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2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*</a:t>
            </a:r>
            <a:r>
              <a:rPr kumimoji="0" lang="en-US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kumimoji="0" lang="ru-RU" altLang="ru-RU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 развитии ССА у пациентов в  возрасте </a:t>
            </a:r>
            <a:r>
              <a:rPr kumimoji="0" lang="en-US" altLang="ru-RU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60 - 79</a:t>
            </a:r>
            <a:r>
              <a:rPr kumimoji="0" lang="ru-RU" altLang="ru-RU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лет могут быть применены рекомендации для «хрупкие» пациентов ≥80 лет </a:t>
            </a:r>
            <a:endParaRPr kumimoji="0" lang="ru-RU" altLang="ru-RU" sz="1200" b="0" i="1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r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Ортостатическая проба - измерение АД и ЧСС после не менее 7 в положении лежа и через 1, 2 и 3 минуты после перехода в вертикальное положение. </a:t>
            </a:r>
            <a:endParaRPr kumimoji="0" lang="ru-RU" altLang="ru-RU" sz="12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r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Ортостатическая гипотония – снижение АД более, чем на 20/10 мм рт.ст. при переходе из положения лежа  в вертикальное</a:t>
            </a:r>
            <a:endParaRPr kumimoji="0" lang="ru-RU" altLang="ru-RU" sz="18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4169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313"/>
            <a:ext cx="8228013" cy="4640262"/>
          </a:xfrm>
        </p:spPr>
        <p:txBody>
          <a:bodyPr/>
          <a:lstStyle/>
          <a:p>
            <a:pPr>
              <a:spcAft>
                <a:spcPts val="825"/>
              </a:spcAft>
              <a:defRPr/>
            </a:pPr>
            <a:r>
              <a:rPr lang="ru-RU" altLang="ru-RU" sz="1600" b="1">
                <a:ea typeface="Arial Unicode MS" pitchFamily="34" charset="-128"/>
              </a:rPr>
              <a:t>Показания  к назначению статинов</a:t>
            </a:r>
            <a:r>
              <a:rPr lang="ru-RU" altLang="ru-RU" sz="1600">
                <a:ea typeface="Arial Unicode MS" pitchFamily="34" charset="-128"/>
              </a:rPr>
              <a:t>:</a:t>
            </a:r>
          </a:p>
          <a:p>
            <a:pPr>
              <a:spcAft>
                <a:spcPts val="825"/>
              </a:spcAft>
              <a:buFont typeface="Arial" charset="0"/>
              <a:buChar char="•"/>
              <a:defRPr/>
            </a:pPr>
            <a:r>
              <a:rPr lang="ru-RU" altLang="ru-RU" sz="1600">
                <a:ea typeface="Arial Unicode MS" pitchFamily="34" charset="-128"/>
              </a:rPr>
              <a:t>вторичная профилактика ССЗ,  у «хрупких» пациентов начало терапии с низких доз с последующей  титрацией</a:t>
            </a:r>
          </a:p>
          <a:p>
            <a:pPr>
              <a:spcAft>
                <a:spcPts val="825"/>
              </a:spcAft>
              <a:buFont typeface="Arial" charset="0"/>
              <a:buChar char="•"/>
              <a:defRPr/>
            </a:pPr>
            <a:r>
              <a:rPr lang="ru-RU" altLang="ru-RU" sz="1600">
                <a:ea typeface="Arial Unicode MS" pitchFamily="34" charset="-128"/>
              </a:rPr>
              <a:t>первичная профилактика  ССЗ   </a:t>
            </a:r>
          </a:p>
          <a:p>
            <a:pPr>
              <a:spcAft>
                <a:spcPts val="225"/>
              </a:spcAft>
              <a:defRPr/>
            </a:pPr>
            <a:r>
              <a:rPr lang="ru-RU" altLang="ru-RU" sz="1600">
                <a:ea typeface="Arial Unicode MS" pitchFamily="34" charset="-128"/>
              </a:rPr>
              <a:t>для  «хрупких» пациентов </a:t>
            </a:r>
            <a:r>
              <a:rPr lang="en-US" altLang="ru-RU" sz="1600">
                <a:ea typeface="Arial Unicode MS" pitchFamily="34" charset="-128"/>
              </a:rPr>
              <a:t>&lt; 80 </a:t>
            </a:r>
            <a:r>
              <a:rPr lang="ru-RU" altLang="ru-RU" sz="1600">
                <a:ea typeface="Arial Unicode MS" pitchFamily="34" charset="-128"/>
              </a:rPr>
              <a:t>лет решение о назначении статинов определяется индивидуально </a:t>
            </a:r>
          </a:p>
          <a:p>
            <a:pPr>
              <a:spcAft>
                <a:spcPts val="225"/>
              </a:spcAft>
              <a:defRPr/>
            </a:pPr>
            <a:r>
              <a:rPr lang="ru-RU" altLang="ru-RU" sz="1600">
                <a:ea typeface="Arial Unicode MS" pitchFamily="34" charset="-128"/>
              </a:rPr>
              <a:t>для «хрупких» пациентов </a:t>
            </a:r>
            <a:r>
              <a:rPr lang="en-US" altLang="ru-RU" sz="1600" u="sng">
                <a:ea typeface="Arial Unicode MS" pitchFamily="34" charset="-128"/>
              </a:rPr>
              <a:t>&gt;</a:t>
            </a:r>
            <a:r>
              <a:rPr lang="ru-RU" altLang="ru-RU" sz="1600">
                <a:ea typeface="Arial Unicode MS" pitchFamily="34" charset="-128"/>
              </a:rPr>
              <a:t> </a:t>
            </a:r>
            <a:r>
              <a:rPr lang="en-US" altLang="ru-RU" sz="1600">
                <a:ea typeface="Arial Unicode MS" pitchFamily="34" charset="-128"/>
              </a:rPr>
              <a:t>80 </a:t>
            </a:r>
            <a:r>
              <a:rPr lang="ru-RU" altLang="ru-RU" sz="1600">
                <a:ea typeface="Arial Unicode MS" pitchFamily="34" charset="-128"/>
              </a:rPr>
              <a:t>лет   - не показано</a:t>
            </a:r>
          </a:p>
          <a:p>
            <a:pPr>
              <a:spcAft>
                <a:spcPts val="825"/>
              </a:spcAft>
              <a:defRPr/>
            </a:pPr>
            <a:endParaRPr lang="ru-RU" altLang="ru-RU" sz="1600" b="1">
              <a:ea typeface="Arial Unicode MS" pitchFamily="34" charset="-128"/>
            </a:endParaRPr>
          </a:p>
          <a:p>
            <a:pPr>
              <a:spcAft>
                <a:spcPts val="825"/>
              </a:spcAft>
              <a:defRPr/>
            </a:pPr>
            <a:r>
              <a:rPr lang="ru-RU" altLang="ru-RU" sz="1600" b="1">
                <a:ea typeface="Arial Unicode MS" pitchFamily="34" charset="-128"/>
              </a:rPr>
              <a:t>Показания к назначению  ацетилсалициловой кислоты  </a:t>
            </a:r>
            <a:r>
              <a:rPr lang="ru-RU" altLang="ru-RU" sz="1600">
                <a:ea typeface="Arial Unicode MS" pitchFamily="34" charset="-128"/>
              </a:rPr>
              <a:t>(75-150 мг/сутки):</a:t>
            </a:r>
          </a:p>
          <a:p>
            <a:pPr>
              <a:spcAft>
                <a:spcPts val="825"/>
              </a:spcAft>
              <a:defRPr/>
            </a:pPr>
            <a:r>
              <a:rPr lang="ru-RU" altLang="ru-RU" sz="1600">
                <a:ea typeface="Arial Unicode MS" pitchFamily="34" charset="-128"/>
              </a:rPr>
              <a:t>только  при вторичной профилактике ССЗ,  при контролируемой АГ</a:t>
            </a:r>
          </a:p>
          <a:p>
            <a:pPr>
              <a:spcAft>
                <a:spcPts val="825"/>
              </a:spcAft>
              <a:defRPr/>
            </a:pPr>
            <a:r>
              <a:rPr lang="ru-RU" altLang="ru-RU" sz="1600">
                <a:ea typeface="Arial Unicode MS" pitchFamily="34" charset="-128"/>
              </a:rPr>
              <a:t>Назначение </a:t>
            </a:r>
            <a:r>
              <a:rPr lang="ru-RU" altLang="ru-RU" sz="1600" b="1">
                <a:ea typeface="Arial Unicode MS" pitchFamily="34" charset="-128"/>
              </a:rPr>
              <a:t>ацетилсалициловой кислоты </a:t>
            </a:r>
            <a:r>
              <a:rPr lang="ru-RU" altLang="ru-RU" sz="1600">
                <a:ea typeface="Arial Unicode MS" pitchFamily="34" charset="-128"/>
              </a:rPr>
              <a:t>для первичной профилактики  - не показано</a:t>
            </a:r>
          </a:p>
          <a:p>
            <a:pPr>
              <a:spcAft>
                <a:spcPts val="825"/>
              </a:spcAft>
              <a:defRPr/>
            </a:pPr>
            <a:endParaRPr lang="ru-RU" altLang="ru-RU" sz="1600" b="1">
              <a:ea typeface="Arial Unicode MS" pitchFamily="34" charset="-128"/>
            </a:endParaRPr>
          </a:p>
          <a:p>
            <a:pPr>
              <a:spcAft>
                <a:spcPts val="825"/>
              </a:spcAft>
              <a:defRPr/>
            </a:pPr>
            <a:r>
              <a:rPr lang="ru-RU" altLang="ru-RU" sz="1600" b="1">
                <a:ea typeface="Arial Unicode MS" pitchFamily="34" charset="-128"/>
              </a:rPr>
              <a:t>Контроль гликемии:</a:t>
            </a:r>
            <a:endParaRPr lang="ru-RU" altLang="ru-RU" sz="1600">
              <a:ea typeface="Arial Unicode MS" pitchFamily="34" charset="-128"/>
            </a:endParaRPr>
          </a:p>
          <a:p>
            <a:pPr>
              <a:spcAft>
                <a:spcPts val="825"/>
              </a:spcAft>
              <a:buFont typeface="Arial" charset="0"/>
              <a:buChar char="•"/>
              <a:defRPr/>
            </a:pPr>
            <a:r>
              <a:rPr lang="en-US" altLang="ru-RU" sz="1600">
                <a:ea typeface="Arial Unicode MS" pitchFamily="34" charset="-128"/>
              </a:rPr>
              <a:t>&lt;</a:t>
            </a:r>
            <a:r>
              <a:rPr lang="ru-RU" altLang="ru-RU" sz="1600">
                <a:ea typeface="Arial Unicode MS" pitchFamily="34" charset="-128"/>
              </a:rPr>
              <a:t>HbA1c 7,5% при отсутствии тяжелых осложнений СД и/или риска тяжелой гипогликемии</a:t>
            </a:r>
          </a:p>
          <a:p>
            <a:pPr>
              <a:spcAft>
                <a:spcPts val="825"/>
              </a:spcAft>
              <a:buFont typeface="Arial" charset="0"/>
              <a:buChar char="•"/>
              <a:defRPr/>
            </a:pPr>
            <a:r>
              <a:rPr lang="en-US" altLang="ru-RU" sz="1600">
                <a:ea typeface="Arial Unicode MS" pitchFamily="34" charset="-128"/>
              </a:rPr>
              <a:t>&lt;</a:t>
            </a:r>
            <a:r>
              <a:rPr lang="ru-RU" altLang="ru-RU" sz="1600">
                <a:ea typeface="Arial Unicode MS" pitchFamily="34" charset="-128"/>
              </a:rPr>
              <a:t>HbA1c–8,0% при тяжелых осложнениях СД и/или риске тяжелой гипогликемии</a:t>
            </a:r>
          </a:p>
        </p:txBody>
      </p:sp>
      <p:sp>
        <p:nvSpPr>
          <p:cNvPr id="13315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11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993775"/>
          </a:xfrm>
        </p:spPr>
        <p:txBody>
          <a:bodyPr/>
          <a:lstStyle/>
          <a:p>
            <a:pPr algn="ctr">
              <a:defRPr/>
            </a:pPr>
            <a:r>
              <a:rPr lang="ru-RU" altLang="ru-RU" sz="2800">
                <a:ea typeface="Arial Unicode MS" pitchFamily="34" charset="-128"/>
              </a:rPr>
              <a:t>Особенности лечения сердечно-сосудистых заболеваний у пациентов 60 лет и старше </a:t>
            </a:r>
            <a:r>
              <a:rPr lang="ru-RU" altLang="ru-RU" sz="1200">
                <a:ea typeface="Arial Unicode MS" pitchFamily="34" charset="-128"/>
              </a:rPr>
              <a:t>/продолжение/</a:t>
            </a:r>
            <a:r>
              <a:rPr lang="ru-RU" altLang="ru-RU" sz="2800">
                <a:ea typeface="Arial Unicode MS" pitchFamily="34" charset="-128"/>
              </a:rPr>
              <a:t/>
            </a:r>
            <a:br>
              <a:rPr lang="ru-RU" altLang="ru-RU" sz="2800">
                <a:ea typeface="Arial Unicode MS" pitchFamily="34" charset="-128"/>
              </a:rPr>
            </a:br>
            <a:endParaRPr lang="ru-RU" altLang="ru-RU" sz="2800"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15928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922337"/>
          </a:xfrm>
        </p:spPr>
        <p:txBody>
          <a:bodyPr/>
          <a:lstStyle/>
          <a:p>
            <a:pPr algn="ctr">
              <a:defRPr/>
            </a:pPr>
            <a:r>
              <a:rPr lang="ru-RU" altLang="ru-RU" sz="2800">
                <a:ea typeface="Arial Unicode MS" pitchFamily="34" charset="-128"/>
              </a:rPr>
              <a:t>Ведение пациентов пожилого возраста с высоким риском тромбоэмболических осложнений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1438"/>
            <a:ext cx="8228013" cy="4783137"/>
          </a:xfrm>
        </p:spPr>
        <p:txBody>
          <a:bodyPr/>
          <a:lstStyle/>
          <a:p>
            <a:pPr marL="90488">
              <a:spcAft>
                <a:spcPct val="0"/>
              </a:spcAft>
              <a:defRPr/>
            </a:pPr>
            <a:r>
              <a:rPr lang="ru-RU" altLang="ru-RU" sz="1400" dirty="0">
                <a:ea typeface="Arial Unicode MS" pitchFamily="34" charset="-128"/>
              </a:rPr>
              <a:t>С возрастом повышается риск как тромбоза, так и кровотечения, но «чистая» выгода от назначения антикоагулянтов с возрастом увеличивается </a:t>
            </a:r>
            <a:endParaRPr lang="en-US" altLang="ru-RU" sz="1400" dirty="0">
              <a:ea typeface="Arial Unicode MS" pitchFamily="34" charset="-128"/>
            </a:endParaRPr>
          </a:p>
          <a:p>
            <a:pPr marL="90488">
              <a:spcAft>
                <a:spcPct val="0"/>
              </a:spcAft>
              <a:defRPr/>
            </a:pPr>
            <a:endParaRPr lang="ru-RU" altLang="ru-RU" sz="1400" b="1" dirty="0">
              <a:ea typeface="Arial Unicode MS" pitchFamily="34" charset="-128"/>
            </a:endParaRP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b="1" dirty="0">
                <a:ea typeface="Arial Unicode MS" pitchFamily="34" charset="-128"/>
              </a:rPr>
              <a:t>Фибрилляция предсердий (неклапанная)</a:t>
            </a:r>
            <a:r>
              <a:rPr lang="ru-RU" altLang="ru-RU" sz="1400" dirty="0">
                <a:ea typeface="Arial Unicode MS" pitchFamily="34" charset="-128"/>
              </a:rPr>
              <a:t> </a:t>
            </a: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b="1" dirty="0">
                <a:ea typeface="Arial Unicode MS" pitchFamily="34" charset="-128"/>
              </a:rPr>
              <a:t>Возраст 60-64 года:</a:t>
            </a:r>
            <a:r>
              <a:rPr lang="ru-RU" altLang="ru-RU" sz="1400" dirty="0">
                <a:ea typeface="Arial Unicode MS" pitchFamily="34" charset="-128"/>
              </a:rPr>
              <a:t> антикоагулянты назначают при наличии хотя бы одного фактора риска по шкале </a:t>
            </a:r>
            <a:r>
              <a:rPr lang="en-US" altLang="ru-RU" sz="1400" dirty="0">
                <a:ea typeface="Arial Unicode MS" pitchFamily="34" charset="-128"/>
              </a:rPr>
              <a:t>CHA</a:t>
            </a:r>
            <a:r>
              <a:rPr lang="ru-RU" altLang="ru-RU" sz="1400" baseline="-25000" dirty="0">
                <a:ea typeface="Arial Unicode MS" pitchFamily="34" charset="-128"/>
              </a:rPr>
              <a:t>2</a:t>
            </a:r>
            <a:r>
              <a:rPr lang="en-US" altLang="ru-RU" sz="1400" dirty="0">
                <a:ea typeface="Arial Unicode MS" pitchFamily="34" charset="-128"/>
              </a:rPr>
              <a:t>DS</a:t>
            </a:r>
            <a:r>
              <a:rPr lang="ru-RU" altLang="ru-RU" sz="1400" baseline="-25000" dirty="0">
                <a:ea typeface="Arial Unicode MS" pitchFamily="34" charset="-128"/>
              </a:rPr>
              <a:t>2</a:t>
            </a:r>
            <a:r>
              <a:rPr lang="ru-RU" altLang="ru-RU" sz="1400" dirty="0">
                <a:ea typeface="Arial Unicode MS" pitchFamily="34" charset="-128"/>
              </a:rPr>
              <a:t>-</a:t>
            </a:r>
            <a:r>
              <a:rPr lang="en-US" altLang="ru-RU" sz="1400" dirty="0" err="1">
                <a:ea typeface="Arial Unicode MS" pitchFamily="34" charset="-128"/>
              </a:rPr>
              <a:t>VASc</a:t>
            </a:r>
            <a:r>
              <a:rPr lang="ru-RU" altLang="ru-RU" sz="1400" dirty="0">
                <a:ea typeface="Arial Unicode MS" pitchFamily="34" charset="-128"/>
              </a:rPr>
              <a:t> (хроническая сердечная недостаточность, артериальная гипертензия, сахарный диабет, инсульт или транзиторная </a:t>
            </a:r>
            <a:r>
              <a:rPr lang="ru-RU" altLang="ru-RU" sz="1400" dirty="0" err="1">
                <a:ea typeface="Arial Unicode MS" pitchFamily="34" charset="-128"/>
              </a:rPr>
              <a:t>ишемичекая</a:t>
            </a:r>
            <a:r>
              <a:rPr lang="ru-RU" altLang="ru-RU" sz="1400" dirty="0">
                <a:ea typeface="Arial Unicode MS" pitchFamily="34" charset="-128"/>
              </a:rPr>
              <a:t> атака  в анамнезе, сердечно-сосудистое заболевание (перенесенный инфаркт миокарда, атеросклеротические бляшки в аорте, периферический атеросклероз), женский пол)</a:t>
            </a: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b="1" dirty="0">
                <a:ea typeface="Arial Unicode MS" pitchFamily="34" charset="-128"/>
              </a:rPr>
              <a:t>Возраст 65 лет и старше:</a:t>
            </a:r>
            <a:r>
              <a:rPr lang="ru-RU" altLang="ru-RU" sz="1400" dirty="0">
                <a:ea typeface="Arial Unicode MS" pitchFamily="34" charset="-128"/>
              </a:rPr>
              <a:t> обязательно назначение антикоагулянтов (</a:t>
            </a:r>
            <a:r>
              <a:rPr lang="ru-RU" altLang="ru-RU" sz="1400" dirty="0" err="1">
                <a:ea typeface="Arial Unicode MS" pitchFamily="34" charset="-128"/>
              </a:rPr>
              <a:t>варфарин</a:t>
            </a:r>
            <a:r>
              <a:rPr lang="ru-RU" altLang="ru-RU" sz="1400" dirty="0">
                <a:ea typeface="Arial Unicode MS" pitchFamily="34" charset="-128"/>
              </a:rPr>
              <a:t> или НОАК</a:t>
            </a:r>
            <a:r>
              <a:rPr lang="en-US" altLang="ru-RU" sz="1400" dirty="0">
                <a:ea typeface="Arial Unicode MS" pitchFamily="34" charset="-128"/>
              </a:rPr>
              <a:t>*</a:t>
            </a:r>
            <a:r>
              <a:rPr lang="ru-RU" altLang="ru-RU" sz="1400" dirty="0">
                <a:ea typeface="Arial Unicode MS" pitchFamily="34" charset="-128"/>
              </a:rPr>
              <a:t>)</a:t>
            </a: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dirty="0">
                <a:ea typeface="Arial Unicode MS" pitchFamily="34" charset="-128"/>
              </a:rPr>
              <a:t>У пациентов, ранее не принимавших антикоагулянты, и у пациентов с плохим контролем МНО при лечении </a:t>
            </a:r>
            <a:r>
              <a:rPr lang="ru-RU" altLang="ru-RU" sz="1400" dirty="0" err="1">
                <a:ea typeface="Arial Unicode MS" pitchFamily="34" charset="-128"/>
              </a:rPr>
              <a:t>варфарином</a:t>
            </a:r>
            <a:r>
              <a:rPr lang="ru-RU" altLang="ru-RU" sz="1400" dirty="0">
                <a:ea typeface="Arial Unicode MS" pitchFamily="34" charset="-128"/>
              </a:rPr>
              <a:t> предпочтительно назначение НОАК</a:t>
            </a: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dirty="0">
                <a:ea typeface="Arial Unicode MS" pitchFamily="34" charset="-128"/>
              </a:rPr>
              <a:t>При назначении </a:t>
            </a:r>
            <a:r>
              <a:rPr lang="ru-RU" altLang="ru-RU" sz="1400" dirty="0" err="1">
                <a:ea typeface="Arial Unicode MS" pitchFamily="34" charset="-128"/>
              </a:rPr>
              <a:t>варфарина</a:t>
            </a:r>
            <a:r>
              <a:rPr lang="ru-RU" altLang="ru-RU" sz="1400" dirty="0">
                <a:ea typeface="Arial Unicode MS" pitchFamily="34" charset="-128"/>
              </a:rPr>
              <a:t> целевые значения МНО составляют 2,0-3,0 независимо от возраста</a:t>
            </a: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dirty="0">
                <a:ea typeface="Arial Unicode MS" pitchFamily="34" charset="-128"/>
              </a:rPr>
              <a:t>При назначении НОАК обязательно контролировать функцию почек</a:t>
            </a: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dirty="0">
                <a:ea typeface="Arial Unicode MS" pitchFamily="34" charset="-128"/>
              </a:rPr>
              <a:t>При нарушении функции почек (КК &lt; 30 мл/мин) препаратом выбора является </a:t>
            </a:r>
            <a:r>
              <a:rPr lang="ru-RU" altLang="ru-RU" sz="1400" dirty="0" err="1">
                <a:ea typeface="Arial Unicode MS" pitchFamily="34" charset="-128"/>
              </a:rPr>
              <a:t>варфарин</a:t>
            </a:r>
            <a:endParaRPr lang="ru-RU" altLang="ru-RU" sz="1400" dirty="0">
              <a:ea typeface="Arial Unicode MS" pitchFamily="34" charset="-128"/>
            </a:endParaRP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dirty="0" err="1">
                <a:ea typeface="Arial Unicode MS" pitchFamily="34" charset="-128"/>
              </a:rPr>
              <a:t>Апиксабан</a:t>
            </a:r>
            <a:r>
              <a:rPr lang="ru-RU" altLang="ru-RU" sz="1400" dirty="0">
                <a:ea typeface="Arial Unicode MS" pitchFamily="34" charset="-128"/>
              </a:rPr>
              <a:t> и </a:t>
            </a:r>
            <a:r>
              <a:rPr lang="ru-RU" altLang="ru-RU" sz="1400" dirty="0" err="1">
                <a:ea typeface="Arial Unicode MS" pitchFamily="34" charset="-128"/>
              </a:rPr>
              <a:t>ривароксабан</a:t>
            </a:r>
            <a:r>
              <a:rPr lang="ru-RU" altLang="ru-RU" sz="1400" dirty="0">
                <a:ea typeface="Arial Unicode MS" pitchFamily="34" charset="-128"/>
              </a:rPr>
              <a:t> не рекомендованы при КК &lt; 15 мл/мин, </a:t>
            </a:r>
            <a:r>
              <a:rPr lang="ru-RU" altLang="ru-RU" sz="1400" dirty="0" err="1">
                <a:ea typeface="Arial Unicode MS" pitchFamily="34" charset="-128"/>
              </a:rPr>
              <a:t>дабигатран</a:t>
            </a:r>
            <a:r>
              <a:rPr lang="ru-RU" altLang="ru-RU" sz="1400" dirty="0">
                <a:ea typeface="Arial Unicode MS" pitchFamily="34" charset="-128"/>
              </a:rPr>
              <a:t> – при КК &lt; 30 мл/мин</a:t>
            </a: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dirty="0">
                <a:ea typeface="Arial Unicode MS" pitchFamily="34" charset="-128"/>
              </a:rPr>
              <a:t>Дозы всех НОАК зависят от функции почек и требуют уменьшения при снижении КК</a:t>
            </a: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dirty="0">
                <a:ea typeface="Arial Unicode MS" pitchFamily="34" charset="-128"/>
              </a:rPr>
              <a:t>Дозы </a:t>
            </a:r>
            <a:r>
              <a:rPr lang="ru-RU" altLang="ru-RU" sz="1400" dirty="0" err="1">
                <a:ea typeface="Arial Unicode MS" pitchFamily="34" charset="-128"/>
              </a:rPr>
              <a:t>дабигатрана</a:t>
            </a:r>
            <a:r>
              <a:rPr lang="ru-RU" altLang="ru-RU" sz="1400" dirty="0">
                <a:ea typeface="Arial Unicode MS" pitchFamily="34" charset="-128"/>
              </a:rPr>
              <a:t> и </a:t>
            </a:r>
            <a:r>
              <a:rPr lang="ru-RU" altLang="ru-RU" sz="1400" dirty="0" err="1">
                <a:ea typeface="Arial Unicode MS" pitchFamily="34" charset="-128"/>
              </a:rPr>
              <a:t>апиксабана</a:t>
            </a:r>
            <a:r>
              <a:rPr lang="ru-RU" altLang="ru-RU" sz="1400" dirty="0">
                <a:ea typeface="Arial Unicode MS" pitchFamily="34" charset="-128"/>
              </a:rPr>
              <a:t> также зависят от возраста</a:t>
            </a:r>
          </a:p>
          <a:p>
            <a:pPr marL="90488">
              <a:spcAft>
                <a:spcPct val="0"/>
              </a:spcAft>
              <a:defRPr/>
            </a:pPr>
            <a:endParaRPr lang="ru-RU" altLang="ru-RU" sz="1400" b="1" dirty="0">
              <a:ea typeface="Arial Unicode MS" pitchFamily="34" charset="-128"/>
            </a:endParaRP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b="1" dirty="0">
                <a:ea typeface="Arial Unicode MS" pitchFamily="34" charset="-128"/>
              </a:rPr>
              <a:t>Тромбоз глубоких вен  и  тромбоэмболия легочной артерии </a:t>
            </a:r>
            <a:endParaRPr lang="ru-RU" altLang="ru-RU" sz="1400" dirty="0">
              <a:ea typeface="Arial Unicode MS" pitchFamily="34" charset="-128"/>
            </a:endParaRP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dirty="0">
                <a:ea typeface="Arial Unicode MS" pitchFamily="34" charset="-128"/>
              </a:rPr>
              <a:t>Основные принципы лечения и профилактики венозных тромбозов такие же, как у пациентов молодого возраста</a:t>
            </a: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dirty="0">
                <a:ea typeface="Arial Unicode MS" pitchFamily="34" charset="-128"/>
              </a:rPr>
              <a:t>Коррекции дозы НОАК в зависимости от возраста не требуется</a:t>
            </a:r>
          </a:p>
          <a:p>
            <a:pPr marL="90488">
              <a:spcAft>
                <a:spcPct val="0"/>
              </a:spcAft>
              <a:defRPr/>
            </a:pPr>
            <a:r>
              <a:rPr lang="ru-RU" altLang="ru-RU" sz="1400" dirty="0">
                <a:ea typeface="Arial Unicode MS" pitchFamily="34" charset="-128"/>
              </a:rPr>
              <a:t>Для достижения целевых значений МНО могут потребоваться более низкие дозы </a:t>
            </a:r>
            <a:r>
              <a:rPr lang="ru-RU" altLang="ru-RU" sz="1400" dirty="0" err="1">
                <a:ea typeface="Arial Unicode MS" pitchFamily="34" charset="-128"/>
              </a:rPr>
              <a:t>варфарина</a:t>
            </a:r>
            <a:endParaRPr lang="ru-RU" altLang="ru-RU" sz="1400" dirty="0">
              <a:ea typeface="Arial Unicode MS" pitchFamily="34" charset="-128"/>
            </a:endParaRPr>
          </a:p>
          <a:p>
            <a:pPr marL="90488">
              <a:spcAft>
                <a:spcPct val="0"/>
              </a:spcAft>
              <a:defRPr/>
            </a:pPr>
            <a:endParaRPr lang="en-US" altLang="ru-RU" sz="1400" dirty="0">
              <a:ea typeface="Arial Unicode MS" pitchFamily="34" charset="-128"/>
            </a:endParaRPr>
          </a:p>
          <a:p>
            <a:pPr marL="90488">
              <a:spcAft>
                <a:spcPct val="0"/>
              </a:spcAft>
              <a:defRPr/>
            </a:pPr>
            <a:r>
              <a:rPr lang="en-US" altLang="ru-RU" sz="1400" dirty="0">
                <a:ea typeface="Arial Unicode MS" pitchFamily="34" charset="-128"/>
              </a:rPr>
              <a:t>*</a:t>
            </a:r>
            <a:r>
              <a:rPr lang="ru-RU" altLang="ru-RU" sz="1400" dirty="0">
                <a:ea typeface="Arial Unicode MS" pitchFamily="34" charset="-128"/>
              </a:rPr>
              <a:t>НОАК – новые пероральные антикоагулянты</a:t>
            </a:r>
          </a:p>
          <a:p>
            <a:pPr marL="90488">
              <a:spcAft>
                <a:spcPct val="0"/>
              </a:spcAft>
              <a:defRPr/>
            </a:pPr>
            <a:r>
              <a:rPr lang="en-US" altLang="ru-RU" sz="1400" dirty="0">
                <a:ea typeface="Arial Unicode MS" pitchFamily="34" charset="-128"/>
              </a:rPr>
              <a:t>**</a:t>
            </a:r>
            <a:r>
              <a:rPr lang="ru-RU" altLang="ru-RU" sz="1400" dirty="0">
                <a:ea typeface="Arial Unicode MS" pitchFamily="34" charset="-128"/>
              </a:rPr>
              <a:t>КК – клиренс </a:t>
            </a:r>
            <a:r>
              <a:rPr lang="ru-RU" altLang="ru-RU" sz="1400" dirty="0" err="1">
                <a:ea typeface="Arial Unicode MS" pitchFamily="34" charset="-128"/>
              </a:rPr>
              <a:t>креатинина</a:t>
            </a:r>
            <a:endParaRPr lang="ru-RU" altLang="ru-RU" sz="1400" dirty="0">
              <a:ea typeface="Arial Unicode MS" pitchFamily="34" charset="-128"/>
            </a:endParaRPr>
          </a:p>
          <a:p>
            <a:pPr marL="90488">
              <a:defRPr/>
            </a:pPr>
            <a:endParaRPr lang="ru-RU" altLang="ru-RU" dirty="0">
              <a:ea typeface="Arial Unicode MS" pitchFamily="34" charset="-128"/>
            </a:endParaRPr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393047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450324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Для дальнейшего увеличения продолжительности жизни необходимо снижение заболеваемости  и смертности у старшего поколения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95475"/>
            <a:ext cx="8808976" cy="4525963"/>
          </a:xfrm>
        </p:spPr>
        <p:txBody>
          <a:bodyPr>
            <a:normAutofit/>
          </a:bodyPr>
          <a:lstStyle/>
          <a:p>
            <a:pPr algn="just"/>
            <a:r>
              <a:rPr lang="ru-RU" sz="2000" i="1" dirty="0"/>
              <a:t>Главным результатом деятельности здравоохранения в 2015 году явился рост продолжительности жизни на полгода до 71,39 года,  что в значительной мере связано со </a:t>
            </a:r>
            <a:r>
              <a:rPr lang="ru-RU" sz="2000" b="1" i="1" dirty="0">
                <a:solidFill>
                  <a:srgbClr val="C00000"/>
                </a:solidFill>
              </a:rPr>
              <a:t>снижением смертности лиц трудоспособного возраста – за год  на 4,5% ...</a:t>
            </a:r>
          </a:p>
          <a:p>
            <a:pPr algn="just"/>
            <a:endParaRPr lang="ru-RU" sz="2000" b="1" i="1" dirty="0">
              <a:solidFill>
                <a:srgbClr val="C00000"/>
              </a:solidFill>
            </a:endParaRPr>
          </a:p>
          <a:p>
            <a:pPr algn="just"/>
            <a:r>
              <a:rPr lang="ru-RU" sz="2000" i="1" dirty="0"/>
              <a:t>В связи с ростом продолжительности жизни существенные изменения произошли в возрастной структуре населения страны.  </a:t>
            </a:r>
            <a:r>
              <a:rPr lang="ru-RU" sz="2000" b="1" i="1" dirty="0">
                <a:solidFill>
                  <a:srgbClr val="C00000"/>
                </a:solidFill>
              </a:rPr>
              <a:t>Вклад старших возрастных групп в общую смертность нарос практически до 75% против 73% в 2014 году и 71% в 2011 году.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648614" y="5774860"/>
            <a:ext cx="6258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 выступления Министра Вероники Игоревны  Скворцовой на расширенном заседании Коллегии Минздрава России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 апреля 2016 </a:t>
            </a:r>
          </a:p>
        </p:txBody>
      </p:sp>
    </p:spTree>
    <p:extLst>
      <p:ext uri="{BB962C8B-B14F-4D97-AF65-F5344CB8AC3E}">
        <p14:creationId xmlns:p14="http://schemas.microsoft.com/office/powerpoint/2010/main" val="39420267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ъект 2"/>
          <p:cNvSpPr>
            <a:spLocks noGrp="1"/>
          </p:cNvSpPr>
          <p:nvPr>
            <p:ph idx="1"/>
          </p:nvPr>
        </p:nvSpPr>
        <p:spPr>
          <a:xfrm>
            <a:off x="468313" y="260350"/>
            <a:ext cx="8228012" cy="55038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>
                <a:ea typeface="Arial Unicode MS" pitchFamily="34" charset="-128"/>
              </a:rPr>
              <a:t>Динамическое наблюдение</a:t>
            </a:r>
          </a:p>
          <a:p>
            <a:pPr eaLnBrk="1" hangingPunct="1">
              <a:defRPr/>
            </a:pPr>
            <a:endParaRPr lang="ru-RU" altLang="ru-RU">
              <a:ea typeface="Arial Unicode MS" pitchFamily="34" charset="-128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3500" y="828675"/>
          <a:ext cx="9037638" cy="5557839"/>
        </p:xfrm>
        <a:graphic>
          <a:graphicData uri="http://schemas.openxmlformats.org/drawingml/2006/table">
            <a:tbl>
              <a:tblPr/>
              <a:tblGrid>
                <a:gridCol w="13668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1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497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18134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Категория пациентов</a:t>
                      </a: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Цель</a:t>
                      </a: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Мероприятия</a:t>
                      </a: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98421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«Хрупкие»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Обеспечение максимально высокого качества жизни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Снижение заболеваемости и смертности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Сохранение функциональности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В случае   развитии зависимости  –проведение реабилитационных,   адаптивных программ, социальной и медико-социальной поддержки и ухода</a:t>
                      </a: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Выполнение рекомендаций  врача-гериатра</a:t>
                      </a: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26991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«Прехрупкие»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Предупреждение преждевременного старения</a:t>
                      </a: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Скрининг по шкале «Возраст не помеха» 1 раз в 6 месяцев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Рекомендации по физической активности и  рациональному питанию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Лечение имеющихся гериатрических синдромов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Лечение хронических заболеваний</a:t>
                      </a: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14293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«Крепкие» </a:t>
                      </a: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Предупреждение преждевременного старения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8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1pPr>
                      <a:lvl2pPr marL="457200">
                        <a:lnSpc>
                          <a:spcPct val="93000"/>
                        </a:lnSpc>
                        <a:spcAft>
                          <a:spcPts val="113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 sz="2000"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2pPr>
                      <a:lvl3pPr marL="914400">
                        <a:lnSpc>
                          <a:spcPct val="93000"/>
                        </a:lnSpc>
                        <a:spcAft>
                          <a:spcPts val="85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3pPr>
                      <a:lvl4pPr marL="1371600">
                        <a:lnSpc>
                          <a:spcPct val="93000"/>
                        </a:lnSpc>
                        <a:spcAft>
                          <a:spcPts val="57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4pPr>
                      <a:lvl5pPr marL="1828800">
                        <a:lnSpc>
                          <a:spcPct val="93000"/>
                        </a:lnSpc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Скрининг по шкале «Возраст не помеха» ежегодно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Рекомендации по регулярной физической активности и рациональному питанию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Лечение хронических заболеваний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Формирование психологии активного долголетия</a:t>
                      </a:r>
                    </a:p>
                  </a:txBody>
                  <a:tcPr marL="91452" marR="91452" marT="45707" marB="4570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385" name="Номер слайда 1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1727972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1052736"/>
            <a:ext cx="8064896" cy="532859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lvl="0" algn="just" eaLnBrk="0" hangingPunct="0">
              <a:spcBef>
                <a:spcPct val="2000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   </a:t>
            </a:r>
          </a:p>
          <a:p>
            <a:pPr marL="342900" lvl="0" algn="just" eaLnBrk="0" hangingPunct="0">
              <a:spcBef>
                <a:spcPct val="20000"/>
              </a:spcBef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Демографическая ситуация в России характеризуется ростом численности населения пожилого возраста. По прогнозам к 2020 году лица старше 60 лет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составят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25% от общего численности населения.</a:t>
            </a:r>
          </a:p>
          <a:p>
            <a:pPr marL="342900" lvl="0" algn="just" eaLnBrk="0" hangingPunct="0">
              <a:spcBef>
                <a:spcPct val="2000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    Проблема постарения населения характерна и для Республики Башкортостан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по данным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Башкортостанстата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19% составляют лица пожилого возраста,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22,8 % - лица старше трудоспособного возраста.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E724143-BE2B-4826-A0E6-4EAF685696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99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000108"/>
          </a:xfrm>
          <a:prstGeom prst="rect">
            <a:avLst/>
          </a:prstGeom>
          <a:noFill/>
          <a:ln w="34925">
            <a:noFill/>
            <a:miter lim="800000"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НОРМАТИВНЫЕ ДОКУМЕНТЫ ПО МЕДИЦИНСКОМУ ОБЕСПЕЧЕНИЮ ГРАЖДАН ПОЖИЛОГО ВОЗРАСТА</a:t>
            </a:r>
            <a:endParaRPr lang="ru-RU" sz="2400" b="1" dirty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2802" y="1556792"/>
            <a:ext cx="849767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Медицинское обеспечение граждан пожилого возраста и инвалидов осуществляется в соответствии с:</a:t>
            </a:r>
          </a:p>
          <a:p>
            <a:pPr indent="450000" algn="just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720000" indent="4500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ФЗ от 28.12.2013 г. №442-ФЗ «Об основах социального обслуживания граждан Российской Федерации» </a:t>
            </a:r>
          </a:p>
          <a:p>
            <a:pPr marL="720000" indent="450000" algn="just">
              <a:buFont typeface="Wingdings" pitchFamily="2" charset="2"/>
              <a:buChar char="ü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Распоряжением Правительства Российской Федерации от 05.02.2016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г. №164-р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«Стратегия в интересах граждан старшего поколения в Российской Федерации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pPr marL="720000" indent="4500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Приказом Минздрава России 28.07.1999 г. №297 «О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совершенствовании организации медицинской помощи гражданам пожилого и старческого возрастов в РФ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E724143-BE2B-4826-A0E6-4EAF685696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69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000108"/>
          </a:xfrm>
          <a:prstGeom prst="rect">
            <a:avLst/>
          </a:prstGeom>
          <a:noFill/>
          <a:ln w="34925">
            <a:noFill/>
            <a:miter lim="800000"/>
            <a:tailEnd type="non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4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НОРМАТИВНЫЕ ДОКУМЕНТЫ ПО МЕДИЦИНСКОМУ ОБЕСПЕЧЕНИЮ ГРАЖДАН ПОЖИЛОГО ВОЗРАСТА</a:t>
            </a:r>
            <a:endParaRPr lang="ru-RU" sz="2400" b="1" dirty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165" y="1412776"/>
            <a:ext cx="849767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Приказом Минздрава России от 29.01.2016г. №38н «Об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утверждении порядка оказания медицинской помощи по профилю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«Гериатрия»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Приказом Минздрава Республики Башкортостан от 01.07.2016г. №2022-Д «Об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открытии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гериатрического отделения на базе НУЗ «Отделенческая клиническая больница на станции Уфа» их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кабинетов в медицинских организациях РБ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Приказом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Минздрава Республики Башкортостан от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05.08.2016г. №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2368-Д «Об открытии гериатрических кабинетов в медицинских организациях РБ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Приказом Минздрава Республики Башкортостан от 23.11.2016г. №3355-Д «Об организации деятельности Республиканского гериатрического центра»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E724143-BE2B-4826-A0E6-4EAF685696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75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dairynews.ru/images3/2014/04_02_2014/place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14290"/>
            <a:ext cx="6643709" cy="66437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29058" y="1571612"/>
            <a:ext cx="7858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БИРСК</a:t>
            </a:r>
            <a:endParaRPr lang="ru-RU" sz="8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0" y="1643050"/>
            <a:ext cx="7858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ДУВАН</a:t>
            </a:r>
            <a:endParaRPr lang="ru-RU" sz="8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26" y="1714488"/>
            <a:ext cx="25717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chemeClr val="tx1"/>
                </a:solidFill>
              </a:rPr>
              <a:t>(6 </a:t>
            </a:r>
            <a:r>
              <a:rPr lang="ru-RU" sz="1050" b="1" dirty="0" err="1" smtClean="0">
                <a:solidFill>
                  <a:schemeClr val="tx1"/>
                </a:solidFill>
              </a:rPr>
              <a:t>гериатрических</a:t>
            </a:r>
            <a:r>
              <a:rPr lang="ru-RU" sz="1050" b="1" dirty="0" smtClean="0">
                <a:solidFill>
                  <a:schemeClr val="tx1"/>
                </a:solidFill>
              </a:rPr>
              <a:t> кабинетов)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1643050"/>
            <a:ext cx="21431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chemeClr val="tx1"/>
                </a:solidFill>
              </a:rPr>
              <a:t>(1 </a:t>
            </a:r>
            <a:r>
              <a:rPr lang="ru-RU" sz="1050" b="1" dirty="0" err="1" smtClean="0">
                <a:solidFill>
                  <a:schemeClr val="tx1"/>
                </a:solidFill>
              </a:rPr>
              <a:t>гериатрический</a:t>
            </a:r>
            <a:r>
              <a:rPr lang="ru-RU" sz="1050" b="1" dirty="0" smtClean="0">
                <a:solidFill>
                  <a:schemeClr val="tx1"/>
                </a:solidFill>
              </a:rPr>
              <a:t> кабинет)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2714620"/>
            <a:ext cx="23574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chemeClr val="tx1"/>
                </a:solidFill>
              </a:rPr>
              <a:t>(13 гериатрических кабинетов)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2912416"/>
            <a:ext cx="22145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chemeClr val="tx1"/>
                </a:solidFill>
              </a:rPr>
              <a:t>(3 </a:t>
            </a:r>
            <a:r>
              <a:rPr lang="ru-RU" sz="1050" b="1" dirty="0" err="1" smtClean="0">
                <a:solidFill>
                  <a:schemeClr val="tx1"/>
                </a:solidFill>
              </a:rPr>
              <a:t>гериатрических</a:t>
            </a:r>
            <a:r>
              <a:rPr lang="ru-RU" sz="1050" b="1" dirty="0" smtClean="0">
                <a:solidFill>
                  <a:schemeClr val="tx1"/>
                </a:solidFill>
              </a:rPr>
              <a:t> кабинета)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6380" y="4000504"/>
            <a:ext cx="22860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chemeClr val="tx1"/>
                </a:solidFill>
              </a:rPr>
              <a:t>(6 </a:t>
            </a:r>
            <a:r>
              <a:rPr lang="ru-RU" sz="1050" b="1" dirty="0" err="1" smtClean="0">
                <a:solidFill>
                  <a:schemeClr val="tx1"/>
                </a:solidFill>
              </a:rPr>
              <a:t>гериатрических</a:t>
            </a:r>
            <a:r>
              <a:rPr lang="ru-RU" sz="1050" b="1" dirty="0" smtClean="0">
                <a:solidFill>
                  <a:schemeClr val="tx1"/>
                </a:solidFill>
              </a:rPr>
              <a:t> кабинетов)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4810" y="5072074"/>
            <a:ext cx="22860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chemeClr val="tx1"/>
                </a:solidFill>
              </a:rPr>
              <a:t>(2 </a:t>
            </a:r>
            <a:r>
              <a:rPr lang="ru-RU" sz="1050" b="1" dirty="0" err="1" smtClean="0">
                <a:solidFill>
                  <a:schemeClr val="tx1"/>
                </a:solidFill>
              </a:rPr>
              <a:t>гериатрических</a:t>
            </a:r>
            <a:r>
              <a:rPr lang="ru-RU" sz="1050" b="1" dirty="0" smtClean="0">
                <a:solidFill>
                  <a:schemeClr val="tx1"/>
                </a:solidFill>
              </a:rPr>
              <a:t> кабинета)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7984" y="3643314"/>
            <a:ext cx="22860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chemeClr val="tx1"/>
                </a:solidFill>
              </a:rPr>
              <a:t>(3 </a:t>
            </a:r>
            <a:r>
              <a:rPr lang="ru-RU" sz="1050" b="1" dirty="0" err="1" smtClean="0">
                <a:solidFill>
                  <a:schemeClr val="tx1"/>
                </a:solidFill>
              </a:rPr>
              <a:t>гериатрических</a:t>
            </a:r>
            <a:r>
              <a:rPr lang="ru-RU" sz="1050" b="1" dirty="0" smtClean="0">
                <a:solidFill>
                  <a:schemeClr val="tx1"/>
                </a:solidFill>
              </a:rPr>
              <a:t> кабинета)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001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ПЛАНИРУЕМЫЕ ГЕРИАТРИЧЕСКИЕ КАБИНЕТЫ </a:t>
            </a:r>
          </a:p>
          <a:p>
            <a:pPr algn="ctr"/>
            <a:r>
              <a:rPr lang="ru-RU" sz="1600" b="1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МЕДИЦИНСКИХ ОКРУГАХ РБ НА 2017 Г.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43636" y="5214950"/>
            <a:ext cx="7858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СИБАЙ</a:t>
            </a:r>
            <a:endParaRPr lang="ru-RU" sz="8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15008" y="5357826"/>
            <a:ext cx="27254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chemeClr val="tx1"/>
                </a:solidFill>
              </a:rPr>
              <a:t>(1 </a:t>
            </a:r>
            <a:r>
              <a:rPr lang="ru-RU" sz="1050" b="1" dirty="0" err="1" smtClean="0">
                <a:solidFill>
                  <a:schemeClr val="tx1"/>
                </a:solidFill>
              </a:rPr>
              <a:t>гериатрический</a:t>
            </a:r>
            <a:r>
              <a:rPr lang="ru-RU" sz="1050" b="1" dirty="0" smtClean="0">
                <a:solidFill>
                  <a:schemeClr val="tx1"/>
                </a:solidFill>
              </a:rPr>
              <a:t> кабинет)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DE02642-8E14-4939-A2F8-33C5504553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88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Ассоциация является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некоммерческим общественным объединением.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Цель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объединение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медицинских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работников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специализирующихся в области геронтологии, других специалистов здравоохранения и социальной сферы, имеющих высшее и среднее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медицинское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образование для совместного решения задач связанных с развитием геронтологии и гериатрии. 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Деятельность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Ассоциации основывается на принципах добровольности, равноправия, самоуправления, гласности и законности. 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Ассоциация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осуществляет свою деятельность на территории Республики Башкортостан.</a:t>
            </a:r>
          </a:p>
          <a:p>
            <a:pPr marL="0" indent="0" algn="just">
              <a:buNone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E02642-8E14-4939-A2F8-33C5504553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5354" y="236723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Ассоциация геронтологов и гериатров Республики Башкортостан (АГГРБ)</a:t>
            </a:r>
            <a:endParaRPr lang="ru-RU" sz="2000" dirty="0">
              <a:solidFill>
                <a:srgbClr val="FF0000"/>
              </a:solidFill>
              <a:latin typeface="Verdana" pitchFamily="34" charset="0"/>
              <a:cs typeface="Arial" charset="0"/>
            </a:endParaRPr>
          </a:p>
        </p:txBody>
      </p:sp>
      <p:pic>
        <p:nvPicPr>
          <p:cNvPr id="6" name="Рисунок 5" descr="C:\Users\Dmirty\Documents\Задания\Ольга Николаевна\Официальный бланк для АГГРБ\Эмблема геронтологов_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82" y="188640"/>
            <a:ext cx="1224136" cy="123094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276682" y="944609"/>
            <a:ext cx="4467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solidFill>
                <a:srgbClr val="C20202"/>
              </a:solidFill>
              <a:latin typeface="Times New Roman"/>
              <a:ea typeface="Calibri"/>
              <a:cs typeface="Arial" charset="0"/>
            </a:endParaRPr>
          </a:p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20202"/>
                </a:solidFill>
                <a:latin typeface="Arial" pitchFamily="34" charset="0"/>
                <a:cs typeface="Arial" pitchFamily="34" charset="0"/>
              </a:rPr>
              <a:t>в Ассоциации состоит  - 87 человек</a:t>
            </a:r>
            <a:endParaRPr lang="ru-RU" sz="1600" b="1" dirty="0">
              <a:solidFill>
                <a:srgbClr val="C2020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4831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6418" y="1772816"/>
            <a:ext cx="7400078" cy="1195625"/>
          </a:xfrm>
        </p:spPr>
        <p:txBody>
          <a:bodyPr/>
          <a:lstStyle/>
          <a:p>
            <a:pPr marL="0" indent="0"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Место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регистрации: 450057, 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РБ,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г. Уфа, ул. </a:t>
            </a:r>
            <a:r>
              <a:rPr lang="ru-RU" sz="16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Тукаева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48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Телефоны: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(347)250 76 80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284 58 41, </a:t>
            </a:r>
            <a:r>
              <a:rPr lang="en-US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mail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16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  <a:hlinkClick r:id="rId2"/>
              </a:rPr>
              <a:t>aggrb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hlinkClick r:id="rId2"/>
              </a:rPr>
              <a:t>@</a:t>
            </a:r>
            <a:r>
              <a:rPr lang="en-US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hlinkClick r:id="rId2"/>
              </a:rPr>
              <a:t>mail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hlinkClick r:id="rId2"/>
              </a:rPr>
              <a:t>.</a:t>
            </a:r>
            <a:r>
              <a:rPr lang="en-US" sz="16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hlinkClick r:id="rId2"/>
              </a:rPr>
              <a:t>ru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marL="0" indent="0">
              <a:buNone/>
            </a:pPr>
            <a:r>
              <a:rPr lang="en-US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ru-RU" sz="16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айт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www/aggrb.ru</a:t>
            </a:r>
          </a:p>
          <a:p>
            <a:pPr marL="0" indent="0">
              <a:buNone/>
            </a:pP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E02642-8E14-4939-A2F8-33C5504553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760" y="260648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Ассоциация геронтологов и гериатров Республики Башкортостан (АГГРБ)</a:t>
            </a:r>
            <a:endParaRPr lang="ru-RU" dirty="0"/>
          </a:p>
        </p:txBody>
      </p:sp>
      <p:pic>
        <p:nvPicPr>
          <p:cNvPr id="6" name="Рисунок 5" descr="C:\Users\Dmirty\Documents\Задания\Ольга Николаевна\Официальный бланк для АГГРБ\Эмблема геронтологов_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82" y="188640"/>
            <a:ext cx="1224136" cy="123094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Объект 2"/>
          <p:cNvSpPr txBox="1">
            <a:spLocks/>
          </p:cNvSpPr>
          <p:nvPr/>
        </p:nvSpPr>
        <p:spPr bwMode="auto">
          <a:xfrm>
            <a:off x="513165" y="3279408"/>
            <a:ext cx="822960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charset="0"/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Председатель Ассоциации: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главный врач ГБУЗ Республиканский клинический госпиталь ветеранов войн Мустафин Халил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Мужавирович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Arial" charset="0"/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</a:t>
            </a:r>
          </a:p>
          <a:p>
            <a:pPr marL="0" indent="0" algn="just">
              <a:buFont typeface="Arial" charset="0"/>
              <a:buNone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Arial" charset="0"/>
              <a:buNone/>
            </a:pP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Arial" charset="0"/>
              <a:buNone/>
            </a:pP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Arial" charset="0"/>
              <a:buNone/>
            </a:pP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1719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E02642-8E14-4939-A2F8-33C5504553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39509" y="1196752"/>
            <a:ext cx="8160629" cy="864096"/>
            <a:chOff x="411898" y="0"/>
            <a:chExt cx="8160629" cy="1068836"/>
          </a:xfrm>
          <a:scene3d>
            <a:camera prst="orthographicFront"/>
            <a:lightRig rig="flat" dir="t"/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11898" y="0"/>
              <a:ext cx="8160629" cy="1068836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464074" y="52176"/>
              <a:ext cx="8056277" cy="9644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26815" tIns="0" rIns="226815" bIns="0" numCol="1" spcCol="1270" anchor="ctr" anchorCtr="0">
              <a:noAutofit/>
            </a:bodyPr>
            <a:lstStyle/>
            <a:p>
              <a:pPr lvl="0" algn="just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завершить разработку нормативной базы по гериатрической службе</a:t>
              </a:r>
              <a:endParaRPr lang="ru-RU" sz="1800" b="1" kern="12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39509" y="2132856"/>
            <a:ext cx="8157731" cy="864096"/>
            <a:chOff x="397850" y="1371348"/>
            <a:chExt cx="8157731" cy="1130422"/>
          </a:xfrm>
          <a:scene3d>
            <a:camera prst="orthographicFront"/>
            <a:lightRig rig="flat" dir="t"/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97850" y="1371348"/>
              <a:ext cx="8157731" cy="1130422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453033" y="1426531"/>
              <a:ext cx="8047365" cy="10200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26815" tIns="0" rIns="226815" bIns="0" numCol="1" spcCol="1270" anchor="ctr" anchorCtr="0">
              <a:noAutofit/>
            </a:bodyPr>
            <a:lstStyle/>
            <a:p>
              <a:pPr lvl="0" algn="just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утвердить регламент межведомственного взаимодействия с Минтрудом Республики Башкортостан</a:t>
              </a:r>
              <a:endParaRPr lang="ru-RU" sz="1800" b="1" kern="12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442407" y="3140968"/>
            <a:ext cx="8157731" cy="864096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авершить лицензирование медицинских организаций, открывающих гериатрические кабинеты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3207" y="4221088"/>
            <a:ext cx="8157731" cy="936104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уководителям медицинских организаций участвующих в оказании гериатрической помощи обеспечить контроль за обучением специалистов по специальности «гериатрия»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43520" y="260648"/>
            <a:ext cx="1982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71260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433201" y="1268760"/>
            <a:ext cx="8160629" cy="864096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E02642-8E14-4939-A2F8-33C5504553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01543" y="2420888"/>
            <a:ext cx="8160629" cy="864096"/>
            <a:chOff x="411898" y="0"/>
            <a:chExt cx="8160629" cy="1068836"/>
          </a:xfrm>
          <a:scene3d>
            <a:camera prst="orthographicFront"/>
            <a:lightRig rig="flat" dir="t"/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11898" y="0"/>
              <a:ext cx="8160629" cy="1068836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464074" y="52176"/>
              <a:ext cx="8056277" cy="9644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26815" tIns="0" rIns="226815" bIns="0" numCol="1" spcCol="1270" anchor="ctr" anchorCtr="0">
              <a:noAutofit/>
            </a:bodyPr>
            <a:lstStyle/>
            <a:p>
              <a:pPr lvl="0" algn="just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</a:t>
              </a:r>
              <a:r>
                <a:rPr lang="ru-RU" sz="1800" b="1" dirty="0" smtClean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азработать коэффициент сложности лечения гериатрического пациента</a:t>
              </a:r>
              <a:endParaRPr lang="ru-RU" sz="1800" b="1" kern="12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" name="Скругленный прямоугольник 14"/>
          <p:cNvSpPr/>
          <p:nvPr/>
        </p:nvSpPr>
        <p:spPr>
          <a:xfrm>
            <a:off x="426249" y="3573016"/>
            <a:ext cx="8157731" cy="1008112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уководителям медицинских организаций активизировать работу по медицинскому обеспечению пожилых (диспансеризации, охвату </a:t>
            </a:r>
            <a:r>
              <a:rPr lang="ru-RU" sz="18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стационарзамещающими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технологиями и т.п.) 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43520" y="260648"/>
            <a:ext cx="1982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ЗАДАЧИ</a:t>
            </a:r>
            <a:endParaRPr lang="ru-RU" dirty="0"/>
          </a:p>
        </p:txBody>
      </p:sp>
      <p:sp>
        <p:nvSpPr>
          <p:cNvPr id="17" name="Скругленный прямоугольник 4"/>
          <p:cNvSpPr/>
          <p:nvPr/>
        </p:nvSpPr>
        <p:spPr>
          <a:xfrm>
            <a:off x="505895" y="1310941"/>
            <a:ext cx="8056277" cy="779733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226815" tIns="0" rIns="226815" bIns="0" numCol="1" spcCol="1270" anchor="ctr" anchorCtr="0">
            <a:noAutofit/>
          </a:bodyPr>
          <a:lstStyle/>
          <a:p>
            <a:pPr lvl="0" algn="just" defTabSz="800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азработать клинико-профильные группы по специальности «гериатрия» </a:t>
            </a:r>
            <a:endParaRPr lang="ru-RU" sz="1800" b="1" kern="12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43496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86808" cy="4896544"/>
          </a:xfrm>
        </p:spPr>
        <p:txBody>
          <a:bodyPr/>
          <a:lstStyle/>
          <a:p>
            <a:pPr indent="457200" algn="just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эффективного выполнения своих целей система гериатрической помощи пожилому населению должна располагать правовой базой, которая четко регулировала бы ее функции на разных уровнях,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том числе взаимодействия службы здравоохранения и социальной защиты на местах. </a:t>
            </a:r>
          </a:p>
          <a:p>
            <a:pPr indent="457200" algn="just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Защита прав и законных интересов граждан старшего поколения, поддержание их социального статуса и обеспечение активного долголетия являются важнейшими составляющими государственной социальной политики Республики Башкортостан и Российской Федерации в современных условиях.</a:t>
            </a:r>
          </a:p>
          <a:p>
            <a:pPr indent="457200" algn="just">
              <a:buNone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E02642-8E14-4939-A2F8-33C5504553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80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169168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B2241C"/>
                </a:solidFill>
              </a:rPr>
              <a:t>Потребность в длительном уходе возрастает</a:t>
            </a: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4937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/>
              <a:t>число пожилых людей, не способных более заботиться о себе, к 2050 году </a:t>
            </a:r>
            <a:r>
              <a:rPr lang="ru-RU" sz="2800" b="1" dirty="0">
                <a:solidFill>
                  <a:srgbClr val="B2241C"/>
                </a:solidFill>
              </a:rPr>
              <a:t>возрастет в 4 раза </a:t>
            </a:r>
            <a:r>
              <a:rPr lang="ru-RU" sz="2800" dirty="0"/>
              <a:t>(ВОЗ, 2014 год)</a:t>
            </a:r>
          </a:p>
          <a:p>
            <a:endParaRPr lang="ru-RU" sz="2800" dirty="0"/>
          </a:p>
        </p:txBody>
      </p:sp>
      <p:pic>
        <p:nvPicPr>
          <p:cNvPr id="4" name="Picture 5" descr="b13177049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1290" y="3098155"/>
            <a:ext cx="6125510" cy="29969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5764069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Благодарим за внимание!</a:t>
            </a:r>
          </a:p>
          <a:p>
            <a:pPr marL="0" indent="0" algn="ctr">
              <a:buNone/>
            </a:pPr>
            <a:endParaRPr 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Просим Вас ответить на предложенные тесты, проверить ответы и вывести % правильных ответов.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Лист с ответами передать на кафедру.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E02642-8E14-4939-A2F8-33C5504553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04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4971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/>
              <a:t>В связи с увеличением продолжительности жизни и продолжающимся старением населения</a:t>
            </a:r>
            <a:r>
              <a:rPr lang="ru-RU" sz="2800" dirty="0"/>
              <a:t> </a:t>
            </a:r>
          </a:p>
          <a:p>
            <a:pPr algn="ctr">
              <a:buNone/>
            </a:pPr>
            <a:r>
              <a:rPr lang="ru-RU" sz="2800" b="1" dirty="0">
                <a:solidFill>
                  <a:srgbClr val="B2241C"/>
                </a:solidFill>
              </a:rPr>
              <a:t>Необходимо развитие новой стратегии  оказания медицинской помощи людям пожилого и старческого возраста –</a:t>
            </a:r>
          </a:p>
          <a:p>
            <a:pPr algn="ctr">
              <a:buNone/>
            </a:pPr>
            <a:r>
              <a:rPr lang="ru-RU" sz="2800" b="1" dirty="0">
                <a:solidFill>
                  <a:srgbClr val="B2241C"/>
                </a:solidFill>
              </a:rPr>
              <a:t>развитие гериатрической службы </a:t>
            </a:r>
            <a:r>
              <a:rPr lang="ru-RU" sz="2800" b="1" dirty="0" smtClean="0">
                <a:solidFill>
                  <a:srgbClr val="B2241C"/>
                </a:solidFill>
              </a:rPr>
              <a:t>в тесной связи с терапией и первичным звеном здравоохранения</a:t>
            </a:r>
            <a:endParaRPr lang="ru-RU" sz="2800" b="1" dirty="0">
              <a:solidFill>
                <a:srgbClr val="B2241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43202" y="188640"/>
            <a:ext cx="37099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«Возраст требует действий»</a:t>
            </a:r>
          </a:p>
        </p:txBody>
      </p:sp>
      <p:pic>
        <p:nvPicPr>
          <p:cNvPr id="5" name="Picture 4" descr="hands_op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365104"/>
            <a:ext cx="4955940" cy="2239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2714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0" y="357188"/>
            <a:ext cx="7505700" cy="5891212"/>
          </a:xfrm>
        </p:spPr>
        <p:txBody>
          <a:bodyPr>
            <a:normAutofit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rgbClr val="FF0000"/>
                </a:solidFill>
              </a:rPr>
              <a:t>Геронтология </a:t>
            </a:r>
            <a:r>
              <a:rPr lang="ru-RU" dirty="0" smtClean="0"/>
              <a:t>– наука, занимающаяся изучением процессов и механизмов старения, их биологических, медицинских и социальных, психологических, гигиенических и экономических аспектов.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u="sng" dirty="0" smtClean="0"/>
              <a:t>Предупреждение преждевременного старения человека </a:t>
            </a:r>
            <a:r>
              <a:rPr lang="ru-RU" dirty="0" smtClean="0"/>
              <a:t>– основная задача геронтологии, как важная социальная и биологическая проблема в безопасности жизнедеятельности человека.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52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1214438" y="285750"/>
            <a:ext cx="7720012" cy="5962650"/>
          </a:xfrm>
        </p:spPr>
        <p:txBody>
          <a:bodyPr/>
          <a:lstStyle/>
          <a:p>
            <a:pPr eaLnBrk="1" hangingPunct="1"/>
            <a:r>
              <a:rPr lang="ru-RU" altLang="ru-RU" smtClean="0"/>
              <a:t>Все население старше 50 лет подразделяется на четыре возрастные категории: </a:t>
            </a:r>
          </a:p>
          <a:p>
            <a:pPr eaLnBrk="1" hangingPunct="1"/>
            <a:r>
              <a:rPr lang="ru-RU" altLang="ru-RU" smtClean="0"/>
              <a:t>1) </a:t>
            </a:r>
            <a:r>
              <a:rPr lang="ru-RU" altLang="ru-RU" smtClean="0">
                <a:solidFill>
                  <a:srgbClr val="C00000"/>
                </a:solidFill>
              </a:rPr>
              <a:t>зрелый возраст </a:t>
            </a:r>
            <a:r>
              <a:rPr lang="ru-RU" altLang="ru-RU" smtClean="0"/>
              <a:t>— люди 50—60 лет; </a:t>
            </a:r>
          </a:p>
          <a:p>
            <a:pPr eaLnBrk="1" hangingPunct="1"/>
            <a:r>
              <a:rPr lang="ru-RU" altLang="ru-RU" smtClean="0"/>
              <a:t>2) </a:t>
            </a:r>
            <a:r>
              <a:rPr lang="ru-RU" altLang="ru-RU" smtClean="0">
                <a:solidFill>
                  <a:srgbClr val="C00000"/>
                </a:solidFill>
              </a:rPr>
              <a:t>пожилой возраст </a:t>
            </a:r>
            <a:r>
              <a:rPr lang="ru-RU" altLang="ru-RU" smtClean="0"/>
              <a:t>—люди 61—74 лет; </a:t>
            </a:r>
          </a:p>
          <a:p>
            <a:pPr eaLnBrk="1" hangingPunct="1"/>
            <a:r>
              <a:rPr lang="ru-RU" altLang="ru-RU" smtClean="0"/>
              <a:t>3) </a:t>
            </a:r>
            <a:r>
              <a:rPr lang="ru-RU" altLang="ru-RU" smtClean="0">
                <a:solidFill>
                  <a:srgbClr val="C00000"/>
                </a:solidFill>
              </a:rPr>
              <a:t>старческий возраст </a:t>
            </a:r>
            <a:r>
              <a:rPr lang="ru-RU" altLang="ru-RU" smtClean="0"/>
              <a:t>— люди 75 лет и старше; </a:t>
            </a:r>
          </a:p>
          <a:p>
            <a:pPr eaLnBrk="1" hangingPunct="1"/>
            <a:r>
              <a:rPr lang="ru-RU" altLang="ru-RU" smtClean="0"/>
              <a:t>4) </a:t>
            </a:r>
            <a:r>
              <a:rPr lang="ru-RU" altLang="ru-RU" smtClean="0">
                <a:solidFill>
                  <a:srgbClr val="C00000"/>
                </a:solidFill>
              </a:rPr>
              <a:t>долгожители </a:t>
            </a:r>
            <a:r>
              <a:rPr lang="ru-RU" altLang="ru-RU" smtClean="0"/>
              <a:t>— люди 90 лет и старше. </a:t>
            </a:r>
          </a:p>
        </p:txBody>
      </p:sp>
    </p:spTree>
    <p:extLst>
      <p:ext uri="{BB962C8B-B14F-4D97-AF65-F5344CB8AC3E}">
        <p14:creationId xmlns:p14="http://schemas.microsoft.com/office/powerpoint/2010/main" val="87835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_RGNKC_new">
  <a:themeElements>
    <a:clrScheme name="Другая 2">
      <a:dk1>
        <a:sysClr val="windowText" lastClr="000000"/>
      </a:dk1>
      <a:lt1>
        <a:sysClr val="window" lastClr="FFFFFF"/>
      </a:lt1>
      <a:dk2>
        <a:srgbClr val="3B6195"/>
      </a:dk2>
      <a:lt2>
        <a:srgbClr val="EEECE1"/>
      </a:lt2>
      <a:accent1>
        <a:srgbClr val="3B6195"/>
      </a:accent1>
      <a:accent2>
        <a:srgbClr val="E5232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РГНКЦ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РГНКЦ_без плашки">
  <a:themeElements>
    <a:clrScheme name="Другая 2">
      <a:dk1>
        <a:sysClr val="windowText" lastClr="000000"/>
      </a:dk1>
      <a:lt1>
        <a:sysClr val="window" lastClr="FFFFFF"/>
      </a:lt1>
      <a:dk2>
        <a:srgbClr val="3B6195"/>
      </a:dk2>
      <a:lt2>
        <a:srgbClr val="EEECE1"/>
      </a:lt2>
      <a:accent1>
        <a:srgbClr val="3B6195"/>
      </a:accent1>
      <a:accent2>
        <a:srgbClr val="E5232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РГНКЦ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5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Zased_W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RGNKC_new</Template>
  <TotalTime>2687</TotalTime>
  <Words>4342</Words>
  <Application>Microsoft Office PowerPoint</Application>
  <PresentationFormat>Экран (4:3)</PresentationFormat>
  <Paragraphs>590</Paragraphs>
  <Slides>60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9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60</vt:i4>
      </vt:variant>
    </vt:vector>
  </HeadingPairs>
  <TitlesOfParts>
    <vt:vector size="69" baseType="lpstr">
      <vt:lpstr>3_RGNKC_new</vt:lpstr>
      <vt:lpstr>1_РГНКЦ_без плашки</vt:lpstr>
      <vt:lpstr>1_Тема Office</vt:lpstr>
      <vt:lpstr>2_Тема Office</vt:lpstr>
      <vt:lpstr>Тема Office</vt:lpstr>
      <vt:lpstr>3_Тема Office</vt:lpstr>
      <vt:lpstr>4_Тема Office</vt:lpstr>
      <vt:lpstr>5_Тема Office</vt:lpstr>
      <vt:lpstr>Zased_W_</vt:lpstr>
      <vt:lpstr>Гериатрические подходы в оказании медицинской помощи пожилым помощи пожилым </vt:lpstr>
      <vt:lpstr>Увеличение доли людей старше 60 лет  по прогнозам ООН </vt:lpstr>
      <vt:lpstr>Международный опыт развития  гериатрической службы </vt:lpstr>
      <vt:lpstr>Проблема старения   в Российской Федерации</vt:lpstr>
      <vt:lpstr>Для дальнейшего увеличения продолжительности жизни необходимо снижение заболеваемости  и смертности у старшего поколения</vt:lpstr>
      <vt:lpstr>Потребность в длительном уходе возрастает </vt:lpstr>
      <vt:lpstr>Презентация PowerPoint</vt:lpstr>
      <vt:lpstr>Презентация PowerPoint</vt:lpstr>
      <vt:lpstr>Презентация PowerPoint</vt:lpstr>
      <vt:lpstr>Старение</vt:lpstr>
      <vt:lpstr>Понятие возраста в геронтологии</vt:lpstr>
      <vt:lpstr>Оценка функционального состояния пожилых</vt:lpstr>
      <vt:lpstr>Презентация PowerPoint</vt:lpstr>
      <vt:lpstr>Презентация PowerPoint</vt:lpstr>
      <vt:lpstr>    Гериатрия  </vt:lpstr>
      <vt:lpstr>Поручение президента Российской Федерации  В.В. Путина – совершенствование системы охраны здоровья граждан пожилого возраста , развитие гериатрической службы, включая подготовку и повышение квалификации специалистов в этой сфере</vt:lpstr>
      <vt:lpstr>СТРАТЕГИЯ ДЕЙСТВИЙ В ИНТЕРЕСАХ ГРАЖДАН ПОЖИЛОГО ВОЗРАСТА ПРИОРИТЕТНОЕ НАПРАВЛЕНИЕ II: «Обеспечение здоровья  людей   пожилого возраста» </vt:lpstr>
      <vt:lpstr>Обеспечение доступности  медицинской помощи пожилым – главный постулат Стратегии действий в интересах граждан пожилого возраста </vt:lpstr>
      <vt:lpstr>   Порядок оказания медицинской помощи по профилю «гериатрия»    </vt:lpstr>
      <vt:lpstr>Роль первичного звена здравоохранения  в оказании медицинской помощи пожилым   </vt:lpstr>
      <vt:lpstr>Разработка и реализация комплексных  программ медико-социальной помощи</vt:lpstr>
      <vt:lpstr>Основые  принципы организации гериатрической помощи</vt:lpstr>
      <vt:lpstr>В России каждый пятый пожилой  старше 65 лет, проживающий дома  - «хрупкий» пациент</vt:lpstr>
      <vt:lpstr>Презентация PowerPoint</vt:lpstr>
      <vt:lpstr>Основые  принципы организации гериатрической помощи</vt:lpstr>
      <vt:lpstr>Презентация PowerPoint</vt:lpstr>
      <vt:lpstr>Презентация PowerPoint</vt:lpstr>
      <vt:lpstr>Основые  принципы организации гериатрической помощи</vt:lpstr>
      <vt:lpstr>Презентация PowerPoint</vt:lpstr>
      <vt:lpstr>Цель пилотного проекта «Территория заботы» в 2017-2019гг</vt:lpstr>
      <vt:lpstr>Задачи проекта (1/4)</vt:lpstr>
      <vt:lpstr>Задачи проекта (2/4)</vt:lpstr>
      <vt:lpstr>Задачи проекта (2/4)</vt:lpstr>
      <vt:lpstr>Задачи проекта (3/4)</vt:lpstr>
      <vt:lpstr>Задачи проекта (4/4)</vt:lpstr>
      <vt:lpstr>Роль первичного звена здравоохранения  в оказании медицинской помощи пожилым   </vt:lpstr>
      <vt:lpstr>«Утверждаю»    главный гериатр  Минздрава России О.Н. Ткачева  2016г.        </vt:lpstr>
      <vt:lpstr>Синдром старческой астении, или «хрупкость» (frailty)</vt:lpstr>
      <vt:lpstr>Алгоритм диагностики ССА</vt:lpstr>
      <vt:lpstr>Презентация PowerPoint</vt:lpstr>
      <vt:lpstr>Рекомендации по ведению пациентов с ССА</vt:lpstr>
      <vt:lpstr>Рекомендации по ведению пациентов с ССА /продолжение 1/ </vt:lpstr>
      <vt:lpstr>Рекомендации по ведению пациентов с ССА /продолжение 2/</vt:lpstr>
      <vt:lpstr>Рекомендации по ведению пациентов с ССА /продолжение 3/ </vt:lpstr>
      <vt:lpstr>Рекомендации по ведению пациентов с ССА /продолжение 4/ </vt:lpstr>
      <vt:lpstr>Рекомендации по ведению пациентов с ССА /продолжение 5/</vt:lpstr>
      <vt:lpstr>Особенности лечения сердечно-сосудистых заболеваний у пациентов 60 лет и старше </vt:lpstr>
      <vt:lpstr>Особенности лечения сердечно-сосудистых заболеваний у пациентов 60 лет и старше /продолжение/ </vt:lpstr>
      <vt:lpstr>Ведение пациентов пожилого возраста с высоким риском тромбоэмболических осложнений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Daria</dc:creator>
  <cp:lastModifiedBy>Кафедра</cp:lastModifiedBy>
  <cp:revision>203</cp:revision>
  <dcterms:created xsi:type="dcterms:W3CDTF">2016-04-21T16:03:54Z</dcterms:created>
  <dcterms:modified xsi:type="dcterms:W3CDTF">2017-01-16T14:33:58Z</dcterms:modified>
</cp:coreProperties>
</file>