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94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9" r:id="rId39"/>
    <p:sldId id="298" r:id="rId40"/>
    <p:sldId id="297" r:id="rId41"/>
    <p:sldId id="296" r:id="rId42"/>
    <p:sldId id="295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Апластическая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анемия: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Заболевание системы крови, характеризующееся глубокой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панцитопенией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развивающейся в результате угнетения костномозгового кроветворения, проявляющегося гистологической картиной аплазии костного мозга.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Клиническая картина АА: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Складывается из выраженности анемии, тромбоцитопении, анемии. Общая слабость, лихорадка, некротическая ангина,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энтеропатия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пневмония, геморрагическая сыпь на теле, кровоточивость дёсен, кровоточивость из носа, ОНМК по геморрагическому типу.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ОАК: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Анемия различной выраженности, чаще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нормохромная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Лейкопения различной выраженности, может достигать показателей ниже 1*10⁹/л , снижается количество моноцитов, относительный лимфоцитоз. Тромбоцитопения, СОЭ достигает больших показателей (может увеличиться до 90 и более мм/ч).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данным костного мозга: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Уменьшено количество клеток миелоидного ряда, мегакариоциты могут совсем отсутствовать, обычно увеличено количество лимфоцитов, костный мозг замещается жировой тканью.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данным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трепанобиопсии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данным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трепанобиопсии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иногда полное исчезновение костномозговых элементов, в некоторых случаях наблюдаются небольшие очаги кроветворения, большое количество жира в костном мозге.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Трепанобиопсия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даёт возможность дать подробную характеристику костномозгового кроветворения и костной ткани.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Критерии диагноза АА: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Трёхростковая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цитопения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Анемия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&lt;110 г/л),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гранулоцитопения</a:t>
            </a:r>
            <a:r>
              <a:rPr lang="ru-RU" dirty="0" smtClean="0">
                <a:latin typeface="Calibri"/>
                <a:cs typeface="Times New Roman" pitchFamily="18" charset="0"/>
              </a:rPr>
              <a:t>&lt;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2,0*10</a:t>
            </a:r>
            <a:r>
              <a:rPr lang="ru-RU" dirty="0" smtClean="0">
                <a:latin typeface="Calibri"/>
                <a:cs typeface="Times New Roman" pitchFamily="18" charset="0"/>
              </a:rPr>
              <a:t>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/л), тромбоцитопения (тромбоциты</a:t>
            </a:r>
            <a:r>
              <a:rPr lang="ru-RU" dirty="0" smtClean="0">
                <a:latin typeface="Calibri"/>
                <a:cs typeface="Times New Roman" pitchFamily="18" charset="0"/>
              </a:rPr>
              <a:t>&lt;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100*10</a:t>
            </a:r>
            <a:r>
              <a:rPr lang="ru-RU" dirty="0" smtClean="0">
                <a:latin typeface="Calibri"/>
                <a:cs typeface="Times New Roman" pitchFamily="18" charset="0"/>
              </a:rPr>
              <a:t>⁹/л)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клеточности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костного мозга и отсутствие мегакариоцитов по данным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пунктата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костного мозга;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Аплазия костного мозга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биоптате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подвздошной кости (преобладание жирового костного мозга);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Иммунные показатели при АА: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Обнаруживаются а/т к клеткам костного мозга и клеткам крови, обнаруживаются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антилейкоцитарные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антитромбоцитарные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антитела, реже антиэритроцитарные, а/т к Т и В лимфоцитам, фагоцитарная реакция у больных АА неполноценная: страдает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/клеточное переваривание и это ведёт к снижению защитных сил организма.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Дифференциальная диагностика: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Витамин В 12 дефицитная анемия;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Гиперспленизм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гепатитах;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Острые лейкозы;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Пароксизмальная ночная гемоглобинурия;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Свинцовое отравление;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МДС;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ЖДА;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Аплазия при туберкулёзе;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Аплазия при злокачественных опухолях;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аутоиммунной тромбоцитопенической пурпурой;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Лечение АА: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Тактика лечения АА в последние годы существенно изменилась, В 80-х и 90-х годах прошлого века использовалась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монотерапия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антилимфоцитарным глобулином,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циклоспорином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и/или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преднизолоном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середине 90-х годов сформулировано понятие комбинированная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иммуносупрессивная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терапия, включающая различные программы лечения АА.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Стратегия лечения АА – направлена на восстановление дефицита стволовых клеток и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супрессию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иммунологических процессов, полное восстановление костномозгового кроветворения у больных АА м б достигнуто только при проведении ТКМ,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которая является методом выбора у молодых больных с тяжёлой и сверхтяжёлой формой АА.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 основа всё таки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иммуносупрессивная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терапия!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эти годы довольно чётко было определено место ТТК в рамках алгоритма лечения больных АА: наличие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гистосовместимого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донора костного мозга, молодой возраст, короткий гемотрансфузионный анамнез и тяжёлая форма заболевания.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Апластическая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анемия также: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гемопоэза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характеризующееся угнетением кроветворения в костном мозге,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панцитопенией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периферической крови и отсутствием признаков лейкоза, замещением костного мозга на жировую ткань.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иммуносупрессивной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терапии использование различных комбинаций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иммуносупрессоров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позволило значительно повысить эффективность лечения больных АА. Эффективность лечения зависит в первую очередь от тяжести заболевания и возможности реализации на ранних этапах течения заболевания программы ПХТ.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сожалению у большинства больных АА на первых этапах лечения болезни используют ГКС терапия. Известно, что длительное применение ГКС может сопровождаться развитием тяжёлых осложнений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кишингоидный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синдром, АГ,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стероидный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диабет,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остеопороз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асептический некроз костей, язвенное поражения ЖКТ).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Следует отметить, что нередко в современных  программах лечения взрослых больных АА необоснованно применяются КСФ, при этом недооценивается роль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клинических рекомендациях «Программная терапия АА» представлена современная терапия взрослых больных АА, осуществляемая как программное лечение, основными компонентами которого являются антилимфоцитарный глобулин,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циклоспорин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Программаная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терапия проводится на основании алгоритма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иммуносупрессивной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терапии, разработанного в ГНЦ РАМН в результате многолетних исследований.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Программы комбинированной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иммуносупрессивной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терапии: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Антилимфоцитарный глобулин (АЛГ)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антитимоцитарный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глобулин (АТГ) назначается на первом этапе лечения. В случае непереносимости препарата, его отсутствия, а также при нетяжёлой АА лечение может быть начато  со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СЭ. Через 2-3 недели от начала курса АЛТ/АТГ (после купирования симптомов сывороточной болезни) или после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начинается терапия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циклоспорином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(ЦА). Стартовая суточная доза ЦА – 10 мг/кг;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Коррекция суточной дозы ЦА проводится с учётом индивидуальной переносимости. Через 3-6 месяцев от начала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иммуносупрессивной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терапии при отсутствии положительного эффекта в программу включают СЭ второй курс терапии АЛГ/АТГ, если на первом курсе была осуществлена СЭ то проводят первый курс терапии АЛГ/АТГ.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Через 6-12 месяцев от начала терапии при рефрактерном течении АА и сохраняющейся зависимости больного от трансфузий крови проводится второй курс АЛГ/АТГ или оперативное вмешательство СЭ, если оно не было проведено на предшествующих этапах.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Курс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циклоспорином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продолжается  18-24 месяца и более у больных рефрактерной формой АА. Пятидневный курс терапии АЛГ/АТГ в дозе 20 мг/кг в день соответствует протоколам №1 и №2, в течении первых 21 дней больной должен находиться в асептических условиях.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2 дня до начала терапии АЛГ назначают: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флуконазол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дифлюкан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– 200 мг один раз в сутки внутрь или в/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течении 2 недель;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ципрофлоксацин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250 мг* 2 раза в сутки внутрь в течении 3 недель;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триметоприм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бисептол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480 мг* 1 раз в сутки внутрь или 3 дня в неделю;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преднизолон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30 мг в сутки внутрь; кальций Д3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никомед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1-2 таблетки в день в течении 4 недель;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Ежедневно в течении 5 дней АЛГ/АТГ по 20 мг/кг в сутки в/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капельно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течении 12 часов;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преднизолон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60 мг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метипред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125-250 мг в/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капельно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 раза в сутки (до и после АЛГ); Трансфузии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донорскийх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тромбоцитов, эритроцитов; С 14 дня курса начинают снижение дозы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преднизолона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принимаемого внутрь, до полной отмены препарата на 21-24 день.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Впервые это заболевание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описапно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1888 г у молодой женщины. Это одно из самых тяжёлых расстройств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гемопоэза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летальностью более 80%. Редкое заболевание, частота примерно 5 случаев на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населения.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Осложнения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иммуносупрессивной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терапии: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Аллергические и анафилактические реакции во время введения АЛГ;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Сывоточная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болезнь;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Усиление геморрагического синдрома;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Нефротоксичность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Инфекционные осложнения;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Трансфузионная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терапия: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Показания к переливанию отмытых эритроцитов: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Calibri"/>
                <a:cs typeface="Times New Roman" pitchFamily="18" charset="0"/>
              </a:rPr>
              <a:t>&lt;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60 г/л, Эритроцитов</a:t>
            </a:r>
            <a:r>
              <a:rPr lang="ru-RU" dirty="0" smtClean="0">
                <a:latin typeface="Calibri"/>
                <a:cs typeface="Times New Roman" pitchFamily="18" charset="0"/>
              </a:rPr>
              <a:t>&lt;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2,0*10¹²/л рекомендуют переливать 250-300 мл эритроцитов е/ж, далее трансфузии проводят 2-3 раза в неделю, чтобы поддерживать уровень гемоглобина не менее 90 г/л;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Тромбоконцентрат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Абсолютным показанием к переливанию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тромбоконцентрата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является уровень тромбоцитов 5,0*10</a:t>
            </a:r>
            <a:r>
              <a:rPr lang="ru-RU" dirty="0" smtClean="0">
                <a:latin typeface="Calibri"/>
                <a:cs typeface="Times New Roman" pitchFamily="18" charset="0"/>
              </a:rPr>
              <a:t>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/л даже при минимальных геморрагиях, менее 30*10</a:t>
            </a:r>
            <a:r>
              <a:rPr lang="ru-RU" dirty="0" smtClean="0">
                <a:latin typeface="Calibri"/>
                <a:cs typeface="Times New Roman" pitchFamily="18" charset="0"/>
              </a:rPr>
              <a:t>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/л при выраженном геморрагическом синдроме. Обычно при уровне тромбоцитов 50*10</a:t>
            </a:r>
            <a:r>
              <a:rPr lang="ru-RU" dirty="0" smtClean="0">
                <a:cs typeface="Times New Roman" pitchFamily="18" charset="0"/>
              </a:rPr>
              <a:t>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 геморрагический синдром не выражен и трансфузии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тромбоконцентрата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нет необходимости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проводисть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ОПТИМАЛЬНОЙ ТЕРАПЕВТИЧЕСКОЙ ДОЗОЙ ТРОМБОКОНЦЕНТРАТА ЯВЛЯЕТСЯ 3-5*10¹¹ КЛЕТОК (желательно от одного донора). ЕДИНИЦА ТРОМБОМАССЫ – ЭТО КОЛИЧЕСТВО ТРОМБОЦИТОВ ПОЛУЧАЕМЫХ ИЗ 400-500 МЛ ДОНОРСКОЙ КРОВИ И ОБЫЧНА РАВНА 0,5-0,9*10¹¹ ТРОМБОЦИТОВ.ТО ЕСТЬ ОДНОМУ ПАЦИЕНТУ ТРЕБУЕТСЯ НЕ МЕНЕЕ 6 ЧЕЛОВЕК ДОНОРОВ ДЛЯ ПЕРЕЛИВАНИЯ ОДНОЙ АДЕКВАТНОЙ ДОЗЫ ТРОМБОКОНЦЕНТРАТА. ЭФФЕКТ ОТ ПЕРЕЛИВАНИЯ СОХРАНЯЕТСЯ В ТЕЧЕНИИ 2-5 ДНЕЙ, ПОЭТОМУ ЦЕЛЕСООБРАЗНО ПОВТОРЯТЬ ТРАНСФУЗИИ ТРОМБОКОНЦЕНТРАТА ЧЕРЕЗ 1-2 ДНЯ ДЛЯ ПОЛУЧЕНИЯ СТОЙКОГО ЭФФЕКТА.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СЗП: имеет неоспоримые преимущества перед другими видами плазмы. В ней сохраняются биологические функции всех её основных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инградиентов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(белков, липидов, углеводов, гормонов, ферментов) и активность факторов свёртывания. Показания: геморрагические осложнения.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Спленэктомия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при АА: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Пир АА селезёнка становится главным источником 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супрессорных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клеток. Удаление селезёнки ведёт к снятию её тормозящего воздействия на кроветворение и устранению основного плацдарма иммуногенеза. Оптимальные сроки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спленэктомии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это первые 6 месяцев у взрослых от начала болезни и первые 3 месяца у детей от начала болезни.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Оценка результатов лечения: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Ремиссия: полная или частичная – полная нормализация показателей гемограммы или частичная нормализация показателей гемограммы (гемоглобин более 100 г/л, гранулоциты более 1, 5; тромбоциты более 100) отсутствие потребности в заместительной терапии компонентами крови;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Клинико-гематологическое улучшение: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Улучшение показателей крови (гемоглобине более 80 г/л, гранулоциты более 1,0; тромбоциты более 20,0) исчезновение или значительное уменьшение зависимости от трансфузий крови.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лечения проверяют через 3,6,9,12,18,24 месяца.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СОЭ=80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Лейк.=1,0*10⁹/л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Эр.=2,12*10¹²/л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50г/л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Тр.=5*10⁹/л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/я. 1%; с/я13%; Мон.3%; лимф.83%;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СОЭ=12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Лейк.=5,10*10⁹/л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Эр.=2,63*10¹²/л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43г/л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Тр.=211*10⁹/л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/я.2%; с/я58%;мон.4%;баз.1%; лимф.35%;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Согласно современным взглядам на патогенез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апластической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анемии одним из ведущих механизмов поражения кроветворения считается иммунологическая агрессия в отношении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гемопоэза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Благодаря многочисленным исследованиям опубликованным за последние 10 лет, обнаружены разнообразные нарушения в иммунной системе.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СОЭ=70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Лейк.=1,54*10⁹/л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Эр.=1,98*10¹²/л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48г/л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Тр.=30*10⁹/л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 2%; с/я25%; мон.4%; лимф.69%;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СОЭ=58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Лейк.=0,6*10⁹/л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Эр.=3,95*10¹²/л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130г/л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Тр.=180*10⁹/л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с/я1%; лимф.99%;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СОЭ=90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Лейк.=1,0*10⁹/л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Эр.=5.0*10¹²/л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160г/л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Тр.=200*10⁹/л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Мон.10%; лимф.90%;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Выявлено присутствие в костном мозге и в периферической крови активированных Т-лимфоцитов, установлена повышенная продукция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цитокинов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обладающих ингибирующим влиянием на гемопоэтические клетки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интерферон, фактор некроза опухоли –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или стимулирующих пролиферацию и активацию Т-лимфоцитов (интерлейкин-2).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Активация лимфоцитов и выброс медиаторов иммунной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супрессии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кроветворения приводят к нарушению процессов пролиферации и к стимуляции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апоптоза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клеток предшественников, вследствие чего  происходит значительное уменьшение пула гемопоэтических клеток.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Этиология АА: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Воздействие цитостатических препаратов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Антибактериальные препараты: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левомицетин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бутадион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сульфаниламидные препараты;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Ионизирующая радиация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Вирусные инфекции (гепатиты, ВЭБ, ЦМВ)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Идиопатическая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АА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Врождённые формы АА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Поры ртути, пестициды, красители, поры азотной кислоты;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Этилированный бензин и его производные;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Нарушение функции гормонов щитовидной железы, во время беременности;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Генетическая предрасположенность;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Классификация: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Идиопатические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Врождённая и приобретённая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Вторичные АА: вследствие воздействия лекарственных препаратов; Инфекционных и вирусных агентов; Метаболические;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Иммунные (аутоиммунные);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Критерии тяжести АА: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тяжёлая АА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гранулоцитопения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более 0, 5*10⁹/л);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Тяжёлая АА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гранулоцитопения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менее 0, 5 *10⁹/л, тромбоцитопения менее 20*10⁹/л);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Сверхтяжёлая АА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гранулоцитопения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менее 0, 2*10⁹/л);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Рефрактерная АА – диагностируется в тех случаях, когда нет эффекта от проводимой терапии на протяжении 6-9 месяцев;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1758</Words>
  <Application>Microsoft Office PowerPoint</Application>
  <PresentationFormat>Экран (4:3)</PresentationFormat>
  <Paragraphs>117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Апластическая анемия:</vt:lpstr>
      <vt:lpstr>Апластическая анемия также:</vt:lpstr>
      <vt:lpstr>Слайд 3</vt:lpstr>
      <vt:lpstr>Слайд 4</vt:lpstr>
      <vt:lpstr>Слайд 5</vt:lpstr>
      <vt:lpstr>Слайд 6</vt:lpstr>
      <vt:lpstr>Этиология АА:</vt:lpstr>
      <vt:lpstr>Классификация:</vt:lpstr>
      <vt:lpstr>Критерии тяжести АА:</vt:lpstr>
      <vt:lpstr>Клиническая картина АА:</vt:lpstr>
      <vt:lpstr>ОАК:</vt:lpstr>
      <vt:lpstr>По данным костного мозга:</vt:lpstr>
      <vt:lpstr>По данным трепанобиопсии:</vt:lpstr>
      <vt:lpstr>Критерии диагноза АА:</vt:lpstr>
      <vt:lpstr>Иммунные показатели при АА:</vt:lpstr>
      <vt:lpstr>Дифференциальная диагностика:</vt:lpstr>
      <vt:lpstr>Лечение АА:</vt:lpstr>
      <vt:lpstr>Слайд 18</vt:lpstr>
      <vt:lpstr>Слайд 19</vt:lpstr>
      <vt:lpstr>Слайд 20</vt:lpstr>
      <vt:lpstr>Слайд 21</vt:lpstr>
      <vt:lpstr>Слайд 22</vt:lpstr>
      <vt:lpstr>Слайд 23</vt:lpstr>
      <vt:lpstr>Программы комбинированной иммуносупрессивной терапии:</vt:lpstr>
      <vt:lpstr>Слайд 25</vt:lpstr>
      <vt:lpstr>Слайд 26</vt:lpstr>
      <vt:lpstr>Слайд 27</vt:lpstr>
      <vt:lpstr>Слайд 28</vt:lpstr>
      <vt:lpstr>Слайд 29</vt:lpstr>
      <vt:lpstr>Осложнения иммуносупрессивной терапии:</vt:lpstr>
      <vt:lpstr>Трансфузионная терапия:</vt:lpstr>
      <vt:lpstr>Тромбоконцентрат:</vt:lpstr>
      <vt:lpstr>Слайд 33</vt:lpstr>
      <vt:lpstr>Слайд 34</vt:lpstr>
      <vt:lpstr>Спленэктомия при АА:</vt:lpstr>
      <vt:lpstr>Оценка результатов лечения:</vt:lpstr>
      <vt:lpstr>Клинико-гематологическое улучшение:</vt:lpstr>
      <vt:lpstr>Слайд 38</vt:lpstr>
      <vt:lpstr>Слайд 39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Апластическая анемия:</dc:title>
  <dc:creator>Чепурные</dc:creator>
  <cp:lastModifiedBy>RePack by SPecialiST</cp:lastModifiedBy>
  <cp:revision>54</cp:revision>
  <dcterms:created xsi:type="dcterms:W3CDTF">2017-01-15T12:43:36Z</dcterms:created>
  <dcterms:modified xsi:type="dcterms:W3CDTF">2017-01-15T14:49:14Z</dcterms:modified>
</cp:coreProperties>
</file>