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398D4-B244-447C-BB1A-4F52F29D109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91D67-D967-4189-AE26-81E1EC6AEA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ИШЕМИЧЕСКАЯ БОЛЕЗНЬ СЕРДЦА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ИБС – это убийца №1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857232"/>
            <a:ext cx="8732519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«Ишемическое </a:t>
            </a:r>
            <a:r>
              <a:rPr lang="ru-RU" sz="2000" b="1" dirty="0" err="1" smtClean="0"/>
              <a:t>прекондиционирование</a:t>
            </a:r>
            <a:r>
              <a:rPr lang="ru-RU" sz="2000" b="1" dirty="0" smtClean="0"/>
              <a:t>» – адаптивный феномен,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возникающий после одного или нескольких коротких промежутков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ишемии – </a:t>
            </a:r>
            <a:r>
              <a:rPr lang="ru-RU" sz="2000" b="1" dirty="0" err="1" smtClean="0"/>
              <a:t>реперфузии</a:t>
            </a:r>
            <a:r>
              <a:rPr lang="ru-RU" sz="2000" b="1" dirty="0" smtClean="0"/>
              <a:t> и заключающийся в повышении устойчивости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миокарда к повреждающему действию длительного периода ишемии.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Повышение </a:t>
            </a:r>
            <a:r>
              <a:rPr lang="ru-RU" sz="2000" b="1" dirty="0" err="1" smtClean="0"/>
              <a:t>резистентости</a:t>
            </a:r>
            <a:r>
              <a:rPr lang="ru-RU" sz="2000" b="1" dirty="0" smtClean="0"/>
              <a:t> миокарда к ишемическому воздействию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в результате повторяющихся кратковременных эпизодов </a:t>
            </a:r>
            <a:r>
              <a:rPr lang="ru-RU" sz="2000" b="1" dirty="0" err="1" smtClean="0"/>
              <a:t>сублетальной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ишемии, чередующихся с эпизодами </a:t>
            </a:r>
            <a:r>
              <a:rPr lang="ru-RU" sz="2000" b="1" dirty="0" err="1" smtClean="0"/>
              <a:t>реперфузии</a:t>
            </a:r>
            <a:r>
              <a:rPr lang="ru-RU" sz="2000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 некоторых больных исчезают приступы стенокардии «</a:t>
            </a:r>
            <a:r>
              <a:rPr lang="ru-RU" sz="2400" b="1" dirty="0" smtClean="0"/>
              <a:t>больной </a:t>
            </a:r>
            <a:r>
              <a:rPr lang="ru-RU" sz="2400" b="1" dirty="0" err="1" smtClean="0"/>
              <a:t>переха</a:t>
            </a:r>
            <a:r>
              <a:rPr lang="ru-RU" sz="2000" b="1" dirty="0" smtClean="0"/>
              <a:t>-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-</a:t>
            </a:r>
            <a:r>
              <a:rPr lang="ru-RU" sz="2400" b="1" dirty="0" err="1" smtClean="0"/>
              <a:t>живает</a:t>
            </a:r>
            <a:r>
              <a:rPr lang="ru-RU" sz="2400" b="1" dirty="0" smtClean="0"/>
              <a:t> стенокардию</a:t>
            </a:r>
            <a:r>
              <a:rPr lang="ru-RU" sz="2000" b="1" dirty="0" smtClean="0"/>
              <a:t>». Доказано, что у лиц с наличием стенокардии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последующий возможный ИМ с развитием осложнений: ХСН, кард. шок –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000" b="1" dirty="0" smtClean="0"/>
              <a:t>летальность и осложнения наблюдаются достоверно меньше, чем у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000" b="1" dirty="0" smtClean="0"/>
              <a:t>пациентов с отсутствием предшествующей стенокардии.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785794"/>
            <a:ext cx="5914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Функциональные классы стабильной стенокардии:</a:t>
            </a:r>
          </a:p>
          <a:p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571612"/>
            <a:ext cx="916680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Хорошая переносимость обычных физических нагрузок, приступы возникают лишь</a:t>
            </a:r>
          </a:p>
          <a:p>
            <a:r>
              <a:rPr lang="ru-RU" b="1" dirty="0" smtClean="0"/>
              <a:t>при нагрузках повышенной интенсивности.</a:t>
            </a:r>
          </a:p>
          <a:p>
            <a:endParaRPr lang="ru-RU" b="1" dirty="0" smtClean="0"/>
          </a:p>
          <a:p>
            <a:r>
              <a:rPr lang="en-US" b="1" dirty="0" smtClean="0"/>
              <a:t>II</a:t>
            </a:r>
            <a:r>
              <a:rPr lang="ru-RU" b="1" dirty="0" smtClean="0"/>
              <a:t> – Отмечается небольшое ограничение физической активности, приступы стенокардии</a:t>
            </a:r>
          </a:p>
          <a:p>
            <a:r>
              <a:rPr lang="ru-RU" b="1" dirty="0" smtClean="0"/>
              <a:t>возникают при ходьбе по ровной местности в среднем на расстоянии более 500 метров</a:t>
            </a:r>
          </a:p>
          <a:p>
            <a:r>
              <a:rPr lang="ru-RU" b="1" dirty="0" smtClean="0"/>
              <a:t>при подъёме по лестнице более, чем на 1 этаж, может отмечаться </a:t>
            </a:r>
            <a:r>
              <a:rPr lang="ru-RU" b="1" dirty="0" err="1" smtClean="0"/>
              <a:t>метеочувствительно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сть</a:t>
            </a:r>
            <a:r>
              <a:rPr lang="ru-RU" b="1" dirty="0" smtClean="0"/>
              <a:t> – вероятность приступов стенокардии увеличивается в холодную, ветряную погоду,</a:t>
            </a:r>
          </a:p>
          <a:p>
            <a:r>
              <a:rPr lang="ru-RU" b="1" dirty="0" smtClean="0"/>
              <a:t>в ближайшие часы после сна.</a:t>
            </a:r>
          </a:p>
          <a:p>
            <a:endParaRPr lang="ru-RU" b="1" dirty="0" smtClean="0"/>
          </a:p>
          <a:p>
            <a:r>
              <a:rPr lang="en-US" b="1" dirty="0" smtClean="0"/>
              <a:t>III – </a:t>
            </a:r>
            <a:r>
              <a:rPr lang="ru-RU" b="1" dirty="0" smtClean="0"/>
              <a:t>выраженное ограничение физической активности, приступы возникают при ходьбе</a:t>
            </a:r>
          </a:p>
          <a:p>
            <a:r>
              <a:rPr lang="ru-RU" b="1" dirty="0" smtClean="0"/>
              <a:t>по ровной местности в среднем темпе на расстоянии 100-500 метров, при подъёме по</a:t>
            </a:r>
          </a:p>
          <a:p>
            <a:r>
              <a:rPr lang="ru-RU" b="1" dirty="0" smtClean="0"/>
              <a:t>лестнице на один этаж, к приступам напряжения могут присоединяться приступы покоя.</a:t>
            </a:r>
          </a:p>
          <a:p>
            <a:endParaRPr lang="ru-RU" b="1" dirty="0" smtClean="0"/>
          </a:p>
          <a:p>
            <a:r>
              <a:rPr lang="en-US" b="1" dirty="0" smtClean="0"/>
              <a:t>IV – </a:t>
            </a:r>
            <a:r>
              <a:rPr lang="ru-RU" b="1" dirty="0" smtClean="0"/>
              <a:t>физ. активность резко ограничена, приступы возникают под влиянием небольших</a:t>
            </a:r>
          </a:p>
          <a:p>
            <a:r>
              <a:rPr lang="ru-RU" b="1" dirty="0" smtClean="0"/>
              <a:t>физ. нагрузок,  ходьбе по ровной местности в среднем на расстояние менее 100 метров</a:t>
            </a:r>
          </a:p>
          <a:p>
            <a:r>
              <a:rPr lang="ru-RU" b="1" dirty="0" smtClean="0"/>
              <a:t>а также при нетяжёлых бытовых нагрузках, в течении дня могут появляться приступы</a:t>
            </a:r>
          </a:p>
          <a:p>
            <a:r>
              <a:rPr lang="ru-RU" b="1" dirty="0" smtClean="0"/>
              <a:t>стенокардии покоя. Ангинозные приступы появляются даже при небольшом подъёме </a:t>
            </a:r>
          </a:p>
          <a:p>
            <a:r>
              <a:rPr lang="ru-RU" b="1" dirty="0" smtClean="0"/>
              <a:t>давления, при переходе из вертикального положения в горизонтальное.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428604"/>
            <a:ext cx="2567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Диагностика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85860"/>
            <a:ext cx="4857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ЭКГ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ХМ ЭКГ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Нагрузочные ЭКГ тесты</a:t>
            </a:r>
            <a:r>
              <a:rPr lang="en-US" dirty="0" smtClean="0"/>
              <a:t> (</a:t>
            </a:r>
            <a:r>
              <a:rPr lang="ru-RU" dirty="0" smtClean="0"/>
              <a:t>ВЭМ, </a:t>
            </a:r>
            <a:r>
              <a:rPr lang="ru-RU" dirty="0" err="1" smtClean="0"/>
              <a:t>Тредмил</a:t>
            </a:r>
            <a:r>
              <a:rPr lang="ru-RU" dirty="0" smtClean="0"/>
              <a:t>)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Калиевая проба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ЭХО КГ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ЧП ЭС стресс тест на ИБС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Сцинтиграфия</a:t>
            </a:r>
            <a:r>
              <a:rPr lang="ru-RU" dirty="0" smtClean="0"/>
              <a:t> миокарда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Коронарография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Ферменты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107154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4057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Типы депрессии сегмента </a:t>
            </a:r>
            <a:r>
              <a:rPr lang="en-US" sz="2400" b="1" dirty="0" smtClean="0"/>
              <a:t>ST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8597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Горизонтальное смещение </a:t>
            </a:r>
            <a:r>
              <a:rPr lang="en-US" dirty="0" smtClean="0"/>
              <a:t>ST</a:t>
            </a:r>
            <a:r>
              <a:rPr lang="ru-RU" dirty="0" smtClean="0"/>
              <a:t>: оно характеризуется снижением </a:t>
            </a:r>
            <a:r>
              <a:rPr lang="en-US" dirty="0" smtClean="0"/>
              <a:t>ST</a:t>
            </a:r>
            <a:r>
              <a:rPr lang="ru-RU" dirty="0" smtClean="0"/>
              <a:t>  ниже изолинии</a:t>
            </a:r>
          </a:p>
          <a:p>
            <a:pPr marL="342900" indent="-342900"/>
            <a:r>
              <a:rPr lang="ru-RU" dirty="0" smtClean="0"/>
              <a:t>с горизонтальным его расположением, сегмент </a:t>
            </a:r>
            <a:r>
              <a:rPr lang="en-US" dirty="0" smtClean="0"/>
              <a:t>ST</a:t>
            </a:r>
            <a:r>
              <a:rPr lang="ru-RU" dirty="0" smtClean="0"/>
              <a:t> переходит в положительный или </a:t>
            </a:r>
          </a:p>
          <a:p>
            <a:pPr marL="342900" indent="-342900"/>
            <a:r>
              <a:rPr lang="ru-RU" dirty="0" smtClean="0"/>
              <a:t>Отрицательный или двухфазный зубец Т.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2. </a:t>
            </a:r>
            <a:r>
              <a:rPr lang="ru-RU" dirty="0" err="1" smtClean="0"/>
              <a:t>Косонисходящее</a:t>
            </a:r>
            <a:r>
              <a:rPr lang="ru-RU" dirty="0" smtClean="0"/>
              <a:t> смещение сегмента </a:t>
            </a:r>
            <a:r>
              <a:rPr lang="en-US" dirty="0" smtClean="0"/>
              <a:t>ST</a:t>
            </a:r>
            <a:r>
              <a:rPr lang="ru-RU" dirty="0" smtClean="0"/>
              <a:t>: по мере удаления от комплекса </a:t>
            </a:r>
            <a:r>
              <a:rPr lang="en-US" dirty="0" smtClean="0"/>
              <a:t>QRS</a:t>
            </a:r>
            <a:r>
              <a:rPr lang="ru-RU" dirty="0" smtClean="0"/>
              <a:t> степень</a:t>
            </a:r>
          </a:p>
          <a:p>
            <a:pPr marL="342900" indent="-342900"/>
            <a:r>
              <a:rPr lang="ru-RU" dirty="0" smtClean="0"/>
              <a:t>Смещения сегмента </a:t>
            </a:r>
            <a:r>
              <a:rPr lang="en-US" dirty="0" smtClean="0"/>
              <a:t>ST</a:t>
            </a:r>
            <a:r>
              <a:rPr lang="ru-RU" dirty="0" smtClean="0"/>
              <a:t> книзу от изолинии при этом постепенно увеличивается. </a:t>
            </a:r>
            <a:r>
              <a:rPr lang="en-US" dirty="0" smtClean="0"/>
              <a:t>ST</a:t>
            </a:r>
            <a:r>
              <a:rPr lang="ru-RU" dirty="0" smtClean="0"/>
              <a:t> пере-</a:t>
            </a:r>
          </a:p>
          <a:p>
            <a:pPr marL="342900" indent="-342900"/>
            <a:r>
              <a:rPr lang="ru-RU" dirty="0" smtClean="0"/>
              <a:t>-ходит в отрицательный, двухфазный сглаженный или в положительный Т.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3. Смещение сегмента </a:t>
            </a:r>
            <a:r>
              <a:rPr lang="en-US" dirty="0" smtClean="0"/>
              <a:t>ST</a:t>
            </a:r>
            <a:r>
              <a:rPr lang="ru-RU" dirty="0" smtClean="0"/>
              <a:t> ниже изолинии с дугой обращённой выпуклостью кверху.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4. Косое восходящее смещение </a:t>
            </a:r>
            <a:r>
              <a:rPr lang="en-US" dirty="0" smtClean="0"/>
              <a:t>ST (</a:t>
            </a:r>
            <a:r>
              <a:rPr lang="ru-RU" dirty="0" smtClean="0"/>
              <a:t>от </a:t>
            </a:r>
            <a:r>
              <a:rPr lang="en-US" dirty="0" smtClean="0"/>
              <a:t>S </a:t>
            </a:r>
            <a:r>
              <a:rPr lang="ru-RU" dirty="0" smtClean="0"/>
              <a:t>к </a:t>
            </a:r>
            <a:r>
              <a:rPr lang="en-US" dirty="0" smtClean="0"/>
              <a:t>T</a:t>
            </a:r>
            <a:r>
              <a:rPr lang="ru-RU" dirty="0" smtClean="0"/>
              <a:t>), наибольшая депрессия наблюдается при </a:t>
            </a:r>
          </a:p>
          <a:p>
            <a:pPr marL="342900" indent="-342900"/>
            <a:r>
              <a:rPr lang="ru-RU" dirty="0" smtClean="0"/>
              <a:t>этом сразу по окончании комплекса </a:t>
            </a:r>
            <a:r>
              <a:rPr lang="en-US" dirty="0" smtClean="0"/>
              <a:t>QRS</a:t>
            </a:r>
            <a:r>
              <a:rPr lang="ru-RU" dirty="0" smtClean="0"/>
              <a:t>, вслед за этим сегмент </a:t>
            </a:r>
            <a:r>
              <a:rPr lang="en-US" dirty="0" smtClean="0"/>
              <a:t>ST</a:t>
            </a:r>
            <a:r>
              <a:rPr lang="ru-RU" dirty="0" smtClean="0"/>
              <a:t> постепенно </a:t>
            </a:r>
            <a:r>
              <a:rPr lang="ru-RU" dirty="0" err="1" smtClean="0"/>
              <a:t>подни</a:t>
            </a:r>
            <a:r>
              <a:rPr lang="ru-RU" dirty="0" smtClean="0"/>
              <a:t>-</a:t>
            </a:r>
          </a:p>
          <a:p>
            <a:pPr marL="342900" indent="-342900"/>
            <a:r>
              <a:rPr lang="ru-RU" dirty="0" smtClean="0"/>
              <a:t>-мается и переходит обычно в + или сглаженный отрицательный Т.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5. Корытообразное смещение сегмента </a:t>
            </a:r>
            <a:r>
              <a:rPr lang="en-US" dirty="0" smtClean="0"/>
              <a:t>ST</a:t>
            </a:r>
            <a:r>
              <a:rPr lang="ru-RU" dirty="0" smtClean="0"/>
              <a:t> выпуклостью направлено книзу (например</a:t>
            </a:r>
          </a:p>
          <a:p>
            <a:pPr marL="342900" indent="-342900"/>
            <a:r>
              <a:rPr lang="ru-RU" dirty="0" smtClean="0"/>
              <a:t>при лечении сердечными гликозидами).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6478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Следует учитывать, что депрессия</a:t>
            </a:r>
            <a:r>
              <a:rPr lang="en-US" sz="2400" b="1" dirty="0" smtClean="0"/>
              <a:t> ST </a:t>
            </a:r>
            <a:r>
              <a:rPr lang="ru-RU" sz="2400" b="1" dirty="0" smtClean="0"/>
              <a:t>может      наблюдаться при: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772192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Гипертрофии миокарда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Миокардитах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 фоне лечения сердечными гликозидами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Токсическом повреждении миокарда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Посттахикардиальном</a:t>
            </a:r>
            <a:r>
              <a:rPr lang="ru-RU" dirty="0" smtClean="0"/>
              <a:t> синдроме</a:t>
            </a:r>
          </a:p>
          <a:p>
            <a:pPr marL="342900" indent="-342900">
              <a:buAutoNum type="arabicPeriod"/>
            </a:pPr>
            <a:r>
              <a:rPr lang="ru-RU" dirty="0" smtClean="0"/>
              <a:t>В комплексах следующих сразу за экстрасистолами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блокадах ножек пучков Гиса</a:t>
            </a:r>
          </a:p>
          <a:p>
            <a:pPr marL="342900" indent="-342900">
              <a:buAutoNum type="arabicPeriod"/>
            </a:pPr>
            <a:r>
              <a:rPr lang="en-US" dirty="0" smtClean="0"/>
              <a:t>WPW</a:t>
            </a:r>
            <a:r>
              <a:rPr lang="ru-RU" dirty="0" smtClean="0"/>
              <a:t> синдром</a:t>
            </a:r>
          </a:p>
          <a:p>
            <a:pPr marL="342900" indent="-342900">
              <a:buAutoNum type="arabicPeriod"/>
            </a:pPr>
            <a:r>
              <a:rPr lang="ru-RU" dirty="0" smtClean="0"/>
              <a:t>У больных холециститом, язвенной болезнью желудка, желчных коликах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грыже пищеводного отверстия диафрагмы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 анемиях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Органических заболеваниях головного мозга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ОНМК</a:t>
            </a:r>
          </a:p>
          <a:p>
            <a:pPr marL="342900" indent="-342900">
              <a:buAutoNum type="arabicPeriod"/>
            </a:pPr>
            <a:r>
              <a:rPr lang="ru-RU" dirty="0" smtClean="0"/>
              <a:t>Шок</a:t>
            </a:r>
          </a:p>
          <a:p>
            <a:pPr marL="342900" indent="-342900">
              <a:buAutoNum type="arabicPeriod"/>
            </a:pPr>
            <a:r>
              <a:rPr lang="ru-RU" dirty="0" smtClean="0"/>
              <a:t>Заболевания лёгких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Изменения ЭКГ во время приступа стенокардии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 большинства изменения отсутствуют</a:t>
            </a:r>
          </a:p>
          <a:p>
            <a:r>
              <a:rPr lang="ru-RU" sz="2400" dirty="0" smtClean="0"/>
              <a:t>Горизонтальное или </a:t>
            </a:r>
            <a:r>
              <a:rPr lang="ru-RU" sz="2400" dirty="0" err="1" smtClean="0"/>
              <a:t>косонисходящее</a:t>
            </a:r>
            <a:r>
              <a:rPr lang="ru-RU" sz="2400" dirty="0" smtClean="0"/>
              <a:t> смещение сегмента </a:t>
            </a:r>
            <a:r>
              <a:rPr lang="en-US" sz="2400" dirty="0" smtClean="0"/>
              <a:t>ST</a:t>
            </a:r>
            <a:r>
              <a:rPr lang="ru-RU" sz="2400" dirty="0" smtClean="0"/>
              <a:t>, депрессия может быть изолированной или сочетаться с изменениями зубца Т.</a:t>
            </a:r>
          </a:p>
          <a:p>
            <a:r>
              <a:rPr lang="ru-RU" sz="2400" dirty="0" smtClean="0"/>
              <a:t>При стенокардии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преходящий подъём </a:t>
            </a:r>
            <a:r>
              <a:rPr lang="en-US" sz="2400" dirty="0" smtClean="0"/>
              <a:t>ST</a:t>
            </a:r>
            <a:r>
              <a:rPr lang="ru-RU" sz="2400" dirty="0" smtClean="0"/>
              <a:t> (по типу </a:t>
            </a:r>
            <a:r>
              <a:rPr lang="ru-RU" sz="2400" dirty="0" err="1" smtClean="0"/>
              <a:t>субэпикардиального</a:t>
            </a:r>
            <a:r>
              <a:rPr lang="ru-RU" sz="2400" dirty="0" smtClean="0"/>
              <a:t> повреждения).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Тесты подтверждающие или отрицающие ИБС.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ВЭМ: ЭКГ записывают в покое, во время нагрузки и после нагрузки.</a:t>
            </a:r>
          </a:p>
          <a:p>
            <a:r>
              <a:rPr lang="ru-RU" sz="2000" dirty="0" err="1" smtClean="0"/>
              <a:t>Тредмил</a:t>
            </a:r>
            <a:r>
              <a:rPr lang="ru-RU" sz="2000" dirty="0" smtClean="0"/>
              <a:t> тест: принципиальной разницы между </a:t>
            </a:r>
            <a:r>
              <a:rPr lang="ru-RU" sz="2000" dirty="0" err="1" smtClean="0"/>
              <a:t>тредмилом</a:t>
            </a:r>
            <a:r>
              <a:rPr lang="ru-RU" sz="2000" dirty="0" smtClean="0"/>
              <a:t> или </a:t>
            </a:r>
            <a:r>
              <a:rPr lang="ru-RU" sz="2000" dirty="0" err="1" smtClean="0"/>
              <a:t>велоэргометрией</a:t>
            </a:r>
            <a:r>
              <a:rPr lang="ru-RU" sz="2000" dirty="0" smtClean="0"/>
              <a:t> нет.</a:t>
            </a:r>
          </a:p>
          <a:p>
            <a:r>
              <a:rPr lang="ru-RU" sz="2000" dirty="0" smtClean="0"/>
              <a:t>Калиевая проба: Перед началом пробы снимают ЭКГ, затем дают больному выпить 5-6-8 </a:t>
            </a:r>
            <a:r>
              <a:rPr lang="ru-RU" sz="2000" dirty="0" err="1" smtClean="0"/>
              <a:t>гр</a:t>
            </a:r>
            <a:r>
              <a:rPr lang="ru-RU" sz="2000" dirty="0" smtClean="0"/>
              <a:t> калия растворённого в 100 мл воды, повторные ЭКГ осуществляют ч/</a:t>
            </a:r>
            <a:r>
              <a:rPr lang="ru-RU" sz="2000" dirty="0" err="1" smtClean="0"/>
              <a:t>з</a:t>
            </a:r>
            <a:r>
              <a:rPr lang="ru-RU" sz="2000" dirty="0" smtClean="0"/>
              <a:t> 45-60 и 90 минут. «+» проба (преходящая нормализация зубцов Т после приёма калия) характерна для РВНС, а «-» проба характерна для ИБС.</a:t>
            </a:r>
          </a:p>
          <a:p>
            <a:r>
              <a:rPr lang="ru-RU" sz="2000" dirty="0" smtClean="0"/>
              <a:t>Проба с </a:t>
            </a:r>
            <a:r>
              <a:rPr lang="ru-RU" sz="2000" dirty="0" err="1" smtClean="0"/>
              <a:t>обзиданом</a:t>
            </a:r>
            <a:r>
              <a:rPr lang="ru-RU" sz="2000" dirty="0" smtClean="0"/>
              <a:t> – аналогична калиевой пробе</a:t>
            </a:r>
          </a:p>
          <a:p>
            <a:r>
              <a:rPr lang="ru-RU" sz="2000" dirty="0" smtClean="0"/>
              <a:t>ЧПЭС стресс тест на ИБС, а также при подозрении на СССУ.</a:t>
            </a:r>
          </a:p>
          <a:p>
            <a:r>
              <a:rPr lang="ru-RU" sz="2000" dirty="0" smtClean="0"/>
              <a:t>ЭХО КГ;</a:t>
            </a:r>
          </a:p>
          <a:p>
            <a:r>
              <a:rPr lang="ru-RU" sz="2000" dirty="0" smtClean="0"/>
              <a:t>Ферменты;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Ферменты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КФК – норма 10-110,(</a:t>
            </a:r>
            <a:r>
              <a:rPr lang="ru-RU" sz="1800" dirty="0" smtClean="0"/>
              <a:t>Увеличение этого фермента возможно при в/м инъекциях, при тяжёлой физической нагрузке, после любого хирургического вмешательства, у больных мышечной дистрофией, миопатией, травмах, судорожном синдроме, длительной иммобилизации, ОНМК, гипотиреозе, </a:t>
            </a:r>
            <a:r>
              <a:rPr lang="ru-RU" sz="1800" dirty="0" err="1" smtClean="0"/>
              <a:t>тахиаритмиях</a:t>
            </a:r>
            <a:r>
              <a:rPr lang="ru-RU" sz="1800" dirty="0" smtClean="0"/>
              <a:t>, миокардитах, ТЭЛА, после </a:t>
            </a:r>
            <a:r>
              <a:rPr lang="ru-RU" sz="1800" dirty="0" err="1" smtClean="0"/>
              <a:t>коронарографии</a:t>
            </a:r>
            <a:r>
              <a:rPr lang="ru-RU" sz="1800" dirty="0" smtClean="0"/>
              <a:t>, </a:t>
            </a:r>
            <a:r>
              <a:rPr lang="ru-RU" sz="1800" dirty="0" err="1" smtClean="0"/>
              <a:t>после</a:t>
            </a:r>
            <a:r>
              <a:rPr lang="ru-RU" sz="1800" dirty="0" smtClean="0"/>
              <a:t> </a:t>
            </a:r>
            <a:r>
              <a:rPr lang="ru-RU" sz="1800" dirty="0" err="1" smtClean="0"/>
              <a:t>кардиоверсии</a:t>
            </a:r>
            <a:r>
              <a:rPr lang="ru-RU" sz="1800" dirty="0" smtClean="0"/>
              <a:t>)</a:t>
            </a:r>
          </a:p>
          <a:p>
            <a:r>
              <a:rPr lang="ru-RU" sz="2400" dirty="0" smtClean="0"/>
              <a:t>МВ фракция</a:t>
            </a:r>
          </a:p>
          <a:p>
            <a:r>
              <a:rPr lang="ru-RU" sz="2400" dirty="0" smtClean="0"/>
              <a:t>ЛДГ</a:t>
            </a:r>
          </a:p>
          <a:p>
            <a:r>
              <a:rPr lang="ru-RU" sz="2400" dirty="0" smtClean="0"/>
              <a:t>АСТ</a:t>
            </a:r>
          </a:p>
          <a:p>
            <a:r>
              <a:rPr lang="ru-RU" sz="2400" dirty="0" err="1" smtClean="0"/>
              <a:t>Тропонин</a:t>
            </a:r>
            <a:r>
              <a:rPr lang="ru-RU" sz="2400" dirty="0" smtClean="0"/>
              <a:t> – норма 0, 01-0, 5 – 1, 0 </a:t>
            </a:r>
            <a:r>
              <a:rPr lang="ru-RU" sz="2400" dirty="0" err="1" smtClean="0"/>
              <a:t>нг</a:t>
            </a:r>
            <a:r>
              <a:rPr lang="ru-RU" sz="2400" smtClean="0"/>
              <a:t>/мл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Следует помнить: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Любые кардиохирургические вмешательства, включая </a:t>
            </a:r>
            <a:r>
              <a:rPr lang="ru-RU" sz="2800" dirty="0" err="1" smtClean="0"/>
              <a:t>коронароангиографию</a:t>
            </a:r>
            <a:r>
              <a:rPr lang="ru-RU" sz="2800" dirty="0" smtClean="0"/>
              <a:t>, катетеризацию полостей сердца и ЭИТ, как правило сопровождаются кратковременным подъёмом активности МВ фракции. После тяжёлого приступа пароксизмальной </a:t>
            </a:r>
            <a:r>
              <a:rPr lang="ru-RU" sz="2800" dirty="0" err="1" smtClean="0"/>
              <a:t>тахиаритмии</a:t>
            </a:r>
            <a:r>
              <a:rPr lang="ru-RU" sz="2800" dirty="0" smtClean="0"/>
              <a:t>, при миокардитах, длительных приступах стенокардии также может наблюдаться повышение МВ фракции.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Динамика МВ КФК фракции при остром ИМ: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- через 3-4 часа её активность начинает возрастать</a:t>
            </a:r>
          </a:p>
          <a:p>
            <a:r>
              <a:rPr lang="ru-RU" sz="2800" dirty="0" smtClean="0"/>
              <a:t> - через 10-12 часов достигает максимума</a:t>
            </a:r>
          </a:p>
          <a:p>
            <a:r>
              <a:rPr lang="ru-RU" sz="2800" dirty="0" smtClean="0"/>
              <a:t> - через 48 часов от начала ангинозного приступа возвращается к исходным цифрам.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642918"/>
            <a:ext cx="7281289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sz="2800" b="1" dirty="0" smtClean="0"/>
              <a:t>Ишемия сердечной мышцы:    развивается 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вследствие дисбаланса между потребностью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миокарда в кислороде и возможностью  его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доставки.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Динамика КФК при остром ИМ: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К концу первых суток уровень фермент повышается в 3-20 раз, через 3-4 суток от начала заболевания возвращается к исходным значениям.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Динамика ЛДГ при ИМ: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Через 2-3 суток от начала ИМ наступает пик активности, к 8-14 суткам возвращается к норме.</a:t>
            </a:r>
          </a:p>
          <a:p>
            <a:r>
              <a:rPr lang="ru-RU" sz="2800" dirty="0" smtClean="0"/>
              <a:t>Следует помнить, что активность ЛДГ повышается также при заболеваниях печени, шоке, застойной сердечной недостаточности, гемолизе, ТЭЛ, при миокардите, воспалении любой локализации, </a:t>
            </a:r>
            <a:r>
              <a:rPr lang="ru-RU" sz="2800" dirty="0" err="1" smtClean="0"/>
              <a:t>коронарографии</a:t>
            </a:r>
            <a:r>
              <a:rPr lang="ru-RU" sz="2800" dirty="0" smtClean="0"/>
              <a:t>, ЭИТ, тяжёлой физической нагрузке.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Динамика АСТ: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Через 24-36 часов от начала ИМ пик активности фермента, через 4-7 суток концентрация АСТ возвращается к норме. Следует помнить, что активность АСТ проявляется при многих заболеваниях(например при заболеваниях печени).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Тропонин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Универсальная белковая структура, локализующаяся на тонких </a:t>
            </a:r>
            <a:r>
              <a:rPr lang="ru-RU" sz="2400" dirty="0" err="1" smtClean="0"/>
              <a:t>миофиламентах</a:t>
            </a:r>
            <a:r>
              <a:rPr lang="ru-RU" sz="2400" dirty="0" smtClean="0"/>
              <a:t> сократительного аппарата </a:t>
            </a:r>
            <a:r>
              <a:rPr lang="ru-RU" sz="2400" dirty="0" err="1" smtClean="0"/>
              <a:t>миокардиоцита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Тропонин</a:t>
            </a:r>
            <a:r>
              <a:rPr lang="ru-RU" sz="2400" dirty="0" smtClean="0"/>
              <a:t> Т и </a:t>
            </a:r>
            <a:r>
              <a:rPr lang="en-US" sz="2400" dirty="0" smtClean="0"/>
              <a:t>I</a:t>
            </a:r>
            <a:r>
              <a:rPr lang="ru-RU" sz="2400" dirty="0" smtClean="0"/>
              <a:t> абсолютно </a:t>
            </a:r>
            <a:r>
              <a:rPr lang="ru-RU" sz="2400" dirty="0" err="1" smtClean="0"/>
              <a:t>кардиоспецифичны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Спустя 4-5 часов после гибели </a:t>
            </a:r>
            <a:r>
              <a:rPr lang="ru-RU" sz="2400" dirty="0" err="1" smtClean="0"/>
              <a:t>кардиомиоцитов</a:t>
            </a:r>
            <a:r>
              <a:rPr lang="ru-RU" sz="2400" dirty="0" smtClean="0"/>
              <a:t> вследствие развития некроза </a:t>
            </a:r>
            <a:r>
              <a:rPr lang="ru-RU" sz="2400" dirty="0" err="1" smtClean="0"/>
              <a:t>тропонин</a:t>
            </a:r>
            <a:r>
              <a:rPr lang="ru-RU" sz="2400" dirty="0" smtClean="0"/>
              <a:t> поступает в кровь. В первые 12-24 часов от момента острого ИМ достигается пик концентрации.</a:t>
            </a:r>
          </a:p>
          <a:p>
            <a:r>
              <a:rPr lang="ru-RU" sz="2400" dirty="0" err="1" smtClean="0"/>
              <a:t>Тропонин</a:t>
            </a:r>
            <a:r>
              <a:rPr lang="ru-RU" sz="2400" dirty="0" smtClean="0"/>
              <a:t> </a:t>
            </a:r>
            <a:r>
              <a:rPr lang="en-US" sz="2400" dirty="0" smtClean="0"/>
              <a:t>I</a:t>
            </a:r>
            <a:r>
              <a:rPr lang="ru-RU" sz="2400" dirty="0" smtClean="0"/>
              <a:t> определяется до 7 суток, </a:t>
            </a:r>
            <a:r>
              <a:rPr lang="ru-RU" sz="2400" dirty="0" err="1" smtClean="0"/>
              <a:t>тропонин</a:t>
            </a:r>
            <a:r>
              <a:rPr lang="ru-RU" sz="2400" dirty="0" smtClean="0"/>
              <a:t> Т до 14 дней.</a:t>
            </a:r>
          </a:p>
          <a:p>
            <a:r>
              <a:rPr lang="ru-RU" sz="2400" dirty="0" smtClean="0"/>
              <a:t>Следует помнить – </a:t>
            </a:r>
            <a:r>
              <a:rPr lang="ru-RU" sz="2400" dirty="0" err="1" smtClean="0"/>
              <a:t>тропонин</a:t>
            </a:r>
            <a:r>
              <a:rPr lang="ru-RU" sz="2400" dirty="0" smtClean="0"/>
              <a:t> не является ранним маркёром острого ИМ, поэтому у рано обратившихся больных с подозрением на ОКС необходимо повторное исследование крови.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</a:t>
            </a:r>
            <a:r>
              <a:rPr lang="ru-RU" b="1" dirty="0" smtClean="0"/>
              <a:t>ЛЕЧЕНИЕ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Классификация нитратов: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По химической структуре: </a:t>
            </a:r>
            <a:r>
              <a:rPr lang="ru-RU" sz="2400" dirty="0" smtClean="0"/>
              <a:t>Глицерина </a:t>
            </a:r>
            <a:r>
              <a:rPr lang="ru-RU" sz="2400" dirty="0" err="1" smtClean="0"/>
              <a:t>тринитрат</a:t>
            </a:r>
            <a:r>
              <a:rPr lang="ru-RU" sz="2400" dirty="0" smtClean="0"/>
              <a:t> (нитроглицерин); </a:t>
            </a:r>
            <a:r>
              <a:rPr lang="ru-RU" sz="2400" dirty="0" err="1" smtClean="0"/>
              <a:t>Изосорбида</a:t>
            </a:r>
            <a:r>
              <a:rPr lang="ru-RU" sz="2400" dirty="0" smtClean="0"/>
              <a:t> </a:t>
            </a:r>
            <a:r>
              <a:rPr lang="ru-RU" sz="2400" dirty="0" err="1" smtClean="0"/>
              <a:t>динитрат</a:t>
            </a:r>
            <a:r>
              <a:rPr lang="ru-RU" sz="2400" dirty="0" smtClean="0"/>
              <a:t>; </a:t>
            </a:r>
            <a:r>
              <a:rPr lang="ru-RU" sz="2400" dirty="0" err="1" smtClean="0"/>
              <a:t>Изосорбид</a:t>
            </a:r>
            <a:r>
              <a:rPr lang="ru-RU" sz="2400" dirty="0" smtClean="0"/>
              <a:t> 5 – </a:t>
            </a:r>
            <a:r>
              <a:rPr lang="ru-RU" sz="2400" dirty="0" err="1" smtClean="0"/>
              <a:t>мононитрат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По месту проникновения в организм: </a:t>
            </a:r>
            <a:r>
              <a:rPr lang="ru-RU" sz="2400" dirty="0" smtClean="0"/>
              <a:t>всасывающиеся через слизистую рта; для приёма внутрь (таблетки, капсулы); для накожного применения (мази, пластыри); для в/</a:t>
            </a:r>
            <a:r>
              <a:rPr lang="ru-RU" sz="2400" dirty="0" err="1" smtClean="0"/>
              <a:t>в</a:t>
            </a:r>
            <a:r>
              <a:rPr lang="ru-RU" sz="2400" dirty="0" smtClean="0"/>
              <a:t> введения (ампулы с раствором нитроглицерина).</a:t>
            </a:r>
          </a:p>
          <a:p>
            <a:r>
              <a:rPr lang="ru-RU" sz="2400" b="1" dirty="0" smtClean="0"/>
              <a:t>По продолжительности действия: </a:t>
            </a:r>
            <a:r>
              <a:rPr lang="ru-RU" sz="2400" dirty="0" smtClean="0"/>
              <a:t>короткого действия (до часа); умеренно пролонгированного действия (от 1-6 часов – например </a:t>
            </a:r>
            <a:r>
              <a:rPr lang="ru-RU" sz="2400" dirty="0" err="1" smtClean="0"/>
              <a:t>нитросорбид</a:t>
            </a:r>
            <a:r>
              <a:rPr lang="ru-RU" sz="2400" dirty="0" smtClean="0"/>
              <a:t>); препараты пролонгированного действия (</a:t>
            </a:r>
            <a:r>
              <a:rPr lang="ru-RU" sz="2400" dirty="0" err="1" smtClean="0"/>
              <a:t>кардикет</a:t>
            </a:r>
            <a:r>
              <a:rPr lang="ru-RU" sz="2400" dirty="0" smtClean="0"/>
              <a:t>, </a:t>
            </a:r>
            <a:r>
              <a:rPr lang="ru-RU" sz="2400" dirty="0" err="1" smtClean="0"/>
              <a:t>эфокс</a:t>
            </a:r>
            <a:r>
              <a:rPr lang="ru-RU" sz="2400" dirty="0" smtClean="0"/>
              <a:t>, </a:t>
            </a:r>
            <a:r>
              <a:rPr lang="ru-RU" sz="2400" dirty="0" err="1" smtClean="0"/>
              <a:t>пектрол</a:t>
            </a:r>
            <a:r>
              <a:rPr lang="ru-RU" sz="2400" dirty="0" smtClean="0"/>
              <a:t>, </a:t>
            </a:r>
            <a:r>
              <a:rPr lang="ru-RU" sz="2400" dirty="0" err="1" smtClean="0"/>
              <a:t>моночинкве</a:t>
            </a:r>
            <a:r>
              <a:rPr lang="ru-RU" sz="2400" dirty="0" smtClean="0"/>
              <a:t> </a:t>
            </a:r>
            <a:r>
              <a:rPr lang="ru-RU" sz="2400" dirty="0" err="1" smtClean="0"/>
              <a:t>ретард</a:t>
            </a:r>
            <a:r>
              <a:rPr lang="ru-RU" sz="2400" dirty="0" smtClean="0"/>
              <a:t>, </a:t>
            </a:r>
            <a:r>
              <a:rPr lang="ru-RU" sz="2400" dirty="0" err="1" smtClean="0"/>
              <a:t>моносан</a:t>
            </a:r>
            <a:r>
              <a:rPr lang="ru-RU" sz="2400" dirty="0" smtClean="0"/>
              <a:t>)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Нитратоподобные</a:t>
            </a:r>
            <a:r>
              <a:rPr lang="ru-RU" sz="3200" b="1" dirty="0" smtClean="0"/>
              <a:t> препараты: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Молсидомин</a:t>
            </a:r>
            <a:r>
              <a:rPr lang="ru-RU" sz="2800" dirty="0" smtClean="0"/>
              <a:t> (</a:t>
            </a:r>
            <a:r>
              <a:rPr lang="ru-RU" sz="2800" dirty="0" err="1" smtClean="0"/>
              <a:t>корватон</a:t>
            </a:r>
            <a:r>
              <a:rPr lang="ru-RU" sz="2800" dirty="0" smtClean="0"/>
              <a:t>) обладает </a:t>
            </a:r>
            <a:r>
              <a:rPr lang="ru-RU" sz="2800" dirty="0" err="1" smtClean="0"/>
              <a:t>антиангинальным</a:t>
            </a:r>
            <a:r>
              <a:rPr lang="ru-RU" sz="2800" dirty="0" smtClean="0"/>
              <a:t> действием, снижает тонус гладкой мускулатуры, оказывает </a:t>
            </a:r>
            <a:r>
              <a:rPr lang="ru-RU" sz="2800" dirty="0" err="1" smtClean="0"/>
              <a:t>антиагрегантное</a:t>
            </a:r>
            <a:r>
              <a:rPr lang="ru-RU" sz="2800" dirty="0" smtClean="0"/>
              <a:t> действие, расширяет </a:t>
            </a:r>
            <a:r>
              <a:rPr lang="ru-RU" sz="2800" dirty="0" err="1" smtClean="0"/>
              <a:t>эпикардиальные</a:t>
            </a:r>
            <a:r>
              <a:rPr lang="ru-RU" sz="2800" dirty="0" smtClean="0"/>
              <a:t> сосуды.</a:t>
            </a:r>
          </a:p>
          <a:p>
            <a:r>
              <a:rPr lang="ru-RU" sz="2800" dirty="0" err="1" smtClean="0"/>
              <a:t>Корватон</a:t>
            </a:r>
            <a:r>
              <a:rPr lang="ru-RU" sz="2800" dirty="0" smtClean="0"/>
              <a:t> 2 мг (от 1-4 раз в сутки)</a:t>
            </a:r>
          </a:p>
          <a:p>
            <a:r>
              <a:rPr lang="ru-RU" sz="2800" dirty="0" err="1" smtClean="0"/>
              <a:t>Корватон</a:t>
            </a:r>
            <a:r>
              <a:rPr lang="ru-RU" sz="2800" dirty="0" smtClean="0"/>
              <a:t> форте 4 мг (1-4 раза в сутки)</a:t>
            </a:r>
          </a:p>
          <a:p>
            <a:r>
              <a:rPr lang="ru-RU" sz="2800" dirty="0" err="1" smtClean="0"/>
              <a:t>Корватон</a:t>
            </a:r>
            <a:r>
              <a:rPr lang="ru-RU" sz="2800" dirty="0" smtClean="0"/>
              <a:t> </a:t>
            </a:r>
            <a:r>
              <a:rPr lang="ru-RU" sz="2800" dirty="0" err="1" smtClean="0"/>
              <a:t>ретард</a:t>
            </a:r>
            <a:r>
              <a:rPr lang="ru-RU" sz="2800" dirty="0" smtClean="0"/>
              <a:t> 8 мг( 1-2 раза  в сутки)</a:t>
            </a:r>
          </a:p>
          <a:p>
            <a:r>
              <a:rPr lang="ru-RU" sz="2800" dirty="0" err="1" smtClean="0"/>
              <a:t>Сиднофарм</a:t>
            </a:r>
            <a:r>
              <a:rPr lang="ru-RU" sz="2800" dirty="0" smtClean="0"/>
              <a:t> 2 мг (1-4 раза в сутки)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</a:t>
            </a:r>
            <a:r>
              <a:rPr lang="ru-RU" sz="3200" b="1" dirty="0" err="1" smtClean="0"/>
              <a:t>адреноблокаторы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 smtClean="0"/>
              <a:t>Неселективные: </a:t>
            </a:r>
            <a:r>
              <a:rPr lang="ru-RU" sz="2000" dirty="0" smtClean="0"/>
              <a:t>не обладают избирательным действием только на В1 </a:t>
            </a:r>
            <a:r>
              <a:rPr lang="ru-RU" sz="2000" dirty="0" err="1" smtClean="0"/>
              <a:t>адренорецепторы</a:t>
            </a:r>
            <a:r>
              <a:rPr lang="ru-RU" sz="2000" dirty="0" smtClean="0"/>
              <a:t>, а действуют на В1 и на В2 </a:t>
            </a:r>
            <a:r>
              <a:rPr lang="ru-RU" sz="2000" dirty="0" err="1" smtClean="0"/>
              <a:t>адренорецепторы</a:t>
            </a:r>
            <a:r>
              <a:rPr lang="ru-RU" sz="2000" dirty="0" smtClean="0"/>
              <a:t>, без собственной симпатомиметической активности – </a:t>
            </a:r>
            <a:r>
              <a:rPr lang="ru-RU" sz="2000" dirty="0" err="1" smtClean="0"/>
              <a:t>пропранолол</a:t>
            </a:r>
            <a:r>
              <a:rPr lang="ru-RU" sz="2000" dirty="0" smtClean="0"/>
              <a:t> (</a:t>
            </a:r>
            <a:r>
              <a:rPr lang="ru-RU" sz="2000" dirty="0" err="1" smtClean="0"/>
              <a:t>анаприлин</a:t>
            </a:r>
            <a:r>
              <a:rPr lang="ru-RU" sz="2000" dirty="0" smtClean="0"/>
              <a:t>, </a:t>
            </a:r>
            <a:r>
              <a:rPr lang="ru-RU" sz="2000" dirty="0" err="1" smtClean="0"/>
              <a:t>обзидан</a:t>
            </a:r>
            <a:r>
              <a:rPr lang="ru-RU" sz="2000" dirty="0" smtClean="0"/>
              <a:t>, </a:t>
            </a:r>
            <a:r>
              <a:rPr lang="ru-RU" sz="2000" dirty="0" err="1" smtClean="0"/>
              <a:t>индерал</a:t>
            </a:r>
            <a:r>
              <a:rPr lang="ru-RU" sz="2000" dirty="0" smtClean="0"/>
              <a:t>), </a:t>
            </a:r>
            <a:r>
              <a:rPr lang="ru-RU" sz="2000" dirty="0" err="1" smtClean="0"/>
              <a:t>надолол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тимолол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соталол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b="1" dirty="0" smtClean="0"/>
              <a:t>Неселективные с собственной симпатомиметической активностью: </a:t>
            </a:r>
            <a:r>
              <a:rPr lang="ru-RU" sz="2000" dirty="0" err="1" smtClean="0"/>
              <a:t>окспренолол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пиндолол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ацебутолол</a:t>
            </a:r>
            <a:r>
              <a:rPr lang="ru-RU" sz="2000" dirty="0" smtClean="0"/>
              <a:t>. Действие проявляется в снижении ОПСС, такие препараты практически не снижают ЧСС, не снижают секрецию ренина, наличие внутренней симпатомиметической активности лишает эти препараты </a:t>
            </a:r>
            <a:r>
              <a:rPr lang="ru-RU" sz="2000" dirty="0" err="1" smtClean="0"/>
              <a:t>кардиопротективного</a:t>
            </a:r>
            <a:r>
              <a:rPr lang="ru-RU" sz="2000" dirty="0" smtClean="0"/>
              <a:t> действия, они не снижают летальность и частоту развития ИМ.</a:t>
            </a:r>
          </a:p>
          <a:p>
            <a:pPr algn="just"/>
            <a:r>
              <a:rPr lang="ru-RU" sz="2000" b="1" dirty="0" smtClean="0"/>
              <a:t>Селективные В1 </a:t>
            </a:r>
            <a:r>
              <a:rPr lang="ru-RU" sz="2000" b="1" dirty="0" err="1" smtClean="0"/>
              <a:t>блокаторы</a:t>
            </a:r>
            <a:r>
              <a:rPr lang="ru-RU" sz="2000" b="1" dirty="0" smtClean="0"/>
              <a:t>: </a:t>
            </a:r>
            <a:r>
              <a:rPr lang="ru-RU" sz="2000" dirty="0" err="1" smtClean="0"/>
              <a:t>Атенолол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метопролол</a:t>
            </a:r>
            <a:r>
              <a:rPr lang="ru-RU" sz="2000" dirty="0" smtClean="0"/>
              <a:t> (</a:t>
            </a:r>
            <a:r>
              <a:rPr lang="ru-RU" sz="2000" dirty="0" err="1" smtClean="0"/>
              <a:t>беталок</a:t>
            </a:r>
            <a:r>
              <a:rPr lang="ru-RU" sz="2000" dirty="0" smtClean="0"/>
              <a:t> </a:t>
            </a:r>
            <a:r>
              <a:rPr lang="ru-RU" sz="2000" dirty="0" err="1" smtClean="0"/>
              <a:t>зок</a:t>
            </a:r>
            <a:r>
              <a:rPr lang="ru-RU" sz="2000" dirty="0" smtClean="0"/>
              <a:t>, </a:t>
            </a:r>
            <a:r>
              <a:rPr lang="ru-RU" sz="2000" dirty="0" err="1" smtClean="0"/>
              <a:t>корвитол</a:t>
            </a:r>
            <a:r>
              <a:rPr lang="ru-RU" sz="2000" dirty="0" smtClean="0"/>
              <a:t>, </a:t>
            </a:r>
            <a:r>
              <a:rPr lang="ru-RU" sz="2000" dirty="0" err="1" smtClean="0"/>
              <a:t>эгилок</a:t>
            </a:r>
            <a:r>
              <a:rPr lang="ru-RU" sz="2000" dirty="0" smtClean="0"/>
              <a:t>), </a:t>
            </a:r>
            <a:r>
              <a:rPr lang="ru-RU" sz="2000" dirty="0" err="1" smtClean="0"/>
              <a:t>Бисопролол</a:t>
            </a:r>
            <a:r>
              <a:rPr lang="ru-RU" sz="2000" dirty="0" smtClean="0"/>
              <a:t> (</a:t>
            </a:r>
            <a:r>
              <a:rPr lang="ru-RU" sz="2000" dirty="0" err="1" smtClean="0"/>
              <a:t>Конкор</a:t>
            </a:r>
            <a:r>
              <a:rPr lang="ru-RU" sz="2000" dirty="0" smtClean="0"/>
              <a:t>, </a:t>
            </a:r>
            <a:r>
              <a:rPr lang="ru-RU" sz="2000" dirty="0" err="1" smtClean="0"/>
              <a:t>арител</a:t>
            </a:r>
            <a:r>
              <a:rPr lang="ru-RU" sz="2000" dirty="0" smtClean="0"/>
              <a:t>, </a:t>
            </a:r>
            <a:r>
              <a:rPr lang="ru-RU" sz="2000" dirty="0" err="1" smtClean="0"/>
              <a:t>коронал</a:t>
            </a:r>
            <a:r>
              <a:rPr lang="ru-RU" sz="2000" dirty="0" smtClean="0"/>
              <a:t>, </a:t>
            </a:r>
            <a:r>
              <a:rPr lang="ru-RU" sz="2000" dirty="0" err="1" smtClean="0"/>
              <a:t>биогамма</a:t>
            </a:r>
            <a:r>
              <a:rPr lang="ru-RU" sz="2000" dirty="0" smtClean="0"/>
              <a:t>), </a:t>
            </a:r>
            <a:r>
              <a:rPr lang="ru-RU" sz="2000" dirty="0" err="1" smtClean="0"/>
              <a:t>Бетаксолол</a:t>
            </a:r>
            <a:r>
              <a:rPr lang="ru-RU" sz="2000" dirty="0" smtClean="0"/>
              <a:t> (</a:t>
            </a:r>
            <a:r>
              <a:rPr lang="ru-RU" sz="2000" dirty="0" err="1" smtClean="0"/>
              <a:t>Локрен</a:t>
            </a:r>
            <a:r>
              <a:rPr lang="ru-RU" sz="2000" dirty="0" smtClean="0"/>
              <a:t>), </a:t>
            </a:r>
            <a:r>
              <a:rPr lang="ru-RU" sz="2000" dirty="0" err="1" smtClean="0"/>
              <a:t>Небивалол</a:t>
            </a:r>
            <a:r>
              <a:rPr lang="ru-RU" sz="2000" dirty="0" smtClean="0"/>
              <a:t> (</a:t>
            </a:r>
            <a:r>
              <a:rPr lang="ru-RU" sz="2000" dirty="0" err="1" smtClean="0"/>
              <a:t>небилет</a:t>
            </a:r>
            <a:r>
              <a:rPr lang="ru-RU" sz="2000" dirty="0" smtClean="0"/>
              <a:t>) – обладают выраженным периферическим </a:t>
            </a:r>
            <a:r>
              <a:rPr lang="ru-RU" sz="2000" dirty="0" err="1" smtClean="0"/>
              <a:t>вазодилатирущим</a:t>
            </a:r>
            <a:r>
              <a:rPr lang="ru-RU" sz="2000" dirty="0" smtClean="0"/>
              <a:t> действием.</a:t>
            </a:r>
          </a:p>
          <a:p>
            <a:pPr algn="just"/>
            <a:r>
              <a:rPr lang="ru-RU" sz="2000" b="1" dirty="0" smtClean="0"/>
              <a:t>В </a:t>
            </a:r>
            <a:r>
              <a:rPr lang="ru-RU" sz="2000" b="1" dirty="0" err="1" smtClean="0"/>
              <a:t>адреноблокаторы</a:t>
            </a:r>
            <a:r>
              <a:rPr lang="ru-RU" sz="2000" b="1" dirty="0" smtClean="0"/>
              <a:t> обладающие одновременно Альфа </a:t>
            </a:r>
            <a:r>
              <a:rPr lang="ru-RU" sz="2000" b="1" dirty="0" err="1" smtClean="0"/>
              <a:t>адреноблокирующим</a:t>
            </a:r>
            <a:r>
              <a:rPr lang="ru-RU" sz="2000" b="1" dirty="0" smtClean="0"/>
              <a:t> действием: </a:t>
            </a:r>
            <a:r>
              <a:rPr lang="ru-RU" sz="2000" dirty="0" err="1" smtClean="0"/>
              <a:t>Карведилол</a:t>
            </a:r>
            <a:r>
              <a:rPr lang="ru-RU" sz="2000" dirty="0" smtClean="0"/>
              <a:t> (</a:t>
            </a:r>
            <a:r>
              <a:rPr lang="ru-RU" sz="2000" dirty="0" err="1" smtClean="0"/>
              <a:t>карветренд</a:t>
            </a:r>
            <a:r>
              <a:rPr lang="ru-RU" sz="2000" dirty="0" smtClean="0"/>
              <a:t>, </a:t>
            </a:r>
            <a:r>
              <a:rPr lang="ru-RU" sz="2000" dirty="0" err="1" smtClean="0"/>
              <a:t>кориол</a:t>
            </a:r>
            <a:r>
              <a:rPr lang="ru-RU" sz="2000" dirty="0" smtClean="0"/>
              <a:t>, </a:t>
            </a:r>
            <a:r>
              <a:rPr lang="ru-RU" sz="2000" dirty="0" err="1" smtClean="0"/>
              <a:t>карвидекс</a:t>
            </a:r>
            <a:r>
              <a:rPr lang="ru-RU" sz="2000" dirty="0" smtClean="0"/>
              <a:t>), </a:t>
            </a:r>
            <a:r>
              <a:rPr lang="ru-RU" sz="2000" dirty="0" err="1" smtClean="0"/>
              <a:t>лабетолол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целипролол</a:t>
            </a:r>
            <a:r>
              <a:rPr lang="ru-RU" sz="2000" dirty="0" smtClean="0"/>
              <a:t>. Оказывают выраженное </a:t>
            </a:r>
            <a:r>
              <a:rPr lang="ru-RU" sz="2000" dirty="0" err="1" smtClean="0"/>
              <a:t>сосудорасширяющеее</a:t>
            </a:r>
            <a:r>
              <a:rPr lang="ru-RU" sz="2000" smtClean="0"/>
              <a:t> действие.</a:t>
            </a:r>
            <a:endParaRPr lang="ru-RU" sz="2000" b="1" dirty="0" smtClean="0"/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Основные препараты: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 smtClean="0"/>
              <a:t>Пропранолол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анаприлин</a:t>
            </a:r>
            <a:r>
              <a:rPr lang="ru-RU" sz="2000" dirty="0" smtClean="0"/>
              <a:t>, </a:t>
            </a:r>
            <a:r>
              <a:rPr lang="ru-RU" sz="2000" dirty="0" err="1" smtClean="0"/>
              <a:t>обзидан</a:t>
            </a:r>
            <a:r>
              <a:rPr lang="ru-RU" sz="2000" dirty="0" smtClean="0"/>
              <a:t>)по 10-40 мг, по 20 мг 3-4 раза в сутки;</a:t>
            </a:r>
          </a:p>
          <a:p>
            <a:r>
              <a:rPr lang="ru-RU" sz="2000" b="1" dirty="0" err="1" smtClean="0"/>
              <a:t>Бетаксолол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локрен</a:t>
            </a:r>
            <a:r>
              <a:rPr lang="ru-RU" sz="2000" dirty="0" smtClean="0"/>
              <a:t>) по 20 мг. Назначать по 10-20 мг 1 раз в сутки;</a:t>
            </a:r>
          </a:p>
          <a:p>
            <a:r>
              <a:rPr lang="ru-RU" sz="2000" b="1" dirty="0" err="1" smtClean="0"/>
              <a:t>Бисопролол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Конкор</a:t>
            </a:r>
            <a:r>
              <a:rPr lang="ru-RU" sz="2000" dirty="0" smtClean="0"/>
              <a:t>) по 2, 5 – 5 – 10 мг в таблетке. Принимается 1 раз в сутки;</a:t>
            </a:r>
          </a:p>
          <a:p>
            <a:r>
              <a:rPr lang="ru-RU" sz="2000" b="1" dirty="0" err="1" smtClean="0"/>
              <a:t>Атенолол</a:t>
            </a:r>
            <a:r>
              <a:rPr lang="ru-RU" sz="2000" b="1" dirty="0" smtClean="0"/>
              <a:t> </a:t>
            </a:r>
            <a:r>
              <a:rPr lang="ru-RU" sz="2000" dirty="0" smtClean="0"/>
              <a:t>– таблетки по 25 – 50 – 100 мг, принимается 1 раз в сутки;</a:t>
            </a:r>
          </a:p>
          <a:p>
            <a:r>
              <a:rPr lang="ru-RU" sz="2000" b="1" dirty="0" err="1" smtClean="0"/>
              <a:t>Метопролол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беталок</a:t>
            </a:r>
            <a:r>
              <a:rPr lang="ru-RU" sz="2000" dirty="0" smtClean="0"/>
              <a:t>, </a:t>
            </a:r>
            <a:r>
              <a:rPr lang="ru-RU" sz="2000" dirty="0" err="1" smtClean="0"/>
              <a:t>Эгилок</a:t>
            </a:r>
            <a:r>
              <a:rPr lang="ru-RU" sz="2000" dirty="0" smtClean="0"/>
              <a:t>) таблетки по 25 – 50 – 100 мг. </a:t>
            </a:r>
            <a:r>
              <a:rPr lang="ru-RU" sz="2000" dirty="0" err="1" smtClean="0"/>
              <a:t>Беталок</a:t>
            </a:r>
            <a:r>
              <a:rPr lang="ru-RU" sz="2000" dirty="0" smtClean="0"/>
              <a:t> </a:t>
            </a:r>
            <a:r>
              <a:rPr lang="ru-RU" sz="2000" dirty="0" err="1" smtClean="0"/>
              <a:t>зок</a:t>
            </a:r>
            <a:r>
              <a:rPr lang="ru-RU" sz="2000" dirty="0" smtClean="0"/>
              <a:t> по 50 – 100 – 200 мг. Пролонгированные формы назначать 1 раз в сутки.</a:t>
            </a:r>
          </a:p>
          <a:p>
            <a:r>
              <a:rPr lang="ru-RU" sz="2000" b="1" dirty="0" err="1" smtClean="0"/>
              <a:t>Небивалол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небилет</a:t>
            </a:r>
            <a:r>
              <a:rPr lang="ru-RU" sz="2000" dirty="0" smtClean="0"/>
              <a:t>) таблетки по 5 мг. Назначается 1 раз в сутки.</a:t>
            </a:r>
          </a:p>
          <a:p>
            <a:r>
              <a:rPr lang="ru-RU" sz="2000" b="1" dirty="0" err="1" smtClean="0"/>
              <a:t>Карведилол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Дилатренд</a:t>
            </a:r>
            <a:r>
              <a:rPr lang="ru-RU" sz="2000" dirty="0" smtClean="0"/>
              <a:t>, </a:t>
            </a:r>
            <a:r>
              <a:rPr lang="ru-RU" sz="2000" dirty="0" err="1" smtClean="0"/>
              <a:t>кредекс</a:t>
            </a:r>
            <a:r>
              <a:rPr lang="ru-RU" sz="2000" dirty="0" smtClean="0"/>
              <a:t>) по 6, 25 – 12, 5 – 25 мг в таблетке. Назначается по 2 раза в сутки.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Антиагреганты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Основные </a:t>
            </a:r>
            <a:r>
              <a:rPr lang="ru-RU" sz="2400" b="1" dirty="0" err="1" smtClean="0"/>
              <a:t>антиагреганты</a:t>
            </a:r>
            <a:r>
              <a:rPr lang="ru-RU" sz="2400" b="1" dirty="0" smtClean="0"/>
              <a:t>: </a:t>
            </a:r>
            <a:r>
              <a:rPr lang="ru-RU" sz="2400" dirty="0" smtClean="0"/>
              <a:t>ацетилсалициловая кислота, </a:t>
            </a:r>
            <a:r>
              <a:rPr lang="ru-RU" sz="2400" dirty="0" err="1" smtClean="0"/>
              <a:t>тиенопиридины</a:t>
            </a:r>
            <a:r>
              <a:rPr lang="ru-RU" sz="2400" dirty="0" smtClean="0"/>
              <a:t> (</a:t>
            </a:r>
            <a:r>
              <a:rPr lang="ru-RU" sz="2400" dirty="0" err="1" smtClean="0"/>
              <a:t>тиклид</a:t>
            </a:r>
            <a:r>
              <a:rPr lang="ru-RU" sz="2400" dirty="0" smtClean="0"/>
              <a:t>, </a:t>
            </a:r>
            <a:r>
              <a:rPr lang="ru-RU" sz="2400" dirty="0" err="1" smtClean="0"/>
              <a:t>плавикс</a:t>
            </a:r>
            <a:r>
              <a:rPr lang="ru-RU" sz="2400" dirty="0" smtClean="0"/>
              <a:t>) и </a:t>
            </a:r>
            <a:r>
              <a:rPr lang="ru-RU" sz="2400" dirty="0" err="1" smtClean="0"/>
              <a:t>блокаторы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гликопротеиновых</a:t>
            </a:r>
            <a:r>
              <a:rPr lang="ru-RU" sz="2400" dirty="0" smtClean="0"/>
              <a:t> рецепторов тромбоцитов </a:t>
            </a:r>
            <a:r>
              <a:rPr lang="en-US" sz="2400" dirty="0" err="1" smtClean="0"/>
              <a:t>IIb</a:t>
            </a:r>
            <a:r>
              <a:rPr lang="en-US" sz="2400" dirty="0" smtClean="0"/>
              <a:t> </a:t>
            </a:r>
            <a:r>
              <a:rPr lang="en-US" sz="2400" dirty="0" err="1" smtClean="0"/>
              <a:t>IIIa</a:t>
            </a:r>
            <a:r>
              <a:rPr lang="ru-RU" sz="2400" dirty="0" smtClean="0"/>
              <a:t> (</a:t>
            </a:r>
            <a:r>
              <a:rPr lang="ru-RU" sz="2400" dirty="0" err="1" smtClean="0"/>
              <a:t>абциксимаб</a:t>
            </a:r>
            <a:r>
              <a:rPr lang="ru-RU" sz="2400" dirty="0" smtClean="0"/>
              <a:t>).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285860"/>
            <a:ext cx="84755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Общепризнано, что основным этиологическим </a:t>
            </a:r>
          </a:p>
          <a:p>
            <a:r>
              <a:rPr lang="ru-RU" sz="2800" dirty="0" smtClean="0"/>
              <a:t>фактором, морфологической основой заболевания</a:t>
            </a:r>
          </a:p>
          <a:p>
            <a:r>
              <a:rPr lang="ru-RU" sz="2800" dirty="0" smtClean="0"/>
              <a:t> в подавляющем большинстве случаев является</a:t>
            </a:r>
          </a:p>
          <a:p>
            <a:r>
              <a:rPr lang="ru-RU" sz="2800" dirty="0" smtClean="0"/>
              <a:t>атеросклеротическое поражение коронарных</a:t>
            </a:r>
          </a:p>
          <a:p>
            <a:r>
              <a:rPr lang="ru-RU" sz="2800" dirty="0" smtClean="0"/>
              <a:t>артерий. Клиника, как правило проявляется тогда,</a:t>
            </a:r>
          </a:p>
          <a:p>
            <a:r>
              <a:rPr lang="ru-RU" sz="2800" dirty="0" smtClean="0"/>
              <a:t>когда степень стеноза в них достигает не менее 50%</a:t>
            </a:r>
          </a:p>
          <a:p>
            <a:r>
              <a:rPr lang="ru-RU" sz="2800" dirty="0" smtClean="0"/>
              <a:t>а выраженные приступы стенокардии возникают при </a:t>
            </a:r>
          </a:p>
          <a:p>
            <a:r>
              <a:rPr lang="ru-RU" sz="2800" dirty="0" smtClean="0"/>
              <a:t>сужении коронарных артерий на 70-80% и более.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Кишечнорастворимые формы аспирина: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b="1" dirty="0" smtClean="0"/>
              <a:t>Аспирин </a:t>
            </a:r>
            <a:r>
              <a:rPr lang="ru-RU" sz="2800" b="1" dirty="0" err="1" smtClean="0"/>
              <a:t>кардио</a:t>
            </a:r>
            <a:r>
              <a:rPr lang="ru-RU" sz="2800" b="1" dirty="0" smtClean="0"/>
              <a:t> </a:t>
            </a:r>
            <a:r>
              <a:rPr lang="ru-RU" sz="2800" dirty="0" smtClean="0"/>
              <a:t>– 100 или 300 мг (активная субстанция растворяется не в желудке, а в тонком кишечнике).</a:t>
            </a: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Кардиомагнил</a:t>
            </a:r>
            <a:r>
              <a:rPr lang="ru-RU" sz="2800" b="1" dirty="0" smtClean="0"/>
              <a:t> </a:t>
            </a:r>
            <a:r>
              <a:rPr lang="ru-RU" sz="2800" dirty="0" smtClean="0"/>
              <a:t>– 75 или 150 мг в таблетке;</a:t>
            </a:r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b="1" dirty="0" err="1" smtClean="0"/>
              <a:t>Тромбо</a:t>
            </a:r>
            <a:r>
              <a:rPr lang="ru-RU" sz="2800" b="1" dirty="0" smtClean="0"/>
              <a:t> асс </a:t>
            </a:r>
            <a:r>
              <a:rPr lang="ru-RU" sz="2800" dirty="0" smtClean="0"/>
              <a:t>по 50 или 100 мг в таблетке;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b="1" dirty="0" smtClean="0"/>
          </a:p>
          <a:p>
            <a:r>
              <a:rPr lang="ru-RU" sz="2800" b="1" dirty="0" err="1" smtClean="0"/>
              <a:t>Нефракционированный</a:t>
            </a:r>
            <a:r>
              <a:rPr lang="ru-RU" sz="2800" b="1" dirty="0" smtClean="0"/>
              <a:t> гепарин </a:t>
            </a:r>
            <a:r>
              <a:rPr lang="ru-RU" sz="2800" dirty="0" smtClean="0"/>
              <a:t>(</a:t>
            </a:r>
            <a:r>
              <a:rPr lang="ru-RU" sz="2800" dirty="0" err="1" smtClean="0"/>
              <a:t>гепарин</a:t>
            </a:r>
            <a:r>
              <a:rPr lang="ru-RU" sz="2800" dirty="0" smtClean="0"/>
              <a:t>)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Фракционированный (низкомолекулярный) гепарин </a:t>
            </a:r>
            <a:r>
              <a:rPr lang="ru-RU" sz="2800" dirty="0" smtClean="0"/>
              <a:t>(</a:t>
            </a:r>
            <a:r>
              <a:rPr lang="ru-RU" sz="2800" dirty="0" err="1" smtClean="0"/>
              <a:t>Надопарин</a:t>
            </a:r>
            <a:r>
              <a:rPr lang="ru-RU" sz="2800" dirty="0" smtClean="0"/>
              <a:t>(</a:t>
            </a:r>
            <a:r>
              <a:rPr lang="ru-RU" sz="2800" dirty="0" err="1" smtClean="0"/>
              <a:t>фраксипарин</a:t>
            </a:r>
            <a:r>
              <a:rPr lang="ru-RU" sz="2800" dirty="0" smtClean="0"/>
              <a:t>), </a:t>
            </a:r>
            <a:r>
              <a:rPr lang="ru-RU" sz="2800" dirty="0" err="1" smtClean="0"/>
              <a:t>эноксапарин</a:t>
            </a:r>
            <a:r>
              <a:rPr lang="ru-RU" sz="2800" dirty="0" smtClean="0"/>
              <a:t>(</a:t>
            </a:r>
            <a:r>
              <a:rPr lang="ru-RU" sz="2800" dirty="0" err="1" smtClean="0"/>
              <a:t>Клексан</a:t>
            </a:r>
            <a:r>
              <a:rPr lang="ru-RU" sz="2800" dirty="0" smtClean="0"/>
              <a:t>), </a:t>
            </a:r>
            <a:r>
              <a:rPr lang="ru-RU" sz="2800" dirty="0" err="1" smtClean="0"/>
              <a:t>дальтепарин</a:t>
            </a:r>
            <a:r>
              <a:rPr lang="ru-RU" sz="2800" dirty="0" smtClean="0"/>
              <a:t> (</a:t>
            </a:r>
            <a:r>
              <a:rPr lang="ru-RU" sz="2800" dirty="0" err="1" smtClean="0"/>
              <a:t>Фрагмин</a:t>
            </a:r>
            <a:r>
              <a:rPr lang="ru-RU" sz="2800" dirty="0" smtClean="0"/>
              <a:t>), </a:t>
            </a:r>
            <a:r>
              <a:rPr lang="ru-RU" sz="2800" dirty="0" err="1" smtClean="0"/>
              <a:t>Фондапаринукс</a:t>
            </a:r>
            <a:r>
              <a:rPr lang="ru-RU" sz="2800" dirty="0" smtClean="0"/>
              <a:t> (</a:t>
            </a:r>
            <a:r>
              <a:rPr lang="en-US" sz="2800" dirty="0" err="1" smtClean="0"/>
              <a:t>Arixtra</a:t>
            </a:r>
            <a:r>
              <a:rPr lang="en-US" sz="2800" dirty="0" smtClean="0"/>
              <a:t>))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 непрямого действия: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err="1" smtClean="0"/>
              <a:t>Варфарин</a:t>
            </a:r>
            <a:r>
              <a:rPr lang="ru-RU" b="1" dirty="0" smtClean="0"/>
              <a:t> – </a:t>
            </a:r>
            <a:r>
              <a:rPr lang="ru-RU" dirty="0" smtClean="0"/>
              <a:t>основной представитель, механизм – блокада витамин К </a:t>
            </a:r>
            <a:r>
              <a:rPr lang="ru-RU" dirty="0" err="1" smtClean="0"/>
              <a:t>эпиксид</a:t>
            </a:r>
            <a:r>
              <a:rPr lang="ru-RU" dirty="0" smtClean="0"/>
              <a:t> </a:t>
            </a:r>
            <a:r>
              <a:rPr lang="ru-RU" dirty="0" err="1" smtClean="0"/>
              <a:t>редуктазы</a:t>
            </a:r>
            <a:r>
              <a:rPr lang="ru-RU" dirty="0" smtClean="0"/>
              <a:t> – фермента, который участвует в обмене витамина К и процессах активации факторов </a:t>
            </a:r>
            <a:r>
              <a:rPr lang="en-US" dirty="0" smtClean="0"/>
              <a:t>II</a:t>
            </a:r>
            <a:r>
              <a:rPr lang="ru-RU" dirty="0" smtClean="0"/>
              <a:t>,</a:t>
            </a:r>
            <a:r>
              <a:rPr lang="en-US" dirty="0" smtClean="0"/>
              <a:t> VII</a:t>
            </a:r>
            <a:r>
              <a:rPr lang="ru-RU" dirty="0" smtClean="0"/>
              <a:t>,</a:t>
            </a:r>
            <a:r>
              <a:rPr lang="en-US" dirty="0" smtClean="0"/>
              <a:t> IX</a:t>
            </a:r>
            <a:r>
              <a:rPr lang="ru-RU" dirty="0" smtClean="0"/>
              <a:t>,</a:t>
            </a:r>
            <a:r>
              <a:rPr lang="en-US" dirty="0" smtClean="0"/>
              <a:t> X</a:t>
            </a:r>
            <a:r>
              <a:rPr lang="ru-RU" dirty="0" smtClean="0"/>
              <a:t> свёртывания крови, а также естественных антикоагулянтов протеинов С и </a:t>
            </a:r>
            <a:r>
              <a:rPr lang="en-US" dirty="0" smtClean="0"/>
              <a:t>S</a:t>
            </a:r>
            <a:r>
              <a:rPr lang="ru-RU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/>
              <a:t>Антагонисты кальция:</a:t>
            </a:r>
            <a:endParaRPr lang="ru-RU" sz="3200" b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dirty="0" smtClean="0"/>
              <a:t>    Обладают </a:t>
            </a:r>
            <a:r>
              <a:rPr lang="ru-RU" sz="2400" dirty="0" err="1" smtClean="0"/>
              <a:t>антиангинальным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антигипертензивным</a:t>
            </a:r>
            <a:r>
              <a:rPr lang="ru-RU" sz="2400" dirty="0" smtClean="0"/>
              <a:t>, антиаритмическим, </a:t>
            </a:r>
            <a:r>
              <a:rPr lang="ru-RU" sz="2400" dirty="0" err="1" smtClean="0"/>
              <a:t>цитопротекторным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антитромботическим</a:t>
            </a:r>
            <a:r>
              <a:rPr lang="ru-RU" sz="2400" dirty="0" smtClean="0"/>
              <a:t> действиями.</a:t>
            </a:r>
          </a:p>
          <a:p>
            <a:pPr>
              <a:buNone/>
            </a:pPr>
            <a:r>
              <a:rPr lang="ru-RU" sz="2400" dirty="0" smtClean="0"/>
              <a:t>                                  </a:t>
            </a:r>
            <a:r>
              <a:rPr lang="ru-RU" sz="2400" b="1" dirty="0" smtClean="0"/>
              <a:t>  Функции при ИБС: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Увеличивают доставку кислорода к миокарду, коронарная </a:t>
            </a:r>
            <a:r>
              <a:rPr lang="ru-RU" sz="2400" dirty="0" err="1" smtClean="0"/>
              <a:t>вазодилатация</a:t>
            </a:r>
            <a:r>
              <a:rPr lang="ru-RU" sz="2400" dirty="0" smtClean="0"/>
              <a:t>, снижение ЧСС.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Уменьшение потребности в кислороде за счёт снижения АД, ЧСС и сократительной способности мышцы.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Улучшение </a:t>
            </a:r>
            <a:r>
              <a:rPr lang="ru-RU" sz="2400" dirty="0" err="1" smtClean="0"/>
              <a:t>диастолической</a:t>
            </a:r>
            <a:r>
              <a:rPr lang="ru-RU" sz="2400" dirty="0" smtClean="0"/>
              <a:t> функции ЛЖ.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Антиаритмическая активность.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Торможение агрегации тромбоцитов.</a:t>
            </a:r>
          </a:p>
          <a:p>
            <a:pPr marL="457200" indent="-457200">
              <a:buAutoNum type="arabicPeriod"/>
            </a:pPr>
            <a:r>
              <a:rPr lang="ru-RU" sz="2400" dirty="0" err="1" smtClean="0"/>
              <a:t>Антиатерогенные</a:t>
            </a:r>
            <a:r>
              <a:rPr lang="ru-RU" sz="2400" dirty="0" smtClean="0"/>
              <a:t> свойства.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Стенокардия </a:t>
            </a:r>
            <a:r>
              <a:rPr lang="ru-RU" sz="2400" dirty="0" err="1" smtClean="0"/>
              <a:t>Принцметала</a:t>
            </a:r>
            <a:r>
              <a:rPr lang="ru-RU" sz="2400" dirty="0" smtClean="0"/>
              <a:t>: самое бесспорное показание к назначению антагонистов кальция у больных ИБС.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Препараты: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 </a:t>
            </a:r>
            <a:r>
              <a:rPr lang="ru-RU" sz="2800" dirty="0" err="1" smtClean="0"/>
              <a:t>Верапамил</a:t>
            </a:r>
            <a:r>
              <a:rPr lang="ru-RU" sz="2800" dirty="0" smtClean="0"/>
              <a:t> (</a:t>
            </a:r>
            <a:r>
              <a:rPr lang="ru-RU" sz="2800" dirty="0" err="1" smtClean="0"/>
              <a:t>изоптин</a:t>
            </a:r>
            <a:r>
              <a:rPr lang="ru-RU" sz="2800" dirty="0" smtClean="0"/>
              <a:t>, </a:t>
            </a:r>
            <a:r>
              <a:rPr lang="ru-RU" sz="2800" dirty="0" err="1" smtClean="0"/>
              <a:t>финоптин</a:t>
            </a:r>
            <a:r>
              <a:rPr lang="ru-RU" sz="2800" dirty="0" smtClean="0"/>
              <a:t>, </a:t>
            </a:r>
            <a:r>
              <a:rPr lang="ru-RU" sz="2800" dirty="0" err="1" smtClean="0"/>
              <a:t>кардилокс</a:t>
            </a:r>
            <a:r>
              <a:rPr lang="ru-RU" sz="2800" dirty="0" smtClean="0"/>
              <a:t>, </a:t>
            </a:r>
            <a:r>
              <a:rPr lang="ru-RU" sz="2800" dirty="0" err="1" smtClean="0"/>
              <a:t>верапабене</a:t>
            </a:r>
            <a:r>
              <a:rPr lang="ru-RU" sz="2800" dirty="0" smtClean="0"/>
              <a:t> и т. д.)</a:t>
            </a:r>
          </a:p>
          <a:p>
            <a:r>
              <a:rPr lang="ru-RU" sz="2800" dirty="0" smtClean="0"/>
              <a:t>2. </a:t>
            </a:r>
            <a:r>
              <a:rPr lang="ru-RU" sz="2800" dirty="0" err="1" smtClean="0"/>
              <a:t>Дилтиазем</a:t>
            </a:r>
            <a:r>
              <a:rPr lang="ru-RU" sz="2800" dirty="0" smtClean="0"/>
              <a:t> (</a:t>
            </a:r>
            <a:r>
              <a:rPr lang="ru-RU" sz="2800" dirty="0" err="1" smtClean="0"/>
              <a:t>кардил</a:t>
            </a:r>
            <a:r>
              <a:rPr lang="ru-RU" sz="2800" dirty="0" smtClean="0"/>
              <a:t>, </a:t>
            </a:r>
            <a:r>
              <a:rPr lang="ru-RU" sz="2800" dirty="0" err="1" smtClean="0"/>
              <a:t>дилзем</a:t>
            </a:r>
            <a:r>
              <a:rPr lang="ru-RU" sz="2800" dirty="0" smtClean="0"/>
              <a:t>, </a:t>
            </a:r>
            <a:r>
              <a:rPr lang="ru-RU" sz="2800" dirty="0" err="1" smtClean="0"/>
              <a:t>алдизем</a:t>
            </a:r>
            <a:r>
              <a:rPr lang="ru-RU" sz="2800" dirty="0" smtClean="0"/>
              <a:t>, </a:t>
            </a:r>
            <a:r>
              <a:rPr lang="ru-RU" sz="2800" dirty="0" err="1" smtClean="0"/>
              <a:t>дилакор</a:t>
            </a:r>
            <a:r>
              <a:rPr lang="ru-RU" sz="2800" dirty="0" smtClean="0"/>
              <a:t> и др.)</a:t>
            </a:r>
          </a:p>
          <a:p>
            <a:r>
              <a:rPr lang="ru-RU" sz="2800" dirty="0" smtClean="0"/>
              <a:t>3. </a:t>
            </a:r>
            <a:r>
              <a:rPr lang="ru-RU" sz="2800" dirty="0" err="1" smtClean="0"/>
              <a:t>Нифедипин</a:t>
            </a:r>
            <a:r>
              <a:rPr lang="ru-RU" sz="2800" dirty="0" smtClean="0"/>
              <a:t> (</a:t>
            </a:r>
            <a:r>
              <a:rPr lang="ru-RU" sz="2800" dirty="0" err="1" smtClean="0"/>
              <a:t>дигидропиридины</a:t>
            </a:r>
            <a:r>
              <a:rPr lang="ru-RU" sz="2800" dirty="0" smtClean="0"/>
              <a:t>) – (</a:t>
            </a:r>
            <a:r>
              <a:rPr lang="ru-RU" sz="2800" dirty="0" err="1" smtClean="0"/>
              <a:t>коринфар</a:t>
            </a:r>
            <a:r>
              <a:rPr lang="ru-RU" sz="2800" dirty="0" smtClean="0"/>
              <a:t>, </a:t>
            </a:r>
            <a:r>
              <a:rPr lang="ru-RU" sz="2800" dirty="0" err="1" smtClean="0"/>
              <a:t>кордипин</a:t>
            </a:r>
            <a:r>
              <a:rPr lang="ru-RU" sz="2800" dirty="0" smtClean="0"/>
              <a:t>, </a:t>
            </a:r>
            <a:r>
              <a:rPr lang="ru-RU" sz="2800" dirty="0" err="1" smtClean="0"/>
              <a:t>кордафен</a:t>
            </a:r>
            <a:r>
              <a:rPr lang="ru-RU" sz="2800" dirty="0" smtClean="0"/>
              <a:t> и др.)</a:t>
            </a:r>
          </a:p>
          <a:p>
            <a:r>
              <a:rPr lang="ru-RU" sz="2800" dirty="0" smtClean="0"/>
              <a:t>4. </a:t>
            </a:r>
            <a:r>
              <a:rPr lang="ru-RU" sz="2800" dirty="0" err="1" smtClean="0"/>
              <a:t>Амлодипин</a:t>
            </a:r>
            <a:r>
              <a:rPr lang="ru-RU" sz="2800" dirty="0" smtClean="0"/>
              <a:t> (</a:t>
            </a:r>
            <a:r>
              <a:rPr lang="ru-RU" sz="2800" dirty="0" err="1" smtClean="0"/>
              <a:t>Норваск</a:t>
            </a:r>
            <a:r>
              <a:rPr lang="ru-RU" sz="2800" dirty="0" smtClean="0"/>
              <a:t>, </a:t>
            </a:r>
            <a:r>
              <a:rPr lang="ru-RU" sz="2800" dirty="0" err="1" smtClean="0"/>
              <a:t>амлод</a:t>
            </a:r>
            <a:r>
              <a:rPr lang="ru-RU" sz="2800" dirty="0" smtClean="0"/>
              <a:t> и др.)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На сегодня для лечения стенокардии рекомендуются антагонисты кальция длительного действия в качестве препаратов выбора второго ряда, если нет эффекта от В </a:t>
            </a:r>
            <a:r>
              <a:rPr lang="ru-RU" dirty="0" err="1" smtClean="0"/>
              <a:t>блокаторов</a:t>
            </a:r>
            <a:r>
              <a:rPr lang="ru-RU" dirty="0" smtClean="0"/>
              <a:t> и нитратов. Антагонисты кальция короткого действия ассоциировались с повышением частоты ИМ и смертности за счёт быстрых гемодинамических ответов и колебаний АД.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Хирургические методы лечения ИБС: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  1. </a:t>
            </a:r>
            <a:r>
              <a:rPr lang="ru-RU" dirty="0" err="1" smtClean="0"/>
              <a:t>Чрезкожная</a:t>
            </a:r>
            <a:r>
              <a:rPr lang="ru-RU" dirty="0" smtClean="0"/>
              <a:t> </a:t>
            </a:r>
            <a:r>
              <a:rPr lang="ru-RU" dirty="0" err="1" smtClean="0"/>
              <a:t>транслюминарная</a:t>
            </a:r>
            <a:r>
              <a:rPr lang="ru-RU" dirty="0" smtClean="0"/>
              <a:t> коронарная </a:t>
            </a:r>
            <a:r>
              <a:rPr lang="ru-RU" dirty="0" err="1" smtClean="0"/>
              <a:t>ангиопластика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     2. Имплантация коронарных </a:t>
            </a:r>
            <a:r>
              <a:rPr lang="ru-RU" dirty="0" err="1" smtClean="0"/>
              <a:t>стентов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smtClean="0"/>
              <a:t>     3.Аортокоронарное </a:t>
            </a:r>
            <a:r>
              <a:rPr lang="ru-RU" dirty="0" smtClean="0"/>
              <a:t>шунтирование.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Больной К. 49 лет </a:t>
            </a:r>
            <a:r>
              <a:rPr lang="ru-RU" sz="3200" b="1" dirty="0" err="1" smtClean="0"/>
              <a:t>Белорецкий</a:t>
            </a:r>
            <a:r>
              <a:rPr lang="ru-RU" sz="3200" b="1" dirty="0" smtClean="0"/>
              <a:t> район находился в РКБ им. </a:t>
            </a:r>
            <a:r>
              <a:rPr lang="ru-RU" sz="3200" b="1" dirty="0" err="1" smtClean="0"/>
              <a:t>Г.Г.Куватова</a:t>
            </a:r>
            <a:r>
              <a:rPr lang="ru-RU" sz="3200" b="1" dirty="0" smtClean="0"/>
              <a:t> с 12.5.14г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Диагноз: </a:t>
            </a:r>
            <a:r>
              <a:rPr lang="ru-RU" dirty="0" smtClean="0"/>
              <a:t>ИБС Прогрессирующая стенокардия. Постинфарктный кардиосклероз (2012г).</a:t>
            </a:r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Множественная миелома </a:t>
            </a:r>
            <a:r>
              <a:rPr lang="en-US" dirty="0" smtClean="0"/>
              <a:t>G III</a:t>
            </a:r>
            <a:r>
              <a:rPr lang="ru-RU" dirty="0" smtClean="0"/>
              <a:t> </a:t>
            </a:r>
            <a:r>
              <a:rPr lang="ru-RU" dirty="0" err="1" smtClean="0"/>
              <a:t>ст</a:t>
            </a:r>
            <a:r>
              <a:rPr lang="ru-RU" dirty="0" smtClean="0"/>
              <a:t> </a:t>
            </a:r>
          </a:p>
          <a:p>
            <a:pPr algn="just"/>
            <a:r>
              <a:rPr lang="ru-RU" dirty="0" err="1" smtClean="0"/>
              <a:t>Осл</a:t>
            </a:r>
            <a:r>
              <a:rPr lang="ru-RU" dirty="0" smtClean="0"/>
              <a:t>: </a:t>
            </a:r>
            <a:r>
              <a:rPr lang="ru-RU" dirty="0" err="1" smtClean="0"/>
              <a:t>Миеломная</a:t>
            </a:r>
            <a:r>
              <a:rPr lang="ru-RU" dirty="0" smtClean="0"/>
              <a:t> нефропатия. Очаги деструкции в позвонках.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2012 году перенёс ИМ, лечился по месту жительства. В течении этих 2-х лет отмечал давящие боли в области сердца на фоне физических нагрузок, периодически пользовался </a:t>
            </a:r>
            <a:r>
              <a:rPr lang="ru-RU" dirty="0" err="1" smtClean="0"/>
              <a:t>нитросорбидом</a:t>
            </a:r>
            <a:r>
              <a:rPr lang="ru-RU" dirty="0" smtClean="0"/>
              <a:t> с положительным эффектом. В июле 2013года выявлена множественная миелома, находится на программной ПХТ. С 12 мая 2014 года находился в отделении гематологии с целью получения очередного курса ХТ. С 13.5.14г отметил значительное ухудшение состояния в виде выраженного снижения толерантности к физическим нагрузкам, даже при обычной ходьбе возникали давящие боли за грудиной с иррадиацией в левую руку, купировались при прекращении физических нагрузок, при приёме </a:t>
            </a:r>
            <a:r>
              <a:rPr lang="ru-RU" dirty="0" err="1" smtClean="0"/>
              <a:t>нитросорбида</a:t>
            </a:r>
            <a:r>
              <a:rPr lang="ru-RU" dirty="0" smtClean="0"/>
              <a:t>. Также появилась утренняя стенокардия. В связи с этим был переведён в отделение кардиологии.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ОАК: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СОЭ=52 мм/ч;</a:t>
            </a:r>
          </a:p>
          <a:p>
            <a:pPr algn="just"/>
            <a:r>
              <a:rPr lang="ru-RU" dirty="0" smtClean="0"/>
              <a:t>Лейк.=11,6*10⁹/л;</a:t>
            </a:r>
          </a:p>
          <a:p>
            <a:pPr algn="just"/>
            <a:r>
              <a:rPr lang="ru-RU" dirty="0" smtClean="0"/>
              <a:t>Эр.=3,2*10¹²/л;</a:t>
            </a:r>
          </a:p>
          <a:p>
            <a:pPr algn="just"/>
            <a:r>
              <a:rPr lang="en-US" dirty="0" err="1" smtClean="0"/>
              <a:t>Hb</a:t>
            </a:r>
            <a:r>
              <a:rPr lang="en-US" dirty="0" smtClean="0"/>
              <a:t>=</a:t>
            </a:r>
            <a:r>
              <a:rPr lang="ru-RU" dirty="0" smtClean="0"/>
              <a:t>96 г/л;</a:t>
            </a:r>
          </a:p>
          <a:p>
            <a:pPr algn="just"/>
            <a:r>
              <a:rPr lang="ru-RU" dirty="0" smtClean="0"/>
              <a:t>Тр.=203 *10⁹/л;</a:t>
            </a:r>
          </a:p>
          <a:p>
            <a:pPr algn="just"/>
            <a:r>
              <a:rPr lang="ru-RU" dirty="0" smtClean="0"/>
              <a:t>П5 с78 м3 л14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642918"/>
            <a:ext cx="2920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СОСУДЫ СЕРДЦА:</a:t>
            </a:r>
          </a:p>
          <a:p>
            <a:endParaRPr lang="ru-RU" sz="28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808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- </a:t>
            </a:r>
            <a:r>
              <a:rPr lang="ru-RU" sz="2400" b="1" dirty="0" smtClean="0"/>
              <a:t>правая и левая коронарные артерии</a:t>
            </a:r>
            <a:r>
              <a:rPr lang="ru-RU" sz="2400" dirty="0" smtClean="0"/>
              <a:t>, которые отходят от ворот</a:t>
            </a:r>
          </a:p>
          <a:p>
            <a:r>
              <a:rPr lang="ru-RU" sz="2400" dirty="0" smtClean="0"/>
              <a:t>   аорты, непосредственно над створками клапана аорты.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214554"/>
            <a:ext cx="36275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      От Ствола ЛКА отходят</a:t>
            </a:r>
          </a:p>
          <a:p>
            <a:r>
              <a:rPr lang="ru-RU" sz="2400" b="1" dirty="0" smtClean="0"/>
              <a:t>     </a:t>
            </a:r>
          </a:p>
          <a:p>
            <a:endParaRPr lang="ru-RU" sz="24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92866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143240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4282" y="4143380"/>
            <a:ext cx="2252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Передняя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</a:p>
          <a:p>
            <a:r>
              <a:rPr lang="ru-RU" b="1" dirty="0" smtClean="0"/>
              <a:t> (ПМЖА).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714612" y="4143380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Огибающая</a:t>
            </a:r>
          </a:p>
          <a:p>
            <a:r>
              <a:rPr lang="ru-RU" b="1" dirty="0" smtClean="0"/>
              <a:t>артерия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221455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От ПКА отходят</a:t>
            </a:r>
            <a:endParaRPr lang="ru-RU" sz="2400" b="1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5214942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001024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643438" y="4143380"/>
            <a:ext cx="2060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Задняя </a:t>
            </a:r>
            <a:r>
              <a:rPr lang="ru-RU" b="1" dirty="0" err="1" smtClean="0"/>
              <a:t>межжелу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дочковая</a:t>
            </a:r>
            <a:r>
              <a:rPr lang="ru-RU" b="1" dirty="0" smtClean="0"/>
              <a:t> артерия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143768" y="4143380"/>
            <a:ext cx="183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Артерия АВ узла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5357826"/>
            <a:ext cx="88583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СА узел большей частью снабжается кровью из ПКА (70%), в 25%</a:t>
            </a:r>
          </a:p>
          <a:p>
            <a:r>
              <a:rPr lang="ru-RU" sz="2400" b="1" dirty="0" smtClean="0"/>
              <a:t>Случаев артерия СА узла отходит от огибающей артерии.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ОАМ: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Белок 0,569;</a:t>
            </a:r>
          </a:p>
          <a:p>
            <a:pPr algn="just"/>
            <a:r>
              <a:rPr lang="ru-RU" dirty="0" err="1" smtClean="0"/>
              <a:t>Св,пр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Н; </a:t>
            </a:r>
            <a:r>
              <a:rPr lang="ru-RU" dirty="0" err="1" smtClean="0"/>
              <a:t>эп</a:t>
            </a:r>
            <a:r>
              <a:rPr lang="ru-RU" dirty="0" smtClean="0"/>
              <a:t> </a:t>
            </a:r>
            <a:r>
              <a:rPr lang="ru-RU" dirty="0" err="1" smtClean="0"/>
              <a:t>пл</a:t>
            </a:r>
            <a:r>
              <a:rPr lang="ru-RU" dirty="0" smtClean="0"/>
              <a:t> 1-2;</a:t>
            </a:r>
          </a:p>
          <a:p>
            <a:pPr algn="just"/>
            <a:r>
              <a:rPr lang="ru-RU" dirty="0" smtClean="0"/>
              <a:t>Лейк.=2-2;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Б/Х крови: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Белок=79,3;</a:t>
            </a:r>
          </a:p>
          <a:p>
            <a:pPr algn="just"/>
            <a:r>
              <a:rPr lang="ru-RU" dirty="0" smtClean="0"/>
              <a:t>Мочевина=14,9;</a:t>
            </a:r>
          </a:p>
          <a:p>
            <a:pPr algn="just"/>
            <a:r>
              <a:rPr lang="ru-RU" dirty="0" smtClean="0"/>
              <a:t>Креатинин=511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algn="just"/>
            <a:r>
              <a:rPr lang="ru-RU" dirty="0" smtClean="0"/>
              <a:t>Глюкоза=5,66; ХС=4,05;</a:t>
            </a:r>
          </a:p>
          <a:p>
            <a:pPr algn="just"/>
            <a:r>
              <a:rPr lang="ru-RU" dirty="0" smtClean="0"/>
              <a:t>Билирубин=10,7;</a:t>
            </a:r>
          </a:p>
          <a:p>
            <a:pPr algn="just"/>
            <a:r>
              <a:rPr lang="ru-RU" dirty="0" smtClean="0"/>
              <a:t>АЛТ=12,2; АСТ=12,6;</a:t>
            </a:r>
          </a:p>
          <a:p>
            <a:pPr algn="just"/>
            <a:r>
              <a:rPr lang="ru-RU" dirty="0" smtClean="0"/>
              <a:t> Мочевая кислота=324,7;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ЭКГ: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Ритм </a:t>
            </a:r>
            <a:r>
              <a:rPr lang="ru-RU" dirty="0" err="1" smtClean="0"/>
              <a:t>синусовый</a:t>
            </a:r>
            <a:r>
              <a:rPr lang="ru-RU" dirty="0" smtClean="0"/>
              <a:t>, </a:t>
            </a:r>
            <a:r>
              <a:rPr lang="ru-RU" dirty="0" err="1" smtClean="0"/>
              <a:t>трансмуральные</a:t>
            </a:r>
            <a:r>
              <a:rPr lang="ru-RU" dirty="0" smtClean="0"/>
              <a:t> рубцовые изменения нижней, </a:t>
            </a:r>
            <a:r>
              <a:rPr lang="ru-RU" dirty="0" err="1" smtClean="0"/>
              <a:t>передне-перегородочной</a:t>
            </a:r>
            <a:r>
              <a:rPr lang="ru-RU" dirty="0" smtClean="0"/>
              <a:t> области ЛЖ, ишемия боковой области ЛЖ.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гематологии получал лечение: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ПХТ: С</a:t>
            </a:r>
            <a:r>
              <a:rPr lang="en-US" dirty="0" smtClean="0"/>
              <a:t>VD</a:t>
            </a:r>
            <a:r>
              <a:rPr lang="ru-RU" dirty="0" smtClean="0"/>
              <a:t> : </a:t>
            </a:r>
            <a:r>
              <a:rPr lang="ru-RU" dirty="0" err="1" smtClean="0"/>
              <a:t>циклофосфан+дексаметазон+велкеид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CITO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19.5.14г был переведён в отделение кардиологии и этого же числа экстренно проведена </a:t>
            </a:r>
            <a:r>
              <a:rPr lang="ru-RU" dirty="0" err="1" smtClean="0"/>
              <a:t>коронароангиография</a:t>
            </a:r>
            <a:r>
              <a:rPr lang="ru-RU" dirty="0" smtClean="0"/>
              <a:t>. Предварительно больному внутрь был дан ПЛАВИКС 300 мг так как не исключалось </a:t>
            </a:r>
            <a:r>
              <a:rPr lang="ru-RU" dirty="0" err="1" smtClean="0"/>
              <a:t>стентирование</a:t>
            </a:r>
            <a:r>
              <a:rPr lang="ru-RU" dirty="0" smtClean="0"/>
              <a:t> коронарных артерий.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КАГ: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Под местной анестезией раствором новокаина 0,5% 20 мл пунктирована правая бедренная артерия, по </a:t>
            </a:r>
            <a:r>
              <a:rPr lang="ru-RU" dirty="0" err="1" smtClean="0"/>
              <a:t>Сельдингеру</a:t>
            </a:r>
            <a:r>
              <a:rPr lang="ru-RU" dirty="0" smtClean="0"/>
              <a:t> установлен </a:t>
            </a:r>
            <a:r>
              <a:rPr lang="ru-RU" dirty="0" err="1" smtClean="0"/>
              <a:t>интрадюсер</a:t>
            </a:r>
            <a:r>
              <a:rPr lang="ru-RU" dirty="0" smtClean="0"/>
              <a:t> 6</a:t>
            </a:r>
            <a:r>
              <a:rPr lang="en-US" dirty="0" smtClean="0"/>
              <a:t>F</a:t>
            </a:r>
            <a:r>
              <a:rPr lang="ru-RU" dirty="0" smtClean="0"/>
              <a:t>. Коронарными катетерами 6</a:t>
            </a:r>
            <a:r>
              <a:rPr lang="en-US" dirty="0" smtClean="0"/>
              <a:t>F</a:t>
            </a:r>
            <a:r>
              <a:rPr lang="ru-RU" dirty="0" smtClean="0"/>
              <a:t> поочерёдно катетеризированы левая и правая коронарные артерии. Выполнена </a:t>
            </a:r>
            <a:r>
              <a:rPr lang="ru-RU" dirty="0" err="1" smtClean="0"/>
              <a:t>полипроекционная</a:t>
            </a:r>
            <a:r>
              <a:rPr lang="ru-RU" dirty="0" smtClean="0"/>
              <a:t> </a:t>
            </a:r>
            <a:r>
              <a:rPr lang="ru-RU" dirty="0" err="1" smtClean="0"/>
              <a:t>коронарография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Из устья ЛКА </a:t>
            </a:r>
            <a:r>
              <a:rPr lang="ru-RU" dirty="0" err="1" smtClean="0"/>
              <a:t>контрастируются</a:t>
            </a:r>
            <a:r>
              <a:rPr lang="ru-RU" dirty="0" smtClean="0"/>
              <a:t>: ствол ЛКА до 4,4 мм в диаметре с ровными контурами. ПМЖА с чёткими, неровными контурами, у устья стеноз до 80%, в 7-8 сегменте протяжённый стеноз до 70%. </a:t>
            </a:r>
          </a:p>
          <a:p>
            <a:pPr algn="just"/>
            <a:r>
              <a:rPr lang="ru-RU" dirty="0" smtClean="0"/>
              <a:t>ОА 3, 2 мм в диаметре, в 13 сегменте </a:t>
            </a:r>
            <a:r>
              <a:rPr lang="ru-RU" dirty="0" err="1" smtClean="0"/>
              <a:t>стенозирована</a:t>
            </a:r>
            <a:r>
              <a:rPr lang="ru-RU" dirty="0" smtClean="0"/>
              <a:t> до 80-90%, Из устья ПКА </a:t>
            </a:r>
            <a:r>
              <a:rPr lang="ru-RU" dirty="0" err="1" smtClean="0"/>
              <a:t>контрастируются</a:t>
            </a:r>
            <a:r>
              <a:rPr lang="ru-RU" dirty="0" smtClean="0"/>
              <a:t> собственно ПКА, ПКА до 3, 6 мм в диаметре </a:t>
            </a:r>
            <a:r>
              <a:rPr lang="ru-RU" dirty="0" err="1" smtClean="0"/>
              <a:t>контрастируется</a:t>
            </a:r>
            <a:r>
              <a:rPr lang="ru-RU" dirty="0" smtClean="0"/>
              <a:t> с чёткими ровными контурами.</a:t>
            </a:r>
          </a:p>
          <a:p>
            <a:pPr algn="just"/>
            <a:r>
              <a:rPr lang="ru-RU" dirty="0" smtClean="0"/>
              <a:t>ЗМЖВ </a:t>
            </a:r>
            <a:r>
              <a:rPr lang="ru-RU" dirty="0" err="1" smtClean="0"/>
              <a:t>окклюзирована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Показано АКШ.</a:t>
            </a:r>
          </a:p>
          <a:p>
            <a:pPr algn="just"/>
            <a:r>
              <a:rPr lang="ru-RU" dirty="0" smtClean="0"/>
              <a:t>В отделении кардиологии получал: </a:t>
            </a:r>
            <a:r>
              <a:rPr lang="ru-RU" dirty="0" err="1" smtClean="0"/>
              <a:t>изокет</a:t>
            </a:r>
            <a:r>
              <a:rPr lang="ru-RU" dirty="0" smtClean="0"/>
              <a:t>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капельно</a:t>
            </a:r>
            <a:r>
              <a:rPr lang="ru-RU" dirty="0" smtClean="0"/>
              <a:t> 6-8 капель в минуту; гепарин </a:t>
            </a:r>
            <a:r>
              <a:rPr lang="ru-RU" dirty="0" err="1" smtClean="0"/>
              <a:t>п</a:t>
            </a:r>
            <a:r>
              <a:rPr lang="ru-RU" dirty="0" smtClean="0"/>
              <a:t>/к живота*4 раза в сутки; </a:t>
            </a:r>
            <a:r>
              <a:rPr lang="ru-RU" dirty="0" err="1" smtClean="0"/>
              <a:t>Аторвастатин</a:t>
            </a:r>
            <a:r>
              <a:rPr lang="ru-RU" dirty="0" smtClean="0"/>
              <a:t>; </a:t>
            </a:r>
            <a:r>
              <a:rPr lang="ru-RU" dirty="0" err="1" smtClean="0"/>
              <a:t>Моносан</a:t>
            </a:r>
            <a:r>
              <a:rPr lang="ru-RU" dirty="0" smtClean="0"/>
              <a:t> 40 мг* 2 раза в сутки; </a:t>
            </a:r>
            <a:r>
              <a:rPr lang="ru-RU" dirty="0" err="1" smtClean="0"/>
              <a:t>Бисопролол</a:t>
            </a:r>
            <a:r>
              <a:rPr lang="ru-RU" dirty="0" smtClean="0"/>
              <a:t> 2, 5 мг;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Больной М. 51 год Фёдоровский район находился в отделении кардиологии с 8.5.14г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 smtClean="0"/>
              <a:t>Диагноз:</a:t>
            </a:r>
            <a:r>
              <a:rPr lang="ru-RU" dirty="0" err="1" smtClean="0"/>
              <a:t>ИБС</a:t>
            </a:r>
            <a:r>
              <a:rPr lang="ru-RU" dirty="0" smtClean="0"/>
              <a:t> Стенокардия напряжения ФК </a:t>
            </a:r>
            <a:r>
              <a:rPr lang="en-US" dirty="0" smtClean="0"/>
              <a:t>III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Гипертоническая болезнь </a:t>
            </a:r>
            <a:r>
              <a:rPr lang="en-US" dirty="0" smtClean="0"/>
              <a:t> III </a:t>
            </a:r>
            <a:r>
              <a:rPr lang="ru-RU" dirty="0" smtClean="0"/>
              <a:t>стадия, степень 3, риск </a:t>
            </a:r>
            <a:r>
              <a:rPr lang="en-US" dirty="0" smtClean="0"/>
              <a:t>IV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Сахарный диабет 2 тип, </a:t>
            </a:r>
            <a:r>
              <a:rPr lang="ru-RU" dirty="0" err="1" smtClean="0"/>
              <a:t>субкомпенсация</a:t>
            </a:r>
            <a:endParaRPr lang="ru-RU" dirty="0" smtClean="0"/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Ожирение </a:t>
            </a:r>
            <a:r>
              <a:rPr lang="en-US" dirty="0" smtClean="0"/>
              <a:t>III</a:t>
            </a:r>
            <a:r>
              <a:rPr lang="ru-RU" dirty="0" smtClean="0"/>
              <a:t>ст.</a:t>
            </a:r>
          </a:p>
          <a:p>
            <a:pPr algn="just"/>
            <a:r>
              <a:rPr lang="ru-RU" dirty="0" smtClean="0"/>
              <a:t>Курильщик (выкуривает до 1пачки в сутки);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19.5.14г проведено </a:t>
            </a:r>
            <a:r>
              <a:rPr lang="ru-RU" sz="3200" b="1" dirty="0" err="1" smtClean="0"/>
              <a:t>стентирование</a:t>
            </a:r>
            <a:r>
              <a:rPr lang="ru-RU" sz="3200" b="1" dirty="0" smtClean="0"/>
              <a:t> коронарной артерии: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 Данным КАГ выявлен стеноз ОА в 13 сегменте до 75%;</a:t>
            </a:r>
          </a:p>
          <a:p>
            <a:pPr algn="just"/>
            <a:r>
              <a:rPr lang="ru-RU" dirty="0" smtClean="0"/>
              <a:t>После трёхкратной обработки операционного поля место доступа обложено с использованием ангиографического набора </a:t>
            </a:r>
            <a:r>
              <a:rPr lang="en-US" dirty="0" smtClean="0"/>
              <a:t> </a:t>
            </a:r>
            <a:r>
              <a:rPr lang="en-US" dirty="0" err="1" smtClean="0"/>
              <a:t>MeritMedical</a:t>
            </a:r>
            <a:r>
              <a:rPr lang="ru-RU" dirty="0" smtClean="0"/>
              <a:t>. По </a:t>
            </a:r>
            <a:r>
              <a:rPr lang="ru-RU" dirty="0" err="1" smtClean="0"/>
              <a:t>Сельдингеру</a:t>
            </a:r>
            <a:r>
              <a:rPr lang="ru-RU" dirty="0" smtClean="0"/>
              <a:t> пунктирована правая бедренная артерия, установлен </a:t>
            </a:r>
            <a:r>
              <a:rPr lang="ru-RU" dirty="0" err="1" smtClean="0"/>
              <a:t>интродюсер</a:t>
            </a:r>
            <a:r>
              <a:rPr lang="ru-RU" dirty="0" smtClean="0"/>
              <a:t>. На проводнике </a:t>
            </a:r>
            <a:r>
              <a:rPr lang="en-US" dirty="0" err="1" smtClean="0"/>
              <a:t>MeritMedical</a:t>
            </a:r>
            <a:r>
              <a:rPr lang="ru-RU" dirty="0" smtClean="0"/>
              <a:t> проведён проводниковый катетер </a:t>
            </a:r>
            <a:r>
              <a:rPr lang="en-US" dirty="0" smtClean="0"/>
              <a:t> Terumo </a:t>
            </a:r>
            <a:r>
              <a:rPr lang="en-US" dirty="0" err="1" smtClean="0"/>
              <a:t>Heartrail</a:t>
            </a:r>
            <a:r>
              <a:rPr lang="en-US" dirty="0" smtClean="0"/>
              <a:t> TR 5</a:t>
            </a:r>
            <a:r>
              <a:rPr lang="ru-RU" dirty="0" smtClean="0"/>
              <a:t> 6</a:t>
            </a:r>
            <a:r>
              <a:rPr lang="en-US" dirty="0" smtClean="0"/>
              <a:t>F</a:t>
            </a:r>
            <a:r>
              <a:rPr lang="ru-RU" dirty="0" smtClean="0"/>
              <a:t> катетеризирована левая коронарная артерия. К проводниковому катетеру присоединён </a:t>
            </a:r>
            <a:r>
              <a:rPr lang="en-US" dirty="0" smtClean="0"/>
              <a:t> Y</a:t>
            </a:r>
            <a:r>
              <a:rPr lang="ru-RU" dirty="0" err="1" smtClean="0"/>
              <a:t>коннектор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MinvaSys</a:t>
            </a:r>
            <a:r>
              <a:rPr lang="en-US" dirty="0" smtClean="0"/>
              <a:t> 7F</a:t>
            </a:r>
            <a:r>
              <a:rPr lang="ru-RU" dirty="0" smtClean="0"/>
              <a:t>. Проведён проводник</a:t>
            </a:r>
            <a:r>
              <a:rPr lang="en-US" dirty="0" smtClean="0"/>
              <a:t> Terumo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Runthrough</a:t>
            </a:r>
            <a:r>
              <a:rPr lang="en-US" dirty="0" smtClean="0"/>
              <a:t> NS</a:t>
            </a:r>
            <a:r>
              <a:rPr lang="ru-RU" dirty="0" smtClean="0"/>
              <a:t> </a:t>
            </a:r>
            <a:r>
              <a:rPr lang="en-US" dirty="0" err="1" smtClean="0"/>
              <a:t>Hypercoat</a:t>
            </a:r>
            <a:r>
              <a:rPr lang="en-US" dirty="0" smtClean="0"/>
              <a:t> 0,014 180 c</a:t>
            </a:r>
            <a:r>
              <a:rPr lang="ru-RU" dirty="0" smtClean="0"/>
              <a:t>м в зону стеноза в дистальные отделы ОА. Проведена </a:t>
            </a:r>
            <a:r>
              <a:rPr lang="ru-RU" dirty="0" err="1" smtClean="0"/>
              <a:t>стент-система</a:t>
            </a:r>
            <a:r>
              <a:rPr lang="ru-RU" dirty="0" smtClean="0"/>
              <a:t>. </a:t>
            </a:r>
            <a:r>
              <a:rPr lang="ru-RU" dirty="0" err="1" smtClean="0"/>
              <a:t>Стент</a:t>
            </a:r>
            <a:r>
              <a:rPr lang="ru-RU" dirty="0" smtClean="0"/>
              <a:t> имплантирован в зоне стеноза, раскрытие на 14 </a:t>
            </a:r>
            <a:r>
              <a:rPr lang="ru-RU" dirty="0" err="1" smtClean="0"/>
              <a:t>атм.Стент</a:t>
            </a:r>
            <a:r>
              <a:rPr lang="ru-RU" dirty="0" smtClean="0"/>
              <a:t> система удалена. Проведён баллонный катетер, выполнена </a:t>
            </a:r>
            <a:r>
              <a:rPr lang="ru-RU" dirty="0" err="1" smtClean="0"/>
              <a:t>постдилатация</a:t>
            </a:r>
            <a:r>
              <a:rPr lang="ru-RU" dirty="0" smtClean="0"/>
              <a:t> зоны </a:t>
            </a:r>
            <a:r>
              <a:rPr lang="ru-RU" dirty="0" err="1" smtClean="0"/>
              <a:t>стентирования</a:t>
            </a:r>
            <a:r>
              <a:rPr lang="ru-RU" dirty="0" smtClean="0"/>
              <a:t>. Контрольная КАГ, признаков </a:t>
            </a:r>
            <a:r>
              <a:rPr lang="ru-RU" dirty="0" err="1" smtClean="0"/>
              <a:t>диссекции</a:t>
            </a:r>
            <a:r>
              <a:rPr lang="ru-RU" dirty="0" smtClean="0"/>
              <a:t>, дислокации </a:t>
            </a:r>
            <a:r>
              <a:rPr lang="ru-RU" dirty="0" err="1" smtClean="0"/>
              <a:t>стента</a:t>
            </a:r>
            <a:r>
              <a:rPr lang="ru-RU" dirty="0" smtClean="0"/>
              <a:t> </a:t>
            </a:r>
            <a:r>
              <a:rPr lang="ru-RU" smtClean="0"/>
              <a:t>не выявлено.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Больной Т.57 лет </a:t>
            </a:r>
            <a:r>
              <a:rPr lang="ru-RU" sz="3200" b="1" dirty="0" err="1" smtClean="0"/>
              <a:t>Салаватский</a:t>
            </a:r>
            <a:r>
              <a:rPr lang="ru-RU" sz="3200" b="1" dirty="0" smtClean="0"/>
              <a:t> район находился на лечении в отделении кардиологии РКБ им. </a:t>
            </a:r>
            <a:r>
              <a:rPr lang="ru-RU" sz="3200" b="1" dirty="0" err="1" smtClean="0"/>
              <a:t>Г.Г.Куватова</a:t>
            </a:r>
            <a:r>
              <a:rPr lang="ru-RU" sz="3200" b="1" dirty="0" smtClean="0"/>
              <a:t> с 12.5.14г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Диагноз: </a:t>
            </a:r>
            <a:r>
              <a:rPr lang="ru-RU" dirty="0" smtClean="0"/>
              <a:t>ИБС Стенокардия напряжения ФК </a:t>
            </a:r>
            <a:r>
              <a:rPr lang="en-US" dirty="0" smtClean="0"/>
              <a:t>III</a:t>
            </a:r>
            <a:r>
              <a:rPr lang="ru-RU" dirty="0" smtClean="0"/>
              <a:t>. Постинфарктный кардиосклероз (2012г). </a:t>
            </a:r>
            <a:r>
              <a:rPr lang="ru-RU" dirty="0" err="1" smtClean="0"/>
              <a:t>Стентирование</a:t>
            </a:r>
            <a:r>
              <a:rPr lang="ru-RU" dirty="0" smtClean="0"/>
              <a:t> ПМЖВ ДА 2013 г в Ханты </a:t>
            </a:r>
            <a:r>
              <a:rPr lang="ru-RU" dirty="0" err="1" smtClean="0"/>
              <a:t>Мансийске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</a:t>
            </a:r>
            <a:r>
              <a:rPr lang="ru-RU" dirty="0" err="1" smtClean="0"/>
              <a:t>Струмэктомия</a:t>
            </a:r>
            <a:r>
              <a:rPr lang="ru-RU" dirty="0" smtClean="0"/>
              <a:t> 1980 год по  поводу ДТЗ.</a:t>
            </a:r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Гипертоническая болезнь </a:t>
            </a:r>
            <a:r>
              <a:rPr lang="en-US" dirty="0" smtClean="0"/>
              <a:t>III </a:t>
            </a:r>
            <a:r>
              <a:rPr lang="ru-RU" dirty="0" smtClean="0"/>
              <a:t>стадия, степень 3, риск </a:t>
            </a:r>
            <a:r>
              <a:rPr lang="en-US" dirty="0" smtClean="0"/>
              <a:t>IV</a:t>
            </a:r>
            <a:r>
              <a:rPr lang="ru-RU" dirty="0" smtClean="0"/>
              <a:t>. Ожирение </a:t>
            </a:r>
            <a:r>
              <a:rPr lang="en-US" dirty="0" smtClean="0"/>
              <a:t>III</a:t>
            </a:r>
            <a:r>
              <a:rPr lang="ru-RU" dirty="0" smtClean="0"/>
              <a:t>ст.</a:t>
            </a:r>
          </a:p>
          <a:p>
            <a:pPr algn="just"/>
            <a:r>
              <a:rPr lang="ru-RU" dirty="0" err="1" smtClean="0"/>
              <a:t>Соп</a:t>
            </a:r>
            <a:r>
              <a:rPr lang="ru-RU" dirty="0" smtClean="0"/>
              <a:t>: ХОБЛ. Перенесенный сифилис 15 лет назад.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428604"/>
            <a:ext cx="2966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Классификация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142984"/>
            <a:ext cx="834888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– Внезапная сердечная смерть (первичная остановка сердца)</a:t>
            </a:r>
          </a:p>
          <a:p>
            <a:r>
              <a:rPr lang="en-US" b="1" dirty="0" smtClean="0"/>
              <a:t>II</a:t>
            </a:r>
            <a:r>
              <a:rPr lang="ru-RU" b="1" dirty="0" smtClean="0"/>
              <a:t> – Стенокардия:</a:t>
            </a:r>
          </a:p>
          <a:p>
            <a:r>
              <a:rPr lang="ru-RU" b="1" dirty="0" smtClean="0"/>
              <a:t>1 – Стабильная стенокардия напряжения (С указанием функционального класса)</a:t>
            </a:r>
          </a:p>
          <a:p>
            <a:r>
              <a:rPr lang="ru-RU" b="1" dirty="0" smtClean="0"/>
              <a:t>2 – Нестабильная стенокардия:</a:t>
            </a:r>
          </a:p>
          <a:p>
            <a:r>
              <a:rPr lang="ru-RU" dirty="0" smtClean="0"/>
              <a:t>2.1 – Впервые возникшая стенокардия</a:t>
            </a:r>
          </a:p>
          <a:p>
            <a:r>
              <a:rPr lang="ru-RU" dirty="0" smtClean="0"/>
              <a:t>2. 2 – Прогрессирующая стенокардия</a:t>
            </a:r>
          </a:p>
          <a:p>
            <a:r>
              <a:rPr lang="ru-RU" dirty="0" smtClean="0"/>
              <a:t>2. 3 – Ранняя постинфарктная стенокардия или послеоперационная стенокардия</a:t>
            </a:r>
          </a:p>
          <a:p>
            <a:r>
              <a:rPr lang="ru-RU" dirty="0" smtClean="0"/>
              <a:t>2. 4 – Спонтанная (вазоспастическая, вариантная, </a:t>
            </a:r>
            <a:r>
              <a:rPr lang="ru-RU" dirty="0" err="1" smtClean="0"/>
              <a:t>Принцметала</a:t>
            </a:r>
            <a:r>
              <a:rPr lang="ru-RU" dirty="0" smtClean="0"/>
              <a:t>) стенокардия</a:t>
            </a:r>
          </a:p>
          <a:p>
            <a:r>
              <a:rPr lang="ru-RU" b="1" dirty="0" smtClean="0"/>
              <a:t>3 – </a:t>
            </a:r>
            <a:r>
              <a:rPr lang="ru-RU" b="1" dirty="0" err="1" smtClean="0"/>
              <a:t>Безболевая</a:t>
            </a:r>
            <a:r>
              <a:rPr lang="ru-RU" b="1" dirty="0" smtClean="0"/>
              <a:t> ишемия миокарда.</a:t>
            </a:r>
          </a:p>
          <a:p>
            <a:r>
              <a:rPr lang="ru-RU" b="1" dirty="0" smtClean="0"/>
              <a:t>4 – </a:t>
            </a:r>
            <a:r>
              <a:rPr lang="ru-RU" b="1" dirty="0" err="1" smtClean="0"/>
              <a:t>Микроваскулярная</a:t>
            </a:r>
            <a:r>
              <a:rPr lang="ru-RU" b="1" dirty="0" smtClean="0"/>
              <a:t> стенокардия («Синдром</a:t>
            </a:r>
            <a:r>
              <a:rPr lang="en-US" b="1" dirty="0" smtClean="0"/>
              <a:t>  X</a:t>
            </a:r>
            <a:r>
              <a:rPr lang="ru-RU" b="1" dirty="0" smtClean="0"/>
              <a:t>»)</a:t>
            </a:r>
          </a:p>
          <a:p>
            <a:r>
              <a:rPr lang="ru-RU" b="1" dirty="0" smtClean="0"/>
              <a:t>5 – Инфаркт миокарда</a:t>
            </a:r>
          </a:p>
          <a:p>
            <a:r>
              <a:rPr lang="ru-RU" dirty="0" smtClean="0"/>
              <a:t>5. 1 – Инфаркт миокарда с зубцом </a:t>
            </a:r>
            <a:r>
              <a:rPr lang="en-US" dirty="0" smtClean="0"/>
              <a:t>Q</a:t>
            </a:r>
            <a:r>
              <a:rPr lang="ru-RU" dirty="0" smtClean="0"/>
              <a:t> (крупноочаговый, </a:t>
            </a:r>
            <a:r>
              <a:rPr lang="ru-RU" dirty="0" err="1" smtClean="0"/>
              <a:t>трансмуральный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5. 2 – Инфаркт миокарда без зубца </a:t>
            </a:r>
            <a:r>
              <a:rPr lang="en-US" dirty="0" smtClean="0"/>
              <a:t>Q</a:t>
            </a:r>
            <a:r>
              <a:rPr lang="ru-RU" dirty="0" smtClean="0"/>
              <a:t> (Мелкоочаговый).</a:t>
            </a:r>
          </a:p>
          <a:p>
            <a:r>
              <a:rPr lang="ru-RU" b="1" dirty="0" smtClean="0"/>
              <a:t>6 – Постинфарктный кардиосклероз</a:t>
            </a:r>
          </a:p>
          <a:p>
            <a:r>
              <a:rPr lang="ru-RU" b="1" dirty="0" smtClean="0"/>
              <a:t>7 – Сердечная недостаточность (С указанием формы и стадии).</a:t>
            </a:r>
          </a:p>
          <a:p>
            <a:r>
              <a:rPr lang="ru-RU" b="1" dirty="0" smtClean="0"/>
              <a:t>8 – Нарушение сердечного ритма и проводимости (С указанием формы).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Поступил в отделение с ухудшением состояния, в течении года после </a:t>
            </a:r>
            <a:r>
              <a:rPr lang="ru-RU" sz="3200" b="1" dirty="0" err="1" smtClean="0"/>
              <a:t>стентирования</a:t>
            </a:r>
            <a:r>
              <a:rPr lang="ru-RU" sz="3200" b="1" dirty="0" smtClean="0"/>
              <a:t> возобновились </a:t>
            </a:r>
            <a:r>
              <a:rPr lang="ru-RU" sz="3200" b="1" dirty="0" err="1" smtClean="0"/>
              <a:t>загрудинные</a:t>
            </a:r>
            <a:r>
              <a:rPr lang="ru-RU" sz="3200" b="1" dirty="0" smtClean="0"/>
              <a:t> боли.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Проведена </a:t>
            </a:r>
            <a:r>
              <a:rPr lang="ru-RU" b="1" dirty="0" err="1" smtClean="0"/>
              <a:t>коронарография</a:t>
            </a:r>
            <a:r>
              <a:rPr lang="ru-RU" b="1" dirty="0" smtClean="0"/>
              <a:t> от 19.5.14г: </a:t>
            </a:r>
          </a:p>
          <a:p>
            <a:pPr algn="just"/>
            <a:r>
              <a:rPr lang="ru-RU" dirty="0" smtClean="0"/>
              <a:t>Под местной анестезией раствором новокаина 0,5% </a:t>
            </a:r>
            <a:r>
              <a:rPr lang="ru-RU" dirty="0" smtClean="0"/>
              <a:t>6,0 </a:t>
            </a:r>
            <a:r>
              <a:rPr lang="ru-RU" dirty="0" smtClean="0"/>
              <a:t>мл пунктирована правая </a:t>
            </a:r>
            <a:r>
              <a:rPr lang="ru-RU" b="1" dirty="0" smtClean="0"/>
              <a:t>лучевая</a:t>
            </a:r>
            <a:r>
              <a:rPr lang="ru-RU" dirty="0" smtClean="0"/>
              <a:t> </a:t>
            </a:r>
            <a:r>
              <a:rPr lang="ru-RU" dirty="0" smtClean="0"/>
              <a:t>артерия, по </a:t>
            </a:r>
            <a:r>
              <a:rPr lang="ru-RU" dirty="0" err="1" smtClean="0"/>
              <a:t>Сельдингеру</a:t>
            </a:r>
            <a:r>
              <a:rPr lang="ru-RU" dirty="0" smtClean="0"/>
              <a:t> установлен </a:t>
            </a:r>
            <a:r>
              <a:rPr lang="ru-RU" dirty="0" err="1" smtClean="0"/>
              <a:t>интрадюсер</a:t>
            </a:r>
            <a:r>
              <a:rPr lang="ru-RU" dirty="0" smtClean="0"/>
              <a:t> </a:t>
            </a:r>
            <a:r>
              <a:rPr lang="ru-RU" dirty="0" smtClean="0"/>
              <a:t>5</a:t>
            </a:r>
            <a:r>
              <a:rPr lang="en-US" dirty="0" smtClean="0"/>
              <a:t>F</a:t>
            </a:r>
            <a:r>
              <a:rPr lang="ru-RU" dirty="0" smtClean="0"/>
              <a:t>. Коронарными катетерами </a:t>
            </a:r>
            <a:r>
              <a:rPr lang="ru-RU" dirty="0" smtClean="0"/>
              <a:t>5</a:t>
            </a:r>
            <a:r>
              <a:rPr lang="en-US" dirty="0" smtClean="0"/>
              <a:t>F</a:t>
            </a:r>
            <a:r>
              <a:rPr lang="ru-RU" dirty="0" smtClean="0"/>
              <a:t> </a:t>
            </a:r>
            <a:r>
              <a:rPr lang="ru-RU" dirty="0" smtClean="0"/>
              <a:t>поочерёдно катетеризированы левая и правая коронарные артерии. Выполнена </a:t>
            </a:r>
            <a:r>
              <a:rPr lang="ru-RU" dirty="0" err="1" smtClean="0"/>
              <a:t>полипроекционная</a:t>
            </a:r>
            <a:r>
              <a:rPr lang="ru-RU" dirty="0" smtClean="0"/>
              <a:t> </a:t>
            </a:r>
            <a:r>
              <a:rPr lang="ru-RU" dirty="0" err="1" smtClean="0"/>
              <a:t>коронарография</a:t>
            </a:r>
            <a:r>
              <a:rPr lang="ru-RU" dirty="0" smtClean="0"/>
              <a:t>. Тип кровообращения левый.</a:t>
            </a:r>
            <a:endParaRPr lang="ru-RU" dirty="0" smtClean="0"/>
          </a:p>
          <a:p>
            <a:pPr algn="just"/>
            <a:r>
              <a:rPr lang="ru-RU" dirty="0" smtClean="0"/>
              <a:t>Ствол ЛКА, ОА, ПМЖВ и их ветви, на всём протяжении артерии с чёткими неровными контурами. В ПМЖВ в 7 сегменте и диагональной артерии визуализируются </a:t>
            </a:r>
            <a:r>
              <a:rPr lang="ru-RU" dirty="0" err="1" smtClean="0"/>
              <a:t>стенты</a:t>
            </a:r>
            <a:r>
              <a:rPr lang="ru-RU" dirty="0" smtClean="0"/>
              <a:t> без признаков стеноза, до </a:t>
            </a:r>
            <a:r>
              <a:rPr lang="ru-RU" dirty="0" err="1" smtClean="0"/>
              <a:t>стента</a:t>
            </a:r>
            <a:r>
              <a:rPr lang="ru-RU" dirty="0" smtClean="0"/>
              <a:t> в проксимальной части 7 сегмента ПМЖВ стеноз до 70-75%, отмечается незначительная извитость. </a:t>
            </a:r>
            <a:endParaRPr lang="ru-RU" dirty="0" smtClean="0"/>
          </a:p>
          <a:p>
            <a:pPr algn="just"/>
            <a:r>
              <a:rPr lang="ru-RU" dirty="0" smtClean="0"/>
              <a:t>ПКА </a:t>
            </a:r>
            <a:r>
              <a:rPr lang="ru-RU" dirty="0" err="1" smtClean="0"/>
              <a:t>контрастируются</a:t>
            </a:r>
            <a:r>
              <a:rPr lang="ru-RU" dirty="0" smtClean="0"/>
              <a:t> </a:t>
            </a:r>
            <a:r>
              <a:rPr lang="ru-RU" dirty="0" smtClean="0"/>
              <a:t>на всём протяжении, с чёткими не ровными контурами, во 2 сегменте определяется протяжённый стеноз до 50%. </a:t>
            </a:r>
          </a:p>
          <a:p>
            <a:pPr algn="just"/>
            <a:r>
              <a:rPr lang="ru-RU" b="1" dirty="0" smtClean="0"/>
              <a:t>Заключение: Стеноз 7 сегмента ПМЖВ до 75% Состояние после </a:t>
            </a:r>
            <a:r>
              <a:rPr lang="ru-RU" b="1" dirty="0" err="1" smtClean="0"/>
              <a:t>стентирования</a:t>
            </a:r>
            <a:r>
              <a:rPr lang="ru-RU" b="1" dirty="0" smtClean="0"/>
              <a:t> ПМЖВ ДА 2013г</a:t>
            </a:r>
          </a:p>
          <a:p>
            <a:pPr algn="just"/>
            <a:r>
              <a:rPr lang="ru-RU" b="1" dirty="0" smtClean="0"/>
              <a:t>Рекомендовано: </a:t>
            </a:r>
            <a:r>
              <a:rPr lang="ru-RU" b="1" dirty="0" err="1" smtClean="0"/>
              <a:t>Стентирование</a:t>
            </a:r>
            <a:r>
              <a:rPr lang="ru-RU" b="1" dirty="0" smtClean="0"/>
              <a:t> ПМЖВ в условиях РХМДЛ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Больной К.71 год </a:t>
            </a:r>
            <a:r>
              <a:rPr lang="ru-RU" sz="3200" dirty="0" err="1" smtClean="0"/>
              <a:t>Белокатайский</a:t>
            </a:r>
            <a:r>
              <a:rPr lang="ru-RU" sz="3200" dirty="0" smtClean="0"/>
              <a:t> район находился на лечении и обследовании в РКБ </a:t>
            </a:r>
            <a:r>
              <a:rPr lang="ru-RU" sz="3200" dirty="0" err="1" smtClean="0"/>
              <a:t>им.Г.Г.Куватова</a:t>
            </a:r>
            <a:r>
              <a:rPr lang="ru-RU" sz="3200" dirty="0" smtClean="0"/>
              <a:t> в мае 2014г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Диагноз: </a:t>
            </a:r>
            <a:r>
              <a:rPr lang="ru-RU" dirty="0" smtClean="0"/>
              <a:t>ИБС Стенокардия напряжения ФК </a:t>
            </a:r>
            <a:r>
              <a:rPr lang="en-US" dirty="0" smtClean="0"/>
              <a:t>III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Осл</a:t>
            </a:r>
            <a:r>
              <a:rPr lang="ru-RU" dirty="0" smtClean="0"/>
              <a:t>: Нарушения сердечного ритма. Частая желудочковая экстрасистолия.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Данные </a:t>
            </a:r>
            <a:r>
              <a:rPr lang="ru-RU" sz="3200" b="1" dirty="0" err="1" smtClean="0"/>
              <a:t>коронарографии</a:t>
            </a:r>
            <a:r>
              <a:rPr lang="ru-RU" sz="3200" b="1" dirty="0" smtClean="0"/>
              <a:t> от 16.5.14г: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Под местной анестезией раствором новокаина 0,5% 6,0 мл пунктирована правая </a:t>
            </a:r>
            <a:r>
              <a:rPr lang="ru-RU" b="1" dirty="0" smtClean="0"/>
              <a:t>лучевая</a:t>
            </a:r>
            <a:r>
              <a:rPr lang="ru-RU" dirty="0" smtClean="0"/>
              <a:t> артерия, по </a:t>
            </a:r>
            <a:r>
              <a:rPr lang="ru-RU" dirty="0" err="1" smtClean="0"/>
              <a:t>Сельдингеру</a:t>
            </a:r>
            <a:r>
              <a:rPr lang="ru-RU" dirty="0" smtClean="0"/>
              <a:t> установлен </a:t>
            </a:r>
            <a:r>
              <a:rPr lang="ru-RU" dirty="0" err="1" smtClean="0"/>
              <a:t>интрадюсер</a:t>
            </a:r>
            <a:r>
              <a:rPr lang="ru-RU" dirty="0" smtClean="0"/>
              <a:t> 5</a:t>
            </a:r>
            <a:r>
              <a:rPr lang="en-US" dirty="0" smtClean="0"/>
              <a:t>F</a:t>
            </a:r>
            <a:r>
              <a:rPr lang="ru-RU" dirty="0" smtClean="0"/>
              <a:t>. Коронарными катетерами 5</a:t>
            </a:r>
            <a:r>
              <a:rPr lang="en-US" dirty="0" smtClean="0"/>
              <a:t>F</a:t>
            </a:r>
            <a:r>
              <a:rPr lang="ru-RU" dirty="0" smtClean="0"/>
              <a:t> поочерёдно катетеризированы левая и правая коронарные артерии. Выполнена </a:t>
            </a:r>
            <a:r>
              <a:rPr lang="ru-RU" dirty="0" err="1" smtClean="0"/>
              <a:t>полипроекционная</a:t>
            </a:r>
            <a:r>
              <a:rPr lang="ru-RU" dirty="0" smtClean="0"/>
              <a:t> </a:t>
            </a:r>
            <a:r>
              <a:rPr lang="ru-RU" dirty="0" err="1" smtClean="0"/>
              <a:t>коронарография</a:t>
            </a:r>
            <a:r>
              <a:rPr lang="ru-RU" dirty="0" smtClean="0"/>
              <a:t>. Тип кровообращения </a:t>
            </a:r>
            <a:r>
              <a:rPr lang="ru-RU" dirty="0" smtClean="0"/>
              <a:t>правый.</a:t>
            </a:r>
            <a:endParaRPr lang="ru-RU" dirty="0" smtClean="0"/>
          </a:p>
          <a:p>
            <a:pPr algn="just"/>
            <a:r>
              <a:rPr lang="ru-RU" dirty="0" smtClean="0"/>
              <a:t>Ствол ЛКА, ОА, ПМЖВ и их ветви, на всём протяжении артерии с чёткими неровными </a:t>
            </a:r>
            <a:r>
              <a:rPr lang="ru-RU" dirty="0" smtClean="0"/>
              <a:t>контурами, без признаков атеросклеротического поражения. </a:t>
            </a:r>
            <a:r>
              <a:rPr lang="ru-RU" dirty="0" smtClean="0"/>
              <a:t>В ПМЖВ в 7 сегменте </a:t>
            </a:r>
            <a:r>
              <a:rPr lang="ru-RU" dirty="0" smtClean="0"/>
              <a:t>определяется </a:t>
            </a:r>
            <a:r>
              <a:rPr lang="ru-RU" dirty="0" err="1" smtClean="0"/>
              <a:t>гемодинамически</a:t>
            </a:r>
            <a:r>
              <a:rPr lang="ru-RU" dirty="0" smtClean="0"/>
              <a:t> значимый мышечный мостик </a:t>
            </a:r>
            <a:r>
              <a:rPr lang="ru-RU" dirty="0" err="1" smtClean="0"/>
              <a:t>стенозирующий</a:t>
            </a:r>
            <a:r>
              <a:rPr lang="ru-RU" dirty="0" smtClean="0"/>
              <a:t> просвет артерии в систолу до 60-70%. </a:t>
            </a:r>
            <a:endParaRPr lang="ru-RU" dirty="0" smtClean="0"/>
          </a:p>
          <a:p>
            <a:pPr algn="just"/>
            <a:r>
              <a:rPr lang="ru-RU" dirty="0" smtClean="0"/>
              <a:t>ПКА </a:t>
            </a:r>
            <a:r>
              <a:rPr lang="ru-RU" dirty="0" err="1" smtClean="0"/>
              <a:t>контрастируются</a:t>
            </a:r>
            <a:r>
              <a:rPr lang="ru-RU" dirty="0" smtClean="0"/>
              <a:t> на всём протяжении, с чёткими не ровными контурами, </a:t>
            </a:r>
            <a:r>
              <a:rPr lang="ru-RU" dirty="0" smtClean="0"/>
              <a:t>в 4 </a:t>
            </a:r>
            <a:r>
              <a:rPr lang="ru-RU" dirty="0" smtClean="0"/>
              <a:t>сегменте определяется протяжённый стеноз до </a:t>
            </a:r>
            <a:r>
              <a:rPr lang="ru-RU" dirty="0" smtClean="0"/>
              <a:t>40-45%. </a:t>
            </a:r>
          </a:p>
          <a:p>
            <a:pPr algn="just"/>
            <a:r>
              <a:rPr lang="ru-RU" dirty="0" smtClean="0"/>
              <a:t>Заключение: Мышечный мостик 7 сегмента ПМЖВ. Рекомендовано консервативное лечение </a:t>
            </a:r>
            <a:r>
              <a:rPr lang="ru-RU" dirty="0" err="1" smtClean="0"/>
              <a:t>блокаторами</a:t>
            </a:r>
            <a:r>
              <a:rPr lang="ru-RU" dirty="0" smtClean="0"/>
              <a:t> кальциевых каналов.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Пациентка В. Данные </a:t>
            </a:r>
            <a:r>
              <a:rPr lang="ru-RU" sz="3200" b="1" dirty="0" err="1" smtClean="0"/>
              <a:t>коронарографии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Без патологии. Правосторонний тип кровоснабжения, определяется извитость коронарных артерий.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439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Основные факторы риска ИБС: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77867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Наследственная предрасположенность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Курение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Пол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Высокое артериальное давление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Сахарный диабет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Избыточная масса тела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Высокий уровень жиров в крови (Холестерина)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Малоподвижный образ жизни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Чрезмерное употребление алкоголя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Стрессы (Психосоциальный тип личности)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Менопауза и </a:t>
            </a:r>
            <a:r>
              <a:rPr lang="ru-RU" sz="2000" dirty="0" err="1" smtClean="0"/>
              <a:t>постменопаузальный</a:t>
            </a:r>
            <a:r>
              <a:rPr lang="ru-RU" sz="2000" dirty="0" smtClean="0"/>
              <a:t> период у женщин.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286644" y="85723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785794"/>
            <a:ext cx="7203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Психосоциальный стресс, тип личности А</a:t>
            </a:r>
          </a:p>
          <a:p>
            <a:r>
              <a:rPr lang="ru-RU" sz="2400" b="1" dirty="0" smtClean="0"/>
              <a:t>           (Стресс коронарный профиль)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928802"/>
            <a:ext cx="898175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Гнев, депрессия, постоянная тревога, агрессивность, чрезмерное тщеславие,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частые психологические стрессы, отсутствие семейной поддержки, </a:t>
            </a:r>
            <a:r>
              <a:rPr lang="ru-RU" sz="2000" b="1" dirty="0" err="1" smtClean="0"/>
              <a:t>взаимо</a:t>
            </a:r>
            <a:r>
              <a:rPr lang="ru-RU" sz="2000" b="1" dirty="0" smtClean="0"/>
              <a:t>-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-понимания                       высокий выброс катехоламинов, что вызывает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повышение потребности миокарда в кислороде, увеличивает ЧСС, АД,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обуславливает ишемию миокарда, вызывает повышение </a:t>
            </a:r>
            <a:r>
              <a:rPr lang="ru-RU" sz="2000" b="1" dirty="0" err="1" smtClean="0"/>
              <a:t>коагуляционной</a:t>
            </a:r>
            <a:r>
              <a:rPr lang="ru-RU" sz="20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активности крови.       </a:t>
            </a:r>
            <a:r>
              <a:rPr lang="ru-RU" sz="2000" dirty="0" smtClean="0"/>
              <a:t>Установлено, что именно агрессивность имеет наиболее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сильное влияние на исход ИБС.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Увеличение коронарной смертности отмечено также во время таких стрессовых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ситуаций, как </a:t>
            </a:r>
            <a:r>
              <a:rPr lang="ru-RU" sz="2000" dirty="0" err="1" smtClean="0"/>
              <a:t>землятресение</a:t>
            </a:r>
            <a:r>
              <a:rPr lang="ru-RU" sz="2000" dirty="0" smtClean="0"/>
              <a:t>, ракетные бомбардировки.</a:t>
            </a:r>
            <a:endParaRPr lang="ru-RU" sz="2000" dirty="0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928794" y="292893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3401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развития ИБС: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91641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1. Атеросклеротические бляшки суживающие просвет сосуда</a:t>
            </a:r>
          </a:p>
          <a:p>
            <a:endParaRPr lang="ru-RU" sz="2400" dirty="0" smtClean="0"/>
          </a:p>
          <a:p>
            <a:r>
              <a:rPr lang="ru-RU" sz="2400" dirty="0" smtClean="0"/>
              <a:t>2. Дисфункция эндотелиальных клеток </a:t>
            </a:r>
            <a:r>
              <a:rPr lang="ru-RU" dirty="0" smtClean="0"/>
              <a:t>(неадекватная коронарная </a:t>
            </a:r>
            <a:r>
              <a:rPr lang="ru-RU" dirty="0" err="1" smtClean="0"/>
              <a:t>вазо</a:t>
            </a:r>
            <a:r>
              <a:rPr lang="ru-RU" dirty="0" smtClean="0"/>
              <a:t>-</a:t>
            </a:r>
          </a:p>
          <a:p>
            <a:r>
              <a:rPr lang="ru-RU" sz="2400" dirty="0" smtClean="0"/>
              <a:t>-</a:t>
            </a:r>
            <a:r>
              <a:rPr lang="ru-RU" dirty="0" err="1" smtClean="0"/>
              <a:t>констрикция</a:t>
            </a:r>
            <a:r>
              <a:rPr lang="ru-RU" dirty="0" smtClean="0"/>
              <a:t>, потеря нормальных </a:t>
            </a:r>
            <a:r>
              <a:rPr lang="ru-RU" dirty="0" err="1" smtClean="0"/>
              <a:t>антитромботических</a:t>
            </a:r>
            <a:r>
              <a:rPr lang="ru-RU" dirty="0" smtClean="0"/>
              <a:t> свойств</a:t>
            </a:r>
            <a:r>
              <a:rPr lang="ru-RU" sz="2400" dirty="0" smtClean="0"/>
              <a:t>)</a:t>
            </a:r>
          </a:p>
          <a:p>
            <a:r>
              <a:rPr lang="ru-RU" dirty="0" smtClean="0"/>
              <a:t>В норме физическая и умственная активность приводит к </a:t>
            </a:r>
            <a:r>
              <a:rPr lang="ru-RU" dirty="0" err="1" smtClean="0"/>
              <a:t>вазодилатации</a:t>
            </a:r>
            <a:r>
              <a:rPr lang="ru-RU" dirty="0" smtClean="0"/>
              <a:t>, возросший </a:t>
            </a:r>
          </a:p>
          <a:p>
            <a:r>
              <a:rPr lang="ru-RU" dirty="0" smtClean="0"/>
              <a:t>кровоток вызывает высвобождение эндотелиальных вазодилататоров. В норме </a:t>
            </a:r>
            <a:r>
              <a:rPr lang="ru-RU" dirty="0" err="1" smtClean="0"/>
              <a:t>релак</a:t>
            </a:r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сирующий</a:t>
            </a:r>
            <a:r>
              <a:rPr lang="ru-RU" dirty="0" smtClean="0"/>
              <a:t> эффект артерий превышает прямой адренергический сосудосуживающий</a:t>
            </a:r>
          </a:p>
          <a:p>
            <a:r>
              <a:rPr lang="ru-RU" dirty="0" smtClean="0"/>
              <a:t>эффект катехоламинов, в результате происходит </a:t>
            </a:r>
            <a:r>
              <a:rPr lang="ru-RU" dirty="0" err="1" smtClean="0"/>
              <a:t>вазодилатация</a:t>
            </a:r>
            <a:r>
              <a:rPr lang="ru-RU" dirty="0" smtClean="0"/>
              <a:t>. Но при атеросклерозе </a:t>
            </a:r>
          </a:p>
          <a:p>
            <a:r>
              <a:rPr lang="ru-RU" dirty="0" smtClean="0"/>
              <a:t>В результате нарушения продукции эндотелиальных вазодилататоров начинает </a:t>
            </a:r>
            <a:r>
              <a:rPr lang="ru-RU" dirty="0" err="1" smtClean="0"/>
              <a:t>прева</a:t>
            </a:r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лировать</a:t>
            </a:r>
            <a:r>
              <a:rPr lang="ru-RU" dirty="0" smtClean="0"/>
              <a:t> прямой эффект катехоламинов – </a:t>
            </a:r>
            <a:r>
              <a:rPr lang="ru-RU" dirty="0" err="1" smtClean="0"/>
              <a:t>вазоконстрикция</a:t>
            </a:r>
            <a:r>
              <a:rPr lang="ru-RU" dirty="0" smtClean="0"/>
              <a:t>. А также у пациентов с </a:t>
            </a:r>
          </a:p>
          <a:p>
            <a:r>
              <a:rPr lang="ru-RU" dirty="0" smtClean="0"/>
              <a:t>факторами риска такими, как </a:t>
            </a:r>
            <a:r>
              <a:rPr lang="ru-RU" dirty="0" err="1" smtClean="0"/>
              <a:t>гиперхолетсеринемия</a:t>
            </a:r>
            <a:r>
              <a:rPr lang="ru-RU" dirty="0" smtClean="0"/>
              <a:t>, СД, АГ, курение – </a:t>
            </a:r>
            <a:r>
              <a:rPr lang="ru-RU" dirty="0" err="1" smtClean="0"/>
              <a:t>вазоконстрикция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происходит даже на здоровых сосудах.</a:t>
            </a:r>
          </a:p>
          <a:p>
            <a:endParaRPr lang="ru-RU" dirty="0" smtClean="0"/>
          </a:p>
          <a:p>
            <a:r>
              <a:rPr lang="ru-RU" sz="2400" dirty="0" smtClean="0"/>
              <a:t>3. Агрегация тромбоцитов </a:t>
            </a:r>
            <a:r>
              <a:rPr lang="ru-RU" dirty="0" smtClean="0"/>
              <a:t>(На фоне дисфункции эндотелия снижается анти –</a:t>
            </a:r>
          </a:p>
          <a:p>
            <a:r>
              <a:rPr lang="ru-RU" sz="2400" smtClean="0"/>
              <a:t>-</a:t>
            </a:r>
            <a:r>
              <a:rPr lang="ru-RU" smtClean="0"/>
              <a:t>тромботический </a:t>
            </a:r>
            <a:r>
              <a:rPr lang="ru-RU" dirty="0" smtClean="0"/>
              <a:t>эффект).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571480"/>
            <a:ext cx="2021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Клиника ИБС: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54471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r>
              <a:rPr lang="ru-RU" sz="2000" dirty="0" smtClean="0"/>
              <a:t>Клинические признаки стенокардии хорошо известны, однако в реальных </a:t>
            </a:r>
          </a:p>
          <a:p>
            <a:r>
              <a:rPr lang="ru-RU" sz="2000" dirty="0" smtClean="0"/>
              <a:t>условиях имеется немало случаев как </a:t>
            </a:r>
            <a:r>
              <a:rPr lang="ru-RU" sz="2000" dirty="0" err="1" smtClean="0"/>
              <a:t>гипердиагностики</a:t>
            </a:r>
            <a:r>
              <a:rPr lang="ru-RU" sz="2000" dirty="0" smtClean="0"/>
              <a:t>, так и </a:t>
            </a:r>
            <a:r>
              <a:rPr lang="ru-RU" sz="2000" dirty="0" err="1" smtClean="0"/>
              <a:t>гиподиагно</a:t>
            </a:r>
            <a:r>
              <a:rPr lang="ru-RU" sz="2000" dirty="0" smtClean="0"/>
              <a:t>-</a:t>
            </a:r>
          </a:p>
          <a:p>
            <a:r>
              <a:rPr lang="ru-RU" sz="2000" dirty="0" smtClean="0"/>
              <a:t>-</a:t>
            </a:r>
            <a:r>
              <a:rPr lang="ru-RU" sz="2000" dirty="0" err="1" smtClean="0"/>
              <a:t>стики</a:t>
            </a:r>
            <a:r>
              <a:rPr lang="ru-RU" sz="2000" dirty="0" smtClean="0"/>
              <a:t> ИБС.</a:t>
            </a:r>
          </a:p>
          <a:p>
            <a:r>
              <a:rPr lang="ru-RU" sz="2000" dirty="0" err="1" smtClean="0"/>
              <a:t>Гипердиагностика</a:t>
            </a:r>
            <a:r>
              <a:rPr lang="ru-RU" sz="2000" dirty="0" smtClean="0"/>
              <a:t> обусловлена тем, что любую боль в грудной клетке,</a:t>
            </a:r>
          </a:p>
          <a:p>
            <a:r>
              <a:rPr lang="ru-RU" sz="2000" dirty="0" smtClean="0"/>
              <a:t>особенно у лиц пожилого возраста отождествляют со стенокардией. </a:t>
            </a:r>
            <a:r>
              <a:rPr lang="ru-RU" sz="2000" dirty="0" err="1" smtClean="0"/>
              <a:t>Гипо</a:t>
            </a:r>
            <a:r>
              <a:rPr lang="ru-RU" sz="2000" dirty="0" smtClean="0"/>
              <a:t>-</a:t>
            </a:r>
          </a:p>
          <a:p>
            <a:r>
              <a:rPr lang="ru-RU" sz="2000" dirty="0" smtClean="0"/>
              <a:t>-диагностика встречается чаще всего при </a:t>
            </a:r>
            <a:r>
              <a:rPr lang="ru-RU" sz="2000" dirty="0" err="1" smtClean="0"/>
              <a:t>атипичных</a:t>
            </a:r>
            <a:r>
              <a:rPr lang="ru-RU" sz="2000" dirty="0" smtClean="0"/>
              <a:t> вариантах заболевания.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3471</Words>
  <Application>Microsoft Office PowerPoint</Application>
  <PresentationFormat>Экран (4:3)</PresentationFormat>
  <Paragraphs>358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ИШЕМИЧЕСКАЯ БОЛЕЗНЬ СЕРДЦА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Изменения ЭКГ во время приступа стенокардии</vt:lpstr>
      <vt:lpstr>Тесты подтверждающие или отрицающие ИБС.</vt:lpstr>
      <vt:lpstr>Ферменты</vt:lpstr>
      <vt:lpstr>Следует помнить:</vt:lpstr>
      <vt:lpstr>Динамика МВ КФК фракции при остром ИМ:</vt:lpstr>
      <vt:lpstr>Динамика КФК при остром ИМ:</vt:lpstr>
      <vt:lpstr>Динамика ЛДГ при ИМ:</vt:lpstr>
      <vt:lpstr>Динамика АСТ:</vt:lpstr>
      <vt:lpstr>Тропонин:</vt:lpstr>
      <vt:lpstr>Слайд 24</vt:lpstr>
      <vt:lpstr>Классификация нитратов:</vt:lpstr>
      <vt:lpstr>Нитратоподобные препараты:</vt:lpstr>
      <vt:lpstr>В адреноблокаторы:</vt:lpstr>
      <vt:lpstr>Основные препараты:</vt:lpstr>
      <vt:lpstr>Антиагреганты:</vt:lpstr>
      <vt:lpstr>Кишечнорастворимые формы аспирина:</vt:lpstr>
      <vt:lpstr>Антикоагулянты:</vt:lpstr>
      <vt:lpstr>Антикоагулянты непрямого действия:</vt:lpstr>
      <vt:lpstr>Антагонисты кальция:</vt:lpstr>
      <vt:lpstr>Препараты:</vt:lpstr>
      <vt:lpstr>Слайд 35</vt:lpstr>
      <vt:lpstr>Хирургические методы лечения ИБС:</vt:lpstr>
      <vt:lpstr>Больной К. 49 лет Белорецкий район находился в РКБ им. Г.Г.Куватова с 12.5.14г</vt:lpstr>
      <vt:lpstr>Слайд 38</vt:lpstr>
      <vt:lpstr>ОАК:</vt:lpstr>
      <vt:lpstr>ОАМ:</vt:lpstr>
      <vt:lpstr>Б/Х крови:</vt:lpstr>
      <vt:lpstr>ЭКГ:</vt:lpstr>
      <vt:lpstr>В гематологии получал лечение:</vt:lpstr>
      <vt:lpstr>CITO:</vt:lpstr>
      <vt:lpstr>КАГ:</vt:lpstr>
      <vt:lpstr>Слайд 46</vt:lpstr>
      <vt:lpstr>Больной М. 51 год Фёдоровский район находился в отделении кардиологии с 8.5.14г</vt:lpstr>
      <vt:lpstr>19.5.14г проведено стентирование коронарной артерии:</vt:lpstr>
      <vt:lpstr>Больной Т.57 лет Салаватский район находился на лечении в отделении кардиологии РКБ им. Г.Г.Куватова с 12.5.14г</vt:lpstr>
      <vt:lpstr>Поступил в отделение с ухудшением состояния, в течении года после стентирования возобновились загрудинные боли.</vt:lpstr>
      <vt:lpstr>Больной К.71 год Белокатайский район находился на лечении и обследовании в РКБ им.Г.Г.Куватова в мае 2014г</vt:lpstr>
      <vt:lpstr>Данные коронарографии от 16.5.14г:</vt:lpstr>
      <vt:lpstr>Пациентка В. Данные коронарографии: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</dc:title>
  <dc:creator>Алекс</dc:creator>
  <cp:lastModifiedBy>RePack by SPecialiST</cp:lastModifiedBy>
  <cp:revision>64</cp:revision>
  <dcterms:created xsi:type="dcterms:W3CDTF">2012-05-02T17:03:39Z</dcterms:created>
  <dcterms:modified xsi:type="dcterms:W3CDTF">2014-05-21T16:44:08Z</dcterms:modified>
</cp:coreProperties>
</file>