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00" autoAdjust="0"/>
  </p:normalViewPr>
  <p:slideViewPr>
    <p:cSldViewPr>
      <p:cViewPr varScale="1">
        <p:scale>
          <a:sx n="78" d="100"/>
          <a:sy n="78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Оценка функциональных возможностей организма детей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Методика определения частоты дыхательных движений (ЧДД)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/>
              <a:t>Частота дыхательных движений - число дыхательных движений (циклов вдох-выдох) за единицу времени (обычно минуту)</a:t>
            </a:r>
            <a:r>
              <a:rPr lang="ru-RU" sz="2200" dirty="0" smtClean="0"/>
              <a:t>. Подсчёт числа дыхательных движений осуществляется по числу перемещений грудной клетки и передней брюшной стенки. </a:t>
            </a:r>
            <a:endParaRPr lang="ru-RU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Методика определения частоты дыхательных движений (ЧДД)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Обычно в ходе объективного исследования сначала определяют и подсчитывают пульс, а затем - число дыхательных движений за одну минуту, определяют тип дыхания (грудной, брюшной или смешанный), глубину и его ритм.</a:t>
            </a:r>
          </a:p>
          <a:p>
            <a:pPr algn="ctr">
              <a:buNone/>
            </a:pPr>
            <a:r>
              <a:rPr lang="ru-RU" sz="2200" dirty="0" smtClean="0"/>
              <a:t>Необходимо: </a:t>
            </a:r>
          </a:p>
          <a:p>
            <a:pPr lvl="0"/>
            <a:r>
              <a:rPr lang="ru-RU" sz="2200" dirty="0" smtClean="0"/>
              <a:t>удобно уложить или усадить ребёнка; </a:t>
            </a:r>
          </a:p>
          <a:p>
            <a:pPr lvl="0"/>
            <a:r>
              <a:rPr lang="ru-RU" sz="2200" dirty="0" smtClean="0"/>
              <a:t>согреть свои руки; </a:t>
            </a:r>
          </a:p>
          <a:p>
            <a:pPr lvl="0"/>
            <a:r>
              <a:rPr lang="ru-RU" sz="2200" dirty="0" smtClean="0"/>
              <a:t>положить руку на живот или грудную клетку (не фиксируя внимания ребёнка); </a:t>
            </a:r>
          </a:p>
          <a:p>
            <a:pPr lvl="0"/>
            <a:r>
              <a:rPr lang="ru-RU" sz="2200" dirty="0" smtClean="0"/>
              <a:t>с помощью секундомера подсчитываем количество дыхательных движений за 1 минуту. 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Методика определения частоты дыхательных движений (ЧДД)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595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Возраст ребёнка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Число дыханий в 1 минуту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новорождённый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40-60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 месяцев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35-40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12 месяцев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30-35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5-6 лет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15 лет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взрослый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987824" y="1412776"/>
            <a:ext cx="2800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Частота дыхания у детей</a:t>
            </a:r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51520" y="5139570"/>
            <a:ext cx="842493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Помните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определение частоты дыхания производить в спокойном состоянии (при крике, кашле, испуге дыхание учащается)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64672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Методика измерения артериального давления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Артериальное давление у детей зависит от возраста, пола, величины ударного и минутного объёма сердца, сопротивления сосудов, их эластичности, количества циркулирующей крови, её вязкости. У новорожденного ребёнка максимальное (систолическое) давление составляет 74-76 </a:t>
            </a:r>
            <a:r>
              <a:rPr lang="ru-RU" sz="2200" dirty="0" err="1" smtClean="0"/>
              <a:t>мм.рт.ст</a:t>
            </a:r>
            <a:r>
              <a:rPr lang="ru-RU" sz="2200" dirty="0" smtClean="0"/>
              <a:t>., минимальное (</a:t>
            </a:r>
            <a:r>
              <a:rPr lang="ru-RU" sz="2200" dirty="0" err="1" smtClean="0"/>
              <a:t>диастолическое</a:t>
            </a:r>
            <a:r>
              <a:rPr lang="ru-RU" sz="2200" dirty="0" smtClean="0"/>
              <a:t>)давление составляет 1\2 – 2\3 от максимального. </a:t>
            </a:r>
          </a:p>
          <a:p>
            <a:r>
              <a:rPr lang="ru-RU" sz="2200" dirty="0" smtClean="0"/>
              <a:t>Максимальное давление у детей первого года </a:t>
            </a:r>
            <a:r>
              <a:rPr lang="ru-RU" sz="2200" b="1" dirty="0" smtClean="0"/>
              <a:t>АД = 76+2п,</a:t>
            </a:r>
            <a:r>
              <a:rPr lang="ru-RU" sz="2200" dirty="0" smtClean="0"/>
              <a:t> </a:t>
            </a:r>
            <a:r>
              <a:rPr lang="ru-RU" sz="2200" dirty="0" err="1" smtClean="0"/>
              <a:t>п</a:t>
            </a:r>
            <a:r>
              <a:rPr lang="ru-RU" sz="2200" dirty="0" smtClean="0"/>
              <a:t> – число месяцев жизни, 76 – максимальное давление новорожденных. В один год максимальное систолическое давление составляет 80-85 мм. </a:t>
            </a:r>
            <a:r>
              <a:rPr lang="ru-RU" sz="2200" dirty="0" err="1" smtClean="0"/>
              <a:t>рт</a:t>
            </a:r>
            <a:r>
              <a:rPr lang="ru-RU" sz="2200" dirty="0" smtClean="0"/>
              <a:t>. ст. – 100 </a:t>
            </a:r>
            <a:r>
              <a:rPr lang="ru-RU" sz="2200" dirty="0" err="1" smtClean="0"/>
              <a:t>мм.рт</a:t>
            </a:r>
            <a:r>
              <a:rPr lang="ru-RU" sz="2200" dirty="0" smtClean="0"/>
              <a:t>. ст. У детей старше года АД определяется по формуле: </a:t>
            </a:r>
            <a:r>
              <a:rPr lang="ru-RU" sz="2200" b="1" dirty="0" smtClean="0"/>
              <a:t>АД </a:t>
            </a:r>
            <a:r>
              <a:rPr lang="ru-RU" sz="2200" b="1" dirty="0" err="1" smtClean="0"/>
              <a:t>макс.=</a:t>
            </a:r>
            <a:r>
              <a:rPr lang="ru-RU" sz="2200" b="1" dirty="0" smtClean="0"/>
              <a:t> 100 + 2п, </a:t>
            </a:r>
            <a:r>
              <a:rPr lang="ru-RU" sz="2200" b="1" dirty="0" err="1" smtClean="0"/>
              <a:t>п</a:t>
            </a:r>
            <a:r>
              <a:rPr lang="ru-RU" sz="2200" b="1" dirty="0" smtClean="0"/>
              <a:t> -</a:t>
            </a:r>
            <a:r>
              <a:rPr lang="ru-RU" sz="2200" dirty="0" smtClean="0"/>
              <a:t> возраст в годах, </a:t>
            </a:r>
            <a:r>
              <a:rPr lang="ru-RU" sz="2200" b="1" dirty="0" smtClean="0"/>
              <a:t>АД мин. = 1\2 – 2\3 макс.</a:t>
            </a:r>
            <a:r>
              <a:rPr lang="ru-RU" sz="2200" dirty="0" smtClean="0"/>
              <a:t>или </a:t>
            </a:r>
            <a:r>
              <a:rPr lang="ru-RU" sz="2200" b="1" dirty="0" smtClean="0"/>
              <a:t>АД макс</a:t>
            </a:r>
            <a:r>
              <a:rPr lang="ru-RU" sz="2200" dirty="0" smtClean="0"/>
              <a:t>. = </a:t>
            </a:r>
            <a:r>
              <a:rPr lang="ru-RU" sz="2200" b="1" dirty="0" smtClean="0"/>
              <a:t>80 + 2п, </a:t>
            </a:r>
            <a:r>
              <a:rPr lang="ru-RU" sz="2200" b="1" dirty="0" err="1" smtClean="0"/>
              <a:t>п</a:t>
            </a:r>
            <a:r>
              <a:rPr lang="ru-RU" sz="2200" b="1" dirty="0" smtClean="0"/>
              <a:t> -</a:t>
            </a:r>
            <a:r>
              <a:rPr lang="ru-RU" sz="2200" dirty="0" smtClean="0"/>
              <a:t> возраст в годах.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Методика измерения артериального давления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Измерять артериальное давление (АД) рекомендуется в одни и те же часы после 10 -15 минутного отдыха, трехкратно с интервалом в 3мин. Измерение проводится тонометром. Манжета тонометра должна соответствовать возрасту (равна 1\2 окружности плеча). Выпускаются специальные, соответствующие возрасту манжеты, шириной 3,5 – 13 см. </a:t>
            </a:r>
            <a:endParaRPr lang="ru-RU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smtClean="0"/>
              <a:t>Методика измерения артериального давления</a:t>
            </a:r>
            <a:endParaRPr lang="ru-RU" sz="240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/>
              <a:t>Размеры манжеты для измерения АД:</a:t>
            </a:r>
            <a:endParaRPr lang="ru-RU" sz="2200" dirty="0" smtClean="0"/>
          </a:p>
          <a:p>
            <a:r>
              <a:rPr lang="ru-RU" sz="2200" dirty="0" smtClean="0"/>
              <a:t>Дети 1 года – 3,5 -7 см; дети 2-4 лет -5,5 – 11 см; дети 2 года – 4,5 -9 см; дети 4-7 лет 6,5 – 13 см; дети до 10 лет 8,5 – 15 см.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Методика измерения артериального давления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Алгоритм действий:</a:t>
            </a:r>
            <a:r>
              <a:rPr lang="ru-RU" dirty="0" smtClean="0"/>
              <a:t> </a:t>
            </a:r>
          </a:p>
          <a:p>
            <a:r>
              <a:rPr lang="ru-RU" dirty="0" smtClean="0"/>
              <a:t>Ребёнок лежит либо сидит у стола. Рука расслаблена, расположена ладонью вверх, плечо находится под углом к поверхности опоры (в положении сидя).</a:t>
            </a:r>
          </a:p>
          <a:p>
            <a:r>
              <a:rPr lang="ru-RU" dirty="0" smtClean="0"/>
              <a:t>Воздух из манжеты должен быть удален. Зазор между манжетой и поверхностью плеча 1-1,5 см (должен входить один палец). Манжета накладывается на плечо на 2 см выше локтевого сгиба. Соединить тонометр с манжетой. Закрыть вентиль на груше. Фонендоскоп приложить в локтевом сгибе на проекцию плечевой артерии. Воздух нагнетать постепенно до уровня, превышающего на 20 </a:t>
            </a:r>
            <a:r>
              <a:rPr lang="ru-RU" dirty="0" err="1" smtClean="0"/>
              <a:t>мм.рт</a:t>
            </a:r>
            <a:r>
              <a:rPr lang="ru-RU" dirty="0" smtClean="0"/>
              <a:t>. </a:t>
            </a:r>
            <a:r>
              <a:rPr lang="ru-RU" dirty="0" err="1" smtClean="0"/>
              <a:t>ст</a:t>
            </a:r>
            <a:r>
              <a:rPr lang="ru-RU" dirty="0" smtClean="0"/>
              <a:t> тот уровень, при котором исчезает пульс на плечевой артерии. Открыть клапан тонометра, выслушать появление первого удара, а затем последнего удара пульса, что будет соответствовать максимальному и минимальному артериальному давлению (при первом ударе фиксируется давление крови в артерии во время систолы, при окончании пульсации – во время диастолы).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420656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Методика измерения артериального давления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Необходимо учитывать, что артериальное давление, как максимальное, так и минимальное, колеблется в течение суток довольно значительно (иногда на 10-20 мм </a:t>
            </a:r>
            <a:r>
              <a:rPr lang="ru-RU" sz="2200" dirty="0" err="1" smtClean="0"/>
              <a:t>рт</a:t>
            </a:r>
            <a:r>
              <a:rPr lang="ru-RU" sz="2200" dirty="0" smtClean="0"/>
              <a:t>. </a:t>
            </a:r>
            <a:r>
              <a:rPr lang="ru-RU" sz="2200" dirty="0" err="1" smtClean="0"/>
              <a:t>ст</a:t>
            </a:r>
            <a:r>
              <a:rPr lang="ru-RU" sz="2200" dirty="0" smtClean="0"/>
              <a:t>). Ниже всего артериальное давление бывает во время глубокого сна и выше всего под влиянием положительных и отрицательных эмоций, а также физической нагрузки.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Проба </a:t>
            </a:r>
            <a:r>
              <a:rPr lang="ru-RU" sz="2400" dirty="0" err="1" smtClean="0"/>
              <a:t>Ромберга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200" dirty="0" smtClean="0"/>
              <a:t>При изучении координационной функции нервной системы используют статические и динамические координационные пробы.</a:t>
            </a:r>
          </a:p>
          <a:p>
            <a:pPr lvl="0"/>
            <a:r>
              <a:rPr lang="ru-RU" sz="2200" dirty="0" smtClean="0"/>
              <a:t>Для оценки статической координации применяется простая и усложненные </a:t>
            </a:r>
            <a:r>
              <a:rPr lang="ru-RU" sz="2200" u="sng" dirty="0" smtClean="0"/>
              <a:t>пробы </a:t>
            </a:r>
            <a:r>
              <a:rPr lang="ru-RU" sz="2200" u="sng" dirty="0" err="1" smtClean="0"/>
              <a:t>Ромберга</a:t>
            </a:r>
            <a:r>
              <a:rPr lang="ru-RU" sz="2200" u="sng" dirty="0" smtClean="0"/>
              <a:t>.</a:t>
            </a:r>
            <a:endParaRPr lang="ru-RU" sz="2200" dirty="0" smtClean="0"/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Проба </a:t>
            </a:r>
            <a:r>
              <a:rPr lang="ru-RU" sz="2400" dirty="0" err="1" smtClean="0"/>
              <a:t>Ромберга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/>
          </a:bodyPr>
          <a:lstStyle/>
          <a:p>
            <a:pPr lvl="0"/>
            <a:r>
              <a:rPr lang="ru-RU" sz="2200" dirty="0" smtClean="0"/>
              <a:t>При выполнении простой пробы </a:t>
            </a:r>
            <a:r>
              <a:rPr lang="ru-RU" sz="2200" dirty="0" err="1" smtClean="0"/>
              <a:t>Ромберга</a:t>
            </a:r>
            <a:r>
              <a:rPr lang="ru-RU" sz="2200" dirty="0" smtClean="0"/>
              <a:t> испытуемый стоит с опорой на две ноги (пятки вместе, носки немного врозь), глаза закрыты, руки вытянуты вперёд, пальцы несколько разведены. Определяется время и степень устойчивости (неподвижно стоит исследуемый или покачивается) в данной позе, а также обращают внимание на наличие дрожания – тремора – век и пальцев рук.</a:t>
            </a:r>
          </a:p>
          <a:p>
            <a:pPr>
              <a:buNone/>
            </a:pPr>
            <a:endParaRPr lang="ru-RU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/>
              <a:t>Функциональные пробы </a:t>
            </a:r>
            <a:r>
              <a:rPr lang="ru-RU" sz="2200" dirty="0" smtClean="0"/>
              <a:t>– это различные дозированные нагрузки или возмущающие воздействия (задержка дыхания, изменение положения тела на поворотном столе и др.), позволяющие объективно оценить функциональное состояние систем организма.</a:t>
            </a:r>
          </a:p>
          <a:p>
            <a:endParaRPr lang="ru-RU" sz="22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Проба </a:t>
            </a:r>
            <a:r>
              <a:rPr lang="ru-RU" sz="2400" dirty="0" err="1" smtClean="0"/>
              <a:t>Ромберга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200" dirty="0" smtClean="0"/>
              <a:t>Следует отметить, что простую пробу </a:t>
            </a:r>
            <a:r>
              <a:rPr lang="ru-RU" sz="2200" dirty="0" err="1" smtClean="0"/>
              <a:t>Ромберга</a:t>
            </a:r>
            <a:r>
              <a:rPr lang="ru-RU" sz="2200" dirty="0" smtClean="0"/>
              <a:t> применяют обычно в клинике при обследовании больных людей. Для спортсменов рекомендуют использовать усложненные пробы (проба </a:t>
            </a:r>
            <a:r>
              <a:rPr lang="ru-RU" sz="2200" dirty="0" err="1" smtClean="0"/>
              <a:t>Ромберга</a:t>
            </a:r>
            <a:r>
              <a:rPr lang="ru-RU" sz="2200" dirty="0" smtClean="0"/>
              <a:t> 2 и 3).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Проба </a:t>
            </a:r>
            <a:r>
              <a:rPr lang="ru-RU" sz="2400" dirty="0" err="1" smtClean="0"/>
              <a:t>Ромберга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200" u="sng" dirty="0" smtClean="0"/>
              <a:t>Проба </a:t>
            </a:r>
            <a:r>
              <a:rPr lang="ru-RU" sz="2200" u="sng" dirty="0" err="1" smtClean="0"/>
              <a:t>Ромберга</a:t>
            </a:r>
            <a:r>
              <a:rPr lang="ru-RU" sz="2200" u="sng" dirty="0" smtClean="0"/>
              <a:t> - 2: </a:t>
            </a:r>
            <a:r>
              <a:rPr lang="ru-RU" sz="2200" dirty="0" smtClean="0"/>
              <a:t>испытуемый должен стоять так, чтобы ноги его были на одной линии, при этом пятка одной ноги касается носка другой ноги, глаза закрыты, руки вытянуты вперед, пальцы разведены. </a:t>
            </a:r>
          </a:p>
          <a:p>
            <a:pPr lvl="0"/>
            <a:r>
              <a:rPr lang="ru-RU" sz="2200" dirty="0" smtClean="0"/>
              <a:t>Время устойчивости в позе </a:t>
            </a:r>
            <a:r>
              <a:rPr lang="ru-RU" sz="2200" dirty="0" err="1" smtClean="0"/>
              <a:t>Ромберга</a:t>
            </a:r>
            <a:r>
              <a:rPr lang="ru-RU" sz="2200" dirty="0" smtClean="0"/>
              <a:t> - 2 у здоровых нетренированных лиц находится в пределах 30-50 секунд, при этом отсутствует тремор пальцев рук и век. </a:t>
            </a:r>
          </a:p>
          <a:p>
            <a:pPr lvl="0"/>
            <a:r>
              <a:rPr lang="ru-RU" sz="2200" dirty="0" smtClean="0"/>
              <a:t>У спортсменов время устойчивости значительно больше (особенно у гимнастов, фигуристов, прыгунов в воду, пловцов) и может составлять 100-120 секунд и более.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Проба </a:t>
            </a:r>
            <a:r>
              <a:rPr lang="ru-RU" sz="2400" dirty="0" err="1" smtClean="0"/>
              <a:t>Ромберга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89120"/>
          </a:xfrm>
        </p:spPr>
        <p:txBody>
          <a:bodyPr>
            <a:normAutofit/>
          </a:bodyPr>
          <a:lstStyle/>
          <a:p>
            <a:pPr lvl="0"/>
            <a:r>
              <a:rPr lang="ru-RU" sz="2200" u="sng" dirty="0" smtClean="0"/>
              <a:t>Проба </a:t>
            </a:r>
            <a:r>
              <a:rPr lang="ru-RU" sz="2200" u="sng" dirty="0" err="1" smtClean="0"/>
              <a:t>Ромберга</a:t>
            </a:r>
            <a:r>
              <a:rPr lang="ru-RU" sz="2200" u="sng" dirty="0" smtClean="0"/>
              <a:t> -3: </a:t>
            </a:r>
            <a:r>
              <a:rPr lang="ru-RU" sz="2200" dirty="0" smtClean="0"/>
              <a:t>исследуемый стоит на одной ноге, пятка другой касается коленной чашечки опорной ноги, при этом глаза закрыты, руки вытянуты вперед.</a:t>
            </a:r>
          </a:p>
          <a:p>
            <a:r>
              <a:rPr lang="ru-RU" sz="2200" dirty="0" smtClean="0"/>
              <a:t>Твердая устойчивость позы более 15 сек при отсутствии тремора пальцев и век оценивается как «хорошо»; покачивание, небольшой тремор век и пальцев при удержании позы в течение 15 сек - «удовлетворительно»; выраженный тремор век и пальцев при удержании позы менее 15 сек - «неудовлетворительно». </a:t>
            </a:r>
            <a:endParaRPr lang="ru-RU" sz="2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Проба </a:t>
            </a:r>
            <a:r>
              <a:rPr lang="ru-RU" sz="2400" dirty="0" err="1" smtClean="0"/>
              <a:t>Ромберга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536" y="2492896"/>
          <a:ext cx="8229606" cy="163372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92088"/>
                <a:gridCol w="383570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Возраст (годы)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6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7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8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9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10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11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12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13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14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15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16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17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18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Время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устойчивости (сек)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13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16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21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24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28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30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36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44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48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50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52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51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53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44389" y="1196752"/>
            <a:ext cx="86480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Среднее время устойчивости в позе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Ромберга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-2 у детей, подростков и юношей, не занимающихся спортом (по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А.Ф.Синякову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/>
              <a:t>тест </a:t>
            </a:r>
            <a:r>
              <a:rPr lang="ru-RU" sz="2600" b="1" dirty="0" err="1" smtClean="0"/>
              <a:t>Руфье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Чтобы оценить работу сердца целесообразно провести пробу </a:t>
            </a:r>
            <a:r>
              <a:rPr lang="ru-RU" sz="2200" dirty="0" err="1" smtClean="0"/>
              <a:t>Руфье</a:t>
            </a:r>
            <a:r>
              <a:rPr lang="ru-RU" sz="2200" dirty="0" smtClean="0"/>
              <a:t>. Она осуществляется путем выполнения человеком нетрудного физического испытания. Итоги этого теста демонстрируют уровень нагрузок, который без риска для здоровья может выдержать человек.</a:t>
            </a:r>
          </a:p>
          <a:p>
            <a:r>
              <a:rPr lang="ru-RU" sz="2200" dirty="0" smtClean="0"/>
              <a:t>Она позволяет дать объективную оценку состояния здоровья ребенка и определить, в какой группе он может заниматься физической культурой. После проведения этого теста, основываясь на его данных, школьник получает справку с указанием предписанной ему группы.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/>
              <a:t>тест </a:t>
            </a:r>
            <a:r>
              <a:rPr lang="ru-RU" sz="2600" b="1" dirty="0" err="1" smtClean="0"/>
              <a:t>Руфье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56584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Чтобы сделать пробу </a:t>
            </a:r>
            <a:r>
              <a:rPr lang="ru-RU" sz="2200" dirty="0" err="1" smtClean="0"/>
              <a:t>Руфье</a:t>
            </a:r>
            <a:r>
              <a:rPr lang="ru-RU" sz="2200" dirty="0" smtClean="0"/>
              <a:t> и рассчитать индекс для ребенка, необходимо выполнить ниже приведенную последовательность действий.</a:t>
            </a:r>
          </a:p>
          <a:p>
            <a:pPr lvl="0"/>
            <a:r>
              <a:rPr lang="ru-RU" sz="2200" dirty="0" smtClean="0"/>
              <a:t>На протяжении 15 секунд измеряйте пульс ребенка, когда он находится в состоянии покоя (</a:t>
            </a:r>
            <a:r>
              <a:rPr lang="en-US" sz="2200" dirty="0" smtClean="0"/>
              <a:t>f1</a:t>
            </a:r>
            <a:r>
              <a:rPr lang="ru-RU" sz="2200" dirty="0" smtClean="0"/>
              <a:t>). Он должен отдыхать перед измерением 5 минут. Пульс измеряется только «сидя».</a:t>
            </a:r>
          </a:p>
          <a:p>
            <a:pPr lvl="0"/>
            <a:r>
              <a:rPr lang="ru-RU" sz="2200" dirty="0" smtClean="0"/>
              <a:t>Потом попросите ребенка сделать 30 приседаний за отведенное время (45 секунд). Зразу же за этим следует очередное измерение пульса (15 секунд)</a:t>
            </a:r>
            <a:r>
              <a:rPr lang="en-US" sz="2200" dirty="0" smtClean="0"/>
              <a:t> (f2)</a:t>
            </a:r>
            <a:r>
              <a:rPr lang="ru-RU" sz="2200" dirty="0" smtClean="0"/>
              <a:t>.</a:t>
            </a:r>
          </a:p>
          <a:p>
            <a:pPr lvl="0"/>
            <a:r>
              <a:rPr lang="ru-RU" sz="2200" dirty="0" smtClean="0"/>
              <a:t>Предоставляется 1 минута отдыха.</a:t>
            </a:r>
          </a:p>
          <a:p>
            <a:pPr lvl="0"/>
            <a:r>
              <a:rPr lang="ru-RU" sz="2200" dirty="0" smtClean="0"/>
              <a:t>Повторяется измерение пульса (15 секунд)</a:t>
            </a:r>
            <a:r>
              <a:rPr lang="en-US" sz="2200" dirty="0" smtClean="0"/>
              <a:t> (f3)</a:t>
            </a:r>
            <a:r>
              <a:rPr lang="ru-RU" sz="2200" dirty="0" smtClean="0"/>
              <a:t>.</a:t>
            </a:r>
            <a:endParaRPr lang="en-US" sz="2200" dirty="0" smtClean="0"/>
          </a:p>
          <a:p>
            <a:pPr lvl="0"/>
            <a:r>
              <a:rPr lang="ru-RU" sz="2200" dirty="0" smtClean="0"/>
              <a:t>Затем подставить значения пульса в формулу:</a:t>
            </a:r>
          </a:p>
          <a:p>
            <a:pPr lvl="0" algn="ctr"/>
            <a:r>
              <a:rPr lang="ru-RU" sz="2400" dirty="0" smtClean="0"/>
              <a:t>(4×(</a:t>
            </a:r>
            <a:r>
              <a:rPr lang="en-US" sz="2400" dirty="0" smtClean="0"/>
              <a:t>f</a:t>
            </a:r>
            <a:r>
              <a:rPr lang="ru-RU" sz="2400" dirty="0" smtClean="0"/>
              <a:t>1+</a:t>
            </a:r>
            <a:r>
              <a:rPr lang="en-US" sz="2400" dirty="0" smtClean="0"/>
              <a:t>f</a:t>
            </a:r>
            <a:r>
              <a:rPr lang="ru-RU" sz="2400" dirty="0" smtClean="0"/>
              <a:t>2+</a:t>
            </a:r>
            <a:r>
              <a:rPr lang="en-US" sz="2400" dirty="0" smtClean="0"/>
              <a:t>f</a:t>
            </a:r>
            <a:r>
              <a:rPr lang="ru-RU" sz="2400" dirty="0" smtClean="0"/>
              <a:t>3)-200)/10</a:t>
            </a:r>
            <a:endParaRPr lang="ru-RU" sz="2200" dirty="0" smtClean="0"/>
          </a:p>
          <a:p>
            <a:endParaRPr lang="ru-RU" sz="2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/>
              <a:t>тест </a:t>
            </a:r>
            <a:r>
              <a:rPr lang="ru-RU" sz="2600" b="1" dirty="0" err="1" smtClean="0"/>
              <a:t>Руфье</a:t>
            </a:r>
            <a:endParaRPr lang="ru-RU" sz="2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19049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Оценка </a:t>
                      </a:r>
                      <a:r>
                        <a:rPr lang="ru-RU" sz="1600" dirty="0"/>
                        <a:t>результата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ИНДЕКС РУФЬЕ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15-18 лет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13-14 лет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11-12 лет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9-10 лет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7-8 лет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Неудовлетворительно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15 и более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16,5 и более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18 и более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19,5 и более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21 и более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Слабо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11-15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12,5-16,5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14-18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15,5-19,5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17-21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Удовлетворительно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6-10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7,5-11,4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9-13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10,5-14,5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12-16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Хорошо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0,5-5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2-6,5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3,5-8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5-9,5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6,5-11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Отлично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до 0,5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до 1,5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до 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до 4,5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до 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195736" y="12687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Таблица индекса </a:t>
            </a:r>
            <a:r>
              <a:rPr lang="ru-RU" b="1" dirty="0" err="1" smtClean="0"/>
              <a:t>Руфье</a:t>
            </a:r>
            <a:r>
              <a:rPr lang="ru-RU" b="1" dirty="0" smtClean="0"/>
              <a:t> для детей 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err="1" smtClean="0"/>
              <a:t>Гипоксические</a:t>
            </a:r>
            <a:r>
              <a:rPr lang="ru-RU" sz="2400" b="1" dirty="0" smtClean="0"/>
              <a:t> пробы Штанге и </a:t>
            </a:r>
            <a:r>
              <a:rPr lang="ru-RU" sz="2400" b="1" dirty="0" err="1" smtClean="0"/>
              <a:t>Генчи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Функциональные пробы с максимальной задержкой дыхания. Проба с задержкой дыхания позволяет судить о кислородном обеспечении организма и необходима при ведении самоконтроля за дыхательной системой. </a:t>
            </a:r>
          </a:p>
          <a:p>
            <a:r>
              <a:rPr lang="ru-RU" sz="2200" dirty="0" smtClean="0"/>
              <a:t>Благодаря простоте и информативности наиболее доступной является </a:t>
            </a:r>
            <a:r>
              <a:rPr lang="ru-RU" sz="2200" b="1" dirty="0" smtClean="0"/>
              <a:t>проба Штанге и </a:t>
            </a:r>
            <a:r>
              <a:rPr lang="ru-RU" sz="2200" b="1" dirty="0" err="1" smtClean="0"/>
              <a:t>Генчи</a:t>
            </a:r>
            <a:r>
              <a:rPr lang="ru-RU" sz="2200" dirty="0" smtClean="0"/>
              <a:t>. Кроме того, этот тест характеризует общий уровень тренированности организма, не требуя специальной подготовки и инвентаря.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err="1" smtClean="0"/>
              <a:t>Гипоксические</a:t>
            </a:r>
            <a:r>
              <a:rPr lang="ru-RU" sz="2400" b="1" dirty="0" smtClean="0"/>
              <a:t> пробы Штанге и </a:t>
            </a:r>
            <a:r>
              <a:rPr lang="ru-RU" sz="2400" b="1" dirty="0" err="1" smtClean="0"/>
              <a:t>Генчи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200" b="1" dirty="0" smtClean="0"/>
              <a:t>Проба Штанге</a:t>
            </a:r>
          </a:p>
          <a:p>
            <a:r>
              <a:rPr lang="ru-RU" sz="2200" dirty="0" smtClean="0"/>
              <a:t>Для проведения пробы понадобится секундомер. В положении сидя нужно задержать дыхание на полном вдохе, предварительно сделав три вдоха на 3/4 глубины. На нос рекомендуется одеть специальный зажим или просто придержать его пальцами. Время задержки фиксируется в секундах. 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err="1" smtClean="0"/>
              <a:t>Гипоксические</a:t>
            </a:r>
            <a:r>
              <a:rPr lang="ru-RU" sz="2400" b="1" dirty="0" smtClean="0"/>
              <a:t> пробы Штанге и </a:t>
            </a:r>
            <a:r>
              <a:rPr lang="ru-RU" sz="2400" b="1" dirty="0" err="1" smtClean="0"/>
              <a:t>Генчи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1515" y="1935163"/>
          <a:ext cx="8435283" cy="1325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64101"/>
                <a:gridCol w="576064"/>
                <a:gridCol w="506438"/>
                <a:gridCol w="648868"/>
                <a:gridCol w="648868"/>
                <a:gridCol w="648868"/>
                <a:gridCol w="648868"/>
                <a:gridCol w="648868"/>
                <a:gridCol w="648868"/>
                <a:gridCol w="648868"/>
                <a:gridCol w="648868"/>
                <a:gridCol w="648868"/>
                <a:gridCol w="64886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Возраст (лет)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6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7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8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9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10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11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12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13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14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15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16</a:t>
                      </a:r>
                      <a:endParaRPr lang="ru-RU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Время задержки (сек)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22-24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26-30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30-36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36-40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40-44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50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44-51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48-60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50-61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54-64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60-68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64-71</a:t>
                      </a:r>
                      <a:endParaRPr lang="ru-RU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39752" y="11967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Принципы оценки пробы Штанге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568952" cy="57039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/>
              <a:t>К функциональным пробам предъявляют следующие требования</a:t>
            </a: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1. Проба должна быть стандартной и надежной;</a:t>
            </a:r>
          </a:p>
          <a:p>
            <a:r>
              <a:rPr lang="ru-RU" sz="2200" dirty="0" smtClean="0"/>
              <a:t>надежность – это </a:t>
            </a:r>
            <a:r>
              <a:rPr lang="ru-RU" sz="2200" dirty="0" err="1" smtClean="0"/>
              <a:t>воспроизводимость</a:t>
            </a:r>
            <a:r>
              <a:rPr lang="ru-RU" sz="2200" dirty="0" smtClean="0"/>
              <a:t> результатов тестирования при сохранении неизменными функционального состояния организма испытуемого и внешних условий проведения теста.</a:t>
            </a:r>
          </a:p>
          <a:p>
            <a:pPr>
              <a:buNone/>
            </a:pPr>
            <a:r>
              <a:rPr lang="ru-RU" sz="2200" dirty="0" smtClean="0"/>
              <a:t>2. Проба должна быть </a:t>
            </a:r>
            <a:r>
              <a:rPr lang="ru-RU" sz="2200" dirty="0" err="1" smtClean="0"/>
              <a:t>валидной</a:t>
            </a:r>
            <a:r>
              <a:rPr lang="ru-RU" sz="2200" dirty="0" smtClean="0"/>
              <a:t> или информативной;</a:t>
            </a:r>
          </a:p>
          <a:p>
            <a:r>
              <a:rPr lang="ru-RU" sz="2200" dirty="0" err="1" smtClean="0"/>
              <a:t>валидность</a:t>
            </a:r>
            <a:r>
              <a:rPr lang="ru-RU" sz="2200" dirty="0" smtClean="0"/>
              <a:t> - это точность, с которой производится измерение того или иного параметра.</a:t>
            </a:r>
          </a:p>
          <a:p>
            <a:pPr>
              <a:buNone/>
            </a:pPr>
            <a:r>
              <a:rPr lang="ru-RU" sz="2200" dirty="0" smtClean="0"/>
              <a:t>3. Проба должна быть нагрузочной, т.е. должна вызывать сдвиги в исследуемой системе;</a:t>
            </a:r>
          </a:p>
          <a:p>
            <a:pPr>
              <a:buNone/>
            </a:pPr>
            <a:r>
              <a:rPr lang="ru-RU" sz="2200" dirty="0" smtClean="0"/>
              <a:t>4. Проба должна быть эквивалентной нагрузкам в жизненных условиях;</a:t>
            </a:r>
          </a:p>
          <a:p>
            <a:pPr>
              <a:buNone/>
            </a:pPr>
            <a:r>
              <a:rPr lang="ru-RU" sz="2200" dirty="0" smtClean="0"/>
              <a:t>5. Проба должна быть объективной и безвредной.</a:t>
            </a:r>
          </a:p>
          <a:p>
            <a:pPr>
              <a:buNone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err="1" smtClean="0"/>
              <a:t>Гипоксические</a:t>
            </a:r>
            <a:r>
              <a:rPr lang="ru-RU" sz="2400" b="1" dirty="0" smtClean="0"/>
              <a:t> пробы Штанге и </a:t>
            </a:r>
            <a:r>
              <a:rPr lang="ru-RU" sz="2400" b="1" dirty="0" err="1" smtClean="0"/>
              <a:t>Генчи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200" b="1" dirty="0" smtClean="0"/>
              <a:t>Проба </a:t>
            </a:r>
            <a:r>
              <a:rPr lang="ru-RU" sz="2200" b="1" dirty="0" err="1" smtClean="0"/>
              <a:t>Генчи</a:t>
            </a:r>
            <a:endParaRPr lang="ru-RU" sz="2200" b="1" dirty="0" smtClean="0"/>
          </a:p>
          <a:p>
            <a:r>
              <a:rPr lang="ru-RU" sz="2200" dirty="0" smtClean="0"/>
              <a:t>Для проведения пробы также понадобится секундомер. Дыхание задерживается на полном выдохе, после трех дыханий на 3/4 глубины. Во время задержки можно пользоваться зажимом для носа или держать нос пальцами. Время фиксируется по секундомеру в секундах. </a:t>
            </a:r>
          </a:p>
          <a:p>
            <a:r>
              <a:rPr lang="ru-RU" sz="2200" b="1" dirty="0" smtClean="0"/>
              <a:t>У детей и подростков продолжительность задержки дыхания на выдохе в среднем составляет 12-13 с. </a:t>
            </a:r>
          </a:p>
          <a:p>
            <a:r>
              <a:rPr lang="ru-RU" sz="2200" dirty="0" smtClean="0"/>
              <a:t>При снижении устойчивости организма к гипоксии продолжительность задержки дыхания на вдохе и выдохе уменьшается.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420656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/>
              <a:t>Измерение роста (длины тела)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479776"/>
          </a:xfrm>
        </p:spPr>
        <p:txBody>
          <a:bodyPr>
            <a:noAutofit/>
          </a:bodyPr>
          <a:lstStyle/>
          <a:p>
            <a:r>
              <a:rPr lang="ru-RU" sz="2200" dirty="0" smtClean="0"/>
              <a:t>Измерения проводят при помощи тщательно проверенных измерительных приборов: весов, ростомера, сантиметровой ленты, динамометра (кистевого и станового). </a:t>
            </a:r>
          </a:p>
          <a:p>
            <a:r>
              <a:rPr lang="ru-RU" sz="2200" dirty="0" smtClean="0"/>
              <a:t>Все измерения желательно проводить в первую половину дня, натощак и после физиологических отправлений. Измеряемый должен быть одет лишь в легкую трикотажную одежду.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/>
              <a:t>Измерение роста (длины тела)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Измерение роста - производится в положении стоя при помощи ростомера. Обследуемый становится на площадку ростомера, спиной к вертикальной стойке, выпрямившись, прикасаясь к стойке затылком, межлопаточной областью, ягодицами и пятками. Скользящая горизонтальная планка прикладывается к голове без надавливания. </a:t>
            </a:r>
          </a:p>
          <a:p>
            <a:r>
              <a:rPr lang="ru-RU" sz="2200" dirty="0" smtClean="0"/>
              <a:t>Очень важно проводить измерение роста в первую половину дня, так как к вечеру рост человека становится меньше на 1-2 см. Причиной этому является естественная усталость в течение дня, снижение мышечного тонуса, уплощение межпозвоночных хрящевых дисков и свода стопы в результате </a:t>
            </a:r>
            <a:r>
              <a:rPr lang="ru-RU" sz="2200" dirty="0" err="1" smtClean="0"/>
              <a:t>прямохождения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/>
              <a:t>Измерение массы тела (веса)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Взвешивание проводится на рычажных или напольных весах. Обследуемый стоит неподвижно на площадке весов. Погрешность при взвешивании должна составлять не более +/-50 г. Вес, в отличие от роста, является менее стабильным показателем и может меняться в зависимости от множества факторов. Суточное колебание веса, например, может составлять от 1 до 1,5 кг.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/>
              <a:t>Индекс </a:t>
            </a:r>
            <a:r>
              <a:rPr lang="ru-RU" sz="2400" b="1" i="1" dirty="0" err="1" smtClean="0"/>
              <a:t>Кетле</a:t>
            </a:r>
            <a:r>
              <a:rPr lang="ru-RU" sz="2400" b="1" i="1" dirty="0" smtClean="0"/>
              <a:t> (ИМТ)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Не менее надежным показателем гармоничности развития, является так называемый (индекс массы), или индекс </a:t>
            </a:r>
            <a:r>
              <a:rPr lang="ru-RU" sz="2200" dirty="0" err="1" smtClean="0"/>
              <a:t>Кетле</a:t>
            </a:r>
            <a:r>
              <a:rPr lang="ru-RU" sz="2200" dirty="0" smtClean="0"/>
              <a:t>. В расчет его вводятся все те же величины и формула выглядит следующим образом: </a:t>
            </a:r>
          </a:p>
          <a:p>
            <a:pPr algn="ctr">
              <a:buNone/>
            </a:pPr>
            <a:r>
              <a:rPr lang="ru-RU" sz="2200" b="1" dirty="0" smtClean="0"/>
              <a:t>Индекс </a:t>
            </a:r>
            <a:r>
              <a:rPr lang="ru-RU" sz="2200" b="1" dirty="0" err="1" smtClean="0"/>
              <a:t>Кетле</a:t>
            </a:r>
            <a:r>
              <a:rPr lang="ru-RU" sz="2200" b="1" dirty="0" smtClean="0"/>
              <a:t> :</a:t>
            </a:r>
          </a:p>
          <a:p>
            <a:pPr algn="ctr">
              <a:buNone/>
            </a:pPr>
            <a:r>
              <a:rPr lang="ru-RU" sz="2200" b="1" dirty="0" smtClean="0"/>
              <a:t>Вес (кг) / Рост</a:t>
            </a:r>
            <a:r>
              <a:rPr lang="ru-RU" sz="2200" b="1" baseline="30000" dirty="0" smtClean="0"/>
              <a:t>2</a:t>
            </a:r>
            <a:r>
              <a:rPr lang="ru-RU" sz="2200" b="1" dirty="0" smtClean="0"/>
              <a:t> (м)</a:t>
            </a:r>
            <a:r>
              <a:rPr lang="ru-RU" sz="2200" dirty="0" smtClean="0"/>
              <a:t> </a:t>
            </a:r>
          </a:p>
          <a:p>
            <a:pPr>
              <a:buNone/>
            </a:pPr>
            <a:endParaRPr lang="ru-RU" sz="2200" dirty="0" smtClean="0"/>
          </a:p>
          <a:p>
            <a:endParaRPr lang="ru-RU" sz="22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/>
              <a:t>Индекс </a:t>
            </a:r>
            <a:r>
              <a:rPr lang="ru-RU" sz="2400" b="1" i="1" dirty="0" err="1" smtClean="0"/>
              <a:t>Кетле</a:t>
            </a:r>
            <a:r>
              <a:rPr lang="ru-RU" sz="2400" b="1" i="1" dirty="0" smtClean="0"/>
              <a:t> (ИМТ)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83184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Категория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Диапазон Индекса массы тела (кг/м</a:t>
                      </a:r>
                      <a:r>
                        <a:rPr lang="ru-RU" sz="1600" baseline="30000"/>
                        <a:t>2</a:t>
                      </a:r>
                      <a:r>
                        <a:rPr lang="ru-RU" sz="1600"/>
                        <a:t>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Критический дефицит массы тела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менее 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Выраженный дефицит массы тела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 15,0 до 16,0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Дефицит массы тела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 16,0 до 18,5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Нормальный вес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 18,5 до 25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Избыточный вес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 25 до 30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Ожирение первой степени (умеренное)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 30 до 35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Ожирение второй степени (тяжелое ожирение)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 35 до 40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Ожирение третьей степени (очень тяжелое ожирение)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более 40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2780420" y="1328083"/>
            <a:ext cx="3583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Таблица Индекса массы тела (ИМТ)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индекс </a:t>
            </a:r>
            <a:r>
              <a:rPr lang="ru-RU" sz="2400" dirty="0" err="1" smtClean="0"/>
              <a:t>Шаповаловой</a:t>
            </a:r>
            <a:r>
              <a:rPr lang="ru-RU" sz="2400" dirty="0" smtClean="0"/>
              <a:t> (ИШ)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О развитии двигательных качеств силы, быстроты и выносливости свидетельствовал индекс </a:t>
            </a:r>
            <a:r>
              <a:rPr lang="ru-RU" sz="2200" dirty="0" err="1" smtClean="0"/>
              <a:t>Шаповаловой</a:t>
            </a:r>
            <a:r>
              <a:rPr lang="ru-RU" sz="2200" dirty="0" smtClean="0"/>
              <a:t> (ИШ), кроме того он говорил о функциональных возможностях </a:t>
            </a:r>
            <a:r>
              <a:rPr lang="ru-RU" sz="2200" dirty="0" err="1" smtClean="0"/>
              <a:t>кардиореспираторной</a:t>
            </a:r>
            <a:r>
              <a:rPr lang="ru-RU" sz="2200" dirty="0" smtClean="0"/>
              <a:t> системы. Для расчета индекса необходимы следующие показатели: масса тела (г), количество </a:t>
            </a:r>
            <a:r>
              <a:rPr lang="ru-RU" sz="2200" dirty="0" err="1" smtClean="0"/>
              <a:t>подниманий</a:t>
            </a:r>
            <a:r>
              <a:rPr lang="ru-RU" sz="2200" dirty="0" smtClean="0"/>
              <a:t> туловища  в сед из положения «лежа на спине» за 1 минуту, рост (см)</a:t>
            </a:r>
          </a:p>
          <a:p>
            <a:pPr algn="ctr"/>
            <a:r>
              <a:rPr lang="ru-RU" sz="2200" b="1" dirty="0" smtClean="0"/>
              <a:t>ИШ= масса тела (г)/длина тела (см)*кол-во сгибаний туловища за 60 с/60</a:t>
            </a:r>
          </a:p>
          <a:p>
            <a:r>
              <a:rPr lang="ru-RU" sz="2200" dirty="0" smtClean="0"/>
              <a:t>Низкая оценка индекса, кроме слабого развития двигательных качеств, силы, быстроты и выносливости, говорит о недостаточных функциональных возможностях </a:t>
            </a:r>
            <a:r>
              <a:rPr lang="ru-RU" sz="2200" dirty="0" err="1" smtClean="0"/>
              <a:t>кардиореспираторной</a:t>
            </a:r>
            <a:r>
              <a:rPr lang="ru-RU" sz="2200" dirty="0" smtClean="0"/>
              <a:t> системы.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206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индекс </a:t>
            </a:r>
            <a:r>
              <a:rPr lang="ru-RU" sz="2400" dirty="0" err="1" smtClean="0"/>
              <a:t>Шаповаловой</a:t>
            </a:r>
            <a:r>
              <a:rPr lang="ru-RU" sz="2400" dirty="0" smtClean="0"/>
              <a:t> (ИШ)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836712"/>
          <a:ext cx="8280910" cy="586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810"/>
                <a:gridCol w="752810"/>
                <a:gridCol w="752810"/>
                <a:gridCol w="752810"/>
                <a:gridCol w="752810"/>
                <a:gridCol w="752810"/>
                <a:gridCol w="752810"/>
                <a:gridCol w="752810"/>
                <a:gridCol w="752810"/>
                <a:gridCol w="752810"/>
                <a:gridCol w="752810"/>
              </a:tblGrid>
              <a:tr h="216024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Оценка в баллах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6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3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ниже среднего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выше среднего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49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334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&lt;=59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&lt;=39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60-69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40-58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70-92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59-74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93-103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75-90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&gt;=104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&gt;=91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&lt;=63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&lt;=51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64-74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52-63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75-97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64-88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98-108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89-100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&gt;=109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&gt;=101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317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&lt;=63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&lt;=62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64-88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63-76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89-99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77-105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100-110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106-119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275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&lt;=69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&lt;=90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70-92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91-103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93-139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104-130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140-162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131-143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&gt;=163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&gt;=144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304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&lt;=97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98-112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114-127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113-153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128-156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154-168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157-170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&gt;=169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&gt;=171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334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&lt;=101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102-117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114-129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118-158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130-164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159-170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165-200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&gt;=171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&gt;=201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&lt;=132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115-137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133-157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138-182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158-194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183-204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195-253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&gt;=205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&gt;=254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317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&lt;=132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115-137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133-157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138-182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158-230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183-204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213-258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&gt;=205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&gt;=259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275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&lt;=128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&lt;=193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129-157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194-216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158-216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217-253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217-245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254-276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&gt;=246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&gt;=277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304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&lt;=134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&lt;=193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135-169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194-216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170-240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217-260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241-275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261-293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&gt;=276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&gt;=294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2626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&lt;=194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&lt;=212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195-219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213-245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220-270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246-312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271-295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313-345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&gt;=296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&gt;=346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29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&lt;=199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&lt;=212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200-224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213-245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225-275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246-296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276-300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297-324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&gt;=301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&gt;=325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&lt;=199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&lt;=212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200-224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213-245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225-275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246-296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276-300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297-324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&gt;=301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&gt;=325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индекс </a:t>
            </a:r>
            <a:r>
              <a:rPr lang="ru-RU" sz="2400" dirty="0" err="1" smtClean="0"/>
              <a:t>Шаповаловой</a:t>
            </a:r>
            <a:r>
              <a:rPr lang="ru-RU" sz="2400" dirty="0" smtClean="0"/>
              <a:t> (ИШ)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Низкая оценка 1 – 2 балла свидетельствует о недостаточном развитии силы, быстроты, скоростной выносливости.</a:t>
            </a:r>
          </a:p>
          <a:p>
            <a:r>
              <a:rPr lang="ru-RU" sz="2200" dirty="0" smtClean="0"/>
              <a:t>Это группа риска по возникновению нарушений осанки, искривления позвоночника, уплощения стоп. Занятия направлены на развитие силы (гантели, эспандеры, с сопротивлением партнера, упоры, удержания) и выносливости (ходьба, бег, лыжи, коньки, плавание, велосипед, гребля и т.д.). А также корригирующие упражнения.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lnSpcReduction="10000"/>
          </a:bodyPr>
          <a:lstStyle/>
          <a:p>
            <a:r>
              <a:rPr lang="ru-RU" sz="2200" b="1" dirty="0" smtClean="0"/>
              <a:t>Показания к проведению функциональных проб</a:t>
            </a:r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1. Оценка функционального состояния сердечно – сосудистой, дыхательной и других систем организма здоровых и больных людей;</a:t>
            </a:r>
          </a:p>
          <a:p>
            <a:pPr>
              <a:buNone/>
            </a:pPr>
            <a:r>
              <a:rPr lang="ru-RU" sz="2200" dirty="0" smtClean="0"/>
              <a:t>2. Оценка физической подготовленности к занятиям спортом, физической культурой и ЛФК;</a:t>
            </a:r>
          </a:p>
          <a:p>
            <a:pPr>
              <a:buNone/>
            </a:pPr>
            <a:r>
              <a:rPr lang="ru-RU" sz="2200" dirty="0" smtClean="0"/>
              <a:t>3. Экспертиза профессиональной пригодности;</a:t>
            </a:r>
          </a:p>
          <a:p>
            <a:pPr>
              <a:buNone/>
            </a:pPr>
            <a:r>
              <a:rPr lang="ru-RU" sz="2200" dirty="0" smtClean="0"/>
              <a:t>4. Оценка эффективности программ тренировки и реабилитации.</a:t>
            </a:r>
          </a:p>
          <a:p>
            <a:pPr>
              <a:buNone/>
            </a:pPr>
            <a:r>
              <a:rPr lang="ru-RU" sz="2200" dirty="0" smtClean="0"/>
              <a:t>5. Оценка приспособляемости к данной нагрузке;</a:t>
            </a:r>
          </a:p>
          <a:p>
            <a:pPr>
              <a:buNone/>
            </a:pPr>
            <a:r>
              <a:rPr lang="ru-RU" sz="2200" dirty="0" smtClean="0"/>
              <a:t>6. Оценка физической работоспособности и уровня подготовленности;</a:t>
            </a:r>
          </a:p>
          <a:p>
            <a:pPr>
              <a:buNone/>
            </a:pPr>
            <a:r>
              <a:rPr lang="ru-RU" sz="2200" dirty="0" smtClean="0"/>
              <a:t>7. Выявление изменений со стороны сердечно – сосудистой и других систем и процессов адаптации к нагрузке от одного исследования к другому;</a:t>
            </a:r>
          </a:p>
          <a:p>
            <a:pPr>
              <a:buNone/>
            </a:pPr>
            <a:r>
              <a:rPr lang="ru-RU" sz="2200" dirty="0" smtClean="0"/>
              <a:t>8. Выявление </a:t>
            </a:r>
            <a:r>
              <a:rPr lang="ru-RU" sz="2200" dirty="0" err="1" smtClean="0"/>
              <a:t>предпатологических</a:t>
            </a:r>
            <a:r>
              <a:rPr lang="ru-RU" sz="2200" dirty="0" smtClean="0"/>
              <a:t> состояний.</a:t>
            </a:r>
          </a:p>
          <a:p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Противопоказания к проведению функциональных проб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1. Острый период заболевания;</a:t>
            </a:r>
          </a:p>
          <a:p>
            <a:pPr>
              <a:buNone/>
            </a:pPr>
            <a:r>
              <a:rPr lang="ru-RU" dirty="0" smtClean="0"/>
              <a:t>2. Повышенная температура тела;</a:t>
            </a:r>
          </a:p>
          <a:p>
            <a:pPr>
              <a:buNone/>
            </a:pPr>
            <a:r>
              <a:rPr lang="ru-RU" dirty="0" smtClean="0"/>
              <a:t>3. Кровотечение;</a:t>
            </a:r>
          </a:p>
          <a:p>
            <a:pPr>
              <a:buNone/>
            </a:pPr>
            <a:r>
              <a:rPr lang="ru-RU" dirty="0" smtClean="0"/>
              <a:t>4. Тяжелое общее состояние;</a:t>
            </a:r>
          </a:p>
          <a:p>
            <a:pPr>
              <a:buNone/>
            </a:pPr>
            <a:r>
              <a:rPr lang="ru-RU" dirty="0" smtClean="0"/>
              <a:t>5. Выраженная недостаточность кровообращения;</a:t>
            </a:r>
          </a:p>
          <a:p>
            <a:pPr>
              <a:buNone/>
            </a:pPr>
            <a:r>
              <a:rPr lang="ru-RU" dirty="0" smtClean="0"/>
              <a:t>6. Гипертонический криз;</a:t>
            </a:r>
          </a:p>
          <a:p>
            <a:pPr>
              <a:buNone/>
            </a:pPr>
            <a:r>
              <a:rPr lang="ru-RU" dirty="0" smtClean="0"/>
              <a:t>7. Нарушение ритма сердца;</a:t>
            </a:r>
          </a:p>
          <a:p>
            <a:pPr>
              <a:buNone/>
            </a:pPr>
            <a:r>
              <a:rPr lang="ru-RU" dirty="0" smtClean="0"/>
              <a:t>8. Быстро прогрессирующая и нестабильная стенокардия;</a:t>
            </a:r>
          </a:p>
          <a:p>
            <a:pPr>
              <a:buNone/>
            </a:pPr>
            <a:r>
              <a:rPr lang="ru-RU" dirty="0" smtClean="0"/>
              <a:t>9. Аневризма аорты;</a:t>
            </a:r>
          </a:p>
          <a:p>
            <a:pPr>
              <a:buNone/>
            </a:pPr>
            <a:r>
              <a:rPr lang="ru-RU" dirty="0" smtClean="0"/>
              <a:t>10. Острый тромбофлебит;</a:t>
            </a:r>
          </a:p>
          <a:p>
            <a:pPr>
              <a:buNone/>
            </a:pPr>
            <a:r>
              <a:rPr lang="ru-RU" dirty="0" smtClean="0"/>
              <a:t>11. Аортальный стеноз;</a:t>
            </a:r>
          </a:p>
          <a:p>
            <a:pPr>
              <a:buNone/>
            </a:pPr>
            <a:r>
              <a:rPr lang="ru-RU" dirty="0" smtClean="0"/>
              <a:t>12. Выраженная дыхательная недостаточность;</a:t>
            </a:r>
          </a:p>
          <a:p>
            <a:pPr>
              <a:buNone/>
            </a:pPr>
            <a:r>
              <a:rPr lang="ru-RU" dirty="0" smtClean="0"/>
              <a:t>13. Острые психические расстройства;</a:t>
            </a:r>
          </a:p>
          <a:p>
            <a:pPr>
              <a:buNone/>
            </a:pPr>
            <a:r>
              <a:rPr lang="ru-RU" dirty="0" smtClean="0"/>
              <a:t>14. Невозможность выполнения пробы (болезни нервной и нервно – мышечной системы, болезни суставов).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Методика определения ЧСС (частоты сердечных сокращений).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Один из важнейших показателей работы сердца ребенка, наряду с артериальным давлением, – это частота сердечных сокращений. ЧСС показывает, сколько раз в минуту сокращается сердечная мышца. Пульс у детей постоянно измеряют, поскольку по нему определяют, как развивается малыш и каково его общее состояние.</a:t>
            </a:r>
          </a:p>
          <a:p>
            <a:r>
              <a:rPr lang="ru-RU" sz="2200" dirty="0" smtClean="0"/>
              <a:t>ЧСС – непостоянная величина, которая может изменяться под влиянием многих факторов. Пульс может изменяться при физической нагрузке, изменении погодных условий, от настроения малыша и по другим причинам. Такие колебания ЧСС говорят об адаптации организма к внутренним и внешним изменениям.</a:t>
            </a:r>
            <a:br>
              <a:rPr lang="ru-RU" sz="2200" dirty="0" smtClean="0"/>
            </a:b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Методика определения ЧСС (частоты сердечных сокращений).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ЧСС обычно подсчитывают на запястье (запястная артерия), на шее (сонная артерия), на виске (височная артерия) или на левой стороне грудной клетки. </a:t>
            </a:r>
          </a:p>
          <a:p>
            <a:pPr algn="ctr">
              <a:buNone/>
            </a:pPr>
            <a:r>
              <a:rPr lang="ru-RU" sz="2200" i="1" dirty="0" smtClean="0"/>
              <a:t>Метод 15-ти ударов</a:t>
            </a:r>
          </a:p>
          <a:p>
            <a:r>
              <a:rPr lang="ru-RU" sz="2200" dirty="0" smtClean="0"/>
              <a:t>Для подсчета ЧСС с помощью этого метода спортсмену необходимо нащупать пульс в любой из указанных точек и включить секундомер непосредственно во время удара сердца. Затем спортсмен начинает подсчет последующих ударов и на 15 ударе останавливает секундомер. </a:t>
            </a:r>
          </a:p>
          <a:p>
            <a:r>
              <a:rPr lang="ru-RU" sz="2200" dirty="0" smtClean="0"/>
              <a:t>Предположим, что в течение 15 ударов прошло 20,3 с. Тогда количество ударов в минуту будет равно: (15 ч- 20,3) </a:t>
            </a:r>
            <a:r>
              <a:rPr lang="ru-RU" sz="2200" dirty="0" err="1" smtClean="0"/>
              <a:t>х</a:t>
            </a:r>
            <a:r>
              <a:rPr lang="ru-RU" sz="2200" dirty="0" smtClean="0"/>
              <a:t> 60 = 44 уд/мин.</a:t>
            </a:r>
          </a:p>
          <a:p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Методика определения ЧСС (частоты сердечных сокращений).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200" i="1" dirty="0" smtClean="0"/>
              <a:t>Метод 15-ти секунд</a:t>
            </a:r>
          </a:p>
          <a:p>
            <a:r>
              <a:rPr lang="ru-RU" sz="2200" dirty="0" smtClean="0"/>
              <a:t>Это более легкий метод подсчета ЧСС, но вместе с тем и менее точный. Спортсмен считает удары сердца в течение 15 с и умножает количество ударов на 4, чтобы получить количество ударов в минуту. Если за 15 с было насчитано 12 ударов, то ЧСС равна: 4 </a:t>
            </a:r>
            <a:r>
              <a:rPr lang="ru-RU" sz="2200" dirty="0" err="1" smtClean="0"/>
              <a:t>х</a:t>
            </a:r>
            <a:r>
              <a:rPr lang="ru-RU" sz="2200" dirty="0" smtClean="0"/>
              <a:t> 12 = 48 уд/мин.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Методика определения ЧСС (частоты сердечных сокращений).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9243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Возраст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Среднее значение нормы ЧСС в ударах в минуту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первый месяц жизни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110-170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1 месяца до года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102-162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года до двух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94-154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2 до 4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90-140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4 до 6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86-126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6 до 8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78-118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8 до 10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68-108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10 до 12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60-100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12 до 15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55-95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196752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Средние значения частоты сердечных сокращений у детей по возрастам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атьяна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</TotalTime>
  <Words>2910</Words>
  <Application>Microsoft Office PowerPoint</Application>
  <PresentationFormat>Экран (4:3)</PresentationFormat>
  <Paragraphs>448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Методика определения ЧСС (частоты сердечных сокращений).</vt:lpstr>
      <vt:lpstr>Методика определения ЧСС (частоты сердечных сокращений).</vt:lpstr>
      <vt:lpstr>Методика определения ЧСС (частоты сердечных сокращений).</vt:lpstr>
      <vt:lpstr>Методика определения ЧСС (частоты сердечных сокращений).</vt:lpstr>
      <vt:lpstr>Методика определения частоты дыхательных движений (ЧДД)</vt:lpstr>
      <vt:lpstr>Методика определения частоты дыхательных движений (ЧДД)</vt:lpstr>
      <vt:lpstr>Методика определения частоты дыхательных движений (ЧДД)</vt:lpstr>
      <vt:lpstr>Методика измерения артериального давления</vt:lpstr>
      <vt:lpstr>Методика измерения артериального давления</vt:lpstr>
      <vt:lpstr>Методика измерения артериального давления</vt:lpstr>
      <vt:lpstr>Методика измерения артериального давления</vt:lpstr>
      <vt:lpstr>Методика измерения артериального давления</vt:lpstr>
      <vt:lpstr>Проба Ромберга</vt:lpstr>
      <vt:lpstr>Проба Ромберга</vt:lpstr>
      <vt:lpstr>Проба Ромберга</vt:lpstr>
      <vt:lpstr>Проба Ромберга</vt:lpstr>
      <vt:lpstr>Проба Ромберга</vt:lpstr>
      <vt:lpstr>Проба Ромберга</vt:lpstr>
      <vt:lpstr>тест Руфье</vt:lpstr>
      <vt:lpstr>тест Руфье</vt:lpstr>
      <vt:lpstr>тест Руфье</vt:lpstr>
      <vt:lpstr>Гипоксические пробы Штанге и Генчи</vt:lpstr>
      <vt:lpstr>Гипоксические пробы Штанге и Генчи</vt:lpstr>
      <vt:lpstr>Гипоксические пробы Штанге и Генчи</vt:lpstr>
      <vt:lpstr>Гипоксические пробы Штанге и Генчи</vt:lpstr>
      <vt:lpstr>Измерение роста (длины тела)</vt:lpstr>
      <vt:lpstr>Измерение роста (длины тела)</vt:lpstr>
      <vt:lpstr>Измерение массы тела (веса)</vt:lpstr>
      <vt:lpstr>Индекс Кетле (ИМТ)</vt:lpstr>
      <vt:lpstr>Индекс Кетле (ИМТ)</vt:lpstr>
      <vt:lpstr>индекс Шаповаловой (ИШ)</vt:lpstr>
      <vt:lpstr>индекс Шаповаловой (ИШ)</vt:lpstr>
      <vt:lpstr>индекс Шаповаловой (ИШ)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Модуль : Физическое развитие ребенка и оценка его функциональных возможностей</dc:title>
  <cp:lastModifiedBy>kafedra-15</cp:lastModifiedBy>
  <cp:revision>30</cp:revision>
  <dcterms:modified xsi:type="dcterms:W3CDTF">2017-06-13T04:35:08Z</dcterms:modified>
</cp:coreProperties>
</file>