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3" r:id="rId3"/>
    <p:sldId id="258" r:id="rId4"/>
    <p:sldId id="334" r:id="rId5"/>
    <p:sldId id="290" r:id="rId6"/>
    <p:sldId id="299" r:id="rId7"/>
    <p:sldId id="259" r:id="rId8"/>
    <p:sldId id="260" r:id="rId9"/>
    <p:sldId id="263" r:id="rId10"/>
    <p:sldId id="264" r:id="rId11"/>
    <p:sldId id="265" r:id="rId12"/>
    <p:sldId id="266" r:id="rId13"/>
    <p:sldId id="302" r:id="rId14"/>
    <p:sldId id="307" r:id="rId15"/>
    <p:sldId id="300" r:id="rId16"/>
    <p:sldId id="301" r:id="rId17"/>
    <p:sldId id="303" r:id="rId18"/>
    <p:sldId id="304" r:id="rId19"/>
    <p:sldId id="305" r:id="rId20"/>
    <p:sldId id="267" r:id="rId21"/>
    <p:sldId id="268" r:id="rId22"/>
    <p:sldId id="295" r:id="rId23"/>
    <p:sldId id="296" r:id="rId24"/>
    <p:sldId id="308" r:id="rId25"/>
    <p:sldId id="269" r:id="rId26"/>
    <p:sldId id="270" r:id="rId27"/>
    <p:sldId id="297" r:id="rId28"/>
    <p:sldId id="271" r:id="rId29"/>
    <p:sldId id="298" r:id="rId30"/>
    <p:sldId id="291" r:id="rId31"/>
    <p:sldId id="272" r:id="rId32"/>
    <p:sldId id="273" r:id="rId33"/>
    <p:sldId id="312" r:id="rId34"/>
    <p:sldId id="309" r:id="rId35"/>
    <p:sldId id="310" r:id="rId36"/>
    <p:sldId id="311" r:id="rId37"/>
    <p:sldId id="313" r:id="rId38"/>
    <p:sldId id="314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2" r:id="rId56"/>
    <p:sldId id="293" r:id="rId57"/>
    <p:sldId id="29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FF2D64-4152-49A9-970B-C5106CF08A71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5E43A3-B489-4AE7-868E-4818A4994D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3367027" cy="59766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/>
              <a:t>Организация деятельности Центров здоровья для детей по формированию здорового образа </a:t>
            </a:r>
            <a:r>
              <a:rPr lang="ru-RU" sz="2800" b="1" dirty="0" smtClean="0"/>
              <a:t>жизни 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Уфа-2017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"/>
            <a:ext cx="4032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196752"/>
            <a:ext cx="6637467" cy="4590861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Статья 1. Основные понятия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Статья 2. Законодательство Республики Башкортостан о профилактике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табакокурения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Статья 5. Профилактика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табакокурения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Республике Башкортостан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Статья 6. Запрещение курения табака на рабочих местах, в городском, пригородном транспорте и на воздушном транспорте, в закрытых спортивных сооружениях, организациях здравоохранения, организациях культуры, на территориях и в помещениях образовательных организаций, в помещениях, занимаемых органами государственной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власьти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6066" y="1484784"/>
            <a:ext cx="3192358" cy="4302829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Статья 7. Ограничение рекламы и реализации табака и табачных изделий в Республике Башкортостан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Статья 9. Ответственность за нарушение настоящего Закона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764704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484784"/>
            <a:ext cx="6637467" cy="4302829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Минздравсоцразвития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России №302н от 10 июня 2009г. О мерах по реализации постановления Правительства Российской Федерации от 18 мая 2009г. №413 «О финансовом обеспечении в 2009 году за счет ассигнований федерального бюджета мероприятий, направленных на формирование ЗОЖ у граждан РФ, включая сокращение потребление алкоголя и табака»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340768"/>
            <a:ext cx="6637467" cy="4446845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Приказ от 24.06.2009г. №1234-Д Об утверждении ведомственной целевой программы Министерства здравоохранения Республики Башкортостан «Формирование Здорового образа жизни у населения Республики Башкортостан на 2009-2011 годы»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Федеральная целевая программа «Развитие физической культуры и спорта в РФ на 2006-2015 года»: постановление Правительства РФ от 11 января 2006 года №7 // Собрание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зак-ва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РФ. - №3. – Ст.304.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0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628800"/>
            <a:ext cx="6637467" cy="4112701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Постановление Правительства РБ №248 от 5 июля 2010г. О республиканской целевой программе «Формирование ЗОЖ у населения РБ, включая сокращение потребления алкоголя, табака и борьбу с наркоманией, на 2011-2015гг.»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Приказ Министерства здравоохранения Российской Федерации от 23.09.2003г. №455 «О совершенствовании деятельности органов и учреждений здравоохранения по профилактике заболеваний в Российской Федерации»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484784"/>
            <a:ext cx="6637467" cy="4302829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Указ Президента России от 7 мая 2012 года №598 «О совершенствовании государственной политики в сфере здравоохранения» (подпункт «а» пункта 2) о формировании здорового образа жизни граждан, включая популяризацию культуры здорового питания, спортивно-оздоровительные программы, профилактику алкоголизма и наркомании, противодействие потреблению алкоголя.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6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Концепция государственной семейной политики в РФ на период до 2025 года (распоряжение от 25 августа 2014 года №1618-р) и Основы государственной молодежной политики РФ на период до 2025 года (распоряжение от 29 ноября 2014 года №2403-р), предусматривающие мероприятия по формированию ценностей ЗОЖ у молодежи и в семье.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13703"/>
            <a:ext cx="4022576" cy="26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14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412776"/>
            <a:ext cx="6637467" cy="466286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Указ Президента России от 24 марта 2014 года №172 «О Всероссийском физкультурно-спортивном комплексе «Готов к труду и обороне» (ГТО)» распоряжением Правительства от 30 июня 2014 года №1165-р утвержден план мероприятия по поэтапному внедрению Всероссийского физкультурно-спортивного комплекса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«Готов к труду и обороне» (ГТО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6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3672408" cy="49685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 о преподавателе:</a:t>
            </a:r>
          </a:p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Шагарова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Валеевна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доктор медицинских наук, профессор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Данные обучающихся:</a:t>
            </a:r>
          </a:p>
          <a:p>
            <a:r>
              <a:rPr lang="ru-RU" dirty="0"/>
              <a:t>в</a:t>
            </a:r>
            <a:r>
              <a:rPr lang="ru-RU" dirty="0" smtClean="0"/>
              <a:t>рачи педиатры; заведующие педиатрическими отделениями; заместители главных врачей; клинические ординаторы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36" y="1412776"/>
            <a:ext cx="355436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052736"/>
            <a:ext cx="6637467" cy="4734877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МЗ и СР РФ №597н «Об организации деятельности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центров здоровья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формированию ЗОЖ у граждан РФ, включая сокращение потребления алкоголя и табака» (от 19 августа 2009г.)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340768"/>
            <a:ext cx="3961427" cy="475252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Центры здоровья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создаются на функциональной основе в государственных учреждениях здравоохранения субъектов Российской Федерации и учреждениях здравоохранения муниципальных образований (далее - ЛПУ), включая учреждения здравоохранения для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7"/>
            <a:ext cx="3621833" cy="46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Функции Центров здоровья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9" y="1844824"/>
            <a:ext cx="7560840" cy="3942789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·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Информирование населения о вредных и опасных для здоровья человека факторах.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Групповая и индивидуальная пропаганда здорового образа жизни,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профилактика возникновения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развития факторов риска различных заболеваний (курение,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алкоголь, гиподинамия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др.) и формирование у граждан ответственного отношения 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своему здоровью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здоровью своих детей и близких.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Формирование у населения принципов «ответственного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родительства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052736"/>
            <a:ext cx="6637467" cy="4734877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Обучение граждан, в том числе детей, гигиеническим навыкам и мотивирование их к отказу от вредных привычек, включающих помощь в отказе от потребления алкоголя и табака.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·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граждан эффективным методам профилактики заболеваний 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учетом возрастных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особенностей.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Динамическое наблюдение за пациентами группы риска развития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неинфекционных заболеваний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Оценка функциональных и адаптивных резервов организма с учетом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возрастных особенностей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прогноз состояния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8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68052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Консультирование по сохранению и укреплению здоровья, включая рекомендации по коррекции питания, двигательной активности, занятиям физкультурой и спортом, режиму сна, условиям быта, труда (учебы) и отдыха.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Разработка индивидуальной программы по ведению здорового образа жизни, в том числе с учетом физиологических особенностей детского возраста.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 Осуществление мониторинга реализации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23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3168352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Кадровое обеспечение </a:t>
            </a:r>
            <a:r>
              <a:rPr lang="ru-RU" sz="3200" b="1" dirty="0" smtClean="0"/>
              <a:t>центра </a:t>
            </a:r>
            <a:r>
              <a:rPr lang="ru-RU" sz="3200" b="1" dirty="0"/>
              <a:t>здоровья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2060848"/>
            <a:ext cx="4464496" cy="4248472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 здоровья возглавляет заведующий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назначаемый и освобождаемый от должности руководителем ЛПУ, в составе которого организован Центр здоровья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ru-RU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8999"/>
            <a:ext cx="3528392" cy="30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628800"/>
            <a:ext cx="6637467" cy="415881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заведующий Центром здоровья: 1 ставка на 8 врачей;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врачи - 0,4 ставки на 10 тысяч человек населения;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средний медицинский персонал - из расчета 0,5 ставки на 1 врача;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младший медицинский персонал: из расчета 1 ставка на 6 врачей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4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63746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Пример возможного штатного расписания Центра здоровья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132856"/>
            <a:ext cx="6637467" cy="41044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Заведующий – 1 человек;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Врач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педиатр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2 человека;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Старшая медсестра – 1 человек;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Гигиенист стоматолог – 1 человек;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Медсестра – 2 человека;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Лаборант – 1 человек;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Медрегистратор – 1 человек;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 Инструктор ЛФК – 1 человек;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Санитарка – 1 человек.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 Приказом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Минздравсоцразвития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597н - всего 11 человек: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врача, 2 фельдшера; 5 медсестер, 1 санитарка.</a:t>
            </a:r>
          </a:p>
        </p:txBody>
      </p:sp>
    </p:spTree>
    <p:extLst>
      <p:ext uri="{BB962C8B-B14F-4D97-AF65-F5344CB8AC3E}">
        <p14:creationId xmlns:p14="http://schemas.microsoft.com/office/powerpoint/2010/main" val="26346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92696"/>
            <a:ext cx="5041547" cy="4158813"/>
          </a:xfrm>
        </p:spPr>
        <p:txBody>
          <a:bodyPr/>
          <a:lstStyle/>
          <a:p>
            <a:r>
              <a:rPr lang="ru-RU" sz="3200" b="1" dirty="0">
                <a:solidFill>
                  <a:srgbClr val="92D050"/>
                </a:solidFill>
              </a:rPr>
              <a:t>Работа центра здоровья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в 2 смены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с 8:00 до 14:00 и с 14:00 до 20:00 (4 врача в смену). 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приема гражданина врачом составляет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менее 40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минут.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53653"/>
            <a:ext cx="3578769" cy="47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637468" cy="1362075"/>
          </a:xfrm>
        </p:spPr>
        <p:txBody>
          <a:bodyPr/>
          <a:lstStyle/>
          <a:p>
            <a:pPr algn="ctr"/>
            <a:r>
              <a:rPr lang="ru-RU" b="1" dirty="0"/>
              <a:t>Оснащение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916832"/>
            <a:ext cx="6637467" cy="387078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здоровья формируется и оснащается в соответствии с перечнем оборудования,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приобретаемого для государственных и муниципальных учреждений здравоохранения в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целях реализации мероприятий, направленных на формирование здорового образа жизни у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 Российской Федерации, включая сокращение потребления алкоголя и табака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(приложение к приказу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Минздравсоцразвития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России от 10.06.2009 № 302н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(зарегистрирован Минюстом России 18 июня 2009 г. №14111)).</a:t>
            </a:r>
          </a:p>
        </p:txBody>
      </p:sp>
    </p:spTree>
    <p:extLst>
      <p:ext uri="{BB962C8B-B14F-4D97-AF65-F5344CB8AC3E}">
        <p14:creationId xmlns:p14="http://schemas.microsoft.com/office/powerpoint/2010/main" val="2736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72407" cy="4653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-32258"/>
            <a:ext cx="5232400" cy="68902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4104456" cy="486102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здорового образа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это комплекс мероприятий,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аправленных на: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сохранение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здоровья;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пропаганду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здорового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образа жизни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мотивирование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 к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личной ответственности за своё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здоровье своих детей;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32848" cy="1368152"/>
          </a:xfrm>
        </p:spPr>
        <p:txBody>
          <a:bodyPr>
            <a:normAutofit/>
          </a:bodyPr>
          <a:lstStyle/>
          <a:p>
            <a:r>
              <a:rPr lang="ru-RU" sz="3200" b="1" dirty="0"/>
              <a:t>Профилактическая деятельность Центра здоровья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7488832" cy="343873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ведется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основании лицензий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государственного (областного) или муниципального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лечебно-профилактического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учреждения на осуществление медицинской деятельности с соответствующими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приложениями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4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2617" y="1772816"/>
            <a:ext cx="4081431" cy="4968552"/>
          </a:xfrm>
        </p:spPr>
        <p:txBody>
          <a:bodyPr>
            <a:normAutofit fontScale="85000" lnSpcReduction="20000"/>
          </a:bodyPr>
          <a:lstStyle/>
          <a:p>
            <a:r>
              <a:rPr lang="ru-RU" altLang="ja-JP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детям впервые обратившимся в отчетном году для проведения комплексного обследования</a:t>
            </a:r>
            <a:r>
              <a:rPr lang="ru-RU" altLang="ja-JP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altLang="ja-JP" sz="2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ja-JP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детям</a:t>
            </a:r>
            <a:r>
              <a:rPr lang="ru-RU" altLang="ja-JP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 которых решение о посещении центра здоровья принято родителями (или другим законным представителем) самостоятельно</a:t>
            </a:r>
            <a:r>
              <a:rPr lang="ru-RU" altLang="ja-JP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altLang="ja-JP" sz="2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ja-JP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детям </a:t>
            </a:r>
            <a:r>
              <a:rPr lang="ru-RU" altLang="ja-JP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(подросткам) самостоятельно обратившимся в центр здоровья для </a:t>
            </a:r>
            <a:r>
              <a:rPr lang="ru-RU" altLang="ja-JP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</a:p>
          <a:p>
            <a:endParaRPr lang="ru-RU" altLang="ja-JP" sz="2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765174"/>
            <a:ext cx="6637337" cy="100764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buClr>
                <a:srgbClr val="DFF1CB"/>
              </a:buClr>
              <a:buSzPts val="2000"/>
              <a:buFontTx/>
              <a:buChar char="•"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Потоки обращающихся в Центры здоровья</a:t>
            </a:r>
          </a:p>
        </p:txBody>
      </p:sp>
      <p:pic>
        <p:nvPicPr>
          <p:cNvPr id="5" name="Рисунок 4" descr="http://prostomolodost.ru/25-Jan/pict/ro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3" y="1916832"/>
            <a:ext cx="425477" cy="39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rostomolodost.ru/25-Jan/pict/ro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" y="5406930"/>
            <a:ext cx="410522" cy="45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prostomolodost.ru/25-Jan/pict/ro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4" y="3455254"/>
            <a:ext cx="42547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авая фигурная скобка 12"/>
          <p:cNvSpPr>
            <a:spLocks/>
          </p:cNvSpPr>
          <p:nvPr/>
        </p:nvSpPr>
        <p:spPr bwMode="auto">
          <a:xfrm>
            <a:off x="5032592" y="1916832"/>
            <a:ext cx="287338" cy="4438875"/>
          </a:xfrm>
          <a:prstGeom prst="rightBrace">
            <a:avLst>
              <a:gd name="adj1" fmla="val 8598"/>
              <a:gd name="adj2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073883"/>
              </p:ext>
            </p:extLst>
          </p:nvPr>
        </p:nvGraphicFramePr>
        <p:xfrm>
          <a:off x="5508105" y="2312876"/>
          <a:ext cx="3168352" cy="318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6" imgW="2323719" imgH="1215009" progId="Visio.Drawing.11">
                  <p:embed/>
                </p:oleObj>
              </mc:Choice>
              <mc:Fallback>
                <p:oleObj name="Visio" r:id="rId6" imgW="2323719" imgH="1215009" progId="Visio.Drawing.11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5" y="2312876"/>
                        <a:ext cx="3168352" cy="3182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228184" y="2578567"/>
            <a:ext cx="1786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Центр здоровья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6" name="Rectangle 51"/>
          <p:cNvSpPr txBox="1">
            <a:spLocks noChangeArrowheads="1"/>
          </p:cNvSpPr>
          <p:nvPr/>
        </p:nvSpPr>
        <p:spPr bwMode="auto">
          <a:xfrm>
            <a:off x="1187624" y="764704"/>
            <a:ext cx="6792135" cy="100764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DFF1CB"/>
              </a:buClr>
              <a:buSzPts val="2000"/>
              <a:buFontTx/>
              <a:buChar char="•"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Потоки обращающихся в Центры здоровья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39636"/>
            <a:ext cx="612068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Потоки обращающихся в Центры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здоровья (продолжение)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204864"/>
            <a:ext cx="3601387" cy="3582749"/>
          </a:xfrm>
        </p:spPr>
        <p:txBody>
          <a:bodyPr>
            <a:normAutofit fontScale="85000" lnSpcReduction="20000"/>
          </a:bodyPr>
          <a:lstStyle/>
          <a:p>
            <a:r>
              <a:rPr lang="ru-RU" altLang="ja-JP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детям, направленным медицинскими работниками образовательных учреждений</a:t>
            </a:r>
            <a:r>
              <a:rPr lang="ru-RU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altLang="ja-JP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ja-JP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детям I группы здоровья (практически здоровые) и II группы (с риском развития хронической патологии и функциональными нарушениями) здоровья, направленным ЛПУ</a:t>
            </a:r>
            <a:r>
              <a:rPr lang="ru-RU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altLang="ja-JP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ja-JP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детям, находящимся под наблюдением в центре здоровья для детей.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http://prostomolodost.ru/25-Jan/pict/ro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" y="4969441"/>
            <a:ext cx="410522" cy="45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rostomolodost.ru/25-Jan/pict/ro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" y="3068960"/>
            <a:ext cx="410522" cy="45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rostomolodost.ru/25-Jan/pict/ro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" y="2204864"/>
            <a:ext cx="410522" cy="457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авая фигурная скобка 8"/>
          <p:cNvSpPr>
            <a:spLocks/>
          </p:cNvSpPr>
          <p:nvPr/>
        </p:nvSpPr>
        <p:spPr bwMode="auto">
          <a:xfrm>
            <a:off x="4840510" y="2060848"/>
            <a:ext cx="531906" cy="3816424"/>
          </a:xfrm>
          <a:prstGeom prst="rightBrace">
            <a:avLst>
              <a:gd name="adj1" fmla="val 8598"/>
              <a:gd name="adj2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7537"/>
              </p:ext>
            </p:extLst>
          </p:nvPr>
        </p:nvGraphicFramePr>
        <p:xfrm>
          <a:off x="5508625" y="2312988"/>
          <a:ext cx="3167063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isio" r:id="rId4" imgW="2323719" imgH="1215009" progId="Visio.Drawing.11">
                  <p:embed/>
                </p:oleObj>
              </mc:Choice>
              <mc:Fallback>
                <p:oleObj name="Visio" r:id="rId4" imgW="2323719" imgH="1215009" progId="Visio.Drawing.11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312988"/>
                        <a:ext cx="3167063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28184" y="2478111"/>
            <a:ext cx="1786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Центр здоровья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340768"/>
            <a:ext cx="6637467" cy="444684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жителей сельской местности, желающих обратиться в центр здоровья исполнительной власти муниципального образования в сфере здравоохранения, в установленные часы и дни недели может быть организован  проезд от ЛПУ до территориального центра здоровья, расположенного в зоне ответственности.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	Центром здоровья для жителей сельской местности, проживающих в зоне ответственности центра здоровья, в плановом порядке могут проводиться выездные акции, направленные на пропаганду действий по формированию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1253164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052736"/>
            <a:ext cx="7129779" cy="51125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Число посещений центра здоровья с целью проведения комплексного обследования, включающего: измерение роста и веса, тестирование на аппаратно-программном комплексе для скрининг-оценки уровня психофизиологического  и  соматического  здоровья,  функциональных  и адаптивных  резервов  организма, скрининг   сердца   компьютеризированный   (экспресс-оценка        состояния сердца по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ЭКГ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сигналам от конечностей),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2894816" cy="25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17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628800"/>
            <a:ext cx="6637467" cy="4446845"/>
          </a:xfrm>
        </p:spPr>
        <p:txBody>
          <a:bodyPr/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ангиологический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скрининг  с   автоматическим   измерением систолического артериального  давления  и  расчета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плечелодыжечного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индекса, экспресс-анализ для определения общего холестерина  и  глюкозы  в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крови, комплексную детальную оценку функций дыхательной  системы (спирометр компьютеризированный), осмотр врача, определяется вышеуказанным категориям граждан  1 раз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отчетном.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742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6637467" cy="4590861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необходимости выявления дополнительных факторов риска рекомендуется проведение исследований, не входящих в перечень комплексного обследования, на установленном оборудовании.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обращении для динамического наблюдения, по рекомендации врача центра здоровья повторно проводятся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необходимые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исследования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осмотр врача.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410419"/>
            <a:ext cx="55435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40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907099"/>
            <a:ext cx="6637467" cy="4950901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случае если в процессе обследования в центре здоровья выявляется подозрение на какое-либо заболевание, врач центра здоровья рекомендует гражданину, в том числе ребенку (родителям ребенка или другим законным представителям), обратиться в ЛПУ к соответствующему врачу-специалисту для определения дальнейшей тактики его наблюдения и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004606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6336" y="845537"/>
            <a:ext cx="4974779" cy="444684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о гражданах, у которых выявлено подозрение на заболевание и которым необходимо наблюдение в кабинете медицинской профилактики (в кабинете здорового ребенка), с их согласия передаются в кабинет медицинской профилактики (в кабинет здорового ребенка), врачу-терапевту участковому (врачу-педиатру участковому) по месту жительства гражданина (по месту прикрепления) соответственно.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2598792" cy="34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8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936104"/>
          </a:xfrm>
        </p:spPr>
        <p:txBody>
          <a:bodyPr/>
          <a:lstStyle/>
          <a:p>
            <a:r>
              <a:rPr lang="ru-RU" b="1" dirty="0"/>
              <a:t>Структура центра здоровья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348880"/>
            <a:ext cx="6637467" cy="343873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центра основана на четырех функциональных блоках и предполагает динамичное их взаимодействие, обеспеченное полноценным использованием современной вычислительной техники, объединенной в сетевые конструкции.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3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772816"/>
            <a:ext cx="6637467" cy="4014797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Разработку индивидуальных 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подходов по формированию здорового 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образа жизни, в том числе детям;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борьбу с факторами риска развития заболеваний;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просвещение и информирование населения о вреде употребления табака и злоупотребления алкоголем;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предотвращение социально-значимых заболеваний, в том числе среди детского населения;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продолжительности активной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89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5"/>
            <a:ext cx="8928992" cy="129614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Первый блок 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диагностический</a:t>
            </a:r>
            <a:r>
              <a:rPr lang="ru-RU" b="1" dirty="0"/>
              <a:t>.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348880"/>
            <a:ext cx="6637467" cy="3600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Задачами блока являются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arenR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структуризация потока контингента по количеству и качеству здоровья оценка адаптационных возможностей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индивида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arenR"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Font typeface="+mj-lt"/>
              <a:buAutoNum type="arabicParenR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выявление факторов риска и оценка риска наиболее распространенных синдромов в отношении каждого пациента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6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7057771" cy="4518853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AutoNum type="arabicParenR" startAt="3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выявление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органов-мишеней, в которых имеют место отклонения от индивидуальной оптимальной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нормы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AutoNum type="arabicParenR" startAt="3"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AutoNum type="arabicParenR" startAt="4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диагностика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функционального состояния отдельных систем организма, особенностей их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взаимодействия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AutoNum type="arabicParenR" startAt="4"/>
            </a:pP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AutoNum type="arabicParenR" startAt="5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выявление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характерологических особенностей личности (склонностей, способностей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85000"/>
              <a:buAutoNum type="arabicParenR" startAt="5"/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4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840760" cy="1368152"/>
          </a:xfrm>
        </p:spPr>
        <p:txBody>
          <a:bodyPr/>
          <a:lstStyle/>
          <a:p>
            <a:pPr algn="ctr"/>
            <a:r>
              <a:rPr lang="ru-RU" b="1" dirty="0"/>
              <a:t>Второй блок - аналитический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348880"/>
            <a:ext cx="6637467" cy="374441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 деятельности блока: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сбор, хранение, логическая обработка и выдача информации о состоянии здоровья обследуемого контингента в динамике;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организация и выполнение научно-исследовательских работ, связанных сбором и обработкой информации о здоровье посетителей центра;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обеспечение учебно-воспитательной и научной работы студентов;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обеспечение новых методических и программно-методических средств научных исследований.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052736"/>
            <a:ext cx="6637467" cy="51125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Задачи, решаемые блоком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сбор информации о каждом пациенте центра;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формирование психофизиологического портрета - паспорта здоровья пациента, обеспечение его динамического обновления и анализа с целью выработки стратегии и тактики исследования функционального состояния посетителя, его реабилитации на основе составления личностно-ориентированных программ;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обеспечение надежности функционирования средств сбора и обработки информации о пациентах при обследовании их врачами-специалистами;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8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340768"/>
            <a:ext cx="6637467" cy="444684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разработка рекомендаций по профориентации;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осуществление психофизиологической оценки профессионального роста;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обеспечение связи с оздоровительными и педагогическими учреждениями — потенциальными поставщиками медико-биологической информации о посетителе и потребителями информации центра;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разработка новых программно-аппаратных средств исследования состояния организма человека; разработка учебно-методической литературы, новых программно-аппаратных средств обеспечения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7751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9694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Третий блок </a:t>
            </a:r>
            <a:r>
              <a:rPr lang="ru-RU" b="1" dirty="0" smtClean="0"/>
              <a:t>– </a:t>
            </a:r>
            <a:br>
              <a:rPr lang="ru-RU" b="1" dirty="0" smtClean="0"/>
            </a:br>
            <a:r>
              <a:rPr lang="ru-RU" b="1" dirty="0" smtClean="0"/>
              <a:t>реабилитационно-коррекционный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204864"/>
            <a:ext cx="6637467" cy="358274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реабилитация на основе составления личностно-ориентированных программ; 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Ø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тренировка функциональных возможностей систем организма (закаливание, физическая тренировка, развитие психических возможностей и т.д.);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5427" y="3861048"/>
            <a:ext cx="7850187" cy="2735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200" b="1" dirty="0"/>
              <a:t>направленные на профилактику и лечение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200" b="1" dirty="0"/>
              <a:t>вегето-сосудистой дистонии,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200" b="1" dirty="0"/>
              <a:t> восстановление и поддержание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200" b="1" dirty="0"/>
              <a:t>упруго-эластичных свойств межпозвоночных дисков,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200" b="1" dirty="0"/>
              <a:t>их питания, кровоснабжения,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2200" b="1" dirty="0"/>
              <a:t>рассасывание инфильтратов и лишних солей </a:t>
            </a:r>
          </a:p>
          <a:p>
            <a:pPr algn="ctr"/>
            <a:endParaRPr lang="ru-RU" sz="2200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7703" y="1829612"/>
            <a:ext cx="4968875" cy="2159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/>
              <a:t>психологической разгрузки</a:t>
            </a:r>
          </a:p>
          <a:p>
            <a:pPr algn="ctr"/>
            <a:r>
              <a:rPr lang="ru-RU" sz="2000" b="1" dirty="0"/>
              <a:t> лечебного массажа</a:t>
            </a:r>
          </a:p>
          <a:p>
            <a:pPr algn="ctr"/>
            <a:r>
              <a:rPr lang="ru-RU" sz="2000" b="1" dirty="0"/>
              <a:t> физиотерапевтического комплекса </a:t>
            </a:r>
          </a:p>
          <a:p>
            <a:pPr algn="ctr"/>
            <a:r>
              <a:rPr lang="ru-RU" sz="2000" b="1" dirty="0"/>
              <a:t>мануальной коррекции</a:t>
            </a:r>
          </a:p>
          <a:p>
            <a:pPr algn="ctr"/>
            <a:r>
              <a:rPr lang="ru-RU" sz="2000" b="1" dirty="0"/>
              <a:t> функционального состояния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49492"/>
            <a:ext cx="3096344" cy="1239348"/>
          </a:xfr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Методы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637468" cy="1362075"/>
          </a:xfrm>
        </p:spPr>
        <p:txBody>
          <a:bodyPr/>
          <a:lstStyle/>
          <a:p>
            <a:pPr algn="ctr"/>
            <a:r>
              <a:rPr lang="ru-RU" b="1" dirty="0"/>
              <a:t>Четвертый блок - управленческий.</a:t>
            </a: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348880"/>
            <a:ext cx="6637467" cy="3438733"/>
          </a:xfrm>
        </p:spPr>
        <p:txBody>
          <a:bodyPr/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 осуществляет координацию научно-методической и практической деятельности центра формирования здоровья с другими социальными и административными структурами.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63746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ja-JP" b="1" dirty="0">
                <a:solidFill>
                  <a:schemeClr val="accent1">
                    <a:lumMod val="50000"/>
                  </a:schemeClr>
                </a:solidFill>
              </a:rPr>
              <a:t>В структуру центра здоровья для детей рекомендуется включать: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780928"/>
            <a:ext cx="6637467" cy="300668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кабинеты врачей-педиатров, прошедших тематическое усовершенствование по вопросам формирования здорового образа жизни и медицинской профилактики,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кабинет гигиениста стоматологического,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кабинет психолога,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8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556792"/>
            <a:ext cx="6637467" cy="423082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кабинет тестирования на аппаратно-программном комплексе;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кабинеты инструментального и лабораторного обследования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кабинет (зал) лечебной физкультуры,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кабинеты санитарного просвещения для детей разных возрастных групп, 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игровую комнату.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09053"/>
            <a:ext cx="3865612" cy="25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2254" y="3140968"/>
            <a:ext cx="3730560" cy="216024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ОПРЕДЕЛЕНИЕ ПОНЯТИЯ –</a:t>
            </a:r>
            <a:br>
              <a:rPr lang="ru-RU" b="1" dirty="0"/>
            </a:br>
            <a:r>
              <a:rPr lang="ru-RU" b="1" dirty="0" smtClean="0"/>
              <a:t>ЦЕНТР </a:t>
            </a:r>
            <a:r>
              <a:rPr lang="ru-RU" b="1" dirty="0"/>
              <a:t>ФОРМИРОВАНИЯ ЗДОРОВЬЯ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254" y="1412776"/>
            <a:ext cx="4572000" cy="23637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/>
              <a:t>Здоровье </a:t>
            </a:r>
            <a:r>
              <a:rPr lang="ru-RU" sz="2400" dirty="0" smtClean="0"/>
              <a:t>- состояние полного физического, духовного и социального благополучия, а не только отсутствие болезни и физических дефектов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0873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24" y="3013686"/>
            <a:ext cx="6834336" cy="384431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701521"/>
            <a:ext cx="7992888" cy="43028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Расширение структуры центра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предполагает организацию кабинетов лечебно-профилактических процедур (физиотерапии, массажа), кабинета нетрадиционных методов реабилитации (иглотерапия, мануальная терапия, методы экстрасенсорной биоэнергетики), сауну, бассейн.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42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63746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5714B"/>
                </a:solidFill>
              </a:rPr>
              <a:t>Формирование учетной документации</a:t>
            </a:r>
            <a:br>
              <a:rPr lang="ru-RU" b="1" dirty="0">
                <a:solidFill>
                  <a:srgbClr val="25714B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1" y="1988840"/>
            <a:ext cx="6924512" cy="37987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На каждого гражданина, обратившегося в Центр здоровья, заполняется: </a:t>
            </a:r>
          </a:p>
          <a:p>
            <a:endParaRPr lang="ru-RU" sz="800" b="1" dirty="0">
              <a:solidFill>
                <a:schemeClr val="hlink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Учетная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форма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Карта Центра здоровья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»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№025-ЦЗ/у (утверждена приказом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Минздравсоцразвития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России от 19.08.20096 г. № 597н, зарегистрирован в Минюсте России 25.09.2009 № 14871)</a:t>
            </a:r>
          </a:p>
          <a:p>
            <a:pPr>
              <a:buFontTx/>
              <a:buAutoNum type="arabicPeriod"/>
            </a:pPr>
            <a:endParaRPr lang="ru-RU" sz="800" b="1" dirty="0">
              <a:solidFill>
                <a:schemeClr val="hlink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Учетная форма №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 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025-12/у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Талон амбулаторного пациента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»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(утверждена приказом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Минздравсоцразвития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России от 22 ноября 2004 г. № 255 (зарегистрирован в Минюсте России 14 декабря 2004 г.  № 6188)) </a:t>
            </a:r>
          </a:p>
          <a:p>
            <a:pPr lvl="2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в графе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«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код услуги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1657350" lvl="3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Код комплексного обследования</a:t>
            </a:r>
          </a:p>
          <a:p>
            <a:pPr lvl="4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или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Код посещения врача</a:t>
            </a:r>
          </a:p>
          <a:p>
            <a:pPr lvl="4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или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Коды отдельных исследований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5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844824"/>
            <a:ext cx="6637467" cy="394278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Учетная форма №002-ЦЗ/у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–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«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Карта здорового образа жизни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»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(утверждена приказом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Минздравсоцразвития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России от 19.08.20096 г. № 597н, зарегистрирован в Минюсте России 25.09.2009 № 14871)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96752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Приложение № 2</a:t>
            </a:r>
          </a:p>
          <a:p>
            <a:pPr algn="r"/>
            <a:r>
              <a:rPr lang="ru-RU" sz="1200" dirty="0"/>
              <a:t>к </a:t>
            </a:r>
            <a:r>
              <a:rPr lang="ru-RU" sz="1200" dirty="0" err="1"/>
              <a:t>приказуМинистерства</a:t>
            </a:r>
            <a:endParaRPr lang="ru-RU" sz="1200" dirty="0"/>
          </a:p>
          <a:p>
            <a:pPr algn="r"/>
            <a:r>
              <a:rPr lang="ru-RU" sz="1200" dirty="0"/>
              <a:t>здравоохранения и</a:t>
            </a:r>
          </a:p>
          <a:p>
            <a:pPr algn="r"/>
            <a:r>
              <a:rPr lang="ru-RU" sz="1200" dirty="0"/>
              <a:t>социального развития</a:t>
            </a:r>
          </a:p>
          <a:p>
            <a:pPr algn="r"/>
            <a:r>
              <a:rPr lang="ru-RU" sz="1200" dirty="0"/>
              <a:t>Российской Федерации</a:t>
            </a:r>
          </a:p>
          <a:p>
            <a:pPr algn="r"/>
            <a:r>
              <a:rPr lang="ru-RU" sz="1200" dirty="0"/>
              <a:t>от 19 августа 2009 г. № 597н</a:t>
            </a:r>
          </a:p>
          <a:p>
            <a:r>
              <a:rPr lang="ru-RU" sz="1200" b="1" dirty="0"/>
              <a:t>КАРТА ЦЕНТРА ЗДОРОВЬЯ</a:t>
            </a:r>
          </a:p>
          <a:p>
            <a:r>
              <a:rPr lang="en-US" sz="1200" dirty="0"/>
              <a:t>I. </a:t>
            </a:r>
            <a:r>
              <a:rPr lang="ru-RU" sz="1200" dirty="0"/>
              <a:t>ОБЩИЕ СВЕДЕНИЯ</a:t>
            </a:r>
          </a:p>
          <a:p>
            <a:r>
              <a:rPr lang="ru-RU" sz="1200" dirty="0"/>
              <a:t>Учетная документация</a:t>
            </a:r>
          </a:p>
          <a:p>
            <a:r>
              <a:rPr lang="ru-RU" sz="1200" dirty="0"/>
              <a:t>Форма № 025-ЦЗ/у</a:t>
            </a:r>
          </a:p>
          <a:p>
            <a:r>
              <a:rPr lang="ru-RU" sz="1200" dirty="0"/>
              <a:t>Утверждена приказом</a:t>
            </a:r>
          </a:p>
          <a:p>
            <a:r>
              <a:rPr lang="ru-RU" sz="1200" dirty="0" err="1"/>
              <a:t>Минздравсоцразвития</a:t>
            </a:r>
            <a:r>
              <a:rPr lang="ru-RU" sz="1200" dirty="0"/>
              <a:t> России</a:t>
            </a:r>
          </a:p>
          <a:p>
            <a:r>
              <a:rPr lang="ru-RU" sz="1200" dirty="0"/>
              <a:t>от 19 августа 2009 г. № 597н</a:t>
            </a:r>
          </a:p>
          <a:p>
            <a:r>
              <a:rPr lang="ru-RU" sz="1200" b="1" dirty="0"/>
              <a:t>1. </a:t>
            </a:r>
            <a:r>
              <a:rPr lang="ru-RU" sz="1200" dirty="0"/>
              <a:t>Дата заполнения________________________________________</a:t>
            </a:r>
          </a:p>
          <a:p>
            <a:r>
              <a:rPr lang="ru-RU" sz="1200" b="1" dirty="0"/>
              <a:t>2. </a:t>
            </a:r>
            <a:r>
              <a:rPr lang="ru-RU" sz="1200" dirty="0"/>
              <a:t>№ поликлиники по месту жительства (прикрепления)_______________________________</a:t>
            </a:r>
          </a:p>
          <a:p>
            <a:r>
              <a:rPr lang="ru-RU" sz="1200" b="1" dirty="0"/>
              <a:t>3. </a:t>
            </a:r>
            <a:r>
              <a:rPr lang="ru-RU" sz="1200" dirty="0"/>
              <a:t>Фамилия, имя, отчество_________________________________________________________</a:t>
            </a:r>
          </a:p>
          <a:p>
            <a:r>
              <a:rPr lang="ru-RU" sz="1200" b="1" dirty="0"/>
              <a:t>4. </a:t>
            </a:r>
            <a:r>
              <a:rPr lang="ru-RU" sz="1200" dirty="0"/>
              <a:t>Дата рождения (число, месяц, год)________________________________________________</a:t>
            </a:r>
          </a:p>
          <a:p>
            <a:r>
              <a:rPr lang="ru-RU" sz="1200" b="1" dirty="0"/>
              <a:t>5. </a:t>
            </a:r>
            <a:r>
              <a:rPr lang="ru-RU" sz="1200" dirty="0"/>
              <a:t>Пол: муж. жен.</a:t>
            </a:r>
          </a:p>
          <a:p>
            <a:r>
              <a:rPr lang="ru-RU" sz="1200" b="1" dirty="0"/>
              <a:t>6. </a:t>
            </a:r>
            <a:r>
              <a:rPr lang="ru-RU" sz="1200" dirty="0"/>
              <a:t>Адрес________________________________________________________________________</a:t>
            </a:r>
          </a:p>
          <a:p>
            <a:r>
              <a:rPr lang="ru-RU" sz="1200" dirty="0"/>
              <a:t>________________________________________________________________________________</a:t>
            </a:r>
          </a:p>
          <a:p>
            <a:r>
              <a:rPr lang="ru-RU" sz="1200" b="1" dirty="0"/>
              <a:t>7. </a:t>
            </a:r>
            <a:r>
              <a:rPr lang="ru-RU" sz="1200" dirty="0"/>
              <a:t>Живет постоянно в городе, селе (подчеркнуть)</a:t>
            </a:r>
          </a:p>
          <a:p>
            <a:r>
              <a:rPr lang="ru-RU" sz="1200" b="1" dirty="0"/>
              <a:t>8. </a:t>
            </a:r>
            <a:r>
              <a:rPr lang="ru-RU" sz="1200" dirty="0"/>
              <a:t>№ Страхового медицинского полиса ОМС_________________________________________</a:t>
            </a:r>
          </a:p>
          <a:p>
            <a:r>
              <a:rPr lang="ru-RU" sz="1200" b="1" dirty="0"/>
              <a:t>9. </a:t>
            </a:r>
            <a:r>
              <a:rPr lang="ru-RU" sz="1200" dirty="0"/>
              <a:t>Социальное положение: 1- служащий; 2- рабочий; 3- учащийся; 4- неработающий</a:t>
            </a:r>
          </a:p>
          <a:p>
            <a:r>
              <a:rPr lang="ru-RU" sz="1200" b="1" dirty="0"/>
              <a:t>10. </a:t>
            </a:r>
            <a:r>
              <a:rPr lang="ru-RU" sz="1200" dirty="0"/>
              <a:t>Образование__________________________________________________________________</a:t>
            </a:r>
          </a:p>
          <a:p>
            <a:r>
              <a:rPr lang="ru-RU" sz="1200" b="1" dirty="0"/>
              <a:t>11. </a:t>
            </a:r>
            <a:r>
              <a:rPr lang="ru-RU" sz="1200" dirty="0"/>
              <a:t>Место работы__________________________________________________________________</a:t>
            </a:r>
          </a:p>
          <a:p>
            <a:r>
              <a:rPr lang="ru-RU" sz="1200" b="1" dirty="0"/>
              <a:t>12. </a:t>
            </a:r>
            <a:r>
              <a:rPr lang="ru-RU" sz="1200" dirty="0"/>
              <a:t>Профессия, должность__________________________________________________________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308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548680"/>
            <a:ext cx="91456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II. </a:t>
            </a:r>
            <a:r>
              <a:rPr lang="ru-RU" sz="900" dirty="0"/>
              <a:t>ОБЩИЕ ДАННЫЕ АНАМНЕЗА</a:t>
            </a:r>
          </a:p>
          <a:p>
            <a:r>
              <a:rPr lang="ru-RU" sz="900" dirty="0"/>
              <a:t>(программно-компьютерный опрос)</a:t>
            </a:r>
          </a:p>
          <a:p>
            <a:r>
              <a:rPr lang="ru-RU" sz="900" b="1" dirty="0"/>
              <a:t>1. </a:t>
            </a:r>
            <a:r>
              <a:rPr lang="ru-RU" sz="900" dirty="0"/>
              <a:t>Наследственные заболевания______________________________________________________</a:t>
            </a:r>
          </a:p>
          <a:p>
            <a:r>
              <a:rPr lang="ru-RU" sz="900" b="1" dirty="0"/>
              <a:t>2. </a:t>
            </a:r>
            <a:r>
              <a:rPr lang="ru-RU" sz="900" dirty="0"/>
              <a:t>Перенесенные заболевания________________________________________________________</a:t>
            </a:r>
          </a:p>
          <a:p>
            <a:r>
              <a:rPr lang="ru-RU" sz="900" dirty="0"/>
              <a:t>__________________________________________________________________________________</a:t>
            </a:r>
          </a:p>
          <a:p>
            <a:r>
              <a:rPr lang="ru-RU" sz="900" b="1" dirty="0"/>
              <a:t>3. </a:t>
            </a:r>
            <a:r>
              <a:rPr lang="ru-RU" sz="900" dirty="0"/>
              <a:t>Хронические заболевания:</a:t>
            </a:r>
          </a:p>
          <a:p>
            <a:r>
              <a:rPr lang="ru-RU" sz="900" dirty="0"/>
              <a:t>Органов дыхания:_______________________________________________________________</a:t>
            </a:r>
          </a:p>
          <a:p>
            <a:r>
              <a:rPr lang="ru-RU" sz="900" dirty="0"/>
              <a:t>Сердечно-сосудистые заболевания_________________________________________________</a:t>
            </a:r>
          </a:p>
          <a:p>
            <a:r>
              <a:rPr lang="ru-RU" sz="900" dirty="0"/>
              <a:t>Органов пищеварения____________________________________________________________</a:t>
            </a:r>
          </a:p>
          <a:p>
            <a:r>
              <a:rPr lang="ru-RU" sz="900" dirty="0"/>
              <a:t>Почек и мочевыводящих путей_____________________________________________________</a:t>
            </a:r>
          </a:p>
          <a:p>
            <a:r>
              <a:rPr lang="ru-RU" sz="900" dirty="0"/>
              <a:t>ЦНС___________________________________________________________________________</a:t>
            </a:r>
          </a:p>
          <a:p>
            <a:r>
              <a:rPr lang="ru-RU" sz="900" dirty="0"/>
              <a:t>Эндокринной системы____________________________________________________________</a:t>
            </a:r>
          </a:p>
          <a:p>
            <a:r>
              <a:rPr lang="ru-RU" sz="900" dirty="0"/>
              <a:t>Новообразования_________________________________________________________________</a:t>
            </a:r>
          </a:p>
          <a:p>
            <a:r>
              <a:rPr lang="ru-RU" sz="900" dirty="0"/>
              <a:t>Др. заболевания__________________________________________________________________</a:t>
            </a:r>
          </a:p>
          <a:p>
            <a:r>
              <a:rPr lang="ru-RU" sz="900" b="1" dirty="0"/>
              <a:t>4. </a:t>
            </a:r>
            <a:r>
              <a:rPr lang="ru-RU" sz="900" dirty="0"/>
              <a:t>Перенесенные травмы ____________________________________________________________</a:t>
            </a:r>
          </a:p>
          <a:p>
            <a:r>
              <a:rPr lang="ru-RU" sz="900" b="1" dirty="0"/>
              <a:t>5. </a:t>
            </a:r>
            <a:r>
              <a:rPr lang="ru-RU" sz="900" dirty="0"/>
              <a:t>Перенесенные операции___________________________________________________________</a:t>
            </a:r>
          </a:p>
          <a:p>
            <a:r>
              <a:rPr lang="ru-RU" sz="900" b="1" dirty="0"/>
              <a:t>6. </a:t>
            </a:r>
            <a:r>
              <a:rPr lang="ru-RU" sz="900" dirty="0"/>
              <a:t>Употребление алкоголя: крепкие алкогольные напитки, слабоалкогольные напитки;</a:t>
            </a:r>
          </a:p>
          <a:p>
            <a:r>
              <a:rPr lang="ru-RU" sz="900" dirty="0"/>
              <a:t>Случайное, мало, много, часто, не употребляет (подчеркнуть)</a:t>
            </a:r>
          </a:p>
          <a:p>
            <a:r>
              <a:rPr lang="ru-RU" sz="900" b="1" dirty="0"/>
              <a:t>7. </a:t>
            </a:r>
            <a:r>
              <a:rPr lang="ru-RU" sz="900" dirty="0" err="1"/>
              <a:t>Табакокурение</a:t>
            </a:r>
            <a:r>
              <a:rPr lang="ru-RU" sz="900" dirty="0"/>
              <a:t>: с какого возраста _________; по____________ штук в день; не курит</a:t>
            </a:r>
          </a:p>
          <a:p>
            <a:r>
              <a:rPr lang="ru-RU" sz="900" b="1" dirty="0"/>
              <a:t>8. </a:t>
            </a:r>
            <a:r>
              <a:rPr lang="ru-RU" sz="900" dirty="0"/>
              <a:t>Питание:</a:t>
            </a:r>
          </a:p>
          <a:p>
            <a:r>
              <a:rPr lang="ru-RU" sz="900" dirty="0"/>
              <a:t>Режим питания: регулярный, нерегулярный (подчеркнуть);</a:t>
            </a:r>
          </a:p>
          <a:p>
            <a:r>
              <a:rPr lang="ru-RU" sz="900" dirty="0"/>
              <a:t>37</a:t>
            </a:r>
          </a:p>
          <a:p>
            <a:r>
              <a:rPr lang="ru-RU" sz="900" dirty="0"/>
              <a:t>Характер питания:</a:t>
            </a:r>
          </a:p>
          <a:p>
            <a:r>
              <a:rPr lang="ru-RU" sz="900" dirty="0"/>
              <a:t>преобладание компонентов продуктов питания: белки, жиры, углеводы (подчеркнуть);</a:t>
            </a:r>
          </a:p>
          <a:p>
            <a:r>
              <a:rPr lang="ru-RU" sz="900" dirty="0"/>
              <a:t>калорийность рациона: высокая, низкая (подчеркнуть).</a:t>
            </a:r>
          </a:p>
          <a:p>
            <a:r>
              <a:rPr lang="ru-RU" sz="900" b="1" dirty="0"/>
              <a:t>9. </a:t>
            </a:r>
            <a:r>
              <a:rPr lang="ru-RU" sz="900" dirty="0"/>
              <a:t>Сон: 7-9 часов, менее 7 часов, более 9 часов (подчеркнуть)</a:t>
            </a:r>
          </a:p>
          <a:p>
            <a:r>
              <a:rPr lang="ru-RU" sz="900" b="1" dirty="0"/>
              <a:t>10. </a:t>
            </a:r>
            <a:r>
              <a:rPr lang="ru-RU" sz="900" dirty="0"/>
              <a:t>Занятия физкультурой и спортом: систематические, случайные, не занимается (подчеркнуть)</a:t>
            </a:r>
          </a:p>
          <a:p>
            <a:r>
              <a:rPr lang="ru-RU" sz="900" dirty="0"/>
              <a:t>Физкультура: утренняя гимнастика, бег, ходьба на лыжах, езда на велосипеде,</a:t>
            </a:r>
          </a:p>
          <a:p>
            <a:r>
              <a:rPr lang="ru-RU" sz="900" dirty="0"/>
              <a:t>оздоровительное плавание, игра в теннис и др.__________________________________</a:t>
            </a:r>
          </a:p>
          <a:p>
            <a:r>
              <a:rPr lang="ru-RU" sz="900" dirty="0"/>
              <a:t>Спорт: вид ___________;</a:t>
            </a:r>
          </a:p>
          <a:p>
            <a:r>
              <a:rPr lang="ru-RU" sz="900" b="1" dirty="0"/>
              <a:t>11. </a:t>
            </a:r>
            <a:r>
              <a:rPr lang="ru-RU" sz="900" dirty="0"/>
              <a:t>Активность образа жизни: _________________________________________________________</a:t>
            </a:r>
          </a:p>
          <a:p>
            <a:r>
              <a:rPr lang="ru-RU" sz="900" dirty="0"/>
              <a:t>Характер отдыха: активный, пассивный, смешанный (подчеркнуть)</a:t>
            </a:r>
          </a:p>
          <a:p>
            <a:r>
              <a:rPr lang="ru-RU" sz="900" b="1" dirty="0"/>
              <a:t>12. </a:t>
            </a:r>
            <a:r>
              <a:rPr lang="ru-RU" sz="900" dirty="0"/>
              <a:t>Характер труда:</a:t>
            </a:r>
          </a:p>
          <a:p>
            <a:r>
              <a:rPr lang="ru-RU" sz="900" dirty="0"/>
              <a:t>Работа: нормированный, ненормированный рабочий день;</a:t>
            </a:r>
          </a:p>
          <a:p>
            <a:r>
              <a:rPr lang="ru-RU" sz="900" dirty="0"/>
              <a:t>сидячая, на ногах, разъезды, другая (указать)______</a:t>
            </a:r>
          </a:p>
          <a:p>
            <a:r>
              <a:rPr lang="ru-RU" sz="900" dirty="0"/>
              <a:t>Производственные вредности: химические факторы, биологические факторы, производственный шум, вибрация, статическое</a:t>
            </a:r>
          </a:p>
          <a:p>
            <a:r>
              <a:rPr lang="ru-RU" sz="900" dirty="0"/>
              <a:t>напряжение, перенапряжение голосового и (или) зрительного аппарата и другие (указать)_________________________________</a:t>
            </a:r>
          </a:p>
          <a:p>
            <a:r>
              <a:rPr lang="ru-RU" sz="900" b="1" dirty="0"/>
              <a:t>13. </a:t>
            </a:r>
            <a:r>
              <a:rPr lang="ru-RU" sz="900" dirty="0"/>
              <a:t>Цель настоящего обращения: 1. получение информации о здоровом образе жизни; 2. правильное питание;</a:t>
            </a:r>
          </a:p>
          <a:p>
            <a:r>
              <a:rPr lang="ru-RU" sz="900" dirty="0"/>
              <a:t>3. отказ от </a:t>
            </a:r>
            <a:r>
              <a:rPr lang="ru-RU" sz="900" dirty="0" err="1"/>
              <a:t>табакокурение</a:t>
            </a:r>
            <a:r>
              <a:rPr lang="ru-RU" sz="900" dirty="0"/>
              <a:t>; 4. отказ от приема алкоголя; 5. получение информации о наличии заболеваний;</a:t>
            </a:r>
          </a:p>
          <a:p>
            <a:r>
              <a:rPr lang="ru-RU" sz="900" dirty="0"/>
              <a:t>6. др.______________________________________________________________________________________</a:t>
            </a:r>
          </a:p>
          <a:p>
            <a:r>
              <a:rPr lang="ru-RU" sz="900" b="1" dirty="0"/>
              <a:t>14. </a:t>
            </a:r>
            <a:r>
              <a:rPr lang="ru-RU" sz="900" dirty="0"/>
              <a:t>Источник получения информации: радио, телевидение, печатные издания, Интернет, от врача, от знакомых</a:t>
            </a:r>
          </a:p>
          <a:p>
            <a:r>
              <a:rPr lang="ru-RU" sz="900" dirty="0"/>
              <a:t>и др. (указать</a:t>
            </a:r>
            <a:r>
              <a:rPr lang="ru-RU" sz="900" dirty="0" smtClean="0"/>
              <a:t>)__________________________________________________________________________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63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556792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III. </a:t>
            </a:r>
            <a:r>
              <a:rPr lang="ru-RU" dirty="0" smtClean="0"/>
              <a:t>РЕЗУЛЬТАТЫ ОБСЛЕДОВАНИЯ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Рост_____________ Вес__________________ Индекс массы тела_________________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2. </a:t>
            </a:r>
            <a:r>
              <a:rPr lang="ru-RU" dirty="0" smtClean="0"/>
              <a:t>Артериальное давление_________________________ ( N – менее 140/90 </a:t>
            </a:r>
            <a:r>
              <a:rPr lang="ru-RU" dirty="0" err="1" smtClean="0"/>
              <a:t>мм.рт.ст</a:t>
            </a:r>
            <a:r>
              <a:rPr lang="ru-RU" dirty="0" smtClean="0"/>
              <a:t>.)</a:t>
            </a:r>
          </a:p>
          <a:p>
            <a:r>
              <a:rPr lang="ru-RU" b="1" dirty="0" smtClean="0"/>
              <a:t>3. </a:t>
            </a:r>
            <a:r>
              <a:rPr lang="ru-RU" dirty="0" smtClean="0"/>
              <a:t>Холестерин________________________ ( N – менее 5,0 </a:t>
            </a:r>
            <a:r>
              <a:rPr lang="ru-RU" dirty="0" err="1" smtClean="0"/>
              <a:t>ммоль</a:t>
            </a:r>
            <a:r>
              <a:rPr lang="ru-RU" dirty="0" smtClean="0"/>
              <a:t>/л)</a:t>
            </a:r>
          </a:p>
          <a:p>
            <a:r>
              <a:rPr lang="ru-RU" b="1" dirty="0" smtClean="0"/>
              <a:t>4. </a:t>
            </a:r>
            <a:r>
              <a:rPr lang="ru-RU" dirty="0" smtClean="0"/>
              <a:t>Глюкоза____________________________ ( N – менее 6,5 </a:t>
            </a:r>
            <a:r>
              <a:rPr lang="ru-RU" dirty="0" err="1" smtClean="0"/>
              <a:t>ммоль</a:t>
            </a:r>
            <a:r>
              <a:rPr lang="ru-RU" dirty="0" smtClean="0"/>
              <a:t>/л на </a:t>
            </a:r>
            <a:r>
              <a:rPr lang="ru-RU" dirty="0" err="1" smtClean="0"/>
              <a:t>тощак</a:t>
            </a:r>
            <a:r>
              <a:rPr lang="ru-RU" dirty="0" smtClean="0"/>
              <a:t> или 7,6 </a:t>
            </a:r>
            <a:r>
              <a:rPr lang="ru-RU" dirty="0" err="1" smtClean="0"/>
              <a:t>ммоль</a:t>
            </a:r>
            <a:r>
              <a:rPr lang="ru-RU" dirty="0" smtClean="0"/>
              <a:t>/л после еды)</a:t>
            </a:r>
          </a:p>
          <a:p>
            <a:r>
              <a:rPr lang="ru-RU" b="1" dirty="0" smtClean="0"/>
              <a:t>5. </a:t>
            </a:r>
            <a:r>
              <a:rPr lang="ru-RU" dirty="0" smtClean="0"/>
              <a:t>Спирометрия_____________________________________________</a:t>
            </a:r>
          </a:p>
          <a:p>
            <a:r>
              <a:rPr lang="ru-RU" dirty="0" smtClean="0"/>
              <a:t>ЖЕЛ ____________ ФЖЕЛ _____________ ОФБ1 ___________ ОФВ1/ЖЕЛ 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561827" cy="1362075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Значение гигиенического воспитания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в формировании здорового образа жизни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2348880"/>
            <a:ext cx="3816424" cy="388843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высокой санитарной культуры населения — одной из составных частей здорового образа жизни - дело государственной важности.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формировании санитарной культуры ведущая роль принадлежит комплексу мероприятий по гигиеническому воспитанию и обучению что закреплено в законодательном порядке.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4572000" cy="30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484784"/>
            <a:ext cx="6637467" cy="430282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закон «О санитарно-эпидемиологическом благополучии населения» содержит специальную статью 36 «Гигиеническое воспитание и обучение». В ней определено, что в целях повышения санитарной культуры населения, профилактики заболеваний, для распространения знаний о здоровом образе жизни должны проводиться гигиеническое воспитание и обучение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1769394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908720"/>
            <a:ext cx="6637467" cy="487889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Гигиеническое воспитание и образование граждан должно осуществляться в процессе: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воспитания и обучения в образовательных учреждениях;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профессиональной гигиенической подготовки и аттестации должностных лиц и работников организаций, характер деятельности которых связан с производством, хранением, транспортировкой и реализацией пищевых продуктов и питьевой воды, воспитанием и обучением детей;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подготовки, переподготовки и повышении квалификации работников путем включения в программы обучения разделов о ги­гиенических знаниях.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64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56992"/>
            <a:ext cx="6637468" cy="136207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ВОЗ провозглашен принцип, в соответствии с которым «обладание наивысшим достижимым уровнем здоровья является одним из основных прав каждого человека». Характеристики группового здоровья, здоровья населения, общественного здоровья в статике и динамике рассматриваются, как интегральное понятие личного здоровья каждого человека в отдельности.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663845" cy="22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132856"/>
            <a:ext cx="4825523" cy="423082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Гигиеническое обучение и воспитание детей в образовательных учреждениях складываются из классной, внеклассной и внешкольной работы, осуществляемой преподавателями всех предметов, медицин­ским персоналом учреждений, членами обществ Красного Креста, руководителями кружков, клубов, объединений.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8" y="332655"/>
            <a:ext cx="3819426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80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052736"/>
            <a:ext cx="6637467" cy="4734877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Классная работа ве­дется в соответствии с образовательными стандартами, учебными программами, методическими рекомендациями. В основном вопро­сы гигиены освещаются в процессе преподавания природоведения, основ безопасности жизнедеятельности, труда, физической культу­ры, естествознания, биологии (образовательные учреждения), а так­же охраны труда, техники безопасности (образовательные учрежде­ния с профессиональным обучением). Тематика занятий определяет­ся учебными программами.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5077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637468" cy="1362075"/>
          </a:xfrm>
        </p:spPr>
        <p:txBody>
          <a:bodyPr>
            <a:normAutofit/>
          </a:bodyPr>
          <a:lstStyle/>
          <a:p>
            <a:r>
              <a:rPr lang="ru-RU" sz="2800" b="1" i="1" dirty="0"/>
              <a:t>Гигиеническое воспитание родителей</a:t>
            </a:r>
            <a:r>
              <a:rPr lang="ru-RU" sz="2800" i="1" dirty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564904"/>
            <a:ext cx="6637467" cy="32227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основном в виде лекций и бесед на родительских собраниях, индивидуальных бесед и консультаций. Необходимо также и наличие в медицинском кабинете научно-популярной литературы, памяток, рекомендаций для родителей.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актуальные темы для работы с родителями: «Режим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дня подростка», «Выбор профессии и здоровье», «Гигиена полового воспитания», «Профилактика вредных привычек», «Охрана нервно-психического здоровья подростков», «Физкультура и здоровье».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18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637468" cy="1362075"/>
          </a:xfrm>
        </p:spPr>
        <p:txBody>
          <a:bodyPr/>
          <a:lstStyle/>
          <a:p>
            <a:r>
              <a:rPr lang="ru-RU" sz="2800" b="1" i="1" dirty="0"/>
              <a:t>Гигиеническое обучение персонала</a:t>
            </a:r>
            <a:r>
              <a:rPr lang="ru-RU" sz="2800" i="1" dirty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204864"/>
            <a:ext cx="6637467" cy="358274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ведется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нескольким направ­лениям. Для учителей организуются лекции, беседы, индивидуальные консультации. Обязательной формой является посещение меди­цинским персоналом уроков с последующей их гигиенической оцен­кой и разбором с учителями, а также выступления на педагогических совещаниях. Необходима и подборка соответствующей литературы для учителей и воспитателей. Для технического персонала наиболее рациональным считается поэтапное обучение с соблюдением преем­ственности.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0668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637468" cy="1362075"/>
          </a:xfrm>
        </p:spPr>
        <p:txBody>
          <a:bodyPr>
            <a:normAutofit/>
          </a:bodyPr>
          <a:lstStyle/>
          <a:p>
            <a:r>
              <a:rPr lang="ru-RU" sz="2000" dirty="0"/>
              <a:t>Программа очно-заочного гигиенического обучения работников школ включает следующие основные разделы: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9" y="2420888"/>
            <a:ext cx="6852504" cy="336672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 детского и подросткового населения, условия его фор­мирования, показатели состояния здоровья индивидуума и кол­лектива;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гигиена режима дня и учебно-воспитательного процесса;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гигиена физического воспитания;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гигиена трудового обучения;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гигиена питания детей и подростков;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гигиенические требования к строительству, реконструкции, благо­устройству, содержанию и оборудованию школ, гимназий, лицеев;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559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916832"/>
            <a:ext cx="6637467" cy="38707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гигиенические требования к учебной мебели и оборудованию;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гигиеническое обучение и воспитание. Основы формирования здорового образа жизни детей и подростков;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медицинское и санитарно-эпидемиологическое обеспечение де­тей и подростков;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ответственность администрации образовательных учреждений за выполнение требований санитарных норм и правил.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26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63746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Основы оздоровления детей в школе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348880"/>
            <a:ext cx="6637467" cy="34387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всех видах общеобразовательных учреждений организуется комплексное оздоровление детей, имеющих отклонения в состоянии здоровья, с включением в его структуру психолого-педагогической коррекции.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721596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156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6336704" cy="504056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Основные принципы организации и проведения системы профи­лактических и оздоровительных мероприятий в образовательных уч­реждениях: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916832"/>
            <a:ext cx="6637467" cy="38707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комплексность использования профилактических и оздорови­тельных технологий с учетом состояния здоровья учащихся, структуры учебного года, экологических и климатических усло­вий и др.;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непрерывность проведения профилактических и оздоровитель­ных мероприятий;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максимальный охват программой всех нуждающихся в оздоров­лении учащихся и воспитанников;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интеграция программы профилактики и оздоровления по воз­можности в образовательный процесс образовательного уч­реждения;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преимущественное использование немедикаментозных средств оздоровления;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116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124744"/>
            <a:ext cx="6637467" cy="466286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использование простых и доступных технологий;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формирование положительной мотивации у учащихся и воспитанников, медицинского персонала и педагогов к проведению профилактических и оздоровительных мероприятий;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повышение эффективности системы профилактических и оздоровительных мероприятий за счет соблюдения в образовательном учреждении санитарных правил, регламентирующих требования к архитектурно-планировочным решениям и оборудованию учреждений, воздушно-тепловому режиму, естественному и искусственному освещению, водоснабжению и канализации, режиму учебно-воспитательного процесса и учебной нагрузке, санитарному состоянию учреждения, организации питания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54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программу оздоровления детей в школе должны быть включены следующие разделы: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060848"/>
            <a:ext cx="6637467" cy="37267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Профилактика возникновения нарушений опорно-двигательного аппарата и оздоровление обучающихся и воспитанников образовательных учреждений.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 Профилактика утомления и нарушений нервно-психического здоровья у обучающихся и воспитанников образовательных учреждений.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Оздоровление обучающихся и воспитанников, перенесших острые респираторные вирусные инфекции.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51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/>
              <a:t>Нормативно-правовые аспекты формирования здорового образа жизни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ФЕДЕРАЛЬНЫЙ ЗАКОН Российской Федерации №323 ФЗ от 21.11.2011г. «Об основах охраны здоровья граждан в РФ», в статьях которого приведены необходимость профилактических мер, ведение ЗОЖ, диспансеризации, профилактических осмотров.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9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 Организация рационального питания для профилактики нарушений обмена веществ и оздоровления обучающихся и воспитанников образовательных учреждений.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Оздоровление обучающихся и воспитанников с избыточной массой тела.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  Профилактика возникновения нарушений зрения и оздоровление обучающихся и воспитанников с миопией.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  Рекомендации родителям по оздоровлению учащихся в домашних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2889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069516" cy="1362075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Примеры заданий, выявляющих практическую подготовку врача-педиатра.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060848"/>
            <a:ext cx="6637467" cy="372676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dirty="0"/>
              <a:t>Выберите правильный ответ. </a:t>
            </a:r>
          </a:p>
          <a:p>
            <a:r>
              <a:rPr lang="ru-RU" dirty="0"/>
              <a:t>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1) ПО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ОПРЕДЕЛЕНИЮ, ПРИНЯТОМУ В ГИГИЕНЕ ДЕТЕЙ И ПОДРОСТКОВ, ЗДОРОВЬЕ ЭТО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1. Состояние полного телесного, душевного и социального </a:t>
            </a:r>
            <a:r>
              <a:rPr lang="ru-RU" dirty="0" smtClean="0">
                <a:solidFill>
                  <a:srgbClr val="FF0000"/>
                </a:solidFill>
              </a:rPr>
              <a:t>  благополучия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>
                <a:solidFill>
                  <a:srgbClr val="FF0000"/>
                </a:solidFill>
              </a:rPr>
              <a:t>а не только отсутствие болезней и подтверждений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Состояние организма человека, когда функции его органов и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систем уравновешены с внешней средой и отсутствуют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болезненные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изменения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Гармоничное, соответствующее возрасту развитие, нормальный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уровень функций и отсутствие заболеваний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Отсутствие хронических заболеваний и морфофункциональных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отклонений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511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ФИЗИЧЕСКОЕ РАЗВИТИЕ ДЕТЕЙ И ПОДРОСТКОВ ЗАВИСИТ ОТ:</a:t>
            </a:r>
          </a:p>
          <a:p>
            <a:r>
              <a:rPr lang="ru-RU" dirty="0">
                <a:solidFill>
                  <a:schemeClr val="tx1"/>
                </a:solidFill>
              </a:rPr>
              <a:t>1.  Биологических факторов</a:t>
            </a:r>
          </a:p>
          <a:p>
            <a:r>
              <a:rPr lang="ru-RU" dirty="0">
                <a:solidFill>
                  <a:schemeClr val="tx1"/>
                </a:solidFill>
              </a:rPr>
              <a:t>2.  Социальных факторов</a:t>
            </a:r>
          </a:p>
          <a:p>
            <a:r>
              <a:rPr lang="ru-RU" dirty="0">
                <a:solidFill>
                  <a:srgbClr val="FF0000"/>
                </a:solidFill>
              </a:rPr>
              <a:t>3. Состояния здоровья</a:t>
            </a:r>
          </a:p>
          <a:p>
            <a:r>
              <a:rPr lang="ru-RU" dirty="0">
                <a:solidFill>
                  <a:schemeClr val="tx1"/>
                </a:solidFill>
              </a:rPr>
              <a:t>4.  Методов исследования</a:t>
            </a:r>
          </a:p>
          <a:p>
            <a:r>
              <a:rPr lang="ru-RU" dirty="0">
                <a:solidFill>
                  <a:schemeClr val="tx1"/>
                </a:solidFill>
              </a:rPr>
              <a:t>5. Методов оценки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3129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124744"/>
            <a:ext cx="6637467" cy="466286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3)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ЗНАЧЕНИЕ ЗНАНИЯ ЗАКОНОМЕРНОСТЕЙ РОСТА И РАЗВИТИЯ ДЛЯ ОХРАНЫ ЗДОРОВЬЯ ДЕТЕЙ И ПОДРОСТКОВ В ТОМ, ЧТО ОНИ: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Являются теоретической основой гигиенического нормирования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факторов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окружающей среды для детей и подростков                                             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 Позволяют понять деятельность органов и систем, их взаимосвязь 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организме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ребенка и его единство с внешней средой</a:t>
            </a:r>
          </a:p>
          <a:p>
            <a:r>
              <a:rPr lang="ru-RU" dirty="0">
                <a:solidFill>
                  <a:srgbClr val="FF0000"/>
                </a:solidFill>
              </a:rPr>
              <a:t>3.  Позволяют правильно интерпретировать информацию о здоровье и 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>
                <a:solidFill>
                  <a:srgbClr val="FF0000"/>
                </a:solidFill>
              </a:rPr>
              <a:t>развитии подрастающего поколения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Являются одним из ведущих признаков здоровья, от них зависят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другие показатели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958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484784"/>
            <a:ext cx="6637467" cy="430282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ОСНОВНЫМИ ПУТЯМИ РЕШЕНИЯ ЗАДАЧ СОХРАНЕНИЯ ПСИХИЧЕСКОГО ЗДОРОВЬЯ УЧАЩИХСЯ ЯВЛЯЮТСЯ: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 Определение степени морфофункциональной готовности детей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обучению  или работе  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Создание ступенчатых режимов для обеспечения адаптации детей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новым  этапам обучения</a:t>
            </a:r>
          </a:p>
          <a:p>
            <a:r>
              <a:rPr lang="ru-RU" dirty="0">
                <a:solidFill>
                  <a:srgbClr val="FF0000"/>
                </a:solidFill>
              </a:rPr>
              <a:t>3. Гигиенически рациональная организация занятий с соблюдением   </a:t>
            </a:r>
            <a:r>
              <a:rPr lang="ru-RU" dirty="0" smtClean="0">
                <a:solidFill>
                  <a:srgbClr val="FF0000"/>
                </a:solidFill>
              </a:rPr>
              <a:t>благоприятного </a:t>
            </a:r>
            <a:r>
              <a:rPr lang="ru-RU" dirty="0">
                <a:solidFill>
                  <a:srgbClr val="FF0000"/>
                </a:solidFill>
              </a:rPr>
              <a:t>психологического микроклимата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4.  Учет индивидуальных особенностей детей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5.  Гигиенически рациональная организация отдыха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6981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556792"/>
            <a:ext cx="6637467" cy="4230821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5)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СОЧЕТАНИЕ КАКИХ ПРОДУКТОВ С ХЛЕБОМ ДАЕТ НАИЛУЧШУЮ СБАЛАНСИРОВАННОСТЬ АМИНОКИСЛОТ: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marL="457200" lvl="0" indent="-457200">
              <a:buClrTx/>
              <a:buSzPct val="81000"/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Капуста</a:t>
            </a:r>
          </a:p>
          <a:p>
            <a:pPr marL="457200" lvl="0" indent="-457200">
              <a:buClrTx/>
              <a:buSzPct val="81000"/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Картофель</a:t>
            </a:r>
          </a:p>
          <a:p>
            <a:pPr marL="457200" lvl="0" indent="-457200">
              <a:buClrTx/>
              <a:buSzPct val="81000"/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Молоко и молочнокислые продукты</a:t>
            </a:r>
          </a:p>
          <a:p>
            <a:pPr marL="457200" lvl="0" indent="-457200">
              <a:buClrTx/>
              <a:buSzPct val="81000"/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Тыква-каша</a:t>
            </a:r>
          </a:p>
          <a:p>
            <a:pPr marL="457200" lvl="0" indent="-457200">
              <a:buClrTx/>
              <a:buSzPct val="81000"/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Морковь.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78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052736"/>
            <a:ext cx="6637467" cy="473487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6) </a:t>
            </a:r>
            <a:r>
              <a:rPr lang="ru-RU" dirty="0">
                <a:solidFill>
                  <a:schemeClr val="tx1"/>
                </a:solidFill>
              </a:rPr>
              <a:t>ОСНОВНЫМИ НАПРАВЛЕНИЯМИ ОПТИМИЗАЦИИ УСЛОВИЙ ОБУЧЕНИЯ В ШКОЛЕ ЯВЛЯЮТСЯ</a:t>
            </a:r>
          </a:p>
          <a:p>
            <a:r>
              <a:rPr lang="ru-RU" dirty="0">
                <a:solidFill>
                  <a:schemeClr val="tx1"/>
                </a:solidFill>
              </a:rPr>
              <a:t>1) кондиционирование воздуха</a:t>
            </a:r>
          </a:p>
          <a:p>
            <a:r>
              <a:rPr lang="ru-RU" dirty="0">
                <a:solidFill>
                  <a:schemeClr val="tx1"/>
                </a:solidFill>
              </a:rPr>
              <a:t>2) «пульсирующий» режим проветривания классов</a:t>
            </a:r>
          </a:p>
          <a:p>
            <a:r>
              <a:rPr lang="ru-RU" dirty="0">
                <a:solidFill>
                  <a:schemeClr val="tx1"/>
                </a:solidFill>
              </a:rPr>
              <a:t>3) оптимизация светового режима школы</a:t>
            </a:r>
          </a:p>
          <a:p>
            <a:r>
              <a:rPr lang="ru-RU" dirty="0">
                <a:solidFill>
                  <a:schemeClr val="tx1"/>
                </a:solidFill>
              </a:rPr>
              <a:t>4) оптимизация цветового интерьера оформления школьных зданий и учебного оборудования</a:t>
            </a:r>
          </a:p>
          <a:p>
            <a:r>
              <a:rPr lang="ru-RU" dirty="0">
                <a:solidFill>
                  <a:schemeClr val="tx1"/>
                </a:solidFill>
              </a:rPr>
              <a:t>5) соблюдение эргономических требований к мебели и оборудованию школ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5715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700808"/>
            <a:ext cx="6637467" cy="408680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7)ТРУДНОСТЬ </a:t>
            </a:r>
            <a:r>
              <a:rPr lang="ru-RU" dirty="0">
                <a:solidFill>
                  <a:schemeClr val="tx1"/>
                </a:solidFill>
              </a:rPr>
              <a:t>ПРЕДМЕТА ДЛЯ УЧАЩИХСЯ ОПРЕДЕЛЯЕТСЯ</a:t>
            </a:r>
          </a:p>
          <a:p>
            <a:r>
              <a:rPr lang="ru-RU" dirty="0">
                <a:solidFill>
                  <a:srgbClr val="FF0000"/>
                </a:solidFill>
              </a:rPr>
              <a:t>1) объемом и содержанием программы</a:t>
            </a:r>
          </a:p>
          <a:p>
            <a:r>
              <a:rPr lang="ru-RU" dirty="0">
                <a:solidFill>
                  <a:srgbClr val="FF0000"/>
                </a:solidFill>
              </a:rPr>
              <a:t>2) новизной</a:t>
            </a:r>
          </a:p>
          <a:p>
            <a:r>
              <a:rPr lang="ru-RU" dirty="0">
                <a:solidFill>
                  <a:srgbClr val="FF0000"/>
                </a:solidFill>
              </a:rPr>
              <a:t>3) наличием наглядного преподавания</a:t>
            </a:r>
          </a:p>
          <a:p>
            <a:r>
              <a:rPr lang="ru-RU" dirty="0">
                <a:solidFill>
                  <a:srgbClr val="FF0000"/>
                </a:solidFill>
              </a:rPr>
              <a:t>4) индивидуальными способностями учащихся</a:t>
            </a:r>
          </a:p>
          <a:p>
            <a:r>
              <a:rPr lang="ru-RU" dirty="0">
                <a:solidFill>
                  <a:schemeClr val="tx1"/>
                </a:solidFill>
              </a:rPr>
              <a:t>5) местом в расписании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18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052736"/>
            <a:ext cx="6637467" cy="473487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8)ОСНОВНЫМ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БИОРИТМОЛОГИЧЕСКИМ ПРИНЦИПОМ РАЦИОНАЛЬНОЙ ОРГАНИЗАЦИИ УЧЕБНОЙ ДЕЯТЕЛЬНОСТИ ШКОЛЬНИКОВ ЯВЛЯЕТСЯ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1) совмещение учебных занятий с фазами работоспособности ребенка каждого возрастного периода</a:t>
            </a:r>
          </a:p>
          <a:p>
            <a:r>
              <a:rPr lang="ru-RU" dirty="0">
                <a:solidFill>
                  <a:srgbClr val="FF0000"/>
                </a:solidFill>
              </a:rPr>
              <a:t>2) совмещение учебных занятий с временем </a:t>
            </a:r>
            <a:r>
              <a:rPr lang="ru-RU" dirty="0" err="1">
                <a:solidFill>
                  <a:srgbClr val="FF0000"/>
                </a:solidFill>
              </a:rPr>
              <a:t>биоритмологического</a:t>
            </a:r>
            <a:r>
              <a:rPr lang="ru-RU" dirty="0">
                <a:solidFill>
                  <a:srgbClr val="FF0000"/>
                </a:solidFill>
              </a:rPr>
              <a:t> оптимума их физиологических функций</a:t>
            </a:r>
          </a:p>
          <a:p>
            <a:r>
              <a:rPr lang="ru-RU" dirty="0">
                <a:solidFill>
                  <a:srgbClr val="FF0000"/>
                </a:solidFill>
              </a:rPr>
              <a:t>3) совмещение </a:t>
            </a:r>
            <a:r>
              <a:rPr lang="ru-RU" dirty="0" err="1">
                <a:solidFill>
                  <a:srgbClr val="FF0000"/>
                </a:solidFill>
              </a:rPr>
              <a:t>биоритмологического</a:t>
            </a:r>
            <a:r>
              <a:rPr lang="ru-RU" dirty="0">
                <a:solidFill>
                  <a:srgbClr val="FF0000"/>
                </a:solidFill>
              </a:rPr>
              <a:t> оптимума физиологических функций со временем занятий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 упрочение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акрофазы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биоритмальной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кривой с помощью гигиенических и лечебных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11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9)Гигиеническими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принципами правильной организации физического воспитания детей и </a:t>
            </a:r>
            <a:r>
              <a:rPr lang="ru-RU" dirty="0">
                <a:solidFill>
                  <a:srgbClr val="FF0000"/>
                </a:solidFill>
              </a:rPr>
              <a:t>подростков являются: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) наличие оптимального двигательного режима с учетом биологической потребности </a:t>
            </a:r>
          </a:p>
          <a:p>
            <a:r>
              <a:rPr lang="ru-RU" dirty="0">
                <a:solidFill>
                  <a:srgbClr val="FF0000"/>
                </a:solidFill>
              </a:rPr>
              <a:t>2) дифференцированное применение средств и форм физического воспитания </a:t>
            </a:r>
          </a:p>
          <a:p>
            <a:r>
              <a:rPr lang="ru-RU" dirty="0">
                <a:solidFill>
                  <a:srgbClr val="FF0000"/>
                </a:solidFill>
              </a:rPr>
              <a:t>3) систематичность занятий, постепенное увеличение нагрузок и комплексное использование разнообразных средств и форм физического воспитания, </a:t>
            </a:r>
          </a:p>
          <a:p>
            <a:r>
              <a:rPr lang="ru-RU" dirty="0">
                <a:solidFill>
                  <a:srgbClr val="FF0000"/>
                </a:solidFill>
              </a:rPr>
              <a:t>4) создание благоприятных условий окружающей среды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5)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гусудпрственный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характер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6)массовый характер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5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124744"/>
            <a:ext cx="6637467" cy="466286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Статья 4. Основные принципы охраны здоровья.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Статья 7. Приоритет охраны здоровья.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Статья 27. Обязанности граждан в сфере охраны здоровья.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Статья 30. Профилактика заболеваний и формирование здорового образа жизни.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Статья 46. Медицинские осмотры, диспансеризация.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340768"/>
            <a:ext cx="6637467" cy="444684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Основными направлениями работы по повышению двигательной активности школьников являются:</a:t>
            </a:r>
          </a:p>
          <a:p>
            <a:r>
              <a:rPr lang="ru-RU" dirty="0">
                <a:solidFill>
                  <a:srgbClr val="FF0000"/>
                </a:solidFill>
              </a:rPr>
              <a:t>1)Создание мотивации к занятиям физкультурой и спортом, в том числе  и самостоятельном</a:t>
            </a:r>
          </a:p>
          <a:p>
            <a:r>
              <a:rPr lang="ru-RU" dirty="0">
                <a:solidFill>
                  <a:srgbClr val="FF0000"/>
                </a:solidFill>
              </a:rPr>
              <a:t>2)Повышение эффективности уроков физкультуры</a:t>
            </a:r>
          </a:p>
          <a:p>
            <a:r>
              <a:rPr lang="ru-RU" dirty="0">
                <a:solidFill>
                  <a:srgbClr val="FF0000"/>
                </a:solidFill>
              </a:rPr>
              <a:t>3)Использование малых форм занятий в режиме учебного дня</a:t>
            </a:r>
          </a:p>
          <a:p>
            <a:r>
              <a:rPr lang="ru-RU" dirty="0">
                <a:solidFill>
                  <a:srgbClr val="FF0000"/>
                </a:solidFill>
              </a:rPr>
              <a:t>4)Расширение сети учреждений для занятий физической культурой и спортом, увеличение их материальной базы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5)Активное привлечение школьников в профессиональный спорт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24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637468" cy="1362075"/>
          </a:xfrm>
        </p:spPr>
        <p:txBody>
          <a:bodyPr/>
          <a:lstStyle/>
          <a:p>
            <a:r>
              <a:rPr lang="ru-RU" b="1" dirty="0" smtClean="0"/>
              <a:t>Ситуационные задачи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420888"/>
            <a:ext cx="6637467" cy="33667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Задача 1.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ВИЧ – инфицированной пациентке 19 лет (срок беременности 6-7 недель) в Центре профилактики СПИДа необходимо назначить ряд мер профилактики инфицирования плода. Перечислите, пожалуйста эти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705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700808"/>
            <a:ext cx="6637467" cy="408680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Ответ.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Химиопрофилактика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вертикальной передачи ВИЧ начинается при сроке беременности не менее 14 недель. Риск рождения инфицированного ребенка от ВИЧ позитивной матери  снижается при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химиопрофилактике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противовирусными препаратами, обработке родовых путей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хлоргексидином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родоразрешении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путем кесарева сечения, при отмене грудного вскармливания.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3176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340768"/>
            <a:ext cx="6637467" cy="444684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Задача 2.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Ребенок массой 2800 г родился путем кесарева сечения от ВИЧ – инфицированной матери. В каком возрасте будет окончательно установлен его ВИЧ – статус? На основании каких исследований это будет определено?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4659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Окончательный ВИЧ-статус ребенка будет установлен в возрасте 18 месяцев, для чего необходимо определить наличие антител в крови ребенка.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возрасте 18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мес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наличие антител к ВИЧ в крови младенца, рожденного от ВИЧ-положительной матери, может указывать всего лишь на то, что у матери есть ВИЧ и на наличие пассивно приобретенных материнских антител. У таких детей для диагностики ВИЧ применяются дополнительные анализы.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проведения полноценной профилактики вертикальной передачи необходимо раннее выявление ВИЧ у беременных, наблюдение их в течении всего периода беременности для консультирования о возможных исходах, вероятности инфицирования ребенка, вариантах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родоразрешения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консультирования по вопросу отмены грудного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вскарливания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проведения полноценного, во всех отношениях,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искуссвенного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вскармливания.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16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556792"/>
            <a:ext cx="6637467" cy="423082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Задача 3.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семье воспитываются трое детей в возрасте 5, 9 и 11 лет. Старшие дети проводят 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кампьютером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по 1,5-2 часа в день, младший – не менее 40 мин. Каковы нормы и правила временных рамок компьютерных занятий?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833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412776"/>
            <a:ext cx="6637467" cy="437483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первоклассников время не должно превышать 10-ти минут в день, 15 минут детям вторых-пятых классов и 20 минут ученикам 6-7 классов. Старшеклассникам нормы предписывают не более 30-ти минут. Категорически запрещается компьютерные игры перед сном.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543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Задача 4.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Подросток 14 лет обратился к участковому врачу с жалобами на беспокойный сон, трудности засыпания вечером и подъема по утрам, зябкости кистей и стоп, снижение аппетита.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Отлично учится в гимназии, успешно выступает на олимпиадах различного уровня, но в последнее время результаты снизились. Определите диагноз и дайте рекомендации.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3560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556792"/>
            <a:ext cx="6637467" cy="423082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 пациента невроз навязчивых действий, сопровождающийся синдромом вегетативной дисфункции. Необходимо исследование крови для исключения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сидеропенического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анемического синдромов, определение функции щитовидной и поджелудочной желез. Обязательно соблюдение режима труда и отдыха, регулирование нагрузок, коррекция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нутритивного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статуса, витаминотерапия.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469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268760"/>
            <a:ext cx="6637467" cy="451885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Задача 5.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 участковому врачу обратились родители девушки 15 лет, которых беспокоит поведение дочери – с целью похудания и соответствия «нормам глянцевых журналов» она резко уменьшила рацион питания и похудела за месяц на 12 кг. В последнюю неделю родители заметили , что после приема пищи она вызывает искусственную рвоту. Составьте, пожалуйста, план мероприятий по коррекции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11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124744"/>
            <a:ext cx="6637467" cy="466286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 Республики Башкортостан (в ред. Законов РБ от 23.07.2003 №18-з, от 28.09.2005 №214-з, от 02.02.2007 №409-з) «О профилактике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табакокурения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Республике Башкортостан»,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который определяет основные направления политики РБ в сфере профилактики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табакокурения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целях реализации прав граждан на охрану здоровья и на благоприятную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4014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484784"/>
            <a:ext cx="6637467" cy="430282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Ответ.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Необходима консультация психолога (при отсутствии эффекта – психиатра), при отказе от обследования – осмотр в рамках «диспансерного наблюдения», скрининг психосоматического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нутритивного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статуса и его коррекция.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976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82344"/>
            <a:ext cx="8496944" cy="590384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01306"/>
            <a:ext cx="7265411" cy="136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23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301</TotalTime>
  <Words>4491</Words>
  <Application>Microsoft Office PowerPoint</Application>
  <PresentationFormat>Экран (4:3)</PresentationFormat>
  <Paragraphs>413</Paragraphs>
  <Slides>91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3" baseType="lpstr">
      <vt:lpstr>Остин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ПОНЯТИЯ – ЦЕНТР ФОРМИРОВАНИЯ ЗДОРОВЬЯ</vt:lpstr>
      <vt:lpstr>ВОЗ провозглашен принцип, в соответствии с которым «обладание наивысшим достижимым уровнем здоровья является одним из основных прав каждого человека». Характеристики группового здоровья, здоровья населения, общественного здоровья в статике и динамике рассматриваются, как интегральное понятие личного здоровья каждого человека в отдельности.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Центров здоровья </vt:lpstr>
      <vt:lpstr>Презентация PowerPoint</vt:lpstr>
      <vt:lpstr>Презентация PowerPoint</vt:lpstr>
      <vt:lpstr>Кадровое обеспечение центра здоровья</vt:lpstr>
      <vt:lpstr>Презентация PowerPoint</vt:lpstr>
      <vt:lpstr>Пример возможного штатного расписания Центра здоровья </vt:lpstr>
      <vt:lpstr>Презентация PowerPoint</vt:lpstr>
      <vt:lpstr>Оснащение </vt:lpstr>
      <vt:lpstr>Профилактическая деятельность Центра здоровья</vt:lpstr>
      <vt:lpstr>Потоки обращающихся в Центры здоровья</vt:lpstr>
      <vt:lpstr>Потоки обращающихся в Центры здоровья (продолжение)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центра здоровья</vt:lpstr>
      <vt:lpstr>Первый блок –  диагностический. </vt:lpstr>
      <vt:lpstr>Презентация PowerPoint</vt:lpstr>
      <vt:lpstr>Второй блок - аналитический </vt:lpstr>
      <vt:lpstr>Презентация PowerPoint</vt:lpstr>
      <vt:lpstr>Презентация PowerPoint</vt:lpstr>
      <vt:lpstr>Третий блок –  реабилитационно-коррекционный </vt:lpstr>
      <vt:lpstr>Методы</vt:lpstr>
      <vt:lpstr>Четвертый блок - управленческий. </vt:lpstr>
      <vt:lpstr>В структуру центра здоровья для детей рекомендуется включать:</vt:lpstr>
      <vt:lpstr>Презентация PowerPoint</vt:lpstr>
      <vt:lpstr>Презентация PowerPoint</vt:lpstr>
      <vt:lpstr>Формирование учетной документации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гигиенического воспитания  в формировании здорового образа жизни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Гигиеническое воспитание родителей </vt:lpstr>
      <vt:lpstr>Гигиеническое обучение персонала </vt:lpstr>
      <vt:lpstr>Программа очно-заочного гигиенического обучения работников школ включает следующие основные разделы: </vt:lpstr>
      <vt:lpstr>Презентация PowerPoint</vt:lpstr>
      <vt:lpstr>Основы оздоровления детей в школе </vt:lpstr>
      <vt:lpstr>Основные принципы организации и проведения системы профи­лактических и оздоровительных мероприятий в образовательных уч­реждениях: </vt:lpstr>
      <vt:lpstr>Презентация PowerPoint</vt:lpstr>
      <vt:lpstr>В программу оздоровления детей в школе должны быть включены следующие разделы: </vt:lpstr>
      <vt:lpstr>Презентация PowerPoint</vt:lpstr>
      <vt:lpstr>Примеры заданий, выявляющих практическую подготовку врача-педиатра.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Эльвина</dc:creator>
  <cp:lastModifiedBy>gastro-post-1</cp:lastModifiedBy>
  <cp:revision>27</cp:revision>
  <dcterms:created xsi:type="dcterms:W3CDTF">2017-05-01T12:30:31Z</dcterms:created>
  <dcterms:modified xsi:type="dcterms:W3CDTF">2017-05-04T06:54:38Z</dcterms:modified>
</cp:coreProperties>
</file>