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91" r:id="rId33"/>
    <p:sldId id="287" r:id="rId34"/>
    <p:sldId id="288" r:id="rId35"/>
    <p:sldId id="289" r:id="rId36"/>
    <p:sldId id="290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11" r:id="rId51"/>
    <p:sldId id="307" r:id="rId52"/>
    <p:sldId id="308" r:id="rId53"/>
    <p:sldId id="309" r:id="rId54"/>
    <p:sldId id="329" r:id="rId55"/>
    <p:sldId id="315" r:id="rId56"/>
    <p:sldId id="316" r:id="rId57"/>
    <p:sldId id="317" r:id="rId58"/>
    <p:sldId id="318" r:id="rId59"/>
    <p:sldId id="319" r:id="rId60"/>
    <p:sldId id="320" r:id="rId61"/>
    <p:sldId id="321" r:id="rId62"/>
    <p:sldId id="322" r:id="rId63"/>
    <p:sldId id="326" r:id="rId64"/>
    <p:sldId id="325" r:id="rId65"/>
    <p:sldId id="323" r:id="rId66"/>
    <p:sldId id="327" r:id="rId67"/>
    <p:sldId id="328" r:id="rId68"/>
    <p:sldId id="324" r:id="rId69"/>
    <p:sldId id="330" r:id="rId70"/>
    <p:sldId id="331" r:id="rId71"/>
    <p:sldId id="332" r:id="rId72"/>
    <p:sldId id="305" r:id="rId73"/>
    <p:sldId id="312" r:id="rId74"/>
    <p:sldId id="313" r:id="rId75"/>
    <p:sldId id="314" r:id="rId76"/>
    <p:sldId id="306" r:id="rId7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53" autoAdjust="0"/>
    <p:restoredTop sz="94705" autoAdjust="0"/>
  </p:normalViewPr>
  <p:slideViewPr>
    <p:cSldViewPr>
      <p:cViewPr varScale="1">
        <p:scale>
          <a:sx n="79" d="100"/>
          <a:sy n="79" d="100"/>
        </p:scale>
        <p:origin x="-45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presProps" Target="presProps.xml"/><Relationship Id="rId8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05.05.2017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05.05.2017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05.05.2017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05.05.2017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05.05.2017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05.05.2017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05.05.2017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05.05.2017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05.05.2017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05.05.2017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05.05.2017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05.05.2017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980728"/>
            <a:ext cx="7679407" cy="2657263"/>
          </a:xfrm>
        </p:spPr>
        <p:txBody>
          <a:bodyPr/>
          <a:lstStyle/>
          <a:p>
            <a:pPr algn="ctr"/>
            <a:r>
              <a:rPr lang="ru-RU" dirty="0" smtClean="0"/>
              <a:t>Профилактика болезней костно-мышечной системы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Лектор проф. </a:t>
            </a:r>
            <a:r>
              <a:rPr lang="ru-RU" dirty="0" err="1" smtClean="0"/>
              <a:t>Шагарова</a:t>
            </a:r>
            <a:r>
              <a:rPr lang="ru-RU" dirty="0" smtClean="0"/>
              <a:t> С.В.</a:t>
            </a:r>
          </a:p>
          <a:p>
            <a:r>
              <a:rPr lang="ru-RU" u="sng" dirty="0" smtClean="0"/>
              <a:t>Контингент-слушателей: </a:t>
            </a:r>
            <a:r>
              <a:rPr lang="ru-RU" dirty="0" smtClean="0"/>
              <a:t>врачи-педиатры, врачи-</a:t>
            </a:r>
            <a:r>
              <a:rPr lang="ru-RU" dirty="0" err="1" smtClean="0"/>
              <a:t>интрены</a:t>
            </a:r>
            <a:r>
              <a:rPr lang="ru-RU" dirty="0" smtClean="0"/>
              <a:t>, клинические ординаторы, аспиранты.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23433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ru-RU" dirty="0"/>
              <a:t> Так, например, у детей с сутулой осанкой снижена </a:t>
            </a:r>
            <a:r>
              <a:rPr lang="ru-RU" dirty="0" smtClean="0"/>
              <a:t>жизненная </a:t>
            </a:r>
            <a:r>
              <a:rPr lang="ru-RU" dirty="0"/>
              <a:t>емкость легких, уменьшена экскурсия грудной клетки и </a:t>
            </a:r>
          </a:p>
          <a:p>
            <a:pPr marL="109728" indent="0">
              <a:buNone/>
            </a:pPr>
            <a:r>
              <a:rPr lang="ru-RU" dirty="0"/>
              <a:t>диафрагмы,  что  неблагоприятно  сказывается  на  деятельности  </a:t>
            </a:r>
          </a:p>
          <a:p>
            <a:pPr marL="109728" indent="0">
              <a:buNone/>
            </a:pPr>
            <a:r>
              <a:rPr lang="ru-RU" dirty="0"/>
              <a:t>сердечно-сосудистой  и  дыхательной  систем.  При  такой  </a:t>
            </a:r>
            <a:r>
              <a:rPr lang="ru-RU" dirty="0" smtClean="0"/>
              <a:t>осанке  </a:t>
            </a:r>
            <a:r>
              <a:rPr lang="ru-RU" dirty="0"/>
              <a:t>также  нарушается  нормальное  функционирование  органов  </a:t>
            </a:r>
          </a:p>
          <a:p>
            <a:pPr marL="109728" indent="0">
              <a:buNone/>
            </a:pPr>
            <a:r>
              <a:rPr lang="ru-RU" dirty="0"/>
              <a:t>брюшной полости (пищеварение, выделение, репродукция)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78665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ru-RU" dirty="0"/>
              <a:t>Снижение  рессорной  функции  позвоночника  у  детей  с  </a:t>
            </a:r>
            <a:r>
              <a:rPr lang="ru-RU" dirty="0" smtClean="0"/>
              <a:t>нарушенной </a:t>
            </a:r>
            <a:r>
              <a:rPr lang="ru-RU" dirty="0"/>
              <a:t>осанкой способствует постоянным микротравмам </a:t>
            </a:r>
            <a:r>
              <a:rPr lang="ru-RU" dirty="0" smtClean="0"/>
              <a:t>сосудов  </a:t>
            </a:r>
            <a:r>
              <a:rPr lang="ru-RU" dirty="0"/>
              <a:t>мозга  во  время  движений  (ходьба,  бег,  прыжки),  что  от-</a:t>
            </a:r>
          </a:p>
          <a:p>
            <a:pPr marL="109728" indent="0">
              <a:buNone/>
            </a:pPr>
            <a:r>
              <a:rPr lang="ru-RU" dirty="0" err="1"/>
              <a:t>рицательно</a:t>
            </a:r>
            <a:r>
              <a:rPr lang="ru-RU" dirty="0"/>
              <a:t> влияет на нервно-психическую деятельность, </a:t>
            </a:r>
            <a:r>
              <a:rPr lang="ru-RU" dirty="0" smtClean="0"/>
              <a:t>сопровождается </a:t>
            </a:r>
            <a:r>
              <a:rPr lang="ru-RU" dirty="0"/>
              <a:t>быстрым утомлением, частыми головными болями и </a:t>
            </a:r>
          </a:p>
          <a:p>
            <a:pPr marL="109728" indent="0">
              <a:buNone/>
            </a:pPr>
            <a:r>
              <a:rPr lang="ru-RU" dirty="0"/>
              <a:t>эмоциональной лабильностью.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2050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ru-RU" dirty="0" smtClean="0"/>
              <a:t>На </a:t>
            </a:r>
            <a:r>
              <a:rPr lang="ru-RU" dirty="0"/>
              <a:t>сегодняшний день </a:t>
            </a:r>
            <a:r>
              <a:rPr lang="ru-RU" dirty="0" smtClean="0"/>
              <a:t>не </a:t>
            </a:r>
            <a:r>
              <a:rPr lang="ru-RU" dirty="0"/>
              <a:t>все педиатры в достаточной степени осведомлены о </a:t>
            </a:r>
            <a:r>
              <a:rPr lang="ru-RU" dirty="0" smtClean="0"/>
              <a:t>возрастных </a:t>
            </a:r>
            <a:r>
              <a:rPr lang="ru-RU" dirty="0"/>
              <a:t>особенностях КМС детей и подростков, критериях </a:t>
            </a:r>
            <a:r>
              <a:rPr lang="ru-RU" dirty="0" smtClean="0"/>
              <a:t>выявления  </a:t>
            </a:r>
            <a:r>
              <a:rPr lang="ru-RU" dirty="0"/>
              <a:t>нарушений  КМС,  формировании  поведенческих  факторов  </a:t>
            </a:r>
            <a:r>
              <a:rPr lang="ru-RU" dirty="0" smtClean="0"/>
              <a:t>риска </a:t>
            </a:r>
            <a:r>
              <a:rPr lang="ru-RU" dirty="0"/>
              <a:t>заболеваний КМС, и как следствие, основных </a:t>
            </a:r>
            <a:r>
              <a:rPr lang="ru-RU" dirty="0" err="1"/>
              <a:t>направлени</a:t>
            </a:r>
            <a:r>
              <a:rPr lang="ru-RU" dirty="0"/>
              <a:t>-</a:t>
            </a:r>
          </a:p>
          <a:p>
            <a:pPr marL="109728" indent="0">
              <a:buNone/>
            </a:pPr>
            <a:r>
              <a:rPr lang="ru-RU" dirty="0" err="1"/>
              <a:t>ях</a:t>
            </a:r>
            <a:r>
              <a:rPr lang="ru-RU" dirty="0"/>
              <a:t> и методах в профилактике патологических состояний КМС у </a:t>
            </a:r>
          </a:p>
          <a:p>
            <a:pPr marL="109728" indent="0">
              <a:buNone/>
            </a:pPr>
            <a:r>
              <a:rPr lang="ru-RU" dirty="0"/>
              <a:t>детей и подростков.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05583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ru-RU" dirty="0"/>
              <a:t>Процессы  роста  и  развития  КМС  связаны  также  с  </a:t>
            </a:r>
            <a:r>
              <a:rPr lang="ru-RU" dirty="0" smtClean="0"/>
              <a:t>переходом  </a:t>
            </a:r>
            <a:r>
              <a:rPr lang="ru-RU" dirty="0"/>
              <a:t>ребенка  в  вертикальное  положение  (к  трем  годам  </a:t>
            </a:r>
            <a:r>
              <a:rPr lang="ru-RU" dirty="0" smtClean="0"/>
              <a:t>завершается  </a:t>
            </a:r>
            <a:r>
              <a:rPr lang="ru-RU" dirty="0"/>
              <a:t>формирование  навыка  </a:t>
            </a:r>
            <a:r>
              <a:rPr lang="ru-RU" dirty="0" err="1"/>
              <a:t>прямостояния</a:t>
            </a:r>
            <a:r>
              <a:rPr lang="ru-RU" dirty="0"/>
              <a:t>  и  ощущение  себя  в  </a:t>
            </a:r>
          </a:p>
          <a:p>
            <a:pPr marL="109728" indent="0">
              <a:buNone/>
            </a:pPr>
            <a:r>
              <a:rPr lang="ru-RU" dirty="0"/>
              <a:t>пространстве)  и  протекают  неравномерно.  Каждому  возрасту  </a:t>
            </a:r>
          </a:p>
          <a:p>
            <a:pPr marL="109728" indent="0">
              <a:buNone/>
            </a:pPr>
            <a:r>
              <a:rPr lang="ru-RU" dirty="0"/>
              <a:t>свойственны определенные морфофункциональные особенности.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91904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8" y="3429000"/>
            <a:ext cx="7437512" cy="3733875"/>
          </a:xfrm>
        </p:spPr>
        <p:txBody>
          <a:bodyPr/>
          <a:lstStyle/>
          <a:p>
            <a:r>
              <a:rPr lang="ru-RU" dirty="0"/>
              <a:t>Процесс  развития  КМС  регулируется  как  биологическими  </a:t>
            </a:r>
            <a:r>
              <a:rPr lang="ru-RU" dirty="0" smtClean="0"/>
              <a:t>факторами </a:t>
            </a:r>
            <a:r>
              <a:rPr lang="ru-RU" dirty="0"/>
              <a:t>(в первую очередь наследственными), так и фактора-</a:t>
            </a:r>
          </a:p>
          <a:p>
            <a:pPr marL="109728" indent="0">
              <a:buNone/>
            </a:pPr>
            <a:r>
              <a:rPr lang="ru-RU" dirty="0" smtClean="0"/>
              <a:t>  ми </a:t>
            </a:r>
            <a:r>
              <a:rPr lang="ru-RU" dirty="0"/>
              <a:t>внешней среды.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126876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ФАКТОРЫ РИСКА НАРУШЕНИЙ</a:t>
            </a:r>
            <a:br>
              <a:rPr lang="ru-RU" dirty="0"/>
            </a:br>
            <a:r>
              <a:rPr lang="ru-RU" dirty="0"/>
              <a:t>И ЗАБОЛЕВАНИЙ КОСТНО-МЫШЕЧНОЙ</a:t>
            </a:r>
            <a:br>
              <a:rPr lang="ru-RU" dirty="0"/>
            </a:br>
            <a:r>
              <a:rPr lang="ru-RU" dirty="0"/>
              <a:t>СИСТЕМЫ У ДЕТЕЙ И ПОДРОСТКОВ</a:t>
            </a:r>
          </a:p>
        </p:txBody>
      </p:sp>
    </p:spTree>
    <p:extLst>
      <p:ext uri="{BB962C8B-B14F-4D97-AF65-F5344CB8AC3E}">
        <p14:creationId xmlns:p14="http://schemas.microsoft.com/office/powerpoint/2010/main" val="36647603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ru-RU" dirty="0"/>
              <a:t>Из факторов внешней среды, отрицательно сказывающихся </a:t>
            </a:r>
            <a:r>
              <a:rPr lang="ru-RU" dirty="0" smtClean="0"/>
              <a:t>на  </a:t>
            </a:r>
            <a:r>
              <a:rPr lang="ru-RU" dirty="0"/>
              <a:t>формировании  детской  КМС,  следует  выделить:  </a:t>
            </a:r>
            <a:r>
              <a:rPr lang="ru-RU" dirty="0" smtClean="0"/>
              <a:t>неудовлетворительную  </a:t>
            </a:r>
            <a:r>
              <a:rPr lang="ru-RU" dirty="0"/>
              <a:t>организацию  физического  воспитания,  </a:t>
            </a:r>
            <a:r>
              <a:rPr lang="ru-RU" dirty="0" smtClean="0"/>
              <a:t>длительные  </a:t>
            </a:r>
            <a:r>
              <a:rPr lang="ru-RU" dirty="0"/>
              <a:t>статические  нагрузки,  </a:t>
            </a:r>
            <a:r>
              <a:rPr lang="ru-RU" dirty="0" err="1"/>
              <a:t>несформированность</a:t>
            </a:r>
            <a:r>
              <a:rPr lang="ru-RU" dirty="0"/>
              <a:t>  двигательных  </a:t>
            </a:r>
            <a:r>
              <a:rPr lang="ru-RU" dirty="0" smtClean="0"/>
              <a:t>навыков </a:t>
            </a:r>
            <a:r>
              <a:rPr lang="ru-RU" dirty="0"/>
              <a:t>(осанка и влияющие на нее посадка за учебным столом </a:t>
            </a:r>
            <a:r>
              <a:rPr lang="ru-RU" dirty="0" smtClean="0"/>
              <a:t>или </a:t>
            </a:r>
            <a:r>
              <a:rPr lang="ru-RU" dirty="0"/>
              <a:t>партой, походка, положение во время сна), нерациональное </a:t>
            </a:r>
          </a:p>
          <a:p>
            <a:pPr marL="109728" indent="0">
              <a:buNone/>
            </a:pPr>
            <a:r>
              <a:rPr lang="ru-RU" dirty="0"/>
              <a:t>питание,  ношение  не  по  размеру,  не  по  назначению  и  не  по  </a:t>
            </a:r>
            <a:r>
              <a:rPr lang="ru-RU" dirty="0" smtClean="0"/>
              <a:t>сезону </a:t>
            </a:r>
            <a:r>
              <a:rPr lang="ru-RU" dirty="0"/>
              <a:t>одежды и обуви, негативные психоэмоциональные </a:t>
            </a:r>
            <a:r>
              <a:rPr lang="ru-RU" dirty="0" smtClean="0"/>
              <a:t>стрессовые </a:t>
            </a:r>
            <a:r>
              <a:rPr lang="ru-RU" dirty="0"/>
              <a:t>ситуации, недостаточный уровень знаний по вопросам </a:t>
            </a:r>
            <a:r>
              <a:rPr lang="ru-RU" dirty="0" smtClean="0"/>
              <a:t>формирования </a:t>
            </a:r>
            <a:r>
              <a:rPr lang="ru-RU" dirty="0"/>
              <a:t>КМС.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04993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ru-RU" dirty="0"/>
              <a:t>Среди  факторов  </a:t>
            </a:r>
            <a:r>
              <a:rPr lang="ru-RU" dirty="0" err="1"/>
              <a:t>внутришкольной</a:t>
            </a:r>
            <a:r>
              <a:rPr lang="ru-RU" dirty="0"/>
              <a:t>  среды,  оказывающих  </a:t>
            </a:r>
            <a:r>
              <a:rPr lang="ru-RU" dirty="0" smtClean="0"/>
              <a:t>неблагоприятное </a:t>
            </a:r>
            <a:r>
              <a:rPr lang="ru-RU" dirty="0"/>
              <a:t>влияние на состояние КМС, до сих пор </a:t>
            </a:r>
            <a:r>
              <a:rPr lang="ru-RU" dirty="0" smtClean="0"/>
              <a:t>достаточно  </a:t>
            </a:r>
            <a:r>
              <a:rPr lang="ru-RU" dirty="0"/>
              <a:t>значимыми  остаются  нарушения  условий  освещения  и  </a:t>
            </a:r>
            <a:r>
              <a:rPr lang="ru-RU" dirty="0" smtClean="0"/>
              <a:t>подбора </a:t>
            </a:r>
            <a:r>
              <a:rPr lang="ru-RU" dirty="0"/>
              <a:t>мебели в классах.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74774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ru-RU" dirty="0"/>
              <a:t>В  современных  условиях  вышеперечисленные  факторы  </a:t>
            </a:r>
            <a:r>
              <a:rPr lang="ru-RU" dirty="0" smtClean="0"/>
              <a:t>дополнились </a:t>
            </a:r>
            <a:r>
              <a:rPr lang="ru-RU" dirty="0"/>
              <a:t>новыми:</a:t>
            </a:r>
          </a:p>
          <a:p>
            <a:pPr marL="109728" indent="0">
              <a:buNone/>
            </a:pPr>
            <a:r>
              <a:rPr lang="ru-RU" dirty="0"/>
              <a:t>•   интенсификация обучения, в том числе в связи с </a:t>
            </a:r>
            <a:r>
              <a:rPr lang="ru-RU" dirty="0" smtClean="0"/>
              <a:t>использованием </a:t>
            </a:r>
            <a:r>
              <a:rPr lang="ru-RU" dirty="0"/>
              <a:t>технических средств;</a:t>
            </a:r>
          </a:p>
          <a:p>
            <a:pPr marL="109728" indent="0">
              <a:buNone/>
            </a:pPr>
            <a:r>
              <a:rPr lang="ru-RU" dirty="0"/>
              <a:t>•   переход на новые формы и методы обучения;</a:t>
            </a:r>
          </a:p>
          <a:p>
            <a:pPr marL="109728" indent="0">
              <a:buNone/>
            </a:pPr>
            <a:r>
              <a:rPr lang="ru-RU" dirty="0"/>
              <a:t>•   снижение двигательной активности и еще более </a:t>
            </a:r>
            <a:r>
              <a:rPr lang="ru-RU" dirty="0" smtClean="0"/>
              <a:t>выраженная </a:t>
            </a:r>
            <a:r>
              <a:rPr lang="ru-RU" dirty="0"/>
              <a:t>гипокинезия школьников.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24108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9552" y="20608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ПРОФИЛАКТИКА И КОРРЕКЦИЯ</a:t>
            </a:r>
            <a:br>
              <a:rPr lang="ru-RU" dirty="0"/>
            </a:br>
            <a:r>
              <a:rPr lang="ru-RU" dirty="0"/>
              <a:t>НАРУШЕНИЙ И ЗАБОЛЕВАНИЙ</a:t>
            </a:r>
            <a:br>
              <a:rPr lang="ru-RU" dirty="0"/>
            </a:br>
            <a:r>
              <a:rPr lang="ru-RU" dirty="0"/>
              <a:t>КОСТНО-МЫШЕЧНОЙ СИСТЕМЫ</a:t>
            </a:r>
            <a:br>
              <a:rPr lang="ru-RU" dirty="0"/>
            </a:br>
            <a:r>
              <a:rPr lang="ru-RU" dirty="0"/>
              <a:t>У ДЕТЕЙ И ПОДРОСТКОВ</a:t>
            </a:r>
          </a:p>
        </p:txBody>
      </p:sp>
    </p:spTree>
    <p:extLst>
      <p:ext uri="{BB962C8B-B14F-4D97-AF65-F5344CB8AC3E}">
        <p14:creationId xmlns:p14="http://schemas.microsoft.com/office/powerpoint/2010/main" val="8848041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ru-RU" dirty="0"/>
              <a:t>Профилактика  нарушений  КМС  представляет  собой  </a:t>
            </a:r>
            <a:r>
              <a:rPr lang="ru-RU" dirty="0" smtClean="0"/>
              <a:t>важную </a:t>
            </a:r>
            <a:r>
              <a:rPr lang="ru-RU" dirty="0"/>
              <a:t>медико-социальную задачу и должна предусматривать </a:t>
            </a:r>
            <a:r>
              <a:rPr lang="ru-RU" dirty="0" smtClean="0"/>
              <a:t>различные </a:t>
            </a:r>
            <a:r>
              <a:rPr lang="ru-RU" dirty="0"/>
              <a:t>уровни и направления действий.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4547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96752"/>
            <a:ext cx="8280920" cy="5256584"/>
          </a:xfrm>
        </p:spPr>
        <p:txBody>
          <a:bodyPr>
            <a:normAutofit fontScale="92500"/>
          </a:bodyPr>
          <a:lstStyle/>
          <a:p>
            <a:pPr marL="109728" indent="0">
              <a:buNone/>
            </a:pPr>
            <a:r>
              <a:rPr lang="ru-RU" dirty="0"/>
              <a:t>К  началу  нового  тысячелетия  произошло  изменение  </a:t>
            </a:r>
            <a:r>
              <a:rPr lang="ru-RU" dirty="0" smtClean="0"/>
              <a:t>структуры  </a:t>
            </a:r>
            <a:r>
              <a:rPr lang="ru-RU" dirty="0"/>
              <a:t>функциональных  и  хронических  заболеваний  у  детей  и  </a:t>
            </a:r>
          </a:p>
          <a:p>
            <a:pPr marL="109728" indent="0">
              <a:buNone/>
            </a:pPr>
            <a:r>
              <a:rPr lang="ru-RU" dirty="0"/>
              <a:t>подростков. </a:t>
            </a:r>
            <a:endParaRPr lang="ru-RU" dirty="0" smtClean="0"/>
          </a:p>
          <a:p>
            <a:pPr marL="109728" indent="0">
              <a:buNone/>
            </a:pPr>
            <a:r>
              <a:rPr lang="ru-RU" dirty="0" smtClean="0"/>
              <a:t>Так</a:t>
            </a:r>
            <a:r>
              <a:rPr lang="ru-RU" dirty="0"/>
              <a:t>, </a:t>
            </a:r>
            <a:r>
              <a:rPr lang="ru-RU" dirty="0" smtClean="0"/>
              <a:t>нарастание распространенности </a:t>
            </a:r>
            <a:r>
              <a:rPr lang="ru-RU" dirty="0"/>
              <a:t>нарушений со </a:t>
            </a:r>
            <a:r>
              <a:rPr lang="ru-RU" dirty="0" smtClean="0"/>
              <a:t>стороны </a:t>
            </a:r>
            <a:r>
              <a:rPr lang="ru-RU" dirty="0"/>
              <a:t>костно-мышечной системы (КМС) обусловило их </a:t>
            </a:r>
            <a:r>
              <a:rPr lang="ru-RU" dirty="0" smtClean="0"/>
              <a:t>третье </a:t>
            </a:r>
            <a:r>
              <a:rPr lang="ru-RU" dirty="0"/>
              <a:t>ранговое место </a:t>
            </a:r>
            <a:r>
              <a:rPr lang="ru-RU" dirty="0" smtClean="0"/>
              <a:t>. На  </a:t>
            </a:r>
            <a:r>
              <a:rPr lang="ru-RU" dirty="0"/>
              <a:t>сегодняшний  день,  в  силу  продолжающегося  роста  </a:t>
            </a:r>
            <a:r>
              <a:rPr lang="ru-RU" dirty="0" smtClean="0"/>
              <a:t>патологических  </a:t>
            </a:r>
            <a:r>
              <a:rPr lang="ru-RU" dirty="0"/>
              <a:t>состояний  КМС  и  в  связи  с  тем,  что  масштабы  </a:t>
            </a:r>
            <a:r>
              <a:rPr lang="ru-RU" dirty="0" smtClean="0"/>
              <a:t>проблемы  </a:t>
            </a:r>
            <a:r>
              <a:rPr lang="ru-RU" dirty="0"/>
              <a:t>можно  считать  угрожающими,  она  выходит  за  рамки  </a:t>
            </a:r>
          </a:p>
          <a:p>
            <a:pPr marL="109728" indent="0">
              <a:buNone/>
            </a:pPr>
            <a:r>
              <a:rPr lang="ru-RU" dirty="0"/>
              <a:t>только  медицинской  и  приобретает  высокую  </a:t>
            </a:r>
            <a:r>
              <a:rPr lang="ru-RU" dirty="0" smtClean="0"/>
              <a:t>медико-социальную </a:t>
            </a:r>
            <a:r>
              <a:rPr lang="ru-RU" dirty="0"/>
              <a:t>значимость.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09366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052736"/>
            <a:ext cx="8219256" cy="5530619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dirty="0"/>
              <a:t>Стратегия  массовой  профилактики  (популяционный  </a:t>
            </a:r>
            <a:r>
              <a:rPr lang="ru-RU" dirty="0" smtClean="0"/>
              <a:t>уровень</a:t>
            </a:r>
            <a:r>
              <a:rPr lang="ru-RU" dirty="0"/>
              <a:t>)  должна  быть  направлена  на  формирование  ЗОЖ  детей  и  </a:t>
            </a:r>
            <a:r>
              <a:rPr lang="ru-RU" dirty="0" smtClean="0"/>
              <a:t>подростков </a:t>
            </a:r>
            <a:r>
              <a:rPr lang="ru-RU" dirty="0"/>
              <a:t>с целью предупреждения появления у них факторов </a:t>
            </a:r>
            <a:r>
              <a:rPr lang="ru-RU" dirty="0" smtClean="0"/>
              <a:t>риска </a:t>
            </a:r>
            <a:r>
              <a:rPr lang="ru-RU" dirty="0"/>
              <a:t>для здоровья. Стратегия высокого риска (групповой </a:t>
            </a:r>
            <a:r>
              <a:rPr lang="ru-RU" dirty="0" smtClean="0"/>
              <a:t>уровень</a:t>
            </a:r>
            <a:r>
              <a:rPr lang="ru-RU" dirty="0"/>
              <a:t>) должна быть направлена на коррекцию факторов. </a:t>
            </a:r>
            <a:r>
              <a:rPr lang="ru-RU" dirty="0" smtClean="0"/>
              <a:t>Семейный  </a:t>
            </a:r>
            <a:r>
              <a:rPr lang="ru-RU" dirty="0"/>
              <a:t>(индивидуальный)  уровень  профилактики  должен  </a:t>
            </a:r>
            <a:r>
              <a:rPr lang="ru-RU" dirty="0" smtClean="0"/>
              <a:t>предусматривать </a:t>
            </a:r>
            <a:r>
              <a:rPr lang="ru-RU" dirty="0"/>
              <a:t>повышение мотивации в выработке рационального </a:t>
            </a:r>
          </a:p>
          <a:p>
            <a:pPr marL="109728" indent="0">
              <a:buNone/>
            </a:pPr>
            <a:r>
              <a:rPr lang="ru-RU" dirty="0"/>
              <a:t>общесемейного образа жизни.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61239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09728" indent="0">
              <a:buNone/>
            </a:pPr>
            <a:r>
              <a:rPr lang="ru-RU" dirty="0" smtClean="0"/>
              <a:t>Методологической основой профилактики нарушений КМС  в школе является концепция о многофакторной ее зависимости </a:t>
            </a:r>
          </a:p>
          <a:p>
            <a:pPr marL="109728" indent="0">
              <a:buNone/>
            </a:pPr>
            <a:r>
              <a:rPr lang="ru-RU" dirty="0" smtClean="0"/>
              <a:t>от эндо- и экзогенных воздействий, которая предусматривает совокупность  мероприятий,  предупреждающих  возникновение  и  </a:t>
            </a:r>
          </a:p>
          <a:p>
            <a:pPr marL="109728" indent="0">
              <a:buNone/>
            </a:pPr>
            <a:r>
              <a:rPr lang="ru-RU" dirty="0" smtClean="0"/>
              <a:t>прогрессирование  имеющихся функциональных  нарушений  и  КМС в целом:</a:t>
            </a:r>
          </a:p>
          <a:p>
            <a:pPr marL="109728" indent="0">
              <a:buNone/>
            </a:pPr>
            <a:r>
              <a:rPr lang="ru-RU" dirty="0" smtClean="0"/>
              <a:t>•   ранняя диагностика нарушений КМС и их своевременная </a:t>
            </a:r>
          </a:p>
          <a:p>
            <a:pPr marL="109728" indent="0">
              <a:buNone/>
            </a:pPr>
            <a:r>
              <a:rPr lang="ru-RU" dirty="0" smtClean="0"/>
              <a:t>коррекция;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37433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ru-RU" dirty="0"/>
              <a:t>•    оптимизация  двигательной  активности  и  рациональное  </a:t>
            </a:r>
          </a:p>
          <a:p>
            <a:pPr marL="109728" indent="0">
              <a:buNone/>
            </a:pPr>
            <a:r>
              <a:rPr lang="ru-RU" dirty="0"/>
              <a:t>физическое  воспитание  с  использованием  </a:t>
            </a:r>
            <a:r>
              <a:rPr lang="ru-RU" dirty="0" smtClean="0"/>
              <a:t>корригирующей </a:t>
            </a:r>
            <a:r>
              <a:rPr lang="ru-RU" dirty="0"/>
              <a:t>гимнастики;</a:t>
            </a:r>
          </a:p>
          <a:p>
            <a:pPr marL="109728" indent="0">
              <a:buNone/>
            </a:pPr>
            <a:r>
              <a:rPr lang="ru-RU" dirty="0"/>
              <a:t>•   оптимизация питания;</a:t>
            </a:r>
          </a:p>
          <a:p>
            <a:pPr marL="109728" indent="0">
              <a:buNone/>
            </a:pPr>
            <a:r>
              <a:rPr lang="ru-RU" dirty="0"/>
              <a:t>•     обучение  школьников,  учителей,  и  родителей  основам  </a:t>
            </a:r>
          </a:p>
          <a:p>
            <a:pPr marL="109728" indent="0">
              <a:buNone/>
            </a:pPr>
            <a:r>
              <a:rPr lang="ru-RU" dirty="0"/>
              <a:t>ЗОЖ   и   формирования   КМС,   особенно   правильной   </a:t>
            </a:r>
          </a:p>
          <a:p>
            <a:pPr marL="109728" indent="0">
              <a:buNone/>
            </a:pPr>
            <a:r>
              <a:rPr lang="ru-RU" dirty="0"/>
              <a:t>осанки.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52307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16246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Формирование правильной </a:t>
            </a:r>
            <a:r>
              <a:rPr lang="ru-RU" dirty="0" smtClean="0"/>
              <a:t>осанки  и </a:t>
            </a:r>
            <a:r>
              <a:rPr lang="ru-RU" dirty="0"/>
              <a:t>профилактика ее нарушений</a:t>
            </a:r>
          </a:p>
        </p:txBody>
      </p:sp>
    </p:spTree>
    <p:extLst>
      <p:ext uri="{BB962C8B-B14F-4D97-AF65-F5344CB8AC3E}">
        <p14:creationId xmlns:p14="http://schemas.microsoft.com/office/powerpoint/2010/main" val="23666772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ru-RU" dirty="0"/>
              <a:t>Одним  из  показателей  здоровья  детей  и  подростков  следует </a:t>
            </a:r>
            <a:r>
              <a:rPr lang="ru-RU" dirty="0" smtClean="0"/>
              <a:t>считать  </a:t>
            </a:r>
            <a:r>
              <a:rPr lang="ru-RU" dirty="0"/>
              <a:t>состояние  их  осанки.  Актуальность  изучения  состояния  </a:t>
            </a:r>
            <a:r>
              <a:rPr lang="ru-RU" dirty="0" smtClean="0"/>
              <a:t>осанки </a:t>
            </a:r>
            <a:r>
              <a:rPr lang="ru-RU" dirty="0"/>
              <a:t>у детей и подростков обусловлена, с одной стороны, ее </a:t>
            </a:r>
            <a:r>
              <a:rPr lang="ru-RU" dirty="0" smtClean="0"/>
              <a:t>значимостью </a:t>
            </a:r>
            <a:r>
              <a:rPr lang="ru-RU" dirty="0"/>
              <a:t>в формировании здоровья, а с другой стороны, </a:t>
            </a:r>
            <a:r>
              <a:rPr lang="ru-RU" dirty="0" smtClean="0"/>
              <a:t>отсутствием  </a:t>
            </a:r>
            <a:r>
              <a:rPr lang="ru-RU" dirty="0"/>
              <a:t>научно  обоснованных  методических  подходов  к  объективной  </a:t>
            </a:r>
            <a:r>
              <a:rPr lang="ru-RU" dirty="0" smtClean="0"/>
              <a:t>ранней  </a:t>
            </a:r>
            <a:r>
              <a:rPr lang="ru-RU" dirty="0"/>
              <a:t>(</a:t>
            </a:r>
            <a:r>
              <a:rPr lang="ru-RU" dirty="0" err="1"/>
              <a:t>донозологической</a:t>
            </a:r>
            <a:r>
              <a:rPr lang="ru-RU" dirty="0"/>
              <a:t>)  диагностике  нарушений  осанки  при  </a:t>
            </a:r>
            <a:r>
              <a:rPr lang="ru-RU" dirty="0" smtClean="0"/>
              <a:t>проведении </a:t>
            </a:r>
            <a:r>
              <a:rPr lang="ru-RU" dirty="0"/>
              <a:t>массовых профилактических осмотров. Следует особо </a:t>
            </a:r>
          </a:p>
          <a:p>
            <a:pPr marL="109728" indent="0">
              <a:buNone/>
            </a:pPr>
            <a:r>
              <a:rPr lang="ru-RU" dirty="0"/>
              <a:t>подчеркнуть  существенное  несоответствие  низкого  уровня  </a:t>
            </a:r>
            <a:r>
              <a:rPr lang="ru-RU" dirty="0" smtClean="0"/>
              <a:t>методических </a:t>
            </a:r>
            <a:r>
              <a:rPr lang="ru-RU" dirty="0"/>
              <a:t>разработок и высокой значимости состояния осанки.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88839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ru-RU" dirty="0" smtClean="0"/>
              <a:t>Большую  </a:t>
            </a:r>
            <a:r>
              <a:rPr lang="ru-RU" dirty="0"/>
              <a:t>роль  в  формировании  </a:t>
            </a:r>
            <a:r>
              <a:rPr lang="ru-RU" dirty="0" err="1"/>
              <a:t>правиль</a:t>
            </a:r>
            <a:r>
              <a:rPr lang="ru-RU" dirty="0"/>
              <a:t>-</a:t>
            </a:r>
          </a:p>
          <a:p>
            <a:pPr marL="109728" indent="0">
              <a:buNone/>
            </a:pPr>
            <a:r>
              <a:rPr lang="ru-RU" dirty="0"/>
              <a:t>ной осанки имеет соблюдение навыков ЗОЖ, целенаправленное </a:t>
            </a:r>
            <a:r>
              <a:rPr lang="ru-RU" dirty="0" smtClean="0"/>
              <a:t>внимание </a:t>
            </a:r>
            <a:r>
              <a:rPr lang="ru-RU" dirty="0"/>
              <a:t>на состояние осанки и навыки самоконтроля.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0964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ru-RU" dirty="0"/>
              <a:t>Вот как просто можно проконтролировать свою осанку.</a:t>
            </a:r>
          </a:p>
          <a:p>
            <a:pPr marL="109728" indent="0">
              <a:buNone/>
            </a:pPr>
            <a:r>
              <a:rPr lang="ru-RU" dirty="0"/>
              <a:t>Нужно стать к стене, плотно прижавшись к ней затылком, </a:t>
            </a:r>
            <a:r>
              <a:rPr lang="ru-RU" dirty="0" smtClean="0"/>
              <a:t>лопатками</a:t>
            </a:r>
            <a:r>
              <a:rPr lang="ru-RU" dirty="0"/>
              <a:t>,  ягодицами  и  пятками,  подбородок  слегка  приподнять.  </a:t>
            </a:r>
          </a:p>
          <a:p>
            <a:pPr marL="109728" indent="0">
              <a:buNone/>
            </a:pPr>
            <a:r>
              <a:rPr lang="ru-RU" dirty="0"/>
              <a:t>Зафиксировать в сознании мышечные ощущения при таком </a:t>
            </a:r>
            <a:r>
              <a:rPr lang="ru-RU" dirty="0" smtClean="0"/>
              <a:t>положении </a:t>
            </a:r>
            <a:r>
              <a:rPr lang="ru-RU" dirty="0"/>
              <a:t>тела. Естественно, что ходить так человек не сможет, но </a:t>
            </a:r>
          </a:p>
          <a:p>
            <a:pPr marL="109728" indent="0">
              <a:buNone/>
            </a:pPr>
            <a:r>
              <a:rPr lang="ru-RU" dirty="0"/>
              <a:t>если  в  течение  дня  3–4  раза  осуществлять  самоконтроль  и  </a:t>
            </a:r>
            <a:r>
              <a:rPr lang="ru-RU" dirty="0" smtClean="0"/>
              <a:t>стараться  </a:t>
            </a:r>
            <a:r>
              <a:rPr lang="ru-RU" dirty="0"/>
              <a:t>удерживать  такую  позу,  это  благоприятно  отразится  на  </a:t>
            </a:r>
          </a:p>
          <a:p>
            <a:pPr marL="109728" indent="0">
              <a:buNone/>
            </a:pPr>
            <a:r>
              <a:rPr lang="ru-RU" dirty="0"/>
              <a:t>осанке.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247924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980728"/>
            <a:ext cx="8424936" cy="5688632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ru-RU" dirty="0"/>
              <a:t>Выработать  правильную  осанку  помогает  правильная  поза,  </a:t>
            </a:r>
            <a:r>
              <a:rPr lang="ru-RU" dirty="0" smtClean="0"/>
              <a:t>стоя  </a:t>
            </a:r>
            <a:r>
              <a:rPr lang="ru-RU" dirty="0"/>
              <a:t>(например,  в  очереди  или  на  автобусной  остановке):  </a:t>
            </a:r>
            <a:r>
              <a:rPr lang="ru-RU" dirty="0" smtClean="0"/>
              <a:t>пятки  </a:t>
            </a:r>
            <a:r>
              <a:rPr lang="ru-RU" dirty="0"/>
              <a:t>вместе,  голова  приподнята,  спина  прямая,  лопатки  сведены,  </a:t>
            </a:r>
            <a:r>
              <a:rPr lang="ru-RU" dirty="0" smtClean="0"/>
              <a:t>колени  </a:t>
            </a:r>
            <a:r>
              <a:rPr lang="ru-RU" dirty="0"/>
              <a:t>выпрямлены.  Далее  расслабиться,  отставив  в  сторону  </a:t>
            </a:r>
            <a:r>
              <a:rPr lang="ru-RU" dirty="0" smtClean="0"/>
              <a:t>левую </a:t>
            </a:r>
            <a:r>
              <a:rPr lang="ru-RU" dirty="0"/>
              <a:t>или правую ногу. Напоминает воинскую команду «</a:t>
            </a:r>
            <a:r>
              <a:rPr lang="ru-RU" dirty="0" smtClean="0"/>
              <a:t>смирно </a:t>
            </a:r>
            <a:r>
              <a:rPr lang="ru-RU" dirty="0"/>
              <a:t>– вольно».</a:t>
            </a:r>
          </a:p>
          <a:p>
            <a:pPr marL="109728" indent="0">
              <a:buNone/>
            </a:pPr>
            <a:r>
              <a:rPr lang="ru-RU" dirty="0"/>
              <a:t>Исправлению  неправильной  осанки  помогают  постоянные  </a:t>
            </a:r>
            <a:r>
              <a:rPr lang="ru-RU" dirty="0" smtClean="0"/>
              <a:t>занятия </a:t>
            </a:r>
            <a:r>
              <a:rPr lang="ru-RU" dirty="0"/>
              <a:t>физкультурой. Это </a:t>
            </a:r>
          </a:p>
          <a:p>
            <a:pPr marL="109728" indent="0">
              <a:buNone/>
            </a:pPr>
            <a:r>
              <a:rPr lang="ru-RU" dirty="0"/>
              <a:t>общеукрепляющие </a:t>
            </a:r>
            <a:r>
              <a:rPr lang="ru-RU" dirty="0" smtClean="0"/>
              <a:t>упражнения, частью  </a:t>
            </a:r>
            <a:r>
              <a:rPr lang="ru-RU" dirty="0"/>
              <a:t>которых  является  утренняя  зарядка,  </a:t>
            </a:r>
            <a:r>
              <a:rPr lang="ru-RU" dirty="0" smtClean="0"/>
              <a:t>специальные  упражнения, развивающие  </a:t>
            </a:r>
            <a:r>
              <a:rPr lang="ru-RU" dirty="0"/>
              <a:t>правильную  осанку  и  </a:t>
            </a:r>
            <a:r>
              <a:rPr lang="ru-RU" dirty="0" err="1" smtClean="0"/>
              <a:t>корригирующиеуже</a:t>
            </a:r>
            <a:r>
              <a:rPr lang="ru-RU" dirty="0" smtClean="0"/>
              <a:t> появившиеся  </a:t>
            </a:r>
            <a:r>
              <a:rPr lang="ru-RU" dirty="0"/>
              <a:t>нарушения.  Помогут  также  свежий  воздух,  спорт  </a:t>
            </a:r>
            <a:r>
              <a:rPr lang="ru-RU" dirty="0" smtClean="0"/>
              <a:t>и </a:t>
            </a:r>
            <a:r>
              <a:rPr lang="ru-RU" dirty="0"/>
              <a:t>массаж.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40067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ru-RU" dirty="0"/>
              <a:t> </a:t>
            </a:r>
            <a:r>
              <a:rPr lang="ru-RU" dirty="0" smtClean="0"/>
              <a:t>Важным условием  </a:t>
            </a:r>
            <a:r>
              <a:rPr lang="ru-RU" dirty="0"/>
              <a:t>сохранения  хорошей  </a:t>
            </a:r>
          </a:p>
          <a:p>
            <a:pPr marL="109728" indent="0">
              <a:buNone/>
            </a:pPr>
            <a:r>
              <a:rPr lang="ru-RU" dirty="0"/>
              <a:t>осанки и нормального развития костно-мышечной системы </a:t>
            </a:r>
            <a:r>
              <a:rPr lang="ru-RU" dirty="0" smtClean="0"/>
              <a:t>детей </a:t>
            </a:r>
            <a:r>
              <a:rPr lang="ru-RU" dirty="0"/>
              <a:t>и подростков является правильная посадка во время учеб-</a:t>
            </a:r>
          </a:p>
          <a:p>
            <a:pPr marL="109728" indent="0">
              <a:buNone/>
            </a:pPr>
            <a:r>
              <a:rPr lang="ru-RU" dirty="0" err="1"/>
              <a:t>ных</a:t>
            </a:r>
            <a:r>
              <a:rPr lang="ru-RU" dirty="0"/>
              <a:t> занятий в школе и дома – за партой, письменным столом, </a:t>
            </a:r>
          </a:p>
          <a:p>
            <a:pPr marL="109728" indent="0">
              <a:buNone/>
            </a:pPr>
            <a:r>
              <a:rPr lang="ru-RU" dirty="0"/>
              <a:t>компьютером.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40449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109728" indent="0">
              <a:buNone/>
            </a:pPr>
            <a:r>
              <a:rPr lang="ru-RU" dirty="0"/>
              <a:t>Посадка  считается  правильной,  если  сидеть  прямо,  слегка  </a:t>
            </a:r>
          </a:p>
          <a:p>
            <a:pPr marL="109728" indent="0">
              <a:buNone/>
            </a:pPr>
            <a:r>
              <a:rPr lang="ru-RU" dirty="0"/>
              <a:t>наклонив  голову  вперед,  спина  опирается  о  спинку  скамьи  или  </a:t>
            </a:r>
          </a:p>
          <a:p>
            <a:pPr marL="109728" indent="0">
              <a:buNone/>
            </a:pPr>
            <a:r>
              <a:rPr lang="ru-RU" dirty="0"/>
              <a:t>стула на уровне поясницы, оба плеча находятся на одном уровне </a:t>
            </a:r>
          </a:p>
          <a:p>
            <a:pPr marL="109728" indent="0">
              <a:buNone/>
            </a:pPr>
            <a:r>
              <a:rPr lang="ru-RU" dirty="0"/>
              <a:t>(параллельно  краю  стола),  предплечья  свободно  лежат  на  сто-</a:t>
            </a:r>
          </a:p>
          <a:p>
            <a:pPr marL="109728" indent="0">
              <a:buNone/>
            </a:pPr>
            <a:r>
              <a:rPr lang="ru-RU" dirty="0" err="1"/>
              <a:t>ле</a:t>
            </a:r>
            <a:r>
              <a:rPr lang="ru-RU" dirty="0"/>
              <a:t>, туловище не упирается в передний край стола – между ними </a:t>
            </a:r>
          </a:p>
          <a:p>
            <a:pPr marL="109728" indent="0">
              <a:buNone/>
            </a:pPr>
            <a:r>
              <a:rPr lang="ru-RU" dirty="0"/>
              <a:t>остается свободное пространство в 3–4 см; бедра почти </a:t>
            </a:r>
            <a:r>
              <a:rPr lang="ru-RU" dirty="0" err="1"/>
              <a:t>полнос</a:t>
            </a:r>
            <a:r>
              <a:rPr lang="ru-RU" dirty="0"/>
              <a:t>-</a:t>
            </a:r>
          </a:p>
          <a:p>
            <a:pPr marL="109728" indent="0">
              <a:buNone/>
            </a:pPr>
            <a:r>
              <a:rPr lang="ru-RU" dirty="0" err="1"/>
              <a:t>тью</a:t>
            </a:r>
            <a:r>
              <a:rPr lang="ru-RU" dirty="0"/>
              <a:t> (не менее 2/3) лежат на сиденье, ноги в коленных суставах </a:t>
            </a:r>
          </a:p>
          <a:p>
            <a:pPr marL="109728" indent="0">
              <a:buNone/>
            </a:pPr>
            <a:r>
              <a:rPr lang="ru-RU" dirty="0"/>
              <a:t>согнуты под прямым или тупым углом и опираются всей стопой </a:t>
            </a:r>
          </a:p>
          <a:p>
            <a:pPr marL="109728" indent="0">
              <a:buNone/>
            </a:pPr>
            <a:r>
              <a:rPr lang="ru-RU" dirty="0"/>
              <a:t>на пол или подножку. При этом тело имеет несколько точек </a:t>
            </a:r>
            <a:r>
              <a:rPr lang="ru-RU" dirty="0" err="1"/>
              <a:t>опо</a:t>
            </a:r>
            <a:r>
              <a:rPr lang="ru-RU" dirty="0"/>
              <a:t>-</a:t>
            </a:r>
          </a:p>
          <a:p>
            <a:pPr marL="109728" indent="0">
              <a:buNone/>
            </a:pPr>
            <a:r>
              <a:rPr lang="ru-RU" dirty="0" err="1"/>
              <a:t>ры</a:t>
            </a:r>
            <a:r>
              <a:rPr lang="ru-RU" dirty="0"/>
              <a:t> (стол, сиденье, его спинка, пол или подножка) и статическое </a:t>
            </a:r>
          </a:p>
          <a:p>
            <a:pPr marL="109728" indent="0">
              <a:buNone/>
            </a:pPr>
            <a:r>
              <a:rPr lang="ru-RU" dirty="0"/>
              <a:t>напряжение мышц, необходимое для удержания туловища в вер-</a:t>
            </a:r>
          </a:p>
          <a:p>
            <a:pPr marL="109728" indent="0">
              <a:buNone/>
            </a:pPr>
            <a:r>
              <a:rPr lang="ru-RU" dirty="0" err="1"/>
              <a:t>тикальном</a:t>
            </a:r>
            <a:r>
              <a:rPr lang="ru-RU" dirty="0"/>
              <a:t>  положении,  уменьшается,  а  значит,  уменьшается  и  </a:t>
            </a:r>
          </a:p>
          <a:p>
            <a:pPr marL="109728" indent="0">
              <a:buNone/>
            </a:pPr>
            <a:r>
              <a:rPr lang="ru-RU" dirty="0"/>
              <a:t>утомляемость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103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481328"/>
            <a:ext cx="8363272" cy="4972008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dirty="0"/>
              <a:t> </a:t>
            </a:r>
            <a:r>
              <a:rPr lang="ru-RU" dirty="0" smtClean="0"/>
              <a:t>Нарушения  </a:t>
            </a:r>
            <a:r>
              <a:rPr lang="ru-RU" dirty="0"/>
              <a:t>и  заболевания  КМС  часто  становятся  причиной  </a:t>
            </a:r>
            <a:r>
              <a:rPr lang="ru-RU" dirty="0" smtClean="0"/>
              <a:t>ограничения  </a:t>
            </a:r>
            <a:r>
              <a:rPr lang="ru-RU" dirty="0"/>
              <a:t>в  выборе  профессии,  являются  противопоказаниями  </a:t>
            </a:r>
          </a:p>
          <a:p>
            <a:pPr marL="109728" indent="0">
              <a:buNone/>
            </a:pPr>
            <a:r>
              <a:rPr lang="ru-RU" dirty="0"/>
              <a:t>для службы в армии, негативно сказываются на репродуктивном </a:t>
            </a:r>
          </a:p>
          <a:p>
            <a:pPr marL="109728" indent="0">
              <a:buNone/>
            </a:pPr>
            <a:r>
              <a:rPr lang="ru-RU" dirty="0"/>
              <a:t>здоровье, ведут к инвалидности в социально активном возрасте, </a:t>
            </a:r>
          </a:p>
          <a:p>
            <a:pPr marL="109728" indent="0">
              <a:buNone/>
            </a:pPr>
            <a:r>
              <a:rPr lang="ru-RU" dirty="0"/>
              <a:t>доставляют физические и психологические страдания.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077657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836712"/>
            <a:ext cx="7882598" cy="5231308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70814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ru-RU" dirty="0"/>
              <a:t>Сколиоз</a:t>
            </a:r>
          </a:p>
          <a:p>
            <a:pPr marL="109728" indent="0">
              <a:buNone/>
            </a:pPr>
            <a:r>
              <a:rPr lang="ru-RU" dirty="0"/>
              <a:t>(от греческого «</a:t>
            </a:r>
            <a:r>
              <a:rPr lang="ru-RU" dirty="0" err="1"/>
              <a:t>сколиозис</a:t>
            </a:r>
            <a:r>
              <a:rPr lang="ru-RU" dirty="0"/>
              <a:t>» – кривой, искривление). </a:t>
            </a:r>
          </a:p>
          <a:p>
            <a:pPr marL="109728" indent="0">
              <a:buNone/>
            </a:pPr>
            <a:r>
              <a:rPr lang="ru-RU" dirty="0"/>
              <a:t>Это  тяжелое  и  прогрессирующее  заболевание  (сколиотическая  </a:t>
            </a:r>
          </a:p>
          <a:p>
            <a:pPr marL="109728" indent="0">
              <a:buNone/>
            </a:pPr>
            <a:r>
              <a:rPr lang="ru-RU" dirty="0"/>
              <a:t>болезнь), для которого характерно как боковое искривление </a:t>
            </a:r>
            <a:r>
              <a:rPr lang="ru-RU" dirty="0" smtClean="0"/>
              <a:t>позвоночника</a:t>
            </a:r>
            <a:r>
              <a:rPr lang="ru-RU" dirty="0"/>
              <a:t>, так и его скручивание вокруг вертикальной оси (</a:t>
            </a:r>
            <a:r>
              <a:rPr lang="ru-RU" dirty="0" err="1" smtClean="0"/>
              <a:t>торсия</a:t>
            </a:r>
            <a:r>
              <a:rPr lang="ru-RU" dirty="0"/>
              <a:t>).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490936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763" y="1481138"/>
            <a:ext cx="7902473" cy="4525962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418399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ru-RU" dirty="0"/>
              <a:t>Чтобы избежать развития сколиоза, прежде всего </a:t>
            </a:r>
            <a:r>
              <a:rPr lang="ru-RU" dirty="0" smtClean="0"/>
              <a:t>необходимо </a:t>
            </a:r>
            <a:r>
              <a:rPr lang="ru-RU" dirty="0"/>
              <a:t>постоянно следить за правильностью своей осанки. </a:t>
            </a:r>
          </a:p>
          <a:p>
            <a:pPr marL="109728" indent="0">
              <a:buNone/>
            </a:pPr>
            <a:r>
              <a:rPr lang="ru-RU" dirty="0"/>
              <a:t>Если </a:t>
            </a:r>
            <a:r>
              <a:rPr lang="ru-RU" dirty="0" smtClean="0"/>
              <a:t>возникла  </a:t>
            </a:r>
            <a:r>
              <a:rPr lang="ru-RU" dirty="0"/>
              <a:t>привычка  носить  тяжести  в  одной  руке,  то  нужно  </a:t>
            </a:r>
            <a:r>
              <a:rPr lang="ru-RU" dirty="0" smtClean="0"/>
              <a:t>поскорее </a:t>
            </a:r>
            <a:r>
              <a:rPr lang="ru-RU" dirty="0"/>
              <a:t>от нее избавиться. Для этого следует чаще перекладывать </a:t>
            </a:r>
          </a:p>
          <a:p>
            <a:pPr marL="109728" indent="0">
              <a:buNone/>
            </a:pPr>
            <a:r>
              <a:rPr lang="ru-RU" dirty="0"/>
              <a:t>портфель  или  сумку  из  одной  руки  в  другую  или  распределять  </a:t>
            </a:r>
          </a:p>
          <a:p>
            <a:pPr marL="109728" indent="0">
              <a:buNone/>
            </a:pPr>
            <a:r>
              <a:rPr lang="ru-RU" dirty="0"/>
              <a:t>тяжесть  равномерно,  нагружая  обе  руки.  Если  школа  близко,  </a:t>
            </a:r>
            <a:r>
              <a:rPr lang="ru-RU" dirty="0" smtClean="0"/>
              <a:t>можно </a:t>
            </a:r>
            <a:r>
              <a:rPr lang="ru-RU" dirty="0"/>
              <a:t>взять за правило: идя в школу, сумку (портфель) держать </a:t>
            </a:r>
          </a:p>
          <a:p>
            <a:pPr marL="109728" indent="0">
              <a:buNone/>
            </a:pPr>
            <a:r>
              <a:rPr lang="ru-RU" dirty="0"/>
              <a:t>в правой руке, а из школы в левой.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25213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ru-RU" dirty="0"/>
              <a:t>В  соответствии  с  </a:t>
            </a:r>
            <a:r>
              <a:rPr lang="ru-RU" dirty="0" err="1" smtClean="0"/>
              <a:t>физиологогигиеническими</a:t>
            </a:r>
            <a:r>
              <a:rPr lang="ru-RU" dirty="0" smtClean="0"/>
              <a:t>  </a:t>
            </a:r>
            <a:r>
              <a:rPr lang="ru-RU" dirty="0"/>
              <a:t>нормативами  </a:t>
            </a:r>
          </a:p>
          <a:p>
            <a:pPr marL="109728" indent="0">
              <a:buNone/>
            </a:pPr>
            <a:r>
              <a:rPr lang="ru-RU" dirty="0"/>
              <a:t>вес  ежедневного  комплекта  учебников  и  письменных  </a:t>
            </a:r>
            <a:r>
              <a:rPr lang="ru-RU" dirty="0" smtClean="0"/>
              <a:t>принадлежностей </a:t>
            </a:r>
            <a:r>
              <a:rPr lang="ru-RU" dirty="0"/>
              <a:t>должен составлять:</a:t>
            </a:r>
          </a:p>
          <a:p>
            <a:pPr marL="109728" indent="0">
              <a:buNone/>
            </a:pPr>
            <a:r>
              <a:rPr lang="ru-RU" dirty="0"/>
              <a:t>•   для учащихся начальных классов: 1–2-х – не более 1,5 кг, </a:t>
            </a:r>
          </a:p>
          <a:p>
            <a:pPr marL="109728" indent="0">
              <a:buNone/>
            </a:pPr>
            <a:r>
              <a:rPr lang="ru-RU" dirty="0"/>
              <a:t>для 3–4-х – не более 2,5 кг;</a:t>
            </a:r>
          </a:p>
          <a:p>
            <a:pPr marL="109728" indent="0">
              <a:buNone/>
            </a:pPr>
            <a:r>
              <a:rPr lang="ru-RU" dirty="0"/>
              <a:t>•   для  учащихся  средних  классов:  5–6-х  –  не  более  2,5  кг,  </a:t>
            </a:r>
          </a:p>
          <a:p>
            <a:pPr marL="109728" indent="0">
              <a:buNone/>
            </a:pPr>
            <a:r>
              <a:rPr lang="ru-RU" dirty="0"/>
              <a:t>для 7–8-х – не более 3,5 кг;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018672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ru-RU" dirty="0"/>
              <a:t>•   для  учащихся  старших  классов:  9–11-х  и  </a:t>
            </a:r>
            <a:r>
              <a:rPr lang="ru-RU" dirty="0" smtClean="0"/>
              <a:t>образовательных  </a:t>
            </a:r>
            <a:r>
              <a:rPr lang="ru-RU" dirty="0"/>
              <a:t>учреждений  начального  и  среднего  </a:t>
            </a:r>
            <a:r>
              <a:rPr lang="ru-RU" dirty="0" smtClean="0"/>
              <a:t>профессионального </a:t>
            </a:r>
            <a:r>
              <a:rPr lang="ru-RU" dirty="0"/>
              <a:t>образования – не более 3,5–4 кг.</a:t>
            </a:r>
          </a:p>
          <a:p>
            <a:pPr marL="109728" indent="0">
              <a:buNone/>
            </a:pPr>
            <a:r>
              <a:rPr lang="ru-RU" dirty="0"/>
              <a:t>В начальной школе, где превышение веса ежедневных </a:t>
            </a:r>
            <a:r>
              <a:rPr lang="ru-RU" dirty="0" smtClean="0"/>
              <a:t>учебных  </a:t>
            </a:r>
            <a:r>
              <a:rPr lang="ru-RU" dirty="0"/>
              <a:t>комплектов  отмечается  особенно  часто,  можно  </a:t>
            </a:r>
            <a:r>
              <a:rPr lang="ru-RU" dirty="0" smtClean="0"/>
              <a:t>рекомендовать  </a:t>
            </a:r>
            <a:r>
              <a:rPr lang="ru-RU" dirty="0"/>
              <a:t>приобрести  второй  комплект  учебников  для  работы  в  </a:t>
            </a:r>
          </a:p>
          <a:p>
            <a:pPr marL="109728" indent="0">
              <a:buNone/>
            </a:pPr>
            <a:r>
              <a:rPr lang="ru-RU" dirty="0"/>
              <a:t>классе.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257505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ru-RU" dirty="0"/>
              <a:t>Полезны заплечные ранцы, так как они исключают </a:t>
            </a:r>
            <a:r>
              <a:rPr lang="ru-RU" dirty="0" smtClean="0"/>
              <a:t>неравномерность </a:t>
            </a:r>
            <a:r>
              <a:rPr lang="ru-RU" dirty="0"/>
              <a:t>нагрузки на плечевой пояс и возможность </a:t>
            </a:r>
            <a:r>
              <a:rPr lang="ru-RU" dirty="0" smtClean="0"/>
              <a:t>возникновения </a:t>
            </a:r>
            <a:r>
              <a:rPr lang="ru-RU" dirty="0"/>
              <a:t>боковых искривлений позвоночника. Вес ранца без </a:t>
            </a:r>
            <a:r>
              <a:rPr lang="ru-RU" dirty="0" smtClean="0"/>
              <a:t>учебников </a:t>
            </a:r>
            <a:r>
              <a:rPr lang="ru-RU" dirty="0"/>
              <a:t>для учащихся 1–4-х классов должен быть не более 500–700 г. </a:t>
            </a:r>
            <a:r>
              <a:rPr lang="ru-RU" dirty="0" smtClean="0"/>
              <a:t>Ранец  </a:t>
            </a:r>
            <a:r>
              <a:rPr lang="ru-RU" dirty="0"/>
              <a:t>должен  иметь  широкие  лямки  (4–4,5  см),  достаточную  </a:t>
            </a:r>
            <a:endParaRPr lang="ru-RU" dirty="0" smtClean="0"/>
          </a:p>
          <a:p>
            <a:pPr marL="109728" indent="0">
              <a:buNone/>
            </a:pPr>
            <a:r>
              <a:rPr lang="ru-RU" dirty="0" err="1" smtClean="0"/>
              <a:t>формоустойчивость</a:t>
            </a:r>
            <a:r>
              <a:rPr lang="ru-RU" dirty="0" smtClean="0"/>
              <a:t>,  обеспечивающую  его  плотное  прилегание  к </a:t>
            </a:r>
            <a:r>
              <a:rPr lang="ru-RU" dirty="0"/>
              <a:t>спине учащегося и равномерное распределение веса. С </a:t>
            </a:r>
            <a:r>
              <a:rPr lang="ru-RU" dirty="0" smtClean="0"/>
              <a:t>физиологической </a:t>
            </a:r>
            <a:r>
              <a:rPr lang="ru-RU" dirty="0"/>
              <a:t>точки зрения вес ранца с учебниками не должен </a:t>
            </a:r>
            <a:r>
              <a:rPr lang="ru-RU" dirty="0" smtClean="0"/>
              <a:t>превышать </a:t>
            </a:r>
            <a:r>
              <a:rPr lang="ru-RU" dirty="0"/>
              <a:t>10% массы тела его владельца.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089498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ru-RU" dirty="0"/>
              <a:t>При первых признаках сколиоза, не связанного с </a:t>
            </a:r>
            <a:r>
              <a:rPr lang="ru-RU" dirty="0" smtClean="0"/>
              <a:t>повреждением  </a:t>
            </a:r>
            <a:r>
              <a:rPr lang="ru-RU" dirty="0"/>
              <a:t>(травма)  или  заболеванием  костей  и  суставов,  после  </a:t>
            </a:r>
            <a:r>
              <a:rPr lang="ru-RU" dirty="0" smtClean="0"/>
              <a:t>обязательной </a:t>
            </a:r>
            <a:r>
              <a:rPr lang="ru-RU" dirty="0"/>
              <a:t>консультации врача необходим режим, облегчающий </a:t>
            </a:r>
            <a:r>
              <a:rPr lang="ru-RU" dirty="0" smtClean="0"/>
              <a:t>нагрузку  </a:t>
            </a:r>
            <a:r>
              <a:rPr lang="ru-RU" dirty="0"/>
              <a:t>на  позвоночник,  богатое  витаминами  питание,  ровная  </a:t>
            </a:r>
            <a:r>
              <a:rPr lang="ru-RU" dirty="0" smtClean="0"/>
              <a:t>жесткая </a:t>
            </a:r>
            <a:r>
              <a:rPr lang="ru-RU" dirty="0"/>
              <a:t>постель и достаточный сон. Показаны воздушные и </a:t>
            </a:r>
            <a:r>
              <a:rPr lang="ru-RU" dirty="0" smtClean="0"/>
              <a:t>солнечные </a:t>
            </a:r>
            <a:r>
              <a:rPr lang="ru-RU" dirty="0"/>
              <a:t>ванны, подвижные игры и утренняя гимнастика.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668866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2204864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ru-RU" dirty="0"/>
              <a:t>Чтобы избежать патологического лордоза, необходимо </a:t>
            </a:r>
            <a:r>
              <a:rPr lang="ru-RU" dirty="0" smtClean="0"/>
              <a:t>прежде </a:t>
            </a:r>
            <a:r>
              <a:rPr lang="ru-RU" dirty="0"/>
              <a:t>всего следить за своим весом, и если есть лишний вес, то </a:t>
            </a:r>
            <a:r>
              <a:rPr lang="ru-RU" dirty="0" smtClean="0"/>
              <a:t>поскорее </a:t>
            </a:r>
            <a:r>
              <a:rPr lang="ru-RU" dirty="0"/>
              <a:t>от него избавиться. Для этого надо рационально питаться (но </a:t>
            </a:r>
            <a:r>
              <a:rPr lang="ru-RU" dirty="0" smtClean="0"/>
              <a:t>не  </a:t>
            </a:r>
            <a:r>
              <a:rPr lang="ru-RU" dirty="0"/>
              <a:t>голодать  и  не  мучить  себя  диетами),  вести  подвижный  образ  </a:t>
            </a:r>
          </a:p>
          <a:p>
            <a:pPr marL="109728" indent="0">
              <a:buNone/>
            </a:pPr>
            <a:r>
              <a:rPr lang="ru-RU" dirty="0"/>
              <a:t>жизни (трудиться физически дома, на даче, на огороде и т.п.), </a:t>
            </a:r>
            <a:r>
              <a:rPr lang="ru-RU" dirty="0" smtClean="0"/>
              <a:t>заниматься </a:t>
            </a:r>
            <a:r>
              <a:rPr lang="ru-RU" dirty="0"/>
              <a:t>физкультурой: общеукрепляющей, включающей </a:t>
            </a:r>
            <a:r>
              <a:rPr lang="ru-RU" dirty="0" smtClean="0"/>
              <a:t>утреннюю </a:t>
            </a:r>
            <a:r>
              <a:rPr lang="ru-RU" dirty="0"/>
              <a:t>зарядку и специальной, развивающей правильную осанку</a:t>
            </a:r>
            <a:r>
              <a:rPr lang="ru-RU" dirty="0" smtClean="0"/>
              <a:t>.</a:t>
            </a:r>
          </a:p>
          <a:p>
            <a:pPr marL="109728" indent="0">
              <a:buNone/>
            </a:pPr>
            <a:r>
              <a:rPr lang="ru-RU" dirty="0"/>
              <a:t>Профилактика  та  же,  что  и  при  нарушении  </a:t>
            </a:r>
          </a:p>
          <a:p>
            <a:pPr marL="109728" indent="0">
              <a:buNone/>
            </a:pPr>
            <a:r>
              <a:rPr lang="ru-RU" dirty="0"/>
              <a:t>осанки.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692696"/>
            <a:ext cx="7859216" cy="77809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dirty="0"/>
              <a:t>ПАТОЛОГИЧЕСКИЙ ЛОРДОЗ</a:t>
            </a:r>
            <a:br>
              <a:rPr lang="ru-RU" dirty="0"/>
            </a:br>
            <a:r>
              <a:rPr lang="ru-RU" dirty="0"/>
              <a:t>и  ПАТОЛОГИЧЕСКИЙ (ДУГООБРАЗНЫЙ) КИФОЗ</a:t>
            </a:r>
          </a:p>
        </p:txBody>
      </p:sp>
    </p:spTree>
    <p:extLst>
      <p:ext uri="{BB962C8B-B14F-4D97-AF65-F5344CB8AC3E}">
        <p14:creationId xmlns:p14="http://schemas.microsoft.com/office/powerpoint/2010/main" val="89336295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ru-RU" dirty="0"/>
              <a:t>Девушкам до 18 лет, из-за еще не сформировавшейся стопы, </a:t>
            </a:r>
          </a:p>
          <a:p>
            <a:pPr marL="109728" indent="0">
              <a:buNone/>
            </a:pPr>
            <a:r>
              <a:rPr lang="ru-RU" dirty="0"/>
              <a:t>не окрепших связок, мышц голени и стопы, вообще не </a:t>
            </a:r>
            <a:r>
              <a:rPr lang="ru-RU" dirty="0" smtClean="0"/>
              <a:t>рекомендуется  </a:t>
            </a:r>
            <a:r>
              <a:rPr lang="ru-RU" dirty="0"/>
              <a:t>носить  обувь  на  высоких  каблуках.  Такую  обувь  можно  </a:t>
            </a:r>
          </a:p>
          <a:p>
            <a:pPr marL="109728" indent="0">
              <a:buNone/>
            </a:pPr>
            <a:r>
              <a:rPr lang="ru-RU" dirty="0"/>
              <a:t>надевать изредка и всего на несколько часов, только после того, </a:t>
            </a:r>
            <a:r>
              <a:rPr lang="ru-RU" dirty="0" smtClean="0"/>
              <a:t>как </a:t>
            </a:r>
            <a:r>
              <a:rPr lang="ru-RU" dirty="0"/>
              <a:t>стопа сформировалась и окрепла.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ПЛОСКОСТОПИЕ</a:t>
            </a:r>
          </a:p>
        </p:txBody>
      </p:sp>
    </p:spTree>
    <p:extLst>
      <p:ext uri="{BB962C8B-B14F-4D97-AF65-F5344CB8AC3E}">
        <p14:creationId xmlns:p14="http://schemas.microsoft.com/office/powerpoint/2010/main" val="424521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ru-RU" dirty="0"/>
              <a:t>Исходя из этого, одним из приоритетных направлений на </a:t>
            </a:r>
            <a:r>
              <a:rPr lang="ru-RU" dirty="0" smtClean="0"/>
              <a:t>сегодняшний </a:t>
            </a:r>
            <a:r>
              <a:rPr lang="ru-RU" dirty="0"/>
              <a:t>день является своевременное выявление нарушений </a:t>
            </a:r>
          </a:p>
          <a:p>
            <a:pPr marL="109728" indent="0">
              <a:buNone/>
            </a:pPr>
            <a:r>
              <a:rPr lang="ru-RU" dirty="0"/>
              <a:t>и заболеваний КМС у детей и подростков, а также их </a:t>
            </a:r>
            <a:r>
              <a:rPr lang="ru-RU" dirty="0" smtClean="0"/>
              <a:t>профилактика </a:t>
            </a:r>
            <a:r>
              <a:rPr lang="ru-RU" dirty="0"/>
              <a:t>и коррекция.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261666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09728" indent="0">
              <a:buNone/>
            </a:pPr>
            <a:r>
              <a:rPr lang="ru-RU" dirty="0"/>
              <a:t>Мышечно-связочный аппарат как ног, так и всего организма </a:t>
            </a:r>
          </a:p>
          <a:p>
            <a:pPr marL="109728" indent="0">
              <a:buNone/>
            </a:pPr>
            <a:r>
              <a:rPr lang="ru-RU" dirty="0"/>
              <a:t>укрепляют ежедневная гимнастика, занятия спортом и</a:t>
            </a:r>
          </a:p>
          <a:p>
            <a:pPr marL="109728" indent="0">
              <a:buNone/>
            </a:pPr>
            <a:r>
              <a:rPr lang="ru-RU" dirty="0"/>
              <a:t>массаж.</a:t>
            </a:r>
          </a:p>
          <a:p>
            <a:pPr marL="109728" indent="0">
              <a:buNone/>
            </a:pPr>
            <a:r>
              <a:rPr lang="ru-RU" dirty="0"/>
              <a:t>Для  профилактики  плоскостопия  нужно  с  ранних  лет  по-</a:t>
            </a:r>
          </a:p>
          <a:p>
            <a:pPr marL="109728" indent="0">
              <a:buNone/>
            </a:pPr>
            <a:r>
              <a:rPr lang="ru-RU" dirty="0"/>
              <a:t>степенно  и  систематически  тренироваться  на  </a:t>
            </a:r>
            <a:r>
              <a:rPr lang="ru-RU" dirty="0" err="1"/>
              <a:t>продолжитель</a:t>
            </a:r>
            <a:r>
              <a:rPr lang="ru-RU" dirty="0"/>
              <a:t>-</a:t>
            </a:r>
          </a:p>
          <a:p>
            <a:pPr marL="109728" indent="0">
              <a:buNone/>
            </a:pPr>
            <a:r>
              <a:rPr lang="ru-RU" dirty="0" err="1"/>
              <a:t>ную</a:t>
            </a:r>
            <a:r>
              <a:rPr lang="ru-RU" dirty="0"/>
              <a:t>  ходьбу,  тем  самым  укрепляя  мышцы  ног.  В  комплекс  </a:t>
            </a:r>
          </a:p>
          <a:p>
            <a:pPr marL="109728" indent="0">
              <a:buNone/>
            </a:pPr>
            <a:r>
              <a:rPr lang="ru-RU" dirty="0"/>
              <a:t>утренней гимнастики хорошо включать упражнения для </a:t>
            </a:r>
            <a:r>
              <a:rPr lang="ru-RU" dirty="0" err="1"/>
              <a:t>укре</a:t>
            </a:r>
            <a:r>
              <a:rPr lang="ru-RU" dirty="0"/>
              <a:t>-</a:t>
            </a:r>
          </a:p>
          <a:p>
            <a:pPr marL="109728" indent="0">
              <a:buNone/>
            </a:pPr>
            <a:r>
              <a:rPr lang="ru-RU" dirty="0" err="1"/>
              <a:t>пления</a:t>
            </a:r>
            <a:r>
              <a:rPr lang="ru-RU" dirty="0"/>
              <a:t> мышц стопы и голени (приседания с предварительным </a:t>
            </a:r>
          </a:p>
          <a:p>
            <a:pPr marL="109728" indent="0">
              <a:buNone/>
            </a:pPr>
            <a:r>
              <a:rPr lang="ru-RU" dirty="0"/>
              <a:t>подниманием  на  поставленные  параллельно  пальцы  ног,  </a:t>
            </a:r>
            <a:r>
              <a:rPr lang="ru-RU" dirty="0" smtClean="0"/>
              <a:t>пружинящие </a:t>
            </a:r>
            <a:r>
              <a:rPr lang="ru-RU" dirty="0"/>
              <a:t>прыжки на месте в том же положении ног), хождение </a:t>
            </a:r>
          </a:p>
          <a:p>
            <a:pPr marL="109728" indent="0">
              <a:buNone/>
            </a:pPr>
            <a:r>
              <a:rPr lang="ru-RU" dirty="0"/>
              <a:t>на носках и пятках, на повернутых внутрь стопах, на наружных </a:t>
            </a:r>
          </a:p>
          <a:p>
            <a:pPr marL="109728" indent="0">
              <a:buNone/>
            </a:pPr>
            <a:r>
              <a:rPr lang="ru-RU" dirty="0"/>
              <a:t>краях стоп.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617679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ru-RU" dirty="0"/>
              <a:t>Самомассаж  ног  рекомендуется  производить  при  </a:t>
            </a:r>
            <a:r>
              <a:rPr lang="ru-RU" dirty="0" smtClean="0"/>
              <a:t>появляющемся  </a:t>
            </a:r>
            <a:r>
              <a:rPr lang="ru-RU" dirty="0"/>
              <a:t>чувстве  утомления  в  ногах,  при  неприятных  ощущениях  </a:t>
            </a:r>
            <a:r>
              <a:rPr lang="ru-RU" dirty="0" smtClean="0"/>
              <a:t>в  </a:t>
            </a:r>
            <a:r>
              <a:rPr lang="ru-RU" dirty="0"/>
              <a:t>мышцах  голени  или  стопы.  Массируют  преимущественно  </a:t>
            </a:r>
            <a:r>
              <a:rPr lang="ru-RU" dirty="0" smtClean="0"/>
              <a:t>внутреннюю </a:t>
            </a:r>
            <a:r>
              <a:rPr lang="ru-RU" dirty="0"/>
              <a:t>поверхность голени и подошвенную поверхность </a:t>
            </a:r>
            <a:r>
              <a:rPr lang="ru-RU" dirty="0" smtClean="0"/>
              <a:t>стопы. Массаж </a:t>
            </a:r>
            <a:r>
              <a:rPr lang="ru-RU" dirty="0"/>
              <a:t>голени производится в направлении от </a:t>
            </a:r>
            <a:r>
              <a:rPr lang="ru-RU" dirty="0" smtClean="0"/>
              <a:t>голеностопного </a:t>
            </a:r>
            <a:r>
              <a:rPr lang="ru-RU" dirty="0"/>
              <a:t>сустава к коленному, массаж стопы – от пальцев к пяточной </a:t>
            </a:r>
            <a:r>
              <a:rPr lang="ru-RU" dirty="0" smtClean="0"/>
              <a:t>области</a:t>
            </a:r>
            <a:r>
              <a:rPr lang="ru-RU" dirty="0"/>
              <a:t>. На голени применяется прием поглаживания, </a:t>
            </a:r>
            <a:r>
              <a:rPr lang="ru-RU" dirty="0" smtClean="0"/>
              <a:t>растирания </a:t>
            </a:r>
            <a:r>
              <a:rPr lang="ru-RU" dirty="0"/>
              <a:t>ладонями и разминания, на стопе – поглаживание и </a:t>
            </a:r>
            <a:r>
              <a:rPr lang="ru-RU" dirty="0" smtClean="0"/>
              <a:t>растирание  </a:t>
            </a:r>
            <a:r>
              <a:rPr lang="ru-RU" dirty="0"/>
              <a:t>(основанием  ладони,  тыльной  поверхностью  полусогнутых  </a:t>
            </a:r>
          </a:p>
          <a:p>
            <a:pPr marL="109728" indent="0">
              <a:buNone/>
            </a:pPr>
            <a:r>
              <a:rPr lang="ru-RU" dirty="0"/>
              <a:t>пальцев)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022544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109728" indent="0">
              <a:buNone/>
            </a:pPr>
            <a:r>
              <a:rPr lang="ru-RU" dirty="0"/>
              <a:t>Лечение  ортопедических  деформаций  при  рахите  связано  с  </a:t>
            </a:r>
          </a:p>
          <a:p>
            <a:pPr marL="109728" indent="0">
              <a:buNone/>
            </a:pPr>
            <a:r>
              <a:rPr lang="ru-RU" dirty="0"/>
              <a:t>лечением самого рахитического процесса. При рахите как </a:t>
            </a:r>
            <a:r>
              <a:rPr lang="ru-RU" dirty="0" smtClean="0"/>
              <a:t>следствии  </a:t>
            </a:r>
            <a:r>
              <a:rPr lang="ru-RU" dirty="0"/>
              <a:t>недостаточности  витамина  D  на  курс  лечения  дается  от  </a:t>
            </a:r>
            <a:r>
              <a:rPr lang="ru-RU" dirty="0" smtClean="0"/>
              <a:t>600  </a:t>
            </a:r>
            <a:r>
              <a:rPr lang="ru-RU" dirty="0"/>
              <a:t>000  до  1  200  000  МЕ  D3  в  масляном  или  водном  растворе.  </a:t>
            </a:r>
          </a:p>
          <a:p>
            <a:pPr marL="109728" indent="0">
              <a:buNone/>
            </a:pPr>
            <a:r>
              <a:rPr lang="ru-RU" dirty="0"/>
              <a:t>Ребенку  обеспечивают  полноценное  питание,  богатое  другими  </a:t>
            </a:r>
            <a:r>
              <a:rPr lang="ru-RU" dirty="0" smtClean="0"/>
              <a:t>витаминами</a:t>
            </a:r>
            <a:r>
              <a:rPr lang="ru-RU" dirty="0"/>
              <a:t>, проводят курсы ультрафиолетового облучения, </a:t>
            </a:r>
            <a:r>
              <a:rPr lang="ru-RU" dirty="0" smtClean="0"/>
              <a:t>назначают </a:t>
            </a:r>
            <a:r>
              <a:rPr lang="ru-RU" dirty="0"/>
              <a:t>рыбий жир, массаж конечностей и всего тела, лечебную </a:t>
            </a:r>
            <a:r>
              <a:rPr lang="ru-RU" dirty="0" smtClean="0"/>
              <a:t>корригирующую </a:t>
            </a:r>
            <a:r>
              <a:rPr lang="ru-RU" dirty="0"/>
              <a:t>гимнастику, ванны с морской </a:t>
            </a:r>
            <a:r>
              <a:rPr lang="ru-RU" dirty="0" smtClean="0"/>
              <a:t>солью. Наряду   </a:t>
            </a:r>
            <a:r>
              <a:rPr lang="ru-RU" dirty="0"/>
              <a:t>с   общими  </a:t>
            </a:r>
            <a:r>
              <a:rPr lang="ru-RU" dirty="0" smtClean="0"/>
              <a:t>противорахитическими   </a:t>
            </a:r>
            <a:r>
              <a:rPr lang="ru-RU" dirty="0"/>
              <a:t>назначениями   </a:t>
            </a:r>
            <a:r>
              <a:rPr lang="ru-RU" dirty="0" smtClean="0"/>
              <a:t>большое  </a:t>
            </a:r>
            <a:r>
              <a:rPr lang="ru-RU" dirty="0"/>
              <a:t>значение  имеют  рациональное  питание,  </a:t>
            </a:r>
            <a:r>
              <a:rPr lang="ru-RU" dirty="0" err="1"/>
              <a:t>предупрежда</a:t>
            </a:r>
            <a:r>
              <a:rPr lang="ru-RU" dirty="0"/>
              <a:t>-</a:t>
            </a:r>
          </a:p>
          <a:p>
            <a:pPr marL="109728" indent="0">
              <a:buNone/>
            </a:pPr>
            <a:r>
              <a:rPr lang="ru-RU" dirty="0" err="1"/>
              <a:t>ющее</a:t>
            </a:r>
            <a:r>
              <a:rPr lang="ru-RU" dirty="0"/>
              <a:t> избыточную массу тела ребенка, и ограничения в ходьбе.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. РАХИТ</a:t>
            </a:r>
          </a:p>
        </p:txBody>
      </p:sp>
    </p:spTree>
    <p:extLst>
      <p:ext uri="{BB962C8B-B14F-4D97-AF65-F5344CB8AC3E}">
        <p14:creationId xmlns:p14="http://schemas.microsoft.com/office/powerpoint/2010/main" val="301998964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109728" indent="0">
              <a:buNone/>
            </a:pPr>
            <a:r>
              <a:rPr lang="ru-RU" dirty="0"/>
              <a:t>Помня о том, что при занятиях физкультурой и спортом </a:t>
            </a:r>
            <a:r>
              <a:rPr lang="ru-RU" dirty="0" err="1"/>
              <a:t>мо</a:t>
            </a:r>
            <a:r>
              <a:rPr lang="ru-RU" dirty="0"/>
              <a:t>-</a:t>
            </a:r>
          </a:p>
          <a:p>
            <a:pPr marL="109728" indent="0">
              <a:buNone/>
            </a:pPr>
            <a:r>
              <a:rPr lang="ru-RU" dirty="0" err="1"/>
              <a:t>жет</a:t>
            </a:r>
            <a:r>
              <a:rPr lang="ru-RU" dirty="0"/>
              <a:t> усилиться физиологическая асимметрия мышц тела (право-</a:t>
            </a:r>
          </a:p>
          <a:p>
            <a:pPr marL="109728" indent="0">
              <a:buNone/>
            </a:pPr>
            <a:r>
              <a:rPr lang="ru-RU" dirty="0"/>
              <a:t>сторонняя,  левосторонняя),  в  детском  и  подростковом  возрасте  </a:t>
            </a:r>
            <a:r>
              <a:rPr lang="ru-RU" dirty="0" smtClean="0"/>
              <a:t>следует </a:t>
            </a:r>
            <a:r>
              <a:rPr lang="ru-RU" dirty="0"/>
              <a:t>стараться равномерно развивать мышцы левой и правой </a:t>
            </a:r>
            <a:r>
              <a:rPr lang="ru-RU" dirty="0" smtClean="0"/>
              <a:t>половины </a:t>
            </a:r>
            <a:r>
              <a:rPr lang="ru-RU" dirty="0"/>
              <a:t>тела, используя дозированные циклические нагрузки. </a:t>
            </a:r>
            <a:endParaRPr lang="ru-RU" dirty="0" smtClean="0"/>
          </a:p>
          <a:p>
            <a:pPr marL="109728" indent="0">
              <a:buNone/>
            </a:pPr>
            <a:r>
              <a:rPr lang="ru-RU" dirty="0" smtClean="0"/>
              <a:t>Для  </a:t>
            </a:r>
            <a:r>
              <a:rPr lang="ru-RU" dirty="0"/>
              <a:t>этого  предпочтительнее  заниматься  плаванием  (особенно  </a:t>
            </a:r>
            <a:r>
              <a:rPr lang="ru-RU" dirty="0" smtClean="0"/>
              <a:t>на  </a:t>
            </a:r>
            <a:r>
              <a:rPr lang="ru-RU" dirty="0"/>
              <a:t>спине),  дозированным  бегом,  ходьбой  на  лыжах,  фигурным  </a:t>
            </a:r>
            <a:r>
              <a:rPr lang="ru-RU" dirty="0" smtClean="0"/>
              <a:t>катанием  </a:t>
            </a:r>
            <a:r>
              <a:rPr lang="ru-RU" dirty="0"/>
              <a:t>на  коньках,  спортивными  и  бальными  танцами.  </a:t>
            </a:r>
            <a:endParaRPr lang="ru-RU" dirty="0" smtClean="0"/>
          </a:p>
          <a:p>
            <a:pPr marL="109728" indent="0">
              <a:buNone/>
            </a:pPr>
            <a:r>
              <a:rPr lang="ru-RU" dirty="0" smtClean="0"/>
              <a:t>Что  касается </a:t>
            </a:r>
            <a:r>
              <a:rPr lang="ru-RU" dirty="0"/>
              <a:t>спортивной гимнастики и аэробики, тяжелой атлетики </a:t>
            </a:r>
          </a:p>
          <a:p>
            <a:pPr marL="109728" indent="0">
              <a:buNone/>
            </a:pPr>
            <a:r>
              <a:rPr lang="ru-RU" dirty="0"/>
              <a:t>и восточных единоборств, то ими могут заниматься только дети </a:t>
            </a:r>
          </a:p>
          <a:p>
            <a:pPr marL="109728" indent="0">
              <a:buNone/>
            </a:pPr>
            <a:r>
              <a:rPr lang="ru-RU" dirty="0"/>
              <a:t>и подростки, относящиеся к I группе здоровья, после </a:t>
            </a:r>
            <a:r>
              <a:rPr lang="ru-RU" dirty="0" err="1"/>
              <a:t>консульта</a:t>
            </a:r>
            <a:r>
              <a:rPr lang="ru-RU" dirty="0"/>
              <a:t>-</a:t>
            </a:r>
          </a:p>
          <a:p>
            <a:pPr marL="109728" indent="0">
              <a:buNone/>
            </a:pPr>
            <a:r>
              <a:rPr lang="ru-RU" dirty="0" err="1"/>
              <a:t>ции</a:t>
            </a:r>
            <a:r>
              <a:rPr lang="ru-RU" dirty="0"/>
              <a:t> врача ортопеда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332111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ru-RU" dirty="0"/>
              <a:t>Одним  из  направлений  в  профилактике  нарушений  и  </a:t>
            </a:r>
            <a:r>
              <a:rPr lang="ru-RU" dirty="0" smtClean="0"/>
              <a:t>заболеваний  </a:t>
            </a:r>
            <a:r>
              <a:rPr lang="ru-RU" dirty="0"/>
              <a:t>КМС  является  обязательное  выявление  гиподинамии  </a:t>
            </a:r>
          </a:p>
          <a:p>
            <a:pPr marL="109728" indent="0">
              <a:buNone/>
            </a:pPr>
            <a:r>
              <a:rPr lang="ru-RU" dirty="0"/>
              <a:t>при проведении профилактических медицинских осмотров </a:t>
            </a:r>
            <a:r>
              <a:rPr lang="ru-RU" dirty="0" smtClean="0"/>
              <a:t>учащихся </a:t>
            </a:r>
            <a:r>
              <a:rPr lang="ru-RU" dirty="0"/>
              <a:t>и оптимизация их двигательной активности.</a:t>
            </a:r>
          </a:p>
          <a:p>
            <a:pPr marL="109728" indent="0">
              <a:buNone/>
            </a:pPr>
            <a:r>
              <a:rPr lang="ru-RU" dirty="0"/>
              <a:t>Одним из видов двигательной активности, обеспечивающих </a:t>
            </a:r>
            <a:r>
              <a:rPr lang="ru-RU" dirty="0" smtClean="0"/>
              <a:t>нормальную </a:t>
            </a:r>
            <a:r>
              <a:rPr lang="ru-RU" dirty="0"/>
              <a:t>деятельность КМС, являются регулярные </a:t>
            </a:r>
            <a:r>
              <a:rPr lang="ru-RU" dirty="0" smtClean="0"/>
              <a:t>физические </a:t>
            </a:r>
            <a:r>
              <a:rPr lang="ru-RU" dirty="0"/>
              <a:t>упражнения для различных групп мышц, суставов, связок.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51842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109728" indent="0">
              <a:buNone/>
            </a:pPr>
            <a:r>
              <a:rPr lang="ru-RU" dirty="0"/>
              <a:t>Комплексы  упражнений  для  коррекции  </a:t>
            </a:r>
            <a:r>
              <a:rPr lang="ru-RU" dirty="0" smtClean="0"/>
              <a:t>нарушений  </a:t>
            </a:r>
            <a:r>
              <a:rPr lang="ru-RU" dirty="0"/>
              <a:t>КМС  </a:t>
            </a:r>
            <a:r>
              <a:rPr lang="ru-RU" dirty="0" smtClean="0"/>
              <a:t>разделяются </a:t>
            </a:r>
            <a:r>
              <a:rPr lang="ru-RU" dirty="0"/>
              <a:t>на три группы</a:t>
            </a:r>
            <a:r>
              <a:rPr lang="ru-RU" dirty="0" smtClean="0"/>
              <a:t>:</a:t>
            </a:r>
          </a:p>
          <a:p>
            <a:pPr marL="109728" indent="0">
              <a:buNone/>
            </a:pPr>
            <a:r>
              <a:rPr lang="ru-RU" dirty="0"/>
              <a:t>1-я  группа  –  общеукрепляющие  упражнения,  необходимые  </a:t>
            </a:r>
          </a:p>
          <a:p>
            <a:pPr marL="109728" indent="0">
              <a:buNone/>
            </a:pPr>
            <a:r>
              <a:rPr lang="ru-RU" dirty="0"/>
              <a:t>для  развития  двигательных  навыков  и  укрепления  мышечного  </a:t>
            </a:r>
          </a:p>
          <a:p>
            <a:pPr marL="109728" indent="0">
              <a:buNone/>
            </a:pPr>
            <a:r>
              <a:rPr lang="ru-RU" dirty="0"/>
              <a:t>корсета, обеспечивающего </a:t>
            </a:r>
            <a:r>
              <a:rPr lang="ru-RU" dirty="0" err="1"/>
              <a:t>прямостояние</a:t>
            </a:r>
            <a:r>
              <a:rPr lang="ru-RU" dirty="0"/>
              <a:t>. Среди них – </a:t>
            </a:r>
            <a:r>
              <a:rPr lang="ru-RU" dirty="0" err="1"/>
              <a:t>подвиж</a:t>
            </a:r>
            <a:r>
              <a:rPr lang="ru-RU" dirty="0"/>
              <a:t>-</a:t>
            </a:r>
          </a:p>
          <a:p>
            <a:pPr marL="109728" indent="0">
              <a:buNone/>
            </a:pPr>
            <a:r>
              <a:rPr lang="ru-RU" dirty="0" err="1"/>
              <a:t>ные</a:t>
            </a:r>
            <a:r>
              <a:rPr lang="ru-RU" dirty="0"/>
              <a:t> игры, танцы, плавание, лазание, ползание, кувыркание, бег;</a:t>
            </a:r>
          </a:p>
          <a:p>
            <a:pPr marL="109728" indent="0">
              <a:buNone/>
            </a:pPr>
            <a:r>
              <a:rPr lang="ru-RU" dirty="0"/>
              <a:t>2-я  группа  –  специальные  упражнения,  которые  </a:t>
            </a:r>
            <a:r>
              <a:rPr lang="ru-RU" dirty="0" err="1"/>
              <a:t>непосред</a:t>
            </a:r>
            <a:r>
              <a:rPr lang="ru-RU" dirty="0"/>
              <a:t>-</a:t>
            </a:r>
          </a:p>
          <a:p>
            <a:pPr marL="109728" indent="0">
              <a:buNone/>
            </a:pPr>
            <a:r>
              <a:rPr lang="ru-RU" dirty="0" err="1"/>
              <a:t>ственно</a:t>
            </a:r>
            <a:r>
              <a:rPr lang="ru-RU" dirty="0"/>
              <a:t>  формируют  правильную  осанку.  К  ним  относятся  </a:t>
            </a:r>
            <a:r>
              <a:rPr lang="ru-RU" dirty="0" err="1"/>
              <a:t>хож</a:t>
            </a:r>
            <a:r>
              <a:rPr lang="ru-RU" dirty="0"/>
              <a:t>-</a:t>
            </a:r>
          </a:p>
          <a:p>
            <a:pPr marL="109728" indent="0">
              <a:buNone/>
            </a:pPr>
            <a:r>
              <a:rPr lang="ru-RU" dirty="0" err="1"/>
              <a:t>дение</a:t>
            </a:r>
            <a:r>
              <a:rPr lang="ru-RU" dirty="0"/>
              <a:t> с предметами на голове и по наклонной плоскости, </a:t>
            </a:r>
            <a:r>
              <a:rPr lang="ru-RU" dirty="0" err="1"/>
              <a:t>балан</a:t>
            </a:r>
            <a:r>
              <a:rPr lang="ru-RU" dirty="0"/>
              <a:t>-</a:t>
            </a:r>
          </a:p>
          <a:p>
            <a:pPr marL="109728" indent="0">
              <a:buNone/>
            </a:pPr>
            <a:r>
              <a:rPr lang="ru-RU" dirty="0" err="1"/>
              <a:t>сирование</a:t>
            </a:r>
            <a:r>
              <a:rPr lang="ru-RU" dirty="0"/>
              <a:t>;</a:t>
            </a:r>
          </a:p>
          <a:p>
            <a:pPr marL="109728" indent="0">
              <a:buNone/>
            </a:pPr>
            <a:r>
              <a:rPr lang="ru-RU" dirty="0"/>
              <a:t>3-я  группа  –  корригирующие  упражнения,  которые  носят  </a:t>
            </a:r>
          </a:p>
          <a:p>
            <a:pPr marL="109728" indent="0">
              <a:buNone/>
            </a:pPr>
            <a:r>
              <a:rPr lang="ru-RU" dirty="0"/>
              <a:t>двоякий характер: одни предупреждают ухудшение осанки, </a:t>
            </a:r>
            <a:r>
              <a:rPr lang="ru-RU" dirty="0" err="1"/>
              <a:t>дру</a:t>
            </a:r>
            <a:r>
              <a:rPr lang="ru-RU" dirty="0"/>
              <a:t>-</a:t>
            </a:r>
          </a:p>
          <a:p>
            <a:pPr marL="109728" indent="0">
              <a:buNone/>
            </a:pPr>
            <a:r>
              <a:rPr lang="ru-RU" dirty="0" err="1"/>
              <a:t>гие</a:t>
            </a:r>
            <a:r>
              <a:rPr lang="ru-RU" dirty="0"/>
              <a:t>  назначаются  при  уже  имеющихся  нарушениях  КМС.  Так,  </a:t>
            </a:r>
          </a:p>
          <a:p>
            <a:pPr marL="109728" indent="0">
              <a:buNone/>
            </a:pPr>
            <a:r>
              <a:rPr lang="ru-RU" dirty="0"/>
              <a:t>при  появлении  сутулости  делаются  упражнения,  укрепляющие  </a:t>
            </a:r>
          </a:p>
          <a:p>
            <a:pPr marL="109728" indent="0">
              <a:buNone/>
            </a:pPr>
            <a:r>
              <a:rPr lang="ru-RU" dirty="0"/>
              <a:t>мышцы  спины  и  задней  поверхности  шеи,  например  отведение  </a:t>
            </a:r>
          </a:p>
          <a:p>
            <a:pPr marL="109728" indent="0">
              <a:buNone/>
            </a:pPr>
            <a:r>
              <a:rPr lang="ru-RU" dirty="0"/>
              <a:t>плеч назад с опущенными лопатками (к центру спины) и </a:t>
            </a:r>
            <a:r>
              <a:rPr lang="ru-RU" dirty="0" err="1"/>
              <a:t>сведе</a:t>
            </a:r>
            <a:r>
              <a:rPr lang="ru-RU" dirty="0"/>
              <a:t>-</a:t>
            </a:r>
          </a:p>
          <a:p>
            <a:pPr marL="109728" indent="0">
              <a:buNone/>
            </a:pPr>
            <a:r>
              <a:rPr lang="ru-RU" dirty="0" err="1"/>
              <a:t>ние</a:t>
            </a:r>
            <a:r>
              <a:rPr lang="ru-RU" dirty="0"/>
              <a:t> их вперед (к центру груди), ходьба с заложенными за спину </a:t>
            </a:r>
          </a:p>
          <a:p>
            <a:pPr marL="109728" indent="0">
              <a:buNone/>
            </a:pPr>
            <a:r>
              <a:rPr lang="ru-RU" dirty="0"/>
              <a:t>руками (ближе к ее концам), отведя в стороны локти, </a:t>
            </a:r>
            <a:r>
              <a:rPr lang="ru-RU" dirty="0" err="1"/>
              <a:t>поперемен</a:t>
            </a:r>
            <a:r>
              <a:rPr lang="ru-RU" dirty="0"/>
              <a:t>-</a:t>
            </a:r>
          </a:p>
          <a:p>
            <a:pPr marL="109728" indent="0">
              <a:buNone/>
            </a:pPr>
            <a:r>
              <a:rPr lang="ru-RU" dirty="0"/>
              <a:t>но закидывают палку то за спину, то </a:t>
            </a:r>
            <a:r>
              <a:rPr lang="ru-RU" dirty="0" smtClean="0"/>
              <a:t>вперед.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707205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109728" indent="0">
              <a:buNone/>
            </a:pPr>
            <a:r>
              <a:rPr lang="ru-RU" dirty="0"/>
              <a:t>Одним  из  методов,  ускоряющих  восстановительный  </a:t>
            </a:r>
            <a:r>
              <a:rPr lang="ru-RU" dirty="0" smtClean="0"/>
              <a:t>процесс</a:t>
            </a:r>
            <a:r>
              <a:rPr lang="ru-RU" dirty="0"/>
              <a:t>,  является  </a:t>
            </a:r>
            <a:r>
              <a:rPr lang="ru-RU" dirty="0" smtClean="0"/>
              <a:t>лечебный  массаж.  </a:t>
            </a:r>
            <a:r>
              <a:rPr lang="ru-RU" dirty="0"/>
              <a:t>Он  дает  положительный  </a:t>
            </a:r>
            <a:r>
              <a:rPr lang="ru-RU" dirty="0" smtClean="0"/>
              <a:t>эффект   </a:t>
            </a:r>
            <a:r>
              <a:rPr lang="ru-RU" dirty="0"/>
              <a:t>благодаря   нервно-рефлекторному   механизму   действия.   </a:t>
            </a:r>
          </a:p>
          <a:p>
            <a:pPr marL="109728" indent="0">
              <a:buNone/>
            </a:pPr>
            <a:endParaRPr lang="ru-RU" dirty="0" smtClean="0"/>
          </a:p>
          <a:p>
            <a:pPr marL="109728" indent="0">
              <a:buNone/>
            </a:pPr>
            <a:r>
              <a:rPr lang="ru-RU" dirty="0" smtClean="0"/>
              <a:t>Непосредственное  </a:t>
            </a:r>
            <a:r>
              <a:rPr lang="ru-RU" dirty="0"/>
              <a:t>механическое  воздействие  улучшает  </a:t>
            </a:r>
            <a:r>
              <a:rPr lang="ru-RU" dirty="0" smtClean="0"/>
              <a:t>обмен-</a:t>
            </a:r>
          </a:p>
          <a:p>
            <a:pPr marL="109728" indent="0">
              <a:buNone/>
            </a:pPr>
            <a:r>
              <a:rPr lang="ru-RU" dirty="0" err="1" smtClean="0"/>
              <a:t>ные</a:t>
            </a:r>
            <a:r>
              <a:rPr lang="ru-RU" dirty="0" smtClean="0"/>
              <a:t>  процессы,  устраняет  застойные  явления,  ускоряет  </a:t>
            </a:r>
            <a:r>
              <a:rPr lang="ru-RU" dirty="0" err="1" smtClean="0"/>
              <a:t>процес</a:t>
            </a:r>
            <a:r>
              <a:rPr lang="ru-RU" dirty="0" smtClean="0"/>
              <a:t>-</a:t>
            </a:r>
          </a:p>
          <a:p>
            <a:pPr marL="109728" indent="0">
              <a:buNone/>
            </a:pPr>
            <a:r>
              <a:rPr lang="ru-RU" dirty="0" err="1" smtClean="0"/>
              <a:t>сы</a:t>
            </a:r>
            <a:r>
              <a:rPr lang="ru-RU" dirty="0" smtClean="0"/>
              <a:t> </a:t>
            </a:r>
            <a:r>
              <a:rPr lang="ru-RU" dirty="0"/>
              <a:t>регенерации. </a:t>
            </a:r>
            <a:endParaRPr lang="ru-RU" dirty="0" smtClean="0"/>
          </a:p>
          <a:p>
            <a:pPr marL="109728" indent="0">
              <a:buNone/>
            </a:pPr>
            <a:r>
              <a:rPr lang="ru-RU" dirty="0" smtClean="0"/>
              <a:t>Для </a:t>
            </a:r>
            <a:r>
              <a:rPr lang="ru-RU" dirty="0"/>
              <a:t>повышения результата ЛФК и подготовки </a:t>
            </a:r>
          </a:p>
          <a:p>
            <a:pPr marL="109728" indent="0">
              <a:buNone/>
            </a:pPr>
            <a:r>
              <a:rPr lang="ru-RU" dirty="0"/>
              <a:t>тканей к нагрузке, предотвращения срыва достигнутого </a:t>
            </a:r>
            <a:r>
              <a:rPr lang="ru-RU" dirty="0" err="1"/>
              <a:t>улучше</a:t>
            </a:r>
            <a:r>
              <a:rPr lang="ru-RU" dirty="0"/>
              <a:t>-</a:t>
            </a:r>
          </a:p>
          <a:p>
            <a:pPr marL="109728" indent="0">
              <a:buNone/>
            </a:pPr>
            <a:r>
              <a:rPr lang="ru-RU" dirty="0" err="1"/>
              <a:t>ния</a:t>
            </a:r>
            <a:r>
              <a:rPr lang="ru-RU" dirty="0"/>
              <a:t> пациентам рекомендуется в домашних условиях утром или </a:t>
            </a:r>
          </a:p>
          <a:p>
            <a:pPr marL="109728" indent="0">
              <a:buNone/>
            </a:pPr>
            <a:r>
              <a:rPr lang="ru-RU" dirty="0"/>
              <a:t>перед гимнастикой делать </a:t>
            </a:r>
          </a:p>
          <a:p>
            <a:pPr marL="109728" indent="0">
              <a:buNone/>
            </a:pPr>
            <a:r>
              <a:rPr lang="ru-RU" dirty="0" smtClean="0"/>
              <a:t>самомассаж.</a:t>
            </a:r>
            <a:endParaRPr lang="ru-RU" dirty="0"/>
          </a:p>
          <a:p>
            <a:pPr marL="109728" indent="0">
              <a:buNone/>
            </a:pPr>
            <a:r>
              <a:rPr lang="ru-RU" dirty="0"/>
              <a:t>Как  мера  первичной  профилактики  массаж  и  самомассаж  </a:t>
            </a:r>
          </a:p>
          <a:p>
            <a:pPr marL="109728" indent="0">
              <a:buNone/>
            </a:pPr>
            <a:r>
              <a:rPr lang="ru-RU" dirty="0"/>
              <a:t>снимают  утомление,  повышают  работоспособность,  развивают  </a:t>
            </a:r>
          </a:p>
          <a:p>
            <a:pPr marL="109728" indent="0">
              <a:buNone/>
            </a:pPr>
            <a:r>
              <a:rPr lang="ru-RU" dirty="0"/>
              <a:t>торс, укрепляют мышцы, суставы, улучшают состояние кожи.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429188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442387"/>
          </a:xfrm>
        </p:spPr>
        <p:txBody>
          <a:bodyPr>
            <a:normAutofit fontScale="85000" lnSpcReduction="20000"/>
          </a:bodyPr>
          <a:lstStyle/>
          <a:p>
            <a:pPr marL="109728" indent="0">
              <a:buNone/>
            </a:pPr>
            <a:r>
              <a:rPr lang="ru-RU" dirty="0"/>
              <a:t>обязательно должны соблюдаться основные принципы </a:t>
            </a:r>
          </a:p>
          <a:p>
            <a:pPr marL="109728" indent="0">
              <a:buNone/>
            </a:pPr>
            <a:r>
              <a:rPr lang="ru-RU" dirty="0"/>
              <a:t>рационального питания:</a:t>
            </a:r>
          </a:p>
          <a:p>
            <a:pPr marL="109728" indent="0">
              <a:buNone/>
            </a:pPr>
            <a:r>
              <a:rPr lang="ru-RU" dirty="0"/>
              <a:t>•   пища   должна   обеспечивать   потребности   организма   в   </a:t>
            </a:r>
            <a:r>
              <a:rPr lang="ru-RU" dirty="0" smtClean="0"/>
              <a:t>основных  </a:t>
            </a:r>
            <a:r>
              <a:rPr lang="ru-RU" dirty="0"/>
              <a:t>пищевых  веществах:  белках,  жирах,  углеводах,  </a:t>
            </a:r>
            <a:r>
              <a:rPr lang="ru-RU" dirty="0" smtClean="0"/>
              <a:t>витаминах </a:t>
            </a:r>
            <a:r>
              <a:rPr lang="ru-RU" dirty="0"/>
              <a:t>и минеральных веществах;</a:t>
            </a:r>
          </a:p>
          <a:p>
            <a:pPr marL="109728" indent="0">
              <a:buNone/>
            </a:pPr>
            <a:r>
              <a:rPr lang="ru-RU" dirty="0"/>
              <a:t>•   калорийность  пищи  должна  соответствовать  </a:t>
            </a:r>
            <a:r>
              <a:rPr lang="ru-RU" dirty="0" err="1" smtClean="0"/>
              <a:t>энерготратам</a:t>
            </a:r>
            <a:r>
              <a:rPr lang="ru-RU" dirty="0" smtClean="0"/>
              <a:t> </a:t>
            </a:r>
            <a:r>
              <a:rPr lang="ru-RU" dirty="0"/>
              <a:t>организма, которые зависят от возраста, пола, </a:t>
            </a:r>
            <a:r>
              <a:rPr lang="ru-RU" dirty="0" smtClean="0"/>
              <a:t>характера </a:t>
            </a:r>
            <a:r>
              <a:rPr lang="ru-RU" dirty="0"/>
              <a:t>учебной и трудовой деятельности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Питание в профилактике нарушений и заболеваний </a:t>
            </a:r>
            <a:br>
              <a:rPr lang="ru-RU" dirty="0"/>
            </a:br>
            <a:r>
              <a:rPr lang="ru-RU" dirty="0"/>
              <a:t>костно-мышечной системы у детей и подростков</a:t>
            </a:r>
          </a:p>
        </p:txBody>
      </p:sp>
    </p:spTree>
    <p:extLst>
      <p:ext uri="{BB962C8B-B14F-4D97-AF65-F5344CB8AC3E}">
        <p14:creationId xmlns:p14="http://schemas.microsoft.com/office/powerpoint/2010/main" val="31626337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481328"/>
            <a:ext cx="8363272" cy="4539960"/>
          </a:xfrm>
        </p:spPr>
        <p:txBody>
          <a:bodyPr>
            <a:normAutofit fontScale="70000" lnSpcReduction="20000"/>
          </a:bodyPr>
          <a:lstStyle/>
          <a:p>
            <a:pPr marL="109728" indent="0">
              <a:buNone/>
            </a:pPr>
            <a:r>
              <a:rPr lang="ru-RU" dirty="0"/>
              <a:t>Необходимым условием для сохранения и укрепления </a:t>
            </a:r>
            <a:r>
              <a:rPr lang="ru-RU" dirty="0" err="1"/>
              <a:t>здоро</a:t>
            </a:r>
            <a:r>
              <a:rPr lang="ru-RU" dirty="0"/>
              <a:t>-</a:t>
            </a:r>
          </a:p>
          <a:p>
            <a:pPr marL="109728" indent="0">
              <a:buNone/>
            </a:pPr>
            <a:r>
              <a:rPr lang="ru-RU" dirty="0" err="1"/>
              <a:t>вья</a:t>
            </a:r>
            <a:r>
              <a:rPr lang="ru-RU" dirty="0"/>
              <a:t> является рациональный режим питания, который включает:</a:t>
            </a:r>
          </a:p>
          <a:p>
            <a:pPr marL="109728" indent="0">
              <a:buNone/>
            </a:pPr>
            <a:r>
              <a:rPr lang="ru-RU" dirty="0"/>
              <a:t>•   прием пищи в одни и те же часы,</a:t>
            </a:r>
          </a:p>
          <a:p>
            <a:pPr marL="109728" indent="0">
              <a:buNone/>
            </a:pPr>
            <a:r>
              <a:rPr lang="ru-RU" dirty="0"/>
              <a:t>•   кратность приемов пищи,</a:t>
            </a:r>
          </a:p>
          <a:p>
            <a:pPr marL="109728" indent="0">
              <a:buNone/>
            </a:pPr>
            <a:r>
              <a:rPr lang="ru-RU" dirty="0"/>
              <a:t>•   соблюдение  определенных  интервалов  между  приемами  </a:t>
            </a:r>
          </a:p>
          <a:p>
            <a:pPr marL="109728" indent="0">
              <a:buNone/>
            </a:pPr>
            <a:r>
              <a:rPr lang="ru-RU" dirty="0"/>
              <a:t>пищи,</a:t>
            </a:r>
          </a:p>
          <a:p>
            <a:pPr marL="109728" indent="0">
              <a:buNone/>
            </a:pPr>
            <a:r>
              <a:rPr lang="ru-RU" dirty="0"/>
              <a:t>•   количественное и качественное распределение пищи в те-</a:t>
            </a:r>
          </a:p>
          <a:p>
            <a:pPr marL="109728" indent="0">
              <a:buNone/>
            </a:pPr>
            <a:r>
              <a:rPr lang="ru-RU" dirty="0" err="1"/>
              <a:t>чение</a:t>
            </a:r>
            <a:r>
              <a:rPr lang="ru-RU" dirty="0"/>
              <a:t> дня.</a:t>
            </a:r>
          </a:p>
          <a:p>
            <a:pPr marL="109728" indent="0">
              <a:buNone/>
            </a:pPr>
            <a:r>
              <a:rPr lang="ru-RU" dirty="0"/>
              <a:t>Рациональный режим питания строится с учетом суточного </a:t>
            </a:r>
          </a:p>
          <a:p>
            <a:pPr marL="109728" indent="0">
              <a:buNone/>
            </a:pPr>
            <a:r>
              <a:rPr lang="ru-RU" dirty="0"/>
              <a:t>ритма работы органов пищеварения, ибо пищеварение </a:t>
            </a:r>
            <a:r>
              <a:rPr lang="ru-RU" dirty="0" smtClean="0"/>
              <a:t>подчиняется </a:t>
            </a:r>
            <a:r>
              <a:rPr lang="ru-RU" dirty="0"/>
              <a:t>тем же законам ритмичности, что и весь организм.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148224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3284984"/>
            <a:ext cx="8229600" cy="2722307"/>
          </a:xfrm>
        </p:spPr>
        <p:txBody>
          <a:bodyPr/>
          <a:lstStyle/>
          <a:p>
            <a:r>
              <a:rPr lang="ru-RU" dirty="0"/>
              <a:t>При  возникновении  у  ребенка  тех  или  иных  признаков  </a:t>
            </a:r>
            <a:r>
              <a:rPr lang="ru-RU" dirty="0" smtClean="0"/>
              <a:t>невроза </a:t>
            </a:r>
            <a:r>
              <a:rPr lang="ru-RU" dirty="0"/>
              <a:t>необходима консультация психолога и психоневролога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105273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Психологические аспекты в профилактике</a:t>
            </a:r>
            <a:br>
              <a:rPr lang="ru-RU" dirty="0"/>
            </a:br>
            <a:r>
              <a:rPr lang="ru-RU" dirty="0"/>
              <a:t>патологических состояний костно-мышечной системы</a:t>
            </a:r>
            <a:br>
              <a:rPr lang="ru-RU" dirty="0"/>
            </a:br>
            <a:r>
              <a:rPr lang="ru-RU" dirty="0"/>
              <a:t>у детей и подростков</a:t>
            </a:r>
          </a:p>
        </p:txBody>
      </p:sp>
    </p:spTree>
    <p:extLst>
      <p:ext uri="{BB962C8B-B14F-4D97-AF65-F5344CB8AC3E}">
        <p14:creationId xmlns:p14="http://schemas.microsoft.com/office/powerpoint/2010/main" val="953709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8" y="2492896"/>
            <a:ext cx="7643192" cy="3586403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ru-RU" dirty="0" smtClean="0"/>
              <a:t>1</a:t>
            </a:r>
            <a:r>
              <a:rPr lang="ru-RU" dirty="0"/>
              <a:t>. Нарушения позвоночника:</a:t>
            </a:r>
          </a:p>
          <a:p>
            <a:pPr marL="109728" indent="0">
              <a:buNone/>
            </a:pPr>
            <a:r>
              <a:rPr lang="ru-RU" dirty="0"/>
              <a:t>• скручивание туловища вокруг вертикальной оси,</a:t>
            </a:r>
          </a:p>
          <a:p>
            <a:pPr marL="109728" indent="0">
              <a:buNone/>
            </a:pPr>
            <a:r>
              <a:rPr lang="ru-RU" dirty="0"/>
              <a:t>• отсутствие строго горизонтального положения плечевого и </a:t>
            </a:r>
            <a:r>
              <a:rPr lang="ru-RU" dirty="0" smtClean="0"/>
              <a:t>тазового </a:t>
            </a:r>
            <a:r>
              <a:rPr lang="ru-RU" dirty="0"/>
              <a:t>пояса,</a:t>
            </a:r>
          </a:p>
          <a:p>
            <a:pPr marL="109728" indent="0">
              <a:buNone/>
            </a:pPr>
            <a:r>
              <a:rPr lang="ru-RU" dirty="0"/>
              <a:t>• асимметричное расположение лопаток,</a:t>
            </a:r>
          </a:p>
          <a:p>
            <a:pPr marL="109728" indent="0">
              <a:buNone/>
            </a:pPr>
            <a:r>
              <a:rPr lang="ru-RU" dirty="0"/>
              <a:t>• крыловидные лопатки,</a:t>
            </a:r>
          </a:p>
          <a:p>
            <a:pPr marL="109728" indent="0">
              <a:buNone/>
            </a:pPr>
            <a:r>
              <a:rPr lang="ru-RU" dirty="0"/>
              <a:t>• нарушения осанки (выпрямленная, сутулая, </a:t>
            </a:r>
            <a:r>
              <a:rPr lang="ru-RU" dirty="0" err="1"/>
              <a:t>лордическая</a:t>
            </a:r>
            <a:r>
              <a:rPr lang="ru-RU" dirty="0"/>
              <a:t>, </a:t>
            </a:r>
            <a:r>
              <a:rPr lang="ru-RU" dirty="0" err="1" smtClean="0"/>
              <a:t>кифотическая</a:t>
            </a:r>
            <a:r>
              <a:rPr lang="ru-RU" dirty="0"/>
              <a:t>, сколиотическая).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8367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Рабочая классификация нарушений и заболеваний КМС у детей и </a:t>
            </a:r>
            <a:r>
              <a:rPr lang="ru-RU" dirty="0" smtClean="0"/>
              <a:t>подростков</a:t>
            </a:r>
            <a:br>
              <a:rPr lang="ru-RU" dirty="0" smtClean="0"/>
            </a:br>
            <a:r>
              <a:rPr lang="en-US" dirty="0"/>
              <a:t>I. </a:t>
            </a:r>
            <a:r>
              <a:rPr lang="ru-RU" dirty="0"/>
              <a:t>Функциональные нарушения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706353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692" y="1481138"/>
            <a:ext cx="6034616" cy="4525962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Вопросы</a:t>
            </a:r>
          </a:p>
        </p:txBody>
      </p:sp>
    </p:spTree>
    <p:extLst>
      <p:ext uri="{BB962C8B-B14F-4D97-AF65-F5344CB8AC3E}">
        <p14:creationId xmlns:p14="http://schemas.microsoft.com/office/powerpoint/2010/main" val="98753634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ru-RU" dirty="0"/>
              <a:t> 2. Осанка — это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r>
              <a:rPr lang="ru-RU" dirty="0"/>
              <a:t>1) болезненное изменение стопы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r>
              <a:rPr lang="ru-RU" dirty="0"/>
              <a:t>2) </a:t>
            </a:r>
            <a:r>
              <a:rPr lang="ru-RU" u="sng" dirty="0"/>
              <a:t>вертикальное положение позвоночника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r>
              <a:rPr lang="ru-RU" dirty="0"/>
              <a:t>3) привычное положение тела человека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r>
              <a:rPr lang="ru-RU" dirty="0"/>
              <a:t>4) болезнь позвоночника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r>
              <a:rPr lang="ru-RU" dirty="0"/>
              <a:t>3. Нарушение осанки приводит к …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138169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109728" indent="0">
              <a:buNone/>
            </a:pPr>
            <a:r>
              <a:rPr lang="ru-RU" dirty="0"/>
              <a:t> </a:t>
            </a:r>
            <a:r>
              <a:rPr lang="ru-RU" dirty="0" smtClean="0"/>
              <a:t>4. </a:t>
            </a:r>
            <a:r>
              <a:rPr lang="ru-RU" dirty="0"/>
              <a:t>Почему у детей чаще всего наблюдается искривления костей?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r>
              <a:rPr lang="ru-RU" dirty="0"/>
              <a:t>1) костная ткань богата водой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r>
              <a:rPr lang="ru-RU" dirty="0"/>
              <a:t>2) в костной ткани наблюдается преобладание минеральных веществ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r>
              <a:rPr lang="ru-RU" dirty="0"/>
              <a:t>3) в костной ткани велика доля органических веществ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r>
              <a:rPr lang="ru-RU" dirty="0"/>
              <a:t>4) количество органических и минеральных веществ в костной ткани приблизительно одинаково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993615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sz="2800" b="1" i="1" dirty="0" smtClean="0"/>
              <a:t>5. </a:t>
            </a:r>
            <a:r>
              <a:rPr lang="ru-RU" sz="2800" b="1" i="1" dirty="0"/>
              <a:t>Изучение статуса питания отдельных групп населения — это:</a:t>
            </a:r>
            <a:endParaRPr lang="ru-RU" sz="2400" dirty="0"/>
          </a:p>
          <a:p>
            <a:r>
              <a:rPr lang="ru-RU" sz="2800" i="1" dirty="0"/>
              <a:t>Варианты ответа:</a:t>
            </a:r>
            <a:endParaRPr lang="ru-RU" sz="2400" dirty="0"/>
          </a:p>
          <a:p>
            <a:pPr lvl="0"/>
            <a:r>
              <a:rPr lang="ru-RU" sz="2800" dirty="0"/>
              <a:t> изучение адекватности питания;</a:t>
            </a:r>
            <a:endParaRPr lang="ru-RU" sz="2400" dirty="0"/>
          </a:p>
          <a:p>
            <a:pPr lvl="0"/>
            <a:r>
              <a:rPr lang="ru-RU" sz="2800" dirty="0"/>
              <a:t> изучение режима питания;</a:t>
            </a:r>
            <a:endParaRPr lang="ru-RU" sz="2400" dirty="0"/>
          </a:p>
          <a:p>
            <a:pPr lvl="0"/>
            <a:r>
              <a:rPr lang="ru-RU" sz="2800" dirty="0"/>
              <a:t> </a:t>
            </a:r>
            <a:r>
              <a:rPr lang="ru-RU" sz="2800" u="sng" dirty="0"/>
              <a:t>изучение морфофункциональных и адаптационных особенностей организма;</a:t>
            </a:r>
            <a:endParaRPr lang="ru-RU" sz="2400" u="sng" dirty="0"/>
          </a:p>
          <a:p>
            <a:pPr lvl="0"/>
            <a:r>
              <a:rPr lang="ru-RU" sz="2800" dirty="0"/>
              <a:t> изучение соотношения массы и длины тела;</a:t>
            </a:r>
            <a:endParaRPr lang="ru-RU" sz="2400" dirty="0"/>
          </a:p>
          <a:p>
            <a:pPr lvl="0"/>
            <a:r>
              <a:rPr lang="ru-RU" sz="2800" dirty="0"/>
              <a:t> изучение соотношения подкожно-жировой клетчатки.</a:t>
            </a:r>
            <a:endParaRPr lang="ru-RU" sz="2400" dirty="0"/>
          </a:p>
          <a:p>
            <a:r>
              <a:rPr lang="ru-RU" sz="2800" dirty="0"/>
              <a:t> </a:t>
            </a:r>
            <a:endParaRPr lang="ru-RU" sz="4400" dirty="0"/>
          </a:p>
          <a:p>
            <a:r>
              <a:rPr lang="ru-RU" sz="2800" b="1" i="1" dirty="0" smtClean="0"/>
              <a:t>6. </a:t>
            </a:r>
            <a:r>
              <a:rPr lang="ru-RU" sz="2800" b="1" i="1" dirty="0"/>
              <a:t>Критерий оценки состояния здоровья в зависимости от питания:</a:t>
            </a:r>
            <a:endParaRPr lang="ru-RU" sz="2400" dirty="0"/>
          </a:p>
          <a:p>
            <a:r>
              <a:rPr lang="ru-RU" sz="2800" i="1" dirty="0"/>
              <a:t>Варианты ответа:</a:t>
            </a:r>
            <a:endParaRPr lang="ru-RU" sz="2400" dirty="0"/>
          </a:p>
          <a:p>
            <a:pPr lvl="0"/>
            <a:r>
              <a:rPr lang="ru-RU" sz="2800" dirty="0"/>
              <a:t> </a:t>
            </a:r>
            <a:r>
              <a:rPr lang="ru-RU" sz="2800" u="sng" dirty="0"/>
              <a:t>определение суточных энергетических затрат;</a:t>
            </a:r>
            <a:endParaRPr lang="ru-RU" sz="2400" u="sng" dirty="0"/>
          </a:p>
          <a:p>
            <a:pPr lvl="0"/>
            <a:r>
              <a:rPr lang="ru-RU" sz="2800" dirty="0"/>
              <a:t> определение показателей физического развития;</a:t>
            </a:r>
            <a:endParaRPr lang="ru-RU" sz="2400" dirty="0"/>
          </a:p>
          <a:p>
            <a:pPr lvl="0"/>
            <a:r>
              <a:rPr lang="ru-RU" sz="2800" dirty="0"/>
              <a:t> определение индивидуальной потребности в пищевых веществах;</a:t>
            </a:r>
            <a:endParaRPr lang="ru-RU" sz="2400" dirty="0"/>
          </a:p>
          <a:p>
            <a:pPr lvl="0"/>
            <a:r>
              <a:rPr lang="ru-RU" sz="2800" dirty="0"/>
              <a:t> оптимальный статус питания;</a:t>
            </a:r>
            <a:endParaRPr lang="ru-RU" sz="2400" dirty="0"/>
          </a:p>
          <a:p>
            <a:pPr marL="109728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907512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3315824"/>
          </a:xfrm>
        </p:spPr>
        <p:txBody>
          <a:bodyPr>
            <a:normAutofit lnSpcReduction="10000"/>
          </a:bodyPr>
          <a:lstStyle/>
          <a:p>
            <a:r>
              <a:rPr lang="ru-RU" sz="2400" b="1" i="1" dirty="0" smtClean="0"/>
              <a:t>7. </a:t>
            </a:r>
            <a:r>
              <a:rPr lang="ru-RU" sz="2400" b="1" i="1" dirty="0"/>
              <a:t>Критерий оценки состояния здоровья в зависимости от питания:</a:t>
            </a:r>
            <a:endParaRPr lang="ru-RU" sz="2000" dirty="0"/>
          </a:p>
          <a:p>
            <a:r>
              <a:rPr lang="ru-RU" sz="2400" i="1" dirty="0"/>
              <a:t>Варианты ответа:</a:t>
            </a:r>
            <a:endParaRPr lang="ru-RU" sz="2000" dirty="0"/>
          </a:p>
          <a:p>
            <a:pPr lvl="0"/>
            <a:r>
              <a:rPr lang="ru-RU" sz="2400" dirty="0"/>
              <a:t> определение суточных энергетических затрат;</a:t>
            </a:r>
            <a:endParaRPr lang="ru-RU" sz="2000" dirty="0"/>
          </a:p>
          <a:p>
            <a:pPr lvl="0"/>
            <a:r>
              <a:rPr lang="ru-RU" sz="2400" dirty="0"/>
              <a:t> определение показателей физического развития;</a:t>
            </a:r>
            <a:endParaRPr lang="ru-RU" sz="2000" dirty="0"/>
          </a:p>
          <a:p>
            <a:pPr lvl="0"/>
            <a:r>
              <a:rPr lang="ru-RU" sz="2400" dirty="0"/>
              <a:t> определение индивидуальной потребности в пищевых веществах;</a:t>
            </a:r>
            <a:endParaRPr lang="ru-RU" sz="2000" dirty="0"/>
          </a:p>
          <a:p>
            <a:pPr lvl="0"/>
            <a:r>
              <a:rPr lang="ru-RU" sz="2400" dirty="0"/>
              <a:t> оптимальный статус питания;</a:t>
            </a:r>
            <a:endParaRPr lang="ru-RU" sz="2000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889605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smtClean="0"/>
              <a:t>8.К </a:t>
            </a:r>
            <a:r>
              <a:rPr lang="ru-RU" b="1" i="1" dirty="0"/>
              <a:t>закономерностям роста и развития организма детей не относится:</a:t>
            </a:r>
            <a:endParaRPr lang="ru-RU" dirty="0"/>
          </a:p>
          <a:p>
            <a:r>
              <a:rPr lang="ru-RU" i="1" dirty="0"/>
              <a:t>Варианты ответа:</a:t>
            </a:r>
            <a:endParaRPr lang="ru-RU" dirty="0"/>
          </a:p>
          <a:p>
            <a:pPr lvl="0"/>
            <a:r>
              <a:rPr lang="ru-RU" dirty="0"/>
              <a:t> неравномерность роста и развития;</a:t>
            </a:r>
          </a:p>
          <a:p>
            <a:pPr lvl="0"/>
            <a:r>
              <a:rPr lang="ru-RU" u="sng" dirty="0"/>
              <a:t> увеличение удельных </a:t>
            </a:r>
            <a:r>
              <a:rPr lang="ru-RU" u="sng" dirty="0" err="1"/>
              <a:t>энергозатрат</a:t>
            </a:r>
            <a:r>
              <a:rPr lang="ru-RU" u="sng" dirty="0"/>
              <a:t> организма с возрастом;</a:t>
            </a:r>
          </a:p>
          <a:p>
            <a:pPr lvl="0"/>
            <a:r>
              <a:rPr lang="ru-RU" dirty="0"/>
              <a:t> </a:t>
            </a:r>
            <a:r>
              <a:rPr lang="ru-RU" dirty="0" err="1"/>
              <a:t>гетерохронность</a:t>
            </a:r>
            <a:r>
              <a:rPr lang="ru-RU" dirty="0"/>
              <a:t> роста и развития;</a:t>
            </a:r>
          </a:p>
          <a:p>
            <a:pPr lvl="0"/>
            <a:r>
              <a:rPr lang="ru-RU" dirty="0"/>
              <a:t> половой диморфизм;</a:t>
            </a:r>
          </a:p>
          <a:p>
            <a:pPr lvl="0"/>
            <a:r>
              <a:rPr lang="ru-RU" dirty="0"/>
              <a:t> обусловленность роста и развития наследственными и средовыми факторами.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124179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i="1" dirty="0"/>
              <a:t>9.К какой группе здоровья относится ребенок, если при врачебном осмотре с участием специалистов у него диагностировано: сутуловатая осанка, физическое и психическое развитие соответствует возрасту, гармоничное. За год, предшествовавший обследованию, перенес 3 ОРВИ:</a:t>
            </a:r>
            <a:endParaRPr lang="ru-RU" dirty="0"/>
          </a:p>
          <a:p>
            <a:r>
              <a:rPr lang="ru-RU" i="1" dirty="0"/>
              <a:t>Варианты ответа:</a:t>
            </a:r>
            <a:endParaRPr lang="ru-RU" dirty="0"/>
          </a:p>
          <a:p>
            <a:pPr lvl="0"/>
            <a:r>
              <a:rPr lang="ru-RU" dirty="0"/>
              <a:t> 1-я группа;</a:t>
            </a:r>
          </a:p>
          <a:p>
            <a:pPr lvl="0"/>
            <a:r>
              <a:rPr lang="ru-RU" dirty="0"/>
              <a:t> </a:t>
            </a:r>
            <a:r>
              <a:rPr lang="ru-RU" u="sng" dirty="0"/>
              <a:t>2-я группа;</a:t>
            </a:r>
          </a:p>
          <a:p>
            <a:pPr lvl="0"/>
            <a:r>
              <a:rPr lang="ru-RU" dirty="0"/>
              <a:t> 3-я группа;</a:t>
            </a:r>
          </a:p>
          <a:p>
            <a:pPr lvl="0"/>
            <a:r>
              <a:rPr lang="ru-RU" dirty="0"/>
              <a:t> 4-я группа;</a:t>
            </a:r>
          </a:p>
          <a:p>
            <a:pPr lvl="0"/>
            <a:r>
              <a:rPr lang="ru-RU" dirty="0"/>
              <a:t> 5-я группа.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276210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i="1" dirty="0" smtClean="0"/>
              <a:t>10.К </a:t>
            </a:r>
            <a:r>
              <a:rPr lang="ru-RU" b="1" i="1" dirty="0"/>
              <a:t>какой группе здоровья относится ребенок, если при врачебном осмотре с участием специалистов диагностировано: хронических заболеваний и морфо-функциональных отклонений не выявлено, физическое и психическое развитие соответствует возрасту, гармоничное. За год, предшествовавший обследованию, перенес ОРВИ</a:t>
            </a:r>
            <a:r>
              <a:rPr lang="be-BY" b="1" i="1" dirty="0"/>
              <a:t>,</a:t>
            </a:r>
            <a:r>
              <a:rPr lang="ru-RU" b="1" i="1" dirty="0"/>
              <a:t> ветряную оспу, краснуху:</a:t>
            </a:r>
            <a:endParaRPr lang="ru-RU" dirty="0"/>
          </a:p>
          <a:p>
            <a:r>
              <a:rPr lang="ru-RU" i="1" dirty="0"/>
              <a:t>Варианты ответа:</a:t>
            </a:r>
            <a:endParaRPr lang="ru-RU" dirty="0"/>
          </a:p>
          <a:p>
            <a:pPr lvl="0"/>
            <a:r>
              <a:rPr lang="ru-RU" dirty="0"/>
              <a:t> 1-я группа;</a:t>
            </a:r>
          </a:p>
          <a:p>
            <a:pPr lvl="0"/>
            <a:r>
              <a:rPr lang="ru-RU" dirty="0"/>
              <a:t> </a:t>
            </a:r>
            <a:r>
              <a:rPr lang="ru-RU" u="sng" dirty="0"/>
              <a:t>2-я группа;</a:t>
            </a:r>
          </a:p>
          <a:p>
            <a:pPr lvl="0"/>
            <a:r>
              <a:rPr lang="ru-RU" dirty="0"/>
              <a:t> 3-я группа;</a:t>
            </a:r>
          </a:p>
          <a:p>
            <a:pPr lvl="0"/>
            <a:r>
              <a:rPr lang="ru-RU" dirty="0"/>
              <a:t> 4-я группа;</a:t>
            </a:r>
          </a:p>
          <a:p>
            <a:pPr lvl="0"/>
            <a:r>
              <a:rPr lang="ru-RU" dirty="0"/>
              <a:t> 5-я группа.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782079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306483"/>
          </a:xfrm>
        </p:spPr>
        <p:txBody>
          <a:bodyPr>
            <a:normAutofit fontScale="85000" lnSpcReduction="10000"/>
          </a:bodyPr>
          <a:lstStyle/>
          <a:p>
            <a:r>
              <a:rPr lang="ru-RU" b="1" i="1" dirty="0" smtClean="0"/>
              <a:t>11.К </a:t>
            </a:r>
            <a:r>
              <a:rPr lang="ru-RU" b="1" i="1" dirty="0"/>
              <a:t>какой группе здоровья относится ребенок, если при врачебном осмотре с участием специалистов диагностировано: плоскостопие. Физическое и психическое развитие соответствует возрасту, гармоничное. За год, предшествовавший обследованию, перенес 3 ОРВИ, </a:t>
            </a:r>
            <a:r>
              <a:rPr lang="ru-RU" b="1" i="1" dirty="0" err="1"/>
              <a:t>парагрипп</a:t>
            </a:r>
            <a:r>
              <a:rPr lang="ru-RU" b="1" i="1" dirty="0"/>
              <a:t>:</a:t>
            </a:r>
            <a:endParaRPr lang="ru-RU" dirty="0"/>
          </a:p>
          <a:p>
            <a:r>
              <a:rPr lang="ru-RU" i="1" dirty="0"/>
              <a:t>Варианты ответа:</a:t>
            </a:r>
            <a:endParaRPr lang="ru-RU" dirty="0"/>
          </a:p>
          <a:p>
            <a:pPr lvl="0"/>
            <a:r>
              <a:rPr lang="ru-RU" dirty="0"/>
              <a:t> 1-я группа; </a:t>
            </a:r>
          </a:p>
          <a:p>
            <a:pPr lvl="0"/>
            <a:r>
              <a:rPr lang="ru-RU" dirty="0"/>
              <a:t> 2-я группа;</a:t>
            </a:r>
          </a:p>
          <a:p>
            <a:pPr lvl="0"/>
            <a:r>
              <a:rPr lang="ru-RU" dirty="0"/>
              <a:t> </a:t>
            </a:r>
            <a:r>
              <a:rPr lang="ru-RU" u="sng" dirty="0"/>
              <a:t>3-я группа;</a:t>
            </a:r>
          </a:p>
          <a:p>
            <a:pPr lvl="0"/>
            <a:r>
              <a:rPr lang="ru-RU" dirty="0"/>
              <a:t> 4-я группа;</a:t>
            </a:r>
          </a:p>
          <a:p>
            <a:pPr lvl="0"/>
            <a:r>
              <a:rPr lang="ru-RU" dirty="0"/>
              <a:t> 5-я группа.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738677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/>
              <a:t> </a:t>
            </a:r>
            <a:r>
              <a:rPr lang="ru-RU" b="1" i="1" dirty="0" smtClean="0"/>
              <a:t>12.К </a:t>
            </a:r>
            <a:r>
              <a:rPr lang="ru-RU" b="1" i="1" dirty="0"/>
              <a:t>основным принципам закаливания не относится:</a:t>
            </a:r>
            <a:endParaRPr lang="ru-RU" dirty="0"/>
          </a:p>
          <a:p>
            <a:r>
              <a:rPr lang="ru-RU" i="1" dirty="0"/>
              <a:t>Варианты ответа:</a:t>
            </a:r>
            <a:endParaRPr lang="ru-RU" dirty="0"/>
          </a:p>
          <a:p>
            <a:pPr lvl="0"/>
            <a:r>
              <a:rPr lang="ru-RU" dirty="0"/>
              <a:t> учет состояния здоровья и степени закаленности;</a:t>
            </a:r>
          </a:p>
          <a:p>
            <a:pPr lvl="0"/>
            <a:r>
              <a:rPr lang="ru-RU" dirty="0"/>
              <a:t> постепенность, систематичность;</a:t>
            </a:r>
          </a:p>
          <a:p>
            <a:pPr lvl="0"/>
            <a:r>
              <a:rPr lang="ru-RU" dirty="0"/>
              <a:t> комплексность;</a:t>
            </a:r>
          </a:p>
          <a:p>
            <a:pPr lvl="0"/>
            <a:r>
              <a:rPr lang="ru-RU" dirty="0"/>
              <a:t> создание положительной мотивации;</a:t>
            </a:r>
          </a:p>
          <a:p>
            <a:pPr lvl="0"/>
            <a:r>
              <a:rPr lang="ru-RU" dirty="0"/>
              <a:t> </a:t>
            </a:r>
            <a:r>
              <a:rPr lang="ru-RU" u="sng" dirty="0"/>
              <a:t>доступность и малая трудоемкость организации.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8330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ru-RU" dirty="0"/>
              <a:t>2. Нарушения свода стопы:</a:t>
            </a:r>
          </a:p>
          <a:p>
            <a:pPr marL="109728" indent="0">
              <a:buNone/>
            </a:pPr>
            <a:r>
              <a:rPr lang="ru-RU" dirty="0"/>
              <a:t>• уплощенная стопа.</a:t>
            </a:r>
          </a:p>
          <a:p>
            <a:pPr marL="109728" indent="0">
              <a:buNone/>
            </a:pPr>
            <a:r>
              <a:rPr lang="ru-RU" dirty="0"/>
              <a:t>3. Остаточные явления рахита:</a:t>
            </a:r>
          </a:p>
          <a:p>
            <a:pPr marL="109728" indent="0">
              <a:buNone/>
            </a:pPr>
            <a:r>
              <a:rPr lang="ru-RU" dirty="0"/>
              <a:t>• деформации грудной клетки («куриная» грудь, грудь «</a:t>
            </a:r>
            <a:r>
              <a:rPr lang="ru-RU" dirty="0" smtClean="0"/>
              <a:t>сапожника</a:t>
            </a:r>
            <a:r>
              <a:rPr lang="ru-RU" dirty="0"/>
              <a:t>»),</a:t>
            </a:r>
          </a:p>
          <a:p>
            <a:pPr marL="109728" indent="0">
              <a:buNone/>
            </a:pPr>
            <a:r>
              <a:rPr lang="ru-RU" dirty="0"/>
              <a:t>• деформации ног (</a:t>
            </a:r>
            <a:r>
              <a:rPr lang="ru-RU" dirty="0" err="1"/>
              <a:t>варусная</a:t>
            </a:r>
            <a:r>
              <a:rPr lang="ru-RU" dirty="0"/>
              <a:t>, вальгусная)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90369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i="1" dirty="0" smtClean="0"/>
              <a:t>13.Обливание </a:t>
            </a:r>
            <a:r>
              <a:rPr lang="ru-RU" b="1" i="1" dirty="0"/>
              <a:t>ног дошкольников не соответствует требованиям проведения закаливающих процедур, если:</a:t>
            </a:r>
            <a:endParaRPr lang="ru-RU" dirty="0"/>
          </a:p>
          <a:p>
            <a:r>
              <a:rPr lang="ru-RU" i="1" dirty="0"/>
              <a:t>Варианты ответа:</a:t>
            </a:r>
            <a:endParaRPr lang="ru-RU" dirty="0"/>
          </a:p>
          <a:p>
            <a:pPr lvl="0"/>
            <a:r>
              <a:rPr lang="ru-RU" dirty="0"/>
              <a:t> температура воздуха в помещении не ниже +20 °С;</a:t>
            </a:r>
          </a:p>
          <a:p>
            <a:pPr lvl="0"/>
            <a:r>
              <a:rPr lang="ru-RU" dirty="0"/>
              <a:t> </a:t>
            </a:r>
            <a:r>
              <a:rPr lang="ru-RU" u="sng" dirty="0"/>
              <a:t>прохладная вода льется на холодные ноги ребенка;</a:t>
            </a:r>
          </a:p>
          <a:p>
            <a:pPr lvl="0"/>
            <a:r>
              <a:rPr lang="ru-RU" dirty="0"/>
              <a:t> после обливания ноги осушаются полотенцем;</a:t>
            </a:r>
          </a:p>
          <a:p>
            <a:pPr lvl="0"/>
            <a:r>
              <a:rPr lang="ru-RU" dirty="0"/>
              <a:t> все требования правильны;</a:t>
            </a:r>
          </a:p>
          <a:p>
            <a:r>
              <a:rPr lang="ru-RU" dirty="0"/>
              <a:t> прохладная вода льется на теплые ноги ребенка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821568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smtClean="0"/>
              <a:t>14.Недостаток </a:t>
            </a:r>
            <a:r>
              <a:rPr lang="ru-RU" b="1" i="1" dirty="0"/>
              <a:t>белков в пище может привести в организме ко всему нижеперечисленному, кроме:</a:t>
            </a:r>
            <a:endParaRPr lang="ru-RU" dirty="0"/>
          </a:p>
          <a:p>
            <a:r>
              <a:rPr lang="ru-RU" i="1" dirty="0"/>
              <a:t>Варианты ответа:</a:t>
            </a:r>
            <a:endParaRPr lang="ru-RU" dirty="0"/>
          </a:p>
          <a:p>
            <a:pPr lvl="0"/>
            <a:r>
              <a:rPr lang="ru-RU" dirty="0"/>
              <a:t> замедлению роста;</a:t>
            </a:r>
          </a:p>
          <a:p>
            <a:pPr lvl="0"/>
            <a:r>
              <a:rPr lang="ru-RU" dirty="0"/>
              <a:t> </a:t>
            </a:r>
            <a:r>
              <a:rPr lang="ru-RU" u="sng" dirty="0"/>
              <a:t>нарушению формирования скелета и мышц;</a:t>
            </a:r>
          </a:p>
          <a:p>
            <a:pPr lvl="0"/>
            <a:r>
              <a:rPr lang="ru-RU" dirty="0"/>
              <a:t> снижению иммунитета;</a:t>
            </a:r>
          </a:p>
          <a:p>
            <a:pPr lvl="0"/>
            <a:r>
              <a:rPr lang="ru-RU" dirty="0"/>
              <a:t> анемии;</a:t>
            </a:r>
          </a:p>
          <a:p>
            <a:pPr lvl="0"/>
            <a:r>
              <a:rPr lang="ru-RU" dirty="0"/>
              <a:t> гипотонии.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410084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2800" b="1" i="1" dirty="0" smtClean="0"/>
              <a:t>15. </a:t>
            </a:r>
            <a:r>
              <a:rPr lang="ru-RU" sz="2800" b="1" i="1" dirty="0"/>
              <a:t>Какой элемент недостаточно представлен в молоке:</a:t>
            </a:r>
            <a:endParaRPr lang="ru-RU" sz="2400" dirty="0"/>
          </a:p>
          <a:p>
            <a:r>
              <a:rPr lang="ru-RU" sz="2800" i="1" dirty="0"/>
              <a:t>Варианты ответа:</a:t>
            </a:r>
            <a:endParaRPr lang="ru-RU" sz="2400" dirty="0"/>
          </a:p>
          <a:p>
            <a:pPr lvl="0"/>
            <a:r>
              <a:rPr lang="ru-RU" sz="2800" dirty="0"/>
              <a:t> кальций;</a:t>
            </a:r>
            <a:endParaRPr lang="ru-RU" sz="2400" dirty="0"/>
          </a:p>
          <a:p>
            <a:pPr lvl="0"/>
            <a:r>
              <a:rPr lang="ru-RU" sz="2800" dirty="0"/>
              <a:t> </a:t>
            </a:r>
            <a:r>
              <a:rPr lang="ru-RU" sz="2800" u="sng" dirty="0"/>
              <a:t>железо;</a:t>
            </a:r>
            <a:endParaRPr lang="ru-RU" sz="2400" u="sng" dirty="0"/>
          </a:p>
          <a:p>
            <a:pPr lvl="0"/>
            <a:r>
              <a:rPr lang="ru-RU" sz="2800" dirty="0"/>
              <a:t> фосфор;</a:t>
            </a:r>
            <a:endParaRPr lang="ru-RU" sz="2400" dirty="0"/>
          </a:p>
          <a:p>
            <a:pPr lvl="0"/>
            <a:r>
              <a:rPr lang="ru-RU" sz="2800" dirty="0"/>
              <a:t> селен;</a:t>
            </a:r>
            <a:endParaRPr lang="ru-RU" sz="2400" dirty="0"/>
          </a:p>
          <a:p>
            <a:pPr lvl="0"/>
            <a:r>
              <a:rPr lang="ru-RU" sz="2800" dirty="0"/>
              <a:t> медь.</a:t>
            </a:r>
            <a:endParaRPr lang="ru-RU" sz="2400" dirty="0"/>
          </a:p>
          <a:p>
            <a:r>
              <a:rPr lang="ru-RU" sz="2800" dirty="0"/>
              <a:t> </a:t>
            </a:r>
            <a:endParaRPr lang="ru-RU" sz="2400" dirty="0"/>
          </a:p>
          <a:p>
            <a:r>
              <a:rPr lang="ru-RU" sz="2800" dirty="0"/>
              <a:t> </a:t>
            </a:r>
            <a:endParaRPr lang="ru-RU" sz="4400" dirty="0"/>
          </a:p>
          <a:p>
            <a:r>
              <a:rPr lang="ru-RU" sz="2800" dirty="0"/>
              <a:t> </a:t>
            </a:r>
            <a:endParaRPr lang="ru-RU" sz="2400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377667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b="1" i="1" dirty="0" smtClean="0"/>
              <a:t>16. </a:t>
            </a:r>
            <a:r>
              <a:rPr lang="ru-RU" sz="2800" b="1" i="1" dirty="0"/>
              <a:t>Сочетание каких продуктов с хлебом дает наилучшую сбалансированность аминокислот:</a:t>
            </a:r>
            <a:endParaRPr lang="ru-RU" sz="2400" dirty="0"/>
          </a:p>
          <a:p>
            <a:r>
              <a:rPr lang="ru-RU" sz="2800" i="1" dirty="0"/>
              <a:t>Варианты ответа:</a:t>
            </a:r>
            <a:endParaRPr lang="ru-RU" sz="2400" dirty="0"/>
          </a:p>
          <a:p>
            <a:pPr lvl="1"/>
            <a:r>
              <a:rPr lang="ru-RU" sz="2400" dirty="0"/>
              <a:t> капуста;</a:t>
            </a:r>
            <a:endParaRPr lang="ru-RU" sz="2000" dirty="0"/>
          </a:p>
          <a:p>
            <a:pPr lvl="1"/>
            <a:r>
              <a:rPr lang="ru-RU" sz="2400" dirty="0"/>
              <a:t> картофель;</a:t>
            </a:r>
            <a:endParaRPr lang="ru-RU" sz="2000" dirty="0"/>
          </a:p>
          <a:p>
            <a:pPr lvl="1"/>
            <a:r>
              <a:rPr lang="ru-RU" sz="2400" dirty="0"/>
              <a:t> </a:t>
            </a:r>
            <a:r>
              <a:rPr lang="ru-RU" sz="2400" u="sng" dirty="0"/>
              <a:t>молоко и молочнокислые продукты;</a:t>
            </a:r>
            <a:endParaRPr lang="ru-RU" sz="2000" u="sng" dirty="0"/>
          </a:p>
          <a:p>
            <a:pPr lvl="1"/>
            <a:r>
              <a:rPr lang="ru-RU" sz="2400" dirty="0"/>
              <a:t> тыква-каша;</a:t>
            </a:r>
            <a:endParaRPr lang="ru-RU" sz="2000" dirty="0"/>
          </a:p>
          <a:p>
            <a:pPr lvl="1"/>
            <a:r>
              <a:rPr lang="ru-RU" sz="2400" dirty="0"/>
              <a:t> морковь.</a:t>
            </a:r>
            <a:endParaRPr lang="ru-RU" sz="2000" dirty="0"/>
          </a:p>
          <a:p>
            <a:r>
              <a:rPr lang="ru-RU" sz="2800" dirty="0"/>
              <a:t>  адекватное питание.</a:t>
            </a:r>
            <a:endParaRPr lang="ru-RU" sz="2400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824002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ru-RU" sz="2000" dirty="0"/>
          </a:p>
          <a:p>
            <a:r>
              <a:rPr lang="ru-RU" sz="2400" b="1" i="1" dirty="0" smtClean="0"/>
              <a:t>17. </a:t>
            </a:r>
            <a:r>
              <a:rPr lang="ru-RU" sz="2400" b="1" i="1" dirty="0"/>
              <a:t>Разрушение аскорбиновой кислоты в пищевых продуктах при хранении и кулинарной обработке происходит при:</a:t>
            </a:r>
            <a:endParaRPr lang="ru-RU" sz="2000" dirty="0"/>
          </a:p>
          <a:p>
            <a:r>
              <a:rPr lang="ru-RU" sz="2400" i="1" dirty="0"/>
              <a:t>Варианты ответа:</a:t>
            </a:r>
            <a:endParaRPr lang="ru-RU" sz="2000" dirty="0"/>
          </a:p>
          <a:p>
            <a:pPr lvl="0"/>
            <a:r>
              <a:rPr lang="ru-RU" sz="2400" dirty="0" err="1"/>
              <a:t>бланшировании</a:t>
            </a:r>
            <a:r>
              <a:rPr lang="ru-RU" sz="2400" dirty="0"/>
              <a:t> (разрушение ферментов путем кратковременного термического воздействия);</a:t>
            </a:r>
            <a:endParaRPr lang="ru-RU" sz="2000" dirty="0"/>
          </a:p>
          <a:p>
            <a:pPr lvl="0"/>
            <a:r>
              <a:rPr lang="ru-RU" sz="2400" u="sng" dirty="0"/>
              <a:t>нагревании в нейтральной и щелочной среде;</a:t>
            </a:r>
            <a:endParaRPr lang="ru-RU" sz="2000" u="sng" dirty="0"/>
          </a:p>
          <a:p>
            <a:pPr lvl="0"/>
            <a:r>
              <a:rPr lang="ru-RU" sz="2400" dirty="0"/>
              <a:t>кислой среде кулинарных изделий;</a:t>
            </a:r>
            <a:endParaRPr lang="ru-RU" sz="2000" dirty="0"/>
          </a:p>
          <a:p>
            <a:pPr lvl="0"/>
            <a:r>
              <a:rPr lang="ru-RU" sz="2400" dirty="0"/>
              <a:t>охлаждении;</a:t>
            </a:r>
            <a:endParaRPr lang="ru-RU" sz="2000" dirty="0"/>
          </a:p>
          <a:p>
            <a:pPr lvl="0"/>
            <a:r>
              <a:rPr lang="ru-RU" sz="2400" u="sng" dirty="0"/>
              <a:t>кипячении.</a:t>
            </a:r>
            <a:endParaRPr lang="ru-RU" sz="2000" u="sng" dirty="0"/>
          </a:p>
          <a:p>
            <a:r>
              <a:rPr lang="ru-RU" sz="2400" dirty="0"/>
              <a:t> </a:t>
            </a:r>
            <a:endParaRPr lang="ru-RU" sz="4000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463775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ru-RU" sz="2400" b="1" i="1" dirty="0" smtClean="0"/>
              <a:t> 18. </a:t>
            </a:r>
            <a:r>
              <a:rPr lang="ru-RU" sz="2400" b="1" i="1" dirty="0"/>
              <a:t>Назовите пищевые продукты, являющиеся основными источниками аскорбиновой кислоты:</a:t>
            </a:r>
            <a:endParaRPr lang="ru-RU" sz="2000" dirty="0"/>
          </a:p>
          <a:p>
            <a:r>
              <a:rPr lang="ru-RU" sz="2400" i="1" dirty="0"/>
              <a:t>Варианты ответа:</a:t>
            </a:r>
            <a:endParaRPr lang="ru-RU" sz="2000" dirty="0"/>
          </a:p>
          <a:p>
            <a:pPr lvl="0"/>
            <a:r>
              <a:rPr lang="ru-RU" sz="2400" dirty="0"/>
              <a:t> печень говяжья, куриная;</a:t>
            </a:r>
            <a:endParaRPr lang="ru-RU" sz="2000" dirty="0"/>
          </a:p>
          <a:p>
            <a:pPr lvl="0"/>
            <a:r>
              <a:rPr lang="ru-RU" sz="2400" dirty="0"/>
              <a:t> </a:t>
            </a:r>
            <a:r>
              <a:rPr lang="ru-RU" sz="2400" u="sng" dirty="0"/>
              <a:t>шиповник, черная смородина;</a:t>
            </a:r>
            <a:endParaRPr lang="ru-RU" sz="2000" u="sng" dirty="0"/>
          </a:p>
          <a:p>
            <a:pPr lvl="0"/>
            <a:r>
              <a:rPr lang="ru-RU" sz="2400" dirty="0"/>
              <a:t> яйцо, молоко;</a:t>
            </a:r>
            <a:endParaRPr lang="ru-RU" sz="2000" dirty="0"/>
          </a:p>
          <a:p>
            <a:pPr lvl="0"/>
            <a:r>
              <a:rPr lang="ru-RU" sz="2400" dirty="0"/>
              <a:t> капуста;</a:t>
            </a:r>
            <a:endParaRPr lang="ru-RU" sz="2000" dirty="0"/>
          </a:p>
          <a:p>
            <a:pPr lvl="0"/>
            <a:r>
              <a:rPr lang="ru-RU" sz="2400" dirty="0"/>
              <a:t> виноград.</a:t>
            </a:r>
            <a:endParaRPr lang="ru-RU" sz="2000" dirty="0"/>
          </a:p>
          <a:p>
            <a:r>
              <a:rPr lang="ru-RU" sz="2400" dirty="0"/>
              <a:t> </a:t>
            </a:r>
            <a:endParaRPr lang="ru-RU" sz="4000" dirty="0"/>
          </a:p>
          <a:p>
            <a:r>
              <a:rPr lang="ru-RU" sz="2400" dirty="0"/>
              <a:t> </a:t>
            </a:r>
            <a:endParaRPr lang="ru-RU" sz="2000" dirty="0"/>
          </a:p>
          <a:p>
            <a:endParaRPr lang="ru-RU" sz="2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77976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b="1" i="1" dirty="0" smtClean="0"/>
              <a:t>19. </a:t>
            </a:r>
            <a:r>
              <a:rPr lang="ru-RU" sz="2800" b="1" i="1" dirty="0"/>
              <a:t>Активное участие в </a:t>
            </a:r>
            <a:r>
              <a:rPr lang="ru-RU" sz="2800" b="1" i="1" dirty="0" err="1"/>
              <a:t>окислительно</a:t>
            </a:r>
            <a:r>
              <a:rPr lang="ru-RU" sz="2800" b="1" i="1" dirty="0"/>
              <a:t>-восстановительных процессах принимает:</a:t>
            </a:r>
            <a:endParaRPr lang="ru-RU" sz="2400" dirty="0"/>
          </a:p>
          <a:p>
            <a:r>
              <a:rPr lang="ru-RU" sz="2800" i="1" dirty="0"/>
              <a:t>Варианты ответа:</a:t>
            </a:r>
            <a:endParaRPr lang="ru-RU" sz="2400" dirty="0"/>
          </a:p>
          <a:p>
            <a:pPr lvl="0"/>
            <a:r>
              <a:rPr lang="ru-RU" sz="2800" dirty="0"/>
              <a:t> тиамин;</a:t>
            </a:r>
            <a:endParaRPr lang="ru-RU" sz="2400" dirty="0"/>
          </a:p>
          <a:p>
            <a:pPr lvl="0"/>
            <a:r>
              <a:rPr lang="ru-RU" sz="2800" dirty="0"/>
              <a:t> </a:t>
            </a:r>
            <a:r>
              <a:rPr lang="ru-RU" sz="2800" dirty="0" err="1"/>
              <a:t>цианокобаламин</a:t>
            </a:r>
            <a:r>
              <a:rPr lang="ru-RU" sz="2800" dirty="0"/>
              <a:t>;</a:t>
            </a:r>
            <a:endParaRPr lang="ru-RU" sz="2400" dirty="0"/>
          </a:p>
          <a:p>
            <a:pPr lvl="0"/>
            <a:r>
              <a:rPr lang="ru-RU" sz="2800" u="sng" dirty="0"/>
              <a:t> аскорбиновая кислота;</a:t>
            </a:r>
            <a:endParaRPr lang="ru-RU" sz="2400" u="sng" dirty="0"/>
          </a:p>
          <a:p>
            <a:pPr lvl="0"/>
            <a:r>
              <a:rPr lang="ru-RU" sz="2800" dirty="0"/>
              <a:t> пиридоксин;</a:t>
            </a:r>
            <a:endParaRPr lang="ru-RU" sz="2400" dirty="0"/>
          </a:p>
          <a:p>
            <a:pPr lvl="0"/>
            <a:r>
              <a:rPr lang="ru-RU" sz="2800" dirty="0"/>
              <a:t> фолиевая кислота.</a:t>
            </a:r>
            <a:endParaRPr lang="ru-RU" sz="2400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095158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b="1" i="1" dirty="0" smtClean="0"/>
              <a:t>20.Назовите </a:t>
            </a:r>
            <a:r>
              <a:rPr lang="ru-RU" sz="2400" b="1" i="1" dirty="0"/>
              <a:t>витамин, обладающий </a:t>
            </a:r>
            <a:r>
              <a:rPr lang="ru-RU" sz="2400" b="1" i="1" dirty="0" err="1"/>
              <a:t>термоустойчивостью</a:t>
            </a:r>
            <a:r>
              <a:rPr lang="ru-RU" sz="2400" b="1" i="1" dirty="0"/>
              <a:t> при кулинарной обработке пищевых продуктов:</a:t>
            </a:r>
            <a:endParaRPr lang="ru-RU" sz="2000" dirty="0"/>
          </a:p>
          <a:p>
            <a:r>
              <a:rPr lang="ru-RU" sz="2400" i="1" dirty="0"/>
              <a:t>Варианты ответа:</a:t>
            </a:r>
            <a:endParaRPr lang="ru-RU" sz="2000" dirty="0"/>
          </a:p>
          <a:p>
            <a:pPr lvl="0"/>
            <a:r>
              <a:rPr lang="ru-RU" sz="2400" dirty="0"/>
              <a:t> </a:t>
            </a:r>
            <a:r>
              <a:rPr lang="ru-RU" sz="2400" u="sng" dirty="0" err="1"/>
              <a:t>ретинол</a:t>
            </a:r>
            <a:r>
              <a:rPr lang="ru-RU" sz="2400" u="sng" dirty="0"/>
              <a:t> (витамин А);</a:t>
            </a:r>
            <a:endParaRPr lang="ru-RU" sz="2000" u="sng" dirty="0"/>
          </a:p>
          <a:p>
            <a:pPr lvl="0"/>
            <a:r>
              <a:rPr lang="ru-RU" sz="2400" dirty="0"/>
              <a:t> аскорбиновая кислота;</a:t>
            </a:r>
            <a:endParaRPr lang="ru-RU" sz="2000" dirty="0"/>
          </a:p>
          <a:p>
            <a:pPr lvl="0"/>
            <a:r>
              <a:rPr lang="ru-RU" sz="2400" dirty="0"/>
              <a:t> </a:t>
            </a:r>
            <a:r>
              <a:rPr lang="ru-RU" sz="2400" dirty="0" err="1"/>
              <a:t>цианокобаламин</a:t>
            </a:r>
            <a:r>
              <a:rPr lang="ru-RU" sz="2400" dirty="0"/>
              <a:t> (витамин В</a:t>
            </a:r>
            <a:r>
              <a:rPr lang="ru-RU" sz="2400" baseline="-25000" dirty="0"/>
              <a:t>12</a:t>
            </a:r>
            <a:r>
              <a:rPr lang="ru-RU" sz="2400" dirty="0"/>
              <a:t>);</a:t>
            </a:r>
            <a:endParaRPr lang="ru-RU" sz="2000" dirty="0"/>
          </a:p>
          <a:p>
            <a:pPr lvl="0"/>
            <a:r>
              <a:rPr lang="ru-RU" sz="2400" dirty="0"/>
              <a:t> тиамин;</a:t>
            </a:r>
            <a:endParaRPr lang="ru-RU" sz="2000" dirty="0"/>
          </a:p>
          <a:p>
            <a:pPr lvl="0"/>
            <a:r>
              <a:rPr lang="ru-RU" sz="2400" dirty="0"/>
              <a:t> рибофлавин.</a:t>
            </a:r>
            <a:endParaRPr lang="ru-RU" sz="2000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6881991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sz="2800" dirty="0"/>
              <a:t> </a:t>
            </a:r>
            <a:r>
              <a:rPr lang="ru-RU" sz="2400" b="1" dirty="0"/>
              <a:t>Задача № </a:t>
            </a:r>
            <a:r>
              <a:rPr lang="ru-RU" sz="2400" b="1" dirty="0" smtClean="0"/>
              <a:t>1</a:t>
            </a:r>
            <a:endParaRPr lang="ru-RU" sz="2400" b="1" dirty="0"/>
          </a:p>
          <a:p>
            <a:r>
              <a:rPr lang="ru-RU" sz="2400" dirty="0"/>
              <a:t>В. С. </a:t>
            </a:r>
            <a:r>
              <a:rPr lang="ru-RU" sz="2400"/>
              <a:t>родился </a:t>
            </a:r>
            <a:r>
              <a:rPr lang="ru-RU" sz="2400" smtClean="0"/>
              <a:t>03/III/2016 </a:t>
            </a:r>
            <a:r>
              <a:rPr lang="ru-RU" sz="2400" dirty="0"/>
              <a:t>г., </a:t>
            </a:r>
            <a:r>
              <a:rPr lang="ru-RU" sz="2400"/>
              <a:t>обследован </a:t>
            </a:r>
            <a:r>
              <a:rPr lang="ru-RU" sz="2400" smtClean="0"/>
              <a:t>16/Х-2016 </a:t>
            </a:r>
            <a:r>
              <a:rPr lang="ru-RU" sz="2400" dirty="0"/>
              <a:t>г. При обследовании установлено: длина тела - 147см, масса - 40 кг, окружность грудной клетки в паузе - 68,2 см, вырос за год на 5 см, постоянных зубов - 25, половое развитие - </a:t>
            </a:r>
            <a:r>
              <a:rPr lang="ru-RU" sz="2400" dirty="0" err="1"/>
              <a:t>РоАхо</a:t>
            </a:r>
            <a:r>
              <a:rPr lang="ru-RU" sz="2400" dirty="0"/>
              <a:t>, мускулатура плохо развита, жировая складка отсутствует. ЖЕЛ-2220 мл, мышечная сила рук: правая - 19 кг, левая - 16,8 кг. Страдает хроническим тонзиллитом, частые респираторные заболевания. С 2/Х по14/Х перенёс грипп. Объективно со стороны внутренних органов, кроме глухих сердечных тонов, никаких изменений не выявлено. Занимается в основной группе физического воспитания.</a:t>
            </a:r>
          </a:p>
          <a:p>
            <a:r>
              <a:rPr lang="ru-RU" sz="2400" b="1" dirty="0"/>
              <a:t>Задание: </a:t>
            </a:r>
            <a:endParaRPr lang="ru-RU" sz="2400" dirty="0"/>
          </a:p>
          <a:p>
            <a:r>
              <a:rPr lang="ru-RU" sz="2400" dirty="0"/>
              <a:t>Оцените физическое развитие мальчика по профилю физического развития, и скрининг - тестом по Матвеевой Н. А.</a:t>
            </a:r>
          </a:p>
          <a:p>
            <a:r>
              <a:rPr lang="ru-RU" sz="2400" dirty="0"/>
              <a:t>Определите группу здоровья и физического воспитания.</a:t>
            </a:r>
          </a:p>
          <a:p>
            <a:r>
              <a:rPr lang="ru-RU" sz="2400" dirty="0"/>
              <a:t>Решите вопрос о времени освобождения от занятий по физкультуре, в связи с перенесённым заболеванием, и выступлении в соревновании по плаванию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72411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sz="2800" b="1" dirty="0"/>
              <a:t>Задача № </a:t>
            </a:r>
            <a:r>
              <a:rPr lang="ru-RU" sz="2800" b="1" dirty="0" smtClean="0"/>
              <a:t>2</a:t>
            </a:r>
            <a:endParaRPr lang="ru-RU" sz="2800" b="1" dirty="0"/>
          </a:p>
          <a:p>
            <a:r>
              <a:rPr lang="ru-RU" sz="2800" dirty="0"/>
              <a:t>Б. Б. Родился </a:t>
            </a:r>
            <a:r>
              <a:rPr lang="ru-RU" sz="2800" dirty="0" smtClean="0"/>
              <a:t>23/XII/2015 </a:t>
            </a:r>
            <a:r>
              <a:rPr lang="ru-RU" sz="2800" dirty="0"/>
              <a:t>г., обследован </a:t>
            </a:r>
            <a:r>
              <a:rPr lang="ru-RU" sz="2800" dirty="0" smtClean="0"/>
              <a:t>16/VII-2015 </a:t>
            </a:r>
            <a:r>
              <a:rPr lang="ru-RU" sz="2800" dirty="0"/>
              <a:t>г. При </a:t>
            </a:r>
            <a:r>
              <a:rPr lang="ru-RU" sz="2800" dirty="0" err="1"/>
              <a:t>обследованииустановлено</a:t>
            </a:r>
            <a:r>
              <a:rPr lang="ru-RU" sz="2800" dirty="0"/>
              <a:t>: длина тела - 140,6 см, масса - 34,8 кг, окружность грудной клетки в паузе - 67 см, за год вырос на 6 см, постоянных зубов - 24. Половое развитие </a:t>
            </a:r>
            <a:r>
              <a:rPr lang="ru-RU" sz="2800" dirty="0" err="1"/>
              <a:t>PoAxoVI</a:t>
            </a:r>
            <a:r>
              <a:rPr lang="ru-RU" sz="2800" dirty="0"/>
              <a:t>, мускулатура имеет хорошо выраженный рельеф, жировая складка свидетельствует об отсутствии жировой прослойки. ЖЕЛ-2220 мл, мышечная сила рук: правой - 18,5 кг, левой - 17 кг. В течение года не болел. Хронические заболевания отсутствуют, практически здоров. Занимается физкультурой в подготовительной группе по физическому воспитанию.</a:t>
            </a:r>
          </a:p>
          <a:p>
            <a:r>
              <a:rPr lang="ru-RU" sz="2800" b="1" dirty="0"/>
              <a:t>Задание:</a:t>
            </a:r>
            <a:endParaRPr lang="ru-RU" sz="2800" dirty="0"/>
          </a:p>
          <a:p>
            <a:r>
              <a:rPr lang="ru-RU" sz="2800" dirty="0"/>
              <a:t>Оцените физическое развитие мальчика комплексным методом с применением шкал регрессии.</a:t>
            </a:r>
          </a:p>
          <a:p>
            <a:r>
              <a:rPr lang="ru-RU" sz="2800" dirty="0"/>
              <a:t>Определите группу здоровья</a:t>
            </a:r>
          </a:p>
          <a:p>
            <a:r>
              <a:rPr lang="ru-RU" sz="2800" dirty="0"/>
              <a:t>Определите группу физического воспитания.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331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2132856"/>
            <a:ext cx="7715200" cy="3946443"/>
          </a:xfrm>
        </p:spPr>
        <p:txBody>
          <a:bodyPr/>
          <a:lstStyle/>
          <a:p>
            <a:pPr marL="109728" indent="0">
              <a:buNone/>
            </a:pPr>
            <a:r>
              <a:rPr lang="ru-RU" dirty="0"/>
              <a:t>1. Заболевания позвоночника:</a:t>
            </a:r>
          </a:p>
          <a:p>
            <a:pPr marL="109728" indent="0">
              <a:buNone/>
            </a:pPr>
            <a:r>
              <a:rPr lang="ru-RU" dirty="0"/>
              <a:t>•  сколиоз,  патологический  лордоз,  патологический  кифоз,  </a:t>
            </a:r>
            <a:r>
              <a:rPr lang="ru-RU" dirty="0" err="1" smtClean="0"/>
              <a:t>кифосколиоз</a:t>
            </a:r>
            <a:r>
              <a:rPr lang="ru-RU" dirty="0"/>
              <a:t>.</a:t>
            </a:r>
          </a:p>
          <a:p>
            <a:pPr marL="109728" indent="0">
              <a:buNone/>
            </a:pPr>
            <a:r>
              <a:rPr lang="ru-RU" dirty="0"/>
              <a:t>2. Заболевания стопы:</a:t>
            </a:r>
          </a:p>
          <a:p>
            <a:pPr marL="109728" indent="0">
              <a:buNone/>
            </a:pPr>
            <a:r>
              <a:rPr lang="ru-RU" dirty="0"/>
              <a:t>• плоскостопие.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r>
              <a:rPr lang="en-US" dirty="0"/>
              <a:t>II. </a:t>
            </a:r>
            <a:r>
              <a:rPr lang="ru-RU" dirty="0"/>
              <a:t>Заболевания</a:t>
            </a:r>
          </a:p>
        </p:txBody>
      </p:sp>
    </p:spTree>
    <p:extLst>
      <p:ext uri="{BB962C8B-B14F-4D97-AF65-F5344CB8AC3E}">
        <p14:creationId xmlns:p14="http://schemas.microsoft.com/office/powerpoint/2010/main" val="57644713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sz="2800" b="1" dirty="0"/>
              <a:t>Задача № </a:t>
            </a:r>
            <a:r>
              <a:rPr lang="ru-RU" sz="2800" b="1" dirty="0" smtClean="0"/>
              <a:t>3</a:t>
            </a:r>
            <a:endParaRPr lang="ru-RU" sz="2800" b="1" dirty="0"/>
          </a:p>
          <a:p>
            <a:r>
              <a:rPr lang="ru-RU" sz="2800" dirty="0"/>
              <a:t>Ф. Н. родилась 14/1 </a:t>
            </a:r>
            <a:r>
              <a:rPr lang="ru-RU" sz="2800" dirty="0" smtClean="0"/>
              <a:t>-2015 </a:t>
            </a:r>
            <a:r>
              <a:rPr lang="ru-RU" sz="2800" dirty="0"/>
              <a:t>г. Обследована врачом подросткового кабинета </a:t>
            </a:r>
            <a:r>
              <a:rPr lang="ru-RU" sz="2800" dirty="0" smtClean="0"/>
              <a:t>27/IV-2015 </a:t>
            </a:r>
            <a:r>
              <a:rPr lang="ru-RU" sz="2800" dirty="0"/>
              <a:t>г. При антропометрии установлено: длина тела-169см, масса - 64 кг, окружность грудной клетки в паузе - 89 см, за год выросла на 7 см, постоянных зубов 28. Половое развитие Ma</a:t>
            </a:r>
            <a:r>
              <a:rPr lang="ru-RU" sz="2800" baseline="-25000" dirty="0"/>
              <a:t>2</a:t>
            </a:r>
            <a:r>
              <a:rPr lang="ru-RU" sz="2800" dirty="0"/>
              <a:t>P2Ax</a:t>
            </a:r>
            <a:r>
              <a:rPr lang="ru-RU" sz="2800" baseline="-25000" dirty="0"/>
              <a:t>2</a:t>
            </a:r>
            <a:r>
              <a:rPr lang="ru-RU" sz="2800" dirty="0"/>
              <a:t>Me</a:t>
            </a:r>
            <a:r>
              <a:rPr lang="ru-RU" sz="2800" baseline="-25000" dirty="0"/>
              <a:t>12</a:t>
            </a:r>
            <a:r>
              <a:rPr lang="ru-RU" sz="2800" dirty="0"/>
              <a:t>, рельеф мускулатуры сглажен, жировая складка свидетельствует о повышенном жироотложении. ЖЕЛ - 2630 мл, v мышечная сила рук: правой - 20,1 . кг, левой - 181 кг. Хронические заболевания отсутствуют. С 02/IV по 10/IV-1989 г. перенесла фолликулярную ангину. С физической нагрузкой на уроках физкультуры по программе основной группы не справляется.</a:t>
            </a:r>
          </a:p>
          <a:p>
            <a:r>
              <a:rPr lang="ru-RU" sz="2800" b="1" dirty="0"/>
              <a:t>Задание:</a:t>
            </a:r>
            <a:endParaRPr lang="ru-RU" sz="2800" dirty="0"/>
          </a:p>
          <a:p>
            <a:r>
              <a:rPr lang="ru-RU" sz="2800" dirty="0"/>
              <a:t>Оцените физическое развитие девочки регрессивным методом </a:t>
            </a:r>
            <a:r>
              <a:rPr lang="ru-RU" sz="2800" dirty="0" err="1"/>
              <a:t>ицентильным</a:t>
            </a:r>
            <a:r>
              <a:rPr lang="ru-RU" sz="2800" dirty="0"/>
              <a:t> по Воронцову Н. М.</a:t>
            </a:r>
          </a:p>
          <a:p>
            <a:r>
              <a:rPr lang="ru-RU" sz="2800" dirty="0"/>
              <a:t>Решите вопрос о времени освобождения от занятий физкультурой </a:t>
            </a:r>
            <a:r>
              <a:rPr lang="ru-RU" sz="2800" dirty="0" err="1"/>
              <a:t>всвязи</a:t>
            </a:r>
            <a:r>
              <a:rPr lang="ru-RU" sz="2800" dirty="0"/>
              <a:t> с перенесённым заболеванием. </a:t>
            </a:r>
          </a:p>
          <a:p>
            <a:r>
              <a:rPr lang="ru-RU" sz="2800" dirty="0"/>
              <a:t>Определите группу здоровья и физического воспитания.</a:t>
            </a:r>
          </a:p>
          <a:p>
            <a:r>
              <a:rPr lang="ru-RU" sz="2800" b="1" dirty="0"/>
              <a:t>Задача № 9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1144905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sz="2800" b="1" dirty="0" smtClean="0"/>
              <a:t>Задача 4 </a:t>
            </a:r>
          </a:p>
          <a:p>
            <a:r>
              <a:rPr lang="ru-RU" sz="2800" dirty="0" smtClean="0"/>
              <a:t>.Т</a:t>
            </a:r>
            <a:r>
              <a:rPr lang="ru-RU" sz="2800" dirty="0"/>
              <a:t>. Р. родилась </a:t>
            </a:r>
            <a:r>
              <a:rPr lang="ru-RU" sz="2800" dirty="0" smtClean="0"/>
              <a:t>25V-2017 </a:t>
            </a:r>
            <a:r>
              <a:rPr lang="ru-RU" sz="2800" dirty="0"/>
              <a:t>г., обследована в апреле 1989 г. </a:t>
            </a:r>
            <a:r>
              <a:rPr lang="ru-RU" sz="2800" dirty="0" err="1"/>
              <a:t>Установлено:длина</a:t>
            </a:r>
            <a:r>
              <a:rPr lang="ru-RU" sz="2800" dirty="0"/>
              <a:t> тела - 163 см, масса-47 кг, окружность грудной клетки в паузе - 72,8 </a:t>
            </a:r>
            <a:r>
              <a:rPr lang="ru-RU" sz="2800" dirty="0" err="1"/>
              <a:t>см.Половое</a:t>
            </a:r>
            <a:r>
              <a:rPr lang="ru-RU" sz="2800" dirty="0"/>
              <a:t> развитие Ма</a:t>
            </a:r>
            <a:r>
              <a:rPr lang="ru-RU" sz="2800" baseline="-25000" dirty="0"/>
              <a:t>2</a:t>
            </a:r>
            <a:r>
              <a:rPr lang="ru-RU" sz="2800" dirty="0"/>
              <a:t>P</a:t>
            </a:r>
            <a:r>
              <a:rPr lang="ru-RU" sz="2800" baseline="-25000" dirty="0"/>
              <a:t>2</a:t>
            </a:r>
            <a:r>
              <a:rPr lang="ru-RU" sz="2800" dirty="0"/>
              <a:t>Ax</a:t>
            </a:r>
            <a:r>
              <a:rPr lang="ru-RU" sz="2800" baseline="-25000" dirty="0"/>
              <a:t>2</a:t>
            </a:r>
            <a:r>
              <a:rPr lang="ru-RU" sz="2800" dirty="0"/>
              <a:t>. За год выросла на 12 см, постоянных зубов - 23, астенического телосложения, рельеф мускулатуры выражен в соответствии с</a:t>
            </a:r>
          </a:p>
          <a:p>
            <a:r>
              <a:rPr lang="ru-RU" sz="2800" dirty="0"/>
              <a:t>возрастом, жировая складка слабо выражена. ЖЕЛ-2490 мл, мышечная сила </a:t>
            </a:r>
            <a:r>
              <a:rPr lang="ru-RU" sz="2800" dirty="0" err="1"/>
              <a:t>рук:правой</a:t>
            </a:r>
            <a:r>
              <a:rPr lang="ru-RU" sz="2800" dirty="0"/>
              <a:t> - 17,45 кг, левой - 15,5 кг. Правосторонний сколиоз. Острота зрения: правого глаза - 0,8, левого глаза - 0,7. Близорукость-3,0 Д. Девочка сидит на первой парте </a:t>
            </a:r>
            <a:r>
              <a:rPr lang="ru-RU" sz="2800" dirty="0" err="1"/>
              <a:t>втретьем</a:t>
            </a:r>
            <a:r>
              <a:rPr lang="ru-RU" sz="2800" dirty="0"/>
              <a:t> ряду у окна, номера В. Световой коэффициент в классе 1:5, </a:t>
            </a:r>
            <a:r>
              <a:rPr lang="ru-RU" sz="2800" dirty="0" err="1"/>
              <a:t>средняягоризонтальная</a:t>
            </a:r>
            <a:r>
              <a:rPr lang="ru-RU" sz="2800" dirty="0"/>
              <a:t> освещённость искусственным светом 100 люкс. </a:t>
            </a:r>
            <a:r>
              <a:rPr lang="ru-RU" sz="2800" dirty="0" err="1"/>
              <a:t>Занимаетсяфизкультурой</a:t>
            </a:r>
            <a:r>
              <a:rPr lang="ru-RU" sz="2800" dirty="0"/>
              <a:t> в основной группе.</a:t>
            </a:r>
          </a:p>
          <a:p>
            <a:r>
              <a:rPr lang="ru-RU" sz="2800" b="1" dirty="0"/>
              <a:t>Задание:</a:t>
            </a:r>
            <a:endParaRPr lang="ru-RU" sz="2800" dirty="0"/>
          </a:p>
          <a:p>
            <a:r>
              <a:rPr lang="ru-RU" sz="2800" dirty="0"/>
              <a:t>Оцените физическое развитие девочки комплексным методом с применением </a:t>
            </a:r>
            <a:r>
              <a:rPr lang="ru-RU" sz="2800" dirty="0" err="1"/>
              <a:t>центильных</a:t>
            </a:r>
            <a:r>
              <a:rPr lang="ru-RU" sz="2800" dirty="0"/>
              <a:t> шкал по Матвеевой Н.А. </a:t>
            </a:r>
          </a:p>
          <a:p>
            <a:r>
              <a:rPr lang="ru-RU" sz="2800" dirty="0"/>
              <a:t>Определите группу здоровья и физического воспитания.</a:t>
            </a:r>
          </a:p>
          <a:p>
            <a:r>
              <a:rPr lang="ru-RU" sz="2800" dirty="0"/>
              <a:t>Наметьте гигиенические мероприятия по профилактики нарушений зрения и осанки девочки.</a:t>
            </a:r>
          </a:p>
          <a:p>
            <a:endParaRPr lang="ru-RU" sz="2800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9960398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4869160"/>
            <a:ext cx="6840760" cy="173164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184482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Игры это не просто детская </a:t>
            </a:r>
            <a:r>
              <a:rPr lang="ru-RU" dirty="0" smtClean="0"/>
              <a:t>забава, но </a:t>
            </a:r>
            <a:r>
              <a:rPr lang="ru-RU" dirty="0"/>
              <a:t>и животворный </a:t>
            </a:r>
            <a:r>
              <a:rPr lang="ru-RU" dirty="0" smtClean="0"/>
              <a:t>источник мышления</a:t>
            </a:r>
            <a:r>
              <a:rPr lang="ru-RU" dirty="0"/>
              <a:t>, благородных чувств и</a:t>
            </a:r>
            <a:br>
              <a:rPr lang="ru-RU" dirty="0"/>
            </a:br>
            <a:r>
              <a:rPr lang="ru-RU" dirty="0"/>
              <a:t>стремлений...</a:t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В.А</a:t>
            </a:r>
            <a:r>
              <a:rPr lang="ru-RU" dirty="0"/>
              <a:t>. Сухомлинский</a:t>
            </a:r>
          </a:p>
        </p:txBody>
      </p:sp>
    </p:spTree>
    <p:extLst>
      <p:ext uri="{BB962C8B-B14F-4D97-AF65-F5344CB8AC3E}">
        <p14:creationId xmlns:p14="http://schemas.microsoft.com/office/powerpoint/2010/main" val="745189025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481328"/>
            <a:ext cx="8435280" cy="5116024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>1. </a:t>
            </a:r>
            <a:r>
              <a:rPr lang="ru-RU" dirty="0"/>
              <a:t>Кирпичев, В. И. Физиология и гигиена подростка: учебное пособие для студ. вузов, обучающихся по педагогическим спец. / В. И. Кирпичев. - М. : Академия, 2008. - 206 с. </a:t>
            </a:r>
            <a:endParaRPr lang="ru-RU" dirty="0" smtClean="0"/>
          </a:p>
          <a:p>
            <a:r>
              <a:rPr lang="ru-RU" dirty="0"/>
              <a:t>2</a:t>
            </a:r>
            <a:r>
              <a:rPr lang="ru-RU" dirty="0" smtClean="0"/>
              <a:t>. </a:t>
            </a:r>
            <a:r>
              <a:rPr lang="ru-RU" dirty="0"/>
              <a:t>Приказ МЗ и СР от 8 июня 2010 г. №430н «О внесении изменений в приказ Министерства здравоохранения и социального развития  Российской Федерации от 19 августа 2009г. №597н «Об организации деятельности центров здоровья по формированию здорового образа жизни у граждан Российской Федерации, включая сокращение потребления табака».</a:t>
            </a:r>
            <a:endParaRPr lang="ru-RU" b="1" dirty="0"/>
          </a:p>
          <a:p>
            <a:r>
              <a:rPr lang="ru-RU" dirty="0"/>
              <a:t> </a:t>
            </a:r>
            <a:endParaRPr lang="ru-RU" b="1" dirty="0"/>
          </a:p>
          <a:p>
            <a:r>
              <a:rPr lang="ru-RU" dirty="0"/>
              <a:t>3</a:t>
            </a:r>
            <a:r>
              <a:rPr lang="ru-RU" dirty="0" smtClean="0"/>
              <a:t>. </a:t>
            </a:r>
            <a:r>
              <a:rPr lang="ru-RU" dirty="0"/>
              <a:t>Приказ МЗ и СР от 19 августа 2009г. №597н «Об организации деятельности центров здоровья по формированию здорового образа жизни у граждан Российской Федерации, включая сокращение потребления алкоголя и табака».</a:t>
            </a:r>
          </a:p>
          <a:p>
            <a:r>
              <a:rPr lang="en-US" dirty="0"/>
              <a:t> </a:t>
            </a:r>
            <a:endParaRPr lang="ru-RU" b="1" dirty="0"/>
          </a:p>
          <a:p>
            <a:r>
              <a:rPr lang="ru-RU" dirty="0"/>
              <a:t>4</a:t>
            </a:r>
            <a:r>
              <a:rPr lang="ru-RU" dirty="0" smtClean="0"/>
              <a:t>. </a:t>
            </a:r>
            <a:r>
              <a:rPr lang="ru-RU" dirty="0"/>
              <a:t>Приказ МЗ РБ 19 ноября 2009 г.  № 2272-Д «Об организации деятельности центров здоровья по формированию здорового образа жизни у граждан Республики Башкортостан, включая сокращение потребления алкоголя и табака».</a:t>
            </a:r>
            <a:endParaRPr lang="ru-RU" b="1" dirty="0"/>
          </a:p>
          <a:p>
            <a:r>
              <a:rPr lang="ru-RU" dirty="0"/>
              <a:t> </a:t>
            </a:r>
            <a:endParaRPr lang="ru-RU" b="1" dirty="0"/>
          </a:p>
          <a:p>
            <a:r>
              <a:rPr lang="ru-RU" dirty="0"/>
              <a:t>5</a:t>
            </a:r>
            <a:r>
              <a:rPr lang="ru-RU" dirty="0" smtClean="0"/>
              <a:t>. </a:t>
            </a:r>
            <a:r>
              <a:rPr lang="ru-RU" dirty="0"/>
              <a:t>Приказ № 1765-Д от 16  августа  2010г   МЗ РБ «Об утверждении Плана мероприятий по реализации республиканской целевой программы  «Формирование здорового образа жизни у населения Республики Башкортостан, включая сокращение потребления алкоголя, табака и борьбу с наркоманией, на 2011-2015 годы». 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Список литературы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1124630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6.Постановление </a:t>
            </a:r>
            <a:r>
              <a:rPr lang="ru-RU" dirty="0"/>
              <a:t>Правительства РБ №248 от 05.07.2010 г. «О республиканской целевой программе «Формирование здорового образа жизни у населения Республики Башкортостан, включая сокращение потребления алкоголя, табака и борьбу с наркоманией, на 2011-2015 годы»». 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7</a:t>
            </a:r>
            <a:r>
              <a:rPr lang="ru-RU" dirty="0" smtClean="0"/>
              <a:t>. </a:t>
            </a:r>
            <a:r>
              <a:rPr lang="ru-RU" dirty="0"/>
              <a:t>Приказ Министерства здравоохранения Республики Башкортостан №445-Д от 19.07.99г. «Об организации и проведении общеобразовательных программ для больных хроническими заболеваниями».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8</a:t>
            </a:r>
            <a:r>
              <a:rPr lang="ru-RU" dirty="0" smtClean="0"/>
              <a:t>. </a:t>
            </a:r>
            <a:r>
              <a:rPr lang="ru-RU" dirty="0"/>
              <a:t>Приказ Министерства здравоохранения Российской  Федерации №455 от 23 сентября 2003 г. «О совершенствовании деятельности органов и учреждений здравоохранения по профилактике заболеваний в Российской Федерации».</a:t>
            </a:r>
            <a:endParaRPr lang="ru-RU" b="1" dirty="0"/>
          </a:p>
          <a:p>
            <a:r>
              <a:rPr lang="ru-RU" dirty="0"/>
              <a:t> </a:t>
            </a:r>
            <a:endParaRPr lang="ru-RU" b="1" dirty="0"/>
          </a:p>
          <a:p>
            <a:r>
              <a:rPr lang="ru-RU" dirty="0"/>
              <a:t>9</a:t>
            </a:r>
            <a:r>
              <a:rPr lang="ru-RU" dirty="0" smtClean="0"/>
              <a:t>. </a:t>
            </a:r>
            <a:r>
              <a:rPr lang="ru-RU" dirty="0"/>
              <a:t>Приказ МЗ РФ от 31.12.2003г. № 650 "Об утверждении инструкций по заполнению отчетной и учетной документации центра, отделения (кабинета) медицинской профилактики".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1714985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980728"/>
            <a:ext cx="8301608" cy="5328591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10. </a:t>
            </a:r>
            <a:r>
              <a:rPr lang="ru-RU" dirty="0"/>
              <a:t>Концевая, А.В., Калинина </a:t>
            </a:r>
            <a:r>
              <a:rPr lang="en-US" dirty="0"/>
              <a:t>A</a:t>
            </a:r>
            <a:r>
              <a:rPr lang="ru-RU" dirty="0"/>
              <a:t>.</a:t>
            </a:r>
            <a:r>
              <a:rPr lang="en-US" dirty="0"/>
              <a:t>M</a:t>
            </a:r>
            <a:r>
              <a:rPr lang="ru-RU" dirty="0"/>
              <a:t>., </a:t>
            </a:r>
            <a:r>
              <a:rPr lang="ru-RU" dirty="0" err="1"/>
              <a:t>Спивак</a:t>
            </a:r>
            <a:r>
              <a:rPr lang="ru-RU" dirty="0"/>
              <a:t> Е.Ю.   Социально-экономическая эффективность «школ здоровья» для больных сердечно-сосудистыми    заболеваниями.    Профилактика    заболеваний    и укрепление   здоровья.   – М.: Издательство МЕДИА СФЕРА., 2008.</a:t>
            </a:r>
          </a:p>
          <a:p>
            <a:r>
              <a:rPr lang="ru-RU" dirty="0"/>
              <a:t> </a:t>
            </a:r>
          </a:p>
          <a:p>
            <a:r>
              <a:rPr lang="ru-RU" dirty="0" smtClean="0"/>
              <a:t>11. </a:t>
            </a:r>
            <a:r>
              <a:rPr lang="ru-RU" dirty="0"/>
              <a:t>Куинджи Н.Н. </a:t>
            </a:r>
            <a:r>
              <a:rPr lang="ru-RU" dirty="0" err="1"/>
              <a:t>Валеология</a:t>
            </a:r>
            <a:r>
              <a:rPr lang="ru-RU" dirty="0"/>
              <a:t>: Пути формирования здоровья школьников. – М., 2000.- 183с.</a:t>
            </a:r>
          </a:p>
          <a:p>
            <a:r>
              <a:rPr lang="ru-RU" dirty="0" smtClean="0"/>
              <a:t>12. </a:t>
            </a:r>
            <a:r>
              <a:rPr lang="ru-RU" dirty="0"/>
              <a:t>Назарова Е.Н., </a:t>
            </a:r>
            <a:r>
              <a:rPr lang="ru-RU" dirty="0" err="1"/>
              <a:t>Жилов</a:t>
            </a:r>
            <a:r>
              <a:rPr lang="ru-RU" dirty="0"/>
              <a:t> Ю.Д.. Здоровый образ жизни и его составляющие: учебное пособие для вузов. Изд-во Академия, 2008, 256 с.</a:t>
            </a:r>
          </a:p>
          <a:p>
            <a:r>
              <a:rPr lang="ru-RU" dirty="0"/>
              <a:t> </a:t>
            </a:r>
          </a:p>
          <a:p>
            <a:r>
              <a:rPr lang="ru-RU" dirty="0" smtClean="0"/>
              <a:t>13. </a:t>
            </a:r>
            <a:r>
              <a:rPr lang="ru-RU" dirty="0"/>
              <a:t>Организация детского питания в дошкольных учреждениях Москвы. Методические материалы /Под ред. </a:t>
            </a:r>
            <a:r>
              <a:rPr lang="ru-RU" dirty="0" err="1"/>
              <a:t>И.Я.Коня</a:t>
            </a:r>
            <a:r>
              <a:rPr lang="ru-RU" dirty="0"/>
              <a:t>. – М.,2000</a:t>
            </a:r>
            <a:r>
              <a:rPr lang="ru-RU" dirty="0" smtClean="0"/>
              <a:t>.</a:t>
            </a:r>
          </a:p>
          <a:p>
            <a:r>
              <a:rPr lang="ru-RU" dirty="0" smtClean="0"/>
              <a:t> 14.Основы </a:t>
            </a:r>
            <a:r>
              <a:rPr lang="ru-RU" dirty="0"/>
              <a:t>медицинских знаний и здорового образа жизни. Учебное пособие. </a:t>
            </a:r>
            <a:r>
              <a:rPr lang="ru-RU" dirty="0" err="1"/>
              <a:t>Рубанович</a:t>
            </a:r>
            <a:r>
              <a:rPr lang="ru-RU" dirty="0"/>
              <a:t>, </a:t>
            </a:r>
            <a:r>
              <a:rPr lang="ru-RU" dirty="0" err="1"/>
              <a:t>Айзман</a:t>
            </a:r>
            <a:r>
              <a:rPr lang="ru-RU" dirty="0"/>
              <a:t>. Сибирское университетское изд-во, 2009г., 214 с.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2719287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124744"/>
            <a:ext cx="6148801" cy="4990331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4396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ru-RU" dirty="0"/>
              <a:t>До  настоящего  времени  немало  врачей  считают  </a:t>
            </a:r>
            <a:r>
              <a:rPr lang="ru-RU" dirty="0" smtClean="0"/>
              <a:t>функциональные </a:t>
            </a:r>
            <a:r>
              <a:rPr lang="ru-RU" dirty="0"/>
              <a:t>нарушения КМС у детей явлением, не заслуживающим </a:t>
            </a:r>
          </a:p>
          <a:p>
            <a:pPr marL="109728" indent="0">
              <a:buNone/>
            </a:pPr>
            <a:r>
              <a:rPr lang="ru-RU" dirty="0"/>
              <a:t>серьезного внимания, поскольку они убеждены, что эти </a:t>
            </a:r>
            <a:r>
              <a:rPr lang="ru-RU" dirty="0" smtClean="0"/>
              <a:t>нарушения </a:t>
            </a:r>
            <a:r>
              <a:rPr lang="ru-RU" dirty="0"/>
              <a:t>и без каких-либо лечебно-профилактических мероприятий с </a:t>
            </a:r>
            <a:r>
              <a:rPr lang="ru-RU" dirty="0" smtClean="0"/>
              <a:t> возрастом </a:t>
            </a:r>
            <a:r>
              <a:rPr lang="ru-RU" dirty="0"/>
              <a:t>бесследно исчезнут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51039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>
              <a:buNone/>
            </a:pPr>
            <a:r>
              <a:rPr lang="ru-RU" dirty="0"/>
              <a:t>Одним  из  необходимых  условий  нормального  </a:t>
            </a:r>
            <a:r>
              <a:rPr lang="ru-RU" dirty="0" smtClean="0"/>
              <a:t>формирования  </a:t>
            </a:r>
            <a:r>
              <a:rPr lang="ru-RU" dirty="0"/>
              <a:t>КМС  в  детском  возрасте  является  правильная  осанка,  так  </a:t>
            </a:r>
          </a:p>
          <a:p>
            <a:pPr marL="109728" indent="0">
              <a:buNone/>
            </a:pPr>
            <a:r>
              <a:rPr lang="ru-RU" dirty="0"/>
              <a:t>как  неправильное  положение  тела  при  повышенной  </a:t>
            </a:r>
            <a:r>
              <a:rPr lang="ru-RU" dirty="0" smtClean="0"/>
              <a:t>эластичности </a:t>
            </a:r>
            <a:r>
              <a:rPr lang="ru-RU" dirty="0"/>
              <a:t>детского скелета приводит к его деформациям и нарушению </a:t>
            </a:r>
          </a:p>
          <a:p>
            <a:pPr marL="109728" indent="0">
              <a:buNone/>
            </a:pPr>
            <a:r>
              <a:rPr lang="ru-RU" dirty="0"/>
              <a:t>его развития. Нарушения осанки создают условия не только для </a:t>
            </a:r>
            <a:r>
              <a:rPr lang="ru-RU" dirty="0" smtClean="0"/>
              <a:t>развития </a:t>
            </a:r>
            <a:r>
              <a:rPr lang="ru-RU" dirty="0"/>
              <a:t>заболеваний КМС, но и многих внутренних органов и </a:t>
            </a:r>
          </a:p>
          <a:p>
            <a:pPr marL="109728" indent="0">
              <a:buNone/>
            </a:pPr>
            <a:r>
              <a:rPr lang="ru-RU" dirty="0"/>
              <a:t>систем.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5169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168</TotalTime>
  <Words>4015</Words>
  <Application>Microsoft Office PowerPoint</Application>
  <PresentationFormat>Экран (4:3)</PresentationFormat>
  <Paragraphs>404</Paragraphs>
  <Slides>76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76</vt:i4>
      </vt:variant>
    </vt:vector>
  </HeadingPairs>
  <TitlesOfParts>
    <vt:vector size="77" baseType="lpstr">
      <vt:lpstr>Открытая</vt:lpstr>
      <vt:lpstr>Профилактика болезней костно-мышечной системы</vt:lpstr>
      <vt:lpstr>Презентация PowerPoint</vt:lpstr>
      <vt:lpstr>Презентация PowerPoint</vt:lpstr>
      <vt:lpstr>Презентация PowerPoint</vt:lpstr>
      <vt:lpstr>Рабочая классификация нарушений и заболеваний КМС у детей и подростков I. Функциональные нарушения  </vt:lpstr>
      <vt:lpstr>Презентация PowerPoint</vt:lpstr>
      <vt:lpstr>II. Заболевания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ФАКТОРЫ РИСКА НАРУШЕНИЙ И ЗАБОЛЕВАНИЙ КОСТНО-МЫШЕЧНОЙ СИСТЕМЫ У ДЕТЕЙ И ПОДРОСТКОВ</vt:lpstr>
      <vt:lpstr>Презентация PowerPoint</vt:lpstr>
      <vt:lpstr>Презентация PowerPoint</vt:lpstr>
      <vt:lpstr>Презентация PowerPoint</vt:lpstr>
      <vt:lpstr>ПРОФИЛАКТИКА И КОРРЕКЦИЯ НАРУШЕНИЙ И ЗАБОЛЕВАНИЙ КОСТНО-МЫШЕЧНОЙ СИСТЕМЫ У ДЕТЕЙ И ПОДРОСТКОВ</vt:lpstr>
      <vt:lpstr>Презентация PowerPoint</vt:lpstr>
      <vt:lpstr>Презентация PowerPoint</vt:lpstr>
      <vt:lpstr>Презентация PowerPoint</vt:lpstr>
      <vt:lpstr>Презентация PowerPoint</vt:lpstr>
      <vt:lpstr>Формирование правильной осанки  и профилактика ее нарушений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ПАТОЛОГИЧЕСКИЙ ЛОРДОЗ и  ПАТОЛОГИЧЕСКИЙ (ДУГООБРАЗНЫЙ) КИФОЗ</vt:lpstr>
      <vt:lpstr>ПЛОСКОСТОПИЕ</vt:lpstr>
      <vt:lpstr>Презентация PowerPoint</vt:lpstr>
      <vt:lpstr>Презентация PowerPoint</vt:lpstr>
      <vt:lpstr>. РАХИТ</vt:lpstr>
      <vt:lpstr>Презентация PowerPoint</vt:lpstr>
      <vt:lpstr>Презентация PowerPoint</vt:lpstr>
      <vt:lpstr>Презентация PowerPoint</vt:lpstr>
      <vt:lpstr>Презентация PowerPoint</vt:lpstr>
      <vt:lpstr>Питание в профилактике нарушений и заболеваний  костно-мышечной системы у детей и подростков</vt:lpstr>
      <vt:lpstr>Презентация PowerPoint</vt:lpstr>
      <vt:lpstr>Психологические аспекты в профилактике патологических состояний костно-мышечной системы у детей и подростков</vt:lpstr>
      <vt:lpstr>Вопросы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Задачи</vt:lpstr>
      <vt:lpstr>Презентация PowerPoint</vt:lpstr>
      <vt:lpstr>Презентация PowerPoint</vt:lpstr>
      <vt:lpstr>Презентация PowerPoint</vt:lpstr>
      <vt:lpstr>Игры это не просто детская забава, но и животворный источник мышления, благородных чувств и стремлений...  В.А. Сухомлинский</vt:lpstr>
      <vt:lpstr>Список литературы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Профилактика болезней костно-мышечной системы</dc:title>
  <cp:lastModifiedBy>kafedra-9</cp:lastModifiedBy>
  <cp:revision>18</cp:revision>
  <dcterms:modified xsi:type="dcterms:W3CDTF">2017-05-05T06:42:24Z</dcterms:modified>
</cp:coreProperties>
</file>