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7" r:id="rId3"/>
    <p:sldId id="282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258" r:id="rId13"/>
    <p:sldId id="300" r:id="rId14"/>
    <p:sldId id="263" r:id="rId15"/>
    <p:sldId id="265" r:id="rId16"/>
    <p:sldId id="280" r:id="rId17"/>
    <p:sldId id="301" r:id="rId18"/>
    <p:sldId id="299" r:id="rId19"/>
    <p:sldId id="281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57" r:id="rId67"/>
    <p:sldId id="358" r:id="rId68"/>
    <p:sldId id="359" r:id="rId69"/>
    <p:sldId id="360" r:id="rId70"/>
    <p:sldId id="361" r:id="rId71"/>
    <p:sldId id="362" r:id="rId72"/>
    <p:sldId id="363" r:id="rId73"/>
    <p:sldId id="364" r:id="rId74"/>
    <p:sldId id="365" r:id="rId75"/>
    <p:sldId id="366" r:id="rId76"/>
    <p:sldId id="367" r:id="rId77"/>
    <p:sldId id="368" r:id="rId78"/>
    <p:sldId id="369" r:id="rId79"/>
    <p:sldId id="370" r:id="rId80"/>
    <p:sldId id="408" r:id="rId81"/>
    <p:sldId id="371" r:id="rId82"/>
    <p:sldId id="372" r:id="rId83"/>
    <p:sldId id="373" r:id="rId84"/>
    <p:sldId id="374" r:id="rId85"/>
    <p:sldId id="375" r:id="rId86"/>
    <p:sldId id="376" r:id="rId87"/>
    <p:sldId id="377" r:id="rId88"/>
    <p:sldId id="378" r:id="rId89"/>
    <p:sldId id="379" r:id="rId90"/>
    <p:sldId id="380" r:id="rId91"/>
    <p:sldId id="381" r:id="rId92"/>
  </p:sldIdLst>
  <p:sldSz cx="9144000" cy="6858000" type="screen4x3"/>
  <p:notesSz cx="6858000" cy="9144000"/>
  <p:custDataLst>
    <p:tags r:id="rId9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1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 descr="http://doktarzdrav.ru/wp-content/uploads/2014/08/2014-09-07_15154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5940425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74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2F5-2D72-41D2-B8C9-09371EBC8F4B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6EC6-67B3-493F-80B6-B5198F9EC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7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2F5-2D72-41D2-B8C9-09371EBC8F4B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6EC6-67B3-493F-80B6-B5198F9EC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933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2F5-2D72-41D2-B8C9-09371EBC8F4B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6EC6-67B3-493F-80B6-B5198F9EC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99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2F5-2D72-41D2-B8C9-09371EBC8F4B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6EC6-67B3-493F-80B6-B5198F9EC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93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2F5-2D72-41D2-B8C9-09371EBC8F4B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6EC6-67B3-493F-80B6-B5198F9EC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74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2F5-2D72-41D2-B8C9-09371EBC8F4B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6EC6-67B3-493F-80B6-B5198F9EC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52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2F5-2D72-41D2-B8C9-09371EBC8F4B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6EC6-67B3-493F-80B6-B5198F9EC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2F5-2D72-41D2-B8C9-09371EBC8F4B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6EC6-67B3-493F-80B6-B5198F9EC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32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2F5-2D72-41D2-B8C9-09371EBC8F4B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6EC6-67B3-493F-80B6-B5198F9EC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21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2F5-2D72-41D2-B8C9-09371EBC8F4B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6EC6-67B3-493F-80B6-B5198F9EC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2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2F5-2D72-41D2-B8C9-09371EBC8F4B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6EC6-67B3-493F-80B6-B5198F9EC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68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62F5-2D72-41D2-B8C9-09371EBC8F4B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6EC6-67B3-493F-80B6-B5198F9EC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1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raini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556792"/>
            <a:ext cx="4320480" cy="30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02082"/>
            <a:ext cx="49685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Формирование здорового образа жизни детей и подростков.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Гигиеническое </a:t>
            </a:r>
            <a:r>
              <a:rPr lang="ru-RU" sz="4000" b="1" dirty="0">
                <a:solidFill>
                  <a:srgbClr val="C00000"/>
                </a:solidFill>
              </a:rPr>
              <a:t>обучение и воспитание.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Всероссийские </a:t>
            </a:r>
            <a:r>
              <a:rPr lang="ru-RU" sz="4000" b="1" dirty="0">
                <a:solidFill>
                  <a:srgbClr val="C00000"/>
                </a:solidFill>
              </a:rPr>
              <a:t>уроки </a:t>
            </a:r>
            <a:r>
              <a:rPr lang="ru-RU" sz="4000" b="1" dirty="0" smtClean="0">
                <a:solidFill>
                  <a:srgbClr val="C00000"/>
                </a:solidFill>
              </a:rPr>
              <a:t>здоровья</a:t>
            </a:r>
          </a:p>
          <a:p>
            <a:pPr algn="ctr"/>
            <a:r>
              <a:rPr lang="ru-RU" sz="2000" dirty="0" smtClean="0"/>
              <a:t>Уфа </a:t>
            </a:r>
            <a:r>
              <a:rPr lang="ru-RU" sz="2000" dirty="0" smtClean="0"/>
              <a:t>2017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dirty="0"/>
              <a:t>Согласно заключению экспертов ВОЗ, если принять уровень здоровья за </a:t>
            </a:r>
            <a:r>
              <a:rPr lang="ru-RU" dirty="0">
                <a:solidFill>
                  <a:srgbClr val="FF0000"/>
                </a:solidFill>
              </a:rPr>
              <a:t>100%,</a:t>
            </a:r>
            <a:r>
              <a:rPr lang="ru-RU" dirty="0"/>
              <a:t>то состояние здоровья лишь на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10</a:t>
            </a:r>
            <a:r>
              <a:rPr lang="ru-RU" dirty="0">
                <a:solidFill>
                  <a:srgbClr val="FF0000"/>
                </a:solidFill>
              </a:rPr>
              <a:t>% </a:t>
            </a:r>
            <a:r>
              <a:rPr lang="ru-RU" dirty="0"/>
              <a:t>зависит от деятельности системы здравоохранения,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20% </a:t>
            </a:r>
            <a:r>
              <a:rPr lang="ru-RU" dirty="0"/>
              <a:t>- от наследственных факторов,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20% </a:t>
            </a:r>
            <a:r>
              <a:rPr lang="ru-RU" dirty="0"/>
              <a:t>- от состояния окружающей среды. </a:t>
            </a:r>
            <a:endParaRPr lang="ru-RU" dirty="0" smtClean="0"/>
          </a:p>
          <a:p>
            <a:r>
              <a:rPr lang="ru-RU" u="sng" dirty="0" smtClean="0"/>
              <a:t>А </a:t>
            </a:r>
            <a:r>
              <a:rPr lang="ru-RU" u="sng" dirty="0"/>
              <a:t>остальные </a:t>
            </a:r>
            <a:r>
              <a:rPr lang="ru-RU" u="sng" dirty="0">
                <a:solidFill>
                  <a:srgbClr val="FF0000"/>
                </a:solidFill>
              </a:rPr>
              <a:t>50% </a:t>
            </a:r>
            <a:r>
              <a:rPr lang="ru-RU" u="sng" dirty="0"/>
              <a:t>зависят от самого человека, от того образа жизни, который он ведет.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7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Образ жизни</a:t>
            </a:r>
            <a:r>
              <a:rPr lang="ru-RU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- </a:t>
            </a:r>
            <a:r>
              <a:rPr lang="ru-RU" dirty="0"/>
              <a:t>тип жизнедеятельности людей, обусловленный особенностями общественно-экономической формации. Основными параметрами образа жизни являются труд (учеба для подрастающего поколения), быт, общественно-политическая и культурная деятельность людей, а также различные поведенческие привычки и проявления. Если их организация и содержание способствуют укреплению здоровья, то есть основание говорить о реализации здорового образа жизни, который можно рассматривать как сочетание видов деятельности, обеспечивающее оптимальное взаимодействие индивида с окружающей средой.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2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32848" cy="482453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Что такое ЗОЖ?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u="sng" dirty="0" smtClean="0"/>
              <a:t>Здоровый </a:t>
            </a:r>
            <a:r>
              <a:rPr lang="ru-RU" sz="2800" u="sng" dirty="0"/>
              <a:t>образ жизни </a:t>
            </a:r>
            <a:r>
              <a:rPr lang="ru-RU" sz="2800" dirty="0"/>
              <a:t>– это поведение, стиль, способствующие со­хранению, укреплению и восстановлению здоровья данной популя­ции.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Здоровый </a:t>
            </a:r>
            <a:r>
              <a:rPr lang="ru-RU" sz="2800" dirty="0"/>
              <a:t>образ жизни — это не только медицинская, но и соци­ально-экономическая категория, которая зависит от развития произ­водства и производственных отношений.</a:t>
            </a:r>
            <a:endParaRPr lang="ru-RU" sz="28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Здоровый образ жизни </a:t>
            </a:r>
            <a:r>
              <a:rPr lang="ru-RU" dirty="0"/>
              <a:t>связан с выбором личностью позитивного в отношении здоровья сти­ля жизни, что предполагает </a:t>
            </a:r>
            <a:r>
              <a:rPr lang="ru-RU" u="sng" dirty="0"/>
              <a:t>высокий уровень гигиенической культу­ры отдельных социальных групп и общества в целом.</a:t>
            </a:r>
            <a:endParaRPr lang="ru-RU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по­ведение, способствующее повышению защитных свойств организма, а также поведение, направленное на борьбу с вредными привычка­ми, влияющими на здоровье.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Г</a:t>
            </a:r>
            <a:r>
              <a:rPr lang="ru-RU" sz="3200" b="1" dirty="0" smtClean="0">
                <a:solidFill>
                  <a:srgbClr val="FF0000"/>
                </a:solidFill>
              </a:rPr>
              <a:t>игиенически </a:t>
            </a:r>
            <a:r>
              <a:rPr lang="ru-RU" sz="3200" b="1" dirty="0">
                <a:solidFill>
                  <a:srgbClr val="FF0000"/>
                </a:solidFill>
              </a:rPr>
              <a:t>рациональным формам </a:t>
            </a:r>
            <a:r>
              <a:rPr lang="ru-RU" sz="3200" b="1" dirty="0" smtClean="0">
                <a:solidFill>
                  <a:srgbClr val="FF0000"/>
                </a:solidFill>
              </a:rPr>
              <a:t>поведения: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оптимальный режим различных видов деятельно­сти и отдыха, </a:t>
            </a:r>
            <a:endParaRPr lang="ru-RU" dirty="0" smtClean="0"/>
          </a:p>
          <a:p>
            <a:r>
              <a:rPr lang="ru-RU" dirty="0" smtClean="0"/>
              <a:t>рациональное </a:t>
            </a:r>
            <a:r>
              <a:rPr lang="ru-RU" dirty="0"/>
              <a:t>питание, </a:t>
            </a:r>
            <a:endParaRPr lang="ru-RU" dirty="0" smtClean="0"/>
          </a:p>
          <a:p>
            <a:r>
              <a:rPr lang="ru-RU" dirty="0" smtClean="0"/>
              <a:t>оптимальную </a:t>
            </a:r>
            <a:r>
              <a:rPr lang="ru-RU" dirty="0"/>
              <a:t>двигательную </a:t>
            </a:r>
            <a:r>
              <a:rPr lang="ru-RU" dirty="0" smtClean="0"/>
              <a:t>ак­тивность,</a:t>
            </a:r>
          </a:p>
          <a:p>
            <a:r>
              <a:rPr lang="ru-RU" dirty="0" smtClean="0"/>
              <a:t>физическую </a:t>
            </a:r>
            <a:r>
              <a:rPr lang="ru-RU" dirty="0"/>
              <a:t>культуру, </a:t>
            </a:r>
            <a:endParaRPr lang="ru-RU" dirty="0" smtClean="0"/>
          </a:p>
          <a:p>
            <a:r>
              <a:rPr lang="ru-RU" dirty="0" smtClean="0"/>
              <a:t>закаливание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соблюдение </a:t>
            </a:r>
            <a:r>
              <a:rPr lang="ru-RU" dirty="0"/>
              <a:t>правил личной </a:t>
            </a:r>
            <a:r>
              <a:rPr lang="ru-RU" dirty="0" smtClean="0"/>
              <a:t>гигиены,</a:t>
            </a:r>
          </a:p>
          <a:p>
            <a:r>
              <a:rPr lang="ru-RU" dirty="0" smtClean="0"/>
              <a:t>медицинскую </a:t>
            </a:r>
            <a:r>
              <a:rPr lang="ru-RU" dirty="0"/>
              <a:t>активность </a:t>
            </a:r>
          </a:p>
          <a:p>
            <a:r>
              <a:rPr lang="ru-RU" dirty="0" smtClean="0"/>
              <a:t>динамическое </a:t>
            </a:r>
            <a:r>
              <a:rPr lang="ru-RU" dirty="0"/>
              <a:t>слежение за собственным здоровьем, </a:t>
            </a:r>
            <a:endParaRPr lang="ru-RU" dirty="0" smtClean="0"/>
          </a:p>
          <a:p>
            <a:r>
              <a:rPr lang="ru-RU" dirty="0" smtClean="0"/>
              <a:t>позитивное </a:t>
            </a:r>
            <a:r>
              <a:rPr lang="ru-RU" dirty="0"/>
              <a:t>экологическое поведение.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3265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Повышение защитных свойств организ­ма включает в </a:t>
            </a:r>
            <a:r>
              <a:rPr lang="ru-RU" sz="2800" b="1" dirty="0" smtClean="0">
                <a:solidFill>
                  <a:srgbClr val="FF0000"/>
                </a:solidFill>
              </a:rPr>
              <a:t>себя: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/>
          </a:bodyPr>
          <a:lstStyle/>
          <a:p>
            <a:r>
              <a:rPr lang="ru-RU" dirty="0"/>
              <a:t>Применительно </a:t>
            </a:r>
            <a:r>
              <a:rPr lang="ru-RU" dirty="0">
                <a:solidFill>
                  <a:srgbClr val="FF0000"/>
                </a:solidFill>
              </a:rPr>
              <a:t>к детям </a:t>
            </a:r>
            <a:r>
              <a:rPr lang="ru-RU" dirty="0"/>
              <a:t>необходимо постоянно иметь в виду, что </a:t>
            </a:r>
            <a:r>
              <a:rPr lang="ru-RU" u="sng" dirty="0"/>
              <a:t>не всегда сам ребенок может обеспечить соответствующий способ жизнедеятельности.</a:t>
            </a:r>
            <a:r>
              <a:rPr lang="ru-RU" dirty="0"/>
              <a:t> Многое зависит от </a:t>
            </a:r>
            <a:r>
              <a:rPr lang="ru-RU" dirty="0">
                <a:solidFill>
                  <a:srgbClr val="FF0000"/>
                </a:solidFill>
              </a:rPr>
              <a:t>родителей, организаторов образования, педагогов. </a:t>
            </a:r>
            <a:r>
              <a:rPr lang="ru-RU" dirty="0"/>
              <a:t>В этом смысле ребенок пассивен, но от того, как организована его жизнедеятельность, во многом будет зависеть и его будущее поведение.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8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5649491"/>
          </a:xfrm>
        </p:spPr>
        <p:txBody>
          <a:bodyPr>
            <a:normAutofit/>
          </a:bodyPr>
          <a:lstStyle/>
          <a:p>
            <a:r>
              <a:rPr lang="ru-RU" dirty="0"/>
              <a:t>Здоровый образ жизни </a:t>
            </a:r>
            <a:r>
              <a:rPr lang="ru-RU" b="1" dirty="0">
                <a:solidFill>
                  <a:srgbClr val="FF0000"/>
                </a:solidFill>
              </a:rPr>
              <a:t>несовместим</a:t>
            </a:r>
            <a:r>
              <a:rPr lang="ru-RU" dirty="0"/>
              <a:t> с вредными привычками. </a:t>
            </a:r>
            <a:endParaRPr lang="ru-RU" dirty="0" smtClean="0"/>
          </a:p>
          <a:p>
            <a:r>
              <a:rPr lang="ru-RU" dirty="0" smtClean="0"/>
              <a:t>Употребление </a:t>
            </a:r>
            <a:r>
              <a:rPr lang="ru-RU" dirty="0"/>
              <a:t>алкоголя, других опьяняющих и наркотических веществ, курение табака препятствуют утверждению любых сторон здорового образа </a:t>
            </a:r>
            <a:r>
              <a:rPr lang="ru-RU" dirty="0" smtClean="0"/>
              <a:t>жизни. Вредные </a:t>
            </a:r>
            <a:r>
              <a:rPr lang="ru-RU" dirty="0"/>
              <a:t>привычки входят в число важнейших факторов риска многих заболеваний, существенно сказываются на состоянии здоровья детей и подростков, населения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dirty="0">
                <a:solidFill>
                  <a:srgbClr val="FF0000"/>
                </a:solidFill>
              </a:rPr>
              <a:t>Важнейшее направление работы по преодолению вредных привы­чек </a:t>
            </a:r>
            <a:r>
              <a:rPr lang="ru-RU" dirty="0"/>
              <a:t>— усиление внимания к формированию личности подростка, воз­вышению его потребностей, усвоению ценностей культуры, накоплен­ных человечеством, т.е. обеспечение духовного здоровья молодёжи.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7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 специфическим методам профилактики относится система </a:t>
            </a:r>
            <a:r>
              <a:rPr lang="ru-RU" dirty="0" err="1">
                <a:solidFill>
                  <a:srgbClr val="FF0000"/>
                </a:solidFill>
              </a:rPr>
              <a:t>про­тивоалкогольного</a:t>
            </a:r>
            <a:r>
              <a:rPr lang="ru-RU" dirty="0">
                <a:solidFill>
                  <a:srgbClr val="FF0000"/>
                </a:solidFill>
              </a:rPr>
              <a:t> воспитания и </a:t>
            </a:r>
            <a:r>
              <a:rPr lang="ru-RU" dirty="0" err="1">
                <a:solidFill>
                  <a:srgbClr val="FF0000"/>
                </a:solidFill>
              </a:rPr>
              <a:t>противоалкогольного</a:t>
            </a:r>
            <a:r>
              <a:rPr lang="ru-RU" dirty="0">
                <a:solidFill>
                  <a:srgbClr val="FF0000"/>
                </a:solidFill>
              </a:rPr>
              <a:t> просвещения молодежи. При проведении </a:t>
            </a:r>
            <a:r>
              <a:rPr lang="ru-RU" dirty="0" err="1">
                <a:solidFill>
                  <a:srgbClr val="FF0000"/>
                </a:solidFill>
              </a:rPr>
              <a:t>противоалкогольного</a:t>
            </a:r>
            <a:r>
              <a:rPr lang="ru-RU" dirty="0">
                <a:solidFill>
                  <a:srgbClr val="FF0000"/>
                </a:solidFill>
              </a:rPr>
              <a:t> воспитания в школе целесообразно руководствоваться следующими принципами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/>
              <a:t>-  раннее начало </a:t>
            </a:r>
            <a:r>
              <a:rPr lang="ru-RU" dirty="0" err="1"/>
              <a:t>противоалкогольной</a:t>
            </a:r>
            <a:r>
              <a:rPr lang="ru-RU" dirty="0"/>
              <a:t> ориентации школьников. Учитывая, что формирование индивидуальных алкогольных ус­тановок начинается уже с 9-10 лет, </a:t>
            </a:r>
            <a:r>
              <a:rPr lang="ru-RU" dirty="0" err="1"/>
              <a:t>противоалкогольное</a:t>
            </a:r>
            <a:r>
              <a:rPr lang="ru-RU" dirty="0"/>
              <a:t> воспи­тание должно быть развернуто уже в начальной школе;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7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309634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Лектор:</a:t>
            </a:r>
            <a:b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Профессор кафедры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Педиатрии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ИДПО</a:t>
            </a:r>
            <a:b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Шагарова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Сания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Валеевна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f19cd9d0e3d17b12a6718783a0578f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0096"/>
            <a:ext cx="181181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/>
              <a:t>целенаправленность и преемственность в проведении </a:t>
            </a:r>
            <a:r>
              <a:rPr lang="ru-RU" dirty="0" err="1"/>
              <a:t>противо­алкогольного</a:t>
            </a:r>
            <a:r>
              <a:rPr lang="ru-RU" dirty="0"/>
              <a:t> воспитания и </a:t>
            </a:r>
            <a:r>
              <a:rPr lang="ru-RU" dirty="0" err="1"/>
              <a:t>противоалкогольной</a:t>
            </a:r>
            <a:r>
              <a:rPr lang="ru-RU" dirty="0"/>
              <a:t> пропаганды. При этом предусматривается постепенное, многократное, услож­няющееся с учетом возраста раскрытие действия алкоголя от про­стейших наглядных опытов до показа глубинных связей алкоголя с ущербом, который наносится обществу и тем самым нам самим;</a:t>
            </a:r>
          </a:p>
        </p:txBody>
      </p:sp>
    </p:spTree>
    <p:extLst>
      <p:ext uri="{BB962C8B-B14F-4D97-AF65-F5344CB8AC3E}">
        <p14:creationId xmlns:p14="http://schemas.microsoft.com/office/powerpoint/2010/main" val="1191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7768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планирование </a:t>
            </a:r>
            <a:r>
              <a:rPr lang="ru-RU" sz="2800" dirty="0" err="1"/>
              <a:t>противоалкогольной</a:t>
            </a:r>
            <a:r>
              <a:rPr lang="ru-RU" sz="2800" dirty="0"/>
              <a:t> работы в соответствии с фа­зами и стадиями формирования у детей установок в отношении употребления алкоголя</a:t>
            </a:r>
            <a:r>
              <a:rPr lang="ru-RU" sz="28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учет в </a:t>
            </a:r>
            <a:r>
              <a:rPr lang="ru-RU" sz="2800" dirty="0" err="1"/>
              <a:t>противоалкогольной</a:t>
            </a:r>
            <a:r>
              <a:rPr lang="ru-RU" sz="2800" dirty="0"/>
              <a:t> работе психических особенностей разных возрастных групп учащихся</a:t>
            </a:r>
            <a:r>
              <a:rPr lang="ru-RU" sz="28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соответствие гигиенического и нравственного, эмоционального и содержательного аспектов в </a:t>
            </a:r>
            <a:r>
              <a:rPr lang="ru-RU" sz="2800" dirty="0" err="1"/>
              <a:t>противоалкогольной</a:t>
            </a:r>
            <a:r>
              <a:rPr lang="ru-RU" sz="2800" dirty="0"/>
              <a:t> ориентации подростков</a:t>
            </a:r>
            <a:r>
              <a:rPr lang="ru-RU" sz="28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4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организация полноценного досуга и повышение социально и ги­гиенически полезной активности подростков;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комплексный подход к </a:t>
            </a:r>
            <a:r>
              <a:rPr lang="ru-RU" sz="2400" dirty="0" err="1"/>
              <a:t>противоалкогольной</a:t>
            </a:r>
            <a:r>
              <a:rPr lang="ru-RU" sz="2400" dirty="0"/>
              <a:t> работе. Педагоги­ческие коллективы должны проводить работу совместно с семь­ей, специалистами-медиками, в том числе наркологами, него­сударственными организациями;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личное </a:t>
            </a:r>
            <a:r>
              <a:rPr lang="ru-RU" sz="2400" dirty="0"/>
              <a:t>участие старшекурсников в </a:t>
            </a:r>
            <a:r>
              <a:rPr lang="ru-RU" sz="2400" dirty="0" err="1"/>
              <a:t>противоалкогольной</a:t>
            </a:r>
            <a:r>
              <a:rPr lang="ru-RU" sz="2400" dirty="0"/>
              <a:t> работе. Целесообразно шире привлекать старшеклассников к </a:t>
            </a:r>
            <a:r>
              <a:rPr lang="ru-RU" sz="2400" dirty="0" err="1"/>
              <a:t>противоалкогольному</a:t>
            </a:r>
            <a:r>
              <a:rPr lang="ru-RU" sz="2400" dirty="0"/>
              <a:t> просвещению. Это </a:t>
            </a:r>
            <a:r>
              <a:rPr lang="ru-RU" sz="2400" dirty="0" err="1"/>
              <a:t>взаимополезно</a:t>
            </a:r>
            <a:r>
              <a:rPr lang="ru-RU" sz="2400" dirty="0"/>
              <a:t> и старшим и младшим. </a:t>
            </a:r>
          </a:p>
        </p:txBody>
      </p:sp>
    </p:spTree>
    <p:extLst>
      <p:ext uri="{BB962C8B-B14F-4D97-AF65-F5344CB8AC3E}">
        <p14:creationId xmlns:p14="http://schemas.microsoft.com/office/powerpoint/2010/main" val="21720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0567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Антиалкогольная пропаганда </a:t>
            </a:r>
            <a:r>
              <a:rPr lang="ru-RU" sz="2800" dirty="0"/>
              <a:t>должна основываться на положительном содержании, заключать в себе конструктивный элемент, апеллировать к здоровым сторонам человеческой натуры.</a:t>
            </a:r>
          </a:p>
          <a:p>
            <a:r>
              <a:rPr lang="ru-RU" sz="2800" dirty="0"/>
              <a:t>Здоровый образ жизни детей во многом определяется образом жизни родителей, среды, в которой растет и воспитывается ребенок.</a:t>
            </a:r>
          </a:p>
          <a:p>
            <a:r>
              <a:rPr lang="ru-RU" sz="2800" dirty="0"/>
              <a:t>Эффективно формировать здоровый образ жизни детей можно, опираясь на знание их реального образа жизни с учетом пола, возраста, коллектива.</a:t>
            </a:r>
          </a:p>
        </p:txBody>
      </p:sp>
    </p:spTree>
    <p:extLst>
      <p:ext uri="{BB962C8B-B14F-4D97-AF65-F5344CB8AC3E}">
        <p14:creationId xmlns:p14="http://schemas.microsoft.com/office/powerpoint/2010/main" val="14173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Значение гигиенического воспитания </a:t>
            </a:r>
            <a:endParaRPr lang="ru-RU" sz="4000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в формировании здорового образа жизни детей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5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Воспитание высокой санитарной культуры населения — одной из составных частей здорового образа жизни - дело государственной важности.</a:t>
            </a:r>
          </a:p>
          <a:p>
            <a:pPr algn="ctr"/>
            <a:r>
              <a:rPr lang="ru-RU" sz="2800" dirty="0"/>
              <a:t>В формировании санитарной культуры ведущая роль принадлежит комплексу мероприятий по гигиеническому воспитанию и обучению что закреплено в законодательном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21904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Федеральный закон </a:t>
            </a:r>
            <a:endParaRPr lang="ru-RU" sz="3600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О санитарно-эпидемиологическом благополучии населения» </a:t>
            </a:r>
            <a:r>
              <a:rPr lang="ru-RU" sz="3600" dirty="0"/>
              <a:t>содержит специальную статью </a:t>
            </a:r>
            <a:r>
              <a:rPr lang="ru-RU" sz="3600" dirty="0">
                <a:solidFill>
                  <a:srgbClr val="FF0000"/>
                </a:solidFill>
              </a:rPr>
              <a:t>36 «Гигиеническое воспитание и обучение».</a:t>
            </a:r>
          </a:p>
        </p:txBody>
      </p:sp>
    </p:spTree>
    <p:extLst>
      <p:ext uri="{BB962C8B-B14F-4D97-AF65-F5344CB8AC3E}">
        <p14:creationId xmlns:p14="http://schemas.microsoft.com/office/powerpoint/2010/main" val="19840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7"/>
            <a:ext cx="77768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В </a:t>
            </a:r>
            <a:r>
              <a:rPr lang="ru-RU" sz="3600" dirty="0"/>
              <a:t>ней определено, что в целях повышения санитарной культуры населения, профилактики заболеваний, для распространения знаний о здоровом образе жизни должны проводиться гигиеническое воспитание и обучение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41162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</a:rPr>
              <a:t>Гигиеническое воспитание и образование граждан должно осуществляться в процессе: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воспитания </a:t>
            </a:r>
            <a:r>
              <a:rPr lang="ru-RU" sz="2400" dirty="0"/>
              <a:t>и обучения в образовательных учреждениях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- профессиональной гигиенической подготовки и аттестации должностных лиц и работников организаций, характер деятельности которых связан с производством, хранением, транспортировкой и реализацией пищевых продуктов и питьевой воды, воспитанием и обучением детей;</a:t>
            </a:r>
          </a:p>
          <a:p>
            <a:r>
              <a:rPr lang="ru-RU" sz="2400" dirty="0"/>
              <a:t>- подготовки, переподготовки и повышении квалификации работников путем включения в программы обучения разделов о ги­гиенических знаниях.</a:t>
            </a:r>
          </a:p>
        </p:txBody>
      </p:sp>
    </p:spTree>
    <p:extLst>
      <p:ext uri="{BB962C8B-B14F-4D97-AF65-F5344CB8AC3E}">
        <p14:creationId xmlns:p14="http://schemas.microsoft.com/office/powerpoint/2010/main" val="40152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1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Гигиеническое обучение и воспитание детей в образовательных учреждениях складываются из </a:t>
            </a:r>
            <a:r>
              <a:rPr lang="ru-RU" sz="3200" u="sng" dirty="0"/>
              <a:t>классной, внеклассной и внешкольной работы</a:t>
            </a:r>
            <a:r>
              <a:rPr lang="ru-RU" sz="3200" dirty="0"/>
              <a:t>, осуществляемой преподавателями всех предметов, медицин­ским персоналом учреждений, членами обществ Красного Креста, руководителями кружков, клубов, объединений.</a:t>
            </a:r>
          </a:p>
        </p:txBody>
      </p:sp>
    </p:spTree>
    <p:extLst>
      <p:ext uri="{BB962C8B-B14F-4D97-AF65-F5344CB8AC3E}">
        <p14:creationId xmlns:p14="http://schemas.microsoft.com/office/powerpoint/2010/main" val="3525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1368152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Слушатели: врачи-педиатры, врачи интерны, клинические ординаторы, аспиранты, социальные работники.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735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Классная работа ве­дется в соответствии с образовательными стандартами, учебными программами, методическими рекомендациями.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97838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основном вопро­сы гигиены освещаются в процессе преподавания </a:t>
            </a:r>
            <a:endParaRPr lang="ru-RU" sz="2400" dirty="0" smtClean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 smtClean="0"/>
              <a:t>природоведения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 smtClean="0"/>
              <a:t>основ </a:t>
            </a:r>
            <a:r>
              <a:rPr lang="ru-RU" sz="2400" dirty="0"/>
              <a:t>безопасности жизнедеятельности, </a:t>
            </a:r>
            <a:endParaRPr lang="ru-RU" sz="2400" dirty="0" smtClean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 smtClean="0"/>
              <a:t>труда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 smtClean="0"/>
              <a:t>физической </a:t>
            </a:r>
            <a:r>
              <a:rPr lang="ru-RU" sz="2400" dirty="0"/>
              <a:t>культу­ры, </a:t>
            </a:r>
            <a:endParaRPr lang="ru-RU" sz="2400" dirty="0" smtClean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 smtClean="0"/>
              <a:t>естествознания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 smtClean="0"/>
              <a:t>биологии </a:t>
            </a:r>
            <a:r>
              <a:rPr lang="ru-RU" sz="2400" dirty="0"/>
              <a:t>(образовательные учреждения), </a:t>
            </a:r>
            <a:endParaRPr lang="ru-RU" sz="2400" dirty="0" smtClean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 smtClean="0"/>
              <a:t>а </a:t>
            </a:r>
            <a:r>
              <a:rPr lang="ru-RU" sz="2400" dirty="0"/>
              <a:t>так­же охраны труда, техники безопасности (образовательные учрежде­ния с профессиональным обучением). </a:t>
            </a:r>
          </a:p>
        </p:txBody>
      </p:sp>
    </p:spTree>
    <p:extLst>
      <p:ext uri="{BB962C8B-B14F-4D97-AF65-F5344CB8AC3E}">
        <p14:creationId xmlns:p14="http://schemas.microsoft.com/office/powerpoint/2010/main" val="33876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6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Существенный компонент гигиенического воспитания — </a:t>
            </a:r>
            <a:r>
              <a:rPr lang="ru-RU" sz="3600" b="1" dirty="0">
                <a:solidFill>
                  <a:srgbClr val="FF0000"/>
                </a:solidFill>
              </a:rPr>
              <a:t>личная гигиена.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/>
              <a:t>Личная </a:t>
            </a:r>
            <a:r>
              <a:rPr lang="ru-RU" sz="3600" dirty="0"/>
              <a:t>гигиена - важнейшее средство активного отношения человека к своему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3514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«Чистоту соблюдать должно при столе, содержании книг, постели, платья. Кто внешним видом ведет себя гадко, тот показывает не только </a:t>
            </a:r>
            <a:r>
              <a:rPr lang="ru-RU" sz="2400" i="1" dirty="0" err="1">
                <a:solidFill>
                  <a:srgbClr val="FF0000"/>
                </a:solidFill>
              </a:rPr>
              <a:t>ленность</a:t>
            </a:r>
            <a:r>
              <a:rPr lang="ru-RU" sz="2400" i="1" dirty="0">
                <a:solidFill>
                  <a:srgbClr val="FF0000"/>
                </a:solidFill>
              </a:rPr>
              <a:t>, но и подлые нравы</a:t>
            </a:r>
            <a:r>
              <a:rPr lang="ru-RU" sz="2400" i="1" dirty="0" smtClean="0">
                <a:solidFill>
                  <a:srgbClr val="FF0000"/>
                </a:solidFill>
              </a:rPr>
              <a:t>».</a:t>
            </a:r>
          </a:p>
          <a:p>
            <a:pPr algn="r"/>
            <a:r>
              <a:rPr lang="ru-RU" sz="2400" i="1" dirty="0" err="1" smtClean="0">
                <a:solidFill>
                  <a:srgbClr val="FF0000"/>
                </a:solidFill>
              </a:rPr>
              <a:t>М.В.Ломоносов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924944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Ребенок должен руководствоваться не только элементарными правилами индивидуальной гигиены, но также обладать необходимыми навыками в области психогигиены и усвоить определенные нормы поведения, образ действий, формы обхождения, принятые в цивилизованном обществе и в конечном счете «работающие» на здоровый образ жизни. </a:t>
            </a:r>
          </a:p>
        </p:txBody>
      </p:sp>
    </p:spTree>
    <p:extLst>
      <p:ext uri="{BB962C8B-B14F-4D97-AF65-F5344CB8AC3E}">
        <p14:creationId xmlns:p14="http://schemas.microsoft.com/office/powerpoint/2010/main" val="36863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4888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Гигиеническое воспитание подростков - комплексная и многоплановая деятельность. В ней важны и разнообразные каналы массовой коммуникации, использование которых необходимо активизировать. По популярности различных форм пропаганды здорового образа жизни на первом месте находятся телевидение и художественные фильмы. Лекции и беседы занимают последние места.</a:t>
            </a:r>
          </a:p>
        </p:txBody>
      </p:sp>
    </p:spTree>
    <p:extLst>
      <p:ext uri="{BB962C8B-B14F-4D97-AF65-F5344CB8AC3E}">
        <p14:creationId xmlns:p14="http://schemas.microsoft.com/office/powerpoint/2010/main" val="40037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В формировании здорового образа жизни</a:t>
            </a:r>
            <a:r>
              <a:rPr lang="ru-RU" sz="40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дети</a:t>
            </a:r>
            <a:r>
              <a:rPr lang="ru-RU" sz="4000" dirty="0"/>
              <a:t> </a:t>
            </a:r>
            <a:r>
              <a:rPr lang="ru-RU" sz="4000" u="sng" dirty="0"/>
              <a:t>являются наиболее перспективной возрастной категорией. </a:t>
            </a:r>
            <a:r>
              <a:rPr lang="ru-RU" sz="4000" dirty="0"/>
              <a:t>Именно в детстве происходят усвоение основных объемов информации, выработка фундаментальных жизненных стереотипов.</a:t>
            </a:r>
          </a:p>
        </p:txBody>
      </p:sp>
    </p:spTree>
    <p:extLst>
      <p:ext uri="{BB962C8B-B14F-4D97-AF65-F5344CB8AC3E}">
        <p14:creationId xmlns:p14="http://schemas.microsoft.com/office/powerpoint/2010/main" val="7505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Необходима также преемственность на всех этапах формирования здорового образа жизни детей и подростков (семья, школа, средние специальные и высшие учебные заведения, трудовые коллективы, неформальные объединения. </a:t>
            </a:r>
          </a:p>
        </p:txBody>
      </p:sp>
    </p:spTree>
    <p:extLst>
      <p:ext uri="{BB962C8B-B14F-4D97-AF65-F5344CB8AC3E}">
        <p14:creationId xmlns:p14="http://schemas.microsoft.com/office/powerpoint/2010/main" val="23246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результате проведенных мероприятий Программы медико-психолого-педагогического сопровождения  и использование образовательных программ в течение пяти лет в НОУ позволило добиться положительных результатов. Нами отобраны наиболее удачные образовательные программы по формированию здорового образа жизни из курса «Педагогики здоровья» для детей 1-4 классов. Курс совмещает в себе информацию по анатомии, физиологии, психологии, гигиене и другим предметам, направленную на достижение самопознания, </a:t>
            </a:r>
            <a:r>
              <a:rPr lang="ru-RU" dirty="0" err="1"/>
              <a:t>самопринятия</a:t>
            </a:r>
            <a:r>
              <a:rPr lang="ru-RU" dirty="0"/>
              <a:t>, самоуважения школьником. Она дает возможность выявления у  себя главных физических и психических координат, учит методам конструктивного переживания внутренних конфликтов.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1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Курс состоит из 5 программ, имеющих вполне конкретные цели и задачи. Общими для всех являются следующие задачи:</a:t>
            </a:r>
          </a:p>
          <a:p>
            <a:r>
              <a:rPr lang="ru-RU" dirty="0"/>
              <a:t>- научить ребенка различным методам эмоционального сенсорного восприятия и оценки себя и окружающего мира,</a:t>
            </a:r>
          </a:p>
          <a:p>
            <a:r>
              <a:rPr lang="ru-RU" dirty="0"/>
              <a:t>- показать практические методы общения между людьми в самом широком диапазоне от желательного до крайне нежелательного, от полноценного конструктивного до пустого и разрушительного, научить ребенка позитивным методам решения конфликтных вопросов со взрослыми и со сверстниками.</a:t>
            </a:r>
          </a:p>
          <a:p>
            <a:r>
              <a:rPr lang="ru-RU" dirty="0"/>
              <a:t>- научить ребенка практическим методам самостоятельного принятия решений, ориентированных на собственное здоровье, познакомить с основами безопасного поведения в самых различных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2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Гигиеническое воспитание родителей</a:t>
            </a:r>
            <a:r>
              <a:rPr lang="ru-RU" i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 smtClean="0"/>
              <a:t>проводится </a:t>
            </a:r>
            <a:r>
              <a:rPr lang="ru-RU" dirty="0"/>
              <a:t>в основном в виде лекций и бесед на родительских собраниях, индивидуальных бесед и консультаций. Необходимо также и наличие в медицинском кабинете научно-популярной литературы, памяток, рекомендаций для родителей.</a:t>
            </a:r>
          </a:p>
          <a:p>
            <a:r>
              <a:rPr lang="ru-RU" dirty="0"/>
              <a:t>Наиболее актуальные темы для работы с родителями: «Режим</a:t>
            </a:r>
            <a:r>
              <a:rPr lang="ru-RU" i="1" dirty="0"/>
              <a:t> </a:t>
            </a:r>
            <a:r>
              <a:rPr lang="ru-RU" dirty="0"/>
              <a:t>дня подростка», «Выбор профессии и здоровье», «Гигиена полового воспитания», «Профилактика вредных привычек», «Охрана нервно-психического здоровья подростков», «Физкультура и здоровье».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3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Гигиеническое обучение персонала</a:t>
            </a:r>
            <a:r>
              <a:rPr lang="ru-RU" i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ведется по нескольким направ­лениям. Для учителей организуются лекции, беседы, индивидуальные консультации. Обязательной формой является посещение меди­цинским персоналом уроков с последующей их гигиенической оцен­кой и разбором с учителями, а также выступления на педагогических совещаниях. Необходима и подборка соответствующей литературы для учителей и воспитателей. Для технического персонала наиболее рациональным считается поэтапное обучение с соблюдением преем­ственности.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9923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Здоровье – что это?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Уставе Всемирной Организации Здравоохранения определение понятия здоровье: «…состояние полного, физического, душевного и социального благополучия, а не только отсутствие болезней и физических дефектов».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0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темы занятий с персоналом: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«Санитарные правила по устройству и содержанию помещений и участка», «Личная гигиена персонала», «Важнейшие меры профилактики инфекционных забо­леваний», «Гигиенические требования к организации педагогическо­го процесса», «Организация оздоровительных мероприятий для де­тей с отклонениями в состоянии здоровья», «Личная гигиена ребен­ка» (для учителей).</a:t>
            </a:r>
          </a:p>
        </p:txBody>
      </p:sp>
    </p:spTree>
    <p:extLst>
      <p:ext uri="{BB962C8B-B14F-4D97-AF65-F5344CB8AC3E}">
        <p14:creationId xmlns:p14="http://schemas.microsoft.com/office/powerpoint/2010/main" val="12756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Работники образовательных учреждений обязаны проходить гиги­еническую подготовку и сдавать зачет (1 раз в 2 года по установлен­ной программе).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Санитарный </a:t>
            </a:r>
            <a:r>
              <a:rPr lang="ru-RU" dirty="0"/>
              <a:t>врач по гигиене детей и подростков имеет право отстранить от работы лиц, не знающих и не выполняю­щих санитарные правила при работе, до сдачи зачета по установлен­ной программе на основании статьи 36 (2) Федерального закона «О санитарно-эпидемиологическом благополучии населения».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7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Программа </a:t>
            </a:r>
            <a:r>
              <a:rPr lang="ru-RU" sz="3100" dirty="0">
                <a:solidFill>
                  <a:srgbClr val="FF0000"/>
                </a:solidFill>
              </a:rPr>
              <a:t>очно-заочного гигиенического обучения работников школ включает следующие основные разделы: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здоровье детского и подросткового населения, условия его фор­мирования, показатели состояния здоровья индивидуума и кол­лектива;</a:t>
            </a:r>
          </a:p>
          <a:p>
            <a:r>
              <a:rPr lang="ru-RU" dirty="0"/>
              <a:t>- гигиена режима дня и учебно-воспитательного процесса;</a:t>
            </a:r>
          </a:p>
          <a:p>
            <a:r>
              <a:rPr lang="ru-RU" dirty="0"/>
              <a:t>-  гигиена физического воспитания;</a:t>
            </a:r>
          </a:p>
          <a:p>
            <a:r>
              <a:rPr lang="ru-RU" dirty="0"/>
              <a:t>- гигиена трудового обучения;</a:t>
            </a:r>
          </a:p>
          <a:p>
            <a:r>
              <a:rPr lang="ru-RU" dirty="0"/>
              <a:t>- гигиена питания детей и подростков;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9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- гигиенические требования к строительству, реконструкции, благо­устройству, содержанию и оборудованию школ, гимназий, лицеев;</a:t>
            </a:r>
          </a:p>
          <a:p>
            <a:r>
              <a:rPr lang="ru-RU" dirty="0"/>
              <a:t>- гигиенические требования к учебной мебели и оборудованию;</a:t>
            </a:r>
          </a:p>
          <a:p>
            <a:r>
              <a:rPr lang="ru-RU" dirty="0"/>
              <a:t>-  гигиеническое обучение и воспитание. Основы формирования здорового образа жизни детей и подростков;</a:t>
            </a:r>
          </a:p>
          <a:p>
            <a:r>
              <a:rPr lang="ru-RU" dirty="0"/>
              <a:t>- медицинское и санитарно-эпидемиологическое обеспечение де­тей и подростков;</a:t>
            </a:r>
          </a:p>
          <a:p>
            <a:r>
              <a:rPr lang="ru-RU" dirty="0"/>
              <a:t>- ответственность администрации образовательных учреждений за выполнение требований санитарных норм и правил.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2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/>
              <a:t>По эпидемиологическим показаниям гигиеническая аттестация может проводиться и чаще.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этому поводу главный государственный санитарный врач территории принимает соответствующее постановление, выполнение которого является обязательным для в</a:t>
            </a:r>
            <a:r>
              <a:rPr lang="en-US" dirty="0" err="1"/>
              <a:t>cex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0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Организация и проведение в образовательных учреждениях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7 апреля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ежегодного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Всероссийского урока здоровья»</a:t>
            </a:r>
            <a:endParaRPr lang="ru-RU" sz="4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8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Всемирный день здоровья </a:t>
            </a:r>
            <a:r>
              <a:rPr lang="ru-RU" sz="4000" dirty="0"/>
              <a:t>- ежегодное событие Всемирной организации здравоохранения (ВОЗ). Этот день отмечается с момента принятия Устава ВОЗ 7 апреля 1948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</a:t>
            </a:r>
            <a:r>
              <a:rPr lang="ru-RU" dirty="0">
                <a:solidFill>
                  <a:srgbClr val="FF0000"/>
                </a:solidFill>
              </a:rPr>
              <a:t>Всемирного дня здоровья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 </a:t>
            </a:r>
            <a:r>
              <a:rPr lang="ru-RU" dirty="0"/>
              <a:t>влияние на общественное мнение и активизация дискуссий о значении здоровья в жизни</a:t>
            </a:r>
            <a:r>
              <a:rPr lang="ru-RU" i="1" dirty="0"/>
              <a:t> </a:t>
            </a:r>
            <a:r>
              <a:rPr lang="ru-RU" dirty="0"/>
              <a:t>современного человека, формировании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www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en-US" b="1" dirty="0">
                <a:solidFill>
                  <a:srgbClr val="FF0000"/>
                </a:solidFill>
              </a:rPr>
              <a:t>world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health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day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Информацию о Всемирном дне здоровья можно найти в интернете по </a:t>
            </a:r>
            <a:r>
              <a:rPr lang="ru-RU" sz="4000" dirty="0" smtClean="0"/>
              <a:t>данному адресу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Тематика уроков: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«Здоровье школьника», «Гигиена тела, личная гигиена», «Основы рационального питания, привычки питания», «Инфекционные заболевания, передающиеся половым путем», «Профилактика возникновения нарушений зрения», «Распре­деление учебных нагрузок (режим дня, школьное расписание, отдых)», «Социально-бытовые условия жизни и их роль в формировании здо­ровья», «Потребление табака», «Потребление алкоголя», «Физическая активность», «Проведение досуга», «Потребление лекарств», «От­ношение к своей внешности», «Самооценка состояния здоровья», «Психическое здоровье», «Травматизм», «Наркотики в детской среде».</a:t>
            </a:r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 настоящее время принято выделить несколько компонентов (видов) здоровья: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Соматическое </a:t>
            </a:r>
            <a:r>
              <a:rPr lang="ru-RU" dirty="0">
                <a:solidFill>
                  <a:srgbClr val="FF0000"/>
                </a:solidFill>
              </a:rPr>
              <a:t>здоровье </a:t>
            </a:r>
            <a:r>
              <a:rPr lang="ru-RU" dirty="0"/>
              <a:t>- текущее состояние органов и систем организма человека, - основу которого составляет биологическая программа индивидуального развития, опосредованная базовыми потребностями, доминирующими на различных этапах онтогенетического развития. Эти потребности, во-первых, являются пусковым механизмом развития человека, а во-вторых, обеспечивают индивидуализацию этого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6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Вся информация к </a:t>
            </a:r>
            <a:r>
              <a:rPr lang="ru-RU" dirty="0">
                <a:solidFill>
                  <a:srgbClr val="FF0000"/>
                </a:solidFill>
              </a:rPr>
              <a:t>Всероссийскому уроку здоровья</a:t>
            </a:r>
            <a:r>
              <a:rPr lang="ru-RU" dirty="0"/>
              <a:t> должна быть специально подготовлена с участием психологов, медиков и адапти­рована к восприятию детской и подростковой аудитории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 Всерос­сийскому уроку здоровья целесообразно готовить специальные лис­товки, буклеты, которые могут остаться у детей после урока, с кото­рыми могут дома ознакомиться родители и родственники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Основы оздоровления детей в школе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Во всех видах общеобразовательных учреждений организуется комплексное оздоровление детей, имеющих отклонения в состоянии здоровья, с включением в его структуру психолого-педагогической коррекции.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Основные принципы организации и проведения системы профи­лактических и оздоровительных мероприятий в образовательных уч­реждениях: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-  комплексность использования профилактических и оздорови­тельных технологий с учетом состояния здоровья учащихся, структуры учебного года, экологических и климатических усло­вий и др.;</a:t>
            </a:r>
          </a:p>
          <a:p>
            <a:r>
              <a:rPr lang="ru-RU" dirty="0"/>
              <a:t>- непрерывность проведения профилактических и оздоровитель­ных мероприятий;</a:t>
            </a:r>
          </a:p>
          <a:p>
            <a:r>
              <a:rPr lang="ru-RU" dirty="0"/>
              <a:t>- максимальный охват программой всех нуждающихся в оздоров­лении учащихся и воспитанников;</a:t>
            </a:r>
          </a:p>
          <a:p>
            <a:r>
              <a:rPr lang="ru-RU" dirty="0"/>
              <a:t>-  интеграция программы профилактики и оздоровления по воз­можности в образовательный процесс образовательного уч­реждения;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36145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- преимущественное использование немедикаментозных средств оздоровления;</a:t>
            </a:r>
          </a:p>
          <a:p>
            <a:r>
              <a:rPr lang="ru-RU" dirty="0"/>
              <a:t>- использование простых и доступных технологий;</a:t>
            </a:r>
          </a:p>
          <a:p>
            <a:r>
              <a:rPr lang="ru-RU" dirty="0"/>
              <a:t>- формирование положительной мотивации у учащихся и воспитанников, медицинского персонала и педагогов к проведению профилактических и оздоровительных мероприятий;</a:t>
            </a:r>
          </a:p>
          <a:p>
            <a:r>
              <a:rPr lang="ru-RU" dirty="0"/>
              <a:t>- повышение эффективности системы профилактических и оздоровительных мероприятий за счет соблюдения в образовательном учреждении санитарных правил, регламентирующих требования к архитектурно-планировочным решениям и оборудованию учреждений, воздушно-тепловому режиму, естественному и искусственному освещению, водоснабжению и канализации, режиму учебно-воспитательного процесса и учебной нагрузке, санитарному состоянию учреждения, организации питания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 программу оздоровления детей в школе должны быть включены следующие разделы: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400" dirty="0"/>
              <a:t>1. Профилактика возникновения нарушений опорно-двигательного аппарата и оздоровление обучающихся и воспитанников образовательных учреждений.</a:t>
            </a:r>
          </a:p>
          <a:p>
            <a:r>
              <a:rPr lang="ru-RU" sz="3400" dirty="0"/>
              <a:t>2.  Профилактика утомления и нарушений нервно-психического здоровья у обучающихся и воспитанников образовательных учреждений.</a:t>
            </a:r>
          </a:p>
          <a:p>
            <a:r>
              <a:rPr lang="ru-RU" sz="3400" dirty="0"/>
              <a:t>3. Оздоровление обучающихся и воспитанников, перенесших острые респираторные вирусные инфекции.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4.  Организация рационального питания для профилактики нарушений обмена веществ и оздоровления обучающихся и воспитанников образовательных учреждений.</a:t>
            </a:r>
          </a:p>
          <a:p>
            <a:r>
              <a:rPr lang="ru-RU" dirty="0"/>
              <a:t>5. Оздоровление обучающихся и воспитанников с избыточной массой тела.</a:t>
            </a:r>
          </a:p>
          <a:p>
            <a:r>
              <a:rPr lang="ru-RU" dirty="0"/>
              <a:t>6.  Профилактика возникновения нарушений зрения и оздоровление обучающихся и воспитанников с миопией.</a:t>
            </a:r>
          </a:p>
          <a:p>
            <a:r>
              <a:rPr lang="ru-RU" dirty="0"/>
              <a:t>7.  Рекомендации родителям по оздоровлению учащихся в домашних 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Тестовые задания для слушателей лекции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4_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702229"/>
            <a:ext cx="4392489" cy="43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1.Здоровый образ жизни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Занятия физической культурой</a:t>
            </a:r>
          </a:p>
          <a:p>
            <a:r>
              <a:rPr lang="ru-RU" dirty="0"/>
              <a:t>Перечень мероприятий, направленных на укрепление и сохранение здоровья</a:t>
            </a:r>
          </a:p>
          <a:p>
            <a:r>
              <a:rPr lang="ru-RU" dirty="0">
                <a:solidFill>
                  <a:srgbClr val="FF0000"/>
                </a:solidFill>
              </a:rPr>
              <a:t>Индивидуальная система поведения, направленная на сохранение и укрепление здоровья</a:t>
            </a:r>
          </a:p>
          <a:p>
            <a:r>
              <a:rPr lang="ru-RU" dirty="0"/>
              <a:t>Лечебно-оздоровительный комплекс мероприятий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 Образование раковых опухолей у курильщиков вызывает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радиоактивные </a:t>
            </a:r>
            <a:r>
              <a:rPr lang="ru-RU" dirty="0">
                <a:solidFill>
                  <a:srgbClr val="FF0000"/>
                </a:solidFill>
              </a:rPr>
              <a:t>вещества</a:t>
            </a:r>
          </a:p>
          <a:p>
            <a:r>
              <a:rPr lang="ru-RU" dirty="0"/>
              <a:t>никотин</a:t>
            </a:r>
          </a:p>
          <a:p>
            <a:r>
              <a:rPr lang="ru-RU" dirty="0"/>
              <a:t>эфирные масла</a:t>
            </a:r>
          </a:p>
          <a:p>
            <a:r>
              <a:rPr lang="ru-RU" dirty="0"/>
              <a:t>цианистый водород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3. Что такое режим дня?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порядок </a:t>
            </a:r>
            <a:r>
              <a:rPr lang="ru-RU" dirty="0"/>
              <a:t>выполнения повседневных дел</a:t>
            </a:r>
          </a:p>
          <a:p>
            <a:r>
              <a:rPr lang="ru-RU" dirty="0"/>
              <a:t>строгое соблюдение определенных правил</a:t>
            </a:r>
          </a:p>
          <a:p>
            <a:r>
              <a:rPr lang="ru-RU" dirty="0"/>
              <a:t>перечень повседневных дел, распределенных по времени выполнения</a:t>
            </a:r>
          </a:p>
          <a:p>
            <a:r>
              <a:rPr lang="ru-RU" dirty="0">
                <a:solidFill>
                  <a:srgbClr val="FF0000"/>
                </a:solidFill>
              </a:rPr>
              <a:t>установленный распорядок жизни человека, включающий в себя труд, сон, питание и отдых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Физическое здоровье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уровень роста и развития органов и систем организма, - основу которого составляют морфофизиологические и функциональные резервы, обеспечивающие адаптационные реакции.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2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4. Что такое рациональное питание?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питание</a:t>
            </a:r>
            <a:r>
              <a:rPr lang="ru-RU" dirty="0"/>
              <a:t>, распределенное по времени принятия пищи</a:t>
            </a:r>
          </a:p>
          <a:p>
            <a:r>
              <a:rPr lang="ru-RU" dirty="0">
                <a:solidFill>
                  <a:srgbClr val="FF0000"/>
                </a:solidFill>
              </a:rPr>
              <a:t>питание с учетом потребностей организма</a:t>
            </a:r>
          </a:p>
          <a:p>
            <a:r>
              <a:rPr lang="ru-RU" dirty="0"/>
              <a:t>питание набором определенных продуктов</a:t>
            </a:r>
          </a:p>
          <a:p>
            <a:r>
              <a:rPr lang="ru-RU" dirty="0"/>
              <a:t>питание с определенным соотношением питательных веществ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5. Назовите питательные вещества имеющие энергетическую ценность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белки</a:t>
            </a:r>
            <a:r>
              <a:rPr lang="ru-RU" dirty="0"/>
              <a:t>, жиры, углеводы, минеральные соли</a:t>
            </a:r>
          </a:p>
          <a:p>
            <a:r>
              <a:rPr lang="ru-RU" dirty="0"/>
              <a:t>вода, белки, жиры и углеводы</a:t>
            </a:r>
          </a:p>
          <a:p>
            <a:r>
              <a:rPr lang="ru-RU" dirty="0">
                <a:solidFill>
                  <a:srgbClr val="FF0000"/>
                </a:solidFill>
              </a:rPr>
              <a:t>белки, жиры, углеводы</a:t>
            </a:r>
          </a:p>
          <a:p>
            <a:r>
              <a:rPr lang="ru-RU" dirty="0"/>
              <a:t>жиры и углеводы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6. Что такое витамины?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Органические химические </a:t>
            </a:r>
            <a:r>
              <a:rPr lang="ru-RU" dirty="0" err="1">
                <a:solidFill>
                  <a:srgbClr val="FF0000"/>
                </a:solidFill>
              </a:rPr>
              <a:t>соединения,необходимые</a:t>
            </a:r>
            <a:r>
              <a:rPr lang="ru-RU" dirty="0">
                <a:solidFill>
                  <a:srgbClr val="FF0000"/>
                </a:solidFill>
              </a:rPr>
              <a:t> для синтеза белков-ферментов.</a:t>
            </a:r>
          </a:p>
          <a:p>
            <a:r>
              <a:rPr lang="ru-RU" dirty="0"/>
              <a:t>Неорганические химические </a:t>
            </a:r>
            <a:r>
              <a:rPr lang="ru-RU" dirty="0" err="1"/>
              <a:t>соединения,необходимые</a:t>
            </a:r>
            <a:r>
              <a:rPr lang="ru-RU" dirty="0"/>
              <a:t> для работы организма. </a:t>
            </a:r>
          </a:p>
          <a:p>
            <a:r>
              <a:rPr lang="ru-RU" dirty="0"/>
              <a:t> Органические химические </a:t>
            </a:r>
            <a:r>
              <a:rPr lang="ru-RU" dirty="0" err="1"/>
              <a:t>соединения,являющиеся</a:t>
            </a:r>
            <a:r>
              <a:rPr lang="ru-RU" dirty="0"/>
              <a:t> ферментами. </a:t>
            </a:r>
          </a:p>
          <a:p>
            <a:r>
              <a:rPr lang="ru-RU" dirty="0"/>
              <a:t>Органические химические соединения, содержащиеся в продуктах питания.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7. Что такое двигательная активность?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Любая мышечная активность, обеспечивающая оптимальную работу организма и хорошее самочувствие</a:t>
            </a:r>
          </a:p>
          <a:p>
            <a:r>
              <a:rPr lang="ru-RU" dirty="0"/>
              <a:t> Выполнение каких-либо движений в повседневной деятельности</a:t>
            </a:r>
          </a:p>
          <a:p>
            <a:r>
              <a:rPr lang="ru-RU" dirty="0"/>
              <a:t>Занятие физической культурой и спортом</a:t>
            </a:r>
          </a:p>
          <a:p>
            <a:r>
              <a:rPr lang="ru-RU" dirty="0"/>
              <a:t> Количество движений, необходимых для работы организма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8. Что такое закаливание?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Повышение </a:t>
            </a:r>
            <a:r>
              <a:rPr lang="ru-RU" dirty="0">
                <a:solidFill>
                  <a:srgbClr val="FF0000"/>
                </a:solidFill>
              </a:rPr>
              <a:t>устойчивости организма к факторам среды, путем систематического их воздействия на организм</a:t>
            </a:r>
          </a:p>
          <a:p>
            <a:r>
              <a:rPr lang="ru-RU" dirty="0"/>
              <a:t>Длительное пребывание на холоде, с целью привыкания к низким температурам </a:t>
            </a:r>
          </a:p>
          <a:p>
            <a:r>
              <a:rPr lang="ru-RU" dirty="0"/>
              <a:t> Перечень процедур для воздействия на организм холода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9. Что такое личная гигиена?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Перечень </a:t>
            </a:r>
            <a:r>
              <a:rPr lang="ru-RU" dirty="0"/>
              <a:t>правил для предотвращения инфекционных заболеваний</a:t>
            </a:r>
          </a:p>
          <a:p>
            <a:r>
              <a:rPr lang="ru-RU" dirty="0">
                <a:solidFill>
                  <a:srgbClr val="FF0000"/>
                </a:solidFill>
              </a:rPr>
              <a:t>Совокупность гигиенических правил, выполнение которых способствует сохранению и укреплению здоровья</a:t>
            </a:r>
          </a:p>
          <a:p>
            <a:r>
              <a:rPr lang="ru-RU" dirty="0"/>
              <a:t>Правила ухода за телом ,кожей, зубами</a:t>
            </a:r>
          </a:p>
          <a:p>
            <a:r>
              <a:rPr lang="ru-RU" dirty="0"/>
              <a:t>Выполнение медицинских мероприятий по профилактике заболеваний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10. Назовите основные двигательные качества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Гибкость</a:t>
            </a:r>
            <a:r>
              <a:rPr lang="ru-RU" dirty="0">
                <a:solidFill>
                  <a:srgbClr val="FF0000"/>
                </a:solidFill>
              </a:rPr>
              <a:t>, выносливость, скоростные и силовые качества</a:t>
            </a:r>
          </a:p>
          <a:p>
            <a:r>
              <a:rPr lang="ru-RU" dirty="0"/>
              <a:t> Умение играть в спортивные игры, бегать и выполнять гимнастические упражнения</a:t>
            </a:r>
          </a:p>
          <a:p>
            <a:r>
              <a:rPr lang="ru-RU" dirty="0"/>
              <a:t>Количество движений в единицу времени, максимальная амплитуда движений, мышечная сила</a:t>
            </a:r>
          </a:p>
          <a:p>
            <a:r>
              <a:rPr lang="ru-RU" dirty="0"/>
              <a:t>Состояние мышц, выражающая их готовность к выполнению движений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11. Одним из важнейших направлений профилактики, является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ЗОЖ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охрана окружающей среды</a:t>
            </a:r>
          </a:p>
          <a:p>
            <a:r>
              <a:rPr lang="ru-RU" dirty="0"/>
              <a:t>вакцинация</a:t>
            </a:r>
          </a:p>
          <a:p>
            <a:r>
              <a:rPr lang="ru-RU" dirty="0"/>
              <a:t>экологическая безопасность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12. ЗОЖ включает: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охрану </a:t>
            </a:r>
            <a:r>
              <a:rPr lang="ru-RU" dirty="0"/>
              <a:t>окружающей среды</a:t>
            </a:r>
          </a:p>
          <a:p>
            <a:r>
              <a:rPr lang="ru-RU" dirty="0"/>
              <a:t>улучшение условий труда</a:t>
            </a:r>
          </a:p>
          <a:p>
            <a:r>
              <a:rPr lang="ru-RU" dirty="0"/>
              <a:t>доступность квалифицированной мед. помощи</a:t>
            </a:r>
          </a:p>
          <a:p>
            <a:r>
              <a:rPr lang="ru-RU" dirty="0">
                <a:solidFill>
                  <a:srgbClr val="FF0000"/>
                </a:solidFill>
              </a:rPr>
              <a:t>все ответы верны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13. Принципы способствующие сохранению и укреплению здоровья: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научность</a:t>
            </a:r>
            <a:endParaRPr lang="ru-RU" dirty="0"/>
          </a:p>
          <a:p>
            <a:r>
              <a:rPr lang="ru-RU" dirty="0"/>
              <a:t>объективность</a:t>
            </a:r>
          </a:p>
          <a:p>
            <a:r>
              <a:rPr lang="ru-RU" dirty="0"/>
              <a:t>массовость</a:t>
            </a:r>
          </a:p>
          <a:p>
            <a:r>
              <a:rPr lang="ru-RU" dirty="0">
                <a:solidFill>
                  <a:srgbClr val="FF0000"/>
                </a:solidFill>
              </a:rPr>
              <a:t>все ответы верны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Психическое здоровье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состояние психической сферы, - основу которого составляет состояние общего душевного комфорта, обеспечивающее адекватную поведенческую реакцию. Такое состояние обусловлено как биологическими, так и социальными потребностями, в также возможностями их удовлетворения.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5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14. Устным методом пропаганды ЗОЖ является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повседневное </a:t>
            </a:r>
            <a:r>
              <a:rPr lang="ru-RU" dirty="0"/>
              <a:t>общение с окружающими</a:t>
            </a:r>
          </a:p>
          <a:p>
            <a:r>
              <a:rPr lang="ru-RU" dirty="0">
                <a:solidFill>
                  <a:srgbClr val="FF0000"/>
                </a:solidFill>
              </a:rPr>
              <a:t>лекция</a:t>
            </a:r>
          </a:p>
          <a:p>
            <a:r>
              <a:rPr lang="ru-RU" dirty="0"/>
              <a:t>аудиозаписи</a:t>
            </a:r>
          </a:p>
          <a:p>
            <a:r>
              <a:rPr lang="ru-RU" dirty="0"/>
              <a:t>диалог с врачом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15. Какие из перечисленных факторов оказывают наибольшее влияние на индивидуальное здоровье человека?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биологические</a:t>
            </a:r>
            <a:endParaRPr lang="ru-RU" dirty="0"/>
          </a:p>
          <a:p>
            <a:r>
              <a:rPr lang="ru-RU" dirty="0"/>
              <a:t>окружающая среда</a:t>
            </a:r>
          </a:p>
          <a:p>
            <a:r>
              <a:rPr lang="ru-RU" dirty="0"/>
              <a:t>служба здоровья</a:t>
            </a:r>
          </a:p>
          <a:p>
            <a:r>
              <a:rPr lang="ru-RU" dirty="0">
                <a:solidFill>
                  <a:srgbClr val="FF0000"/>
                </a:solidFill>
              </a:rPr>
              <a:t>индивидуальный образ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16. Для развития мышечной выносливости следует выполнять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упражнения </a:t>
            </a:r>
            <a:r>
              <a:rPr lang="ru-RU" dirty="0"/>
              <a:t>на тренажерах</a:t>
            </a:r>
          </a:p>
          <a:p>
            <a:r>
              <a:rPr lang="ru-RU" dirty="0"/>
              <a:t>упражнения на внимание</a:t>
            </a:r>
          </a:p>
          <a:p>
            <a:r>
              <a:rPr lang="ru-RU" dirty="0"/>
              <a:t>упражнения на растягивание мышц</a:t>
            </a:r>
          </a:p>
          <a:p>
            <a:r>
              <a:rPr lang="ru-RU" dirty="0">
                <a:solidFill>
                  <a:srgbClr val="FF0000"/>
                </a:solidFill>
              </a:rPr>
              <a:t>упражнения с преодолением веса собственного тела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17. В какое время суток работоспособность человека наиболее низкая?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</a:t>
            </a:r>
            <a:r>
              <a:rPr lang="ru-RU" dirty="0"/>
              <a:t>17 до 21</a:t>
            </a:r>
          </a:p>
          <a:p>
            <a:r>
              <a:rPr lang="ru-RU" dirty="0"/>
              <a:t>с 21 до 1</a:t>
            </a:r>
          </a:p>
          <a:p>
            <a:r>
              <a:rPr lang="ru-RU" dirty="0">
                <a:solidFill>
                  <a:srgbClr val="FF0000"/>
                </a:solidFill>
              </a:rPr>
              <a:t>с 1 до 5</a:t>
            </a:r>
          </a:p>
          <a:p>
            <a:r>
              <a:rPr lang="ru-RU" dirty="0"/>
              <a:t>с 5 до 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18. Что не допускает ЗОЖ?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употребление </a:t>
            </a:r>
            <a:r>
              <a:rPr lang="ru-RU" dirty="0">
                <a:solidFill>
                  <a:srgbClr val="FF0000"/>
                </a:solidFill>
              </a:rPr>
              <a:t>спиртного</a:t>
            </a:r>
          </a:p>
          <a:p>
            <a:r>
              <a:rPr lang="ru-RU" dirty="0"/>
              <a:t>употребление овощей</a:t>
            </a:r>
          </a:p>
          <a:p>
            <a:r>
              <a:rPr lang="ru-RU" dirty="0"/>
              <a:t>употребление фруктов</a:t>
            </a:r>
          </a:p>
          <a:p>
            <a:r>
              <a:rPr lang="ru-RU" dirty="0"/>
              <a:t>занятия спортом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19.Что является обязательным компонентом ЗОЖ?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</a:t>
            </a:r>
            <a:r>
              <a:rPr lang="ru-RU" dirty="0"/>
              <a:t>книг</a:t>
            </a:r>
          </a:p>
          <a:p>
            <a:r>
              <a:rPr lang="ru-RU" dirty="0"/>
              <a:t>посещение лекций</a:t>
            </a:r>
          </a:p>
          <a:p>
            <a:r>
              <a:rPr lang="ru-RU" dirty="0">
                <a:solidFill>
                  <a:srgbClr val="FF0000"/>
                </a:solidFill>
              </a:rPr>
              <a:t>занятия спортом</a:t>
            </a:r>
          </a:p>
          <a:p>
            <a:r>
              <a:rPr lang="ru-RU" dirty="0"/>
              <a:t>употребление в пищу овощей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20. Здоровье – это состояние полного…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физического </a:t>
            </a:r>
            <a:r>
              <a:rPr lang="ru-RU" dirty="0"/>
              <a:t>благополучия</a:t>
            </a:r>
          </a:p>
          <a:p>
            <a:r>
              <a:rPr lang="ru-RU" dirty="0"/>
              <a:t>духовного благополучия</a:t>
            </a:r>
          </a:p>
          <a:p>
            <a:r>
              <a:rPr lang="ru-RU" dirty="0"/>
              <a:t>социального благополучия</a:t>
            </a:r>
          </a:p>
          <a:p>
            <a:r>
              <a:rPr lang="ru-RU" dirty="0">
                <a:solidFill>
                  <a:srgbClr val="FF0000"/>
                </a:solidFill>
              </a:rPr>
              <a:t>все ответы верны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Ситуационная задача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Перед поступлением в школу проведено медицинское обследование воспитанников подготовительной группы одного из детских дошкольных учреждений г. Москвы. Дата обследования 26 апреля 2004г. Кузнецова Аня (дата рождения 23 декабря 1997 года) имеет следующие </a:t>
            </a:r>
            <a:r>
              <a:rPr lang="ru-RU" dirty="0" err="1"/>
              <a:t>соматометрические</a:t>
            </a:r>
            <a:r>
              <a:rPr lang="ru-RU" dirty="0"/>
              <a:t> показатели: длина тела – 124 см, масса тела – 24,6 кг, окружность грудной клетки – 55см. Мышечная сила правой и левой рук составляет 11 и 8 кг соответственно, жизненная емкость легких 980 мл, частота сердечных сокращений – 100 ударов/мин., величина максимального и минимального артериального давления – 90/55 мм ртутного столба. </a:t>
            </a:r>
            <a:r>
              <a:rPr lang="ru-RU" dirty="0" smtClean="0"/>
              <a:t>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Нормативные документы: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СанПиН </a:t>
            </a:r>
            <a:r>
              <a:rPr lang="ru-RU" dirty="0"/>
              <a:t>42-125-4216-86 «Санитарно- гигиенические правила и нормы по организации обучения детей с 6-летнего возраста», МР № 11-14/13-6 от 30.04.85 методические рекомендации «Определение функциональной готовности детей к поступлению в школу и организация обучения и режима продленного дня в первых классах общеобразовательной школы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А. Определите точный возраст ребенка и оцените уровень и гармоничность её физического развития </a:t>
            </a:r>
            <a:r>
              <a:rPr lang="ru-RU" dirty="0" err="1"/>
              <a:t>центильным</a:t>
            </a:r>
            <a:r>
              <a:rPr lang="ru-RU" dirty="0"/>
              <a:t> методом. Б. Ответьте на следующие вопросы: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Как проводится возрастная группировка детей от 3 до 18 лет? 2. Какое количество детей одного возраста и пола необходимо обследовать для получения средних данных с целью создания региональных стандартов физического развития.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Нравственное здоровье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/>
              <a:t>комплекс характеристик мотивационной и </a:t>
            </a:r>
            <a:r>
              <a:rPr lang="ru-RU" dirty="0" err="1"/>
              <a:t>потребностно</a:t>
            </a:r>
            <a:r>
              <a:rPr lang="ru-RU" dirty="0"/>
              <a:t>-информативной сферы жизнедеятельности, основу которого определяет система ценностей, установок и мотивов поведения индивида в обществе. Нравственным здоровьем опосредована духовность человека, так как оно связано с общечеловеческими истинами добра, любви и красоты.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9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3. Каков основной недостаток оценки физического развития методом </a:t>
            </a:r>
            <a:r>
              <a:rPr lang="ru-RU" dirty="0" err="1"/>
              <a:t>сигмальных</a:t>
            </a:r>
            <a:r>
              <a:rPr lang="ru-RU" dirty="0"/>
              <a:t> отклонений. </a:t>
            </a:r>
          </a:p>
          <a:p>
            <a:r>
              <a:rPr lang="ru-RU" dirty="0"/>
              <a:t>4. С помощью каких приборов измеряется рост ребенка? </a:t>
            </a:r>
          </a:p>
          <a:p>
            <a:r>
              <a:rPr lang="ru-RU" dirty="0"/>
              <a:t>5. Как определяется степень жироотложения в подкожной клетчатке? </a:t>
            </a:r>
          </a:p>
          <a:p>
            <a:r>
              <a:rPr lang="ru-RU" dirty="0"/>
              <a:t>6. Перечислите </a:t>
            </a:r>
            <a:r>
              <a:rPr lang="ru-RU" dirty="0" err="1"/>
              <a:t>соматоскопические</a:t>
            </a:r>
            <a:r>
              <a:rPr lang="ru-RU" dirty="0"/>
              <a:t> показатели, определяемые при оценке физического развития детей. </a:t>
            </a:r>
          </a:p>
          <a:p>
            <a:r>
              <a:rPr lang="ru-RU" dirty="0"/>
              <a:t>7. Какие показатели биологического возраста детей используются при комплексной оценке физического развития?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6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Эталон ответа: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А. Для определения точного возраста необходимо из даты обследования вычесть дату рождения ребенка, используя общеизвестные математические закономерности или воспользоваться таблицей. В первом случае точный возраст ребенка составляет 6 лет 4 месяца и 3 дня.</a:t>
            </a:r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Возрастная группировка детей после 3 лет (до 18 лет) проводится с интервалом в 1 год, например, возраст 4 года охватывает возраст от 3 лет 6 месяцев до 4 лет 5 месяцев 29 дней.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В группе должно быть не менее 100-150 детей одного возраста и пола, проживающих в аналогичных условиях. 3. Недостатком этого метода является отсутствие корреляционной связи между массой тела, ростом и окружностью грудной клетки. Каждый из этих показателей оценивается отдельно, вне связи с другими.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Рост измеряют с помощью деревянного ростомера или металлического антропометра. 5. Жироотложение – развитие подкожного жирового слоя у детей определяют путем измерения толщины жировой складки на животе (на 5-6 см сбоку от пупка) и под лопаткой. Измеренную малым толстотным циркулем толщину складки делят пополам.</a:t>
            </a:r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6. При осмотре ребенка обращают внимание на состояние кожных покровов и слизистых оболочек, степень жироотложения, состояние опорно-двигательного аппарата (костяк, осанка, форма грудной клетки и позвоночника, форма ног и стопы). В </a:t>
            </a:r>
            <a:r>
              <a:rPr lang="ru-RU" dirty="0" err="1"/>
              <a:t>препубертатном</a:t>
            </a:r>
            <a:r>
              <a:rPr lang="ru-RU" dirty="0"/>
              <a:t> и пубертатном периоде следует также обращать внимание на развитие вторичных половых признаков. 7. Биологический возраст детей старшего дошкольного и младшего школьного возраста определяют по длине и массе тела, а также по числу постоянных зубов (зубная зрелость). Начиная с 10-11 лет у мальчиков и 9-10 лет у девочек, при определении биологического возраста учитывается степень полового созревания (развитие вторичных половых признаков). </a:t>
            </a:r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1. Закон РБ  от 7.07.2005 г. «О профилактике алкоголизма, наркомании и токсикомании в Республике Башкортостан».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2. Закон РБ от 28.06.2001 г. «О профилактике </a:t>
            </a:r>
            <a:r>
              <a:rPr lang="ru-RU" dirty="0" err="1"/>
              <a:t>табакокурения</a:t>
            </a:r>
            <a:r>
              <a:rPr lang="ru-RU" dirty="0"/>
              <a:t> в Республике Башкортостан».</a:t>
            </a:r>
          </a:p>
          <a:p>
            <a:pPr fontAlgn="t"/>
            <a:r>
              <a:rPr lang="ru-RU" dirty="0"/>
              <a:t> </a:t>
            </a:r>
            <a:endParaRPr lang="ru-RU" b="1" i="1" dirty="0"/>
          </a:p>
          <a:p>
            <a:pPr fontAlgn="t"/>
            <a:r>
              <a:rPr lang="ru-RU" dirty="0"/>
              <a:t>3. Постановление Правительства РФ №715 от 1 декабря 2004 г. «Об утверждении перечня социально значимых заболеваний и перечня заболеваний, представляющих опасность для окружающих».</a:t>
            </a:r>
            <a:endParaRPr lang="ru-RU" b="1" i="1" dirty="0"/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dirty="0"/>
              <a:t>4. Постановление Правительства РФ № 413от 18 мая 2009 г.  "О финансовом обеспечении в 2009 году за счет ассигнований федерального бюджета мероприятий, направленных на формирование здорового образа жизни у граждан Российской Федерации, включая сокращение потребления алкоголя и табака".</a:t>
            </a:r>
            <a:br>
              <a:rPr lang="ru-RU" dirty="0"/>
            </a:br>
            <a:endParaRPr lang="ru-RU" b="1" dirty="0"/>
          </a:p>
          <a:p>
            <a:r>
              <a:rPr lang="ru-RU" dirty="0"/>
              <a:t>5. Постановление Правительства РБ №248 от 05.07.2010 г. «О республиканской целевой программе «Формирование здорового образа жизни у населения Республики Башкортостан, включая сокращение потребления алкоголя, табака и борьбу с наркоманией, на 2011-2015 годы»».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6. Приказ Министерства здравоохранения Республики Башкортостан №445-Д от 19.07.99г. «Об организации и проведении общеобразовательных программ для больных хроническими заболеваниями».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7. Приказ Министерства здравоохранения Российской  Федерации №455 от 23 сентября 2003 г. «О совершенствовании деятельности органов и учреждений здравоохранения по профилактике заболеваний в Российской Федерации».</a:t>
            </a:r>
            <a:endParaRPr lang="ru-RU" b="1" dirty="0"/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dirty="0"/>
              <a:t>8. Приказ МЗ РФ от 31.12.2003г. № 650 "Об утверждении инструкций по заполнению отчетной и учетной документации центра, отделения (кабинета) медицинской профилактики".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9. Приказ МЗ РБ от 14 января 2009г. № 1234-Д «Об утверждении ведомственной целевой программы МЗ РБ «Формирование здорового образа жизни у населения Республики Башкортостан на 2009-2011 годы».</a:t>
            </a:r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dirty="0"/>
              <a:t>10. Приказ </a:t>
            </a:r>
            <a:r>
              <a:rPr lang="ru-RU" dirty="0" err="1"/>
              <a:t>Минздравсоцразвития</a:t>
            </a:r>
            <a:r>
              <a:rPr lang="ru-RU" dirty="0"/>
              <a:t> России №302н от 10 июня 2009 г. «О мерах по реализации постановления Правительства Российской Федерации от 18 мая 2009 г. № 413 "О финансовом обеспечении в 2009 году за счет ассигнований федерального бюджета мероприятий, направленных на формирование здорового образа жизни у граждан Российской Федерации, включая сокращение потребления алкоголя и табака"».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11. Приказ МЗ и СР от 8 июня 2010 г. №430н «О внесении изменений в приказ Министерства здравоохранения и социального развития  Российской Федерации от 19 августа 2009г. №597н «Об организации деятельности центров здоровья по формированию здорового образа жизни у граждан Российской Федерации, включая сокращение потребления табака».</a:t>
            </a:r>
            <a:endParaRPr lang="ru-RU" b="1" dirty="0"/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dirty="0"/>
              <a:t>12. Приказ МЗ и СР от 19 августа 2009г. №597н «Об организации деятельности центров здоровья по формированию здорового образа жизни у граждан Российской Федерации, включая сокращение потребления алкоголя и табака».</a:t>
            </a:r>
          </a:p>
          <a:p>
            <a:r>
              <a:rPr lang="en-US" dirty="0"/>
              <a:t> </a:t>
            </a:r>
            <a:endParaRPr lang="ru-RU" b="1" dirty="0"/>
          </a:p>
          <a:p>
            <a:r>
              <a:rPr lang="ru-RU" dirty="0"/>
              <a:t>13. Приказ МЗ РБ 19 ноября 2009 г.  № 2272-Д «Об организации деятельности центров здоровья по формированию здорового образа жизни у граждан Республики Башкортостан, включая сокращение потребления алкоголя и табака».</a:t>
            </a:r>
            <a:endParaRPr lang="ru-RU" b="1" dirty="0"/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dirty="0"/>
              <a:t>14. Приказ № 1765-Д от 16  августа  2010г   МЗ РБ «Об утверждении Плана мероприятий по реализации республиканской целевой программы  «Формирование здорового образа жизни у населения Республики Башкортостан, включая сокращение потребления алкоголя, табака и борьбу с наркоманией, на 2011-2015 годы».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15. Абросимова М. Ю. и др. Здоровье молодежи: монография - Казань : Медицина, 2007. - 219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16. </a:t>
            </a:r>
            <a:r>
              <a:rPr lang="ru-RU" dirty="0" err="1"/>
              <a:t>Амлаев</a:t>
            </a:r>
            <a:r>
              <a:rPr lang="ru-RU" dirty="0"/>
              <a:t> К.Р. К вопросу об изучении влияния некоторых социально-экономических факторов на здоровье. Профилактика заболеваний и укрепление. здоровья.– М: Издательство МЕДИА СФЕРА, 2007.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17. </a:t>
            </a:r>
            <a:r>
              <a:rPr lang="ru-RU" dirty="0" err="1"/>
              <a:t>Дутов</a:t>
            </a:r>
            <a:r>
              <a:rPr lang="ru-RU" dirty="0"/>
              <a:t>, С.Ю. К проблеме курения среди подростков // Состояние биосферы и здоровье людей: сборник статей IX </a:t>
            </a:r>
            <a:r>
              <a:rPr lang="ru-RU" dirty="0" err="1"/>
              <a:t>Междунар</a:t>
            </a:r>
            <a:r>
              <a:rPr lang="ru-RU" dirty="0"/>
              <a:t>. науч.-</a:t>
            </a:r>
            <a:r>
              <a:rPr lang="ru-RU" dirty="0" err="1"/>
              <a:t>практ</a:t>
            </a:r>
            <a:r>
              <a:rPr lang="ru-RU" dirty="0"/>
              <a:t>. </a:t>
            </a:r>
            <a:r>
              <a:rPr lang="ru-RU" dirty="0" err="1"/>
              <a:t>конф</a:t>
            </a:r>
            <a:r>
              <a:rPr lang="ru-RU" dirty="0"/>
              <a:t>. - Пенза: РИО ПГСХА, 2009. - С. 54-57.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18. Кирпичев, В. И. Физиология и гигиена подростка: учебное пособие для студ. вузов, обучающихся по педагогическим спец. / В. И. Кирпичев. - М. : Академия, 2008. - 206 с.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19. Концевая, А.В., Калинина </a:t>
            </a:r>
            <a:r>
              <a:rPr lang="en-US" dirty="0"/>
              <a:t>A</a:t>
            </a:r>
            <a:r>
              <a:rPr lang="ru-RU" dirty="0"/>
              <a:t>.</a:t>
            </a:r>
            <a:r>
              <a:rPr lang="en-US" dirty="0"/>
              <a:t>M</a:t>
            </a:r>
            <a:r>
              <a:rPr lang="ru-RU" dirty="0"/>
              <a:t>., </a:t>
            </a:r>
            <a:r>
              <a:rPr lang="ru-RU" dirty="0" err="1"/>
              <a:t>Спивак</a:t>
            </a:r>
            <a:r>
              <a:rPr lang="ru-RU" dirty="0"/>
              <a:t> Е.Ю.   Социально-экономическая эффективность «школ здоровья» для больных сердечно-сосудистыми    заболеваниями.    Профилактика    заболеваний    и укрепление   здоровья.   – М.: Издательство МЕДИА СФЕРА., 2008.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20. Куинджи Н.Н. </a:t>
            </a:r>
            <a:r>
              <a:rPr lang="ru-RU" dirty="0" err="1"/>
              <a:t>Валеология</a:t>
            </a:r>
            <a:r>
              <a:rPr lang="ru-RU" dirty="0"/>
              <a:t>: Пути формирования здоровья школьников. – М., 2000.- 183с.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21. Кучма В.Р. Школы, содействующие укреплению здоровья: Европейский проект ВОЗ в Российской Федерации / М.: ГУ НЦЗД РАМН, 2002. – 15с.</a:t>
            </a:r>
          </a:p>
          <a:p>
            <a:r>
              <a:rPr lang="ru-RU" dirty="0"/>
              <a:t>22. Кучма В.Р. Гигиена детей и подростков при работе с </a:t>
            </a:r>
            <a:r>
              <a:rPr lang="ru-RU" dirty="0" err="1"/>
              <a:t>видеодисплейными</a:t>
            </a:r>
            <a:r>
              <a:rPr lang="ru-RU" dirty="0"/>
              <a:t> терминалами. – М.: Медицина, 2000. -160с.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23. Методические рекомендации по гигиеническому контролю за питанием в образовательных коллективах. МР 4237-86.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24. Назарова Е.Н., </a:t>
            </a:r>
            <a:r>
              <a:rPr lang="ru-RU" dirty="0" err="1"/>
              <a:t>Жилов</a:t>
            </a:r>
            <a:r>
              <a:rPr lang="ru-RU" dirty="0"/>
              <a:t> Ю.Д.. Здоровый образ жизни и его составляющие: учебное пособие для вузов. Изд-во Академия, 2008, 256 с.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25. Организация детского питания в дошкольных учреждениях Москвы. Методические материалы /Под ред. </a:t>
            </a:r>
            <a:r>
              <a:rPr lang="ru-RU" dirty="0" err="1"/>
              <a:t>И.Я.Коня</a:t>
            </a:r>
            <a:r>
              <a:rPr lang="ru-RU" dirty="0"/>
              <a:t>. – М.,2000.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26. Основы медицинских знаний и здорового образа жизни. Учебное пособие. </a:t>
            </a:r>
            <a:r>
              <a:rPr lang="ru-RU" dirty="0" err="1"/>
              <a:t>Рубанович</a:t>
            </a:r>
            <a:r>
              <a:rPr lang="ru-RU" dirty="0"/>
              <a:t>, </a:t>
            </a:r>
            <a:r>
              <a:rPr lang="ru-RU" dirty="0" err="1"/>
              <a:t>Айзман</a:t>
            </a:r>
            <a:r>
              <a:rPr lang="ru-RU" dirty="0"/>
              <a:t>. Сибирское университетское изд-во, 2009г., 214 с.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27. Романовский, В.Е. Сахарный диабет как образ жизни. - Изд-во: Феникс, 2008, - 192 с.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28. Руководство   по   медицинской   профилактике/под   ред. Р.Г.  </a:t>
            </a:r>
            <a:r>
              <a:rPr lang="ru-RU" dirty="0" err="1"/>
              <a:t>Оганова</a:t>
            </a:r>
            <a:r>
              <a:rPr lang="ru-RU" dirty="0"/>
              <a:t>, Р.А. </a:t>
            </a:r>
            <a:r>
              <a:rPr lang="ru-RU" dirty="0" err="1"/>
              <a:t>Хальфина</a:t>
            </a:r>
            <a:r>
              <a:rPr lang="ru-RU" dirty="0"/>
              <a:t>. Издательская группа «ГЭОТАР-Медиа», 2007.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29. Современные технологии оздоровления детей и подростков в образовательных учреждениях. Пособие для врачей /</a:t>
            </a:r>
            <a:r>
              <a:rPr lang="ru-RU" dirty="0" err="1"/>
              <a:t>В.Р.Кучма</a:t>
            </a:r>
            <a:r>
              <a:rPr lang="ru-RU" dirty="0"/>
              <a:t>, </a:t>
            </a:r>
            <a:r>
              <a:rPr lang="ru-RU" dirty="0" err="1"/>
              <a:t>Л.М.Сухарева</a:t>
            </a:r>
            <a:r>
              <a:rPr lang="ru-RU" dirty="0"/>
              <a:t>, </a:t>
            </a:r>
            <a:r>
              <a:rPr lang="ru-RU" dirty="0" err="1"/>
              <a:t>А.Г.Ильин</a:t>
            </a:r>
            <a:r>
              <a:rPr lang="ru-RU" dirty="0"/>
              <a:t> и др. –М.:МЗ РФ, 2002.-69с.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30. Туманян, Г.С. Здоровый образ жизни и физическое совершенствование. - Изд-во: Академия, 2009 -  336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Признаками здоровья являются: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специфическая </a:t>
            </a:r>
            <a:r>
              <a:rPr lang="ru-RU" dirty="0"/>
              <a:t>(иммунная) и неспецифическая устойчивость к действию повреждающих факторов;</a:t>
            </a:r>
          </a:p>
          <a:p>
            <a:r>
              <a:rPr lang="ru-RU" dirty="0"/>
              <a:t>показатели роста и развития;</a:t>
            </a:r>
          </a:p>
          <a:p>
            <a:r>
              <a:rPr lang="ru-RU" dirty="0"/>
              <a:t>функциональное состояние и резервные возможности организма;</a:t>
            </a:r>
          </a:p>
          <a:p>
            <a:r>
              <a:rPr lang="ru-RU" dirty="0"/>
              <a:t>наличие и уровень какого-либо заболевания или дефекта развития;</a:t>
            </a:r>
          </a:p>
          <a:p>
            <a:r>
              <a:rPr lang="ru-RU" dirty="0"/>
              <a:t>уровень морально-волевых и ценностно-мотивационных установок.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7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31. Формирование здорового образа жизни молодежи (медико-социальные аспекты) /</a:t>
            </a:r>
            <a:r>
              <a:rPr lang="ru-RU" dirty="0" err="1"/>
              <a:t>Марыненко</a:t>
            </a:r>
            <a:r>
              <a:rPr lang="ru-RU" dirty="0"/>
              <a:t> А.В., </a:t>
            </a:r>
            <a:r>
              <a:rPr lang="ru-RU" dirty="0" err="1"/>
              <a:t>Валентик</a:t>
            </a:r>
            <a:r>
              <a:rPr lang="ru-RU" dirty="0"/>
              <a:t> Ю.В., Кучма В.Р. и др. – М.: Медицина, 1988. – 192с.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32. Чернякина, Т.С.  Научное обоснование системы оздоровления детей в напряженных экологических и социально-гигиенических условиях: </a:t>
            </a:r>
            <a:r>
              <a:rPr lang="ru-RU" dirty="0" err="1"/>
              <a:t>автореф</a:t>
            </a:r>
            <a:r>
              <a:rPr lang="ru-RU" dirty="0"/>
              <a:t>. </a:t>
            </a:r>
            <a:r>
              <a:rPr lang="ru-RU" dirty="0" err="1"/>
              <a:t>дис</a:t>
            </a:r>
            <a:r>
              <a:rPr lang="ru-RU" dirty="0"/>
              <a:t>. ... д-ра мед. наук/ Т. С. Чернякина - СПб. ; 2006. - 46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b65a2712e2ac963b99420084c03fcd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" y="908720"/>
            <a:ext cx="905827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f2824b69c479636b5183693c579416ef243e12"/>
</p:tagLst>
</file>

<file path=ppt/theme/theme1.xml><?xml version="1.0" encoding="utf-8"?>
<a:theme xmlns:a="http://schemas.openxmlformats.org/drawingml/2006/main" name="Презентация_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Презентация_шаблон1</Template>
  <TotalTime>1109</TotalTime>
  <Words>3693</Words>
  <Application>Microsoft Office PowerPoint</Application>
  <PresentationFormat>Экран (4:3)</PresentationFormat>
  <Paragraphs>328</Paragraphs>
  <Slides>91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2" baseType="lpstr">
      <vt:lpstr>Презентация_шаблон1</vt:lpstr>
      <vt:lpstr> </vt:lpstr>
      <vt:lpstr>Лектор: Профессор кафедры  Педиатрии ИДПО Шагарова Сания Валеевна  </vt:lpstr>
      <vt:lpstr>Презентация PowerPoint</vt:lpstr>
      <vt:lpstr>Здоровье – что это?</vt:lpstr>
      <vt:lpstr>В настоящее время принято выделить несколько компонентов (видов) здоровья: </vt:lpstr>
      <vt:lpstr>Физическое здоровье </vt:lpstr>
      <vt:lpstr>Психическое здоровье </vt:lpstr>
      <vt:lpstr>Нравственное здоровье </vt:lpstr>
      <vt:lpstr>Признаками здоровья являются: </vt:lpstr>
      <vt:lpstr>Презентация PowerPoint</vt:lpstr>
      <vt:lpstr>Образ жизни </vt:lpstr>
      <vt:lpstr>Что такое ЗОЖ?  Здоровый образ жизни – это поведение, стиль, способствующие со­хранению, укреплению и восстановлению здоровья данной популя­ции.  Здоровый образ жизни — это не только медицинская, но и соци­ально-экономическая категория, которая зависит от развития произ­водства и производственных отношений.</vt:lpstr>
      <vt:lpstr>Здоровый образ жизни связан с выбором личностью позитивного в отношении здоровья сти­ля жизни, что предполагает высокий уровень гигиенической культу­ры отдельных социальных групп и общества в целом.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Важнейшее направление работы по преодолению вредных привы­чек — усиление внимания к формированию личности подростка, воз­вышению его потребностей, усвоению ценностей культуры, накоплен­ных человечеством, т.е. обеспечение духовного здоровья молодёжи.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Гигиеническое воспитание родителей </vt:lpstr>
      <vt:lpstr>Гигиеническое обучение персонала </vt:lpstr>
      <vt:lpstr>Основные темы занятий с персоналом: </vt:lpstr>
      <vt:lpstr>Работники образовательных учреждений обязаны проходить гиги­еническую подготовку и сдавать зачет (1 раз в 2 года по установлен­ной программе). </vt:lpstr>
      <vt:lpstr> Программа очно-заочного гигиенического обучения работников школ включает следующие основные разделы: 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Всемирного дня здоровья </vt:lpstr>
      <vt:lpstr> www.who.int/world-health-day. </vt:lpstr>
      <vt:lpstr>Тематика уроков:</vt:lpstr>
      <vt:lpstr>Презентация PowerPoint</vt:lpstr>
      <vt:lpstr>Основы оздоровления детей в школе</vt:lpstr>
      <vt:lpstr>Основные принципы организации и проведения системы профи­лактических и оздоровительных мероприятий в образовательных уч­реждениях: </vt:lpstr>
      <vt:lpstr>Презентация PowerPoint</vt:lpstr>
      <vt:lpstr>В программу оздоровления детей в школе должны быть включены следующие разделы: </vt:lpstr>
      <vt:lpstr>Презентация PowerPoint</vt:lpstr>
      <vt:lpstr>Тестовые задания для слушателей лекции</vt:lpstr>
      <vt:lpstr>1.Здоровый образ жизни </vt:lpstr>
      <vt:lpstr>2. Образование раковых опухолей у курильщиков вызывает </vt:lpstr>
      <vt:lpstr>3. Что такое режим дня? </vt:lpstr>
      <vt:lpstr>4. Что такое рациональное питание? </vt:lpstr>
      <vt:lpstr>5. Назовите питательные вещества имеющие энергетическую ценность </vt:lpstr>
      <vt:lpstr>6. Что такое витамины? </vt:lpstr>
      <vt:lpstr>7. Что такое двигательная активность? </vt:lpstr>
      <vt:lpstr>8. Что такое закаливание? </vt:lpstr>
      <vt:lpstr>9. Что такое личная гигиена? </vt:lpstr>
      <vt:lpstr>10. Назовите основные двигательные качества </vt:lpstr>
      <vt:lpstr>11. Одним из важнейших направлений профилактики, является </vt:lpstr>
      <vt:lpstr>12. ЗОЖ включает: </vt:lpstr>
      <vt:lpstr>13. Принципы способствующие сохранению и укреплению здоровья: </vt:lpstr>
      <vt:lpstr>14. Устным методом пропаганды ЗОЖ является </vt:lpstr>
      <vt:lpstr>15. Какие из перечисленных факторов оказывают наибольшее влияние на индивидуальное здоровье человека? </vt:lpstr>
      <vt:lpstr>16. Для развития мышечной выносливости следует выполнять </vt:lpstr>
      <vt:lpstr>17. В какое время суток работоспособность человека наиболее низкая? </vt:lpstr>
      <vt:lpstr>18. Что не допускает ЗОЖ? </vt:lpstr>
      <vt:lpstr>19.Что является обязательным компонентом ЗОЖ? </vt:lpstr>
      <vt:lpstr>20. Здоровье – это состояние полного… </vt:lpstr>
      <vt:lpstr>Ситуационная задача</vt:lpstr>
      <vt:lpstr>Нормативные документы: </vt:lpstr>
      <vt:lpstr>Задание:</vt:lpstr>
      <vt:lpstr>Презентация PowerPoint</vt:lpstr>
      <vt:lpstr>Эталон ответа:</vt:lpstr>
      <vt:lpstr>Презентация PowerPoint</vt:lpstr>
      <vt:lpstr>Презентация PowerPoint</vt:lpstr>
      <vt:lpstr>Список использованной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76</cp:revision>
  <dcterms:created xsi:type="dcterms:W3CDTF">2015-08-03T14:27:15Z</dcterms:created>
  <dcterms:modified xsi:type="dcterms:W3CDTF">2017-05-04T18:49:58Z</dcterms:modified>
</cp:coreProperties>
</file>