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64" r:id="rId4"/>
    <p:sldId id="262" r:id="rId5"/>
    <p:sldId id="265" r:id="rId6"/>
    <p:sldId id="266" r:id="rId7"/>
    <p:sldId id="257" r:id="rId8"/>
    <p:sldId id="258" r:id="rId9"/>
    <p:sldId id="259" r:id="rId10"/>
    <p:sldId id="260" r:id="rId11"/>
    <p:sldId id="261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5E78B-1E05-4A39-BF5E-595C3B8A00C7}" type="datetimeFigureOut">
              <a:rPr lang="ru-RU" smtClean="0"/>
              <a:pPr/>
              <a:t>11.11.2016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DC494-891A-4D77-A956-7C325B54FA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5E78B-1E05-4A39-BF5E-595C3B8A00C7}" type="datetimeFigureOut">
              <a:rPr lang="ru-RU" smtClean="0"/>
              <a:pPr/>
              <a:t>11.11.2016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DC494-891A-4D77-A956-7C325B54FA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5E78B-1E05-4A39-BF5E-595C3B8A00C7}" type="datetimeFigureOut">
              <a:rPr lang="ru-RU" smtClean="0"/>
              <a:pPr/>
              <a:t>11.11.2016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DC494-891A-4D77-A956-7C325B54FA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5E78B-1E05-4A39-BF5E-595C3B8A00C7}" type="datetimeFigureOut">
              <a:rPr lang="ru-RU" smtClean="0"/>
              <a:pPr/>
              <a:t>11.11.2016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DC494-891A-4D77-A956-7C325B54FA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5E78B-1E05-4A39-BF5E-595C3B8A00C7}" type="datetimeFigureOut">
              <a:rPr lang="ru-RU" smtClean="0"/>
              <a:pPr/>
              <a:t>11.11.2016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DC494-891A-4D77-A956-7C325B54FA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5E78B-1E05-4A39-BF5E-595C3B8A00C7}" type="datetimeFigureOut">
              <a:rPr lang="ru-RU" smtClean="0"/>
              <a:pPr/>
              <a:t>11.11.2016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DC494-891A-4D77-A956-7C325B54FA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5E78B-1E05-4A39-BF5E-595C3B8A00C7}" type="datetimeFigureOut">
              <a:rPr lang="ru-RU" smtClean="0"/>
              <a:pPr/>
              <a:t>11.11.2016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DC494-891A-4D77-A956-7C325B54FA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5E78B-1E05-4A39-BF5E-595C3B8A00C7}" type="datetimeFigureOut">
              <a:rPr lang="ru-RU" smtClean="0"/>
              <a:pPr/>
              <a:t>11.11.2016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DC494-891A-4D77-A956-7C325B54FA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5E78B-1E05-4A39-BF5E-595C3B8A00C7}" type="datetimeFigureOut">
              <a:rPr lang="ru-RU" smtClean="0"/>
              <a:pPr/>
              <a:t>11.11.2016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DC494-891A-4D77-A956-7C325B54FA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5E78B-1E05-4A39-BF5E-595C3B8A00C7}" type="datetimeFigureOut">
              <a:rPr lang="ru-RU" smtClean="0"/>
              <a:pPr/>
              <a:t>11.11.2016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DC494-891A-4D77-A956-7C325B54FA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5E78B-1E05-4A39-BF5E-595C3B8A00C7}" type="datetimeFigureOut">
              <a:rPr lang="ru-RU" smtClean="0"/>
              <a:pPr/>
              <a:t>11.11.2016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17DC494-891A-4D77-A956-7C325B54FA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965E78B-1E05-4A39-BF5E-595C3B8A00C7}" type="datetimeFigureOut">
              <a:rPr lang="ru-RU" smtClean="0"/>
              <a:pPr/>
              <a:t>11.11.2016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17DC494-891A-4D77-A956-7C325B54FAF7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476672"/>
            <a:ext cx="8424936" cy="6048672"/>
          </a:xfrm>
        </p:spPr>
        <p:txBody>
          <a:bodyPr>
            <a:normAutofit/>
          </a:bodyPr>
          <a:lstStyle/>
          <a:p>
            <a:pPr algn="ctr"/>
            <a:r>
              <a:rPr lang="ru-RU" sz="4800" dirty="0" smtClean="0"/>
              <a:t>Подвижные игры как средство формирования интереса детей к занятиям физической культурой</a:t>
            </a: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332656"/>
            <a:ext cx="8215064" cy="6192688"/>
          </a:xfrm>
        </p:spPr>
        <p:txBody>
          <a:bodyPr>
            <a:normAutofit/>
          </a:bodyPr>
          <a:lstStyle/>
          <a:p>
            <a:pPr indent="540000" algn="just">
              <a:lnSpc>
                <a:spcPct val="150000"/>
              </a:lnSpc>
              <a:spcBef>
                <a:spcPts val="0"/>
              </a:spcBef>
              <a:buClr>
                <a:srgbClr val="0033CC"/>
              </a:buClr>
              <a:buSzPct val="170000"/>
              <a:defRPr/>
            </a:pPr>
            <a:r>
              <a:rPr lang="ru-RU" altLang="ru-RU" sz="2400" b="1" i="1" dirty="0" smtClean="0"/>
              <a:t>Первые шаги в плавании связаны с выполнением упражнений и игр, которые помогают детям:</a:t>
            </a:r>
          </a:p>
          <a:p>
            <a:pPr indent="540000" algn="just">
              <a:lnSpc>
                <a:spcPct val="150000"/>
              </a:lnSpc>
              <a:spcBef>
                <a:spcPts val="0"/>
              </a:spcBef>
              <a:buClr>
                <a:srgbClr val="0033CC"/>
              </a:buClr>
              <a:buSzPct val="170000"/>
              <a:defRPr/>
            </a:pPr>
            <a:r>
              <a:rPr lang="ru-RU" altLang="ru-RU" sz="2400" b="1" i="1" dirty="0" smtClean="0"/>
              <a:t>- преодолеть водобоязнь, недоверие к водной среде;</a:t>
            </a:r>
          </a:p>
          <a:p>
            <a:pPr indent="540000" algn="just">
              <a:lnSpc>
                <a:spcPct val="150000"/>
              </a:lnSpc>
              <a:spcBef>
                <a:spcPts val="0"/>
              </a:spcBef>
              <a:buClr>
                <a:srgbClr val="0033CC"/>
              </a:buClr>
              <a:buSzPct val="170000"/>
              <a:defRPr/>
            </a:pPr>
            <a:r>
              <a:rPr lang="ru-RU" altLang="ru-RU" sz="2400" b="1" i="1" dirty="0" smtClean="0"/>
              <a:t>- ознакомиться с ее свойствами;</a:t>
            </a:r>
          </a:p>
          <a:p>
            <a:pPr indent="540000" algn="just">
              <a:lnSpc>
                <a:spcPct val="150000"/>
              </a:lnSpc>
              <a:spcBef>
                <a:spcPts val="0"/>
              </a:spcBef>
              <a:buClr>
                <a:srgbClr val="0033CC"/>
              </a:buClr>
              <a:buSzPct val="170000"/>
              <a:defRPr/>
            </a:pPr>
            <a:r>
              <a:rPr lang="ru-RU" altLang="ru-RU" sz="2400" b="1" i="1" dirty="0" smtClean="0"/>
              <a:t>- овладеть действиями, подготавливающими к плаванию.</a:t>
            </a:r>
          </a:p>
          <a:p>
            <a:pPr indent="540000" algn="just">
              <a:lnSpc>
                <a:spcPct val="150000"/>
              </a:lnSpc>
              <a:spcBef>
                <a:spcPts val="0"/>
              </a:spcBef>
              <a:buClr>
                <a:srgbClr val="0033CC"/>
              </a:buClr>
              <a:buSzPct val="170000"/>
              <a:defRPr/>
            </a:pPr>
            <a:r>
              <a:rPr lang="ru-RU" altLang="ru-RU" sz="2400" b="1" i="1" dirty="0" smtClean="0"/>
              <a:t>Это  передвижение по дну, погружение в воду, вдох и выдох  в воду, открывание глаз в воде, всплывание и лежание на поверхности воды, скольжение, обучение движениям ногами.</a:t>
            </a:r>
          </a:p>
          <a:p>
            <a:pPr indent="808038" algn="just">
              <a:lnSpc>
                <a:spcPct val="170000"/>
              </a:lnSpc>
              <a:spcBef>
                <a:spcPts val="0"/>
              </a:spcBef>
              <a:buClr>
                <a:srgbClr val="0033CC"/>
              </a:buClr>
              <a:buSzPct val="170000"/>
              <a:defRPr/>
            </a:pPr>
            <a:endParaRPr lang="ru-RU" altLang="ru-RU" sz="2000" b="1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476672"/>
            <a:ext cx="8143056" cy="5976664"/>
          </a:xfrm>
        </p:spPr>
        <p:txBody>
          <a:bodyPr>
            <a:normAutofit/>
          </a:bodyPr>
          <a:lstStyle/>
          <a:p>
            <a:pPr indent="808038" algn="ctr">
              <a:lnSpc>
                <a:spcPct val="170000"/>
              </a:lnSpc>
              <a:spcBef>
                <a:spcPts val="0"/>
              </a:spcBef>
              <a:buClr>
                <a:srgbClr val="0033CC"/>
              </a:buClr>
              <a:buSzPct val="170000"/>
              <a:defRPr/>
            </a:pPr>
            <a:r>
              <a:rPr lang="ru-RU" altLang="ru-RU" sz="2400" b="1" i="1" dirty="0" smtClean="0"/>
              <a:t>1 этап </a:t>
            </a:r>
          </a:p>
          <a:p>
            <a:pPr indent="540000" algn="just">
              <a:lnSpc>
                <a:spcPct val="150000"/>
              </a:lnSpc>
              <a:spcBef>
                <a:spcPts val="0"/>
              </a:spcBef>
              <a:buClr>
                <a:srgbClr val="0033CC"/>
              </a:buClr>
              <a:buSzPct val="170000"/>
              <a:defRPr/>
            </a:pPr>
            <a:r>
              <a:rPr lang="ru-RU" altLang="ru-RU" sz="2400" b="1" i="1" dirty="0" smtClean="0"/>
              <a:t>Ознакомление ребенка с водой и ее свойствами</a:t>
            </a:r>
            <a:endParaRPr lang="en-US" altLang="ru-RU" sz="2400" b="1" i="1" dirty="0" smtClean="0"/>
          </a:p>
          <a:p>
            <a:pPr indent="540000" algn="just">
              <a:lnSpc>
                <a:spcPct val="150000"/>
              </a:lnSpc>
              <a:spcBef>
                <a:spcPts val="0"/>
              </a:spcBef>
              <a:buClr>
                <a:srgbClr val="0033CC"/>
              </a:buClr>
              <a:buSzPct val="170000"/>
              <a:defRPr/>
            </a:pPr>
            <a:r>
              <a:rPr lang="ru-RU" altLang="ru-RU" sz="2400" b="1" i="1" dirty="0" smtClean="0"/>
              <a:t>- (плотностью, вязкостью и прозрачностью).</a:t>
            </a:r>
          </a:p>
          <a:p>
            <a:pPr indent="540000" algn="just">
              <a:lnSpc>
                <a:spcPct val="150000"/>
              </a:lnSpc>
              <a:spcBef>
                <a:spcPts val="0"/>
              </a:spcBef>
              <a:buClr>
                <a:srgbClr val="0033CC"/>
              </a:buClr>
              <a:buSzPct val="170000"/>
              <a:defRPr/>
            </a:pPr>
            <a:r>
              <a:rPr lang="ru-RU" altLang="ru-RU" sz="2400" b="1" i="1" dirty="0" smtClean="0"/>
              <a:t>Продолжается до того момента, как ребенок освоится с водой, сможет безбоязненно и уверенно с помощью взрослого и самостоятельно передвигаться но дну, совершать простейшие действия, играть.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332656"/>
            <a:ext cx="8071048" cy="6192688"/>
          </a:xfrm>
        </p:spPr>
        <p:txBody>
          <a:bodyPr>
            <a:normAutofit/>
          </a:bodyPr>
          <a:lstStyle/>
          <a:p>
            <a:pPr indent="540000" algn="ctr">
              <a:lnSpc>
                <a:spcPct val="150000"/>
              </a:lnSpc>
              <a:spcBef>
                <a:spcPts val="0"/>
              </a:spcBef>
            </a:pPr>
            <a:r>
              <a:rPr lang="ru-RU" altLang="ru-RU" sz="2400" b="1" i="1" dirty="0" smtClean="0"/>
              <a:t>2 этап</a:t>
            </a:r>
          </a:p>
          <a:p>
            <a:pPr indent="540000" algn="just">
              <a:lnSpc>
                <a:spcPct val="150000"/>
              </a:lnSpc>
              <a:spcBef>
                <a:spcPts val="0"/>
              </a:spcBef>
            </a:pPr>
            <a:r>
              <a:rPr lang="ru-RU" altLang="ru-RU" sz="2400" b="1" i="1" dirty="0" smtClean="0"/>
              <a:t>Приобретение детьми умений и навыков, которые помогут чувствовать себя в воде достаточно надежно.</a:t>
            </a:r>
            <a:endParaRPr lang="en-US" altLang="ru-RU" sz="2400" b="1" i="1" dirty="0" smtClean="0"/>
          </a:p>
          <a:p>
            <a:pPr indent="540000" algn="just">
              <a:lnSpc>
                <a:spcPct val="150000"/>
              </a:lnSpc>
              <a:spcBef>
                <a:spcPts val="0"/>
              </a:spcBef>
            </a:pPr>
            <a:r>
              <a:rPr lang="ru-RU" altLang="ru-RU" sz="2400" b="1" i="1" dirty="0" smtClean="0"/>
              <a:t>Дети учатся держаться на поверхности воды (всплывать,  лежать,  скользить) хотя бы краткое время получают представление о ее выталкивающей и поддерживающей силе, а так же самостоятельно выполнять упражнение вдох - выдох несколько раз подряд.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404664"/>
            <a:ext cx="8143056" cy="6048672"/>
          </a:xfrm>
        </p:spPr>
        <p:txBody>
          <a:bodyPr/>
          <a:lstStyle/>
          <a:p>
            <a:pPr indent="540000" algn="ctr">
              <a:lnSpc>
                <a:spcPct val="150000"/>
              </a:lnSpc>
              <a:spcBef>
                <a:spcPts val="0"/>
              </a:spcBef>
            </a:pPr>
            <a:r>
              <a:rPr lang="ru-RU" altLang="ru-RU" sz="2400" b="1" i="1" dirty="0" smtClean="0"/>
              <a:t>3 этап</a:t>
            </a:r>
          </a:p>
          <a:p>
            <a:pPr indent="540000" algn="just">
              <a:lnSpc>
                <a:spcPct val="150000"/>
              </a:lnSpc>
              <a:spcBef>
                <a:spcPts val="0"/>
              </a:spcBef>
            </a:pPr>
            <a:r>
              <a:rPr lang="ru-RU" altLang="ru-RU" sz="2400" b="1" i="1" dirty="0" smtClean="0"/>
              <a:t>Обучение плаванию определенным способом.</a:t>
            </a:r>
          </a:p>
          <a:p>
            <a:pPr indent="540000" algn="just">
              <a:lnSpc>
                <a:spcPct val="150000"/>
              </a:lnSpc>
              <a:spcBef>
                <a:spcPts val="0"/>
              </a:spcBef>
            </a:pPr>
            <a:r>
              <a:rPr lang="ru-RU" altLang="ru-RU" sz="2400" b="1" i="1" dirty="0" smtClean="0"/>
              <a:t>Дети должны уметь проплыть на мелкой воде (глубина воды по грудь), сохраняя согласованность движения рук, ног и дыхания, характерную для разучиваемого способа плавания.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476672"/>
            <a:ext cx="7999040" cy="5904656"/>
          </a:xfrm>
        </p:spPr>
        <p:txBody>
          <a:bodyPr>
            <a:normAutofit/>
          </a:bodyPr>
          <a:lstStyle/>
          <a:p>
            <a:pPr indent="540000" algn="ctr">
              <a:lnSpc>
                <a:spcPct val="150000"/>
              </a:lnSpc>
              <a:spcBef>
                <a:spcPts val="0"/>
              </a:spcBef>
            </a:pPr>
            <a:r>
              <a:rPr lang="ru-RU" altLang="ru-RU" sz="2400" b="1" i="1" dirty="0" smtClean="0"/>
              <a:t>4 этап</a:t>
            </a:r>
          </a:p>
          <a:p>
            <a:pPr indent="540000" algn="just">
              <a:lnSpc>
                <a:spcPct val="150000"/>
              </a:lnSpc>
              <a:spcBef>
                <a:spcPts val="0"/>
              </a:spcBef>
            </a:pPr>
            <a:r>
              <a:rPr lang="ru-RU" altLang="ru-RU" sz="2400" b="1" i="1" dirty="0" smtClean="0"/>
              <a:t>Дети должны уметь проплыть на мелкой воде (глубина воды по грудь), сохраняя согласованность движения рук, ног и дыхания, характерную для разучиваемого способа плавания.</a:t>
            </a:r>
          </a:p>
          <a:p>
            <a:pPr indent="540000" algn="just">
              <a:lnSpc>
                <a:spcPct val="150000"/>
              </a:lnSpc>
              <a:spcBef>
                <a:spcPts val="0"/>
              </a:spcBef>
            </a:pPr>
            <a:r>
              <a:rPr lang="ru-RU" altLang="ru-RU" sz="2400" b="1" i="1" dirty="0" smtClean="0"/>
              <a:t>Также на этом этапе дети приобретают умения плавать на глубине.</a:t>
            </a:r>
          </a:p>
          <a:p>
            <a:pPr indent="540000" algn="just">
              <a:lnSpc>
                <a:spcPct val="150000"/>
              </a:lnSpc>
              <a:spcBef>
                <a:spcPts val="0"/>
              </a:spcBef>
            </a:pPr>
            <a:endParaRPr lang="ru-RU" altLang="ru-RU" sz="2400" b="1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404664"/>
            <a:ext cx="7854696" cy="6048672"/>
          </a:xfrm>
        </p:spPr>
        <p:txBody>
          <a:bodyPr>
            <a:normAutofit fontScale="70000" lnSpcReduction="20000"/>
          </a:bodyPr>
          <a:lstStyle/>
          <a:p>
            <a:pPr indent="540000" algn="just">
              <a:lnSpc>
                <a:spcPct val="160000"/>
              </a:lnSpc>
              <a:spcBef>
                <a:spcPts val="0"/>
              </a:spcBef>
            </a:pPr>
            <a:r>
              <a:rPr lang="ru-RU" altLang="ru-RU" b="1" i="1" dirty="0" smtClean="0"/>
              <a:t>Где лучше учить ребенка плавать?</a:t>
            </a:r>
          </a:p>
          <a:p>
            <a:pPr indent="540000" algn="just">
              <a:lnSpc>
                <a:spcPct val="160000"/>
              </a:lnSpc>
              <a:spcBef>
                <a:spcPts val="0"/>
              </a:spcBef>
            </a:pPr>
            <a:r>
              <a:rPr lang="ru-RU" altLang="ru-RU" b="1" i="1" dirty="0" smtClean="0"/>
              <a:t>Обучать детей плаванию можно на любом неглубоком месте реки, озера, пруда, моря. Лучше всего заниматься всегда в одном и том же знакомом месте. Перед занятием следует предварительно тщательно осмотреть дно: оно должно быть плотным, пологим, без ям или вбитых в дно кольев. Дно следует очистить от крупных камней, водорослей, палок, коряг и других посторонних предметов.</a:t>
            </a:r>
          </a:p>
          <a:p>
            <a:pPr indent="540000" algn="just">
              <a:lnSpc>
                <a:spcPct val="160000"/>
              </a:lnSpc>
              <a:spcBef>
                <a:spcPts val="0"/>
              </a:spcBef>
            </a:pPr>
            <a:r>
              <a:rPr lang="ru-RU" altLang="ru-RU" b="1" i="1" dirty="0" smtClean="0"/>
              <a:t>Глубина водоема в месте обучения детей плаванию не должна быть больше, чем по пояс или по грудь ребенку. Детям указывают, до каких пределов в глубь водоема им разрешено передвигаться, и строго следят за выполнением этого требования. Плохо плавающим детям надо разрешать плавать только вдоль берега. Взрослые во время купания детей должны находиться между ребенком и глубокой частью водоема.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404664"/>
            <a:ext cx="7999040" cy="5976664"/>
          </a:xfrm>
        </p:spPr>
        <p:txBody>
          <a:bodyPr>
            <a:normAutofit fontScale="85000" lnSpcReduction="10000"/>
          </a:bodyPr>
          <a:lstStyle/>
          <a:p>
            <a:pPr indent="540000" algn="ctr">
              <a:lnSpc>
                <a:spcPct val="160000"/>
              </a:lnSpc>
              <a:spcBef>
                <a:spcPts val="0"/>
              </a:spcBef>
            </a:pPr>
            <a:r>
              <a:rPr lang="ru-RU" altLang="ru-RU" sz="1900" b="1" i="1" dirty="0" smtClean="0"/>
              <a:t>Правила обучения плаванию детей:</a:t>
            </a:r>
          </a:p>
          <a:p>
            <a:pPr indent="540000" algn="just">
              <a:lnSpc>
                <a:spcPct val="160000"/>
              </a:lnSpc>
              <a:spcBef>
                <a:spcPts val="0"/>
              </a:spcBef>
            </a:pPr>
            <a:r>
              <a:rPr lang="ru-RU" altLang="ru-RU" sz="1900" b="1" i="1" dirty="0" smtClean="0"/>
              <a:t>Заниматься с детьми следует каждый день.</a:t>
            </a:r>
          </a:p>
          <a:p>
            <a:pPr indent="540000" algn="just">
              <a:lnSpc>
                <a:spcPct val="160000"/>
              </a:lnSpc>
              <a:spcBef>
                <a:spcPts val="0"/>
              </a:spcBef>
            </a:pPr>
            <a:r>
              <a:rPr lang="ru-RU" altLang="ru-RU" sz="1900" b="1" i="1" dirty="0" smtClean="0"/>
              <a:t>Продолжительность занятий постепенно надо увеличивать от 3-5 до 15-20 минут при достаточно теплой воде (20-22 градуса) и сравнительно высокой температуре воздуха (25-27 градусов).</a:t>
            </a:r>
          </a:p>
          <a:p>
            <a:pPr indent="540000" algn="just">
              <a:lnSpc>
                <a:spcPct val="160000"/>
              </a:lnSpc>
              <a:spcBef>
                <a:spcPts val="0"/>
              </a:spcBef>
            </a:pPr>
            <a:r>
              <a:rPr lang="ru-RU" altLang="ru-RU" sz="1900" b="1" i="1" dirty="0" smtClean="0"/>
              <a:t>Нельзя разрешать детям долго купаться натощак или тотчас после принятия пищи.</a:t>
            </a:r>
          </a:p>
          <a:p>
            <a:pPr indent="540000" algn="just">
              <a:lnSpc>
                <a:spcPct val="160000"/>
              </a:lnSpc>
              <a:spcBef>
                <a:spcPts val="0"/>
              </a:spcBef>
            </a:pPr>
            <a:r>
              <a:rPr lang="ru-RU" altLang="ru-RU" sz="1900" b="1" i="1" dirty="0" smtClean="0"/>
              <a:t>Даже при легком недомогании - головной боли, незначительном ознобе, кашле, при отсутствии аппетита или плохом сне - надо запрещать детям входить в воду.</a:t>
            </a:r>
          </a:p>
          <a:p>
            <a:pPr indent="540000" algn="just">
              <a:lnSpc>
                <a:spcPct val="160000"/>
              </a:lnSpc>
              <a:spcBef>
                <a:spcPts val="0"/>
              </a:spcBef>
            </a:pPr>
            <a:r>
              <a:rPr lang="ru-RU" altLang="ru-RU" sz="1900" b="1" i="1" dirty="0" smtClean="0"/>
              <a:t>При обучении плаванию добивайтесь, чтобы ребята сознательно овладевали новыми движениями.</a:t>
            </a:r>
          </a:p>
          <a:p>
            <a:pPr indent="540000" algn="just">
              <a:lnSpc>
                <a:spcPct val="160000"/>
              </a:lnSpc>
              <a:spcBef>
                <a:spcPts val="0"/>
              </a:spcBef>
            </a:pPr>
            <a:r>
              <a:rPr lang="ru-RU" altLang="ru-RU" sz="1900" b="1" i="1" dirty="0" smtClean="0"/>
              <a:t>Хорошо, если перед началом обучения дети вместе с родителями посетят водную станцию или бассейн и посмотрят, как плавают их сверстники. Наглядные примеры ускорят и облегчат обучение.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476672"/>
            <a:ext cx="8071048" cy="5976664"/>
          </a:xfrm>
        </p:spPr>
        <p:txBody>
          <a:bodyPr>
            <a:normAutofit/>
          </a:bodyPr>
          <a:lstStyle/>
          <a:p>
            <a:pPr indent="540000" algn="just">
              <a:lnSpc>
                <a:spcPct val="160000"/>
              </a:lnSpc>
              <a:spcBef>
                <a:spcPts val="0"/>
              </a:spcBef>
            </a:pPr>
            <a:r>
              <a:rPr lang="ru-RU" altLang="ru-RU" sz="1700" b="1" i="1" dirty="0" smtClean="0"/>
              <a:t>В каком бы возрасте ни начинали учить ребенка плавать, надо его сначала путем различных упражнений и игр приучить к воде: научить смело входить в воду, свободно и непринужденно передвигаться а ней, погружаться с головой. Ребенок должен держаться на воде, выполнять различные предшествующие плаванию упражнения.</a:t>
            </a:r>
          </a:p>
          <a:p>
            <a:pPr indent="540000" algn="just">
              <a:lnSpc>
                <a:spcPct val="160000"/>
              </a:lnSpc>
              <a:spcBef>
                <a:spcPts val="0"/>
              </a:spcBef>
            </a:pPr>
            <a:r>
              <a:rPr lang="ru-RU" altLang="ru-RU" sz="1700" b="1" i="1" dirty="0" smtClean="0"/>
              <a:t>Только после этого можно обучать плаванию определенным стилем (кролем, брассом и т. д.) Соблюдая строгую последовательность в нарастании сложности педагогических задач, можно добиться положительных результатов при обучении плаванию. Ни в коем случае нельзя, как это еще иногда, к сожалению, практикуется, умышленно сталкивать ребенка в воду. Нельзя надеяться, что ребенок поплывет самостоятельно, подчиняясь инстинкту самосохранения. Этим можно вызвать у ребенка страх и навсегда отбить охоту учиться плавать.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404664"/>
            <a:ext cx="8071048" cy="5976664"/>
          </a:xfrm>
        </p:spPr>
        <p:txBody>
          <a:bodyPr/>
          <a:lstStyle/>
          <a:p>
            <a:pPr indent="540000" algn="just">
              <a:lnSpc>
                <a:spcPct val="150000"/>
              </a:lnSpc>
              <a:spcBef>
                <a:spcPts val="0"/>
              </a:spcBef>
            </a:pPr>
            <a:r>
              <a:rPr lang="ru-RU" altLang="ru-RU" sz="2000" b="1" i="1" dirty="0" smtClean="0"/>
              <a:t>В начале обучения взрослый должен находиться в воде вместе с ребенком. Если то или иное упражнение не получается у ребенка или он боится его выполнить, окажите ему помощь: поддержите за руки, голову, за спину или грудь.</a:t>
            </a:r>
          </a:p>
          <a:p>
            <a:pPr indent="540000" algn="just">
              <a:lnSpc>
                <a:spcPct val="150000"/>
              </a:lnSpc>
              <a:spcBef>
                <a:spcPts val="0"/>
              </a:spcBef>
            </a:pPr>
            <a:r>
              <a:rPr lang="ru-RU" altLang="ru-RU" sz="2000" b="1" i="1" dirty="0" smtClean="0"/>
              <a:t>С самых первых занятий надо научить ребенка правильно погружаться в воду. Погружаясь с головой, дети сначала задерживают дыхание на вдохе, а в дальнейшем постепенно, не торопясь, выдыхают воздух в воду. При правильном выполнении упражнения на поверхности воды появляются бурлящие пузырьки. Для того чтобы лучше ориентироваться, можно открыть под водой глаза и осмотреться.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404664"/>
            <a:ext cx="8352928" cy="4896544"/>
          </a:xfrm>
        </p:spPr>
        <p:txBody>
          <a:bodyPr>
            <a:normAutofit fontScale="85000" lnSpcReduction="10000"/>
          </a:bodyPr>
          <a:lstStyle/>
          <a:p>
            <a:pPr indent="540000" algn="just">
              <a:lnSpc>
                <a:spcPct val="150000"/>
              </a:lnSpc>
              <a:spcBef>
                <a:spcPts val="0"/>
              </a:spcBef>
            </a:pPr>
            <a:r>
              <a:rPr lang="ru-RU" altLang="ru-RU" sz="2000" b="1" i="1" dirty="0" smtClean="0"/>
              <a:t>Чтобы ощутить поддерживающую силу воды и освоить горизонтальное положение тела, надо практиковаться в скольжении на груди и спине. Это упражнение называется «Водяная стрелка»</a:t>
            </a:r>
          </a:p>
          <a:p>
            <a:pPr indent="540000" algn="just">
              <a:lnSpc>
                <a:spcPct val="150000"/>
              </a:lnSpc>
              <a:spcBef>
                <a:spcPts val="0"/>
              </a:spcBef>
            </a:pPr>
            <a:r>
              <a:rPr lang="ru-RU" altLang="ru-RU" sz="2000" b="1" i="1" dirty="0" smtClean="0"/>
              <a:t>Выполняется оно следующим образом. Ребенок входит в воду (глубина по пояс), становится лицом к берегу, поднимает руки вперед-вверх, делает глубокий вдох и, слегка присев, энергично отталкивается от дна и падает на воду. Тело ребенка выпрямлено, руки и ноги вытянуты, кисти сложены вместе ладонями вниз, голова опущена в воду. Во время скольжения на груди выдыхать надо в воду. Повторять это упражнение нужно ежедневно, стараясь скользить все дальше и дальше. Умение скользить по поверхности воды — это первый шаг к плаванию.</a:t>
            </a:r>
          </a:p>
          <a:p>
            <a:pPr indent="540000" algn="just">
              <a:lnSpc>
                <a:spcPct val="150000"/>
              </a:lnSpc>
              <a:spcBef>
                <a:spcPts val="0"/>
              </a:spcBef>
            </a:pPr>
            <a:endParaRPr lang="ru-RU" altLang="ru-RU" sz="2000" b="1" i="1" dirty="0" smtClean="0"/>
          </a:p>
        </p:txBody>
      </p:sp>
      <p:pic>
        <p:nvPicPr>
          <p:cNvPr id="6" name="Рисунок 5" descr="2015-12-03_14324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79712" y="4581128"/>
            <a:ext cx="5084611" cy="19813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476672"/>
            <a:ext cx="8215064" cy="5976664"/>
          </a:xfrm>
        </p:spPr>
        <p:txBody>
          <a:bodyPr>
            <a:normAutofit fontScale="70000" lnSpcReduction="20000"/>
          </a:bodyPr>
          <a:lstStyle/>
          <a:p>
            <a:pPr indent="540000"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33CC"/>
              </a:buClr>
              <a:buSzPct val="170000"/>
              <a:defRPr/>
            </a:pPr>
            <a:r>
              <a:rPr lang="ru-RU" sz="2800" b="1" i="1" dirty="0" smtClean="0"/>
              <a:t>От всех технологий физического развития, плавание отличается двумя присущими только ему особенностями:</a:t>
            </a:r>
          </a:p>
          <a:p>
            <a:pPr indent="540000"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33CC"/>
              </a:buClr>
              <a:buSzPct val="170000"/>
              <a:defRPr/>
            </a:pPr>
            <a:r>
              <a:rPr lang="ru-RU" sz="2800" b="1" i="1" dirty="0" smtClean="0"/>
              <a:t>- тело человека при плавании находится в особой среде – воде;</a:t>
            </a:r>
          </a:p>
          <a:p>
            <a:pPr indent="540000" algn="just">
              <a:lnSpc>
                <a:spcPct val="150000"/>
              </a:lnSpc>
              <a:spcBef>
                <a:spcPts val="0"/>
              </a:spcBef>
              <a:buClr>
                <a:srgbClr val="0033CC"/>
              </a:buClr>
              <a:buSzPct val="170000"/>
              <a:defRPr/>
            </a:pPr>
            <a:r>
              <a:rPr lang="ru-RU" sz="2800" b="1" i="1" dirty="0" smtClean="0"/>
              <a:t>- движения выполняются в горизонтальном положении. </a:t>
            </a:r>
          </a:p>
          <a:p>
            <a:pPr indent="540000" algn="just">
              <a:lnSpc>
                <a:spcPct val="150000"/>
              </a:lnSpc>
              <a:spcBef>
                <a:spcPts val="0"/>
              </a:spcBef>
              <a:buClr>
                <a:srgbClr val="0033CC"/>
              </a:buClr>
              <a:buSzPct val="170000"/>
              <a:defRPr/>
            </a:pPr>
            <a:r>
              <a:rPr lang="ru-RU" sz="2800" b="1" i="1" dirty="0" smtClean="0"/>
              <a:t>Плавание называют идеальным видом движения, т.к. ни один вид спорта не имеет такого большого гигиенически-оздоровительного и лечебного значения. </a:t>
            </a:r>
          </a:p>
          <a:p>
            <a:pPr indent="540000" algn="just">
              <a:lnSpc>
                <a:spcPct val="150000"/>
              </a:lnSpc>
              <a:spcBef>
                <a:spcPts val="0"/>
              </a:spcBef>
              <a:buClr>
                <a:srgbClr val="0033CC"/>
              </a:buClr>
              <a:buSzPct val="170000"/>
              <a:defRPr/>
            </a:pPr>
            <a:r>
              <a:rPr lang="ru-RU" sz="2800" b="1" i="1" dirty="0" smtClean="0"/>
              <a:t>	Объясняется это множеством факторов. Прежде всего, сама водная среда и создаваемые ею физическое, механическое, биологическое и температурное воздействие является причиной множества благоприятных реакций организма, стимулирующих функциональное развитие всех его систем. </a:t>
            </a:r>
          </a:p>
          <a:p>
            <a:pPr indent="540000" algn="just">
              <a:lnSpc>
                <a:spcPct val="150000"/>
              </a:lnSpc>
              <a:spcBef>
                <a:spcPts val="0"/>
              </a:spcBef>
              <a:buClr>
                <a:srgbClr val="0033CC"/>
              </a:buClr>
              <a:buSzPct val="170000"/>
              <a:defRPr/>
            </a:pPr>
            <a:endParaRPr lang="ru-RU" sz="2800" b="1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404664"/>
            <a:ext cx="7999040" cy="5184576"/>
          </a:xfrm>
        </p:spPr>
        <p:txBody>
          <a:bodyPr>
            <a:normAutofit fontScale="62500" lnSpcReduction="20000"/>
          </a:bodyPr>
          <a:lstStyle/>
          <a:p>
            <a:pPr indent="540000" algn="just">
              <a:lnSpc>
                <a:spcPct val="160000"/>
              </a:lnSpc>
              <a:spcBef>
                <a:spcPts val="0"/>
              </a:spcBef>
            </a:pPr>
            <a:r>
              <a:rPr lang="ru-RU" altLang="ru-RU" sz="2800" b="1" i="1" dirty="0" smtClean="0"/>
              <a:t>Научиться держаться на поверхности воды помогают и другие упражнения. Наиболее распространенные из них — «Поплавок» и «Медуза».</a:t>
            </a:r>
          </a:p>
          <a:p>
            <a:pPr indent="540000" algn="just">
              <a:lnSpc>
                <a:spcPct val="160000"/>
              </a:lnSpc>
              <a:spcBef>
                <a:spcPts val="0"/>
              </a:spcBef>
            </a:pPr>
            <a:r>
              <a:rPr lang="ru-RU" altLang="ru-RU" sz="2800" b="1" i="1" dirty="0" smtClean="0"/>
              <a:t> Упражнение «Поплавок» выполняется следующим образом: Стоя в воде (глубина воды по грудь), ребенок делает глубокий вдох и, задержав дыхание, погружается под воду с головой. Под водой он сильно сгибает ноги, охватывает руками голени и подтягивает колени к груди, нагнув голову как можно ближе к коленям. В этом положении ребенок всплывает «поплавком» на поверхность воды и плавает некоторое время (считая до десяти), не изменяя положения тела, рук, ног и головы. Потом спокойно встает на дно.</a:t>
            </a:r>
          </a:p>
          <a:p>
            <a:endParaRPr lang="ru-RU" dirty="0"/>
          </a:p>
        </p:txBody>
      </p:sp>
      <p:sp>
        <p:nvSpPr>
          <p:cNvPr id="3074" name="AutoShape 2" descr="http://mamotvet.ru/wp-content/uploads/2015/12/2015-12-03_143257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5" name="Рисунок 4" descr="2015-12-03_14325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67744" y="4725144"/>
            <a:ext cx="4392488" cy="18947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404664"/>
            <a:ext cx="8143056" cy="5112568"/>
          </a:xfrm>
        </p:spPr>
        <p:txBody>
          <a:bodyPr>
            <a:noAutofit/>
          </a:bodyPr>
          <a:lstStyle/>
          <a:p>
            <a:pPr indent="540000" algn="just">
              <a:lnSpc>
                <a:spcPct val="150000"/>
              </a:lnSpc>
              <a:spcBef>
                <a:spcPts val="0"/>
              </a:spcBef>
            </a:pPr>
            <a:r>
              <a:rPr lang="ru-RU" altLang="ru-RU" sz="2000" b="1" i="1" dirty="0" smtClean="0"/>
              <a:t>Упражнение «Медуза» обычно проводится на более мелком месте, где глубина воды по пояс: это упражнение отличается от предыдущего тем, что, сделав глубокий вдох и задержав дыхание, ребенок наклоняется вперед и свободно ложится на воду не сгибая при этом рук и ног. Тело ребенка сначала немного погружается в воду, затем всплывает. Ребенок лежит на воде без движений. Сосчитав до десяти, он встает.</a:t>
            </a:r>
          </a:p>
        </p:txBody>
      </p:sp>
      <p:pic>
        <p:nvPicPr>
          <p:cNvPr id="4" name="Рисунок 3" descr="2015-12-03_14331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51720" y="4293096"/>
            <a:ext cx="4829151" cy="20059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404664"/>
            <a:ext cx="8215064" cy="4320480"/>
          </a:xfrm>
        </p:spPr>
        <p:txBody>
          <a:bodyPr>
            <a:normAutofit fontScale="92500" lnSpcReduction="20000"/>
          </a:bodyPr>
          <a:lstStyle/>
          <a:p>
            <a:pPr indent="540000" algn="just">
              <a:lnSpc>
                <a:spcPct val="150000"/>
              </a:lnSpc>
              <a:spcBef>
                <a:spcPts val="0"/>
              </a:spcBef>
            </a:pPr>
            <a:r>
              <a:rPr lang="ru-RU" altLang="ru-RU" sz="2000" b="1" i="1" dirty="0" smtClean="0"/>
              <a:t>Одновременно с этими упражнениями предложите ребенку разучивать движения ногами. Движения ногами помогают пловцу удерживать тело в горизонтальном положении и способствуют его продвижению вперед. Ознакомиться с ними можно, сидя на берегу, потом ложа в воде на мелком месте, упираясь руками в дно и свободно выпрямив ноги: движения должны быть плавными, без напряжения, ритмичными и не очень быстрыми, с амплитудой движения вверх — вниз около 40 см.</a:t>
            </a:r>
          </a:p>
          <a:p>
            <a:pPr indent="540000" algn="just">
              <a:lnSpc>
                <a:spcPct val="150000"/>
              </a:lnSpc>
              <a:spcBef>
                <a:spcPts val="0"/>
              </a:spcBef>
            </a:pPr>
            <a:r>
              <a:rPr lang="ru-RU" altLang="ru-RU" sz="2000" b="1" i="1" dirty="0" smtClean="0"/>
              <a:t>Слегка повернутые во внутрь ступни все время находятся под водой, и только пятки (носки) немного выступают на поверхность воды и вспенивают ее.</a:t>
            </a:r>
          </a:p>
          <a:p>
            <a:pPr indent="540000" algn="just">
              <a:spcBef>
                <a:spcPts val="0"/>
              </a:spcBef>
            </a:pPr>
            <a:endParaRPr lang="ru-RU" altLang="ru-RU" sz="2000" b="1" i="1" dirty="0" smtClean="0"/>
          </a:p>
        </p:txBody>
      </p:sp>
      <p:pic>
        <p:nvPicPr>
          <p:cNvPr id="4" name="Рисунок 3" descr="2015-12-03_14333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5576" y="4725144"/>
            <a:ext cx="3429000" cy="1512168"/>
          </a:xfrm>
          <a:prstGeom prst="rect">
            <a:avLst/>
          </a:prstGeom>
        </p:spPr>
      </p:pic>
      <p:pic>
        <p:nvPicPr>
          <p:cNvPr id="5" name="Рисунок 4" descr="2015-12-03_14334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44008" y="4725144"/>
            <a:ext cx="3457575" cy="15121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332656"/>
            <a:ext cx="8071048" cy="6120680"/>
          </a:xfrm>
        </p:spPr>
        <p:txBody>
          <a:bodyPr>
            <a:normAutofit/>
          </a:bodyPr>
          <a:lstStyle/>
          <a:p>
            <a:pPr indent="540000" algn="just">
              <a:lnSpc>
                <a:spcPct val="150000"/>
              </a:lnSpc>
              <a:spcBef>
                <a:spcPts val="0"/>
              </a:spcBef>
            </a:pPr>
            <a:r>
              <a:rPr lang="ru-RU" altLang="ru-RU" sz="2400" b="1" i="1" dirty="0" smtClean="0"/>
              <a:t>Движения ногами в дальнейшем совершают при скольжении на груди и на спине, а также держась за гладко обструганную доску или за надутый резиновый круг, мяч и т. д.Плавая с поддерживающим на воде предметом, дышать надо равномерно, вдыхать быстро, широко открыв рот, выдыхать в воду медленно.</a:t>
            </a:r>
          </a:p>
        </p:txBody>
      </p:sp>
      <p:pic>
        <p:nvPicPr>
          <p:cNvPr id="4" name="Рисунок 3" descr="2015-12-03_14332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11760" y="4437112"/>
            <a:ext cx="4320480" cy="178686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476672"/>
            <a:ext cx="8071048" cy="4536504"/>
          </a:xfrm>
        </p:spPr>
        <p:txBody>
          <a:bodyPr>
            <a:noAutofit/>
          </a:bodyPr>
          <a:lstStyle/>
          <a:p>
            <a:pPr indent="540000" algn="just">
              <a:lnSpc>
                <a:spcPct val="150000"/>
              </a:lnSpc>
              <a:spcBef>
                <a:spcPts val="0"/>
              </a:spcBef>
            </a:pPr>
            <a:r>
              <a:rPr lang="ru-RU" altLang="ru-RU" sz="1800" b="1" i="1" dirty="0" smtClean="0"/>
              <a:t>После того как ребенок освоит движения ног, надо научить его самостоятельно удерживаться на поверхности воды, сначала произвольно, а затем и правильно работая руками. Следует, чтобы ребенок плавал медленно, не делал резких движений.</a:t>
            </a:r>
          </a:p>
          <a:p>
            <a:pPr indent="540000" algn="just">
              <a:lnSpc>
                <a:spcPct val="150000"/>
              </a:lnSpc>
              <a:spcBef>
                <a:spcPts val="0"/>
              </a:spcBef>
            </a:pPr>
            <a:r>
              <a:rPr lang="ru-RU" altLang="ru-RU" sz="1800" b="1" i="1" dirty="0" smtClean="0"/>
              <a:t>Гребок следует начинать прямой рукой, заканчивая его у бедра. Грести надо плавно, без торопливости, выносить в конце гребка руку локтем вверх и вновь вытягивать ее вперед. Гребки совершаются попеременно: когда одна рука гребет, другая — вытягивается вперед:</a:t>
            </a:r>
          </a:p>
          <a:p>
            <a:pPr indent="540000" algn="just">
              <a:lnSpc>
                <a:spcPct val="150000"/>
              </a:lnSpc>
              <a:spcBef>
                <a:spcPts val="0"/>
              </a:spcBef>
            </a:pPr>
            <a:r>
              <a:rPr lang="ru-RU" altLang="ru-RU" sz="1800" b="1" i="1" dirty="0" smtClean="0"/>
              <a:t>На каждый гребок — три-четыре попеременных движения ногами.</a:t>
            </a:r>
          </a:p>
        </p:txBody>
      </p:sp>
      <p:pic>
        <p:nvPicPr>
          <p:cNvPr id="4" name="Рисунок 3" descr="2015-12-03_14334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27784" y="4770834"/>
            <a:ext cx="4176464" cy="16531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260648"/>
            <a:ext cx="7999040" cy="6048672"/>
          </a:xfrm>
        </p:spPr>
        <p:txBody>
          <a:bodyPr>
            <a:normAutofit fontScale="85000" lnSpcReduction="20000"/>
          </a:bodyPr>
          <a:lstStyle/>
          <a:p>
            <a:pPr indent="540000" algn="just">
              <a:lnSpc>
                <a:spcPct val="170000"/>
              </a:lnSpc>
              <a:spcBef>
                <a:spcPts val="0"/>
              </a:spcBef>
            </a:pPr>
            <a:r>
              <a:rPr lang="ru-RU" altLang="ru-RU" sz="2100" b="1" i="1" dirty="0" smtClean="0"/>
              <a:t>Первое время дети должны плавать, задерживая дыхание на вдохе или с постепенным выдохом в воду. Проплыв так 8—10 м, ребенок должен встать, сделать вдох и опять поплыть дальше. Позже научите ребенка делать вдох в тот момент, когда одна рука вынимается из воды, перед тем как пронести ее по воздуху, а выдох — когда эта же рука гребет. В этом случае голову для вдоха над с поворачивать в сторону.</a:t>
            </a:r>
          </a:p>
          <a:p>
            <a:pPr indent="540000" algn="just">
              <a:lnSpc>
                <a:spcPct val="170000"/>
              </a:lnSpc>
              <a:spcBef>
                <a:spcPts val="0"/>
              </a:spcBef>
            </a:pPr>
            <a:r>
              <a:rPr lang="ru-RU" altLang="ru-RU" sz="2100" b="1" i="1" dirty="0" smtClean="0"/>
              <a:t>Разрешайте детям плавать и не вынимая рук из воды, а также на спине. Многие дети легче осваивают эти способы плавания.</a:t>
            </a:r>
          </a:p>
          <a:p>
            <a:pPr indent="540000" algn="just">
              <a:lnSpc>
                <a:spcPct val="170000"/>
              </a:lnSpc>
              <a:spcBef>
                <a:spcPts val="0"/>
              </a:spcBef>
            </a:pPr>
            <a:r>
              <a:rPr lang="ru-RU" altLang="ru-RU" sz="2100" b="1" i="1" dirty="0" smtClean="0"/>
              <a:t>Систематически выполняя приведенные упражнения, каждый ребенок к концу лета будет уверенно держаться на воде и научится плавать.</a:t>
            </a:r>
          </a:p>
          <a:p>
            <a:pPr indent="540000" algn="just">
              <a:lnSpc>
                <a:spcPct val="170000"/>
              </a:lnSpc>
              <a:spcBef>
                <a:spcPts val="0"/>
              </a:spcBef>
            </a:pPr>
            <a:r>
              <a:rPr lang="ru-RU" altLang="ru-RU" sz="2100" b="1" i="1" dirty="0" smtClean="0"/>
              <a:t>Чтобы избежать однообразия при занятиях плаванием, следует широко использовать различные игры и развлечения в воде.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332656"/>
            <a:ext cx="8215064" cy="6192688"/>
          </a:xfrm>
        </p:spPr>
        <p:txBody>
          <a:bodyPr>
            <a:normAutofit fontScale="70000" lnSpcReduction="20000"/>
          </a:bodyPr>
          <a:lstStyle/>
          <a:p>
            <a:pPr indent="808038" algn="just">
              <a:lnSpc>
                <a:spcPct val="170000"/>
              </a:lnSpc>
              <a:spcBef>
                <a:spcPts val="0"/>
              </a:spcBef>
              <a:buClr>
                <a:srgbClr val="0033CC"/>
              </a:buClr>
              <a:buSzPct val="170000"/>
              <a:defRPr/>
            </a:pPr>
            <a:r>
              <a:rPr lang="ru-RU" sz="2800" b="1" i="1" dirty="0" smtClean="0"/>
              <a:t>Занятия плаванием благотворно влияют на физическое развитие ребенка и на формирование его личности.</a:t>
            </a:r>
          </a:p>
          <a:p>
            <a:pPr indent="808038" algn="just">
              <a:lnSpc>
                <a:spcPct val="170000"/>
              </a:lnSpc>
              <a:spcBef>
                <a:spcPts val="0"/>
              </a:spcBef>
              <a:buClr>
                <a:srgbClr val="0033CC"/>
              </a:buClr>
              <a:buSzPct val="170000"/>
              <a:defRPr/>
            </a:pPr>
            <a:r>
              <a:rPr lang="ru-RU" sz="2800" b="1" i="1" dirty="0" smtClean="0"/>
              <a:t>Занятия плаванием развивают такие черты личности, как: </a:t>
            </a:r>
          </a:p>
          <a:p>
            <a:pPr lvl="0" indent="808038" algn="just">
              <a:lnSpc>
                <a:spcPct val="170000"/>
              </a:lnSpc>
              <a:spcBef>
                <a:spcPts val="0"/>
              </a:spcBef>
              <a:buClr>
                <a:srgbClr val="0033CC"/>
              </a:buClr>
              <a:buSzPct val="170000"/>
              <a:defRPr/>
            </a:pPr>
            <a:r>
              <a:rPr lang="ru-RU" sz="2800" b="1" i="1" dirty="0" smtClean="0"/>
              <a:t>- целеустремленность, </a:t>
            </a:r>
          </a:p>
          <a:p>
            <a:pPr lvl="0" indent="808038" algn="just">
              <a:lnSpc>
                <a:spcPct val="170000"/>
              </a:lnSpc>
              <a:spcBef>
                <a:spcPts val="0"/>
              </a:spcBef>
              <a:buClr>
                <a:srgbClr val="0033CC"/>
              </a:buClr>
              <a:buSzPct val="170000"/>
              <a:defRPr/>
            </a:pPr>
            <a:r>
              <a:rPr lang="ru-RU" sz="2800" b="1" i="1" dirty="0" smtClean="0"/>
              <a:t>- настойчивость, </a:t>
            </a:r>
          </a:p>
          <a:p>
            <a:pPr lvl="0" indent="808038" algn="just">
              <a:lnSpc>
                <a:spcPct val="170000"/>
              </a:lnSpc>
              <a:spcBef>
                <a:spcPts val="0"/>
              </a:spcBef>
              <a:buClr>
                <a:srgbClr val="0033CC"/>
              </a:buClr>
              <a:buSzPct val="170000"/>
              <a:defRPr/>
            </a:pPr>
            <a:r>
              <a:rPr lang="ru-RU" sz="2800" b="1" i="1" dirty="0" smtClean="0"/>
              <a:t>- самообладание, </a:t>
            </a:r>
          </a:p>
          <a:p>
            <a:pPr lvl="0" indent="808038" algn="just">
              <a:lnSpc>
                <a:spcPct val="170000"/>
              </a:lnSpc>
              <a:spcBef>
                <a:spcPts val="0"/>
              </a:spcBef>
              <a:buClr>
                <a:srgbClr val="0033CC"/>
              </a:buClr>
              <a:buSzPct val="170000"/>
              <a:defRPr/>
            </a:pPr>
            <a:r>
              <a:rPr lang="ru-RU" sz="2800" b="1" i="1" dirty="0" smtClean="0"/>
              <a:t>- решительность, </a:t>
            </a:r>
          </a:p>
          <a:p>
            <a:pPr lvl="0" indent="808038" algn="just">
              <a:lnSpc>
                <a:spcPct val="170000"/>
              </a:lnSpc>
              <a:spcBef>
                <a:spcPts val="0"/>
              </a:spcBef>
              <a:buClr>
                <a:srgbClr val="0033CC"/>
              </a:buClr>
              <a:buSzPct val="170000"/>
              <a:defRPr/>
            </a:pPr>
            <a:r>
              <a:rPr lang="ru-RU" sz="2800" b="1" i="1" dirty="0" smtClean="0"/>
              <a:t>- смелость, </a:t>
            </a:r>
          </a:p>
          <a:p>
            <a:pPr lvl="0" indent="808038" algn="just">
              <a:lnSpc>
                <a:spcPct val="170000"/>
              </a:lnSpc>
              <a:spcBef>
                <a:spcPts val="0"/>
              </a:spcBef>
              <a:buClr>
                <a:srgbClr val="0033CC"/>
              </a:buClr>
              <a:buSzPct val="170000"/>
              <a:defRPr/>
            </a:pPr>
            <a:r>
              <a:rPr lang="ru-RU" sz="2800" b="1" i="1" dirty="0" smtClean="0"/>
              <a:t>- дисциплинированность, </a:t>
            </a:r>
          </a:p>
          <a:p>
            <a:pPr lvl="0" indent="808038" algn="just">
              <a:lnSpc>
                <a:spcPct val="170000"/>
              </a:lnSpc>
              <a:spcBef>
                <a:spcPts val="0"/>
              </a:spcBef>
              <a:buClr>
                <a:srgbClr val="0033CC"/>
              </a:buClr>
              <a:buSzPct val="170000"/>
              <a:defRPr/>
            </a:pPr>
            <a:r>
              <a:rPr lang="ru-RU" sz="2800" b="1" i="1" dirty="0" smtClean="0"/>
              <a:t>- умение действовать в коллективе, </a:t>
            </a:r>
          </a:p>
          <a:p>
            <a:pPr lvl="0" indent="808038" algn="just">
              <a:lnSpc>
                <a:spcPct val="170000"/>
              </a:lnSpc>
              <a:spcBef>
                <a:spcPts val="0"/>
              </a:spcBef>
              <a:buClr>
                <a:srgbClr val="0033CC"/>
              </a:buClr>
              <a:buSzPct val="170000"/>
              <a:defRPr/>
            </a:pPr>
            <a:r>
              <a:rPr lang="ru-RU" sz="2800" b="1" i="1" dirty="0" smtClean="0"/>
              <a:t>- проявлять самостоятельность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332656"/>
            <a:ext cx="7854696" cy="6192688"/>
          </a:xfrm>
        </p:spPr>
        <p:txBody>
          <a:bodyPr>
            <a:normAutofit/>
          </a:bodyPr>
          <a:lstStyle/>
          <a:p>
            <a:pPr indent="808038" algn="just">
              <a:lnSpc>
                <a:spcPct val="150000"/>
              </a:lnSpc>
              <a:spcBef>
                <a:spcPts val="0"/>
              </a:spcBef>
              <a:buClr>
                <a:srgbClr val="0033CC"/>
              </a:buClr>
              <a:buSzPct val="170000"/>
              <a:defRPr/>
            </a:pPr>
            <a:r>
              <a:rPr lang="ru-RU" sz="2000" b="1" i="1" dirty="0" smtClean="0"/>
              <a:t>Регулярные занятия плаванием положительно влияют на закаливание детского организма: </a:t>
            </a:r>
          </a:p>
          <a:p>
            <a:pPr lvl="0" indent="808038" algn="just">
              <a:lnSpc>
                <a:spcPct val="150000"/>
              </a:lnSpc>
              <a:spcBef>
                <a:spcPts val="0"/>
              </a:spcBef>
              <a:buClr>
                <a:srgbClr val="0033CC"/>
              </a:buClr>
              <a:buSzPct val="170000"/>
              <a:defRPr/>
            </a:pPr>
            <a:r>
              <a:rPr lang="ru-RU" sz="2000" b="1" i="1" dirty="0" smtClean="0"/>
              <a:t>- совершенствуется механизм терморегуляции, </a:t>
            </a:r>
          </a:p>
          <a:p>
            <a:pPr lvl="0" indent="808038" algn="just">
              <a:lnSpc>
                <a:spcPct val="150000"/>
              </a:lnSpc>
              <a:spcBef>
                <a:spcPts val="0"/>
              </a:spcBef>
              <a:buClr>
                <a:srgbClr val="0033CC"/>
              </a:buClr>
              <a:buSzPct val="170000"/>
              <a:defRPr/>
            </a:pPr>
            <a:r>
              <a:rPr lang="ru-RU" sz="2000" b="1" i="1" dirty="0" smtClean="0"/>
              <a:t>- повышаются иммунологические свойства организма, </a:t>
            </a:r>
          </a:p>
          <a:p>
            <a:pPr lvl="0" indent="808038" algn="just">
              <a:lnSpc>
                <a:spcPct val="150000"/>
              </a:lnSpc>
              <a:spcBef>
                <a:spcPts val="0"/>
              </a:spcBef>
              <a:buClr>
                <a:srgbClr val="0033CC"/>
              </a:buClr>
              <a:buSzPct val="170000"/>
              <a:defRPr/>
            </a:pPr>
            <a:r>
              <a:rPr lang="ru-RU" sz="2000" b="1" i="1" dirty="0" smtClean="0"/>
              <a:t>- улучшается адаптация к разнообразным условиям внешней среды,</a:t>
            </a:r>
          </a:p>
          <a:p>
            <a:pPr lvl="0" indent="808038" algn="just">
              <a:lnSpc>
                <a:spcPct val="150000"/>
              </a:lnSpc>
              <a:spcBef>
                <a:spcPts val="0"/>
              </a:spcBef>
              <a:buClr>
                <a:srgbClr val="0033CC"/>
              </a:buClr>
              <a:buSzPct val="170000"/>
              <a:defRPr/>
            </a:pPr>
            <a:r>
              <a:rPr lang="ru-RU" sz="2000" b="1" i="1" dirty="0" smtClean="0"/>
              <a:t>- Укрепляется нервная система, повышается общий тонус организма.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332656"/>
            <a:ext cx="8143056" cy="6048672"/>
          </a:xfrm>
        </p:spPr>
        <p:txBody>
          <a:bodyPr/>
          <a:lstStyle/>
          <a:p>
            <a:pPr indent="808038" algn="just">
              <a:lnSpc>
                <a:spcPct val="150000"/>
              </a:lnSpc>
              <a:spcBef>
                <a:spcPts val="0"/>
              </a:spcBef>
              <a:buClr>
                <a:srgbClr val="0033CC"/>
              </a:buClr>
              <a:buSzPct val="170000"/>
              <a:defRPr/>
            </a:pPr>
            <a:r>
              <a:rPr lang="ru-RU" sz="2400" b="1" i="1" dirty="0" smtClean="0"/>
              <a:t>Занятия плаванием – лучшая тренировка дыхательной системы. Во время вдоха происходит усиленная работа дыхательных мышц, которым приходится преодолевать давление воды (15-20 кг) на поверхность груди.</a:t>
            </a:r>
          </a:p>
          <a:p>
            <a:pPr indent="808038" algn="just">
              <a:lnSpc>
                <a:spcPct val="150000"/>
              </a:lnSpc>
              <a:spcBef>
                <a:spcPts val="0"/>
              </a:spcBef>
              <a:buClr>
                <a:srgbClr val="0033CC"/>
              </a:buClr>
              <a:buSzPct val="170000"/>
              <a:defRPr/>
            </a:pPr>
            <a:r>
              <a:rPr lang="ru-RU" sz="2400" b="1" i="1" dirty="0" smtClean="0"/>
              <a:t>	 Выдох, который делают в воду, также затруднён.</a:t>
            </a:r>
          </a:p>
          <a:p>
            <a:pPr indent="808038" algn="just">
              <a:lnSpc>
                <a:spcPct val="150000"/>
              </a:lnSpc>
              <a:spcBef>
                <a:spcPts val="0"/>
              </a:spcBef>
              <a:buClr>
                <a:srgbClr val="0033CC"/>
              </a:buClr>
              <a:buSzPct val="170000"/>
              <a:defRPr/>
            </a:pPr>
            <a:r>
              <a:rPr lang="ru-RU" sz="2400" b="1" i="1" dirty="0" smtClean="0"/>
              <a:t>Такая регулярная «гимнастика» дыхательной мускулатуры укрепляет её, а это, в свою очередь, увеличивает подвижность грудной клетки.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404664"/>
            <a:ext cx="7854696" cy="6048672"/>
          </a:xfrm>
        </p:spPr>
        <p:txBody>
          <a:bodyPr>
            <a:noAutofit/>
          </a:bodyPr>
          <a:lstStyle/>
          <a:p>
            <a:r>
              <a:rPr lang="ru-RU" sz="2400" b="1" i="1" dirty="0" smtClean="0"/>
              <a:t> </a:t>
            </a:r>
          </a:p>
          <a:p>
            <a:pPr indent="540000" algn="just">
              <a:lnSpc>
                <a:spcPct val="150000"/>
              </a:lnSpc>
              <a:spcBef>
                <a:spcPts val="0"/>
              </a:spcBef>
            </a:pPr>
            <a:r>
              <a:rPr lang="ru-RU" sz="2000" b="1" i="1" dirty="0" smtClean="0"/>
              <a:t>Во время  плавания создаются своеобразные условия для работы сердца и всей сердечно – сосудистой системы  в целом.</a:t>
            </a:r>
          </a:p>
          <a:p>
            <a:pPr indent="540000" algn="just">
              <a:lnSpc>
                <a:spcPct val="150000"/>
              </a:lnSpc>
              <a:spcBef>
                <a:spcPts val="0"/>
              </a:spcBef>
            </a:pPr>
            <a:r>
              <a:rPr lang="ru-RU" sz="2000" b="1" i="1" dirty="0" smtClean="0"/>
              <a:t>	 Тело ребёнка, погружённое в воду, характеризуется состоянием, близким  к невесомости. </a:t>
            </a:r>
          </a:p>
          <a:p>
            <a:pPr indent="540000" algn="just">
              <a:lnSpc>
                <a:spcPct val="150000"/>
              </a:lnSpc>
              <a:spcBef>
                <a:spcPts val="0"/>
              </a:spcBef>
            </a:pPr>
            <a:r>
              <a:rPr lang="ru-RU" sz="2000" b="1" i="1" dirty="0" smtClean="0"/>
              <a:t>В воде уменьшается статическое напряжение тела, снижается нагрузка на не окрепший позвоночник, который в этом случае правильно формируется, вырабатывается хорошая осанка. В тоже время активное движение ног в воде в </a:t>
            </a:r>
            <a:r>
              <a:rPr lang="ru-RU" sz="2000" b="1" i="1" dirty="0" err="1" smtClean="0"/>
              <a:t>безопорном</a:t>
            </a:r>
            <a:r>
              <a:rPr lang="ru-RU" sz="2000" b="1" i="1" dirty="0" smtClean="0"/>
              <a:t> положении укрепляет стопы ребенка и предупреждает развитие плоскостопия.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548680"/>
            <a:ext cx="7854696" cy="5688632"/>
          </a:xfrm>
        </p:spPr>
        <p:txBody>
          <a:bodyPr>
            <a:normAutofit/>
          </a:bodyPr>
          <a:lstStyle/>
          <a:p>
            <a:pPr indent="808038" algn="just">
              <a:lnSpc>
                <a:spcPct val="150000"/>
              </a:lnSpc>
              <a:spcBef>
                <a:spcPts val="0"/>
              </a:spcBef>
              <a:buClr>
                <a:srgbClr val="0033CC"/>
              </a:buClr>
              <a:buSzPct val="170000"/>
              <a:defRPr/>
            </a:pPr>
            <a:r>
              <a:rPr lang="ru-RU" b="1" i="1" dirty="0" smtClean="0"/>
              <a:t>Наша цель:</a:t>
            </a:r>
          </a:p>
          <a:p>
            <a:pPr indent="808038" algn="just">
              <a:lnSpc>
                <a:spcPct val="150000"/>
              </a:lnSpc>
              <a:spcBef>
                <a:spcPts val="0"/>
              </a:spcBef>
              <a:buClr>
                <a:srgbClr val="0033CC"/>
              </a:buClr>
              <a:buSzPct val="170000"/>
              <a:defRPr/>
            </a:pPr>
            <a:r>
              <a:rPr lang="ru-RU" b="1" i="1" dirty="0" smtClean="0"/>
              <a:t>- научить всех детей чувствовать себя в воде свободно</a:t>
            </a:r>
          </a:p>
          <a:p>
            <a:pPr indent="808038" algn="just">
              <a:lnSpc>
                <a:spcPct val="150000"/>
              </a:lnSpc>
              <a:spcBef>
                <a:spcPts val="0"/>
              </a:spcBef>
              <a:buClr>
                <a:srgbClr val="0033CC"/>
              </a:buClr>
              <a:buSzPct val="170000"/>
              <a:defRPr/>
            </a:pPr>
            <a:r>
              <a:rPr lang="ru-RU" b="1" i="1" dirty="0" smtClean="0"/>
              <a:t>- без боязни передвигаться в ней</a:t>
            </a:r>
          </a:p>
          <a:p>
            <a:pPr indent="808038" algn="just">
              <a:lnSpc>
                <a:spcPct val="150000"/>
              </a:lnSpc>
              <a:spcBef>
                <a:spcPts val="0"/>
              </a:spcBef>
              <a:buClr>
                <a:srgbClr val="0033CC"/>
              </a:buClr>
              <a:buSzPct val="170000"/>
              <a:defRPr/>
            </a:pPr>
            <a:r>
              <a:rPr lang="ru-RU" b="1" i="1" dirty="0" smtClean="0"/>
              <a:t>- держаться на поверхности</a:t>
            </a:r>
          </a:p>
          <a:p>
            <a:pPr indent="808038" algn="just">
              <a:lnSpc>
                <a:spcPct val="150000"/>
              </a:lnSpc>
              <a:spcBef>
                <a:spcPts val="0"/>
              </a:spcBef>
              <a:buClr>
                <a:srgbClr val="0033CC"/>
              </a:buClr>
              <a:buSzPct val="170000"/>
              <a:defRPr/>
            </a:pPr>
            <a:r>
              <a:rPr lang="ru-RU" b="1" i="1" dirty="0" smtClean="0"/>
              <a:t>-проплывать не менее 15м одним из облегчённых способов плавания.</a:t>
            </a:r>
          </a:p>
          <a:p>
            <a:pPr algn="just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476672"/>
            <a:ext cx="7854696" cy="5760640"/>
          </a:xfrm>
        </p:spPr>
        <p:txBody>
          <a:bodyPr>
            <a:noAutofit/>
          </a:bodyPr>
          <a:lstStyle/>
          <a:p>
            <a:pPr indent="808038" algn="just">
              <a:lnSpc>
                <a:spcPct val="170000"/>
              </a:lnSpc>
              <a:spcBef>
                <a:spcPts val="0"/>
              </a:spcBef>
              <a:buClr>
                <a:srgbClr val="0033CC"/>
              </a:buClr>
              <a:buSzPct val="170000"/>
              <a:defRPr/>
            </a:pPr>
            <a:r>
              <a:rPr lang="ru-RU" altLang="ru-RU" sz="1800" b="1" i="1" dirty="0" smtClean="0"/>
              <a:t>Обучение проходит в 4 этапа:</a:t>
            </a:r>
          </a:p>
          <a:p>
            <a:pPr indent="808038" algn="just">
              <a:lnSpc>
                <a:spcPct val="170000"/>
              </a:lnSpc>
              <a:spcBef>
                <a:spcPts val="0"/>
              </a:spcBef>
              <a:buClr>
                <a:srgbClr val="0033CC"/>
              </a:buClr>
              <a:buSzPct val="170000"/>
              <a:defRPr/>
            </a:pPr>
            <a:r>
              <a:rPr lang="en-US" altLang="ru-RU" sz="1800" b="1" i="1" dirty="0" smtClean="0"/>
              <a:t>I</a:t>
            </a:r>
            <a:r>
              <a:rPr lang="ru-RU" altLang="ru-RU" sz="1800" b="1" i="1" dirty="0" smtClean="0"/>
              <a:t> - ознакомление с водой и её свойствами. Безбоязненно и уверенно-с помощью взрослого и самостоятельно - передвигаться по дну, совершать простейшие действия, играть.</a:t>
            </a:r>
            <a:endParaRPr lang="en-US" altLang="ru-RU" sz="1800" b="1" i="1" dirty="0" smtClean="0"/>
          </a:p>
          <a:p>
            <a:pPr indent="808038" algn="just">
              <a:lnSpc>
                <a:spcPct val="170000"/>
              </a:lnSpc>
              <a:spcBef>
                <a:spcPts val="0"/>
              </a:spcBef>
              <a:buClr>
                <a:srgbClr val="0033CC"/>
              </a:buClr>
              <a:buSzPct val="170000"/>
              <a:defRPr/>
            </a:pPr>
            <a:r>
              <a:rPr lang="en-US" altLang="ru-RU" sz="1800" b="1" i="1" dirty="0" smtClean="0"/>
              <a:t>II</a:t>
            </a:r>
            <a:r>
              <a:rPr lang="ru-RU" altLang="ru-RU" sz="1800" b="1" i="1" dirty="0" smtClean="0"/>
              <a:t> – научить держаться на воде, самостоятельно и произвольно выполняют упражнение вдох-выдох в воду.</a:t>
            </a:r>
            <a:endParaRPr lang="en-US" altLang="ru-RU" sz="1800" b="1" i="1" dirty="0" smtClean="0"/>
          </a:p>
          <a:p>
            <a:pPr indent="808038" algn="just">
              <a:lnSpc>
                <a:spcPct val="170000"/>
              </a:lnSpc>
              <a:spcBef>
                <a:spcPts val="0"/>
              </a:spcBef>
              <a:buClr>
                <a:srgbClr val="0033CC"/>
              </a:buClr>
              <a:buSzPct val="170000"/>
              <a:defRPr/>
            </a:pPr>
            <a:r>
              <a:rPr lang="en-US" altLang="ru-RU" sz="1800" b="1" i="1" dirty="0" smtClean="0"/>
              <a:t>III</a:t>
            </a:r>
            <a:r>
              <a:rPr lang="ru-RU" altLang="ru-RU" sz="1800" b="1" i="1" dirty="0" smtClean="0"/>
              <a:t> – научить проплывать 10-15м на мелкой воде, сохраняя согласованность движений рук, ног и дыхания.</a:t>
            </a:r>
            <a:endParaRPr lang="en-US" altLang="ru-RU" sz="1800" b="1" i="1" dirty="0" smtClean="0"/>
          </a:p>
          <a:p>
            <a:pPr indent="808038" algn="just">
              <a:lnSpc>
                <a:spcPct val="170000"/>
              </a:lnSpc>
              <a:spcBef>
                <a:spcPts val="0"/>
              </a:spcBef>
              <a:buClr>
                <a:srgbClr val="0033CC"/>
              </a:buClr>
              <a:buSzPct val="170000"/>
              <a:defRPr/>
            </a:pPr>
            <a:r>
              <a:rPr lang="en-US" altLang="ru-RU" sz="1800" b="1" i="1" dirty="0" smtClean="0"/>
              <a:t>IV</a:t>
            </a:r>
            <a:r>
              <a:rPr lang="ru-RU" altLang="ru-RU" sz="1800" b="1" i="1" dirty="0" smtClean="0"/>
              <a:t> - усвоение и совершенствование техники способа плавания, простых поворотов, элементарных прыжков в воду. Проводится на глубокой воде.</a:t>
            </a:r>
          </a:p>
          <a:p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260648"/>
            <a:ext cx="8215064" cy="6336704"/>
          </a:xfrm>
        </p:spPr>
        <p:txBody>
          <a:bodyPr>
            <a:normAutofit fontScale="92500"/>
          </a:bodyPr>
          <a:lstStyle/>
          <a:p>
            <a:pPr indent="808038" algn="ctr">
              <a:lnSpc>
                <a:spcPct val="150000"/>
              </a:lnSpc>
              <a:spcBef>
                <a:spcPts val="0"/>
              </a:spcBef>
              <a:buClr>
                <a:srgbClr val="0033CC"/>
              </a:buClr>
              <a:buSzPct val="170000"/>
              <a:defRPr/>
            </a:pPr>
            <a:r>
              <a:rPr lang="ru-RU" b="1" i="1" dirty="0" smtClean="0">
                <a:solidFill>
                  <a:srgbClr val="FF0000"/>
                </a:solidFill>
              </a:rPr>
              <a:t>Необходимо знать!!!</a:t>
            </a:r>
          </a:p>
          <a:p>
            <a:pPr indent="808038" algn="ctr">
              <a:lnSpc>
                <a:spcPct val="150000"/>
              </a:lnSpc>
              <a:spcBef>
                <a:spcPts val="0"/>
              </a:spcBef>
              <a:buClr>
                <a:srgbClr val="0033CC"/>
              </a:buClr>
              <a:buSzPct val="170000"/>
              <a:defRPr/>
            </a:pPr>
            <a:r>
              <a:rPr lang="ru-RU" b="1" i="1" dirty="0" smtClean="0">
                <a:solidFill>
                  <a:srgbClr val="FF0000"/>
                </a:solidFill>
              </a:rPr>
              <a:t>На первых занятиях боязливых детей нельзя стыдить и насильно заставлять входить в воду!</a:t>
            </a:r>
          </a:p>
          <a:p>
            <a:pPr indent="808038" algn="just">
              <a:lnSpc>
                <a:spcPct val="150000"/>
              </a:lnSpc>
              <a:spcBef>
                <a:spcPts val="0"/>
              </a:spcBef>
              <a:buClr>
                <a:srgbClr val="0033CC"/>
              </a:buClr>
              <a:buSzPct val="170000"/>
              <a:defRPr/>
            </a:pPr>
            <a:r>
              <a:rPr lang="ru-RU" b="1" i="1" dirty="0" smtClean="0"/>
              <a:t>Страх перед водой обычно связан с теми необычными ощущениями, которые вызывает у человека эта среда. Поэтому очень важным этапом обучения является освоение водной среды, знакомство с физическими свойствами воды - плотностью, вязкостью, сопротивлением, выталкивающей силой, температурой.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54</TotalTime>
  <Words>1459</Words>
  <Application>Microsoft Office PowerPoint</Application>
  <PresentationFormat>Экран (4:3)</PresentationFormat>
  <Paragraphs>88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Поток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</vt:vector>
  </TitlesOfParts>
  <Company>RePack by 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Asus</cp:lastModifiedBy>
  <cp:revision>9</cp:revision>
  <dcterms:created xsi:type="dcterms:W3CDTF">2016-11-01T04:44:16Z</dcterms:created>
  <dcterms:modified xsi:type="dcterms:W3CDTF">2016-11-11T12:08:06Z</dcterms:modified>
</cp:coreProperties>
</file>