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2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65E78B-1E05-4A39-BF5E-595C3B8A00C7}" type="datetimeFigureOut">
              <a:rPr lang="ru-RU" smtClean="0"/>
              <a:pPr/>
              <a:t>11.11.2016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DC494-891A-4D77-A956-7C325B54FA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424936" cy="604867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Подвижные игры как средство формирования интереса детей к занятиям физической культурой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2656"/>
            <a:ext cx="8215064" cy="6192688"/>
          </a:xfrm>
        </p:spPr>
        <p:txBody>
          <a:bodyPr>
            <a:normAutofit/>
          </a:bodyPr>
          <a:lstStyle/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Первые шаги в плавании связаны с выполнением упражнений и игр, которые помогают детям: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- преодолеть водобоязнь, недоверие к водной среде;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- ознакомиться с ее свойствами;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- овладеть действиями, подготавливающими к плаванию.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Это  передвижение по дну, погружение в воду, вдох и выдох  в воду, открывание глаз в воде, всплывание и лежание на поверхности воды, скольжение, обучение движениям ногами.</a:t>
            </a:r>
          </a:p>
          <a:p>
            <a:pPr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endParaRPr lang="ru-RU" altLang="ru-RU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8143056" cy="5976664"/>
          </a:xfrm>
        </p:spPr>
        <p:txBody>
          <a:bodyPr>
            <a:normAutofit/>
          </a:bodyPr>
          <a:lstStyle/>
          <a:p>
            <a:pPr indent="808038" algn="ctr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1 этап 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Ознакомление ребенка с водой и ее свойствами</a:t>
            </a:r>
            <a:endParaRPr lang="en-US" altLang="ru-RU" sz="2400" b="1" i="1" dirty="0" smtClean="0"/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- (плотностью, вязкостью и прозрачностью).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2400" b="1" i="1" dirty="0" smtClean="0"/>
              <a:t>Продолжается до того момента, как ребенок освоится с водой, сможет безбоязненно и уверенно с помощью взрослого и самостоятельно передвигаться но дну, совершать простейшие действия, играть.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2656"/>
            <a:ext cx="8071048" cy="6192688"/>
          </a:xfrm>
        </p:spPr>
        <p:txBody>
          <a:bodyPr>
            <a:normAutofit/>
          </a:bodyPr>
          <a:lstStyle/>
          <a:p>
            <a:pPr indent="540000" algn="ctr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2 этап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Приобретение детьми умений и навыков, которые помогут чувствовать себя в воде достаточно надежно.</a:t>
            </a:r>
            <a:endParaRPr lang="en-US" altLang="ru-RU" sz="2400" b="1" i="1" dirty="0" smtClean="0"/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Дети учатся держаться на поверхности воды (всплывать,  лежать,  скользить) хотя бы краткое время получают представление о ее выталкивающей и поддерживающей силе, а так же самостоятельно выполнять упражнение вдох - выдох несколько раз подряд.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8143056" cy="6048672"/>
          </a:xfrm>
        </p:spPr>
        <p:txBody>
          <a:bodyPr/>
          <a:lstStyle/>
          <a:p>
            <a:pPr indent="540000" algn="ctr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3 этап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Обучение плаванию определенным способом.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Дети должны уметь проплыть на мелкой воде (глубина воды по грудь), сохраняя согласованность движения рук, ног и дыхания, характерную для разучиваемого способа плавания.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999040" cy="5904656"/>
          </a:xfrm>
        </p:spPr>
        <p:txBody>
          <a:bodyPr>
            <a:normAutofit/>
          </a:bodyPr>
          <a:lstStyle/>
          <a:p>
            <a:pPr indent="540000" algn="ctr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4 этап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Дети должны уметь проплыть на мелкой воде (глубина воды по грудь), сохраняя согласованность движения рук, ног и дыхания, характерную для разучиваемого способа плавания.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Также на этом этапе дети приобретают умения плавать на глубине.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endParaRPr lang="ru-RU" altLang="ru-RU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7854696" cy="6048672"/>
          </a:xfrm>
        </p:spPr>
        <p:txBody>
          <a:bodyPr>
            <a:normAutofit fontScale="70000" lnSpcReduction="20000"/>
          </a:bodyPr>
          <a:lstStyle/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b="1" i="1" dirty="0" smtClean="0"/>
              <a:t>Где лучше учить ребенка плавать?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b="1" i="1" dirty="0" smtClean="0"/>
              <a:t>Обучать детей плаванию можно на любом неглубоком месте реки, озера, пруда, моря. Лучше всего заниматься всегда в одном и том же знакомом месте. Перед занятием следует предварительно тщательно осмотреть дно: оно должно быть плотным, пологим, без ям или вбитых в дно кольев. Дно следует очистить от крупных камней, водорослей, палок, коряг и других посторонних предметов.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b="1" i="1" dirty="0" smtClean="0"/>
              <a:t>Глубина водоема в месте обучения детей плаванию не должна быть больше, чем по пояс или по грудь ребенку. Детям указывают, до каких пределов в глубь водоема им разрешено передвигаться, и строго следят за выполнением этого требования. Плохо плавающим детям надо разрешать плавать только вдоль берега. Взрослые во время купания детей должны находиться между ребенком и глубокой частью водоема.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7999040" cy="5976664"/>
          </a:xfrm>
        </p:spPr>
        <p:txBody>
          <a:bodyPr>
            <a:normAutofit fontScale="85000" lnSpcReduction="10000"/>
          </a:bodyPr>
          <a:lstStyle/>
          <a:p>
            <a:pPr indent="540000" algn="ctr">
              <a:lnSpc>
                <a:spcPct val="160000"/>
              </a:lnSpc>
              <a:spcBef>
                <a:spcPts val="0"/>
              </a:spcBef>
            </a:pPr>
            <a:r>
              <a:rPr lang="ru-RU" altLang="ru-RU" sz="1900" b="1" i="1" dirty="0" smtClean="0"/>
              <a:t>Правила обучения плаванию детей: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1900" b="1" i="1" dirty="0" smtClean="0"/>
              <a:t>Заниматься с детьми следует каждый день.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1900" b="1" i="1" dirty="0" smtClean="0"/>
              <a:t>Продолжительность занятий постепенно надо увеличивать от 3-5 до 15-20 минут при достаточно теплой воде (20-22 градуса) и сравнительно высокой температуре воздуха (25-27 градусов).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1900" b="1" i="1" dirty="0" smtClean="0"/>
              <a:t>Нельзя разрешать детям долго купаться натощак или тотчас после принятия пищи.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1900" b="1" i="1" dirty="0" smtClean="0"/>
              <a:t>Даже при легком недомогании - головной боли, незначительном ознобе, кашле, при отсутствии аппетита или плохом сне - надо запрещать детям входить в воду.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1900" b="1" i="1" dirty="0" smtClean="0"/>
              <a:t>При обучении плаванию добивайтесь, чтобы ребята сознательно овладевали новыми движениями.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1900" b="1" i="1" dirty="0" smtClean="0"/>
              <a:t>Хорошо, если перед началом обучения дети вместе с родителями посетят водную станцию или бассейн и посмотрят, как плавают их сверстники. Наглядные примеры ускорят и облегчат обучение.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8071048" cy="5976664"/>
          </a:xfrm>
        </p:spPr>
        <p:txBody>
          <a:bodyPr>
            <a:normAutofit/>
          </a:bodyPr>
          <a:lstStyle/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1700" b="1" i="1" dirty="0" smtClean="0"/>
              <a:t>В каком бы возрасте ни начинали учить ребенка плавать, надо его сначала путем различных упражнений и игр приучить к воде: научить смело входить в воду, свободно и непринужденно передвигаться а ней, погружаться с головой. Ребенок должен держаться на воде, выполнять различные предшествующие плаванию упражнения.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1700" b="1" i="1" dirty="0" smtClean="0"/>
              <a:t>Только после этого можно обучать плаванию определенным стилем (кролем, брассом и т. д.) Соблюдая строгую последовательность в нарастании сложности педагогических задач, можно добиться положительных результатов при обучении плаванию. Ни в коем случае нельзя, как это еще иногда, к сожалению, практикуется, умышленно сталкивать ребенка в воду. Нельзя надеяться, что ребенок поплывет самостоятельно, подчиняясь инстинкту самосохранения. Этим можно вызвать у ребенка страх и навсегда отбить охоту учиться плавать.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8071048" cy="5976664"/>
          </a:xfrm>
        </p:spPr>
        <p:txBody>
          <a:bodyPr/>
          <a:lstStyle/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000" b="1" i="1" dirty="0" smtClean="0"/>
              <a:t>В начале обучения взрослый должен находиться в воде вместе с ребенком. Если то или иное упражнение не получается у ребенка или он боится его выполнить, окажите ему помощь: поддержите за руки, голову, за спину или грудь.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000" b="1" i="1" dirty="0" smtClean="0"/>
              <a:t>С самых первых занятий надо научить ребенка правильно погружаться в воду. Погружаясь с головой, дети сначала задерживают дыхание на вдохе, а в дальнейшем постепенно, не торопясь, выдыхают воздух в воду. При правильном выполнении упражнения на поверхности воды появляются бурлящие пузырьки. Для того чтобы лучше ориентироваться, можно открыть под водой глаза и осмотреться.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352928" cy="4896544"/>
          </a:xfrm>
        </p:spPr>
        <p:txBody>
          <a:bodyPr>
            <a:normAutofit fontScale="85000" lnSpcReduction="10000"/>
          </a:bodyPr>
          <a:lstStyle/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000" b="1" i="1" dirty="0" smtClean="0"/>
              <a:t>Чтобы ощутить поддерживающую силу воды и освоить горизонтальное положение тела, надо практиковаться в скольжении на груди и спине. Это упражнение называется «Водяная стрелка»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000" b="1" i="1" dirty="0" smtClean="0"/>
              <a:t>Выполняется оно следующим образом. Ребенок входит в воду (глубина по пояс), становится лицом к берегу, поднимает руки вперед-вверх, делает глубокий вдох и, слегка присев, энергично отталкивается от дна и падает на воду. Тело ребенка выпрямлено, руки и ноги вытянуты, кисти сложены вместе ладонями вниз, голова опущена в воду. Во время скольжения на груди выдыхать надо в воду. Повторять это упражнение нужно ежедневно, стараясь скользить все дальше и дальше. Умение скользить по поверхности воды — это первый шаг к плаванию.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endParaRPr lang="ru-RU" altLang="ru-RU" sz="2000" b="1" i="1" dirty="0" smtClean="0"/>
          </a:p>
        </p:txBody>
      </p:sp>
      <p:pic>
        <p:nvPicPr>
          <p:cNvPr id="6" name="Рисунок 5" descr="2015-12-03_1432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581128"/>
            <a:ext cx="5084611" cy="1981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8215064" cy="5976664"/>
          </a:xfrm>
        </p:spPr>
        <p:txBody>
          <a:bodyPr>
            <a:normAutofit fontScale="70000" lnSpcReduction="20000"/>
          </a:bodyPr>
          <a:lstStyle/>
          <a:p>
            <a:pPr indent="5400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От всех технологий физического развития, плавание отличается двумя присущими только ему особенностями:</a:t>
            </a:r>
          </a:p>
          <a:p>
            <a:pPr indent="5400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тело человека при плавании находится в особой среде – воде;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движения выполняются в горизонтальном положении. 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Плавание называют идеальным видом движения, т.к. ни один вид спорта не имеет такого большого гигиенически-оздоровительного и лечебного значения. 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	Объясняется это множеством факторов. Прежде всего, сама водная среда и создаваемые ею физическое, механическое, биологическое и температурное воздействие является причиной множества благоприятных реакций организма, стимулирующих функциональное развитие всех его систем. 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7999040" cy="5184576"/>
          </a:xfrm>
        </p:spPr>
        <p:txBody>
          <a:bodyPr>
            <a:normAutofit fontScale="62500" lnSpcReduction="20000"/>
          </a:bodyPr>
          <a:lstStyle/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2800" b="1" i="1" dirty="0" smtClean="0"/>
              <a:t>Научиться держаться на поверхности воды помогают и другие упражнения. Наиболее распространенные из них — «Поплавок» и «Медуза».</a:t>
            </a:r>
          </a:p>
          <a:p>
            <a:pPr indent="540000" algn="just">
              <a:lnSpc>
                <a:spcPct val="160000"/>
              </a:lnSpc>
              <a:spcBef>
                <a:spcPts val="0"/>
              </a:spcBef>
            </a:pPr>
            <a:r>
              <a:rPr lang="ru-RU" altLang="ru-RU" sz="2800" b="1" i="1" dirty="0" smtClean="0"/>
              <a:t> Упражнение «Поплавок» выполняется следующим образом: Стоя в воде (глубина воды по грудь), ребенок делает глубокий вдох и, задержав дыхание, погружается под воду с головой. Под водой он сильно сгибает ноги, охватывает руками голени и подтягивает колени к груди, нагнув голову как можно ближе к коленям. В этом положении ребенок всплывает «поплавком» на поверхность воды и плавает некоторое время (считая до десяти), не изменяя положения тела, рук, ног и головы. Потом спокойно встает на дно.</a:t>
            </a:r>
          </a:p>
          <a:p>
            <a:endParaRPr lang="ru-RU" dirty="0"/>
          </a:p>
        </p:txBody>
      </p:sp>
      <p:sp>
        <p:nvSpPr>
          <p:cNvPr id="3074" name="AutoShape 2" descr="http://mamotvet.ru/wp-content/uploads/2015/12/2015-12-03_143257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2015-12-03_143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725144"/>
            <a:ext cx="4392488" cy="1894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8143056" cy="5112568"/>
          </a:xfrm>
        </p:spPr>
        <p:txBody>
          <a:bodyPr>
            <a:noAutofit/>
          </a:bodyPr>
          <a:lstStyle/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000" b="1" i="1" dirty="0" smtClean="0"/>
              <a:t>Упражнение «Медуза» обычно проводится на более мелком месте, где глубина воды по пояс: это упражнение отличается от предыдущего тем, что, сделав глубокий вдох и задержав дыхание, ребенок наклоняется вперед и свободно ложится на воду не сгибая при этом рук и ног. Тело ребенка сначала немного погружается в воду, затем всплывает. Ребенок лежит на воде без движений. Сосчитав до десяти, он встает.</a:t>
            </a:r>
          </a:p>
        </p:txBody>
      </p:sp>
      <p:pic>
        <p:nvPicPr>
          <p:cNvPr id="4" name="Рисунок 3" descr="2015-12-03_143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293096"/>
            <a:ext cx="4829151" cy="2005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8215064" cy="4320480"/>
          </a:xfrm>
        </p:spPr>
        <p:txBody>
          <a:bodyPr>
            <a:normAutofit fontScale="92500" lnSpcReduction="20000"/>
          </a:bodyPr>
          <a:lstStyle/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000" b="1" i="1" dirty="0" smtClean="0"/>
              <a:t>Одновременно с этими упражнениями предложите ребенку разучивать движения ногами. Движения ногами помогают пловцу удерживать тело в горизонтальном положении и способствуют его продвижению вперед. Ознакомиться с ними можно, сидя на берегу, потом ложа в воде на мелком месте, упираясь руками в дно и свободно выпрямив ноги: движения должны быть плавными, без напряжения, ритмичными и не очень быстрыми, с амплитудой движения вверх — вниз около 40 см.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000" b="1" i="1" dirty="0" smtClean="0"/>
              <a:t>Слегка повернутые во внутрь ступни все время находятся под водой, и только пятки (носки) немного выступают на поверхность воды и вспенивают ее.</a:t>
            </a:r>
          </a:p>
          <a:p>
            <a:pPr indent="540000" algn="just">
              <a:spcBef>
                <a:spcPts val="0"/>
              </a:spcBef>
            </a:pPr>
            <a:endParaRPr lang="ru-RU" altLang="ru-RU" sz="2000" b="1" i="1" dirty="0" smtClean="0"/>
          </a:p>
        </p:txBody>
      </p:sp>
      <p:pic>
        <p:nvPicPr>
          <p:cNvPr id="4" name="Рисунок 3" descr="2015-12-03_143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25144"/>
            <a:ext cx="3429000" cy="1512168"/>
          </a:xfrm>
          <a:prstGeom prst="rect">
            <a:avLst/>
          </a:prstGeom>
        </p:spPr>
      </p:pic>
      <p:pic>
        <p:nvPicPr>
          <p:cNvPr id="5" name="Рисунок 4" descr="2015-12-03_1433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725144"/>
            <a:ext cx="3457575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2656"/>
            <a:ext cx="8071048" cy="6120680"/>
          </a:xfrm>
        </p:spPr>
        <p:txBody>
          <a:bodyPr>
            <a:normAutofit/>
          </a:bodyPr>
          <a:lstStyle/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2400" b="1" i="1" dirty="0" smtClean="0"/>
              <a:t>Движения ногами в дальнейшем совершают при скольжении на груди и на спине, а также держась за гладко обструганную доску или за надутый резиновый круг, мяч и т. д.Плавая с поддерживающим на воде предметом, дышать надо равномерно, вдыхать быстро, широко открыв рот, выдыхать в воду медленно.</a:t>
            </a:r>
          </a:p>
        </p:txBody>
      </p:sp>
      <p:pic>
        <p:nvPicPr>
          <p:cNvPr id="4" name="Рисунок 3" descr="2015-12-03_1433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4437112"/>
            <a:ext cx="4320480" cy="1786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8071048" cy="4536504"/>
          </a:xfrm>
        </p:spPr>
        <p:txBody>
          <a:bodyPr>
            <a:noAutofit/>
          </a:bodyPr>
          <a:lstStyle/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1800" b="1" i="1" dirty="0" smtClean="0"/>
              <a:t>После того как ребенок освоит движения ног, надо научить его самостоятельно удерживаться на поверхности воды, сначала произвольно, а затем и правильно работая руками. Следует, чтобы ребенок плавал медленно, не делал резких движений.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1800" b="1" i="1" dirty="0" smtClean="0"/>
              <a:t>Гребок следует начинать прямой рукой, заканчивая его у бедра. Грести надо плавно, без торопливости, выносить в конце гребка руку локтем вверх и вновь вытягивать ее вперед. Гребки совершаются попеременно: когда одна рука гребет, другая — вытягивается вперед: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altLang="ru-RU" sz="1800" b="1" i="1" dirty="0" smtClean="0"/>
              <a:t>На каждый гребок — три-четыре попеременных движения ногами.</a:t>
            </a:r>
          </a:p>
        </p:txBody>
      </p:sp>
      <p:pic>
        <p:nvPicPr>
          <p:cNvPr id="4" name="Рисунок 3" descr="2015-12-03_1433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770834"/>
            <a:ext cx="4176464" cy="1653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0648"/>
            <a:ext cx="7999040" cy="6048672"/>
          </a:xfrm>
        </p:spPr>
        <p:txBody>
          <a:bodyPr>
            <a:normAutofit fontScale="85000" lnSpcReduction="20000"/>
          </a:bodyPr>
          <a:lstStyle/>
          <a:p>
            <a:pPr indent="540000" algn="just">
              <a:lnSpc>
                <a:spcPct val="170000"/>
              </a:lnSpc>
              <a:spcBef>
                <a:spcPts val="0"/>
              </a:spcBef>
            </a:pPr>
            <a:r>
              <a:rPr lang="ru-RU" altLang="ru-RU" sz="2100" b="1" i="1" dirty="0" smtClean="0"/>
              <a:t>Первое время дети должны плавать, задерживая дыхание на вдохе или с постепенным выдохом в воду. Проплыв так 8—10 м, ребенок должен встать, сделать вдох и опять поплыть дальше. Позже научите ребенка делать вдох в тот момент, когда одна рука вынимается из воды, перед тем как пронести ее по воздуху, а выдох — когда эта же рука гребет. В этом случае голову для вдоха над с поворачивать в сторону.</a:t>
            </a:r>
          </a:p>
          <a:p>
            <a:pPr indent="540000" algn="just">
              <a:lnSpc>
                <a:spcPct val="170000"/>
              </a:lnSpc>
              <a:spcBef>
                <a:spcPts val="0"/>
              </a:spcBef>
            </a:pPr>
            <a:r>
              <a:rPr lang="ru-RU" altLang="ru-RU" sz="2100" b="1" i="1" dirty="0" smtClean="0"/>
              <a:t>Разрешайте детям плавать и не вынимая рук из воды, а также на спине. Многие дети легче осваивают эти способы плавания.</a:t>
            </a:r>
          </a:p>
          <a:p>
            <a:pPr indent="540000" algn="just">
              <a:lnSpc>
                <a:spcPct val="170000"/>
              </a:lnSpc>
              <a:spcBef>
                <a:spcPts val="0"/>
              </a:spcBef>
            </a:pPr>
            <a:r>
              <a:rPr lang="ru-RU" altLang="ru-RU" sz="2100" b="1" i="1" dirty="0" smtClean="0"/>
              <a:t>Систематически выполняя приведенные упражнения, каждый ребенок к концу лета будет уверенно держаться на воде и научится плавать.</a:t>
            </a:r>
          </a:p>
          <a:p>
            <a:pPr indent="540000" algn="just">
              <a:lnSpc>
                <a:spcPct val="170000"/>
              </a:lnSpc>
              <a:spcBef>
                <a:spcPts val="0"/>
              </a:spcBef>
            </a:pPr>
            <a:r>
              <a:rPr lang="ru-RU" altLang="ru-RU" sz="2100" b="1" i="1" dirty="0" smtClean="0"/>
              <a:t>Чтобы избежать однообразия при занятиях плаванием, следует широко использовать различные игры и развлечения в воде.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2656"/>
            <a:ext cx="8215064" cy="6192688"/>
          </a:xfrm>
        </p:spPr>
        <p:txBody>
          <a:bodyPr>
            <a:normAutofit fontScale="70000" lnSpcReduction="20000"/>
          </a:bodyPr>
          <a:lstStyle/>
          <a:p>
            <a:pPr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Занятия плаванием благотворно влияют на физическое развитие ребенка и на формирование его личности.</a:t>
            </a:r>
          </a:p>
          <a:p>
            <a:pPr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Занятия плаванием развивают такие черты личности, как: </a:t>
            </a:r>
          </a:p>
          <a:p>
            <a:pPr lvl="0"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целеустремленность, </a:t>
            </a:r>
          </a:p>
          <a:p>
            <a:pPr lvl="0"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настойчивость, </a:t>
            </a:r>
          </a:p>
          <a:p>
            <a:pPr lvl="0"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самообладание, </a:t>
            </a:r>
          </a:p>
          <a:p>
            <a:pPr lvl="0"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решительность, </a:t>
            </a:r>
          </a:p>
          <a:p>
            <a:pPr lvl="0"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смелость, </a:t>
            </a:r>
          </a:p>
          <a:p>
            <a:pPr lvl="0"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дисциплинированность, </a:t>
            </a:r>
          </a:p>
          <a:p>
            <a:pPr lvl="0"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умение действовать в коллективе, </a:t>
            </a:r>
          </a:p>
          <a:p>
            <a:pPr lvl="0"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800" b="1" i="1" dirty="0" smtClean="0"/>
              <a:t>- проявлять самостоятельность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2656"/>
            <a:ext cx="7854696" cy="6192688"/>
          </a:xfrm>
        </p:spPr>
        <p:txBody>
          <a:bodyPr>
            <a:normAutofit/>
          </a:bodyPr>
          <a:lstStyle/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000" b="1" i="1" dirty="0" smtClean="0"/>
              <a:t>Регулярные занятия плаванием положительно влияют на закаливание детского организма: </a:t>
            </a:r>
          </a:p>
          <a:p>
            <a:pPr lvl="0"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000" b="1" i="1" dirty="0" smtClean="0"/>
              <a:t>- совершенствуется механизм терморегуляции, </a:t>
            </a:r>
          </a:p>
          <a:p>
            <a:pPr lvl="0"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000" b="1" i="1" dirty="0" smtClean="0"/>
              <a:t>- повышаются иммунологические свойства организма, </a:t>
            </a:r>
          </a:p>
          <a:p>
            <a:pPr lvl="0"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000" b="1" i="1" dirty="0" smtClean="0"/>
              <a:t>- улучшается адаптация к разнообразным условиям внешней среды,</a:t>
            </a:r>
          </a:p>
          <a:p>
            <a:pPr lvl="0"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000" b="1" i="1" dirty="0" smtClean="0"/>
              <a:t>- Укрепляется нервная система, повышается общий тонус организма.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32656"/>
            <a:ext cx="8143056" cy="6048672"/>
          </a:xfrm>
        </p:spPr>
        <p:txBody>
          <a:bodyPr/>
          <a:lstStyle/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400" b="1" i="1" dirty="0" smtClean="0"/>
              <a:t>Занятия плаванием – лучшая тренировка дыхательной системы. Во время вдоха происходит усиленная работа дыхательных мышц, которым приходится преодолевать давление воды (15-20 кг) на поверхность груди.</a:t>
            </a:r>
          </a:p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400" b="1" i="1" dirty="0" smtClean="0"/>
              <a:t>	 Выдох, который делают в воду, также затруднён.</a:t>
            </a:r>
          </a:p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sz="2400" b="1" i="1" dirty="0" smtClean="0"/>
              <a:t>Такая регулярная «гимнастика» дыхательной мускулатуры укрепляет её, а это, в свою очередь, увеличивает подвижность грудной клетки.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4664"/>
            <a:ext cx="7854696" cy="6048672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 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i="1" dirty="0" smtClean="0"/>
              <a:t>Во время  плавания создаются своеобразные условия для работы сердца и всей сердечно – сосудистой системы  в целом.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i="1" dirty="0" smtClean="0"/>
              <a:t>	 Тело ребёнка, погружённое в воду, характеризуется состоянием, близким  к невесомости. </a:t>
            </a:r>
          </a:p>
          <a:p>
            <a:pPr indent="540000" algn="just">
              <a:lnSpc>
                <a:spcPct val="150000"/>
              </a:lnSpc>
              <a:spcBef>
                <a:spcPts val="0"/>
              </a:spcBef>
            </a:pPr>
            <a:r>
              <a:rPr lang="ru-RU" sz="2000" b="1" i="1" dirty="0" smtClean="0"/>
              <a:t>В воде уменьшается статическое напряжение тела, снижается нагрузка на не окрепший позвоночник, который в этом случае правильно формируется, вырабатывается хорошая осанка. В тоже время активное движение ног в воде в </a:t>
            </a:r>
            <a:r>
              <a:rPr lang="ru-RU" sz="2000" b="1" i="1" dirty="0" err="1" smtClean="0"/>
              <a:t>безопорном</a:t>
            </a:r>
            <a:r>
              <a:rPr lang="ru-RU" sz="2000" b="1" i="1" dirty="0" smtClean="0"/>
              <a:t> положении укрепляет стопы ребенка и предупреждает развитие плоскостопия.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48680"/>
            <a:ext cx="7854696" cy="5688632"/>
          </a:xfrm>
        </p:spPr>
        <p:txBody>
          <a:bodyPr>
            <a:normAutofit/>
          </a:bodyPr>
          <a:lstStyle/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b="1" i="1" dirty="0" smtClean="0"/>
              <a:t>Наша цель:</a:t>
            </a:r>
          </a:p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b="1" i="1" dirty="0" smtClean="0"/>
              <a:t>- научить всех детей чувствовать себя в воде свободно</a:t>
            </a:r>
          </a:p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b="1" i="1" dirty="0" smtClean="0"/>
              <a:t>- без боязни передвигаться в ней</a:t>
            </a:r>
          </a:p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b="1" i="1" dirty="0" smtClean="0"/>
              <a:t>- держаться на поверхности</a:t>
            </a:r>
          </a:p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b="1" i="1" dirty="0" smtClean="0"/>
              <a:t>-проплывать не менее 15м одним из облегчённых способов плавания.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5760640"/>
          </a:xfrm>
        </p:spPr>
        <p:txBody>
          <a:bodyPr>
            <a:noAutofit/>
          </a:bodyPr>
          <a:lstStyle/>
          <a:p>
            <a:pPr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altLang="ru-RU" sz="1800" b="1" i="1" dirty="0" smtClean="0"/>
              <a:t>Обучение проходит в 4 этапа:</a:t>
            </a:r>
          </a:p>
          <a:p>
            <a:pPr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en-US" altLang="ru-RU" sz="1800" b="1" i="1" dirty="0" smtClean="0"/>
              <a:t>I</a:t>
            </a:r>
            <a:r>
              <a:rPr lang="ru-RU" altLang="ru-RU" sz="1800" b="1" i="1" dirty="0" smtClean="0"/>
              <a:t> - ознакомление с водой и её свойствами. Безбоязненно и уверенно-с помощью взрослого и самостоятельно - передвигаться по дну, совершать простейшие действия, играть.</a:t>
            </a:r>
            <a:endParaRPr lang="en-US" altLang="ru-RU" sz="1800" b="1" i="1" dirty="0" smtClean="0"/>
          </a:p>
          <a:p>
            <a:pPr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en-US" altLang="ru-RU" sz="1800" b="1" i="1" dirty="0" smtClean="0"/>
              <a:t>II</a:t>
            </a:r>
            <a:r>
              <a:rPr lang="ru-RU" altLang="ru-RU" sz="1800" b="1" i="1" dirty="0" smtClean="0"/>
              <a:t> – научить держаться на воде, самостоятельно и произвольно выполняют упражнение вдох-выдох в воду.</a:t>
            </a:r>
            <a:endParaRPr lang="en-US" altLang="ru-RU" sz="1800" b="1" i="1" dirty="0" smtClean="0"/>
          </a:p>
          <a:p>
            <a:pPr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en-US" altLang="ru-RU" sz="1800" b="1" i="1" dirty="0" smtClean="0"/>
              <a:t>III</a:t>
            </a:r>
            <a:r>
              <a:rPr lang="ru-RU" altLang="ru-RU" sz="1800" b="1" i="1" dirty="0" smtClean="0"/>
              <a:t> – научить проплывать 10-15м на мелкой воде, сохраняя согласованность движений рук, ног и дыхания.</a:t>
            </a:r>
            <a:endParaRPr lang="en-US" altLang="ru-RU" sz="1800" b="1" i="1" dirty="0" smtClean="0"/>
          </a:p>
          <a:p>
            <a:pPr indent="808038" algn="just">
              <a:lnSpc>
                <a:spcPct val="17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en-US" altLang="ru-RU" sz="1800" b="1" i="1" dirty="0" smtClean="0"/>
              <a:t>IV</a:t>
            </a:r>
            <a:r>
              <a:rPr lang="ru-RU" altLang="ru-RU" sz="1800" b="1" i="1" dirty="0" smtClean="0"/>
              <a:t> - усвоение и совершенствование техники способа плавания, простых поворотов, элементарных прыжков в воду. Проводится на глубокой воде.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0648"/>
            <a:ext cx="8215064" cy="6336704"/>
          </a:xfrm>
        </p:spPr>
        <p:txBody>
          <a:bodyPr>
            <a:normAutofit fontScale="92500"/>
          </a:bodyPr>
          <a:lstStyle/>
          <a:p>
            <a:pPr indent="808038" algn="ctr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Необходимо знать!!!</a:t>
            </a:r>
          </a:p>
          <a:p>
            <a:pPr indent="808038" algn="ctr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На первых занятиях боязливых детей нельзя стыдить и насильно заставлять входить в воду!</a:t>
            </a:r>
          </a:p>
          <a:p>
            <a:pPr indent="808038" algn="just">
              <a:lnSpc>
                <a:spcPct val="150000"/>
              </a:lnSpc>
              <a:spcBef>
                <a:spcPts val="0"/>
              </a:spcBef>
              <a:buClr>
                <a:srgbClr val="0033CC"/>
              </a:buClr>
              <a:buSzPct val="170000"/>
              <a:defRPr/>
            </a:pPr>
            <a:r>
              <a:rPr lang="ru-RU" b="1" i="1" dirty="0" smtClean="0"/>
              <a:t>Страх перед водой обычно связан с теми необычными ощущениями, которые вызывает у человека эта среда. Поэтому очень важным этапом обучения является освоение водной среды, знакомство с физическими свойствами воды - плотностью, вязкостью, сопротивлением, выталкивающей силой, температурой.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1459</Words>
  <Application>Microsoft Office PowerPoint</Application>
  <PresentationFormat>Экран (4:3)</PresentationFormat>
  <Paragraphs>88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Asus</cp:lastModifiedBy>
  <cp:revision>9</cp:revision>
  <dcterms:created xsi:type="dcterms:W3CDTF">2016-11-01T04:44:16Z</dcterms:created>
  <dcterms:modified xsi:type="dcterms:W3CDTF">2016-11-11T12:08:06Z</dcterms:modified>
</cp:coreProperties>
</file>