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15"/>
  </p:notesMasterIdLst>
  <p:sldIdLst>
    <p:sldId id="256" r:id="rId3"/>
    <p:sldId id="257" r:id="rId4"/>
    <p:sldId id="267" r:id="rId5"/>
    <p:sldId id="268" r:id="rId6"/>
    <p:sldId id="270" r:id="rId7"/>
    <p:sldId id="271" r:id="rId8"/>
    <p:sldId id="272" r:id="rId9"/>
    <p:sldId id="273" r:id="rId10"/>
    <p:sldId id="293" r:id="rId11"/>
    <p:sldId id="294" r:id="rId12"/>
    <p:sldId id="327" r:id="rId13"/>
    <p:sldId id="330" r:id="rId14"/>
    <p:sldId id="328" r:id="rId15"/>
    <p:sldId id="329" r:id="rId16"/>
    <p:sldId id="331" r:id="rId17"/>
    <p:sldId id="295" r:id="rId18"/>
    <p:sldId id="274" r:id="rId19"/>
    <p:sldId id="275" r:id="rId20"/>
    <p:sldId id="296" r:id="rId21"/>
    <p:sldId id="297" r:id="rId22"/>
    <p:sldId id="276" r:id="rId23"/>
    <p:sldId id="298" r:id="rId24"/>
    <p:sldId id="277" r:id="rId25"/>
    <p:sldId id="299" r:id="rId26"/>
    <p:sldId id="300" r:id="rId27"/>
    <p:sldId id="301" r:id="rId28"/>
    <p:sldId id="302" r:id="rId29"/>
    <p:sldId id="303" r:id="rId30"/>
    <p:sldId id="304" r:id="rId31"/>
    <p:sldId id="346" r:id="rId32"/>
    <p:sldId id="347" r:id="rId33"/>
    <p:sldId id="348" r:id="rId34"/>
    <p:sldId id="349" r:id="rId35"/>
    <p:sldId id="350" r:id="rId36"/>
    <p:sldId id="305" r:id="rId37"/>
    <p:sldId id="306" r:id="rId38"/>
    <p:sldId id="307" r:id="rId39"/>
    <p:sldId id="308" r:id="rId40"/>
    <p:sldId id="309" r:id="rId41"/>
    <p:sldId id="310" r:id="rId42"/>
    <p:sldId id="345" r:id="rId43"/>
    <p:sldId id="311" r:id="rId44"/>
    <p:sldId id="312" r:id="rId45"/>
    <p:sldId id="313" r:id="rId46"/>
    <p:sldId id="314" r:id="rId47"/>
    <p:sldId id="286" r:id="rId48"/>
    <p:sldId id="352" r:id="rId49"/>
    <p:sldId id="287" r:id="rId50"/>
    <p:sldId id="288" r:id="rId51"/>
    <p:sldId id="289" r:id="rId52"/>
    <p:sldId id="290" r:id="rId53"/>
    <p:sldId id="291" r:id="rId54"/>
    <p:sldId id="292" r:id="rId55"/>
    <p:sldId id="351" r:id="rId56"/>
    <p:sldId id="380" r:id="rId57"/>
    <p:sldId id="381" r:id="rId58"/>
    <p:sldId id="315" r:id="rId59"/>
    <p:sldId id="260" r:id="rId60"/>
    <p:sldId id="336" r:id="rId61"/>
    <p:sldId id="337" r:id="rId62"/>
    <p:sldId id="338" r:id="rId63"/>
    <p:sldId id="259" r:id="rId64"/>
    <p:sldId id="263" r:id="rId65"/>
    <p:sldId id="332" r:id="rId66"/>
    <p:sldId id="333" r:id="rId67"/>
    <p:sldId id="334" r:id="rId68"/>
    <p:sldId id="340" r:id="rId69"/>
    <p:sldId id="341" r:id="rId70"/>
    <p:sldId id="342" r:id="rId71"/>
    <p:sldId id="343" r:id="rId72"/>
    <p:sldId id="344" r:id="rId73"/>
    <p:sldId id="316" r:id="rId74"/>
    <p:sldId id="261" r:id="rId75"/>
    <p:sldId id="262" r:id="rId76"/>
    <p:sldId id="335" r:id="rId77"/>
    <p:sldId id="319" r:id="rId78"/>
    <p:sldId id="318" r:id="rId79"/>
    <p:sldId id="264" r:id="rId80"/>
    <p:sldId id="317" r:id="rId81"/>
    <p:sldId id="265" r:id="rId82"/>
    <p:sldId id="266" r:id="rId83"/>
    <p:sldId id="320" r:id="rId84"/>
    <p:sldId id="269" r:id="rId85"/>
    <p:sldId id="339" r:id="rId86"/>
    <p:sldId id="324" r:id="rId87"/>
    <p:sldId id="321" r:id="rId88"/>
    <p:sldId id="322" r:id="rId89"/>
    <p:sldId id="323" r:id="rId90"/>
    <p:sldId id="372" r:id="rId91"/>
    <p:sldId id="373" r:id="rId92"/>
    <p:sldId id="374" r:id="rId93"/>
    <p:sldId id="353" r:id="rId94"/>
    <p:sldId id="357" r:id="rId95"/>
    <p:sldId id="358" r:id="rId96"/>
    <p:sldId id="375" r:id="rId97"/>
    <p:sldId id="376" r:id="rId98"/>
    <p:sldId id="355" r:id="rId99"/>
    <p:sldId id="377" r:id="rId100"/>
    <p:sldId id="378" r:id="rId101"/>
    <p:sldId id="379" r:id="rId102"/>
    <p:sldId id="360" r:id="rId103"/>
    <p:sldId id="361" r:id="rId104"/>
    <p:sldId id="362" r:id="rId105"/>
    <p:sldId id="363" r:id="rId106"/>
    <p:sldId id="364" r:id="rId107"/>
    <p:sldId id="365" r:id="rId108"/>
    <p:sldId id="368" r:id="rId109"/>
    <p:sldId id="366" r:id="rId110"/>
    <p:sldId id="367" r:id="rId111"/>
    <p:sldId id="370" r:id="rId112"/>
    <p:sldId id="371" r:id="rId113"/>
    <p:sldId id="325" r:id="rId1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AB1FF-41CA-4D44-A265-D7F48FB2F135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0F220-1566-4E05-AC93-3524CFA9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0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AB4E-F0DC-4311-85D5-1743DEE1C9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07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1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7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82F60E19-3122-4D18-A03F-4DC89C62BD5A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5500542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75FADBE-C5D9-4F20-894B-2CD0C86FEBB6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5545768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2DCC5A6-0D0A-4C90-A39A-C996D257C8B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488355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EBC6706-845E-4D0D-B95C-8869E07545F9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384648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C97776B-EA02-4723-AD80-F6499E2B43E7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1696701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A88596F-41F3-42E9-9E61-6A4BC604415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36766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1869473-E90F-479D-9819-0FD66EED4F4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1597166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3FD375F-628C-49FE-9363-4C71B36E2E5E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4652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1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5C17C2E-4140-45DB-B4CB-AA8681C7ED76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909300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B999599-3D7D-447C-926E-A7A71E3F8B6E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9590498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7080887-3D58-4A18-9120-86951E828AC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0324357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6DE002F-1FC6-4F7D-869A-C348D9F8699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85615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0943B4B-688C-4CEB-8DAF-6C7E2AD6BFA3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288483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C5F655-FB4B-4CBF-868A-78CB015C3897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087592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2F8C35F-4921-4FAA-A03D-3635EB4C4135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777437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0572F6F-F8D2-4303-B76B-9E9ECE93D017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14745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99CF34E-A7F2-4D98-A8E8-1FC7E80E1513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92442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B4AFA5C-2B1D-4320-B333-D38B853CCACA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08618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67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9803B60-2E00-414B-816B-A6D01DBBF0B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053109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3264475-07FC-42A4-9266-B79F9ABC407D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78507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6B15770-815E-43EC-A09F-0B2FEEDB0CAD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3240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B3197AB-96EE-4815-A79B-4097040282DE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838390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449FFBF-26F8-44C4-B084-1EDF7841399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578483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6AD5306-3931-4827-B886-B84140E7BC23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878461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A90AAC0-94EC-4DA1-B5AE-1589B6A87006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15741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DCE6274-B22C-4A03-9866-FBDF3877A80C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845712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791B744-C418-4737-8915-D17BD659D84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133863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B1140AD-D5A4-48D1-AB27-12FA383C417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76046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39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32FB9FF-334A-4AFE-9BE5-41D9867E555A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18673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F525F21-D5A4-4FF9-B878-BF076E45741B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07136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625ADDE-083B-437B-AAEE-EAC47936D7E3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014300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8F8A9268-C978-4AEF-8860-6A6C6B96F5B5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965365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65B31EE-C314-4953-AF22-D90EA040489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38861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5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1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3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B179E1-466D-4DA2-AF50-999416A0E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0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defRPr sz="1400" noProof="1" dirty="0">
                <a:cs typeface="+mn-cs"/>
              </a:defRPr>
            </a:lvl1pPr>
          </a:lstStyle>
          <a:p>
            <a:pPr>
              <a:defRPr/>
            </a:pPr>
            <a:fld id="{5775FB3F-F19C-4F04-8B1B-C8A6F06C959F}" type="slidenum">
              <a:rPr lang="ru-RU" altLang="x-none"/>
              <a:pPr>
                <a:defRPr/>
              </a:pPr>
              <a:t>‹#›</a:t>
            </a:fld>
            <a:endParaRPr lang="ru-RU" altLang="x-non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НЕОТЛОЖНЫЕ СОСТОЯНИЯ </a:t>
            </a:r>
            <a:r>
              <a:rPr lang="ru-RU" b="1" dirty="0" smtClean="0">
                <a:latin typeface="Comic Sans MS" panose="030F0702030302020204" pitchFamily="66" charset="0"/>
              </a:rPr>
              <a:t>ПРИ САХАРНОМ ДИАБЕТЕ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</a:t>
            </a: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Доцент кафедры педиатрии с курсом ИДПО </a:t>
            </a:r>
            <a:r>
              <a:rPr lang="ru-RU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Гатиятуллина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Л.Р.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31" y="223104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391" y="1013529"/>
            <a:ext cx="5941217" cy="48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442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5818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ЗАМЕСТИТЕЛЬНАЯ </a:t>
            </a:r>
            <a:r>
              <a:rPr lang="ru-RU" sz="28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ИНСУЛИНОТЕРАПИЯ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гликемию не снижать быстрее 5,5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/л/ч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осмолярность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сыворотки не должна уменьшаться быстрее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10 </a:t>
            </a:r>
            <a:r>
              <a:rPr lang="ru-RU" sz="2800" dirty="0" err="1" smtClean="0">
                <a:solidFill>
                  <a:srgbClr val="333333"/>
                </a:solidFill>
                <a:latin typeface="Helvetica Neue"/>
              </a:rPr>
              <a:t>мосмоль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/л/ч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в первые 4 – 5 часов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инфузионной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терапии инсулин не вводить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если через 4 – 5 ч от начала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инфузионной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терапии, после частичной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регидратации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и снижения уровня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Na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+ сохраняется выраженная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гипергликемия – начать режим дозирования инсулина,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рекомендованный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для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лечения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кетоацидоза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92249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0"/>
            <a:ext cx="101990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123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4199"/>
            <a:ext cx="1219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ЛАКТАТ-АЦИДОЗ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Helvetica Neue"/>
              </a:rPr>
              <a:t>метаболический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ацидоз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анионная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разница* более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10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уровень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молочной кислоты в крови более 4 </a:t>
            </a:r>
            <a:r>
              <a:rPr lang="ru-RU" sz="3200" dirty="0" err="1" smtClean="0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/л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летальность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– 80 – 90%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333333"/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rgbClr val="333333"/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*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анионная разница = (</a:t>
            </a:r>
            <a:r>
              <a:rPr lang="ru-RU" sz="2400" dirty="0" err="1">
                <a:solidFill>
                  <a:srgbClr val="333333"/>
                </a:solidFill>
                <a:latin typeface="Helvetica Neue"/>
              </a:rPr>
              <a:t>Na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+) — (</a:t>
            </a:r>
            <a:r>
              <a:rPr lang="ru-RU" sz="2400" dirty="0" err="1">
                <a:solidFill>
                  <a:srgbClr val="333333"/>
                </a:solidFill>
                <a:latin typeface="Helvetica Neue"/>
              </a:rPr>
              <a:t>Cl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–) + (HCO3–)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82315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08" y="76917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ЛАКТАТ-АЦИДОЗ</a:t>
            </a:r>
          </a:p>
          <a:p>
            <a:r>
              <a:rPr lang="ru-RU" sz="3200" dirty="0"/>
              <a:t>причины:</a:t>
            </a:r>
          </a:p>
          <a:p>
            <a:r>
              <a:rPr lang="ru-RU" sz="3200" dirty="0"/>
              <a:t>• гипоксия тканей (шок различной этиологии)</a:t>
            </a:r>
          </a:p>
          <a:p>
            <a:r>
              <a:rPr lang="ru-RU" sz="3200" dirty="0"/>
              <a:t>• усиленное образование и снижением утилизации </a:t>
            </a:r>
            <a:r>
              <a:rPr lang="ru-RU" sz="3200" dirty="0" err="1"/>
              <a:t>лактата</a:t>
            </a:r>
            <a:endParaRPr lang="ru-RU" sz="3200" dirty="0"/>
          </a:p>
          <a:p>
            <a:r>
              <a:rPr lang="ru-RU" sz="3200" dirty="0"/>
              <a:t>(почечная, печеночная недостаточность, отравление</a:t>
            </a:r>
          </a:p>
          <a:p>
            <a:r>
              <a:rPr lang="ru-RU" sz="3200" dirty="0"/>
              <a:t>салицилатами, </a:t>
            </a:r>
            <a:r>
              <a:rPr lang="ru-RU" sz="3200" dirty="0" err="1"/>
              <a:t>бигуанидами</a:t>
            </a:r>
            <a:r>
              <a:rPr lang="ru-RU" sz="3200" dirty="0"/>
              <a:t>, наследственное нарушение</a:t>
            </a:r>
          </a:p>
          <a:p>
            <a:r>
              <a:rPr lang="ru-RU" sz="3200" dirty="0"/>
              <a:t>обмена)</a:t>
            </a:r>
          </a:p>
        </p:txBody>
      </p:sp>
    </p:spTree>
    <p:extLst>
      <p:ext uri="{BB962C8B-B14F-4D97-AF65-F5344CB8AC3E}">
        <p14:creationId xmlns:p14="http://schemas.microsoft.com/office/powerpoint/2010/main" val="32403357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3400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ЛАКТАТ-АЦИДОЗ ПРИ САХАРНОМ ДИАБЕТЕ</a:t>
            </a:r>
          </a:p>
          <a:p>
            <a:r>
              <a:rPr lang="ru-RU" sz="3200" dirty="0"/>
              <a:t>причины:</a:t>
            </a:r>
          </a:p>
          <a:p>
            <a:r>
              <a:rPr lang="ru-RU" sz="3200" dirty="0"/>
              <a:t>• </a:t>
            </a:r>
            <a:r>
              <a:rPr lang="ru-RU" sz="3200" dirty="0" err="1"/>
              <a:t>гиперлактатемия</a:t>
            </a:r>
            <a:r>
              <a:rPr lang="ru-RU" sz="3200" dirty="0"/>
              <a:t> характерна для декомпенсации СД</a:t>
            </a:r>
          </a:p>
          <a:p>
            <a:r>
              <a:rPr lang="ru-RU" sz="3200" dirty="0"/>
              <a:t>• накопление </a:t>
            </a:r>
            <a:r>
              <a:rPr lang="ru-RU" sz="3200" dirty="0" err="1"/>
              <a:t>лактата</a:t>
            </a:r>
            <a:r>
              <a:rPr lang="ru-RU" sz="3200" dirty="0"/>
              <a:t> провоцируется гипоксией</a:t>
            </a:r>
          </a:p>
          <a:p>
            <a:r>
              <a:rPr lang="ru-RU" sz="3200" dirty="0"/>
              <a:t>• снижение выведения </a:t>
            </a:r>
            <a:r>
              <a:rPr lang="ru-RU" sz="3200" dirty="0" err="1"/>
              <a:t>лактата</a:t>
            </a:r>
            <a:r>
              <a:rPr lang="ru-RU" sz="3200" dirty="0"/>
              <a:t> через почки</a:t>
            </a:r>
          </a:p>
          <a:p>
            <a:r>
              <a:rPr lang="ru-RU" sz="3200" dirty="0"/>
              <a:t>• прием </a:t>
            </a:r>
            <a:r>
              <a:rPr lang="ru-RU" sz="3200" dirty="0" err="1"/>
              <a:t>метформина</a:t>
            </a:r>
            <a:r>
              <a:rPr lang="ru-RU" sz="3200" dirty="0"/>
              <a:t> и </a:t>
            </a:r>
            <a:r>
              <a:rPr lang="ru-RU" sz="3200" dirty="0" err="1"/>
              <a:t>бигуанидов</a:t>
            </a:r>
            <a:r>
              <a:rPr lang="ru-RU" sz="3200" dirty="0"/>
              <a:t> на </a:t>
            </a:r>
            <a:r>
              <a:rPr lang="ru-RU" sz="3200" dirty="0" smtClean="0"/>
              <a:t>фоне вышеуказанных </a:t>
            </a:r>
            <a:r>
              <a:rPr lang="ru-RU" sz="3200" dirty="0"/>
              <a:t>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19599846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1" y="692223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КЛИНИКА ЛАКТАТ-АЦИДОЗА</a:t>
            </a:r>
          </a:p>
          <a:p>
            <a:r>
              <a:rPr lang="ru-RU" sz="3200" dirty="0"/>
              <a:t>• болевой синдром (стойкие боли в мышцах, </a:t>
            </a:r>
            <a:r>
              <a:rPr lang="ru-RU" sz="3200" dirty="0" smtClean="0"/>
              <a:t>не </a:t>
            </a:r>
            <a:r>
              <a:rPr lang="ru-RU" sz="3200" dirty="0" err="1" smtClean="0"/>
              <a:t>купирующиеся</a:t>
            </a:r>
            <a:r>
              <a:rPr lang="ru-RU" sz="3200" dirty="0" smtClean="0"/>
              <a:t> </a:t>
            </a:r>
            <a:r>
              <a:rPr lang="ru-RU" sz="3200" dirty="0"/>
              <a:t>анальгетиками, боли в сердце, </a:t>
            </a:r>
            <a:r>
              <a:rPr lang="ru-RU" sz="3200" dirty="0" smtClean="0"/>
              <a:t>не </a:t>
            </a:r>
            <a:r>
              <a:rPr lang="ru-RU" sz="3200" dirty="0" err="1" smtClean="0"/>
              <a:t>купирующиеся</a:t>
            </a:r>
            <a:r>
              <a:rPr lang="ru-RU" sz="3200" dirty="0" smtClean="0"/>
              <a:t> </a:t>
            </a:r>
            <a:r>
              <a:rPr lang="ru-RU" sz="3200" dirty="0" err="1"/>
              <a:t>антиангинальными</a:t>
            </a:r>
            <a:r>
              <a:rPr lang="ru-RU" sz="3200" dirty="0"/>
              <a:t> препаратами)</a:t>
            </a:r>
          </a:p>
          <a:p>
            <a:r>
              <a:rPr lang="ru-RU" sz="3200" dirty="0"/>
              <a:t>• абдоминальный синдром (боли в животе, тошнота, рвота)</a:t>
            </a:r>
          </a:p>
          <a:p>
            <a:r>
              <a:rPr lang="ru-RU" sz="3200" dirty="0"/>
              <a:t>• церебральная недостаточность (слабость, </a:t>
            </a:r>
            <a:r>
              <a:rPr lang="ru-RU" sz="3200" dirty="0" smtClean="0"/>
              <a:t>адинамия, кома</a:t>
            </a:r>
            <a:r>
              <a:rPr lang="ru-RU" sz="3200" dirty="0"/>
              <a:t>)</a:t>
            </a:r>
          </a:p>
          <a:p>
            <a:r>
              <a:rPr lang="ru-RU" sz="3200" dirty="0"/>
              <a:t>• дыхательная недостаточность</a:t>
            </a:r>
          </a:p>
        </p:txBody>
      </p:sp>
    </p:spTree>
    <p:extLst>
      <p:ext uri="{BB962C8B-B14F-4D97-AF65-F5344CB8AC3E}">
        <p14:creationId xmlns:p14="http://schemas.microsoft.com/office/powerpoint/2010/main" val="24835915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54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ИНСТРУМЕНТАЛЬНОЕ И ЛАБОРАТОРНОЕ ИССЛЕДОВАНИЕ В ОРИТ</a:t>
            </a:r>
          </a:p>
          <a:p>
            <a:r>
              <a:rPr lang="ru-RU" sz="2800" dirty="0" smtClean="0"/>
              <a:t>консультация </a:t>
            </a:r>
            <a:r>
              <a:rPr lang="ru-RU" sz="2800" dirty="0"/>
              <a:t>эндокринолога</a:t>
            </a:r>
          </a:p>
          <a:p>
            <a:r>
              <a:rPr lang="ru-RU" sz="2800" dirty="0"/>
              <a:t>ЭКГ</a:t>
            </a:r>
          </a:p>
          <a:p>
            <a:r>
              <a:rPr lang="ru-RU" sz="2800" dirty="0"/>
              <a:t>R-графия органов грудной клетки</a:t>
            </a:r>
          </a:p>
          <a:p>
            <a:r>
              <a:rPr lang="ru-RU" sz="2800" dirty="0"/>
              <a:t>экспресс-анализ глюкозы крови – 1 раз в час до снижения гликемии</a:t>
            </a:r>
          </a:p>
          <a:p>
            <a:r>
              <a:rPr lang="ru-RU" sz="2800" dirty="0"/>
              <a:t>до 14 </a:t>
            </a:r>
            <a:r>
              <a:rPr lang="ru-RU" sz="2800" dirty="0" err="1"/>
              <a:t>ммоль</a:t>
            </a:r>
            <a:r>
              <a:rPr lang="ru-RU" sz="2800" dirty="0"/>
              <a:t>/л, затем 1 раз в 3 часа</a:t>
            </a:r>
          </a:p>
          <a:p>
            <a:r>
              <a:rPr lang="ru-RU" sz="2800" dirty="0"/>
              <a:t>анализ мочи на ацетон 1 раз в сутки</a:t>
            </a:r>
          </a:p>
          <a:p>
            <a:r>
              <a:rPr lang="ru-RU" sz="2800" dirty="0"/>
              <a:t>кетоновые тела в сыворотке 1 раз в сутки</a:t>
            </a:r>
          </a:p>
          <a:p>
            <a:r>
              <a:rPr lang="ru-RU" sz="2800" dirty="0"/>
              <a:t>общий анализ крови и мочи – исходно, затем 1 раз в 1 – 2 </a:t>
            </a:r>
            <a:r>
              <a:rPr lang="ru-RU" sz="2800" dirty="0" err="1"/>
              <a:t>сут</a:t>
            </a:r>
            <a:endParaRPr lang="ru-RU" sz="2800" dirty="0"/>
          </a:p>
          <a:p>
            <a:r>
              <a:rPr lang="ru-RU" sz="2800" dirty="0"/>
              <a:t>натрий, калий, хлор в плазме – 2 раза в сутки</a:t>
            </a:r>
          </a:p>
          <a:p>
            <a:r>
              <a:rPr lang="ru-RU" sz="2800" dirty="0"/>
              <a:t>остаточный азот, мочевина, </a:t>
            </a:r>
            <a:r>
              <a:rPr lang="ru-RU" sz="2800" dirty="0" err="1"/>
              <a:t>креатинин</a:t>
            </a:r>
            <a:r>
              <a:rPr lang="ru-RU" sz="2800" dirty="0"/>
              <a:t> – исходно, затем 1 раз в </a:t>
            </a:r>
            <a:r>
              <a:rPr lang="ru-RU" sz="2800" dirty="0" err="1"/>
              <a:t>сут</a:t>
            </a:r>
            <a:endParaRPr lang="ru-RU" sz="2800" dirty="0"/>
          </a:p>
          <a:p>
            <a:r>
              <a:rPr lang="ru-RU" sz="2800" dirty="0" err="1"/>
              <a:t>лактат</a:t>
            </a:r>
            <a:r>
              <a:rPr lang="ru-RU" sz="2800" dirty="0"/>
              <a:t> крови – исходно, затем 1 – 2 раза в </a:t>
            </a:r>
            <a:r>
              <a:rPr lang="ru-RU" sz="2800" dirty="0" err="1"/>
              <a:t>сут</a:t>
            </a:r>
            <a:endParaRPr lang="ru-RU" sz="2800" dirty="0"/>
          </a:p>
          <a:p>
            <a:r>
              <a:rPr lang="ru-RU" sz="2800" dirty="0"/>
              <a:t>гематокрит, </a:t>
            </a:r>
            <a:r>
              <a:rPr lang="ru-RU" sz="2800" dirty="0" err="1"/>
              <a:t>газоанализ</a:t>
            </a:r>
            <a:r>
              <a:rPr lang="ru-RU" sz="2800" dirty="0"/>
              <a:t> и рН крови – 1 – 2 раза в </a:t>
            </a:r>
            <a:r>
              <a:rPr lang="ru-RU" sz="2800" dirty="0" err="1"/>
              <a:t>cутки</a:t>
            </a:r>
            <a:r>
              <a:rPr lang="ru-RU" sz="2800" dirty="0"/>
              <a:t> </a:t>
            </a:r>
            <a:r>
              <a:rPr lang="ru-RU" sz="2800" dirty="0" smtClean="0"/>
              <a:t>до нормализации </a:t>
            </a:r>
            <a:r>
              <a:rPr lang="ru-RU" sz="2800" dirty="0"/>
              <a:t>КЩС</a:t>
            </a:r>
          </a:p>
        </p:txBody>
      </p:sp>
    </p:spTree>
    <p:extLst>
      <p:ext uri="{BB962C8B-B14F-4D97-AF65-F5344CB8AC3E}">
        <p14:creationId xmlns:p14="http://schemas.microsoft.com/office/powerpoint/2010/main" val="241691146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8034"/>
            <a:ext cx="11649808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6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Особенности лечения </a:t>
            </a:r>
            <a:r>
              <a:rPr lang="ru-RU" sz="3600" b="1" dirty="0" err="1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лактат</a:t>
            </a:r>
            <a:r>
              <a:rPr lang="ru-RU" sz="3600" b="1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-ацидоза</a:t>
            </a:r>
            <a:r>
              <a:rPr lang="ru-RU" sz="36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Терапию начинают с ликвидации ацидоза и введения плазмы при выраженных циркуляторных нарушениях.</a:t>
            </a:r>
            <a:br>
              <a:rPr lang="ru-RU" sz="36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Стартовая доза инсулина обычно более высокая и составляет 0,15 ЕД/кг/ч</a:t>
            </a:r>
            <a:endParaRPr lang="ru-RU" sz="3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4493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1" y="993421"/>
            <a:ext cx="119839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ПРИНЦИПЫ ИНТЕНСИВНОЙ ТЕРАПИИ ЛАКТАТ-АЦИДОЗА</a:t>
            </a: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неспецифическая терапия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заместительная инсулинотерапия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заместительная почечная терапия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94465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2725"/>
            <a:ext cx="1219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НЕСПЕЦИФИЧЕСКАЯ ТЕРАПИЯ</a:t>
            </a: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гемодинамическая поддержка и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инфузионная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 терапия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респираторная поддержка в режиме гипервентиляции (цель –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снижение рСО2 до 25 – 30 мм рт. ст.)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лечение сопутствующих заболеваний, которые могли стать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причиной </a:t>
            </a:r>
            <a:r>
              <a:rPr lang="ru-RU" sz="3200" dirty="0" err="1" smtClean="0">
                <a:solidFill>
                  <a:srgbClr val="333333"/>
                </a:solidFill>
                <a:latin typeface="Helvetica Neue"/>
              </a:rPr>
              <a:t>лактат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- ацидоза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если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лактат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-ацидоз развивается вследствие острой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передозировки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333333"/>
                </a:solidFill>
                <a:latin typeface="Helvetica Neue"/>
              </a:rPr>
              <a:t>метформина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– применение активированного угля или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другого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сорбента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551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820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Клиника диабетического </a:t>
            </a:r>
            <a:r>
              <a:rPr lang="ru-RU" altLang="zh-CN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кетоацидоза</a:t>
            </a:r>
            <a:endParaRPr lang="ru-RU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12876"/>
            <a:ext cx="9144000" cy="5216525"/>
          </a:xfrm>
        </p:spPr>
        <p:txBody>
          <a:bodyPr/>
          <a:lstStyle/>
          <a:p>
            <a:pPr indent="-228600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ru-RU" altLang="zh-CN" sz="4000" dirty="0"/>
              <a:t>дегидратация</a:t>
            </a:r>
          </a:p>
          <a:p>
            <a:pPr indent="-228600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ru-RU" altLang="zh-CN" sz="4000" dirty="0"/>
              <a:t>ацидоз</a:t>
            </a:r>
          </a:p>
          <a:p>
            <a:pPr indent="-228600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ru-RU" altLang="zh-CN" sz="4000" dirty="0" err="1"/>
              <a:t>гипокалиемия</a:t>
            </a:r>
            <a:endParaRPr lang="ru-RU" altLang="zh-CN" sz="4000" dirty="0"/>
          </a:p>
          <a:p>
            <a:pPr indent="-228600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ru-RU" altLang="zh-CN" sz="4000" dirty="0"/>
              <a:t>абдоминальный </a:t>
            </a:r>
            <a:r>
              <a:rPr lang="ru-RU" altLang="zh-CN" sz="4000" dirty="0" smtClean="0"/>
              <a:t>синдром</a:t>
            </a:r>
          </a:p>
          <a:p>
            <a:pPr indent="-228600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ru-RU" altLang="zh-CN" sz="3600" dirty="0" smtClean="0"/>
              <a:t>Гипертермия </a:t>
            </a:r>
            <a:r>
              <a:rPr lang="ru-RU" altLang="zh-CN" sz="3600" dirty="0"/>
              <a:t>не характерна для </a:t>
            </a:r>
            <a:r>
              <a:rPr lang="ru-RU" altLang="zh-CN" sz="3600" dirty="0" err="1"/>
              <a:t>кетоацидоза</a:t>
            </a:r>
            <a:r>
              <a:rPr lang="ru-RU" altLang="zh-CN" sz="3600" dirty="0"/>
              <a:t> </a:t>
            </a:r>
            <a:r>
              <a:rPr lang="ru-RU" altLang="zh-CN" sz="3600" dirty="0" smtClean="0"/>
              <a:t>и </a:t>
            </a:r>
            <a:r>
              <a:rPr lang="ru-RU" altLang="zh-CN" sz="3600" dirty="0"/>
              <a:t>свидетельствует об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21389940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34279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ЗАМЕСТИТЕЛЬНАЯ </a:t>
            </a:r>
            <a:r>
              <a:rPr lang="ru-RU" sz="32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ИНСУЛИНОТЕРАПИЯ ПРИ ЛАКТАТ_АЦИДОЗЕ:</a:t>
            </a:r>
          </a:p>
          <a:p>
            <a:endParaRPr lang="ru-RU" sz="32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в/в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инфузия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 ИКД со скоростью 2 – 5 ЕД/ч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+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в/в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инфузия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 5 – 10% глюкозы со скоростью 5 – 12,5 г/ч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704853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9944"/>
            <a:ext cx="1211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ЗАМЕСТИТЕЛЬНАЯ ПОЧЕЧНАЯ ТЕРАПИЯ</a:t>
            </a: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продленный вено-венозный гемодиализ с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безлактатным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буфером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гемодиализ сохраняет жизнь 60% больных с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лактатацидозом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66775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1902052"/>
            <a:ext cx="7570177" cy="44108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		</a:t>
            </a:r>
            <a:r>
              <a:rPr lang="ru-RU" b="1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7280" y="1793027"/>
            <a:ext cx="10058400" cy="40233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4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31838"/>
          </a:xfrm>
        </p:spPr>
        <p:txBody>
          <a:bodyPr/>
          <a:lstStyle/>
          <a:p>
            <a:pPr eaLnBrk="1" hangingPunct="1"/>
            <a:r>
              <a:rPr lang="ru-RU" altLang="zh-CN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Дегидратация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5% - сухость кожи и слизистых, снижение тургора тканей</a:t>
            </a:r>
          </a:p>
          <a:p>
            <a:pPr eaLnBrk="1" hangingPunct="1"/>
            <a:r>
              <a:rPr lang="ru-RU" altLang="ru-RU" sz="3600"/>
              <a:t>10% - запавшие глазные яблоки, симптом белого пятна </a:t>
            </a:r>
            <a:r>
              <a:rPr lang="en-US" altLang="ru-RU" sz="3600"/>
              <a:t>&gt;</a:t>
            </a:r>
            <a:r>
              <a:rPr lang="ru-RU" altLang="ru-RU" sz="3600"/>
              <a:t> 3 минут</a:t>
            </a:r>
          </a:p>
          <a:p>
            <a:pPr eaLnBrk="1" hangingPunct="1"/>
            <a:r>
              <a:rPr lang="en-US" altLang="ru-RU" sz="3600"/>
              <a:t>&gt;</a:t>
            </a:r>
            <a:r>
              <a:rPr lang="ru-RU" altLang="ru-RU" sz="3600"/>
              <a:t>10% - снижение АД, слабый нитевидный пульс, олигоурия</a:t>
            </a:r>
          </a:p>
        </p:txBody>
      </p:sp>
    </p:spTree>
    <p:extLst>
      <p:ext uri="{BB962C8B-B14F-4D97-AF65-F5344CB8AC3E}">
        <p14:creationId xmlns:p14="http://schemas.microsoft.com/office/powerpoint/2010/main" val="346791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260350"/>
            <a:ext cx="7772400" cy="731838"/>
          </a:xfrm>
        </p:spPr>
        <p:txBody>
          <a:bodyPr/>
          <a:lstStyle/>
          <a:p>
            <a:pPr eaLnBrk="1" hangingPunct="1"/>
            <a:r>
              <a:rPr lang="ru-RU" altLang="zh-CN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Ацидоз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1268414"/>
            <a:ext cx="8569325" cy="4827587"/>
          </a:xfrm>
        </p:spPr>
        <p:txBody>
          <a:bodyPr/>
          <a:lstStyle/>
          <a:p>
            <a:pPr indent="-228600" eaLnBrk="1" hangingPunct="1">
              <a:buClr>
                <a:schemeClr val="accent1"/>
              </a:buClr>
            </a:pPr>
            <a:r>
              <a:rPr lang="ru-RU" altLang="zh-CN" sz="3300" dirty="0"/>
              <a:t>токсическое дыхание </a:t>
            </a:r>
            <a:r>
              <a:rPr lang="ru-RU" altLang="zh-CN" sz="3300" dirty="0" err="1"/>
              <a:t>Куссмауля</a:t>
            </a:r>
            <a:r>
              <a:rPr lang="ru-RU" altLang="zh-CN" sz="3300" dirty="0"/>
              <a:t>,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3300" dirty="0"/>
              <a:t>запах ацетона в выдыхаемом воздухе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3300" dirty="0" err="1"/>
              <a:t>ацетонурия</a:t>
            </a:r>
            <a:endParaRPr lang="ru-RU" altLang="zh-CN" sz="3300" dirty="0"/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3300" dirty="0"/>
              <a:t>КЩС (норма 7,35-7,45):</a:t>
            </a:r>
          </a:p>
          <a:p>
            <a:pPr indent="-228600" eaLnBrk="1" hangingPunct="1">
              <a:buClr>
                <a:schemeClr val="accent1"/>
              </a:buClr>
              <a:buNone/>
            </a:pPr>
            <a:r>
              <a:rPr lang="ru-RU" altLang="zh-CN" sz="3300" dirty="0"/>
              <a:t>			рН 7,3–7,2: умеренный ацидоз</a:t>
            </a:r>
          </a:p>
          <a:p>
            <a:pPr indent="-228600" eaLnBrk="1" hangingPunct="1">
              <a:buClr>
                <a:schemeClr val="accent1"/>
              </a:buClr>
              <a:buNone/>
            </a:pPr>
            <a:r>
              <a:rPr lang="ru-RU" altLang="zh-CN" sz="3300" dirty="0"/>
              <a:t>			рН 7,2-7,1: средней тяжести</a:t>
            </a:r>
          </a:p>
          <a:p>
            <a:pPr indent="-228600" eaLnBrk="1" hangingPunct="1">
              <a:buClr>
                <a:schemeClr val="accent1"/>
              </a:buClr>
              <a:buNone/>
            </a:pPr>
            <a:r>
              <a:rPr lang="ru-RU" altLang="zh-CN" sz="3300" dirty="0"/>
              <a:t>			рН </a:t>
            </a:r>
            <a:r>
              <a:rPr lang="en-US" altLang="ru-RU" sz="3300" dirty="0"/>
              <a:t>&lt;</a:t>
            </a:r>
            <a:r>
              <a:rPr lang="ru-RU" altLang="zh-CN" sz="3300" dirty="0"/>
              <a:t>7,1: тяжелый ацидоз</a:t>
            </a:r>
          </a:p>
        </p:txBody>
      </p:sp>
    </p:spTree>
    <p:extLst>
      <p:ext uri="{BB962C8B-B14F-4D97-AF65-F5344CB8AC3E}">
        <p14:creationId xmlns:p14="http://schemas.microsoft.com/office/powerpoint/2010/main" val="99308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658813"/>
          </a:xfrm>
        </p:spPr>
        <p:txBody>
          <a:bodyPr/>
          <a:lstStyle/>
          <a:p>
            <a:pPr eaLnBrk="1" hangingPunct="1"/>
            <a:r>
              <a:rPr lang="ru-RU" altLang="zh-CN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Гипокалиемия</a:t>
            </a:r>
            <a:endParaRPr lang="ru-RU" altLang="zh-CN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1557338"/>
            <a:ext cx="8642350" cy="4538662"/>
          </a:xfrm>
        </p:spPr>
        <p:txBody>
          <a:bodyPr/>
          <a:lstStyle/>
          <a:p>
            <a:pPr eaLnBrk="1" hangingPunct="1"/>
            <a:r>
              <a:rPr lang="ru-RU" altLang="ru-RU" smtClean="0"/>
              <a:t>глухость сердечных тонов, </a:t>
            </a:r>
          </a:p>
          <a:p>
            <a:pPr eaLnBrk="1" hangingPunct="1"/>
            <a:r>
              <a:rPr lang="ru-RU" altLang="ru-RU" smtClean="0"/>
              <a:t>снижение АД, </a:t>
            </a:r>
          </a:p>
          <a:p>
            <a:pPr eaLnBrk="1" hangingPunct="1"/>
            <a:r>
              <a:rPr lang="ru-RU" altLang="ru-RU" smtClean="0"/>
              <a:t>гастропарез, </a:t>
            </a:r>
          </a:p>
          <a:p>
            <a:pPr eaLnBrk="1" hangingPunct="1"/>
            <a:r>
              <a:rPr lang="ru-RU" altLang="ru-RU" smtClean="0"/>
              <a:t>парез кишечника, </a:t>
            </a:r>
          </a:p>
          <a:p>
            <a:pPr eaLnBrk="1" hangingPunct="1"/>
            <a:r>
              <a:rPr lang="ru-RU" altLang="ru-RU" smtClean="0"/>
              <a:t>атония мочевого пузыря</a:t>
            </a:r>
          </a:p>
          <a:p>
            <a:pPr eaLnBrk="1" hangingPunct="1"/>
            <a:r>
              <a:rPr lang="ru-RU" altLang="ru-RU" smtClean="0"/>
              <a:t>ЭКГ: уплощение или инверсия зубца Т, удлинение интервала </a:t>
            </a:r>
            <a:r>
              <a:rPr lang="en-US" altLang="ru-RU" smtClean="0"/>
              <a:t>Q</a:t>
            </a:r>
            <a:r>
              <a:rPr lang="ru-RU" altLang="ru-RU" smtClean="0"/>
              <a:t>Т, появление зубца </a:t>
            </a:r>
            <a:r>
              <a:rPr lang="en-US" altLang="ru-RU" smtClean="0"/>
              <a:t>U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7748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31838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Абдоминальный синдром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/>
              <a:t>рвота, </a:t>
            </a:r>
          </a:p>
          <a:p>
            <a:pPr eaLnBrk="1" hangingPunct="1"/>
            <a:r>
              <a:rPr lang="ru-RU" altLang="ru-RU" sz="3600" dirty="0"/>
              <a:t>боли в животе, </a:t>
            </a:r>
          </a:p>
          <a:p>
            <a:pPr eaLnBrk="1" hangingPunct="1"/>
            <a:r>
              <a:rPr lang="ru-RU" altLang="ru-RU" sz="3600" dirty="0"/>
              <a:t>симптомы раздражения брюшины,</a:t>
            </a:r>
          </a:p>
          <a:p>
            <a:pPr eaLnBrk="1" hangingPunct="1"/>
            <a:r>
              <a:rPr lang="ru-RU" altLang="ru-RU" sz="3600" dirty="0"/>
              <a:t>лейкоцитоз !</a:t>
            </a:r>
          </a:p>
        </p:txBody>
      </p:sp>
    </p:spTree>
    <p:extLst>
      <p:ext uri="{BB962C8B-B14F-4D97-AF65-F5344CB8AC3E}">
        <p14:creationId xmlns:p14="http://schemas.microsoft.com/office/powerpoint/2010/main" val="264084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3339"/>
            <a:ext cx="12191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						</a:t>
            </a:r>
            <a:r>
              <a:rPr lang="ru-RU" sz="3600" b="1" dirty="0" smtClean="0">
                <a:latin typeface="Comic Sans MS" panose="030F0702030302020204" pitchFamily="66" charset="0"/>
              </a:rPr>
              <a:t>	Предотвращение ДКА</a:t>
            </a:r>
            <a:endParaRPr lang="ru-RU" sz="3600" b="1" dirty="0">
              <a:latin typeface="Comic Sans MS" panose="030F0702030302020204" pitchFamily="66" charset="0"/>
            </a:endParaRPr>
          </a:p>
          <a:p>
            <a:r>
              <a:rPr lang="ru-RU" sz="3600" u="sng" dirty="0"/>
              <a:t>Стратегии предотвращения включают: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 </a:t>
            </a:r>
            <a:r>
              <a:rPr lang="ru-RU" sz="3600" dirty="0" smtClean="0"/>
              <a:t>Соответствующее обучение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Улучшение </a:t>
            </a:r>
            <a:r>
              <a:rPr lang="ru-RU" sz="3600" dirty="0"/>
              <a:t>качества помощи больным </a:t>
            </a:r>
            <a:r>
              <a:rPr lang="ru-RU" sz="3600" dirty="0" smtClean="0"/>
              <a:t>СД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Убеждение </a:t>
            </a:r>
            <a:r>
              <a:rPr lang="ru-RU" sz="3600" dirty="0"/>
              <a:t>пациентов в необходимости следовать рекомендациям врача, а также проводить регулярный самоконтроль уровня гликемии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9" y="376970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85" y="372980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Клинические проявления</a:t>
            </a:r>
            <a:r>
              <a:rPr lang="ru-RU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1 стадия </a:t>
            </a:r>
            <a:r>
              <a:rPr lang="ru-RU" sz="2400" dirty="0"/>
              <a:t>― умеренный ДКА (легкий, компенсированный ДКА) длительность 1–5 </a:t>
            </a:r>
            <a:r>
              <a:rPr lang="ru-RU" sz="2400" dirty="0" err="1"/>
              <a:t>сут</a:t>
            </a:r>
            <a:r>
              <a:rPr lang="ru-RU" sz="2400" dirty="0"/>
              <a:t>. Характеризуется выраженной жаждой и полиурией, гликемия около 20ммоль/л. Отмечается потеря аппетита, тошнота, </a:t>
            </a:r>
            <a:r>
              <a:rPr lang="ru-RU" sz="2400" dirty="0" err="1"/>
              <a:t>ацетонурия</a:t>
            </a:r>
            <a:r>
              <a:rPr lang="ru-RU" sz="2400" dirty="0"/>
              <a:t>. Характерен дискомфорт в животе, мышечная слабость, сухость кожи и слизистых, тахикардия, язык обложен бурым налетом или малиновый. </a:t>
            </a:r>
            <a:endParaRPr lang="ru-RU" sz="2400" dirty="0" smtClean="0"/>
          </a:p>
          <a:p>
            <a:r>
              <a:rPr lang="ru-RU" sz="2400" b="1" dirty="0" smtClean="0"/>
              <a:t>2 </a:t>
            </a:r>
            <a:r>
              <a:rPr lang="ru-RU" sz="2400" b="1" dirty="0" err="1"/>
              <a:t>cтадия</a:t>
            </a:r>
            <a:r>
              <a:rPr lang="ru-RU" sz="2400" b="1" dirty="0"/>
              <a:t> </a:t>
            </a:r>
            <a:r>
              <a:rPr lang="ru-RU" sz="2400" dirty="0"/>
              <a:t>― декомпенсированный ДКА (</a:t>
            </a:r>
            <a:r>
              <a:rPr lang="ru-RU" sz="2400" dirty="0" err="1"/>
              <a:t>прекоматозное</a:t>
            </a:r>
            <a:r>
              <a:rPr lang="ru-RU" sz="2400" dirty="0"/>
              <a:t> состояние) ― отмечается запах ацетона в выдыхаемом воздухе, тошнота, заторможенность, апатия, дыхание жесткое, форсированное, полиурия сменяется </a:t>
            </a:r>
            <a:r>
              <a:rPr lang="ru-RU" sz="2400" dirty="0" err="1" smtClean="0"/>
              <a:t>олигоурией</a:t>
            </a:r>
            <a:r>
              <a:rPr lang="ru-RU" sz="2400" dirty="0" smtClean="0"/>
              <a:t>, боли </a:t>
            </a:r>
            <a:r>
              <a:rPr lang="ru-RU" sz="2400" dirty="0"/>
              <a:t>в животе (раздражение солнечного сплетения, </a:t>
            </a:r>
            <a:r>
              <a:rPr lang="ru-RU" sz="2400" dirty="0" err="1"/>
              <a:t>гепатомегалия</a:t>
            </a:r>
            <a:r>
              <a:rPr lang="ru-RU" sz="2400" dirty="0"/>
              <a:t>, парез кишечника). </a:t>
            </a:r>
            <a:endParaRPr lang="ru-RU" sz="2400" dirty="0" smtClean="0"/>
          </a:p>
          <a:p>
            <a:r>
              <a:rPr lang="ru-RU" sz="2400" b="1" dirty="0" smtClean="0"/>
              <a:t>3 </a:t>
            </a:r>
            <a:r>
              <a:rPr lang="ru-RU" sz="2400" b="1" dirty="0" err="1"/>
              <a:t>cтадия</a:t>
            </a:r>
            <a:r>
              <a:rPr lang="ru-RU" sz="2400" b="1" dirty="0"/>
              <a:t> </a:t>
            </a:r>
            <a:r>
              <a:rPr lang="ru-RU" sz="2400" dirty="0"/>
              <a:t>― тяжелый ДКА (кома) характеризуется потерей сознания, шумным редким дыханием, артериальной гипотонией, </a:t>
            </a:r>
            <a:r>
              <a:rPr lang="ru-RU" sz="2400" dirty="0" err="1"/>
              <a:t>олигоурией</a:t>
            </a:r>
            <a:r>
              <a:rPr lang="ru-RU" sz="2400" dirty="0"/>
              <a:t>, тахикардией, малым пульсом, гипотермией, </a:t>
            </a:r>
            <a:r>
              <a:rPr lang="ru-RU" sz="2400" dirty="0" err="1"/>
              <a:t>дефансом</a:t>
            </a:r>
            <a:r>
              <a:rPr lang="ru-RU" sz="2400" dirty="0"/>
              <a:t> мышц передней брюшной стенки.</a:t>
            </a:r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19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7142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превалированию клинической симптоматики </a:t>
            </a:r>
            <a:r>
              <a:rPr lang="ru-RU" sz="2400" dirty="0" smtClean="0"/>
              <a:t>во 2 стадии, выделяют </a:t>
            </a:r>
            <a:r>
              <a:rPr lang="ru-RU" sz="2400" dirty="0"/>
              <a:t>клинические формы ДКА (абдоминальная, сердечно–сосудистая или </a:t>
            </a:r>
            <a:r>
              <a:rPr lang="ru-RU" sz="2400" dirty="0" err="1"/>
              <a:t>коллаптоидная</a:t>
            </a:r>
            <a:r>
              <a:rPr lang="ru-RU" sz="2400" dirty="0"/>
              <a:t>, нефротическая, мозговая). 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Абдоминальная форма ДКА </a:t>
            </a:r>
            <a:r>
              <a:rPr lang="ru-RU" sz="2400" dirty="0"/>
              <a:t>(«</a:t>
            </a:r>
            <a:r>
              <a:rPr lang="ru-RU" sz="2400" dirty="0" err="1"/>
              <a:t>псевдоперитонит</a:t>
            </a:r>
            <a:r>
              <a:rPr lang="ru-RU" sz="2400" dirty="0"/>
              <a:t>») характеризуется болями в области живота (вследствие раздражения кетоновыми телами солнечного сплетения, растяжения содержимым кишечника в состоянии пареза, </a:t>
            </a:r>
            <a:r>
              <a:rPr lang="ru-RU" sz="2400" dirty="0" err="1"/>
              <a:t>гепатомегалии</a:t>
            </a:r>
            <a:r>
              <a:rPr lang="ru-RU" sz="2400" dirty="0"/>
              <a:t>), лейкоцитозом со сдвигом формулы влево (результат сгущения крови). </a:t>
            </a:r>
            <a:endParaRPr lang="ru-RU" sz="2400" dirty="0" smtClean="0"/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Сердечно–сосудистая </a:t>
            </a:r>
            <a:r>
              <a:rPr lang="ru-RU" sz="2400" b="1" dirty="0">
                <a:latin typeface="Comic Sans MS" panose="030F0702030302020204" pitchFamily="66" charset="0"/>
              </a:rPr>
              <a:t>или </a:t>
            </a:r>
            <a:r>
              <a:rPr lang="ru-RU" sz="2400" b="1" dirty="0" err="1">
                <a:latin typeface="Comic Sans MS" panose="030F0702030302020204" pitchFamily="66" charset="0"/>
              </a:rPr>
              <a:t>коллаптоидная</a:t>
            </a:r>
            <a:r>
              <a:rPr lang="ru-RU" sz="2400" b="1" dirty="0">
                <a:latin typeface="Comic Sans MS" panose="030F0702030302020204" pitchFamily="66" charset="0"/>
              </a:rPr>
              <a:t> форма </a:t>
            </a:r>
            <a:r>
              <a:rPr lang="ru-RU" sz="2400" dirty="0"/>
              <a:t>сопровождается превалирующими болями в области сердца, тахикардией, кардиальными аритмиями, коллапсом. Кроме того, вследствие </a:t>
            </a:r>
            <a:r>
              <a:rPr lang="ru-RU" sz="2400" dirty="0" err="1"/>
              <a:t>гипокалиемии</a:t>
            </a:r>
            <a:r>
              <a:rPr lang="ru-RU" sz="2400" dirty="0"/>
              <a:t> выявляются характерные ЭКГ–признаки инфаркта миокарда 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Нефротическая </a:t>
            </a:r>
            <a:r>
              <a:rPr lang="ru-RU" sz="2400" b="1" dirty="0">
                <a:latin typeface="Comic Sans MS" panose="030F0702030302020204" pitchFamily="66" charset="0"/>
              </a:rPr>
              <a:t>форма ДКА </a:t>
            </a:r>
            <a:r>
              <a:rPr lang="ru-RU" sz="2400" dirty="0"/>
              <a:t>проявляется выраженной протеинурией, азотемией и быстрой сменой полиурии на олиго– или анурию с развитием острого почечного повреждения. </a:t>
            </a:r>
            <a:endParaRPr lang="ru-RU" sz="2400" dirty="0" smtClean="0"/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Мозговая </a:t>
            </a:r>
            <a:r>
              <a:rPr lang="ru-RU" sz="2400" b="1" dirty="0">
                <a:latin typeface="Comic Sans MS" panose="030F0702030302020204" pitchFamily="66" charset="0"/>
              </a:rPr>
              <a:t>форма ДКА </a:t>
            </a:r>
            <a:r>
              <a:rPr lang="ru-RU" sz="2400" dirty="0"/>
              <a:t>― наиболее редко встречающаяся, манифестирует гипертермией, ригидностью затылочных мышц, появлением мозговой симптоматики.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4645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53441"/>
              </p:ext>
            </p:extLst>
          </p:nvPr>
        </p:nvGraphicFramePr>
        <p:xfrm>
          <a:off x="1090246" y="1931202"/>
          <a:ext cx="9566031" cy="3978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8748">
                  <a:extLst>
                    <a:ext uri="{9D8B030D-6E8A-4147-A177-3AD203B41FA5}">
                      <a16:colId xmlns:a16="http://schemas.microsoft.com/office/drawing/2014/main" val="2578797787"/>
                    </a:ext>
                  </a:extLst>
                </a:gridCol>
                <a:gridCol w="5607283">
                  <a:extLst>
                    <a:ext uri="{9D8B030D-6E8A-4147-A177-3AD203B41FA5}">
                      <a16:colId xmlns:a16="http://schemas.microsoft.com/office/drawing/2014/main" val="315098563"/>
                    </a:ext>
                  </a:extLst>
                </a:gridCol>
              </a:tblGrid>
              <a:tr h="261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Общий клинический анализ крови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3" marR="193986" marT="622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Лейкоцитоз: &lt; 15000 – стрессовый, &gt; 15000 – инфекция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3" marR="193986" marT="62256" marB="0"/>
                </a:tc>
                <a:extLst>
                  <a:ext uri="{0D108BD9-81ED-4DB2-BD59-A6C34878D82A}">
                    <a16:rowId xmlns:a16="http://schemas.microsoft.com/office/drawing/2014/main" val="1382940752"/>
                  </a:ext>
                </a:extLst>
              </a:tr>
              <a:tr h="50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Общий анализ мочи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3" marR="193986" marT="622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Глюкозурия, кетонурия, протеинурия (непостоянно)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3" marR="193986" marT="62256" marB="0"/>
                </a:tc>
                <a:extLst>
                  <a:ext uri="{0D108BD9-81ED-4DB2-BD59-A6C34878D82A}">
                    <a16:rowId xmlns:a16="http://schemas.microsoft.com/office/drawing/2014/main" val="3478553777"/>
                  </a:ext>
                </a:extLst>
              </a:tr>
              <a:tr h="2917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Биохимический анализ крови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3" marR="193986" marT="622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Гипергликемия, </a:t>
                      </a:r>
                      <a:r>
                        <a:rPr lang="ru-RU" sz="1300" dirty="0" err="1">
                          <a:effectLst/>
                        </a:rPr>
                        <a:t>гиперкетонемия</a:t>
                      </a:r>
                      <a:endParaRPr lang="ru-RU" sz="800" dirty="0">
                        <a:effectLst/>
                      </a:endParaRPr>
                    </a:p>
                    <a:p>
                      <a:pPr marR="228600" algn="just">
                        <a:lnSpc>
                          <a:spcPct val="98000"/>
                        </a:lnSpc>
                        <a:spcAft>
                          <a:spcPts val="12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</a:t>
                      </a:r>
                      <a:r>
                        <a:rPr lang="ru-RU" sz="1300" dirty="0" err="1">
                          <a:effectLst/>
                        </a:rPr>
                        <a:t>креатинина</a:t>
                      </a:r>
                      <a:r>
                        <a:rPr lang="ru-RU" sz="1300" dirty="0">
                          <a:effectLst/>
                        </a:rPr>
                        <a:t> (непостоянно; чаще указывает на транзиторную «</a:t>
                      </a:r>
                      <a:r>
                        <a:rPr lang="ru-RU" sz="1300" dirty="0" err="1">
                          <a:effectLst/>
                        </a:rPr>
                        <a:t>преренальную</a:t>
                      </a:r>
                      <a:r>
                        <a:rPr lang="ru-RU" sz="1300" dirty="0">
                          <a:effectLst/>
                        </a:rPr>
                        <a:t>» почечную недостаточность, вызванную </a:t>
                      </a:r>
                      <a:r>
                        <a:rPr lang="ru-RU" sz="1300" dirty="0" err="1">
                          <a:effectLst/>
                        </a:rPr>
                        <a:t>гиповолемией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Транзиторное повышение </a:t>
                      </a:r>
                      <a:r>
                        <a:rPr lang="ru-RU" sz="1300" dirty="0" err="1">
                          <a:effectLst/>
                        </a:rPr>
                        <a:t>трансаминаз</a:t>
                      </a:r>
                      <a:r>
                        <a:rPr lang="ru-RU" sz="1300" dirty="0">
                          <a:effectLst/>
                        </a:rPr>
                        <a:t> и КФК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</a:t>
                      </a:r>
                      <a:r>
                        <a:rPr lang="ru-RU" sz="1300" dirty="0" err="1">
                          <a:effectLst/>
                        </a:rPr>
                        <a:t>протеолиз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Na</a:t>
                      </a:r>
                      <a:r>
                        <a:rPr lang="ru-RU" sz="1300" dirty="0">
                          <a:effectLst/>
                        </a:rPr>
                        <a:t>+ чаще нормальный, реже снижен или повышен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К+ чаще нормальный, реже снижен, при ХПН может быть повышен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Умеренное повышение амилазы (не является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признаком о. панкреатита)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3" marR="193986" marT="62256" marB="0"/>
                </a:tc>
                <a:extLst>
                  <a:ext uri="{0D108BD9-81ED-4DB2-BD59-A6C34878D82A}">
                    <a16:rowId xmlns:a16="http://schemas.microsoft.com/office/drawing/2014/main" val="2689317849"/>
                  </a:ext>
                </a:extLst>
              </a:tr>
              <a:tr h="286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КЩС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3" marR="193986" marT="622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декомпенсированный метаболический ацидоз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3" marR="193986" marT="62256" marB="0"/>
                </a:tc>
                <a:extLst>
                  <a:ext uri="{0D108BD9-81ED-4DB2-BD59-A6C34878D82A}">
                    <a16:rowId xmlns:a16="http://schemas.microsoft.com/office/drawing/2014/main" val="4085230968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01028" y="488828"/>
            <a:ext cx="9344465" cy="8739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Лабораторные изменения: диагностика и дифференциальная диагностика </a:t>
            </a:r>
          </a:p>
        </p:txBody>
      </p:sp>
    </p:spTree>
    <p:extLst>
      <p:ext uri="{BB962C8B-B14F-4D97-AF65-F5344CB8AC3E}">
        <p14:creationId xmlns:p14="http://schemas.microsoft.com/office/powerpoint/2010/main" val="183478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1884"/>
            <a:ext cx="1219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latin typeface="Comic Sans MS" panose="030F0702030302020204" pitchFamily="66" charset="0"/>
              </a:rPr>
              <a:t>НЕОТЛОЖНЫЕ СОСТОЯНИЯ ПРИ САХАРНОМ ДИАБЕТЕ 1 типа: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Диабетическии</a:t>
            </a:r>
            <a:r>
              <a:rPr lang="ru-RU" sz="3200" dirty="0"/>
              <a:t>̆ </a:t>
            </a:r>
            <a:r>
              <a:rPr lang="ru-RU" sz="3200" dirty="0" err="1" smtClean="0"/>
              <a:t>кетоацидоз</a:t>
            </a:r>
            <a:r>
              <a:rPr lang="ru-RU" sz="3200" dirty="0" smtClean="0"/>
              <a:t> (ДКА)</a:t>
            </a:r>
            <a:endParaRPr lang="ru-RU" sz="3200" dirty="0"/>
          </a:p>
          <a:p>
            <a:pPr lvl="0"/>
            <a:r>
              <a:rPr lang="ru-RU" sz="3200" dirty="0"/>
              <a:t>(диабетическая </a:t>
            </a:r>
            <a:r>
              <a:rPr lang="ru-RU" sz="3200" dirty="0" err="1"/>
              <a:t>кетоацидотическая</a:t>
            </a:r>
            <a:r>
              <a:rPr lang="ru-RU" sz="3200" dirty="0"/>
              <a:t> </a:t>
            </a:r>
            <a:r>
              <a:rPr lang="ru-RU" sz="3200" dirty="0" smtClean="0"/>
              <a:t>кома) </a:t>
            </a:r>
            <a:endParaRPr lang="ru-RU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/>
              <a:t> </a:t>
            </a:r>
            <a:r>
              <a:rPr lang="ru-RU" sz="3200" dirty="0" smtClean="0"/>
              <a:t>Гипогликемические состояние</a:t>
            </a:r>
          </a:p>
          <a:p>
            <a:pPr lvl="0"/>
            <a:r>
              <a:rPr lang="ru-RU" sz="3200" dirty="0"/>
              <a:t>(диабетическая </a:t>
            </a:r>
            <a:r>
              <a:rPr lang="ru-RU" sz="3200" dirty="0" smtClean="0"/>
              <a:t>гипогликемическая </a:t>
            </a:r>
            <a:r>
              <a:rPr lang="ru-RU" sz="3200" dirty="0"/>
              <a:t>кома) </a:t>
            </a:r>
            <a:endParaRPr lang="ru-RU" sz="3200" dirty="0" smtClean="0"/>
          </a:p>
          <a:p>
            <a:pPr lvl="0"/>
            <a:endParaRPr lang="ru-RU" sz="3200" dirty="0">
              <a:latin typeface="Comic Sans MS" panose="030F0702030302020204" pitchFamily="66" charset="0"/>
            </a:endParaRPr>
          </a:p>
          <a:p>
            <a:pPr lvl="0"/>
            <a:endParaRPr lang="ru-RU" sz="3200" dirty="0">
              <a:latin typeface="Comic Sans MS" panose="030F0702030302020204" pitchFamily="66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62" y="3033346"/>
            <a:ext cx="4489938" cy="33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06445"/>
              </p:ext>
            </p:extLst>
          </p:nvPr>
        </p:nvGraphicFramePr>
        <p:xfrm>
          <a:off x="1171704" y="916237"/>
          <a:ext cx="9060215" cy="5382143"/>
        </p:xfrm>
        <a:graphic>
          <a:graphicData uri="http://schemas.openxmlformats.org/drawingml/2006/table">
            <a:tbl>
              <a:tblPr firstRow="1" firstCol="1" bandRow="1"/>
              <a:tblGrid>
                <a:gridCol w="3184417">
                  <a:extLst>
                    <a:ext uri="{9D8B030D-6E8A-4147-A177-3AD203B41FA5}">
                      <a16:colId xmlns:a16="http://schemas.microsoft.com/office/drawing/2014/main" val="1975977877"/>
                    </a:ext>
                  </a:extLst>
                </a:gridCol>
                <a:gridCol w="1605045">
                  <a:extLst>
                    <a:ext uri="{9D8B030D-6E8A-4147-A177-3AD203B41FA5}">
                      <a16:colId xmlns:a16="http://schemas.microsoft.com/office/drawing/2014/main" val="2834600858"/>
                    </a:ext>
                  </a:extLst>
                </a:gridCol>
                <a:gridCol w="2288506">
                  <a:extLst>
                    <a:ext uri="{9D8B030D-6E8A-4147-A177-3AD203B41FA5}">
                      <a16:colId xmlns:a16="http://schemas.microsoft.com/office/drawing/2014/main" val="3278559049"/>
                    </a:ext>
                  </a:extLst>
                </a:gridCol>
                <a:gridCol w="1982247">
                  <a:extLst>
                    <a:ext uri="{9D8B030D-6E8A-4147-A177-3AD203B41FA5}">
                      <a16:colId xmlns:a16="http://schemas.microsoft.com/office/drawing/2014/main" val="34195233"/>
                    </a:ext>
                  </a:extLst>
                </a:gridCol>
              </a:tblGrid>
              <a:tr h="524859"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тяжести ДКА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53330"/>
                  </a:ext>
                </a:extLst>
              </a:tr>
              <a:tr h="640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легкая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умеренная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тяжелая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945181"/>
                  </a:ext>
                </a:extLst>
              </a:tr>
              <a:tr h="474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Глюкоза плазмы (ммоль/л)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13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13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13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12569"/>
                  </a:ext>
                </a:extLst>
              </a:tr>
              <a:tr h="474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рН  артериальной крови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7.25 – 7.30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 – 7.24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7.0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42594"/>
                  </a:ext>
                </a:extLst>
              </a:tr>
              <a:tr h="77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Бикарбонат сыворотки (ммоль/л)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15-18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91581"/>
                  </a:ext>
                </a:extLst>
              </a:tr>
              <a:tr h="474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Кетоновые тела в моче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259402"/>
                  </a:ext>
                </a:extLst>
              </a:tr>
              <a:tr h="474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Кетоновые тела в сыворотке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↑↑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↑↑↑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497037"/>
                  </a:ext>
                </a:extLst>
              </a:tr>
              <a:tr h="474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Калий в сыворотке крови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3.5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3.5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3.5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40595"/>
                  </a:ext>
                </a:extLst>
              </a:tr>
              <a:tr h="40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Осмолярность плазмы (мосмоль/л)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варьирует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варьирует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варьирует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94871"/>
                  </a:ext>
                </a:extLst>
              </a:tr>
              <a:tr h="360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Анионная разница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14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048875"/>
                  </a:ext>
                </a:extLst>
              </a:tr>
              <a:tr h="297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Нарушение сознания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или сонливость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Сопор/кома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52" marR="63930" marT="739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658711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50731" y="304293"/>
            <a:ext cx="10445261" cy="6119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Классификация ДКА по степени тяжести </a:t>
            </a:r>
          </a:p>
        </p:txBody>
      </p:sp>
    </p:spTree>
    <p:extLst>
      <p:ext uri="{BB962C8B-B14F-4D97-AF65-F5344CB8AC3E}">
        <p14:creationId xmlns:p14="http://schemas.microsoft.com/office/powerpoint/2010/main" val="330842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380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Лечение ДКА. </a:t>
            </a:r>
            <a:r>
              <a:rPr lang="ru-RU" sz="2800" dirty="0"/>
              <a:t>Принципы лечения </a:t>
            </a:r>
            <a:r>
              <a:rPr lang="ru-RU" sz="2800" dirty="0" err="1"/>
              <a:t>кетоацидоза</a:t>
            </a:r>
            <a:r>
              <a:rPr lang="ru-RU" sz="2800" dirty="0"/>
              <a:t> основаны </a:t>
            </a:r>
            <a:r>
              <a:rPr lang="ru-RU" sz="2800" dirty="0" smtClean="0"/>
              <a:t>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проведении </a:t>
            </a:r>
            <a:r>
              <a:rPr lang="ru-RU" sz="2800" dirty="0" err="1"/>
              <a:t>регидратации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ликвидации </a:t>
            </a:r>
            <a:r>
              <a:rPr lang="ru-RU" sz="2800" dirty="0"/>
              <a:t>дефицита инсулина,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коррекции </a:t>
            </a:r>
            <a:r>
              <a:rPr lang="ru-RU" sz="2800" dirty="0"/>
              <a:t>электролитного баланса, восстановлении КЩС</a:t>
            </a:r>
            <a:r>
              <a:rPr lang="ru-RU" sz="28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борьбе с гипоксией,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симптоматической </a:t>
            </a:r>
            <a:r>
              <a:rPr lang="ru-RU" sz="2800" dirty="0"/>
              <a:t>терапии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и </a:t>
            </a:r>
            <a:r>
              <a:rPr lang="ru-RU" sz="2800" dirty="0"/>
              <a:t>лечении сопутствующей патологии. </a:t>
            </a:r>
            <a:endParaRPr lang="ru-RU" sz="2800" dirty="0" smtClean="0"/>
          </a:p>
          <a:p>
            <a:r>
              <a:rPr lang="ru-RU" sz="2800" dirty="0" smtClean="0"/>
              <a:t>Причинами </a:t>
            </a:r>
            <a:r>
              <a:rPr lang="ru-RU" sz="2800" dirty="0"/>
              <a:t>летального исхода при ДКА могут явиться </a:t>
            </a:r>
            <a:r>
              <a:rPr lang="ru-RU" sz="2800" dirty="0" err="1"/>
              <a:t>гипокалиемия</a:t>
            </a:r>
            <a:r>
              <a:rPr lang="ru-RU" sz="2800" dirty="0"/>
              <a:t> и остановка сердца, </a:t>
            </a:r>
            <a:r>
              <a:rPr lang="ru-RU" sz="2800" dirty="0" err="1"/>
              <a:t>гиповолемический</a:t>
            </a:r>
            <a:r>
              <a:rPr lang="ru-RU" sz="2800" dirty="0"/>
              <a:t> шок, </a:t>
            </a:r>
            <a:r>
              <a:rPr lang="ru-RU" sz="2800" dirty="0" err="1"/>
              <a:t>гиперволемия</a:t>
            </a:r>
            <a:r>
              <a:rPr lang="ru-RU" sz="2800" dirty="0"/>
              <a:t> при неадекватной </a:t>
            </a:r>
            <a:r>
              <a:rPr lang="ru-RU" sz="2800" dirty="0" err="1"/>
              <a:t>инфузионной</a:t>
            </a:r>
            <a:r>
              <a:rPr lang="ru-RU" sz="2800" dirty="0"/>
              <a:t> терапии, тромбозы, инфекции, острая почечная недостаточность.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зависимости о стадии патологического процесса подходы к терапии варьируют. </a:t>
            </a:r>
          </a:p>
        </p:txBody>
      </p:sp>
    </p:spTree>
    <p:extLst>
      <p:ext uri="{BB962C8B-B14F-4D97-AF65-F5344CB8AC3E}">
        <p14:creationId xmlns:p14="http://schemas.microsoft.com/office/powerpoint/2010/main" val="1227293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05" y="456785"/>
            <a:ext cx="7811590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91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6254"/>
            <a:ext cx="1196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>На </a:t>
            </a:r>
            <a:r>
              <a:rPr lang="ru-RU" sz="3600" b="1" dirty="0" err="1">
                <a:latin typeface="Comic Sans MS" panose="030F0702030302020204" pitchFamily="66" charset="0"/>
              </a:rPr>
              <a:t>догоспитальном</a:t>
            </a:r>
            <a:r>
              <a:rPr lang="ru-RU" sz="3600" b="1" dirty="0">
                <a:latin typeface="Comic Sans MS" panose="030F0702030302020204" pitchFamily="66" charset="0"/>
              </a:rPr>
              <a:t> этапе или в приемном отделении: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Экспресс-анализ </a:t>
            </a:r>
            <a:r>
              <a:rPr lang="ru-RU" sz="3600" dirty="0"/>
              <a:t>гликемии и анализ любой порции мочи на кетоновые тела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0.9 </a:t>
            </a:r>
            <a:r>
              <a:rPr lang="ru-RU" sz="3600" dirty="0"/>
              <a:t>% раствор хлорида натрия в/в </a:t>
            </a:r>
            <a:r>
              <a:rPr lang="ru-RU" sz="3600" dirty="0" err="1"/>
              <a:t>капельно</a:t>
            </a:r>
            <a:r>
              <a:rPr lang="ru-RU" sz="3600" dirty="0"/>
              <a:t> со скоростью 1 л/ч</a:t>
            </a:r>
            <a:r>
              <a:rPr lang="ru-RU" sz="3600" dirty="0" smtClean="0"/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5420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Comic Sans MS" panose="030F0702030302020204" pitchFamily="66" charset="0"/>
              </a:rPr>
              <a:t>В реанимационном отделении или отделении </a:t>
            </a:r>
            <a:r>
              <a:rPr lang="ru-RU" sz="2700" b="1" dirty="0" err="1">
                <a:latin typeface="Comic Sans MS" panose="030F0702030302020204" pitchFamily="66" charset="0"/>
              </a:rPr>
              <a:t>интенсивнои</a:t>
            </a:r>
            <a:r>
              <a:rPr lang="ru-RU" sz="2700" b="1" dirty="0">
                <a:latin typeface="Comic Sans MS" panose="030F0702030302020204" pitchFamily="66" charset="0"/>
              </a:rPr>
              <a:t>̆ терапии: </a:t>
            </a:r>
          </a:p>
          <a:p>
            <a:r>
              <a:rPr lang="ru-RU" sz="2700" dirty="0" err="1"/>
              <a:t>Лабораторныи</a:t>
            </a:r>
            <a:r>
              <a:rPr lang="ru-RU" sz="2700" dirty="0"/>
              <a:t>̆ мониторинг: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Экспресс-анализ </a:t>
            </a:r>
            <a:r>
              <a:rPr lang="ru-RU" sz="2700" dirty="0"/>
              <a:t>гликемии – ежечасно до снижения уровня глюкозы плазмы до 13 </a:t>
            </a:r>
            <a:r>
              <a:rPr lang="ru-RU" sz="2700" dirty="0" err="1"/>
              <a:t>ммоль</a:t>
            </a:r>
            <a:r>
              <a:rPr lang="ru-RU" sz="2700" dirty="0"/>
              <a:t>/л, затем 1 раз в 3 ч.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Анализ </a:t>
            </a:r>
            <a:r>
              <a:rPr lang="ru-RU" sz="2700" dirty="0"/>
              <a:t>мочи на кетоновые тела – 2 раза в сутки в первые 2 суток, затем 1 раз в сутки.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Общий </a:t>
            </a:r>
            <a:r>
              <a:rPr lang="ru-RU" sz="2700" dirty="0"/>
              <a:t>анализ крови и мочи: исходно, затем 1 раз в 2 суток.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err="1" smtClean="0"/>
              <a:t>Na</a:t>
            </a:r>
            <a:r>
              <a:rPr lang="ru-RU" sz="2700" dirty="0"/>
              <a:t>+, К+ сыворотки: минимум 2 раза в сутки, при необходимости каждые 2 часа до разрешения ДКА, затем каждые 4–6 часов до </a:t>
            </a:r>
            <a:r>
              <a:rPr lang="ru-RU" sz="2700" dirty="0" smtClean="0"/>
              <a:t>полного выздоровления</a:t>
            </a:r>
            <a:r>
              <a:rPr lang="ru-RU" sz="27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Расчет </a:t>
            </a:r>
            <a:r>
              <a:rPr lang="ru-RU" sz="2700" dirty="0"/>
              <a:t>эффективной </a:t>
            </a:r>
            <a:r>
              <a:rPr lang="ru-RU" sz="2700" dirty="0" err="1"/>
              <a:t>осмоляльности</a:t>
            </a:r>
            <a:r>
              <a:rPr lang="ru-RU" sz="27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Биохимия </a:t>
            </a:r>
            <a:r>
              <a:rPr lang="ru-RU" sz="2700" dirty="0"/>
              <a:t>сыворотки: мочевина, </a:t>
            </a:r>
            <a:r>
              <a:rPr lang="ru-RU" sz="2700" dirty="0" err="1"/>
              <a:t>креатинин</a:t>
            </a:r>
            <a:r>
              <a:rPr lang="ru-RU" sz="2700" dirty="0"/>
              <a:t>, хлориды, </a:t>
            </a:r>
            <a:r>
              <a:rPr lang="ru-RU" sz="2700" dirty="0" smtClean="0"/>
              <a:t>бикарбонат, желательно </a:t>
            </a:r>
            <a:r>
              <a:rPr lang="ru-RU" sz="2700" dirty="0" err="1"/>
              <a:t>лактат</a:t>
            </a:r>
            <a:r>
              <a:rPr lang="ru-RU" sz="2700" dirty="0"/>
              <a:t> – исходно, затем 1 раз в 3 суток, при необходимости – чаще.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err="1" smtClean="0"/>
              <a:t>Газоанализ</a:t>
            </a:r>
            <a:r>
              <a:rPr lang="ru-RU" sz="2700" dirty="0" smtClean="0"/>
              <a:t> </a:t>
            </a:r>
            <a:r>
              <a:rPr lang="ru-RU" sz="2700" dirty="0"/>
              <a:t>и рН (можно венозной крови): 1–2 раза в сутки до нормализации КЩС. </a:t>
            </a:r>
          </a:p>
        </p:txBody>
      </p:sp>
    </p:spTree>
    <p:extLst>
      <p:ext uri="{BB962C8B-B14F-4D97-AF65-F5344CB8AC3E}">
        <p14:creationId xmlns:p14="http://schemas.microsoft.com/office/powerpoint/2010/main" val="1668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492369"/>
            <a:ext cx="121920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>В реанимационном отделении или отделении </a:t>
            </a:r>
            <a:r>
              <a:rPr lang="ru-RU" sz="3600" b="1" dirty="0" smtClean="0">
                <a:latin typeface="Comic Sans MS" panose="030F0702030302020204" pitchFamily="66" charset="0"/>
              </a:rPr>
              <a:t>интенсивной̆ </a:t>
            </a:r>
            <a:r>
              <a:rPr lang="ru-RU" sz="3600" b="1" dirty="0">
                <a:latin typeface="Comic Sans MS" panose="030F0702030302020204" pitchFamily="66" charset="0"/>
              </a:rPr>
              <a:t>терапии: </a:t>
            </a:r>
          </a:p>
          <a:p>
            <a:r>
              <a:rPr lang="ru-RU" sz="3600" dirty="0"/>
              <a:t>Инструментальные исследования: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почасовой </a:t>
            </a:r>
            <a:r>
              <a:rPr lang="ru-RU" sz="3600" dirty="0"/>
              <a:t>контроль диуреза; контроль </a:t>
            </a:r>
            <a:r>
              <a:rPr lang="ru-RU" sz="3600" dirty="0" smtClean="0"/>
              <a:t>центрального венозного </a:t>
            </a:r>
            <a:r>
              <a:rPr lang="ru-RU" sz="3600" dirty="0"/>
              <a:t>давления (ЦВД), АД, пульса и t тела каждые </a:t>
            </a:r>
            <a:endParaRPr lang="ru-RU" sz="3600" dirty="0" smtClean="0"/>
          </a:p>
          <a:p>
            <a:r>
              <a:rPr lang="ru-RU" sz="3600" dirty="0" smtClean="0"/>
              <a:t>	 2 </a:t>
            </a:r>
            <a:r>
              <a:rPr lang="ru-RU" sz="3600" dirty="0"/>
              <a:t>часа;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ЭКГ </a:t>
            </a:r>
            <a:r>
              <a:rPr lang="ru-RU" sz="3600" dirty="0"/>
              <a:t>не реже 1 раза в сутки или ЭКГ-мониторинг; </a:t>
            </a:r>
            <a:r>
              <a:rPr lang="ru-RU" sz="3600" dirty="0" err="1"/>
              <a:t>пульсоксиметрия</a:t>
            </a:r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поиск </a:t>
            </a:r>
            <a:r>
              <a:rPr lang="ru-RU" sz="3600" dirty="0"/>
              <a:t>возможного очага инфекции по общим стандартам. </a:t>
            </a:r>
          </a:p>
        </p:txBody>
      </p:sp>
    </p:spTree>
    <p:extLst>
      <p:ext uri="{BB962C8B-B14F-4D97-AF65-F5344CB8AC3E}">
        <p14:creationId xmlns:p14="http://schemas.microsoft.com/office/powerpoint/2010/main" val="3901411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969" y="70339"/>
            <a:ext cx="4501662" cy="6235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34405" cy="63060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34307"/>
            <a:ext cx="42818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Высокий </a:t>
            </a:r>
            <a:r>
              <a:rPr lang="ru-RU" sz="3200" b="1" dirty="0"/>
              <a:t>заостренный симметричный зубец Т и укороченный интервал QT – признаки </a:t>
            </a:r>
            <a:r>
              <a:rPr lang="ru-RU" sz="3200" b="1" dirty="0" err="1"/>
              <a:t>гиперкалиемии</a:t>
            </a:r>
            <a:r>
              <a:rPr lang="ru-RU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919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88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Инсулинотерапия</a:t>
            </a:r>
            <a:r>
              <a:rPr lang="ru-RU" sz="2800" dirty="0"/>
              <a:t> – режим малых доз (лучшее управление </a:t>
            </a:r>
            <a:r>
              <a:rPr lang="ru-RU" sz="2800" dirty="0" err="1"/>
              <a:t>гликемиеи</a:t>
            </a:r>
            <a:r>
              <a:rPr lang="ru-RU" sz="2800" dirty="0"/>
              <a:t>̆ и меньший риск гипогликемии и </a:t>
            </a:r>
            <a:r>
              <a:rPr lang="ru-RU" sz="2800" dirty="0" err="1"/>
              <a:t>гипокалиемии</a:t>
            </a:r>
            <a:r>
              <a:rPr lang="ru-RU" sz="2800" dirty="0"/>
              <a:t>, чем в </a:t>
            </a:r>
            <a:r>
              <a:rPr lang="ru-RU" sz="2800" dirty="0" smtClean="0"/>
              <a:t> режиме </a:t>
            </a:r>
            <a:r>
              <a:rPr lang="ru-RU" sz="2800" dirty="0"/>
              <a:t>больших доз)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Внутривенная (в/в) инсулинотерапия: </a:t>
            </a:r>
          </a:p>
          <a:p>
            <a:r>
              <a:rPr lang="ru-RU" sz="2800" dirty="0"/>
              <a:t>1.	Начальная доза ИКД: 0,15 ЕД/кг в/в </a:t>
            </a:r>
            <a:r>
              <a:rPr lang="ru-RU" sz="2800" dirty="0" err="1"/>
              <a:t>болюсно</a:t>
            </a:r>
            <a:r>
              <a:rPr lang="ru-RU" sz="2800" dirty="0"/>
              <a:t>. Необходимую дозу набирают в инсулиновый шприц, добирают 0,9 % </a:t>
            </a:r>
            <a:r>
              <a:rPr lang="ru-RU" sz="2800" dirty="0" err="1"/>
              <a:t>NaCl</a:t>
            </a:r>
            <a:r>
              <a:rPr lang="ru-RU" sz="2800" dirty="0"/>
              <a:t> до 1 мл и вводят очень медленно (2–3мин.). </a:t>
            </a:r>
          </a:p>
          <a:p>
            <a:r>
              <a:rPr lang="ru-RU" sz="2800" dirty="0"/>
              <a:t>2.	В последующие часы: ИКД по 0,1 ЕД/кг в час в одном из вариантов: </a:t>
            </a:r>
          </a:p>
          <a:p>
            <a:r>
              <a:rPr lang="ru-RU" sz="2800" dirty="0"/>
              <a:t>Вариант 1 (через </a:t>
            </a:r>
            <a:r>
              <a:rPr lang="ru-RU" sz="2800" dirty="0" err="1"/>
              <a:t>инфузомат</a:t>
            </a:r>
            <a:r>
              <a:rPr lang="ru-RU" sz="2800" dirty="0"/>
              <a:t>): непрерывная </a:t>
            </a:r>
            <a:r>
              <a:rPr lang="ru-RU" sz="2800" dirty="0" err="1"/>
              <a:t>инфузия</a:t>
            </a:r>
            <a:r>
              <a:rPr lang="ru-RU" sz="2800" dirty="0"/>
              <a:t> 0,1 ЕД/кг/час.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987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54" y="0"/>
            <a:ext cx="120249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Инсулинотерапию можно начинать сразу же после начала коррекции шока и возмещения жидкости. Ее необходимо начинать через 1-2 часа после начала </a:t>
            </a:r>
            <a:r>
              <a:rPr lang="ru-RU" sz="3200" dirty="0" err="1">
                <a:solidFill>
                  <a:prstClr val="black"/>
                </a:solidFill>
              </a:rPr>
              <a:t>инфузионной</a:t>
            </a:r>
            <a:r>
              <a:rPr lang="ru-RU" sz="3200" dirty="0">
                <a:solidFill>
                  <a:prstClr val="black"/>
                </a:solidFill>
              </a:rPr>
              <a:t> терапии, так как раннее начало инсулинотерапии связано с развитием отека мозга.</a:t>
            </a:r>
          </a:p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Может </a:t>
            </a:r>
            <a:r>
              <a:rPr lang="ru-RU" sz="3200" dirty="0">
                <a:solidFill>
                  <a:prstClr val="black"/>
                </a:solidFill>
              </a:rPr>
              <a:t>быть введен двумя путями: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</a:rPr>
              <a:t>Через </a:t>
            </a:r>
            <a:r>
              <a:rPr lang="ru-RU" sz="3200" dirty="0" err="1">
                <a:solidFill>
                  <a:prstClr val="black"/>
                </a:solidFill>
              </a:rPr>
              <a:t>инфузомат</a:t>
            </a:r>
            <a:r>
              <a:rPr lang="ru-RU" sz="3200" dirty="0">
                <a:solidFill>
                  <a:prstClr val="black"/>
                </a:solidFill>
              </a:rPr>
              <a:t> – развести 50 ЕД инсулина короткого действия (</a:t>
            </a:r>
            <a:r>
              <a:rPr lang="ru-RU" sz="3200" dirty="0" err="1">
                <a:solidFill>
                  <a:prstClr val="black"/>
                </a:solidFill>
              </a:rPr>
              <a:t>регуляр</a:t>
            </a:r>
            <a:r>
              <a:rPr lang="ru-RU" sz="3200" dirty="0">
                <a:solidFill>
                  <a:prstClr val="black"/>
                </a:solidFill>
              </a:rPr>
              <a:t>) в 50 мл физиологического (0,9%) раствора, 1Ед=1мл).</a:t>
            </a: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 или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Капельно</a:t>
            </a:r>
            <a:r>
              <a:rPr lang="ru-RU" sz="3200" dirty="0">
                <a:solidFill>
                  <a:prstClr val="black"/>
                </a:solidFill>
              </a:rPr>
              <a:t> (при отсутствии </a:t>
            </a:r>
            <a:r>
              <a:rPr lang="ru-RU" sz="3200" dirty="0" err="1">
                <a:solidFill>
                  <a:prstClr val="black"/>
                </a:solidFill>
              </a:rPr>
              <a:t>инфузомата</a:t>
            </a:r>
            <a:r>
              <a:rPr lang="ru-RU" sz="3200" dirty="0">
                <a:solidFill>
                  <a:prstClr val="black"/>
                </a:solidFill>
              </a:rPr>
              <a:t>) – поместить 50 </a:t>
            </a:r>
            <a:r>
              <a:rPr lang="ru-RU" sz="3200" dirty="0" err="1">
                <a:solidFill>
                  <a:prstClr val="black"/>
                </a:solidFill>
              </a:rPr>
              <a:t>Ед</a:t>
            </a:r>
            <a:r>
              <a:rPr lang="ru-RU" sz="3200" dirty="0">
                <a:solidFill>
                  <a:prstClr val="black"/>
                </a:solidFill>
              </a:rPr>
              <a:t> инсулина короткого действия </a:t>
            </a:r>
            <a:r>
              <a:rPr lang="ru-RU" sz="3200" dirty="0" smtClean="0">
                <a:solidFill>
                  <a:prstClr val="black"/>
                </a:solidFill>
              </a:rPr>
              <a:t>в </a:t>
            </a:r>
            <a:r>
              <a:rPr lang="ru-RU" sz="3200" dirty="0">
                <a:solidFill>
                  <a:prstClr val="black"/>
                </a:solidFill>
              </a:rPr>
              <a:t>500 мл физиологического (0,9%) раствора – концентрация данного раствора 1 </a:t>
            </a:r>
            <a:r>
              <a:rPr lang="ru-RU" sz="3200" dirty="0" err="1">
                <a:solidFill>
                  <a:prstClr val="black"/>
                </a:solidFill>
              </a:rPr>
              <a:t>Ед</a:t>
            </a:r>
            <a:r>
              <a:rPr lang="ru-RU" sz="3200" dirty="0">
                <a:solidFill>
                  <a:prstClr val="black"/>
                </a:solidFill>
              </a:rPr>
              <a:t>=10 мл.</a:t>
            </a:r>
          </a:p>
        </p:txBody>
      </p:sp>
    </p:spTree>
    <p:extLst>
      <p:ext uri="{BB962C8B-B14F-4D97-AF65-F5344CB8AC3E}">
        <p14:creationId xmlns:p14="http://schemas.microsoft.com/office/powerpoint/2010/main" val="3393368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9523"/>
            <a:ext cx="12191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							</a:t>
            </a:r>
            <a:r>
              <a:rPr lang="ru-RU" sz="3600" b="1" dirty="0" smtClean="0">
                <a:latin typeface="Comic Sans MS" panose="030F0702030302020204" pitchFamily="66" charset="0"/>
              </a:rPr>
              <a:t>	Цели лечения ДКА</a:t>
            </a:r>
            <a:endParaRPr lang="ru-RU" sz="3600" b="1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err="1" smtClean="0"/>
              <a:t>Регидратация</a:t>
            </a:r>
            <a:r>
              <a:rPr lang="ru-RU" sz="3600" dirty="0" smtClean="0"/>
              <a:t> </a:t>
            </a:r>
            <a:r>
              <a:rPr lang="ru-RU" sz="3600" dirty="0"/>
              <a:t>(потери 100 мл/кг)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Коррекция </a:t>
            </a:r>
            <a:r>
              <a:rPr lang="ru-RU" sz="3600" dirty="0"/>
              <a:t>ацидоза (рН &gt; 7,3; бикарбонат &gt; 15 </a:t>
            </a:r>
            <a:r>
              <a:rPr lang="ru-RU" sz="3600" dirty="0" err="1"/>
              <a:t>мэкв</a:t>
            </a:r>
            <a:r>
              <a:rPr lang="ru-RU" sz="3600" dirty="0"/>
              <a:t>/л; помнить о возможном усугублении ацидоза </a:t>
            </a:r>
            <a:r>
              <a:rPr lang="ru-RU" sz="3600" dirty="0" err="1"/>
              <a:t>лактатом</a:t>
            </a:r>
            <a:r>
              <a:rPr lang="ru-RU" sz="3600" dirty="0"/>
              <a:t> при </a:t>
            </a:r>
            <a:r>
              <a:rPr lang="ru-RU" sz="3600" dirty="0" err="1"/>
              <a:t>гипоперфузии</a:t>
            </a:r>
            <a:r>
              <a:rPr lang="ru-RU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Восстановление </a:t>
            </a:r>
            <a:r>
              <a:rPr lang="ru-RU" sz="3600" dirty="0"/>
              <a:t>баланса электролитов (потери К~5 </a:t>
            </a:r>
            <a:r>
              <a:rPr lang="ru-RU" sz="3600" dirty="0" err="1"/>
              <a:t>ммоль</a:t>
            </a:r>
            <a:r>
              <a:rPr lang="ru-RU" sz="3600" dirty="0"/>
              <a:t>/кг; </a:t>
            </a:r>
            <a:r>
              <a:rPr lang="ru-RU" sz="3600" dirty="0" err="1"/>
              <a:t>Na</a:t>
            </a:r>
            <a:r>
              <a:rPr lang="ru-RU" sz="3600" dirty="0"/>
              <a:t> ~6 </a:t>
            </a:r>
            <a:r>
              <a:rPr lang="ru-RU" sz="3600" dirty="0" err="1"/>
              <a:t>ммоль</a:t>
            </a:r>
            <a:r>
              <a:rPr lang="ru-RU" sz="3600" dirty="0"/>
              <a:t>/кг; фосфор ~1,7 </a:t>
            </a:r>
            <a:r>
              <a:rPr lang="ru-RU" sz="3600" dirty="0" err="1"/>
              <a:t>ммоль</a:t>
            </a:r>
            <a:r>
              <a:rPr lang="ru-RU" sz="3600" dirty="0"/>
              <a:t>/кг; </a:t>
            </a:r>
            <a:r>
              <a:rPr lang="ru-RU" sz="3600" dirty="0" err="1"/>
              <a:t>Mg</a:t>
            </a:r>
            <a:r>
              <a:rPr lang="ru-RU" sz="3600" dirty="0"/>
              <a:t> ~0,5 </a:t>
            </a:r>
            <a:r>
              <a:rPr lang="ru-RU" sz="3600" dirty="0" err="1"/>
              <a:t>ммоль</a:t>
            </a:r>
            <a:r>
              <a:rPr lang="ru-RU" sz="3600" dirty="0"/>
              <a:t>/кг)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/>
              <a:t>Скорость </a:t>
            </a:r>
            <a:r>
              <a:rPr lang="ru-RU" sz="3600" dirty="0"/>
              <a:t>снижения концентрации глюкозы крови на 3.0 </a:t>
            </a:r>
            <a:r>
              <a:rPr lang="ru-RU" sz="3600" dirty="0" err="1"/>
              <a:t>ммоль</a:t>
            </a:r>
            <a:r>
              <a:rPr lang="ru-RU" sz="3600" dirty="0"/>
              <a:t>/л/час</a:t>
            </a:r>
          </a:p>
        </p:txBody>
      </p:sp>
    </p:spTree>
    <p:extLst>
      <p:ext uri="{BB962C8B-B14F-4D97-AF65-F5344CB8AC3E}">
        <p14:creationId xmlns:p14="http://schemas.microsoft.com/office/powerpoint/2010/main" val="403402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Диабетический </a:t>
            </a:r>
            <a:r>
              <a:rPr lang="ru-RU" sz="3200" b="1" dirty="0" err="1">
                <a:latin typeface="Comic Sans MS" panose="030F0702030302020204" pitchFamily="66" charset="0"/>
              </a:rPr>
              <a:t>кетоацидоз</a:t>
            </a:r>
            <a:r>
              <a:rPr lang="ru-RU" sz="3200" b="1" dirty="0">
                <a:latin typeface="Comic Sans MS" panose="030F0702030302020204" pitchFamily="66" charset="0"/>
              </a:rPr>
              <a:t> (ДКА</a:t>
            </a:r>
            <a:r>
              <a:rPr lang="ru-RU" sz="3200" b="1" dirty="0" smtClean="0">
                <a:latin typeface="Comic Sans MS" panose="030F0702030302020204" pitchFamily="66" charset="0"/>
              </a:rPr>
              <a:t>)</a:t>
            </a:r>
            <a:r>
              <a:rPr lang="ru-RU" sz="3200" dirty="0" smtClean="0">
                <a:latin typeface="Comic Sans MS" panose="030F0702030302020204" pitchFamily="66" charset="0"/>
              </a:rPr>
              <a:t>-</a:t>
            </a:r>
            <a:r>
              <a:rPr lang="ru-RU" sz="3200" dirty="0" smtClean="0"/>
              <a:t>клинико-биохимический </a:t>
            </a:r>
            <a:r>
              <a:rPr lang="ru-RU" sz="3200" dirty="0"/>
              <a:t>синдром, возникающий в результате абсолютного дефицита инсулина или связанный с </a:t>
            </a:r>
            <a:r>
              <a:rPr lang="ru-RU" sz="3200" dirty="0" smtClean="0"/>
              <a:t>относительным </a:t>
            </a:r>
            <a:r>
              <a:rPr lang="ru-RU" sz="3200" dirty="0"/>
              <a:t>дефицитом инсулина </a:t>
            </a:r>
            <a:r>
              <a:rPr lang="ru-RU" sz="3200" dirty="0" smtClean="0"/>
              <a:t>состояний </a:t>
            </a:r>
            <a:r>
              <a:rPr lang="ru-RU" sz="3200" dirty="0"/>
              <a:t>с комбинированным эффектами повышения </a:t>
            </a:r>
            <a:r>
              <a:rPr lang="ru-RU" sz="3200" dirty="0" err="1"/>
              <a:t>контринсулярных</a:t>
            </a:r>
            <a:r>
              <a:rPr lang="ru-RU" sz="3200" dirty="0"/>
              <a:t> гормонов: </a:t>
            </a:r>
            <a:r>
              <a:rPr lang="ru-RU" sz="3200" dirty="0" smtClean="0"/>
              <a:t>катехоламинов</a:t>
            </a:r>
            <a:r>
              <a:rPr lang="ru-RU" sz="3200" dirty="0"/>
              <a:t>, глюкагона, кортизола и </a:t>
            </a:r>
            <a:r>
              <a:rPr lang="ru-RU" sz="3200" dirty="0" smtClean="0"/>
              <a:t>гормона </a:t>
            </a:r>
            <a:r>
              <a:rPr lang="ru-RU" sz="3200" dirty="0"/>
              <a:t>роста 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dirty="0"/>
              <a:t>Р</a:t>
            </a:r>
            <a:r>
              <a:rPr lang="ru-RU" sz="3200" dirty="0" smtClean="0"/>
              <a:t>азвивается </a:t>
            </a:r>
            <a:r>
              <a:rPr lang="ru-RU" sz="3200" dirty="0"/>
              <a:t>при глубокой недостаточности инсулина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Он часто встречается при постановке диагноза, а также у детей и подростков с диабетом при пропусках инъекций инсулина, или недостаточных дозах инсулина во время острых заболеваний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0244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Объем </a:t>
            </a:r>
            <a:r>
              <a:rPr lang="ru-RU" altLang="zh-CN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инфузионной</a:t>
            </a:r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терапии </a:t>
            </a:r>
            <a:b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при диабетическом </a:t>
            </a:r>
            <a:r>
              <a:rPr lang="ru-RU" altLang="zh-CN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кетоацидозе</a:t>
            </a:r>
            <a:endParaRPr lang="ru-RU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133601"/>
            <a:ext cx="8229600" cy="4373563"/>
          </a:xfrm>
        </p:spPr>
        <p:txBody>
          <a:bodyPr/>
          <a:lstStyle/>
          <a:p>
            <a:pPr eaLnBrk="1" hangingPunct="1"/>
            <a:r>
              <a:rPr lang="ru-RU" altLang="ru-RU" smtClean="0"/>
              <a:t>дефицит жидкости </a:t>
            </a:r>
          </a:p>
          <a:p>
            <a:pPr eaLnBrk="1" hangingPunct="1"/>
            <a:r>
              <a:rPr lang="ru-RU" altLang="ru-RU" smtClean="0"/>
              <a:t>+ </a:t>
            </a:r>
          </a:p>
          <a:p>
            <a:pPr eaLnBrk="1" hangingPunct="1"/>
            <a:r>
              <a:rPr lang="ru-RU" altLang="ru-RU" smtClean="0"/>
              <a:t>Физиологическая потребность </a:t>
            </a:r>
          </a:p>
          <a:p>
            <a:pPr eaLnBrk="1" hangingPunct="1"/>
            <a:r>
              <a:rPr lang="ru-RU" altLang="ru-RU" smtClean="0"/>
              <a:t>+ </a:t>
            </a:r>
          </a:p>
          <a:p>
            <a:pPr eaLnBrk="1" hangingPunct="1"/>
            <a:r>
              <a:rPr lang="ru-RU" altLang="ru-RU" smtClean="0"/>
              <a:t>продолжающиеся патологические потери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1118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27635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Дефицит жидкости = </a:t>
            </a:r>
            <a:b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% дегидратации х масса тела (кг)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/>
              <a:t>5% - сухость кожи и слизистых, снижение тургора тканей</a:t>
            </a:r>
          </a:p>
          <a:p>
            <a:pPr eaLnBrk="1" hangingPunct="1"/>
            <a:r>
              <a:rPr lang="ru-RU" altLang="ru-RU" sz="3600" dirty="0"/>
              <a:t>10% - запавшие глазные яблоки, симптом белого пятна </a:t>
            </a:r>
            <a:r>
              <a:rPr lang="en-US" altLang="ru-RU" sz="3600" dirty="0"/>
              <a:t>&gt;</a:t>
            </a:r>
            <a:r>
              <a:rPr lang="ru-RU" altLang="ru-RU" sz="3600" dirty="0"/>
              <a:t> 3 минут</a:t>
            </a:r>
          </a:p>
          <a:p>
            <a:pPr eaLnBrk="1" hangingPunct="1"/>
            <a:r>
              <a:rPr lang="en-US" altLang="ru-RU" sz="3600" dirty="0"/>
              <a:t>&gt;</a:t>
            </a:r>
            <a:r>
              <a:rPr lang="ru-RU" altLang="ru-RU" sz="3600" dirty="0"/>
              <a:t>10% - снижение АД, слабый нитевидный пульс, </a:t>
            </a:r>
            <a:r>
              <a:rPr lang="ru-RU" altLang="ru-RU" sz="3600" dirty="0" err="1"/>
              <a:t>олигоурия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2101402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549276"/>
            <a:ext cx="7773987" cy="1223963"/>
          </a:xfrm>
        </p:spPr>
        <p:txBody>
          <a:bodyPr/>
          <a:lstStyle/>
          <a:p>
            <a:pPr eaLnBrk="1" hangingPunct="1"/>
            <a:r>
              <a:rPr lang="ru-RU" altLang="zh-CN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Физиологическая потребность: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/>
            <a:r>
              <a:rPr lang="en-US" altLang="ru-RU" smtClean="0"/>
              <a:t>&lt;</a:t>
            </a:r>
            <a:r>
              <a:rPr lang="ru-RU" altLang="ru-RU" smtClean="0"/>
              <a:t> 1 года 	3-9 кг		80 мл/кг</a:t>
            </a:r>
          </a:p>
          <a:p>
            <a:pPr eaLnBrk="1" hangingPunct="1"/>
            <a:r>
              <a:rPr lang="ru-RU" altLang="ru-RU" smtClean="0"/>
              <a:t>1-5 лет		10-19 кг		70 мл/кг</a:t>
            </a:r>
          </a:p>
          <a:p>
            <a:pPr eaLnBrk="1" hangingPunct="1"/>
            <a:r>
              <a:rPr lang="ru-RU" altLang="ru-RU" smtClean="0"/>
              <a:t>6-9 лет		20-29 кг		60 мл/кг</a:t>
            </a:r>
          </a:p>
          <a:p>
            <a:pPr eaLnBrk="1" hangingPunct="1"/>
            <a:r>
              <a:rPr lang="ru-RU" altLang="ru-RU" smtClean="0"/>
              <a:t>10-14 лет	30-50 кг		50 мл/кг</a:t>
            </a:r>
          </a:p>
          <a:p>
            <a:pPr eaLnBrk="1" hangingPunct="1"/>
            <a:r>
              <a:rPr lang="en-US" altLang="ru-RU" smtClean="0"/>
              <a:t>&gt;</a:t>
            </a:r>
            <a:r>
              <a:rPr lang="ru-RU" altLang="ru-RU" smtClean="0"/>
              <a:t> 15 лет		</a:t>
            </a:r>
            <a:r>
              <a:rPr lang="en-US" altLang="ru-RU" smtClean="0"/>
              <a:t>&gt;</a:t>
            </a:r>
            <a:r>
              <a:rPr lang="ru-RU" altLang="ru-RU" smtClean="0"/>
              <a:t>50 кг		35 мл/кг	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20308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zh-CN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Инфузионная</a:t>
            </a:r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терапия </a:t>
            </a:r>
            <a:b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при диабетическом </a:t>
            </a:r>
            <a:r>
              <a:rPr lang="ru-RU" altLang="zh-CN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кетоацидозе</a:t>
            </a:r>
            <a:endParaRPr lang="ru-RU" altLang="zh-CN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349500"/>
            <a:ext cx="9144000" cy="4279900"/>
          </a:xfrm>
        </p:spPr>
        <p:txBody>
          <a:bodyPr/>
          <a:lstStyle/>
          <a:p>
            <a:pPr eaLnBrk="1" hangingPunct="1"/>
            <a:r>
              <a:rPr lang="en-US" altLang="ru-RU" smtClean="0"/>
              <a:t>&gt;</a:t>
            </a:r>
            <a:r>
              <a:rPr lang="ru-RU" altLang="ru-RU" smtClean="0"/>
              <a:t> 15 ммоль/л: солевые растворы</a:t>
            </a:r>
          </a:p>
          <a:p>
            <a:pPr eaLnBrk="1" hangingPunct="1"/>
            <a:r>
              <a:rPr lang="ru-RU" altLang="ru-RU" smtClean="0"/>
              <a:t>10-15 ммоль/л: солевые и 5% глюкоза (1:1)</a:t>
            </a:r>
          </a:p>
          <a:p>
            <a:pPr eaLnBrk="1" hangingPunct="1"/>
            <a:r>
              <a:rPr lang="en-US" altLang="ru-RU" smtClean="0"/>
              <a:t>&lt;</a:t>
            </a:r>
            <a:r>
              <a:rPr lang="ru-RU" altLang="ru-RU" smtClean="0"/>
              <a:t> 10 ммоль/л: 5% глюкоза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0996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zh-CN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Противоацидотическая</a:t>
            </a:r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терапия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z="2800" dirty="0"/>
              <a:t> </a:t>
            </a:r>
            <a:r>
              <a:rPr lang="ru-RU" altLang="ru-RU" sz="2800" dirty="0" err="1"/>
              <a:t>инфузионная</a:t>
            </a:r>
            <a:r>
              <a:rPr lang="ru-RU" altLang="ru-RU" sz="2800" dirty="0"/>
              <a:t> терапия, инсулин </a:t>
            </a:r>
          </a:p>
          <a:p>
            <a:pPr algn="just" eaLnBrk="1" hangingPunct="1"/>
            <a:r>
              <a:rPr lang="ru-RU" altLang="ru-RU" sz="2800" dirty="0"/>
              <a:t> раствор бикарбоната вводится только при рН </a:t>
            </a:r>
            <a:r>
              <a:rPr lang="en-US" altLang="ru-RU" sz="2800" dirty="0"/>
              <a:t>&lt;</a:t>
            </a:r>
            <a:r>
              <a:rPr lang="ru-RU" altLang="ru-RU" sz="2800" dirty="0"/>
              <a:t> 7,0 </a:t>
            </a:r>
          </a:p>
          <a:p>
            <a:pPr algn="just" eaLnBrk="1" hangingPunct="1"/>
            <a:r>
              <a:rPr lang="ru-RU" altLang="ru-RU" dirty="0" smtClean="0"/>
              <a:t> промывание желудка </a:t>
            </a:r>
          </a:p>
          <a:p>
            <a:pPr algn="just" eaLnBrk="1" hangingPunct="1"/>
            <a:r>
              <a:rPr lang="ru-RU" altLang="ru-RU" dirty="0" smtClean="0"/>
              <a:t> щелочная клизма</a:t>
            </a:r>
          </a:p>
          <a:p>
            <a:pPr eaLnBrk="1" hangingPunct="1"/>
            <a:r>
              <a:rPr lang="ru-RU" altLang="ru-RU" dirty="0" smtClean="0"/>
              <a:t> внутривенно </a:t>
            </a:r>
            <a:r>
              <a:rPr lang="ru-RU" altLang="ru-RU" dirty="0" err="1" smtClean="0"/>
              <a:t>капельно</a:t>
            </a:r>
            <a:r>
              <a:rPr lang="ru-RU" altLang="ru-RU" dirty="0" smtClean="0"/>
              <a:t> (свежеприготовленный раствор !) 4% р-</a:t>
            </a:r>
            <a:r>
              <a:rPr lang="ru-RU" altLang="ru-RU" dirty="0" err="1" smtClean="0"/>
              <a:t>ра</a:t>
            </a:r>
            <a:r>
              <a:rPr lang="ru-RU" altLang="ru-RU" dirty="0" smtClean="0"/>
              <a:t> бикарбоната натрия 2,5 мл/кг в течение часа</a:t>
            </a:r>
          </a:p>
        </p:txBody>
      </p:sp>
    </p:spTree>
    <p:extLst>
      <p:ext uri="{BB962C8B-B14F-4D97-AF65-F5344CB8AC3E}">
        <p14:creationId xmlns:p14="http://schemas.microsoft.com/office/powerpoint/2010/main" val="3837470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38399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				</a:t>
            </a:r>
            <a:r>
              <a:rPr lang="ru-RU" sz="3600" b="1" dirty="0" smtClean="0">
                <a:latin typeface="Comic Sans MS" panose="030F0702030302020204" pitchFamily="66" charset="0"/>
              </a:rPr>
              <a:t>Скорость </a:t>
            </a:r>
            <a:r>
              <a:rPr lang="ru-RU" sz="3600" b="1" dirty="0">
                <a:latin typeface="Comic Sans MS" panose="030F0702030302020204" pitchFamily="66" charset="0"/>
              </a:rPr>
              <a:t>снижения гликемии </a:t>
            </a:r>
          </a:p>
          <a:p>
            <a:r>
              <a:rPr lang="ru-RU" sz="3600" dirty="0"/>
              <a:t>•	не более 4 </a:t>
            </a:r>
            <a:r>
              <a:rPr lang="ru-RU" sz="3600" dirty="0" err="1"/>
              <a:t>ммоль</a:t>
            </a:r>
            <a:r>
              <a:rPr lang="ru-RU" sz="3600" dirty="0"/>
              <a:t>/л/час (опасность обратного осмотического градиента между внутри- и внеклеточным пространством и отека мозга); </a:t>
            </a:r>
          </a:p>
          <a:p>
            <a:r>
              <a:rPr lang="ru-RU" sz="3600" dirty="0"/>
              <a:t>•	в первые сутки следует не снижать уровень глюкозы плазмы менее 13–15 </a:t>
            </a:r>
            <a:r>
              <a:rPr lang="ru-RU" sz="3600" dirty="0" err="1"/>
              <a:t>ммоль</a:t>
            </a:r>
            <a:r>
              <a:rPr lang="ru-RU" sz="3600" dirty="0"/>
              <a:t>/л </a:t>
            </a:r>
          </a:p>
        </p:txBody>
      </p:sp>
    </p:spTree>
    <p:extLst>
      <p:ext uri="{BB962C8B-B14F-4D97-AF65-F5344CB8AC3E}">
        <p14:creationId xmlns:p14="http://schemas.microsoft.com/office/powerpoint/2010/main" val="796267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60560"/>
              </p:ext>
            </p:extLst>
          </p:nvPr>
        </p:nvGraphicFramePr>
        <p:xfrm>
          <a:off x="1160585" y="404323"/>
          <a:ext cx="10647484" cy="566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3742">
                  <a:extLst>
                    <a:ext uri="{9D8B030D-6E8A-4147-A177-3AD203B41FA5}">
                      <a16:colId xmlns:a16="http://schemas.microsoft.com/office/drawing/2014/main" val="693001248"/>
                    </a:ext>
                  </a:extLst>
                </a:gridCol>
                <a:gridCol w="5323742">
                  <a:extLst>
                    <a:ext uri="{9D8B030D-6E8A-4147-A177-3AD203B41FA5}">
                      <a16:colId xmlns:a16="http://schemas.microsoft.com/office/drawing/2014/main" val="2964588746"/>
                    </a:ext>
                  </a:extLst>
                </a:gridCol>
              </a:tblGrid>
              <a:tr h="51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Динамика гликемии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Коррекция дозы инсулина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extLst>
                  <a:ext uri="{0D108BD9-81ED-4DB2-BD59-A6C34878D82A}">
                    <a16:rowId xmlns:a16="http://schemas.microsoft.com/office/drawing/2014/main" val="412918990"/>
                  </a:ext>
                </a:extLst>
              </a:tr>
              <a:tr h="1253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Отсутствие снижения в первые 2-3 часа как минимум на 3 ммоль/л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Удвоить следующую дозу ИКД (до 0.2 ед/кг), проверить адекватность </a:t>
                      </a:r>
                      <a:endParaRPr lang="ru-RU" sz="110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гидратации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extLst>
                  <a:ext uri="{0D108BD9-81ED-4DB2-BD59-A6C34878D82A}">
                    <a16:rowId xmlns:a16="http://schemas.microsoft.com/office/drawing/2014/main" val="3930457476"/>
                  </a:ext>
                </a:extLst>
              </a:tr>
              <a:tr h="1247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Снижение на 3-4.5 ммоль/л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Продолжать в той же дозе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extLst>
                  <a:ext uri="{0D108BD9-81ED-4DB2-BD59-A6C34878D82A}">
                    <a16:rowId xmlns:a16="http://schemas.microsoft.com/office/drawing/2014/main" val="4067169541"/>
                  </a:ext>
                </a:extLst>
              </a:tr>
              <a:tr h="1320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Снижение около 5 ммоль/л в час 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Снижение уровня глюкозы плазмы до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13-14 ммоль/л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Уменьшить следующую дозу ИКД вдвое </a:t>
                      </a:r>
                      <a:endParaRPr lang="ru-RU" sz="110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(0.05 ед/кг)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extLst>
                  <a:ext uri="{0D108BD9-81ED-4DB2-BD59-A6C34878D82A}">
                    <a16:rowId xmlns:a16="http://schemas.microsoft.com/office/drawing/2014/main" val="3042936869"/>
                  </a:ext>
                </a:extLst>
              </a:tr>
              <a:tr h="1320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Снижение &gt; 5 ммоль/л в час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tc>
                  <a:txBody>
                    <a:bodyPr/>
                    <a:lstStyle/>
                    <a:p>
                      <a:pPr marL="635" marR="607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Пропустить следующую дозу ИКД, продолжать ежечасно определять гликемию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623" marR="65851" marT="84930" marB="0"/>
                </a:tc>
                <a:extLst>
                  <a:ext uri="{0D108BD9-81ED-4DB2-BD59-A6C34878D82A}">
                    <a16:rowId xmlns:a16="http://schemas.microsoft.com/office/drawing/2014/main" val="2931011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268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5498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Comic Sans MS" panose="030F0702030302020204" pitchFamily="66" charset="0"/>
              </a:rPr>
              <a:t>Перевод на п/к инсулинотерапию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при </a:t>
            </a:r>
            <a:r>
              <a:rPr lang="ru-RU" sz="3600" dirty="0"/>
              <a:t>улучшении состояния,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стабильной </a:t>
            </a:r>
            <a:r>
              <a:rPr lang="ru-RU" sz="3600" dirty="0"/>
              <a:t>гемодинамике,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уровне </a:t>
            </a:r>
            <a:r>
              <a:rPr lang="ru-RU" sz="3600" dirty="0"/>
              <a:t>глюкозы плазмы ≤ 11-12 </a:t>
            </a:r>
            <a:r>
              <a:rPr lang="ru-RU" sz="3600" dirty="0" err="1"/>
              <a:t>ммоль</a:t>
            </a:r>
            <a:r>
              <a:rPr lang="ru-RU" sz="3600" dirty="0"/>
              <a:t>/л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и </a:t>
            </a:r>
            <a:r>
              <a:rPr lang="ru-RU" sz="3600" dirty="0"/>
              <a:t>рН &gt; 7.3 переходят на п/к введение ИКД каждые 4 – 6 ч в сочетании с ИПД. </a:t>
            </a:r>
          </a:p>
        </p:txBody>
      </p:sp>
    </p:spTree>
    <p:extLst>
      <p:ext uri="{BB962C8B-B14F-4D97-AF65-F5344CB8AC3E}">
        <p14:creationId xmlns:p14="http://schemas.microsoft.com/office/powerpoint/2010/main" val="668075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62" y="595424"/>
            <a:ext cx="119194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Регидратация</a:t>
            </a:r>
            <a:r>
              <a:rPr lang="ru-RU" sz="3200" dirty="0"/>
              <a:t> </a:t>
            </a:r>
          </a:p>
          <a:p>
            <a:r>
              <a:rPr lang="ru-RU" sz="3200" dirty="0"/>
              <a:t>Растворы</a:t>
            </a:r>
          </a:p>
          <a:p>
            <a:r>
              <a:rPr lang="ru-RU" sz="3200" dirty="0"/>
              <a:t>•	0,9 % </a:t>
            </a:r>
            <a:r>
              <a:rPr lang="ru-RU" sz="3200" dirty="0" err="1"/>
              <a:t>NaCl</a:t>
            </a:r>
            <a:r>
              <a:rPr lang="ru-RU" sz="3200" dirty="0"/>
              <a:t> (при уровне скорректированного </a:t>
            </a:r>
            <a:r>
              <a:rPr lang="ru-RU" sz="3200" dirty="0" err="1"/>
              <a:t>Na</a:t>
            </a:r>
            <a:r>
              <a:rPr lang="ru-RU" sz="3200" dirty="0"/>
              <a:t>+ плазмы &lt; 145 </a:t>
            </a:r>
            <a:r>
              <a:rPr lang="ru-RU" sz="3200" dirty="0" err="1"/>
              <a:t>ммоль</a:t>
            </a:r>
            <a:r>
              <a:rPr lang="ru-RU" sz="3200" dirty="0"/>
              <a:t>/л) </a:t>
            </a:r>
          </a:p>
          <a:p>
            <a:r>
              <a:rPr lang="ru-RU" sz="3200" dirty="0"/>
              <a:t>•	При уровне глюкозы плазмы ≤ 13 </a:t>
            </a:r>
            <a:r>
              <a:rPr lang="ru-RU" sz="3200" dirty="0" err="1"/>
              <a:t>ммоль</a:t>
            </a:r>
            <a:r>
              <a:rPr lang="ru-RU" sz="3200" dirty="0"/>
              <a:t>/л: 5– 10 % глюкоза (+ 3–4 ЕД ИКД на каждые 20 г глюкозы). </a:t>
            </a:r>
          </a:p>
          <a:p>
            <a:r>
              <a:rPr lang="ru-RU" sz="3200" dirty="0"/>
              <a:t>•	Коллоидные </a:t>
            </a:r>
            <a:r>
              <a:rPr lang="ru-RU" sz="3200" dirty="0" err="1"/>
              <a:t>плазмозаменители</a:t>
            </a:r>
            <a:r>
              <a:rPr lang="ru-RU" sz="3200" dirty="0"/>
              <a:t> (при </a:t>
            </a:r>
            <a:r>
              <a:rPr lang="ru-RU" sz="3200" dirty="0" err="1"/>
              <a:t>гиповолемии</a:t>
            </a:r>
            <a:r>
              <a:rPr lang="ru-RU" sz="3200" dirty="0"/>
              <a:t> </a:t>
            </a:r>
            <a:r>
              <a:rPr lang="ru-RU" sz="3200" dirty="0" smtClean="0"/>
              <a:t>систолическое </a:t>
            </a:r>
            <a:r>
              <a:rPr lang="ru-RU" sz="3200" dirty="0"/>
              <a:t>АД ниже 80 мм рт. ст. или ЦВД ниже 4 мм </a:t>
            </a:r>
            <a:r>
              <a:rPr lang="ru-RU" sz="3200" dirty="0" err="1"/>
              <a:t>водн</a:t>
            </a:r>
            <a:r>
              <a:rPr lang="ru-RU" sz="3200" dirty="0"/>
              <a:t>. ст.). </a:t>
            </a:r>
          </a:p>
          <a:p>
            <a:r>
              <a:rPr lang="ru-RU" sz="3200" dirty="0"/>
              <a:t>•	Преимущества </a:t>
            </a:r>
            <a:r>
              <a:rPr lang="ru-RU" sz="3200" dirty="0" err="1"/>
              <a:t>кристаллоидных</a:t>
            </a:r>
            <a:r>
              <a:rPr lang="ru-RU" sz="3200" dirty="0"/>
              <a:t> растворов (</a:t>
            </a:r>
            <a:r>
              <a:rPr lang="ru-RU" sz="3200" dirty="0" err="1"/>
              <a:t>Рингера</a:t>
            </a:r>
            <a:r>
              <a:rPr lang="ru-RU" sz="3200" dirty="0"/>
              <a:t>, </a:t>
            </a:r>
            <a:r>
              <a:rPr lang="ru-RU" sz="3200" dirty="0" err="1" smtClean="0"/>
              <a:t>Трисоль</a:t>
            </a:r>
            <a:r>
              <a:rPr lang="ru-RU" sz="3200" dirty="0" smtClean="0"/>
              <a:t> </a:t>
            </a:r>
            <a:r>
              <a:rPr lang="ru-RU" sz="3200" dirty="0"/>
              <a:t>и др.) перед 0,9 % </a:t>
            </a:r>
            <a:r>
              <a:rPr lang="ru-RU" sz="3200" dirty="0" err="1"/>
              <a:t>NaCl</a:t>
            </a:r>
            <a:r>
              <a:rPr lang="ru-RU" sz="3200" dirty="0"/>
              <a:t>, при ДКА не доказаны. </a:t>
            </a:r>
          </a:p>
        </p:txBody>
      </p:sp>
    </p:spTree>
    <p:extLst>
      <p:ext uri="{BB962C8B-B14F-4D97-AF65-F5344CB8AC3E}">
        <p14:creationId xmlns:p14="http://schemas.microsoft.com/office/powerpoint/2010/main" val="2374778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897"/>
            <a:ext cx="12191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Скорость </a:t>
            </a:r>
            <a:r>
              <a:rPr lang="ru-RU" sz="2800" b="1" dirty="0" err="1">
                <a:latin typeface="Comic Sans MS" panose="030F0702030302020204" pitchFamily="66" charset="0"/>
              </a:rPr>
              <a:t>регидратации</a:t>
            </a:r>
            <a:endParaRPr lang="ru-RU" sz="2800" b="1" dirty="0">
              <a:latin typeface="Comic Sans MS" panose="030F0702030302020204" pitchFamily="66" charset="0"/>
            </a:endParaRPr>
          </a:p>
          <a:p>
            <a:r>
              <a:rPr lang="ru-RU" sz="2800" dirty="0"/>
              <a:t>•	1 л в 1-й час (с учетом жидкости, введенной на </a:t>
            </a:r>
            <a:r>
              <a:rPr lang="ru-RU" sz="2800" dirty="0" err="1"/>
              <a:t>догоспитальном</a:t>
            </a:r>
            <a:r>
              <a:rPr lang="ru-RU" sz="2800" dirty="0"/>
              <a:t> этапе), </a:t>
            </a:r>
          </a:p>
          <a:p>
            <a:r>
              <a:rPr lang="ru-RU" sz="2800" dirty="0"/>
              <a:t>•	по 0,5 л – во 2-й и 3-й час, </a:t>
            </a:r>
          </a:p>
          <a:p>
            <a:r>
              <a:rPr lang="ru-RU" sz="2800" dirty="0"/>
              <a:t>•	по 0,25–0,5 л в последующие часы. </a:t>
            </a:r>
          </a:p>
          <a:p>
            <a:r>
              <a:rPr lang="ru-RU" sz="2800" dirty="0"/>
              <a:t>•	Возможна более медленная </a:t>
            </a:r>
            <a:r>
              <a:rPr lang="ru-RU" sz="2800" dirty="0" err="1"/>
              <a:t>регидратация</a:t>
            </a:r>
            <a:r>
              <a:rPr lang="ru-RU" sz="2800" dirty="0"/>
              <a:t>: 2 л в первые 4 ч, еще 2 л в следующие 8 часов, в дальнейшем – по 1 л за каждые 8 ч.</a:t>
            </a:r>
          </a:p>
          <a:p>
            <a:r>
              <a:rPr lang="ru-RU" sz="2800" dirty="0"/>
              <a:t>•	Общий объем </a:t>
            </a:r>
            <a:r>
              <a:rPr lang="ru-RU" sz="2800" dirty="0" err="1"/>
              <a:t>инфузии</a:t>
            </a:r>
            <a:r>
              <a:rPr lang="ru-RU" sz="2800" dirty="0"/>
              <a:t> в первые 12 ч терапии – не более 10 % массы тела. </a:t>
            </a:r>
          </a:p>
          <a:p>
            <a:r>
              <a:rPr lang="ru-RU" sz="2800" dirty="0"/>
              <a:t>•	Если </a:t>
            </a:r>
            <a:r>
              <a:rPr lang="ru-RU" sz="2800" dirty="0" err="1"/>
              <a:t>регидратация</a:t>
            </a:r>
            <a:r>
              <a:rPr lang="ru-RU" sz="2800" dirty="0"/>
              <a:t> при ДКА начинается с 0,45 % </a:t>
            </a:r>
            <a:r>
              <a:rPr lang="ru-RU" sz="2800" dirty="0" err="1"/>
              <a:t>NaCl</a:t>
            </a:r>
            <a:r>
              <a:rPr lang="ru-RU" sz="2800" dirty="0"/>
              <a:t> (редкие случаи истинной </a:t>
            </a:r>
            <a:r>
              <a:rPr lang="ru-RU" sz="2800" dirty="0" err="1"/>
              <a:t>гипернатриемии</a:t>
            </a:r>
            <a:r>
              <a:rPr lang="ru-RU" sz="2800" dirty="0"/>
              <a:t>), скорость </a:t>
            </a:r>
            <a:r>
              <a:rPr lang="ru-RU" sz="2800" dirty="0" err="1"/>
              <a:t>инфузии</a:t>
            </a:r>
            <a:r>
              <a:rPr lang="ru-RU" sz="2800" dirty="0"/>
              <a:t> уменьшают до 4–14 мл/кг в час. </a:t>
            </a:r>
          </a:p>
          <a:p>
            <a:r>
              <a:rPr lang="ru-RU" sz="2800" dirty="0"/>
              <a:t>•	Скорость </a:t>
            </a:r>
            <a:r>
              <a:rPr lang="ru-RU" sz="2800" dirty="0" err="1"/>
              <a:t>регидратации</a:t>
            </a:r>
            <a:r>
              <a:rPr lang="ru-RU" sz="2800" dirty="0"/>
              <a:t> корректируют в зависимости от ЦВД или по правилу: объем вводимой за час жидкости не должен превышать часового диуреза более, чем на 0,5–1 л. </a:t>
            </a:r>
          </a:p>
        </p:txBody>
      </p:sp>
    </p:spTree>
    <p:extLst>
      <p:ext uri="{BB962C8B-B14F-4D97-AF65-F5344CB8AC3E}">
        <p14:creationId xmlns:p14="http://schemas.microsoft.com/office/powerpoint/2010/main" val="371937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58" y="733926"/>
            <a:ext cx="119032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ДКА</a:t>
            </a:r>
            <a:r>
              <a:rPr lang="ru-RU" sz="3200" b="1" dirty="0"/>
              <a:t> </a:t>
            </a:r>
            <a:r>
              <a:rPr lang="ru-RU" sz="3200" dirty="0"/>
              <a:t>– требующая экстренной госпитализации </a:t>
            </a:r>
            <a:r>
              <a:rPr lang="ru-RU" sz="3200" dirty="0" smtClean="0"/>
              <a:t>острая декомпенсация СД</a:t>
            </a:r>
            <a:r>
              <a:rPr lang="ru-RU" sz="3200" dirty="0"/>
              <a:t>:</a:t>
            </a:r>
            <a:r>
              <a:rPr lang="ru-RU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 </a:t>
            </a:r>
            <a:r>
              <a:rPr lang="ru-RU" sz="3200" dirty="0"/>
              <a:t>гипергликемией (уровень глюкозы плазмы &gt;</a:t>
            </a:r>
            <a:r>
              <a:rPr lang="ru-RU" sz="3200" dirty="0" smtClean="0"/>
              <a:t>13ммоль/л </a:t>
            </a:r>
            <a:r>
              <a:rPr lang="ru-RU" sz="3200" dirty="0"/>
              <a:t>у взрослых</a:t>
            </a:r>
            <a:r>
              <a:rPr lang="ru-RU" sz="3200" dirty="0" smtClean="0"/>
              <a:t>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гиперкетонемией</a:t>
            </a:r>
            <a:r>
              <a:rPr lang="ru-RU" sz="3200" dirty="0" smtClean="0"/>
              <a:t> </a:t>
            </a:r>
            <a:r>
              <a:rPr lang="ru-RU" sz="3200" dirty="0"/>
              <a:t>(&gt; 5ммоль/л), 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кетонурией</a:t>
            </a:r>
            <a:r>
              <a:rPr lang="ru-RU" sz="3200" dirty="0" smtClean="0"/>
              <a:t> </a:t>
            </a:r>
            <a:r>
              <a:rPr lang="ru-RU" sz="3200" dirty="0"/>
              <a:t>(≥ ++), 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метаболическим ацидозом (рН </a:t>
            </a:r>
            <a:r>
              <a:rPr lang="ru-RU" sz="3200" dirty="0"/>
              <a:t>&lt;7,3) 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и </a:t>
            </a:r>
            <a:r>
              <a:rPr lang="ru-RU" sz="3200" dirty="0"/>
              <a:t>различной степенью нарушения сознания или без нее.</a:t>
            </a:r>
          </a:p>
        </p:txBody>
      </p:sp>
    </p:spTree>
    <p:extLst>
      <p:ext uri="{BB962C8B-B14F-4D97-AF65-F5344CB8AC3E}">
        <p14:creationId xmlns:p14="http://schemas.microsoft.com/office/powerpoint/2010/main" val="314018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76" y="991246"/>
            <a:ext cx="8606447" cy="48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62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Коррекция </a:t>
            </a:r>
            <a:r>
              <a:rPr lang="ru-RU" altLang="zh-CN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гипокалиемии</a:t>
            </a:r>
            <a:endParaRPr lang="ru-RU" altLang="zh-CN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71625"/>
            <a:ext cx="8915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препараты калия назначаются всем больным с </a:t>
            </a:r>
            <a:r>
              <a:rPr lang="ru-RU" altLang="ru-RU" dirty="0" err="1" smtClean="0"/>
              <a:t>кетоацидозом</a:t>
            </a:r>
            <a:r>
              <a:rPr lang="ru-RU" altLang="ru-RU" dirty="0" smtClean="0"/>
              <a:t> сразу с началом </a:t>
            </a:r>
            <a:r>
              <a:rPr lang="ru-RU" altLang="ru-RU" dirty="0" err="1" smtClean="0"/>
              <a:t>инфузионной</a:t>
            </a:r>
            <a:r>
              <a:rPr lang="ru-RU" altLang="ru-RU" dirty="0" smtClean="0"/>
              <a:t> терапии,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доза калия хлорида: 40 </a:t>
            </a:r>
            <a:r>
              <a:rPr lang="ru-RU" altLang="ru-RU" dirty="0" err="1" smtClean="0"/>
              <a:t>ммоль</a:t>
            </a:r>
            <a:r>
              <a:rPr lang="ru-RU" altLang="ru-RU" dirty="0" smtClean="0"/>
              <a:t> на каждый 1 литр жидкости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1 </a:t>
            </a:r>
            <a:r>
              <a:rPr lang="ru-RU" altLang="ru-RU" dirty="0" err="1" smtClean="0"/>
              <a:t>ммоль</a:t>
            </a:r>
            <a:r>
              <a:rPr lang="ru-RU" altLang="ru-RU" dirty="0" smtClean="0"/>
              <a:t> калия: 	0,75 мл 10% К</a:t>
            </a:r>
            <a:r>
              <a:rPr lang="en-US" altLang="ru-RU" dirty="0" smtClean="0"/>
              <a:t>Cl</a:t>
            </a: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				1 мл 7% К</a:t>
            </a:r>
            <a:r>
              <a:rPr lang="en-US" altLang="ru-RU" dirty="0" smtClean="0"/>
              <a:t>Cl</a:t>
            </a: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				1,86 мл 4% К</a:t>
            </a:r>
            <a:r>
              <a:rPr lang="en-US" altLang="ru-RU" dirty="0" smtClean="0"/>
              <a:t>Cl</a:t>
            </a: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				2,48 мл 3% К</a:t>
            </a:r>
            <a:r>
              <a:rPr lang="en-US" altLang="ru-RU" dirty="0" smtClean="0"/>
              <a:t>Cl</a:t>
            </a:r>
            <a:r>
              <a:rPr lang="ru-RU" altLang="ru-RU" dirty="0" smtClean="0"/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51802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458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Восстановление электролитных нарушений</a:t>
            </a:r>
          </a:p>
          <a:p>
            <a:r>
              <a:rPr lang="ru-RU" sz="2800" dirty="0"/>
              <a:t>В/в </a:t>
            </a:r>
            <a:r>
              <a:rPr lang="ru-RU" sz="2800" dirty="0" err="1"/>
              <a:t>инфузию</a:t>
            </a:r>
            <a:r>
              <a:rPr lang="ru-RU" sz="2800" dirty="0"/>
              <a:t> калия начинают одновременно с введением инсулина из расчета: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7" y="1468453"/>
            <a:ext cx="9405692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23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1111994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Коррекция метаболического ацидоза</a:t>
            </a:r>
          </a:p>
          <a:p>
            <a:r>
              <a:rPr lang="ru-RU" sz="2800" dirty="0"/>
              <a:t>•	Этиологическое лечение метаболического ацидоза при ДКА – инсулин </a:t>
            </a:r>
          </a:p>
          <a:p>
            <a:r>
              <a:rPr lang="ru-RU" sz="2800" dirty="0"/>
              <a:t>•	Показания к введению бикарбоната натрия: рН крови &lt; 7,0 или уровень стандартного бикарбоната &lt; 5 </a:t>
            </a:r>
            <a:r>
              <a:rPr lang="ru-RU" sz="2800" dirty="0" err="1"/>
              <a:t>ммоль</a:t>
            </a:r>
            <a:r>
              <a:rPr lang="ru-RU" sz="2800" dirty="0"/>
              <a:t>/л:</a:t>
            </a:r>
          </a:p>
          <a:p>
            <a:r>
              <a:rPr lang="ru-RU" sz="2800" dirty="0"/>
              <a:t>–	при рН 6,9 – 7,0 вводят 4 г бикарбоната натрия (200мл 2% раствора в/в медленно за 1 ч), </a:t>
            </a:r>
          </a:p>
          <a:p>
            <a:r>
              <a:rPr lang="ru-RU" sz="2800" dirty="0"/>
              <a:t>–	при более низком рН – 8 г бикарбоната (400мл </a:t>
            </a:r>
          </a:p>
          <a:p>
            <a:r>
              <a:rPr lang="ru-RU" sz="2800" dirty="0"/>
              <a:t>2% рас- </a:t>
            </a:r>
            <a:r>
              <a:rPr lang="ru-RU" sz="2800" dirty="0" err="1"/>
              <a:t>твора</a:t>
            </a:r>
            <a:r>
              <a:rPr lang="ru-RU" sz="2800" dirty="0"/>
              <a:t> за 2 ч)</a:t>
            </a:r>
          </a:p>
          <a:p>
            <a:r>
              <a:rPr lang="ru-RU" sz="2800" u="sng" dirty="0"/>
              <a:t>Без определения рН/КЩС введение бикарбоната противопоказано</a:t>
            </a:r>
          </a:p>
        </p:txBody>
      </p:sp>
    </p:spTree>
    <p:extLst>
      <p:ext uri="{BB962C8B-B14F-4D97-AF65-F5344CB8AC3E}">
        <p14:creationId xmlns:p14="http://schemas.microsoft.com/office/powerpoint/2010/main" val="696682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9378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Питание </a:t>
            </a:r>
          </a:p>
          <a:p>
            <a:r>
              <a:rPr lang="ru-RU" sz="3200" dirty="0"/>
              <a:t>•	После полного восстановления сознания, способности глотать, в отсутствие тошноты и рвоты – дробное щадящее питание с достаточным количеством углеводов и умеренным количеством белка (каши, картофельное пюре, хлеб, бульон, омлет, разведенные соки без добавления сахара), с дополнительным п/к введением ИКД по 1-2 ЕД на 1 ХЕ. </a:t>
            </a:r>
          </a:p>
          <a:p>
            <a:r>
              <a:rPr lang="ru-RU" sz="3200" dirty="0"/>
              <a:t>•	Через 1-2 суток от начала приема пищи, в отсутствие острой патологии ЖКТ, – переход на обычное питание. </a:t>
            </a:r>
          </a:p>
        </p:txBody>
      </p:sp>
    </p:spTree>
    <p:extLst>
      <p:ext uri="{BB962C8B-B14F-4D97-AF65-F5344CB8AC3E}">
        <p14:creationId xmlns:p14="http://schemas.microsoft.com/office/powerpoint/2010/main" val="4260777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0731" y="1101106"/>
            <a:ext cx="90472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Comic Sans MS" panose="030F0702030302020204" pitchFamily="66" charset="0"/>
              </a:rPr>
              <a:t>Сопутствующая терапия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Антибиотики </a:t>
            </a:r>
            <a:r>
              <a:rPr lang="ru-RU" sz="3600" dirty="0"/>
              <a:t>широкого спектра действия</a:t>
            </a:r>
          </a:p>
          <a:p>
            <a:r>
              <a:rPr lang="ru-RU" sz="3600" dirty="0"/>
              <a:t>(высокая </a:t>
            </a:r>
            <a:r>
              <a:rPr lang="ru-RU" sz="3600" dirty="0" smtClean="0"/>
              <a:t>вероятность инфекций</a:t>
            </a:r>
            <a:r>
              <a:rPr lang="ru-RU" sz="3600" dirty="0"/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Введение </a:t>
            </a:r>
            <a:r>
              <a:rPr lang="ru-RU" sz="3600" dirty="0"/>
              <a:t>желудочного зонда (+)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Мочевой </a:t>
            </a:r>
            <a:r>
              <a:rPr lang="ru-RU" sz="3600" dirty="0"/>
              <a:t>катетер (анурия больше 3 часов)</a:t>
            </a:r>
          </a:p>
          <a:p>
            <a:r>
              <a:rPr lang="ru-RU" sz="3600" dirty="0" smtClean="0"/>
              <a:t>Антикоагулянты </a:t>
            </a:r>
            <a:r>
              <a:rPr lang="ru-RU" sz="3600" dirty="0"/>
              <a:t>±</a:t>
            </a:r>
          </a:p>
        </p:txBody>
      </p:sp>
    </p:spTree>
    <p:extLst>
      <p:ext uri="{BB962C8B-B14F-4D97-AF65-F5344CB8AC3E}">
        <p14:creationId xmlns:p14="http://schemas.microsoft.com/office/powerpoint/2010/main" val="4177669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24343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Лечение инфекций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/>
              <a:t>Инфекция </a:t>
            </a:r>
            <a:r>
              <a:rPr lang="ru-RU" sz="2800" dirty="0"/>
              <a:t>может провоцировать развитие ДКА. </a:t>
            </a:r>
            <a:endParaRPr lang="ru-RU" sz="2800" dirty="0" smtClean="0"/>
          </a:p>
          <a:p>
            <a:r>
              <a:rPr lang="ru-RU" sz="2800" dirty="0" smtClean="0"/>
              <a:t>Во </a:t>
            </a:r>
            <a:r>
              <a:rPr lang="ru-RU" sz="2800" dirty="0"/>
              <a:t>многих случаях тяжело исключить инфекцию при ДКА, так как уровень лейкоцитов часто повышается в результате стресса и ацидоза. </a:t>
            </a:r>
            <a:endParaRPr lang="ru-RU" sz="2800" dirty="0" smtClean="0"/>
          </a:p>
          <a:p>
            <a:r>
              <a:rPr lang="ru-RU" sz="2800" dirty="0" smtClean="0"/>
              <a:t>Повышение </a:t>
            </a:r>
            <a:r>
              <a:rPr lang="ru-RU" sz="2800" dirty="0"/>
              <a:t>температуры тела является более достоверным показателем инфекции. </a:t>
            </a:r>
            <a:endParaRPr lang="ru-RU" sz="2800" dirty="0" smtClean="0"/>
          </a:p>
          <a:p>
            <a:r>
              <a:rPr lang="ru-RU" sz="2800" dirty="0" smtClean="0"/>
              <a:t>Если </a:t>
            </a:r>
            <a:r>
              <a:rPr lang="ru-RU" sz="2800" dirty="0"/>
              <a:t>предполагается наличие инфекции, применяйте антибиотики широкого спектра 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3362941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altLang="zh-CN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Осложнения ДКА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1700213"/>
            <a:ext cx="7772400" cy="4724400"/>
          </a:xfrm>
        </p:spPr>
        <p:txBody>
          <a:bodyPr/>
          <a:lstStyle/>
          <a:p>
            <a:pPr eaLnBrk="1" hangingPunct="1"/>
            <a:r>
              <a:rPr lang="ru-RU" altLang="ru-RU" smtClean="0"/>
              <a:t>отек головного мозга </a:t>
            </a:r>
          </a:p>
          <a:p>
            <a:pPr eaLnBrk="1" hangingPunct="1"/>
            <a:r>
              <a:rPr lang="ru-RU" altLang="ru-RU" smtClean="0"/>
              <a:t>гипогликемия</a:t>
            </a:r>
          </a:p>
          <a:p>
            <a:pPr eaLnBrk="1" hangingPunct="1"/>
            <a:r>
              <a:rPr lang="ru-RU" altLang="ru-RU" smtClean="0"/>
              <a:t>гипокалиемия</a:t>
            </a:r>
          </a:p>
          <a:p>
            <a:pPr eaLnBrk="1" hangingPunct="1"/>
            <a:r>
              <a:rPr lang="ru-RU" altLang="ru-RU" smtClean="0"/>
              <a:t>аспирация желудочного содержимого</a:t>
            </a:r>
          </a:p>
          <a:p>
            <a:pPr eaLnBrk="1" hangingPunct="1"/>
            <a:r>
              <a:rPr lang="ru-RU" altLang="ru-RU" smtClean="0"/>
              <a:t>сердечно-сосудистая недостаточность</a:t>
            </a:r>
          </a:p>
          <a:p>
            <a:pPr eaLnBrk="1" hangingPunct="1"/>
            <a:r>
              <a:rPr lang="ru-RU" altLang="ru-RU" smtClean="0"/>
              <a:t>ДВС-синдром</a:t>
            </a:r>
          </a:p>
        </p:txBody>
      </p:sp>
    </p:spTree>
    <p:extLst>
      <p:ext uri="{BB962C8B-B14F-4D97-AF65-F5344CB8AC3E}">
        <p14:creationId xmlns:p14="http://schemas.microsoft.com/office/powerpoint/2010/main" val="2057348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2053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Отек головного мозга </a:t>
            </a:r>
            <a:r>
              <a:rPr lang="ru-RU" sz="3200" dirty="0"/>
              <a:t>– редкое, но зачастую летальное осложнение ДКА. </a:t>
            </a:r>
            <a:endParaRPr lang="ru-RU" sz="3200" dirty="0" smtClean="0"/>
          </a:p>
          <a:p>
            <a:r>
              <a:rPr lang="ru-RU" sz="3200" dirty="0" smtClean="0"/>
              <a:t>Это </a:t>
            </a:r>
            <a:r>
              <a:rPr lang="ru-RU" sz="3200" dirty="0"/>
              <a:t>может быть следствие идиосинкразии, однако его возникновение может быть связано с различными факторами, включая начальный уровень гипергликемии, ацидоза, дегидратации и электролитных нарушений, а также чрезмерно быстрой коррекцией ацидоза, дегидратации или гипергликемии. </a:t>
            </a:r>
          </a:p>
        </p:txBody>
      </p:sp>
    </p:spTree>
    <p:extLst>
      <p:ext uri="{BB962C8B-B14F-4D97-AF65-F5344CB8AC3E}">
        <p14:creationId xmlns:p14="http://schemas.microsoft.com/office/powerpoint/2010/main" val="637066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21" y="343361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Быстрое повышение </a:t>
            </a:r>
            <a:r>
              <a:rPr lang="ru-RU" sz="3200" dirty="0" err="1"/>
              <a:t>интракраниального</a:t>
            </a:r>
            <a:r>
              <a:rPr lang="ru-RU" sz="3200" dirty="0"/>
              <a:t> давления может проявляться в виде: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Головной боли, тошноты или замедления частоты сердечных сокращений, сопровождающимися повышением артериального давления;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Изменений в неврологическом статусе (беспокойство, раздражительность, усиление сонливости, недержание мочи, судороги, кома);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Специфических неврологических признаков (</a:t>
            </a:r>
            <a:r>
              <a:rPr lang="ru-RU" sz="3200" dirty="0" err="1"/>
              <a:t>ареактивные</a:t>
            </a:r>
            <a:r>
              <a:rPr lang="ru-RU" sz="3200" dirty="0"/>
              <a:t> зрачки, парезы/параличи черепных нервов), нарушения дыхания, </a:t>
            </a:r>
            <a:r>
              <a:rPr lang="ru-RU" sz="3200" dirty="0" err="1"/>
              <a:t>декортикационной</a:t>
            </a:r>
            <a:r>
              <a:rPr lang="ru-RU" sz="3200" dirty="0"/>
              <a:t> позой;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Снижением сатурации кислорода (цианоз).</a:t>
            </a:r>
          </a:p>
        </p:txBody>
      </p:sp>
    </p:spTree>
    <p:extLst>
      <p:ext uri="{BB962C8B-B14F-4D97-AF65-F5344CB8AC3E}">
        <p14:creationId xmlns:p14="http://schemas.microsoft.com/office/powerpoint/2010/main" val="100149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26" y="144379"/>
            <a:ext cx="11646570" cy="563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Причины ДКА включают: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не диагностированный </a:t>
            </a:r>
            <a:r>
              <a:rPr lang="ru-RU" sz="2400" dirty="0"/>
              <a:t>вовремя СД 1 </a:t>
            </a:r>
            <a:r>
              <a:rPr lang="ru-RU" sz="2400" dirty="0" smtClean="0"/>
              <a:t>типа;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неадекватную </a:t>
            </a:r>
            <a:r>
              <a:rPr lang="ru-RU" sz="2400" dirty="0"/>
              <a:t>инсулинотерапию (недостаточные дозы инсулина, погрешности в технике хранения, транспортировки или введения);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неправильное </a:t>
            </a:r>
            <a:r>
              <a:rPr lang="ru-RU" sz="2400" dirty="0"/>
              <a:t>отношение пациента к заболеванию (погрешности в диете ― значительный избыток жиров), самовольное изменение дозы инсулина или прекращение его введения);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острые </a:t>
            </a:r>
            <a:r>
              <a:rPr lang="ru-RU" sz="2400" dirty="0"/>
              <a:t>заболевания, особенно </a:t>
            </a:r>
            <a:r>
              <a:rPr lang="ru-RU" sz="2400" dirty="0" err="1"/>
              <a:t>инфекционно</a:t>
            </a:r>
            <a:r>
              <a:rPr lang="ru-RU" sz="2400" dirty="0"/>
              <a:t>–воспалительного характера — пневмония, пиелонефрит, ОРВИ и другие заболевания, сопровождающиеся выраженным болевым синдромом;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физические </a:t>
            </a:r>
            <a:r>
              <a:rPr lang="ru-RU" sz="2400" dirty="0"/>
              <a:t>или психические травмы, оперативные вмешательства;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беременность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бесконтрольный </a:t>
            </a:r>
            <a:r>
              <a:rPr lang="ru-RU" sz="2400" dirty="0"/>
              <a:t>прием лекарственных средств, обладающий </a:t>
            </a:r>
            <a:r>
              <a:rPr lang="ru-RU" sz="2400" dirty="0" err="1"/>
              <a:t>контринсуляной</a:t>
            </a:r>
            <a:r>
              <a:rPr lang="ru-RU" sz="2400" dirty="0"/>
              <a:t> активностью (ГКС, эстрогены, </a:t>
            </a:r>
            <a:r>
              <a:rPr lang="ru-RU" sz="2400" dirty="0" err="1"/>
              <a:t>тиазидные</a:t>
            </a:r>
            <a:r>
              <a:rPr lang="ru-RU" sz="2400" dirty="0"/>
              <a:t> диуретики);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лабильное течение заболевания, которое часто наблюдается у </a:t>
            </a:r>
            <a:r>
              <a:rPr lang="ru-RU" sz="2400" dirty="0" smtClean="0"/>
              <a:t>подростков.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4228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6252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При подозрении на отек головного мозга </a:t>
            </a:r>
            <a:r>
              <a:rPr lang="ru-RU" sz="2800" b="1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• Исключите гипогликемию как причину изменения неврологического статуса.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Снизьте скорость </a:t>
            </a:r>
            <a:r>
              <a:rPr lang="ru-RU" sz="2800" dirty="0" err="1"/>
              <a:t>инфузий</a:t>
            </a:r>
            <a:r>
              <a:rPr lang="ru-RU" sz="2800" dirty="0"/>
              <a:t> на треть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• Введите </a:t>
            </a:r>
            <a:r>
              <a:rPr lang="ru-RU" sz="2800" dirty="0" err="1"/>
              <a:t>маннитол</a:t>
            </a:r>
            <a:r>
              <a:rPr lang="ru-RU" sz="2800" dirty="0"/>
              <a:t> 0,5-1 г/кг внутривенно в течение 20 минут, при отсутствии ответа повторите через 30 минут – 2 часа.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Гипертонический раствор натрия хлорида 3% 5 мл/кг в течение 30 минут может быть альтернативой </a:t>
            </a:r>
            <a:r>
              <a:rPr lang="ru-RU" sz="2800" dirty="0" err="1"/>
              <a:t>маннитолу</a:t>
            </a:r>
            <a:r>
              <a:rPr lang="ru-RU" sz="2800" dirty="0"/>
              <a:t>, особенно при отсутствии ответа на его введение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• Поднимите головной конец кровати.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При нарастании дыхательной недостаточности </a:t>
            </a:r>
            <a:r>
              <a:rPr lang="ru-RU" sz="2800" dirty="0" err="1"/>
              <a:t>интубируйте</a:t>
            </a:r>
            <a:r>
              <a:rPr lang="ru-RU" sz="2800" dirty="0"/>
              <a:t> пациента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• После начала данной терапии по возможности необходимо сделать КТ головного мозга для исключения других возможных причин неврологического ухудшения, особенно тромбоза или кровоизлияния, для лечения которых требуется специфическая 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3932717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3024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Мониторинг </a:t>
            </a:r>
            <a:r>
              <a:rPr lang="ru-RU" sz="3200" b="1" dirty="0" smtClean="0">
                <a:latin typeface="Comic Sans MS" panose="030F0702030302020204" pitchFamily="66" charset="0"/>
              </a:rPr>
              <a:t>ребенка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Если биохимические параметры ДКА (рН, анионный разрыв, кетоновые тела в моче) не улучшаются, проведите переоценку состояния пациента, пересмотрите инсулинотерапию и подумайте о других возможных причинах нарушенного ответа на инсулин, т.е. инфекция или ошибки в препаратах инсулина. </a:t>
            </a:r>
            <a:endParaRPr lang="ru-RU" sz="3200" dirty="0" smtClean="0"/>
          </a:p>
          <a:p>
            <a:r>
              <a:rPr lang="ru-RU" sz="3200" dirty="0" smtClean="0"/>
              <a:t>Также </a:t>
            </a:r>
            <a:r>
              <a:rPr lang="ru-RU" sz="3200" dirty="0"/>
              <a:t>учитывайте, что первичным заболеванием может быть тяжелая инфекция (как, например, малярия) со </a:t>
            </a:r>
            <a:r>
              <a:rPr lang="ru-RU" sz="3200" dirty="0" err="1"/>
              <a:t>стрессорной</a:t>
            </a:r>
            <a:r>
              <a:rPr lang="ru-RU" sz="3200" dirty="0"/>
              <a:t> гипергликемией, а не диабет.</a:t>
            </a:r>
          </a:p>
        </p:txBody>
      </p:sp>
    </p:spTree>
    <p:extLst>
      <p:ext uri="{BB962C8B-B14F-4D97-AF65-F5344CB8AC3E}">
        <p14:creationId xmlns:p14="http://schemas.microsoft.com/office/powerpoint/2010/main" val="1700049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0575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 пероральном возмещении жидкостей обеспечьте ребенку ПРР или фруктовый сок при снижении гликемии ниже 15 </a:t>
            </a:r>
            <a:r>
              <a:rPr lang="ru-RU" sz="3200" dirty="0" err="1"/>
              <a:t>ммоль</a:t>
            </a:r>
            <a:r>
              <a:rPr lang="ru-RU" sz="3200" dirty="0"/>
              <a:t>/л (270 мг/</a:t>
            </a:r>
            <a:r>
              <a:rPr lang="ru-RU" sz="3200" dirty="0" err="1"/>
              <a:t>дл</a:t>
            </a:r>
            <a:r>
              <a:rPr lang="ru-RU" sz="3200" dirty="0" smtClean="0"/>
              <a:t>).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С исчезновением кетоновых тел в моче переходите на подкожное введение инсулина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По возможности определите бета-</a:t>
            </a:r>
            <a:r>
              <a:rPr lang="ru-RU" sz="3200" dirty="0" err="1"/>
              <a:t>гидроксибутират</a:t>
            </a:r>
            <a:r>
              <a:rPr lang="ru-RU" sz="3200" dirty="0"/>
              <a:t> крови (кетоновые тела крови) для подтверждения </a:t>
            </a:r>
            <a:r>
              <a:rPr lang="ru-RU" sz="3200" dirty="0" err="1"/>
              <a:t>кетоацидоза</a:t>
            </a:r>
            <a:r>
              <a:rPr lang="ru-RU" sz="3200" dirty="0"/>
              <a:t> (обычно 3 </a:t>
            </a:r>
            <a:r>
              <a:rPr lang="ru-RU" sz="3200" dirty="0" err="1"/>
              <a:t>ммоль</a:t>
            </a:r>
            <a:r>
              <a:rPr lang="ru-RU" sz="3200" dirty="0"/>
              <a:t>/л и выше) и проводите мониторинг ответа на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3839095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6282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Переход на подкожное введение инсулина </a:t>
            </a:r>
            <a:endParaRPr lang="ru-RU" sz="3200" b="1" dirty="0" smtClean="0"/>
          </a:p>
          <a:p>
            <a:r>
              <a:rPr lang="ru-RU" sz="3200" dirty="0" smtClean="0"/>
              <a:t>По </a:t>
            </a:r>
            <a:r>
              <a:rPr lang="ru-RU" sz="3200" dirty="0"/>
              <a:t>выведению из ДКА (достигнуты коррекция водного баланса, контроль гликемии, нет </a:t>
            </a:r>
            <a:r>
              <a:rPr lang="ru-RU" sz="3200" dirty="0" err="1"/>
              <a:t>кетонемии</a:t>
            </a:r>
            <a:r>
              <a:rPr lang="ru-RU" sz="3200" dirty="0"/>
              <a:t>), ребенка можно перевести на подкожное введение инсулина. </a:t>
            </a:r>
            <a:endParaRPr lang="ru-RU" sz="3200" dirty="0" smtClean="0"/>
          </a:p>
          <a:p>
            <a:r>
              <a:rPr lang="ru-RU" sz="3200" dirty="0" smtClean="0"/>
              <a:t>Первая </a:t>
            </a:r>
            <a:r>
              <a:rPr lang="ru-RU" sz="3200" dirty="0"/>
              <a:t>подкожная доза инсулина короткого действия должна быть введена за 1-2 часа до прекращения </a:t>
            </a:r>
            <a:r>
              <a:rPr lang="ru-RU" sz="3200" dirty="0" err="1"/>
              <a:t>инфузии</a:t>
            </a:r>
            <a:r>
              <a:rPr lang="ru-RU" sz="3200" dirty="0"/>
              <a:t> инсулина. (Если ребенок получал инсулин подкожно или внутримышечно, прекратите введение дополнительных жидкостей). </a:t>
            </a:r>
            <a:endParaRPr lang="ru-RU" sz="3200" dirty="0" smtClean="0"/>
          </a:p>
          <a:p>
            <a:r>
              <a:rPr lang="ru-RU" sz="3200" dirty="0" smtClean="0"/>
              <a:t>Важно</a:t>
            </a:r>
            <a:r>
              <a:rPr lang="ru-RU" sz="3200" dirty="0"/>
              <a:t>: часто проще перейти к подкожному введению инсулина перед очередным приемом пищи. </a:t>
            </a:r>
          </a:p>
        </p:txBody>
      </p:sp>
    </p:spTree>
    <p:extLst>
      <p:ext uri="{BB962C8B-B14F-4D97-AF65-F5344CB8AC3E}">
        <p14:creationId xmlns:p14="http://schemas.microsoft.com/office/powerpoint/2010/main" val="2411343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zh-CN" sz="3200" dirty="0">
                <a:solidFill>
                  <a:schemeClr val="tx1"/>
                </a:solidFill>
              </a:rPr>
              <a:t>Ошибки интенсивной терапии </a:t>
            </a:r>
            <a:br>
              <a:rPr lang="ru-RU" altLang="zh-CN" sz="3200" dirty="0">
                <a:solidFill>
                  <a:schemeClr val="tx1"/>
                </a:solidFill>
              </a:rPr>
            </a:br>
            <a:r>
              <a:rPr lang="ru-RU" altLang="zh-CN" sz="3200" dirty="0">
                <a:solidFill>
                  <a:schemeClr val="tx1"/>
                </a:solidFill>
              </a:rPr>
              <a:t>при диабетическом </a:t>
            </a:r>
            <a:r>
              <a:rPr lang="ru-RU" altLang="zh-CN" sz="3200" dirty="0" err="1">
                <a:solidFill>
                  <a:schemeClr val="tx1"/>
                </a:solidFill>
              </a:rPr>
              <a:t>кетоацидозе</a:t>
            </a:r>
            <a:endParaRPr lang="ru-RU" altLang="zh-CN" sz="320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59732"/>
            <a:ext cx="8534400" cy="559826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подкожное введение инсулина</a:t>
            </a:r>
          </a:p>
          <a:p>
            <a:pPr eaLnBrk="1" hangingPunct="1"/>
            <a:r>
              <a:rPr lang="ru-RU" altLang="ru-RU" dirty="0" smtClean="0"/>
              <a:t>недостаточная доза инсулина при интеркуррентных заболеваниях и большой длительности диабета</a:t>
            </a:r>
          </a:p>
          <a:p>
            <a:pPr eaLnBrk="1" hangingPunct="1"/>
            <a:r>
              <a:rPr lang="ru-RU" altLang="ru-RU" dirty="0" smtClean="0"/>
              <a:t>введение инсулина каждые 3-4 часа</a:t>
            </a:r>
          </a:p>
          <a:p>
            <a:pPr eaLnBrk="1" hangingPunct="1"/>
            <a:r>
              <a:rPr lang="ru-RU" altLang="ru-RU" dirty="0" smtClean="0"/>
              <a:t>уменьшение дозы инсулина при невысоком уровне гипергликемии</a:t>
            </a:r>
          </a:p>
          <a:p>
            <a:pPr eaLnBrk="1" hangingPunct="1"/>
            <a:r>
              <a:rPr lang="ru-RU" altLang="ru-RU" dirty="0" smtClean="0"/>
              <a:t>недостаточный объем </a:t>
            </a:r>
            <a:r>
              <a:rPr lang="ru-RU" altLang="ru-RU" dirty="0" err="1" smtClean="0"/>
              <a:t>инфузионной</a:t>
            </a:r>
            <a:r>
              <a:rPr lang="ru-RU" altLang="ru-RU" dirty="0" smtClean="0"/>
              <a:t> терапии</a:t>
            </a:r>
          </a:p>
          <a:p>
            <a:pPr eaLnBrk="1" hangingPunct="1"/>
            <a:r>
              <a:rPr lang="ru-RU" altLang="ru-RU" dirty="0" smtClean="0"/>
              <a:t>недостаточное количество р-ров глюкозы</a:t>
            </a:r>
          </a:p>
        </p:txBody>
      </p:sp>
    </p:spTree>
    <p:extLst>
      <p:ext uri="{BB962C8B-B14F-4D97-AF65-F5344CB8AC3E}">
        <p14:creationId xmlns:p14="http://schemas.microsoft.com/office/powerpoint/2010/main" val="1936188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1902052"/>
            <a:ext cx="7570177" cy="44108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		</a:t>
            </a:r>
            <a:r>
              <a:rPr lang="ru-RU" b="1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7280" y="1793027"/>
            <a:ext cx="10058400" cy="40233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47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НЕОТЛОЖНЫЕ СОСТОЯНИЯ </a:t>
            </a:r>
            <a:r>
              <a:rPr lang="ru-RU" b="1" dirty="0" smtClean="0">
                <a:latin typeface="Comic Sans MS" panose="030F0702030302020204" pitchFamily="66" charset="0"/>
              </a:rPr>
              <a:t>ПРИ САХАРНОМ </a:t>
            </a:r>
            <a:r>
              <a:rPr lang="ru-RU" b="1" dirty="0" smtClean="0">
                <a:latin typeface="Comic Sans MS" panose="030F0702030302020204" pitchFamily="66" charset="0"/>
              </a:rPr>
              <a:t>ДИАБЕТЕ ( часть 2)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</a:t>
            </a: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Доцент кафедры педиатрии с курсом ИДПО </a:t>
            </a:r>
            <a:r>
              <a:rPr lang="ru-RU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Гатиятуллина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Л.Р.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31" y="223104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47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123" y="0"/>
            <a:ext cx="2502878" cy="3499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3499338"/>
            <a:ext cx="3390899" cy="28401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973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Гипогликемия</a:t>
            </a:r>
            <a:r>
              <a:rPr lang="ru-RU" sz="2400" b="1" dirty="0">
                <a:solidFill>
                  <a:srgbClr val="333333"/>
                </a:solidFill>
              </a:rPr>
              <a:t> </a:t>
            </a:r>
            <a:r>
              <a:rPr lang="ru-RU" sz="2400" dirty="0">
                <a:solidFill>
                  <a:srgbClr val="333333"/>
                </a:solidFill>
              </a:rPr>
              <a:t>– это </a:t>
            </a:r>
            <a:r>
              <a:rPr lang="ru-RU" sz="2400" dirty="0" smtClean="0">
                <a:solidFill>
                  <a:srgbClr val="333333"/>
                </a:solidFill>
              </a:rPr>
              <a:t>клинико-лабораторный </a:t>
            </a:r>
            <a:r>
              <a:rPr lang="ru-RU" sz="2400" dirty="0">
                <a:solidFill>
                  <a:srgbClr val="333333"/>
                </a:solidFill>
              </a:rPr>
              <a:t>синдром, возникающий при </a:t>
            </a:r>
            <a:r>
              <a:rPr lang="ru-RU" sz="2400" dirty="0" smtClean="0">
                <a:solidFill>
                  <a:srgbClr val="333333"/>
                </a:solidFill>
              </a:rPr>
              <a:t>снижении </a:t>
            </a:r>
            <a:r>
              <a:rPr lang="ru-RU" sz="2400" dirty="0">
                <a:solidFill>
                  <a:srgbClr val="333333"/>
                </a:solidFill>
              </a:rPr>
              <a:t>уровня глюкозы крови ниже 3,5 </a:t>
            </a:r>
            <a:r>
              <a:rPr lang="ru-RU" sz="2400" dirty="0" err="1" smtClean="0">
                <a:solidFill>
                  <a:srgbClr val="333333"/>
                </a:solidFill>
              </a:rPr>
              <a:t>ммоль</a:t>
            </a:r>
            <a:r>
              <a:rPr lang="ru-RU" sz="2400" dirty="0" smtClean="0">
                <a:solidFill>
                  <a:srgbClr val="333333"/>
                </a:solidFill>
              </a:rPr>
              <a:t>\л.</a:t>
            </a:r>
          </a:p>
          <a:p>
            <a:r>
              <a:rPr lang="ru-RU" sz="24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В </a:t>
            </a:r>
            <a:r>
              <a:rPr lang="ru-R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зависимости от выраженности симптомов гипогликемия подразделяется на следующие виды: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33333"/>
                </a:solidFill>
              </a:rPr>
              <a:t>легкая </a:t>
            </a:r>
            <a:r>
              <a:rPr lang="ru-RU" sz="2400" dirty="0">
                <a:solidFill>
                  <a:srgbClr val="333333"/>
                </a:solidFill>
              </a:rPr>
              <a:t>гипогликемия – состояние, при котором человек может оказать себе первую помощь и восполнить недостаток глюкозы в крови;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333"/>
                </a:solidFill>
              </a:rPr>
              <a:t>гипогликемия средней степени тяжести – состояние, при котором человек не может самостоятельно оказать себе помощь, и требуется помощь других людей;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33333"/>
                </a:solidFill>
              </a:rPr>
              <a:t>тяжелая гипогликемия – гипогликемическая кома, самая тяжелая стадия гипогликемического синдрома, которая сопровождается потерей сознания и требует срочной врачебной помощи.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7382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6253" y="0"/>
            <a:ext cx="12288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норме концентрация глюкозы в цельной капиллярной крови </a:t>
            </a:r>
            <a:r>
              <a:rPr lang="ru-RU" sz="3200" dirty="0" smtClean="0"/>
              <a:t>3,3–5,5ммоль/л </a:t>
            </a:r>
            <a:r>
              <a:rPr lang="ru-RU" sz="3200" dirty="0"/>
              <a:t>(в плазме — 4,0–6,1 </a:t>
            </a:r>
            <a:r>
              <a:rPr lang="ru-RU" sz="3200" dirty="0" err="1"/>
              <a:t>ммоль</a:t>
            </a:r>
            <a:r>
              <a:rPr lang="ru-RU" sz="3200" dirty="0"/>
              <a:t>/л). </a:t>
            </a:r>
            <a:endParaRPr lang="ru-RU" sz="3200" dirty="0" smtClean="0"/>
          </a:p>
          <a:p>
            <a:r>
              <a:rPr lang="ru-RU" sz="3200" dirty="0" smtClean="0"/>
              <a:t>Коматозное </a:t>
            </a:r>
            <a:r>
              <a:rPr lang="ru-RU" sz="3200" dirty="0"/>
              <a:t>состояние </a:t>
            </a:r>
            <a:r>
              <a:rPr lang="ru-RU" sz="3200" dirty="0" smtClean="0"/>
              <a:t>развивается при </a:t>
            </a:r>
            <a:r>
              <a:rPr lang="ru-RU" sz="3200" dirty="0"/>
              <a:t>гликемии менее 2,8 </a:t>
            </a:r>
            <a:r>
              <a:rPr lang="ru-RU" sz="3200" dirty="0" err="1"/>
              <a:t>ммоль</a:t>
            </a:r>
            <a:r>
              <a:rPr lang="ru-RU" sz="3200" dirty="0"/>
              <a:t>/л (лабораторный параметр), однако </a:t>
            </a:r>
            <a:r>
              <a:rPr lang="ru-RU" sz="3200" dirty="0" smtClean="0"/>
              <a:t>в некоторых </a:t>
            </a:r>
            <a:r>
              <a:rPr lang="ru-RU" sz="3200" dirty="0"/>
              <a:t>случаях при длительной гипергликемии клинические </a:t>
            </a:r>
            <a:r>
              <a:rPr lang="ru-RU" sz="3200" dirty="0" smtClean="0"/>
              <a:t>проявления могут </a:t>
            </a:r>
            <a:r>
              <a:rPr lang="ru-RU" sz="3200" dirty="0"/>
              <a:t>развиться при более высоких значениях показателей глюкозы крови.</a:t>
            </a:r>
          </a:p>
        </p:txBody>
      </p:sp>
    </p:spTree>
    <p:extLst>
      <p:ext uri="{BB962C8B-B14F-4D97-AF65-F5344CB8AC3E}">
        <p14:creationId xmlns:p14="http://schemas.microsoft.com/office/powerpoint/2010/main" val="466429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 eaLnBrk="1" hangingPunct="1"/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Легкая гипогликемия</a:t>
            </a:r>
          </a:p>
        </p:txBody>
      </p:sp>
      <p:graphicFrame>
        <p:nvGraphicFramePr>
          <p:cNvPr id="104451" name="Замещающая таблица 104450"/>
          <p:cNvGraphicFramePr>
            <a:graphicFrameLocks noGrp="1"/>
          </p:cNvGraphicFramePr>
          <p:nvPr>
            <p:ph type="tbl" idx="4294967295"/>
          </p:nvPr>
        </p:nvGraphicFramePr>
        <p:xfrm>
          <a:off x="1981200" y="762001"/>
          <a:ext cx="8458200" cy="5884863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17916589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561663862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Клиника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Неотложная помощь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281338"/>
                  </a:ext>
                </a:extLst>
              </a:tr>
              <a:tr h="469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Нейрогликопения (чувство голода, головокружение, вялость, нарушение внимания)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Гиперадреналинемия (дрожь, потливость, тревога, тахикардия, сердцебиение)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Прием легкоусвояемых углеводов (сок, сладкий чай) или очередного приема пищи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819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22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2821"/>
            <a:ext cx="1219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Comic Sans MS" panose="030F0702030302020204" pitchFamily="66" charset="0"/>
              </a:rPr>
              <a:t>Патогенез ДКА: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развитие </a:t>
            </a:r>
            <a:r>
              <a:rPr lang="ru-RU" sz="2600" dirty="0"/>
              <a:t>выраженной гипергликемии вследствие дефицита инсулина; </a:t>
            </a:r>
            <a:endParaRPr lang="ru-R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обезвоживание</a:t>
            </a:r>
            <a:r>
              <a:rPr lang="ru-RU" sz="2600" dirty="0"/>
              <a:t>, которое является результатом </a:t>
            </a:r>
            <a:r>
              <a:rPr lang="ru-RU" sz="2600" dirty="0" smtClean="0"/>
              <a:t>гипергликемии, последующего </a:t>
            </a:r>
            <a:r>
              <a:rPr lang="ru-RU" sz="2600" dirty="0"/>
              <a:t>осмотического диуреза с развитием симптоматики дегидратации; </a:t>
            </a:r>
            <a:endParaRPr lang="ru-R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электролитный </a:t>
            </a:r>
            <a:r>
              <a:rPr lang="ru-RU" sz="2600" dirty="0"/>
              <a:t>дисбаланс вследствие повышения осмотического диуреза и выхода из внеклеточного пространства ионов натрия и хлора, а из клеток - калия; </a:t>
            </a:r>
            <a:endParaRPr lang="ru-R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/>
              <a:t>тканевую гипоксию в результате снижения объема циркулирующей крови и сгущения крови с нарушением её текучести и повышения НвА1с </a:t>
            </a:r>
            <a:r>
              <a:rPr lang="ru-RU" sz="2600" dirty="0" smtClean="0"/>
              <a:t>с соответствующей </a:t>
            </a:r>
            <a:r>
              <a:rPr lang="ru-RU" sz="2600" dirty="0"/>
              <a:t>симптоматикой поражения различных органов; </a:t>
            </a:r>
            <a:endParaRPr lang="ru-R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err="1"/>
              <a:t>кетогенез</a:t>
            </a:r>
            <a:r>
              <a:rPr lang="ru-RU" sz="2600" dirty="0"/>
              <a:t>, развивающийся в результате энергетического голодания клетки с активацией </a:t>
            </a:r>
            <a:r>
              <a:rPr lang="ru-RU" sz="2600" dirty="0" err="1"/>
              <a:t>липолиза</a:t>
            </a:r>
            <a:r>
              <a:rPr lang="ru-RU" sz="2600" dirty="0"/>
              <a:t>, </a:t>
            </a:r>
            <a:r>
              <a:rPr lang="ru-RU" sz="2600" dirty="0" err="1"/>
              <a:t>протеолиза</a:t>
            </a:r>
            <a:r>
              <a:rPr lang="ru-RU" sz="2600" dirty="0"/>
              <a:t> и образованием из триглицеридов и кетогенных аминокислот </a:t>
            </a:r>
            <a:r>
              <a:rPr lang="ru-RU" sz="2600" dirty="0" smtClean="0"/>
              <a:t>, кетоновых </a:t>
            </a:r>
            <a:r>
              <a:rPr lang="ru-RU" sz="2600" dirty="0"/>
              <a:t>тел ― </a:t>
            </a:r>
            <a:r>
              <a:rPr lang="ru-RU" sz="2600" dirty="0" err="1"/>
              <a:t>ацетоацетил</a:t>
            </a:r>
            <a:r>
              <a:rPr lang="ru-RU" sz="2600" dirty="0"/>
              <a:t> </a:t>
            </a:r>
            <a:r>
              <a:rPr lang="ru-RU" sz="2600" dirty="0" err="1"/>
              <a:t>КоА</a:t>
            </a:r>
            <a:r>
              <a:rPr lang="ru-RU" sz="2600" dirty="0"/>
              <a:t>, бета–</a:t>
            </a:r>
            <a:r>
              <a:rPr lang="ru-RU" sz="2600" dirty="0" err="1"/>
              <a:t>оксимаслянной</a:t>
            </a:r>
            <a:r>
              <a:rPr lang="ru-RU" sz="2600" dirty="0"/>
              <a:t> кислоты и ацетоуксусной кислоты, вызывающих </a:t>
            </a:r>
            <a:r>
              <a:rPr lang="ru-RU" sz="2600" dirty="0" err="1"/>
              <a:t>гиперкетонемию</a:t>
            </a:r>
            <a:r>
              <a:rPr lang="ru-RU" sz="2600" dirty="0"/>
              <a:t> и </a:t>
            </a:r>
            <a:r>
              <a:rPr lang="ru-RU" sz="2600" dirty="0" err="1"/>
              <a:t>кетоацидоз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7189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838200"/>
          </a:xfrm>
        </p:spPr>
        <p:txBody>
          <a:bodyPr/>
          <a:lstStyle/>
          <a:p>
            <a:pPr eaLnBrk="1" hangingPunct="1"/>
            <a:r>
              <a:rPr lang="ru-RU" altLang="zh-CN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Умеренная гипогликемия</a:t>
            </a:r>
          </a:p>
        </p:txBody>
      </p:sp>
      <p:graphicFrame>
        <p:nvGraphicFramePr>
          <p:cNvPr id="105475" name="Замещающая таблица 105474"/>
          <p:cNvGraphicFramePr>
            <a:graphicFrameLocks noGrp="1"/>
          </p:cNvGraphicFramePr>
          <p:nvPr>
            <p:ph type="tbl" idx="4294967295"/>
          </p:nvPr>
        </p:nvGraphicFramePr>
        <p:xfrm>
          <a:off x="1774826" y="1219200"/>
          <a:ext cx="8424863" cy="5124450"/>
        </p:xfrm>
        <a:graphic>
          <a:graphicData uri="http://schemas.openxmlformats.org/drawingml/2006/table">
            <a:tbl>
              <a:tblPr/>
              <a:tblGrid>
                <a:gridCol w="4778375">
                  <a:extLst>
                    <a:ext uri="{9D8B030D-6E8A-4147-A177-3AD203B41FA5}">
                      <a16:colId xmlns:a16="http://schemas.microsoft.com/office/drawing/2014/main" val="1891446274"/>
                    </a:ext>
                  </a:extLst>
                </a:gridCol>
                <a:gridCol w="3646488">
                  <a:extLst>
                    <a:ext uri="{9D8B030D-6E8A-4147-A177-3AD203B41FA5}">
                      <a16:colId xmlns:a16="http://schemas.microsoft.com/office/drawing/2014/main" val="125855579"/>
                    </a:ext>
                  </a:extLst>
                </a:gridCol>
              </a:tblGrid>
              <a:tr h="14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Клиника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Неотложная помощь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841249"/>
                  </a:ext>
                </a:extLst>
              </a:tr>
              <a:tr h="3676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Нейрогликопения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(сонливость, вялость, головная боль, нарушение зрения)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Гиперадреналинемия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(бледность, потливость, тахикардия)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Глюкоза 10-20 г внутрь с последующим приемом пищи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7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478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Тяжелая гипогликемия, кома</a:t>
            </a:r>
          </a:p>
        </p:txBody>
      </p:sp>
      <p:graphicFrame>
        <p:nvGraphicFramePr>
          <p:cNvPr id="106499" name="Замещающая таблица 106498"/>
          <p:cNvGraphicFramePr>
            <a:graphicFrameLocks noGrp="1"/>
          </p:cNvGraphicFramePr>
          <p:nvPr>
            <p:ph type="tbl" idx="4294967295"/>
          </p:nvPr>
        </p:nvGraphicFramePr>
        <p:xfrm>
          <a:off x="1828800" y="1524000"/>
          <a:ext cx="8382000" cy="5029201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363398836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704482441"/>
                    </a:ext>
                  </a:extLst>
                </a:gridCol>
              </a:tblGrid>
              <a:tr h="175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Клиника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Неотложная помощь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420848"/>
                  </a:ext>
                </a:extLst>
              </a:tr>
              <a:tr h="327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Нейрогликопения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(кома,  судороги, нарушение глотания)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Внутривенно струйно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20-40% р-р глюкозы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40-80 мл.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Глюкагон 1 мг п/к или в/м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06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02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7970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ГИПОГЛИКЕМИЧЕСКАЯ КОМА (СОСТОЯНИЕ):</a:t>
            </a:r>
          </a:p>
          <a:p>
            <a:r>
              <a:rPr lang="ru-RU" sz="2800" dirty="0" smtClean="0"/>
              <a:t>Причины </a:t>
            </a:r>
            <a:r>
              <a:rPr lang="ru-RU" sz="2800" dirty="0"/>
              <a:t>гипогликемических состояний </a:t>
            </a:r>
            <a:r>
              <a:rPr lang="ru-RU" sz="2800" dirty="0" smtClean="0"/>
              <a:t>:</a:t>
            </a:r>
            <a:endParaRPr lang="ru-RU" sz="2800" dirty="0"/>
          </a:p>
          <a:p>
            <a:r>
              <a:rPr lang="ru-RU" sz="2800" dirty="0"/>
              <a:t>• передозировки инсулина (более 50% от всех гипогликемических состояний);</a:t>
            </a:r>
          </a:p>
          <a:p>
            <a:r>
              <a:rPr lang="ru-RU" sz="2800" dirty="0"/>
              <a:t>• повышения физической активности при неизменном режиме питания и инсулинотерапии;</a:t>
            </a:r>
          </a:p>
          <a:p>
            <a:r>
              <a:rPr lang="ru-RU" sz="2800" dirty="0"/>
              <a:t>• нарушения режима питания с несвоевременным приемом пищи или недостаточным количеством углеводов;</a:t>
            </a:r>
          </a:p>
          <a:p>
            <a:r>
              <a:rPr lang="ru-RU" sz="2800" dirty="0"/>
              <a:t>• изменений режима инсулинотерапии, повлекших  фармакодинамические изменения при стандартном режиме питания;</a:t>
            </a:r>
          </a:p>
          <a:p>
            <a:r>
              <a:rPr lang="ru-RU" sz="2800" dirty="0"/>
              <a:t>• алкогольного опьянения (алкоголь подавляет печеночный </a:t>
            </a:r>
            <a:r>
              <a:rPr lang="ru-RU" sz="2800" dirty="0" err="1"/>
              <a:t>глюконеогенез</a:t>
            </a:r>
            <a:r>
              <a:rPr lang="ru-RU" sz="2800" dirty="0"/>
              <a:t>);</a:t>
            </a:r>
          </a:p>
          <a:p>
            <a:r>
              <a:rPr lang="ru-RU" sz="2800" dirty="0"/>
              <a:t>• хронической болезни почек (ХБП), недостаточности кровообращения, печеночной недостаточности, надпочечниковой недостаточности, диареи и других соматических болезней;</a:t>
            </a:r>
          </a:p>
          <a:p>
            <a:r>
              <a:rPr lang="ru-RU" sz="2800" dirty="0"/>
              <a:t>• </a:t>
            </a:r>
            <a:r>
              <a:rPr lang="ru-RU" sz="2800" dirty="0" err="1" smtClean="0"/>
              <a:t>гиперинсулинизм</a:t>
            </a:r>
            <a:r>
              <a:rPr lang="ru-RU" sz="2800" dirty="0" smtClean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3681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075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Течение гипогликемического состояния </a:t>
            </a:r>
            <a:r>
              <a:rPr lang="ru-RU" sz="3200" dirty="0"/>
              <a:t>характеризуется </a:t>
            </a:r>
            <a:r>
              <a:rPr lang="ru-RU" sz="3200" dirty="0" smtClean="0"/>
              <a:t>быстрым развитием </a:t>
            </a:r>
            <a:r>
              <a:rPr lang="ru-RU" sz="3200" dirty="0"/>
              <a:t>симптоматики, что отличает гипогликемическое состояние </a:t>
            </a:r>
            <a:r>
              <a:rPr lang="ru-RU" sz="3200" dirty="0" smtClean="0"/>
              <a:t>от гипергликемических </a:t>
            </a:r>
            <a:r>
              <a:rPr lang="ru-RU" sz="3200" dirty="0"/>
              <a:t>коматозных состояний. </a:t>
            </a:r>
            <a:endParaRPr lang="ru-RU" sz="3200" dirty="0" smtClean="0"/>
          </a:p>
          <a:p>
            <a:r>
              <a:rPr lang="ru-RU" sz="3200" dirty="0" smtClean="0"/>
              <a:t>От </a:t>
            </a:r>
            <a:r>
              <a:rPr lang="ru-RU" sz="3200" dirty="0"/>
              <a:t>момента первых </a:t>
            </a:r>
            <a:r>
              <a:rPr lang="ru-RU" sz="3200" dirty="0" smtClean="0"/>
              <a:t>симптомов до </a:t>
            </a:r>
            <a:r>
              <a:rPr lang="ru-RU" sz="3200" dirty="0"/>
              <a:t>наступления коматозного состояния может пройти всего несколько </a:t>
            </a:r>
            <a:r>
              <a:rPr lang="ru-RU" sz="3200" dirty="0" smtClean="0"/>
              <a:t>минут.</a:t>
            </a:r>
            <a:endParaRPr lang="ru-RU" sz="3200" b="1" dirty="0"/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При </a:t>
            </a:r>
            <a:r>
              <a:rPr lang="ru-RU" sz="3200" b="1" dirty="0">
                <a:latin typeface="Comic Sans MS" panose="030F0702030302020204" pitchFamily="66" charset="0"/>
              </a:rPr>
              <a:t>осмотре отличительными особенностями гипогликемических состояний от гипергликемических </a:t>
            </a:r>
            <a:r>
              <a:rPr lang="ru-RU" sz="3200" b="1" dirty="0" smtClean="0">
                <a:latin typeface="Comic Sans MS" panose="030F0702030302020204" pitchFamily="66" charset="0"/>
              </a:rPr>
              <a:t>являются: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влажная кожа</a:t>
            </a:r>
            <a:r>
              <a:rPr lang="ru-RU" sz="32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err="1"/>
              <a:t>гипертонус</a:t>
            </a:r>
            <a:r>
              <a:rPr lang="ru-RU" sz="3200" dirty="0"/>
              <a:t> мышц с возможными судорогами, 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гиперрефлексия</a:t>
            </a:r>
            <a:r>
              <a:rPr lang="ru-RU" sz="3200" dirty="0"/>
              <a:t>, 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расширенные </a:t>
            </a:r>
            <a:r>
              <a:rPr lang="ru-RU" sz="3200" dirty="0"/>
              <a:t>зрачки, 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отсутствие </a:t>
            </a:r>
            <a:r>
              <a:rPr lang="ru-RU" sz="3200" dirty="0"/>
              <a:t>запаха ацетона. </a:t>
            </a:r>
          </a:p>
        </p:txBody>
      </p:sp>
    </p:spTree>
    <p:extLst>
      <p:ext uri="{BB962C8B-B14F-4D97-AF65-F5344CB8AC3E}">
        <p14:creationId xmlns:p14="http://schemas.microsoft.com/office/powerpoint/2010/main" val="27991355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9144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Дифференциальная диагностика ком</a:t>
            </a: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1676400" y="1981200"/>
          <a:ext cx="8839200" cy="4114800"/>
        </p:xfrm>
        <a:graphic>
          <a:graphicData uri="http://schemas.openxmlformats.org/drawingml/2006/table">
            <a:tbl>
              <a:tblPr/>
              <a:tblGrid>
                <a:gridCol w="2252663">
                  <a:extLst>
                    <a:ext uri="{9D8B030D-6E8A-4147-A177-3AD203B41FA5}">
                      <a16:colId xmlns:a16="http://schemas.microsoft.com/office/drawing/2014/main" val="1901635622"/>
                    </a:ext>
                  </a:extLst>
                </a:gridCol>
                <a:gridCol w="3309937">
                  <a:extLst>
                    <a:ext uri="{9D8B030D-6E8A-4147-A177-3AD203B41FA5}">
                      <a16:colId xmlns:a16="http://schemas.microsoft.com/office/drawing/2014/main" val="343538613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109849891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Кетоацидотическая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Гипогликемическая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546594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Причины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дефицит инсулина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передозировка инсулина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90544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Нарушение диеты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избыток углеводов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дефицит углеводов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92433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Развитие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постепенное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быстрое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581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022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610600" cy="8382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Дифференциальная диагностика ком</a:t>
            </a: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1752600" y="1143001"/>
          <a:ext cx="8763000" cy="5535613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168887438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93740356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293580692"/>
                    </a:ext>
                  </a:extLst>
                </a:gridCol>
              </a:tblGrid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Кетоацидотическая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Гипогликемическая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478733"/>
                  </a:ext>
                </a:extLst>
              </a:tr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Кожа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сухость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гипергидроз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125197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Мышечный тонус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гипотония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гипертонус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108049"/>
                  </a:ext>
                </a:extLst>
              </a:tr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Судороги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051123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Дыхание Куссмауля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323128"/>
                  </a:ext>
                </a:extLst>
              </a:tr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Запах ацетона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24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9550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458200" cy="8382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Дифференциальная диагностика ком</a:t>
            </a:r>
          </a:p>
        </p:txBody>
      </p:sp>
      <p:graphicFrame>
        <p:nvGraphicFramePr>
          <p:cNvPr id="56345" name="Group 25"/>
          <p:cNvGraphicFramePr>
            <a:graphicFrameLocks noGrp="1"/>
          </p:cNvGraphicFramePr>
          <p:nvPr>
            <p:ph type="tbl" idx="4294967295"/>
          </p:nvPr>
        </p:nvGraphicFramePr>
        <p:xfrm>
          <a:off x="1524000" y="1371600"/>
          <a:ext cx="9144000" cy="48006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119960553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21547367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507741430"/>
                    </a:ext>
                  </a:extLst>
                </a:gridCol>
              </a:tblGrid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Кетоацидотическая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Гипогликемическая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045277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Гликемия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гипергликемия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гипогликемия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308523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КЩС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ацидоз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678541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Ацетонурия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388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803275"/>
          </a:xfrm>
        </p:spPr>
        <p:txBody>
          <a:bodyPr/>
          <a:lstStyle/>
          <a:p>
            <a:pPr eaLnBrk="1" hangingPunct="1"/>
            <a:r>
              <a:rPr lang="ru-RU" altLang="zh-CN" sz="4300">
                <a:solidFill>
                  <a:srgbClr val="2C89E5"/>
                </a:solidFill>
              </a:rPr>
              <a:t>Детская шкала комы Глазго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2276476"/>
            <a:ext cx="8893175" cy="3819525"/>
          </a:xfrm>
        </p:spPr>
        <p:txBody>
          <a:bodyPr/>
          <a:lstStyle/>
          <a:p>
            <a:pPr eaLnBrk="1" hangingPunct="1"/>
            <a:r>
              <a:rPr lang="ru-RU" altLang="ru-RU" sz="3600" b="1"/>
              <a:t>открывание глаз (Eye response)</a:t>
            </a:r>
          </a:p>
          <a:p>
            <a:pPr eaLnBrk="1" hangingPunct="1"/>
            <a:r>
              <a:rPr lang="ru-RU" altLang="ru-RU" sz="3600" b="1"/>
              <a:t>речевая реакция (Verbal response)</a:t>
            </a:r>
          </a:p>
          <a:p>
            <a:pPr eaLnBrk="1" hangingPunct="1"/>
            <a:r>
              <a:rPr lang="ru-RU" altLang="ru-RU" sz="3600" b="1"/>
              <a:t>двигательная реакция (Motor response)</a:t>
            </a:r>
          </a:p>
        </p:txBody>
      </p:sp>
    </p:spTree>
    <p:extLst>
      <p:ext uri="{BB962C8B-B14F-4D97-AF65-F5344CB8AC3E}">
        <p14:creationId xmlns:p14="http://schemas.microsoft.com/office/powerpoint/2010/main" val="13774613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935038"/>
          </a:xfrm>
        </p:spPr>
        <p:txBody>
          <a:bodyPr/>
          <a:lstStyle/>
          <a:p>
            <a:pPr eaLnBrk="1" hangingPunct="1"/>
            <a:r>
              <a:rPr lang="ru-RU" altLang="zh-CN" sz="3500">
                <a:solidFill>
                  <a:srgbClr val="2C89E5"/>
                </a:solidFill>
              </a:rPr>
              <a:t>Детская шкала комы Глазго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15 баллов - сознание ясное </a:t>
            </a:r>
          </a:p>
          <a:p>
            <a:pPr eaLnBrk="1" hangingPunct="1"/>
            <a:r>
              <a:rPr lang="ru-RU" altLang="ru-RU" smtClean="0"/>
              <a:t>10-14 баллов - умеренное и глубокое оглушение</a:t>
            </a:r>
          </a:p>
          <a:p>
            <a:pPr eaLnBrk="1" hangingPunct="1"/>
            <a:r>
              <a:rPr lang="ru-RU" altLang="ru-RU" smtClean="0"/>
              <a:t>8-10 баллов - сопор</a:t>
            </a:r>
          </a:p>
          <a:p>
            <a:pPr eaLnBrk="1" hangingPunct="1"/>
            <a:r>
              <a:rPr lang="ru-RU" altLang="ru-RU" smtClean="0"/>
              <a:t>6-7 баллов - умеренная кома </a:t>
            </a:r>
          </a:p>
          <a:p>
            <a:pPr eaLnBrk="1" hangingPunct="1"/>
            <a:r>
              <a:rPr lang="ru-RU" altLang="ru-RU" smtClean="0"/>
              <a:t>4-5 баллов - терминальная кома </a:t>
            </a:r>
          </a:p>
          <a:p>
            <a:pPr eaLnBrk="1" hangingPunct="1"/>
            <a:r>
              <a:rPr lang="ru-RU" altLang="ru-RU" smtClean="0"/>
              <a:t>3 балла - гибель коры </a:t>
            </a:r>
          </a:p>
        </p:txBody>
      </p:sp>
    </p:spTree>
    <p:extLst>
      <p:ext uri="{BB962C8B-B14F-4D97-AF65-F5344CB8AC3E}">
        <p14:creationId xmlns:p14="http://schemas.microsoft.com/office/powerpoint/2010/main" val="6113229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04814"/>
            <a:ext cx="8642350" cy="936625"/>
          </a:xfrm>
        </p:spPr>
        <p:txBody>
          <a:bodyPr/>
          <a:lstStyle/>
          <a:p>
            <a:pPr eaLnBrk="1" hangingPunct="1"/>
            <a:r>
              <a:rPr lang="ru-RU" altLang="zh-CN" sz="3200" b="1">
                <a:solidFill>
                  <a:srgbClr val="2C89E5"/>
                </a:solidFill>
              </a:rPr>
              <a:t>Открывание глаз (Eye response)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Произвольное - 4 балла </a:t>
            </a:r>
          </a:p>
          <a:p>
            <a:pPr eaLnBrk="1" hangingPunct="1"/>
            <a:r>
              <a:rPr lang="ru-RU" altLang="ru-RU" smtClean="0"/>
              <a:t>Как реакция на голос - 3 балла </a:t>
            </a:r>
          </a:p>
          <a:p>
            <a:pPr eaLnBrk="1" hangingPunct="1"/>
            <a:r>
              <a:rPr lang="ru-RU" altLang="ru-RU" smtClean="0"/>
              <a:t>Как реакция на боль - 2 балла </a:t>
            </a:r>
          </a:p>
          <a:p>
            <a:pPr eaLnBrk="1" hangingPunct="1"/>
            <a:r>
              <a:rPr lang="ru-RU" altLang="ru-RU" smtClean="0"/>
              <a:t>Отсутствует - 1 балл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565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830178" y="5743528"/>
            <a:ext cx="9011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Декомпенсация обмена веществ при </a:t>
            </a:r>
            <a:r>
              <a:rPr lang="ru-RU" b="1" dirty="0" err="1"/>
              <a:t>абсолютнои</a:t>
            </a:r>
            <a:r>
              <a:rPr lang="ru-RU" b="1" dirty="0"/>
              <a:t>̆ </a:t>
            </a:r>
            <a:r>
              <a:rPr lang="ru-RU" b="1" dirty="0" err="1"/>
              <a:t>инсулиновои</a:t>
            </a:r>
            <a:r>
              <a:rPr lang="ru-RU" b="1" dirty="0"/>
              <a:t>̆ недостаточности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23" y="342682"/>
            <a:ext cx="759100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72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333376"/>
            <a:ext cx="8642350" cy="5873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zh-CN" sz="3200" b="1">
                <a:solidFill>
                  <a:srgbClr val="2C89E5"/>
                </a:solidFill>
              </a:rPr>
              <a:t>Речевая реакция (Verbal response)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847851" y="1268414"/>
            <a:ext cx="8424863" cy="4827587"/>
          </a:xfrm>
        </p:spPr>
        <p:txBody>
          <a:bodyPr/>
          <a:lstStyle/>
          <a:p>
            <a:pPr eaLnBrk="1" hangingPunct="1"/>
            <a:endParaRPr lang="ru-RU" altLang="ru-RU" sz="2800" b="1"/>
          </a:p>
          <a:p>
            <a:pPr eaLnBrk="1" hangingPunct="1"/>
            <a:r>
              <a:rPr lang="ru-RU" altLang="ru-RU" sz="2800"/>
              <a:t>Ребёнок ориентируется на звук, следит за объектами - 5 балов </a:t>
            </a:r>
          </a:p>
          <a:p>
            <a:pPr eaLnBrk="1" hangingPunct="1"/>
            <a:r>
              <a:rPr lang="ru-RU" altLang="ru-RU" sz="2800"/>
              <a:t>Ребенка при плаче можно успокоить, интерактивность неполноценная - 4 балла </a:t>
            </a:r>
          </a:p>
          <a:p>
            <a:pPr eaLnBrk="1" hangingPunct="1"/>
            <a:r>
              <a:rPr lang="ru-RU" altLang="ru-RU" sz="2800"/>
              <a:t>При плаче успокаивается, но ненадолго, стонет - 3 балла  </a:t>
            </a:r>
          </a:p>
          <a:p>
            <a:pPr eaLnBrk="1" hangingPunct="1"/>
            <a:r>
              <a:rPr lang="ru-RU" altLang="ru-RU" sz="2800"/>
              <a:t>Не успокаивается при плаче, беспокоен - 2 балла </a:t>
            </a:r>
          </a:p>
          <a:p>
            <a:pPr eaLnBrk="1" hangingPunct="1"/>
            <a:r>
              <a:rPr lang="ru-RU" altLang="ru-RU" sz="2800"/>
              <a:t>Плач и интерактивность отсутствуют - 1 балл </a:t>
            </a:r>
          </a:p>
          <a:p>
            <a:pPr eaLnBrk="1" hangingPunct="1"/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118796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3375"/>
            <a:ext cx="9144000" cy="935038"/>
          </a:xfrm>
        </p:spPr>
        <p:txBody>
          <a:bodyPr/>
          <a:lstStyle/>
          <a:p>
            <a:pPr eaLnBrk="1" hangingPunct="1"/>
            <a:r>
              <a:rPr lang="ru-RU" altLang="zh-CN" sz="3200" b="1">
                <a:solidFill>
                  <a:srgbClr val="2C89E5"/>
                </a:solidFill>
              </a:rPr>
              <a:t>Двигательная реакция (Motor response)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040313"/>
          </a:xfrm>
        </p:spPr>
        <p:txBody>
          <a:bodyPr/>
          <a:lstStyle/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Выполнение движений по команде - 6 баллов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Целесообразное движение в ответ на болевое раздражение (отталкивание) - 5 баллов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Одергивание конечности в ответ на болевое раздражение - 4 балла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Патологическое сгибание в ответ на болевое раздражение (декортикация) - 3 балла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Патологическое разгибание в ответ на болевое раздражение (децеребрация) - 2 балла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Отсутствие движений - 1 балл </a:t>
            </a:r>
          </a:p>
          <a:p>
            <a:pPr indent="-228600" eaLnBrk="1" hangingPunct="1">
              <a:buClr>
                <a:schemeClr val="accent1"/>
              </a:buClr>
            </a:pPr>
            <a:endParaRPr lang="ru-RU" altLang="zh-CN" sz="2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770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337"/>
          <p:cNvGrpSpPr/>
          <p:nvPr/>
        </p:nvGrpSpPr>
        <p:grpSpPr>
          <a:xfrm>
            <a:off x="3648808" y="1292468"/>
            <a:ext cx="5157054" cy="5070231"/>
            <a:chOff x="0" y="0"/>
            <a:chExt cx="5255260" cy="5220197"/>
          </a:xfrm>
        </p:grpSpPr>
        <p:sp>
          <p:nvSpPr>
            <p:cNvPr id="3" name="Shape 3059"/>
            <p:cNvSpPr/>
            <p:nvPr/>
          </p:nvSpPr>
          <p:spPr>
            <a:xfrm>
              <a:off x="2818384" y="4572"/>
              <a:ext cx="2436876" cy="3655314"/>
            </a:xfrm>
            <a:custGeom>
              <a:avLst/>
              <a:gdLst/>
              <a:ahLst/>
              <a:cxnLst/>
              <a:rect l="0" t="0" r="0" b="0"/>
              <a:pathLst>
                <a:path w="2436876" h="3655314">
                  <a:moveTo>
                    <a:pt x="0" y="0"/>
                  </a:moveTo>
                  <a:cubicBezTo>
                    <a:pt x="1345819" y="0"/>
                    <a:pt x="2436876" y="1091057"/>
                    <a:pt x="2436876" y="2436876"/>
                  </a:cubicBezTo>
                  <a:cubicBezTo>
                    <a:pt x="2436876" y="2864612"/>
                    <a:pt x="2324227" y="3284855"/>
                    <a:pt x="2110359" y="3655314"/>
                  </a:cubicBezTo>
                  <a:lnTo>
                    <a:pt x="0" y="2436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Shape 3060"/>
            <p:cNvSpPr/>
            <p:nvPr/>
          </p:nvSpPr>
          <p:spPr>
            <a:xfrm>
              <a:off x="2818384" y="4572"/>
              <a:ext cx="2436876" cy="3655314"/>
            </a:xfrm>
            <a:custGeom>
              <a:avLst/>
              <a:gdLst/>
              <a:ahLst/>
              <a:cxnLst/>
              <a:rect l="0" t="0" r="0" b="0"/>
              <a:pathLst>
                <a:path w="2436876" h="3655314">
                  <a:moveTo>
                    <a:pt x="0" y="0"/>
                  </a:moveTo>
                  <a:cubicBezTo>
                    <a:pt x="1345819" y="0"/>
                    <a:pt x="2436876" y="1091057"/>
                    <a:pt x="2436876" y="2436876"/>
                  </a:cubicBezTo>
                  <a:cubicBezTo>
                    <a:pt x="2436876" y="2864612"/>
                    <a:pt x="2324227" y="3284855"/>
                    <a:pt x="2110359" y="3655314"/>
                  </a:cubicBezTo>
                  <a:lnTo>
                    <a:pt x="0" y="2436876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3061"/>
            <p:cNvSpPr/>
            <p:nvPr/>
          </p:nvSpPr>
          <p:spPr>
            <a:xfrm>
              <a:off x="3283077" y="1456690"/>
              <a:ext cx="1608870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Симптомы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3062"/>
            <p:cNvSpPr/>
            <p:nvPr/>
          </p:nvSpPr>
          <p:spPr>
            <a:xfrm>
              <a:off x="3089529" y="1736877"/>
              <a:ext cx="2046624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гипогликемии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3063"/>
            <p:cNvSpPr/>
            <p:nvPr/>
          </p:nvSpPr>
          <p:spPr>
            <a:xfrm>
              <a:off x="686689" y="2436876"/>
              <a:ext cx="4220718" cy="2783321"/>
            </a:xfrm>
            <a:custGeom>
              <a:avLst/>
              <a:gdLst/>
              <a:ahLst/>
              <a:cxnLst/>
              <a:rect l="0" t="0" r="0" b="0"/>
              <a:pathLst>
                <a:path w="4220718" h="2783321">
                  <a:moveTo>
                    <a:pt x="2110359" y="0"/>
                  </a:moveTo>
                  <a:lnTo>
                    <a:pt x="4220718" y="1218438"/>
                  </a:lnTo>
                  <a:cubicBezTo>
                    <a:pt x="3547872" y="2383981"/>
                    <a:pt x="2057400" y="2783321"/>
                    <a:pt x="891921" y="2110397"/>
                  </a:cubicBezTo>
                  <a:cubicBezTo>
                    <a:pt x="521462" y="1896516"/>
                    <a:pt x="213868" y="1588884"/>
                    <a:pt x="0" y="1218438"/>
                  </a:cubicBezTo>
                  <a:lnTo>
                    <a:pt x="2110359" y="0"/>
                  </a:lnTo>
                  <a:close/>
                </a:path>
              </a:pathLst>
            </a:custGeom>
            <a:solidFill>
              <a:srgbClr val="5767B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3064"/>
            <p:cNvSpPr/>
            <p:nvPr/>
          </p:nvSpPr>
          <p:spPr>
            <a:xfrm>
              <a:off x="686689" y="2436876"/>
              <a:ext cx="4220718" cy="2783321"/>
            </a:xfrm>
            <a:custGeom>
              <a:avLst/>
              <a:gdLst/>
              <a:ahLst/>
              <a:cxnLst/>
              <a:rect l="0" t="0" r="0" b="0"/>
              <a:pathLst>
                <a:path w="4220718" h="2783321">
                  <a:moveTo>
                    <a:pt x="4220718" y="1218438"/>
                  </a:moveTo>
                  <a:cubicBezTo>
                    <a:pt x="3547872" y="2383981"/>
                    <a:pt x="2057400" y="2783321"/>
                    <a:pt x="891921" y="2110397"/>
                  </a:cubicBezTo>
                  <a:cubicBezTo>
                    <a:pt x="521462" y="1896516"/>
                    <a:pt x="213868" y="1588884"/>
                    <a:pt x="0" y="1218438"/>
                  </a:cubicBezTo>
                  <a:lnTo>
                    <a:pt x="2110359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3065"/>
            <p:cNvSpPr/>
            <p:nvPr/>
          </p:nvSpPr>
          <p:spPr>
            <a:xfrm>
              <a:off x="2077847" y="3151378"/>
              <a:ext cx="1985954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Купирование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3066"/>
            <p:cNvSpPr/>
            <p:nvPr/>
          </p:nvSpPr>
          <p:spPr>
            <a:xfrm>
              <a:off x="2190623" y="3431794"/>
              <a:ext cx="1687401" cy="3447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симптомов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3067"/>
            <p:cNvSpPr/>
            <p:nvPr/>
          </p:nvSpPr>
          <p:spPr>
            <a:xfrm>
              <a:off x="2027301" y="3710686"/>
              <a:ext cx="2126091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гипогликемии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3068"/>
            <p:cNvSpPr/>
            <p:nvPr/>
          </p:nvSpPr>
          <p:spPr>
            <a:xfrm>
              <a:off x="1935861" y="3989604"/>
              <a:ext cx="2367439" cy="3447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после введения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3069"/>
            <p:cNvSpPr/>
            <p:nvPr/>
          </p:nvSpPr>
          <p:spPr>
            <a:xfrm>
              <a:off x="1853565" y="4268267"/>
              <a:ext cx="2508884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глюкозы или еды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Shape 3070"/>
            <p:cNvSpPr/>
            <p:nvPr/>
          </p:nvSpPr>
          <p:spPr>
            <a:xfrm>
              <a:off x="0" y="0"/>
              <a:ext cx="2783332" cy="3655314"/>
            </a:xfrm>
            <a:custGeom>
              <a:avLst/>
              <a:gdLst/>
              <a:ahLst/>
              <a:cxnLst/>
              <a:rect l="0" t="0" r="0" b="0"/>
              <a:pathLst>
                <a:path w="2783332" h="3655314">
                  <a:moveTo>
                    <a:pt x="2783332" y="0"/>
                  </a:moveTo>
                  <a:lnTo>
                    <a:pt x="2783332" y="2436876"/>
                  </a:lnTo>
                  <a:lnTo>
                    <a:pt x="672973" y="3655314"/>
                  </a:lnTo>
                  <a:cubicBezTo>
                    <a:pt x="0" y="2489835"/>
                    <a:pt x="399415" y="999363"/>
                    <a:pt x="1564894" y="326517"/>
                  </a:cubicBezTo>
                  <a:cubicBezTo>
                    <a:pt x="1935353" y="112649"/>
                    <a:pt x="2355596" y="0"/>
                    <a:pt x="2783332" y="0"/>
                  </a:cubicBezTo>
                  <a:close/>
                </a:path>
              </a:pathLst>
            </a:custGeom>
            <a:solidFill>
              <a:srgbClr val="4BACC6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 3071"/>
            <p:cNvSpPr/>
            <p:nvPr/>
          </p:nvSpPr>
          <p:spPr>
            <a:xfrm>
              <a:off x="0" y="0"/>
              <a:ext cx="2783332" cy="3655314"/>
            </a:xfrm>
            <a:custGeom>
              <a:avLst/>
              <a:gdLst/>
              <a:ahLst/>
              <a:cxnLst/>
              <a:rect l="0" t="0" r="0" b="0"/>
              <a:pathLst>
                <a:path w="2783332" h="3655314">
                  <a:moveTo>
                    <a:pt x="672973" y="3655314"/>
                  </a:moveTo>
                  <a:cubicBezTo>
                    <a:pt x="0" y="2489835"/>
                    <a:pt x="399415" y="999363"/>
                    <a:pt x="1564894" y="326517"/>
                  </a:cubicBezTo>
                  <a:cubicBezTo>
                    <a:pt x="1935353" y="112649"/>
                    <a:pt x="2355596" y="0"/>
                    <a:pt x="2783332" y="0"/>
                  </a:cubicBezTo>
                  <a:lnTo>
                    <a:pt x="2783332" y="2436876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3072"/>
            <p:cNvSpPr/>
            <p:nvPr/>
          </p:nvSpPr>
          <p:spPr>
            <a:xfrm>
              <a:off x="1297305" y="951611"/>
              <a:ext cx="1134637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Низкий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3073"/>
            <p:cNvSpPr/>
            <p:nvPr/>
          </p:nvSpPr>
          <p:spPr>
            <a:xfrm>
              <a:off x="1251585" y="1232027"/>
              <a:ext cx="1256834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уровень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3074"/>
            <p:cNvSpPr/>
            <p:nvPr/>
          </p:nvSpPr>
          <p:spPr>
            <a:xfrm>
              <a:off x="1228725" y="1510919"/>
              <a:ext cx="1314717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глюкозы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3075"/>
            <p:cNvSpPr/>
            <p:nvPr/>
          </p:nvSpPr>
          <p:spPr>
            <a:xfrm>
              <a:off x="1371981" y="1789811"/>
              <a:ext cx="933910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крови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29250"/>
            <p:cNvSpPr/>
            <p:nvPr/>
          </p:nvSpPr>
          <p:spPr>
            <a:xfrm>
              <a:off x="1033653" y="2068475"/>
              <a:ext cx="102687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9251"/>
            <p:cNvSpPr/>
            <p:nvPr/>
          </p:nvSpPr>
          <p:spPr>
            <a:xfrm>
              <a:off x="1110861" y="2068475"/>
              <a:ext cx="1228855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меньше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9245"/>
            <p:cNvSpPr/>
            <p:nvPr/>
          </p:nvSpPr>
          <p:spPr>
            <a:xfrm>
              <a:off x="2033651" y="2068475"/>
              <a:ext cx="171823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9246"/>
            <p:cNvSpPr/>
            <p:nvPr/>
          </p:nvSpPr>
          <p:spPr>
            <a:xfrm>
              <a:off x="2163192" y="2068475"/>
              <a:ext cx="84725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3078"/>
            <p:cNvSpPr/>
            <p:nvPr/>
          </p:nvSpPr>
          <p:spPr>
            <a:xfrm>
              <a:off x="2227199" y="2068475"/>
              <a:ext cx="171823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8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3079"/>
            <p:cNvSpPr/>
            <p:nvPr/>
          </p:nvSpPr>
          <p:spPr>
            <a:xfrm>
              <a:off x="1178433" y="2347976"/>
              <a:ext cx="967759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ммоль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3080"/>
            <p:cNvSpPr/>
            <p:nvPr/>
          </p:nvSpPr>
          <p:spPr>
            <a:xfrm>
              <a:off x="1905635" y="2347976"/>
              <a:ext cx="406534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/л)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54" y="464748"/>
            <a:ext cx="6594230" cy="7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9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Патогенез.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/>
              <a:t>Основу </a:t>
            </a:r>
            <a:r>
              <a:rPr lang="ru-RU" sz="2800" dirty="0"/>
              <a:t>патогенеза гипогликемических </a:t>
            </a:r>
            <a:r>
              <a:rPr lang="ru-RU" sz="2800" dirty="0" smtClean="0"/>
              <a:t>состояний составляет </a:t>
            </a:r>
            <a:r>
              <a:rPr lang="ru-RU" sz="2800" dirty="0"/>
              <a:t>снижение утилизации глюкозы клетками </a:t>
            </a:r>
            <a:r>
              <a:rPr lang="ru-RU" sz="2800" dirty="0" smtClean="0"/>
              <a:t>ЦНС </a:t>
            </a:r>
            <a:r>
              <a:rPr lang="ru-RU" sz="2800" dirty="0"/>
              <a:t>с развитием энергетического дефицита и снижением </a:t>
            </a:r>
            <a:r>
              <a:rPr lang="ru-RU" sz="2800" dirty="0" smtClean="0"/>
              <a:t>потребления кислорода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Различные </a:t>
            </a:r>
            <a:r>
              <a:rPr lang="ru-RU" sz="2800" dirty="0"/>
              <a:t>отделы мозга поражаются в </a:t>
            </a:r>
            <a:r>
              <a:rPr lang="ru-RU" sz="2800" dirty="0" smtClean="0"/>
              <a:t>определённой последовательности</a:t>
            </a:r>
            <a:r>
              <a:rPr lang="ru-RU" sz="2800" dirty="0"/>
              <a:t>, что и обусловливает характерное </a:t>
            </a:r>
            <a:r>
              <a:rPr lang="ru-RU" sz="2800" dirty="0" smtClean="0"/>
              <a:t>изменение клинической </a:t>
            </a:r>
            <a:r>
              <a:rPr lang="ru-RU" sz="2800" dirty="0"/>
              <a:t>симптоматики по мере прогрессирования </a:t>
            </a:r>
            <a:r>
              <a:rPr lang="ru-RU" sz="2800" dirty="0" smtClean="0"/>
              <a:t>гипогликемического состояния</a:t>
            </a:r>
            <a:r>
              <a:rPr lang="ru-RU" sz="2800" dirty="0"/>
              <a:t>. В первую очередь от гипогликемии страдает кора </a:t>
            </a:r>
            <a:r>
              <a:rPr lang="ru-RU" sz="2800" dirty="0" smtClean="0"/>
              <a:t>головного мозга</a:t>
            </a:r>
            <a:r>
              <a:rPr lang="ru-RU" sz="2800" dirty="0"/>
              <a:t>, затем подкорковые структуры, мозжечок, </a:t>
            </a:r>
            <a:r>
              <a:rPr lang="ru-RU" sz="2800" dirty="0" smtClean="0"/>
              <a:t>в конечном итоге нарушаются функции продолговатого </a:t>
            </a:r>
            <a:r>
              <a:rPr lang="ru-RU" sz="2800" dirty="0"/>
              <a:t>мозга, что приводит к </a:t>
            </a:r>
            <a:r>
              <a:rPr lang="ru-RU" sz="2800" dirty="0" smtClean="0"/>
              <a:t>летальному исходу</a:t>
            </a:r>
            <a:r>
              <a:rPr lang="ru-RU" sz="2800" dirty="0"/>
              <a:t>.</a:t>
            </a:r>
          </a:p>
          <a:p>
            <a:r>
              <a:rPr lang="ru-RU" sz="2800" dirty="0"/>
              <a:t>Параллельно отмечается активация </a:t>
            </a:r>
            <a:r>
              <a:rPr lang="ru-RU" sz="2800" dirty="0" err="1"/>
              <a:t>контринсулярных</a:t>
            </a:r>
            <a:r>
              <a:rPr lang="ru-RU" sz="2800" dirty="0"/>
              <a:t> систем, в </a:t>
            </a:r>
            <a:r>
              <a:rPr lang="ru-RU" sz="2800" dirty="0" smtClean="0"/>
              <a:t>том числе </a:t>
            </a:r>
            <a:r>
              <a:rPr lang="ru-RU" sz="2800" dirty="0"/>
              <a:t>отмечается активация выброса глюкагона, </a:t>
            </a:r>
            <a:r>
              <a:rPr lang="ru-RU" sz="2800" dirty="0" err="1"/>
              <a:t>соматотропина</a:t>
            </a:r>
            <a:r>
              <a:rPr lang="ru-RU" sz="2800" dirty="0"/>
              <a:t>, кортизола </a:t>
            </a:r>
            <a:r>
              <a:rPr lang="ru-RU" sz="2800" dirty="0" smtClean="0"/>
              <a:t>и симпатоадреналовой </a:t>
            </a:r>
            <a:r>
              <a:rPr lang="ru-RU" sz="2800" dirty="0"/>
              <a:t>системы с массивным выбросом адреналина </a:t>
            </a:r>
            <a:r>
              <a:rPr lang="ru-RU" sz="2800" dirty="0" smtClean="0"/>
              <a:t>и норадреналина</a:t>
            </a:r>
            <a:r>
              <a:rPr lang="ru-RU" sz="2800" dirty="0"/>
              <a:t>. Активация симпатоадреналовой системы </a:t>
            </a:r>
            <a:r>
              <a:rPr lang="ru-RU" sz="2800" dirty="0" smtClean="0"/>
              <a:t>сопровождается выраженной </a:t>
            </a:r>
            <a:r>
              <a:rPr lang="ru-RU" sz="2800" dirty="0"/>
              <a:t>вегетативной симптоматикой, помогающей </a:t>
            </a:r>
            <a:r>
              <a:rPr lang="ru-RU" sz="2800" dirty="0" smtClean="0"/>
              <a:t>верифицировать клинический </a:t>
            </a:r>
            <a:r>
              <a:rPr lang="ru-RU" sz="2800" dirty="0"/>
              <a:t>диагноз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91424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Клиника </a:t>
            </a:r>
            <a:r>
              <a:rPr lang="ru-RU" sz="2800" b="1" dirty="0">
                <a:latin typeface="Comic Sans MS" panose="030F0702030302020204" pitchFamily="66" charset="0"/>
              </a:rPr>
              <a:t>гипогликемических состояний прогрессивно изменяется по степени нарушений гипоксии мозга: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/>
              <a:t>1 </a:t>
            </a:r>
            <a:r>
              <a:rPr lang="ru-RU" sz="2800" dirty="0"/>
              <a:t>стадия корковая ― появляются голод, раздражительность; </a:t>
            </a:r>
            <a:endParaRPr lang="ru-RU" sz="2800" dirty="0" smtClean="0"/>
          </a:p>
          <a:p>
            <a:r>
              <a:rPr lang="ru-RU" sz="2800" dirty="0" smtClean="0"/>
              <a:t>2 </a:t>
            </a:r>
            <a:r>
              <a:rPr lang="ru-RU" sz="2800" dirty="0"/>
              <a:t>стадия подкорковая ― с вегетативными реакциями ― характеризуется головной болью, потливостью, саливацией, тремором; </a:t>
            </a:r>
            <a:endParaRPr lang="ru-RU" sz="2800" dirty="0" smtClean="0"/>
          </a:p>
          <a:p>
            <a:r>
              <a:rPr lang="ru-RU" sz="2800" dirty="0" smtClean="0"/>
              <a:t>3 </a:t>
            </a:r>
            <a:r>
              <a:rPr lang="ru-RU" sz="2800" dirty="0"/>
              <a:t>стадия подкорковая ― с нарушениями сознания ― появляется неадекватное поведение, парестезии, нарушения речи, концентрации внимания; </a:t>
            </a:r>
            <a:endParaRPr lang="ru-RU" sz="2800" dirty="0" smtClean="0"/>
          </a:p>
          <a:p>
            <a:r>
              <a:rPr lang="ru-RU" sz="2800" dirty="0" smtClean="0"/>
              <a:t>4 </a:t>
            </a:r>
            <a:r>
              <a:rPr lang="ru-RU" sz="2800" dirty="0"/>
              <a:t>стадия с вовлечением верхних отделов продолговатого мозга ― характеризуется </a:t>
            </a:r>
            <a:r>
              <a:rPr lang="ru-RU" sz="2800" dirty="0" err="1"/>
              <a:t>гипертонусом</a:t>
            </a:r>
            <a:r>
              <a:rPr lang="ru-RU" sz="2800" dirty="0"/>
              <a:t> мышц, судорожным синдромом; </a:t>
            </a:r>
            <a:endParaRPr lang="ru-RU" sz="2800" dirty="0" smtClean="0"/>
          </a:p>
          <a:p>
            <a:r>
              <a:rPr lang="ru-RU" sz="2800" dirty="0" smtClean="0"/>
              <a:t>5 </a:t>
            </a:r>
            <a:r>
              <a:rPr lang="ru-RU" sz="2800" dirty="0"/>
              <a:t>стадия с вовлечением нижних отделов продолговатого мозга ― сосудодвигательный и дыхательный центры с остановкой работы сердца и дыхания. В этой стадии развивается отек мозга, который характеризуется менингеальными симптомами, гипертермической реакцией, рвотой, дыханием </a:t>
            </a:r>
            <a:r>
              <a:rPr lang="ru-RU" sz="2800" dirty="0" err="1"/>
              <a:t>Чейн</a:t>
            </a:r>
            <a:r>
              <a:rPr lang="ru-RU" sz="2800" dirty="0"/>
              <a:t>–Стокса, аритмиями сердца.</a:t>
            </a:r>
          </a:p>
        </p:txBody>
      </p:sp>
    </p:spTree>
    <p:extLst>
      <p:ext uri="{BB962C8B-B14F-4D97-AF65-F5344CB8AC3E}">
        <p14:creationId xmlns:p14="http://schemas.microsoft.com/office/powerpoint/2010/main" val="14379831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6858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Принципы мониторинга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844676"/>
            <a:ext cx="8458200" cy="47085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ЧСС, </a:t>
            </a:r>
            <a:r>
              <a:rPr lang="ru-RU" altLang="ru-RU" sz="3600" dirty="0" smtClean="0"/>
              <a:t>АД, сатурации</a:t>
            </a:r>
            <a:endParaRPr lang="ru-RU" altLang="ru-RU" sz="3600" dirty="0"/>
          </a:p>
          <a:p>
            <a:pPr eaLnBrk="1" hangingPunct="1"/>
            <a:r>
              <a:rPr lang="ru-RU" altLang="ru-RU" sz="3600" dirty="0"/>
              <a:t>доступ к вене</a:t>
            </a:r>
          </a:p>
          <a:p>
            <a:pPr eaLnBrk="1" hangingPunct="1"/>
            <a:r>
              <a:rPr lang="ru-RU" altLang="ru-RU" sz="3600" dirty="0"/>
              <a:t>установка желудочного зонда при рвоте и/или нарушении сознания</a:t>
            </a:r>
          </a:p>
          <a:p>
            <a:pPr eaLnBrk="1" hangingPunct="1"/>
            <a:r>
              <a:rPr lang="ru-RU" altLang="ru-RU" sz="3600" dirty="0" smtClean="0"/>
              <a:t>катетеризация </a:t>
            </a:r>
            <a:r>
              <a:rPr lang="ru-RU" altLang="ru-RU" sz="3600" dirty="0"/>
              <a:t>мочевого пузыря</a:t>
            </a:r>
          </a:p>
        </p:txBody>
      </p:sp>
    </p:spTree>
    <p:extLst>
      <p:ext uri="{BB962C8B-B14F-4D97-AF65-F5344CB8AC3E}">
        <p14:creationId xmlns:p14="http://schemas.microsoft.com/office/powerpoint/2010/main" val="6751341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9"/>
            <a:ext cx="12282854" cy="63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49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31" y="0"/>
            <a:ext cx="8431823" cy="6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468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768" y="372979"/>
            <a:ext cx="115182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Лечение </a:t>
            </a:r>
            <a:r>
              <a:rPr lang="ru-RU" sz="3200" b="1" dirty="0" smtClean="0">
                <a:latin typeface="Comic Sans MS" panose="030F0702030302020204" pitchFamily="66" charset="0"/>
              </a:rPr>
              <a:t>гипогликемии:</a:t>
            </a:r>
            <a:endParaRPr lang="ru-RU" sz="3200" b="1" dirty="0">
              <a:latin typeface="Comic Sans MS" panose="030F0702030302020204" pitchFamily="66" charset="0"/>
            </a:endParaRPr>
          </a:p>
          <a:p>
            <a:r>
              <a:rPr lang="ru-RU" sz="3200" dirty="0"/>
              <a:t>Не оставляйте пациента в гипогликемии </a:t>
            </a:r>
            <a:r>
              <a:rPr lang="ru-RU" sz="3200" dirty="0" smtClean="0"/>
              <a:t>одного.</a:t>
            </a:r>
            <a:endParaRPr lang="ru-RU" sz="3200" dirty="0"/>
          </a:p>
          <a:p>
            <a:r>
              <a:rPr lang="ru-RU" sz="3200" dirty="0" smtClean="0"/>
              <a:t>ШАГ 1</a:t>
            </a:r>
          </a:p>
          <a:p>
            <a:r>
              <a:rPr lang="ru-RU" sz="3200" dirty="0" smtClean="0"/>
              <a:t>Немедленно дайте быстро действующие углеводы –0,3 </a:t>
            </a:r>
            <a:r>
              <a:rPr lang="ru-RU" sz="3200" dirty="0"/>
              <a:t>г/кг.</a:t>
            </a:r>
          </a:p>
          <a:p>
            <a:r>
              <a:rPr lang="ru-RU" sz="3200" dirty="0"/>
              <a:t>Например, для ребенка весом 50 кг, нужно дать 15 г </a:t>
            </a:r>
            <a:r>
              <a:rPr lang="ru-RU" sz="3200" dirty="0" smtClean="0"/>
              <a:t>углеводов, это:</a:t>
            </a:r>
          </a:p>
          <a:p>
            <a:r>
              <a:rPr lang="ru-RU" sz="3200" dirty="0" smtClean="0"/>
              <a:t>• 150-200 мл (1/2 чашки) сладкого напитка – колы или</a:t>
            </a:r>
          </a:p>
          <a:p>
            <a:r>
              <a:rPr lang="ru-RU" sz="3200" dirty="0" smtClean="0"/>
              <a:t>фруктового </a:t>
            </a:r>
            <a:r>
              <a:rPr lang="ru-RU" sz="3200" dirty="0"/>
              <a:t>сока или</a:t>
            </a:r>
          </a:p>
          <a:p>
            <a:r>
              <a:rPr lang="ru-RU" sz="3200" dirty="0"/>
              <a:t>• 3-4 чайных ложки сахара или мёда или</a:t>
            </a:r>
          </a:p>
          <a:p>
            <a:r>
              <a:rPr lang="ru-RU" sz="3200" dirty="0"/>
              <a:t>• 6 больших или 12 маленьких </a:t>
            </a:r>
            <a:r>
              <a:rPr lang="ru-RU" sz="3200" dirty="0" smtClean="0"/>
              <a:t>карамельки.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240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5" y="0"/>
            <a:ext cx="6084278" cy="1980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2" y="1514045"/>
            <a:ext cx="7710485" cy="47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2377"/>
            <a:ext cx="119633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Comic Sans MS" panose="030F0702030302020204" pitchFamily="66" charset="0"/>
              </a:rPr>
              <a:t>Патогенез ДКА</a:t>
            </a:r>
            <a:r>
              <a:rPr lang="ru-RU" sz="2200" b="1" dirty="0" smtClean="0">
                <a:latin typeface="Comic Sans MS" panose="030F0702030302020204" pitchFamily="66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/>
              <a:t> </a:t>
            </a:r>
            <a:r>
              <a:rPr lang="ru-RU" sz="2200" dirty="0"/>
              <a:t>Активация </a:t>
            </a:r>
            <a:r>
              <a:rPr lang="ru-RU" sz="2200" dirty="0" err="1"/>
              <a:t>контринсулярных</a:t>
            </a:r>
            <a:r>
              <a:rPr lang="ru-RU" sz="2200" dirty="0"/>
              <a:t> гормонов вызывает стимуляцию </a:t>
            </a:r>
            <a:r>
              <a:rPr lang="ru-RU" sz="2200" dirty="0" err="1"/>
              <a:t>гликогенолиза</a:t>
            </a:r>
            <a:r>
              <a:rPr lang="ru-RU" sz="2200" dirty="0"/>
              <a:t>, который также усугубляет гипергликемию и замыкает порочный круг формирования </a:t>
            </a:r>
            <a:r>
              <a:rPr lang="ru-RU" sz="2200" dirty="0" err="1"/>
              <a:t>гипергликимии</a:t>
            </a:r>
            <a:r>
              <a:rPr lang="ru-RU" sz="2200" dirty="0"/>
              <a:t> и последующих нарушений </a:t>
            </a:r>
            <a:r>
              <a:rPr lang="ru-RU" sz="2200" dirty="0" err="1"/>
              <a:t>водно</a:t>
            </a:r>
            <a:r>
              <a:rPr lang="ru-RU" sz="2200" dirty="0"/>
              <a:t>–электролитного гомеостаза</a:t>
            </a:r>
            <a:r>
              <a:rPr lang="ru-RU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Выраженная гипергликемия, приводящая к осмотическому диурезу, сопровождается экскрецией электролитов: на первых этапах происходит выведение натрия и хлоридов, при этом калий выходит из клеток в межклеточную жидкость. При продолжении патологического процесса выведение электролитов продолжается и происходит выведение калия из внеклеточного пространства, в результате развивается </a:t>
            </a:r>
            <a:r>
              <a:rPr lang="ru-RU" sz="2200" dirty="0" err="1"/>
              <a:t>гипонатриемия</a:t>
            </a:r>
            <a:r>
              <a:rPr lang="ru-RU" sz="2200" dirty="0"/>
              <a:t>, </a:t>
            </a:r>
            <a:r>
              <a:rPr lang="ru-RU" sz="2200" dirty="0" err="1"/>
              <a:t>гипохлоремия</a:t>
            </a:r>
            <a:r>
              <a:rPr lang="ru-RU" sz="2200" dirty="0"/>
              <a:t>, </a:t>
            </a:r>
            <a:r>
              <a:rPr lang="ru-RU" sz="2200" dirty="0" err="1"/>
              <a:t>гипокалиемия</a:t>
            </a:r>
            <a:r>
              <a:rPr lang="ru-RU" sz="2200" dirty="0"/>
              <a:t>. Одновременно проявляется дефицит магния, кальция и фосфора. </a:t>
            </a: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Отрицательный водный баланс может привести к </a:t>
            </a:r>
            <a:r>
              <a:rPr lang="ru-RU" sz="2200" dirty="0" err="1"/>
              <a:t>гиповолемическому</a:t>
            </a:r>
            <a:r>
              <a:rPr lang="ru-RU" sz="2200" dirty="0"/>
              <a:t> шоку и сопровождается сгущением циркулирующей крови, </a:t>
            </a:r>
            <a:r>
              <a:rPr lang="ru-RU" sz="2200" dirty="0" err="1"/>
              <a:t>гиперкоагуляционными</a:t>
            </a:r>
            <a:r>
              <a:rPr lang="ru-RU" sz="2200" dirty="0"/>
              <a:t> изменениями крови (ДВС-синдрому) и нарушением перфузии органов. </a:t>
            </a: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В условиях энергетического дефицита инициируется избыточный </a:t>
            </a:r>
            <a:r>
              <a:rPr lang="ru-RU" sz="2200" dirty="0" err="1"/>
              <a:t>кетогенез</a:t>
            </a:r>
            <a:r>
              <a:rPr lang="ru-RU" sz="2200" dirty="0"/>
              <a:t>, приводящий к развитию ацидоза. Системный ацидоз сопровождается характерным дыханием </a:t>
            </a:r>
            <a:r>
              <a:rPr lang="ru-RU" sz="2200" dirty="0" err="1"/>
              <a:t>Кусс</a:t>
            </a:r>
            <a:r>
              <a:rPr lang="ru-RU" sz="2200" dirty="0"/>
              <a:t>–</a:t>
            </a:r>
            <a:r>
              <a:rPr lang="ru-RU" sz="2200" dirty="0" err="1"/>
              <a:t>Мауля</a:t>
            </a:r>
            <a:r>
              <a:rPr lang="ru-RU" sz="2200" dirty="0"/>
              <a:t> (вследствие раздражения дыхательного центра ионами водорода), запахом ацетона в выдыхаемом воздухе, появлением абдоминальных и некоторых других характерных симптомов.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8261735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047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ШАГ 2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Затем </a:t>
            </a:r>
            <a:r>
              <a:rPr lang="ru-RU" sz="2800" dirty="0"/>
              <a:t>дайте 1 порцию медленно действующих углеводов (10- 15 г = 1 кусок хлеба/ 2 обычных бисквитных печенья или одно яблоко или один банан или 250 мл или одна чашка молока) для поддержания гликемии или, если прием пищи или перекус планировался в течение ближайших 30 минут, пациент должен съесть запланированное раньше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 Если </a:t>
            </a:r>
            <a:r>
              <a:rPr lang="ru-RU" sz="2800" dirty="0"/>
              <a:t>доступны средства измерения гликемии, перепроверьте сахар крови через 10-15 минут для подтверждения того, что гликемия достигла нормальных пределов.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Если </a:t>
            </a:r>
            <a:r>
              <a:rPr lang="ru-RU" sz="2800" dirty="0"/>
              <a:t>уровень глюкозы в крови остаётся низким, повторите шаг 1.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Если </a:t>
            </a:r>
            <a:r>
              <a:rPr lang="ru-RU" sz="2800" dirty="0"/>
              <a:t>пациент без сознания или в судорогах и не может ничего принимать </a:t>
            </a:r>
            <a:r>
              <a:rPr lang="ru-RU" sz="2800" dirty="0" err="1"/>
              <a:t>per</a:t>
            </a:r>
            <a:r>
              <a:rPr lang="ru-RU" sz="2800" dirty="0"/>
              <a:t> </a:t>
            </a:r>
            <a:r>
              <a:rPr lang="ru-RU" sz="2800" dirty="0" err="1"/>
              <a:t>os</a:t>
            </a:r>
            <a:r>
              <a:rPr lang="ru-RU" sz="2800" dirty="0"/>
              <a:t>, уложите его на бок и следите за проходимостью дыхательных путей – т.е. начальные реанимационные мероприятия – </a:t>
            </a:r>
            <a:r>
              <a:rPr lang="ru-RU" sz="2800" dirty="0" smtClean="0"/>
              <a:t>проходимость дыхательных </a:t>
            </a:r>
            <a:r>
              <a:rPr lang="ru-RU" sz="2800" dirty="0"/>
              <a:t>путей, дыхание, кровообращение.</a:t>
            </a:r>
          </a:p>
        </p:txBody>
      </p:sp>
    </p:spTree>
    <p:extLst>
      <p:ext uri="{BB962C8B-B14F-4D97-AF65-F5344CB8AC3E}">
        <p14:creationId xmlns:p14="http://schemas.microsoft.com/office/powerpoint/2010/main" val="30763121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Тяжелая гипогликемия с потерей сознания ± судороги (или если у ребенка рвота) </a:t>
            </a:r>
            <a:r>
              <a:rPr lang="ru-RU" sz="3200" b="1" dirty="0" smtClean="0"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Если </a:t>
            </a:r>
            <a:r>
              <a:rPr lang="ru-RU" sz="3200" dirty="0"/>
              <a:t>есть глюкагон: </a:t>
            </a:r>
            <a:r>
              <a:rPr lang="ru-RU" sz="3200" dirty="0" smtClean="0"/>
              <a:t>гипогликемия </a:t>
            </a:r>
            <a:r>
              <a:rPr lang="ru-RU" sz="3200" dirty="0"/>
              <a:t>наиболее безопасно и быстро купируется внутримышечным или подкожным введением глюкагона 0,5 мг для детей моложе 12 лет, 1,0 мг для детей старше 12 лет, или 10-30 мкг/кг </a:t>
            </a:r>
            <a:r>
              <a:rPr lang="ru-RU" sz="3200" dirty="0" smtClean="0"/>
              <a:t>веса.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Если </a:t>
            </a:r>
            <a:r>
              <a:rPr lang="ru-RU" sz="3200" dirty="0"/>
              <a:t>глюкагона </a:t>
            </a:r>
            <a:r>
              <a:rPr lang="ru-RU" sz="3200" dirty="0" smtClean="0"/>
              <a:t>нет: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Осторожно и медленно введите глюкозу внутривенно в течение нескольких минут, используя 10% или 25% </a:t>
            </a:r>
            <a:r>
              <a:rPr lang="ru-RU" sz="3200" dirty="0" smtClean="0"/>
              <a:t>раствор. </a:t>
            </a:r>
          </a:p>
          <a:p>
            <a:r>
              <a:rPr lang="ru-RU" sz="3200" dirty="0" smtClean="0"/>
              <a:t>Общая </a:t>
            </a:r>
            <a:r>
              <a:rPr lang="ru-RU" sz="3200" dirty="0"/>
              <a:t>доза глюкозы в течение нескольких минут – 0,2-0,5 г/кг. </a:t>
            </a:r>
            <a:endParaRPr lang="ru-RU" sz="3200" dirty="0" smtClean="0"/>
          </a:p>
          <a:p>
            <a:r>
              <a:rPr lang="ru-RU" sz="3200" dirty="0" smtClean="0"/>
              <a:t>40</a:t>
            </a:r>
            <a:r>
              <a:rPr lang="ru-RU" sz="3200" dirty="0"/>
              <a:t>% глюкоза очень </a:t>
            </a:r>
            <a:r>
              <a:rPr lang="ru-RU" sz="3200" dirty="0" err="1"/>
              <a:t>гипертонична</a:t>
            </a:r>
            <a:r>
              <a:rPr lang="ru-RU" sz="3200" dirty="0"/>
              <a:t>, поэтому она должна вводиться медленно в крупную вену.</a:t>
            </a:r>
          </a:p>
        </p:txBody>
      </p:sp>
    </p:spTree>
    <p:extLst>
      <p:ext uri="{BB962C8B-B14F-4D97-AF65-F5344CB8AC3E}">
        <p14:creationId xmlns:p14="http://schemas.microsoft.com/office/powerpoint/2010/main" val="29481368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64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040" y="-74783"/>
            <a:ext cx="5450840" cy="3895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92" y="0"/>
            <a:ext cx="8606447" cy="1010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224" y="3270738"/>
            <a:ext cx="9054000" cy="30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12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/>
              <a:t>В целях профилактики развития отека мозга введение </a:t>
            </a:r>
            <a:r>
              <a:rPr lang="ru-RU" sz="3000" dirty="0" smtClean="0"/>
              <a:t>объема 40</a:t>
            </a:r>
            <a:r>
              <a:rPr lang="ru-RU" sz="3000" dirty="0"/>
              <a:t>% глюкозы более 100 мл нецелесообразно. </a:t>
            </a:r>
            <a:endParaRPr lang="ru-RU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/>
              <a:t>Скорость </a:t>
            </a:r>
            <a:r>
              <a:rPr lang="ru-RU" sz="3000" dirty="0"/>
              <a:t>введения глюкозы </a:t>
            </a:r>
            <a:r>
              <a:rPr lang="ru-RU" sz="3000" dirty="0" smtClean="0"/>
              <a:t>не должна </a:t>
            </a:r>
            <a:r>
              <a:rPr lang="ru-RU" sz="3000" dirty="0"/>
              <a:t>быть более 10 мл/мин, так как при более быстром введении </a:t>
            </a:r>
            <a:r>
              <a:rPr lang="ru-RU" sz="3000" dirty="0" smtClean="0"/>
              <a:t>возможно развитие </a:t>
            </a:r>
            <a:r>
              <a:rPr lang="ru-RU" sz="3000" dirty="0" err="1" smtClean="0"/>
              <a:t>гипокалиемии</a:t>
            </a:r>
            <a:r>
              <a:rPr lang="ru-RU" sz="3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/>
              <a:t>При </a:t>
            </a:r>
            <a:r>
              <a:rPr lang="ru-RU" sz="3000" dirty="0"/>
              <a:t>отсутствии восстановления сознания и </a:t>
            </a:r>
            <a:r>
              <a:rPr lang="ru-RU" sz="3000" dirty="0" smtClean="0"/>
              <a:t>достижении </a:t>
            </a:r>
            <a:r>
              <a:rPr lang="ru-RU" sz="3000" dirty="0" err="1" smtClean="0"/>
              <a:t>нормогликемии</a:t>
            </a:r>
            <a:r>
              <a:rPr lang="ru-RU" sz="3000" dirty="0" smtClean="0"/>
              <a:t> </a:t>
            </a:r>
            <a:r>
              <a:rPr lang="ru-RU" sz="3000" dirty="0"/>
              <a:t>налаживают внутривенную </a:t>
            </a:r>
            <a:r>
              <a:rPr lang="ru-RU" sz="3000" dirty="0" err="1"/>
              <a:t>инфузию</a:t>
            </a:r>
            <a:r>
              <a:rPr lang="ru-RU" sz="3000" dirty="0"/>
              <a:t> </a:t>
            </a:r>
            <a:r>
              <a:rPr lang="ru-RU" sz="3000" dirty="0" smtClean="0"/>
              <a:t>калий–поляризующей смеси </a:t>
            </a:r>
            <a:r>
              <a:rPr lang="ru-RU" sz="3000" dirty="0"/>
              <a:t>(5% раствор глюкозы с инсулином </a:t>
            </a:r>
            <a:r>
              <a:rPr lang="ru-RU" sz="3000" dirty="0" smtClean="0"/>
              <a:t>и препаратами </a:t>
            </a:r>
            <a:r>
              <a:rPr lang="ru-RU" sz="3000" dirty="0"/>
              <a:t>калия) и 30-60 </a:t>
            </a:r>
            <a:r>
              <a:rPr lang="ru-RU" sz="3000" dirty="0" smtClean="0"/>
              <a:t>мг преднизолона</a:t>
            </a:r>
            <a:r>
              <a:rPr lang="ru-RU" sz="3000" dirty="0"/>
              <a:t>. </a:t>
            </a:r>
            <a:endParaRPr lang="ru-RU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/>
              <a:t>Проявления </a:t>
            </a:r>
            <a:r>
              <a:rPr lang="ru-RU" sz="3000" dirty="0"/>
              <a:t>отека мозга являются показанием для </a:t>
            </a:r>
            <a:r>
              <a:rPr lang="ru-RU" sz="3000" dirty="0" smtClean="0"/>
              <a:t>начала </a:t>
            </a:r>
            <a:r>
              <a:rPr lang="ru-RU" sz="3000" dirty="0" err="1" smtClean="0"/>
              <a:t>осмодиуретиков</a:t>
            </a:r>
            <a:r>
              <a:rPr lang="ru-RU" sz="3000" dirty="0" smtClean="0"/>
              <a:t> </a:t>
            </a:r>
            <a:r>
              <a:rPr lang="ru-RU" sz="3000" dirty="0"/>
              <a:t>(15–20% раствор </a:t>
            </a:r>
            <a:r>
              <a:rPr lang="ru-RU" sz="3000" dirty="0" err="1"/>
              <a:t>маннитола</a:t>
            </a:r>
            <a:r>
              <a:rPr lang="ru-RU" sz="3000" dirty="0"/>
              <a:t>) или петлевых диуретиков (</a:t>
            </a:r>
            <a:r>
              <a:rPr lang="ru-RU" sz="3000" dirty="0" smtClean="0"/>
              <a:t>в/в </a:t>
            </a:r>
            <a:r>
              <a:rPr lang="ru-RU" sz="3000" dirty="0" err="1" smtClean="0"/>
              <a:t>струйно</a:t>
            </a:r>
            <a:r>
              <a:rPr lang="ru-RU" sz="3000" dirty="0" smtClean="0"/>
              <a:t> </a:t>
            </a:r>
            <a:r>
              <a:rPr lang="ru-RU" sz="3000" dirty="0"/>
              <a:t>60–80 мг фуросемида). </a:t>
            </a:r>
          </a:p>
        </p:txBody>
      </p:sp>
    </p:spTree>
    <p:extLst>
      <p:ext uri="{BB962C8B-B14F-4D97-AF65-F5344CB8AC3E}">
        <p14:creationId xmlns:p14="http://schemas.microsoft.com/office/powerpoint/2010/main" val="40270836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8392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zh-CN" sz="3200">
                <a:solidFill>
                  <a:srgbClr val="2C89E5"/>
                </a:solidFill>
              </a:rPr>
              <a:t>Профилактика гипогликемий</a:t>
            </a:r>
          </a:p>
        </p:txBody>
      </p:sp>
      <p:pic>
        <p:nvPicPr>
          <p:cNvPr id="135171" name="Picture 3"/>
          <p:cNvPicPr>
            <a:picLocks noGrp="1" noChangeAspect="1" noChangeArrowheads="1"/>
          </p:cNvPicPr>
          <p:nvPr>
            <p:ph type="dgm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3581400" cy="5334000"/>
          </a:xfrm>
        </p:spPr>
      </p:pic>
      <p:sp>
        <p:nvSpPr>
          <p:cNvPr id="135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219200"/>
            <a:ext cx="5105400" cy="5334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ru-RU" altLang="ru-RU" sz="2800"/>
              <a:t>соблюдение интервала между приемом препарата и едой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2800"/>
              <a:t>соблюдение соотношения между дозой инсулина и ХЕ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2800"/>
              <a:t>прием ХЕ во время физических нагрузок</a:t>
            </a:r>
          </a:p>
        </p:txBody>
      </p:sp>
    </p:spTree>
    <p:extLst>
      <p:ext uri="{BB962C8B-B14F-4D97-AF65-F5344CB8AC3E}">
        <p14:creationId xmlns:p14="http://schemas.microsoft.com/office/powerpoint/2010/main" val="1292094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988"/>
            <a:ext cx="12191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Хроническая передозировка инсулина (синдром </a:t>
            </a:r>
            <a:r>
              <a:rPr lang="ru-RU" sz="3200" b="1" dirty="0" err="1">
                <a:latin typeface="Comic Sans MS" panose="030F0702030302020204" pitchFamily="66" charset="0"/>
              </a:rPr>
              <a:t>Сомоджи</a:t>
            </a:r>
            <a:r>
              <a:rPr lang="ru-RU" sz="3200" b="1" dirty="0">
                <a:latin typeface="Comic Sans MS" panose="030F0702030302020204" pitchFamily="66" charset="0"/>
              </a:rPr>
              <a:t>).</a:t>
            </a:r>
          </a:p>
          <a:p>
            <a:r>
              <a:rPr lang="ru-RU" sz="3200" dirty="0"/>
              <a:t>1. Это синдром, обусловленный хронической передозировкой инсулина.</a:t>
            </a:r>
          </a:p>
          <a:p>
            <a:r>
              <a:rPr lang="ru-RU" sz="3200" dirty="0"/>
              <a:t>В любое время суток уровень инсулина в крови оказывается выше</a:t>
            </a:r>
          </a:p>
          <a:p>
            <a:r>
              <a:rPr lang="ru-RU" sz="3200" dirty="0"/>
              <a:t>требуемого. Это приводит либо к гипогликемии (</a:t>
            </a:r>
            <a:r>
              <a:rPr lang="ru-RU" sz="3200" dirty="0" smtClean="0"/>
              <a:t>которая распознается больным </a:t>
            </a:r>
            <a:r>
              <a:rPr lang="ru-RU" sz="3200" dirty="0"/>
              <a:t>не всегда), либо </a:t>
            </a:r>
            <a:r>
              <a:rPr lang="ru-RU" sz="3200" dirty="0" smtClean="0"/>
              <a:t>к перееданию</a:t>
            </a:r>
            <a:r>
              <a:rPr lang="ru-RU" sz="3200" dirty="0"/>
              <a:t>.</a:t>
            </a:r>
          </a:p>
          <a:p>
            <a:r>
              <a:rPr lang="ru-RU" sz="3200" dirty="0"/>
              <a:t>2. Гипогликемия любого происхождения (передозировка инсулина,</a:t>
            </a:r>
          </a:p>
          <a:p>
            <a:r>
              <a:rPr lang="ru-RU" sz="3200" dirty="0"/>
              <a:t>чрезмерная физическая нагрузка, недостаточное питание, прием </a:t>
            </a:r>
            <a:r>
              <a:rPr lang="ru-RU" sz="3200" dirty="0" smtClean="0"/>
              <a:t>алкоголя)вызывает </a:t>
            </a:r>
            <a:r>
              <a:rPr lang="ru-RU" sz="3200" dirty="0"/>
              <a:t>рикошетную гипергликемию, которая продолжается 8-24 часа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31970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4173"/>
            <a:ext cx="1219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Рикошетная гипергликемия, описанная М. </a:t>
            </a:r>
            <a:r>
              <a:rPr lang="ru-RU" sz="3200" dirty="0" err="1"/>
              <a:t>Самоджи</a:t>
            </a:r>
            <a:r>
              <a:rPr lang="ru-RU" sz="3200" dirty="0"/>
              <a:t> в 1939 г., была </a:t>
            </a:r>
            <a:r>
              <a:rPr lang="ru-RU" sz="3200" dirty="0" smtClean="0"/>
              <a:t>вызвана передозировкой </a:t>
            </a:r>
            <a:r>
              <a:rPr lang="ru-RU" sz="3200" dirty="0"/>
              <a:t>инсулина и продолжалась целых 72 ч.</a:t>
            </a:r>
          </a:p>
          <a:p>
            <a:r>
              <a:rPr lang="ru-RU" sz="3200" dirty="0"/>
              <a:t>3. Избыток инсулина и гипогликемия стимулируют </a:t>
            </a:r>
            <a:r>
              <a:rPr lang="ru-RU" sz="3200" dirty="0" smtClean="0"/>
              <a:t>секрецию </a:t>
            </a:r>
            <a:r>
              <a:rPr lang="ru-RU" sz="3200" dirty="0" err="1" smtClean="0"/>
              <a:t>контринсулярных</a:t>
            </a:r>
            <a:r>
              <a:rPr lang="ru-RU" sz="3200" dirty="0" smtClean="0"/>
              <a:t> </a:t>
            </a:r>
            <a:r>
              <a:rPr lang="ru-RU" sz="3200" dirty="0"/>
              <a:t>гормонов, которые и вызывают </a:t>
            </a:r>
            <a:r>
              <a:rPr lang="ru-RU" sz="3200" dirty="0" smtClean="0"/>
              <a:t>рикошетную гипергликемию</a:t>
            </a:r>
            <a:r>
              <a:rPr lang="ru-RU" sz="3200" dirty="0"/>
              <a:t>.</a:t>
            </a:r>
          </a:p>
          <a:p>
            <a:r>
              <a:rPr lang="ru-RU" sz="3200" dirty="0"/>
              <a:t>4. Выброс </a:t>
            </a:r>
            <a:r>
              <a:rPr lang="ru-RU" sz="3200" dirty="0" err="1"/>
              <a:t>контринсулярных</a:t>
            </a:r>
            <a:r>
              <a:rPr lang="ru-RU" sz="3200" dirty="0"/>
              <a:t> гормонов на фоне </a:t>
            </a:r>
            <a:r>
              <a:rPr lang="ru-RU" sz="3200" dirty="0" smtClean="0"/>
              <a:t>инсулинотерапии приводит </a:t>
            </a:r>
            <a:r>
              <a:rPr lang="ru-RU" sz="3200" dirty="0"/>
              <a:t>к значительным колебаниям уровня глюкозы в крови. </a:t>
            </a:r>
            <a:r>
              <a:rPr lang="ru-RU" sz="3200" dirty="0" smtClean="0"/>
              <a:t>Этим объясняется </a:t>
            </a:r>
            <a:r>
              <a:rPr lang="ru-RU" sz="3200" dirty="0"/>
              <a:t>нестабильное течение СД 1 типа у многих больных.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5674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5. В редких случаях повышение уровня </a:t>
            </a:r>
            <a:r>
              <a:rPr lang="ru-RU" sz="3200" dirty="0" err="1"/>
              <a:t>контринсулярных</a:t>
            </a:r>
            <a:r>
              <a:rPr lang="ru-RU" sz="3200" dirty="0"/>
              <a:t> гормонов</a:t>
            </a:r>
          </a:p>
          <a:p>
            <a:r>
              <a:rPr lang="ru-RU" sz="3200" dirty="0"/>
              <a:t>может быть очень сильным и продолжаться очень долго. Тогда </a:t>
            </a:r>
            <a:r>
              <a:rPr lang="ru-RU" sz="3200" dirty="0" smtClean="0"/>
              <a:t>развиваются </a:t>
            </a:r>
            <a:r>
              <a:rPr lang="ru-RU" sz="3200" dirty="0" err="1" smtClean="0"/>
              <a:t>кетонурия</a:t>
            </a:r>
            <a:r>
              <a:rPr lang="ru-RU" sz="3200" dirty="0" smtClean="0"/>
              <a:t> </a:t>
            </a:r>
            <a:r>
              <a:rPr lang="ru-RU" sz="3200" dirty="0"/>
              <a:t>и даже ДКА.</a:t>
            </a:r>
          </a:p>
          <a:p>
            <a:r>
              <a:rPr lang="ru-RU" sz="3200" dirty="0"/>
              <a:t>Таким образом, гипергликемия, особенно по ночам и в утренние </a:t>
            </a:r>
            <a:r>
              <a:rPr lang="ru-RU" sz="3200" dirty="0" smtClean="0"/>
              <a:t>часы, может </a:t>
            </a:r>
            <a:r>
              <a:rPr lang="ru-RU" sz="3200" dirty="0"/>
              <a:t>быть вызвана не дефицитом, а передозировкой инсулина. </a:t>
            </a:r>
            <a:endParaRPr lang="ru-RU" sz="3200" dirty="0" smtClean="0"/>
          </a:p>
          <a:p>
            <a:r>
              <a:rPr lang="ru-RU" sz="3200" dirty="0" smtClean="0"/>
              <a:t>В таких случаях </a:t>
            </a:r>
            <a:r>
              <a:rPr lang="ru-RU" sz="3200" dirty="0"/>
              <a:t>гипергликемию можно предупредить, снижая дозы инсулина.</a:t>
            </a:r>
          </a:p>
          <a:p>
            <a:r>
              <a:rPr lang="ru-RU" sz="3200" dirty="0"/>
              <a:t>У некоторых детей с плохо отрегулированным углеводным обменом</a:t>
            </a:r>
          </a:p>
          <a:p>
            <a:r>
              <a:rPr lang="ru-RU" sz="3200" dirty="0"/>
              <a:t>может наблюдаться хроническая передозировка инсулина, </a:t>
            </a:r>
            <a:r>
              <a:rPr lang="ru-RU" sz="3200" dirty="0" smtClean="0"/>
              <a:t>именуемая синдромом </a:t>
            </a:r>
            <a:r>
              <a:rPr lang="ru-RU" sz="3200" dirty="0" err="1"/>
              <a:t>Сомоджи</a:t>
            </a:r>
            <a:r>
              <a:rPr lang="ru-RU" sz="3200" dirty="0"/>
              <a:t>, которая усугубляет декомпенсацию сахарного </a:t>
            </a:r>
            <a:r>
              <a:rPr lang="ru-RU" sz="3200" dirty="0" smtClean="0"/>
              <a:t>диабета.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72832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0531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ГИПЕРОСМОЛЯРНОЕ ГИПЕРГЛИКЕМИЧЕСКОЕ СОСТОЯНИЕ</a:t>
            </a: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острая метаболическая декомпенсация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СД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критерии: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отсутствие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кетоза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 и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ацидоза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резко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выраженная гипергликемия (более 35 </a:t>
            </a:r>
            <a:r>
              <a:rPr lang="ru-RU" sz="3200" dirty="0" err="1" smtClean="0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/л)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высокая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осмолярность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плазмы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резко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выраженная дегидратация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59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59" y="1"/>
            <a:ext cx="825041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359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540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ГИПЕРОСМОЛЯРНОЕ </a:t>
            </a:r>
            <a:r>
              <a:rPr lang="ru-RU" sz="32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ГИПЕРГЛИКЕМИЧЕСКОЕ СОСТОЯНИЕ</a:t>
            </a:r>
            <a:endParaRPr lang="ru-RU" sz="32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факторы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риска: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сахарный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диабет 2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типа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пожилой возраст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женский пол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острые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инфекционные заболевания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25003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8216"/>
            <a:ext cx="121304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ГИПЕРОСМОЛЯРНОЕ ГИПЕРГЛИКЕМИЧЕСКОЕ СОСТОЯНИЕ</a:t>
            </a: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пусковые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механизмы: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состояния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характеризующиеся обезвоживанием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и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инсулиновой недостаточностью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прием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больших доз β-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адреноблокаторов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, блокаторов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кальциевых каналов, диуретиков,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стероидов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неправильные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медицинские рекомендации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по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ограничению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потребления жидкости при жажде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1251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5064"/>
            <a:ext cx="12192000" cy="534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dirty="0" err="1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Гиперосмолярная</a:t>
            </a: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 кома</a:t>
            </a:r>
            <a:endParaRPr lang="ru-RU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Развивается у детей, имеющих дополнительные потери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жидкости (кроме полиурии): кишечные инфекции, </a:t>
            </a:r>
            <a:r>
              <a:rPr lang="ru-RU" sz="28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ожоги, а </a:t>
            </a: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так же не получающих достаточного </a:t>
            </a:r>
            <a:r>
              <a:rPr lang="ru-RU" sz="28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количества жидкости </a:t>
            </a: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или получающих </a:t>
            </a:r>
            <a:r>
              <a:rPr lang="ru-RU" sz="28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гиперосмолярные</a:t>
            </a: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растворы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искусственном вскармливании или много </a:t>
            </a:r>
            <a:r>
              <a:rPr lang="ru-RU" sz="28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сладких напитков</a:t>
            </a: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Гипергликемия может быть выше 50ммоль/л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ru-RU" sz="28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Осмоляльность</a:t>
            </a: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плазмы повышена за счет гипергликемии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ru-RU" sz="28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гипернатриемии</a:t>
            </a: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(выше 155ммоль/л)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Развивается медленнее, чем ДКА, характеризуется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выраженным </a:t>
            </a:r>
            <a:r>
              <a:rPr lang="ru-RU" sz="28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эксикозом</a:t>
            </a: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при отсутствии ацидоза и ранним</a:t>
            </a:r>
            <a:b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появлением неврологической симптоматики.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16202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ТОГЕНЕ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517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514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0083"/>
            <a:ext cx="121216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ИНСТРУМЕНТАЛЬНОЕ И ЛАБОРАТОРНОЕ ИССЛЕДОВАНИЕ В ОРИТ</a:t>
            </a:r>
          </a:p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консультация эндокринолога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ЭКГ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R-графия органов грудной клетки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экспресс-анализ глюкозы крови – 1 раз в час до снижения гликемии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до 14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/л, затем 1 раз в 3 часа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анализ мочи на ацетон 1 раз в сутки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кетоновые тела в сыворотке 1 раз в сутки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общий анализ крови и мочи – исходно, затем 1 раз в 2 – 3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сут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натрий, калий, хлор в плазме – 2 раза в сутки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остаточный азот, мочевина,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креатинин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– исходно, затем 1 раз в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сут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гематокрит,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газоанализ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и рН,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лактат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крови – 1 – 2 раза в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cутки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до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нормализации КЩС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53505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4437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ПРИНЦИПЫ ИНТЕНСИВНОЙ ТЕРАПИИ ГИПЕРОСМОЛЯРНОГО ГИПЕРГЛИКЕМИЧЕСКОГО СОСТОЯНИЯ</a:t>
            </a: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•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регидратация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коррекция электролитных нарушений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заместительная инсулинотерапия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31355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255"/>
            <a:ext cx="12192000" cy="5067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Особенности лечения </a:t>
            </a:r>
            <a:r>
              <a:rPr lang="ru-RU" sz="3200" b="1" dirty="0" err="1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гиперосмолярной</a:t>
            </a:r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 комы</a:t>
            </a:r>
            <a:endParaRPr lang="ru-RU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Инфузионную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терапию начинают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0,45% раствором </a:t>
            </a:r>
            <a:r>
              <a:rPr lang="ru-RU" sz="32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после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снижения </a:t>
            </a:r>
            <a:r>
              <a:rPr lang="ru-RU" sz="3200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осмоляльности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плазмы ниже 320 </a:t>
            </a:r>
            <a:r>
              <a:rPr lang="ru-RU" sz="3200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мОсм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/л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нормализации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натрия в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крови переходят 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обычный режим </a:t>
            </a:r>
            <a:r>
              <a:rPr lang="ru-RU" sz="3200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инфузионной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терапии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Стартовая доза инсулина не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превышать 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0,05Ед/кг/час, так как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больные отличаются 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высокой чувствительностью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инсулину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при быстром снижении </a:t>
            </a:r>
            <a:r>
              <a:rPr lang="ru-RU" sz="3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глюкозы </a:t>
            </a:r>
            <a:r>
              <a:rPr lang="ru-RU" sz="3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крови может возникнуть отек мозга.</a:t>
            </a:r>
            <a:r>
              <a:rPr lang="ru-RU" sz="105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710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804"/>
            <a:ext cx="12007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ОСОБЕННОСТИ РЕГИДРАТАЦИИ</a:t>
            </a:r>
          </a:p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при уровне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Na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+ более 165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/л введение солевых растворов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противопоказано,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регидратацию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начинают с 2% глюкозы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при уровне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Na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+ 145 – 165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/л –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инфузия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0,45%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NaCl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при снижении уровня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Na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+ менее 145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/л – переход на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инфузию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0,9%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NaCl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или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Рингера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скорость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регидратации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в 1-й час вводится 1000 – 1500 мл жидкости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в 2-й и 3-й час – по 500 – 1000 мл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затем по 300 – 500 мл/ч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коррекция скорости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регидратации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 такая же, как при </a:t>
            </a:r>
            <a:r>
              <a:rPr lang="ru-RU" sz="2800" dirty="0" err="1">
                <a:solidFill>
                  <a:srgbClr val="333333"/>
                </a:solidFill>
                <a:latin typeface="Helvetica Neue"/>
              </a:rPr>
              <a:t>кетоацидозе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20646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3485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Comic Sans MS" panose="030F0702030302020204" pitchFamily="66" charset="0"/>
              </a:rPr>
              <a:t>КОРРЕКЦИЯ КАЛИЕМИИ</a:t>
            </a: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при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нормокалиемии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 уже с самого начала инсулинотерапии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начинают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непрерывную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инфузию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 калия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целевые значения калия 4 – 5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/л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доза калия – не более 20 г/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сут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333333"/>
                </a:solidFill>
                <a:latin typeface="Helvetica Neue"/>
              </a:rPr>
              <a:t>• если калий менее 3,3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ммоль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/л – сначала проводится </a:t>
            </a:r>
            <a:r>
              <a:rPr lang="ru-RU" sz="3200" dirty="0" err="1">
                <a:solidFill>
                  <a:srgbClr val="333333"/>
                </a:solidFill>
                <a:latin typeface="Helvetica Neue"/>
              </a:rPr>
              <a:t>инфузия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 K+,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а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333333"/>
                </a:solidFill>
                <a:latin typeface="Helvetica Neue"/>
              </a:rPr>
              <a:t>инсулинотерапия </a:t>
            </a:r>
            <a:r>
              <a:rPr lang="ru-RU" sz="3200" dirty="0">
                <a:solidFill>
                  <a:srgbClr val="333333"/>
                </a:solidFill>
                <a:latin typeface="Helvetica Neue"/>
              </a:rPr>
              <a:t>откладывается до достижения целевых значений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581603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1891</TotalTime>
  <Words>4425</Words>
  <Application>Microsoft Office PowerPoint</Application>
  <PresentationFormat>Широкоэкранный</PresentationFormat>
  <Paragraphs>619</Paragraphs>
  <Slides>112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112</vt:i4>
      </vt:variant>
    </vt:vector>
  </HeadingPairs>
  <TitlesOfParts>
    <vt:vector size="121" baseType="lpstr">
      <vt:lpstr>Arial</vt:lpstr>
      <vt:lpstr>Calibri</vt:lpstr>
      <vt:lpstr>Calibri Light</vt:lpstr>
      <vt:lpstr>Comic Sans MS</vt:lpstr>
      <vt:lpstr>Helvetica</vt:lpstr>
      <vt:lpstr>Helvetica Neue</vt:lpstr>
      <vt:lpstr>Times New Roman</vt:lpstr>
      <vt:lpstr>Ретро</vt:lpstr>
      <vt:lpstr>Default Design</vt:lpstr>
      <vt:lpstr>НЕОТЛОЖНЫЕ СОСТОЯНИЯ ПРИ САХАРНОМ ДИАБЕТЕ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Клиника диабетического кетоацидоза</vt:lpstr>
      <vt:lpstr>Дегидратация</vt:lpstr>
      <vt:lpstr>Ацидоз</vt:lpstr>
      <vt:lpstr>Гипокалиемия</vt:lpstr>
      <vt:lpstr>Абдоминальный синдром</vt:lpstr>
      <vt:lpstr>Презентация PowerPoint</vt:lpstr>
      <vt:lpstr>Презентация PowerPoint</vt:lpstr>
      <vt:lpstr>Презентация PowerPoint</vt:lpstr>
      <vt:lpstr>Лабораторные изменения: диагностика и дифференциальная диагностика </vt:lpstr>
      <vt:lpstr>Классификация ДКА по степени тяжести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инфузионной терапии  при диабетическом кетоацидозе</vt:lpstr>
      <vt:lpstr>Дефицит жидкости =  % дегидратации х масса тела (кг)</vt:lpstr>
      <vt:lpstr>Физиологическая потребность:</vt:lpstr>
      <vt:lpstr>Инфузионная терапия  при диабетическом кетоацидозе</vt:lpstr>
      <vt:lpstr>Противоацидотическая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Коррекция гипокалиемии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Осложнения 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Ошибки интенсивной терапии  при диабетическом кетоацидозе</vt:lpstr>
      <vt:lpstr>  Спасибо за внимание!</vt:lpstr>
      <vt:lpstr>НЕОТЛОЖНЫЕ СОСТОЯНИЯ ПРИ САХАРНОМ ДИАБЕТЕ ( часть 2)</vt:lpstr>
      <vt:lpstr>Презентация PowerPoint</vt:lpstr>
      <vt:lpstr>Презентация PowerPoint</vt:lpstr>
      <vt:lpstr>Легкая гипогликемия</vt:lpstr>
      <vt:lpstr>Умеренная гипогликемия</vt:lpstr>
      <vt:lpstr>Тяжелая гипогликемия, кома</vt:lpstr>
      <vt:lpstr>Презентация PowerPoint</vt:lpstr>
      <vt:lpstr>Презентация PowerPoint</vt:lpstr>
      <vt:lpstr>Дифференциальная диагностика ком</vt:lpstr>
      <vt:lpstr>Дифференциальная диагностика ком</vt:lpstr>
      <vt:lpstr>Дифференциальная диагностика ком</vt:lpstr>
      <vt:lpstr>Детская шкала комы Глазго</vt:lpstr>
      <vt:lpstr>Детская шкала комы Глазго</vt:lpstr>
      <vt:lpstr>Открывание глаз (Eye response)</vt:lpstr>
      <vt:lpstr>Речевая реакция (Verbal response)</vt:lpstr>
      <vt:lpstr>Двигательная реакция (Motor response)</vt:lpstr>
      <vt:lpstr>Презентация PowerPoint</vt:lpstr>
      <vt:lpstr>Презентация PowerPoint</vt:lpstr>
      <vt:lpstr>Презентация PowerPoint</vt:lpstr>
      <vt:lpstr>Принципы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гипогликемий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НЕОТЛОЖНЫЕ СОСТОЯНИЯ В ЭНДОКРИНОЛОГИИ</dc:title>
  <dc:creator>tchandrey@mail.ru</dc:creator>
  <cp:lastModifiedBy>Azerty</cp:lastModifiedBy>
  <cp:revision>75</cp:revision>
  <dcterms:created xsi:type="dcterms:W3CDTF">2022-12-25T15:06:19Z</dcterms:created>
  <dcterms:modified xsi:type="dcterms:W3CDTF">2023-10-31T15:29:40Z</dcterms:modified>
</cp:coreProperties>
</file>