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4" r:id="rId3"/>
    <p:sldId id="319" r:id="rId4"/>
    <p:sldId id="315" r:id="rId5"/>
    <p:sldId id="316" r:id="rId6"/>
    <p:sldId id="320" r:id="rId7"/>
    <p:sldId id="311" r:id="rId8"/>
    <p:sldId id="317" r:id="rId9"/>
    <p:sldId id="257" r:id="rId10"/>
    <p:sldId id="258" r:id="rId11"/>
    <p:sldId id="259" r:id="rId12"/>
    <p:sldId id="260" r:id="rId13"/>
    <p:sldId id="261" r:id="rId14"/>
    <p:sldId id="262" r:id="rId15"/>
    <p:sldId id="264" r:id="rId16"/>
    <p:sldId id="265" r:id="rId17"/>
    <p:sldId id="266" r:id="rId18"/>
    <p:sldId id="268" r:id="rId19"/>
    <p:sldId id="308" r:id="rId20"/>
    <p:sldId id="309" r:id="rId21"/>
    <p:sldId id="310" r:id="rId22"/>
    <p:sldId id="272" r:id="rId23"/>
    <p:sldId id="267" r:id="rId24"/>
    <p:sldId id="313" r:id="rId25"/>
    <p:sldId id="318" r:id="rId26"/>
    <p:sldId id="299" r:id="rId27"/>
    <p:sldId id="274" r:id="rId28"/>
    <p:sldId id="269" r:id="rId29"/>
    <p:sldId id="270" r:id="rId30"/>
    <p:sldId id="273" r:id="rId31"/>
    <p:sldId id="275" r:id="rId32"/>
    <p:sldId id="276" r:id="rId33"/>
    <p:sldId id="279" r:id="rId34"/>
    <p:sldId id="280" r:id="rId35"/>
    <p:sldId id="282" r:id="rId36"/>
    <p:sldId id="281" r:id="rId37"/>
    <p:sldId id="283" r:id="rId38"/>
    <p:sldId id="284" r:id="rId39"/>
    <p:sldId id="285" r:id="rId40"/>
    <p:sldId id="312"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300" r:id="rId54"/>
    <p:sldId id="303" r:id="rId55"/>
    <p:sldId id="305" r:id="rId56"/>
    <p:sldId id="306" r:id="rId57"/>
    <p:sldId id="298" r:id="rId58"/>
    <p:sldId id="271" r:id="rId59"/>
    <p:sldId id="307"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0" d="100"/>
          <a:sy n="70" d="100"/>
        </p:scale>
        <p:origin x="-11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pPr/>
              <a:t>02.11.2023</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02.11.2023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02.11.2023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02.11.2023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02.11.2023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02.11.2023</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02.11.2023</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pPr/>
              <a:t>02.11.2023</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0848"/>
            <a:ext cx="8229600" cy="4176464"/>
          </a:xfrm>
        </p:spPr>
        <p:txBody>
          <a:bodyPr>
            <a:normAutofit fontScale="90000"/>
          </a:bodyPr>
          <a:lstStyle/>
          <a:p>
            <a:pPr algn="ctr"/>
            <a:r>
              <a:rPr lang="ru-RU" dirty="0" smtClean="0"/>
              <a:t/>
            </a:r>
            <a:br>
              <a:rPr lang="ru-RU" dirty="0" smtClean="0"/>
            </a:br>
            <a:r>
              <a:rPr lang="ru-RU" dirty="0" smtClean="0"/>
              <a:t/>
            </a:r>
            <a:br>
              <a:rPr lang="ru-RU" dirty="0" smtClean="0"/>
            </a:br>
            <a:r>
              <a:rPr lang="ru-RU" dirty="0"/>
              <a:t/>
            </a:r>
            <a:br>
              <a:rPr lang="ru-RU" dirty="0"/>
            </a:br>
            <a:r>
              <a:rPr lang="ru-RU" dirty="0" smtClean="0"/>
              <a:t/>
            </a:r>
            <a:br>
              <a:rPr lang="ru-RU" dirty="0" smtClean="0"/>
            </a:br>
            <a:r>
              <a:rPr lang="ru-RU" sz="3600" b="1" i="1" dirty="0"/>
              <a:t>А</a:t>
            </a:r>
            <a:r>
              <a:rPr lang="ru-RU" sz="3600" b="1" i="1" dirty="0" smtClean="0"/>
              <a:t>лгоритм лечения </a:t>
            </a:r>
            <a:r>
              <a:rPr lang="ru-RU" sz="3600" b="1" i="1" dirty="0"/>
              <a:t>сахарного диабета в детском </a:t>
            </a:r>
            <a:r>
              <a:rPr lang="ru-RU" sz="3600" b="1" i="1" dirty="0" smtClean="0"/>
              <a:t>возрасте</a:t>
            </a:r>
            <a:br>
              <a:rPr lang="ru-RU" sz="3600" b="1" i="1" dirty="0" smtClean="0"/>
            </a:br>
            <a:r>
              <a:rPr lang="ru-RU" dirty="0" smtClean="0"/>
              <a:t/>
            </a:r>
            <a:br>
              <a:rPr lang="ru-RU" dirty="0" smtClean="0"/>
            </a:br>
            <a:r>
              <a:rPr lang="ru-RU" sz="2200" dirty="0">
                <a:solidFill>
                  <a:schemeClr val="accent1">
                    <a:lumMod val="50000"/>
                  </a:schemeClr>
                </a:solidFill>
              </a:rPr>
              <a:t>проф. Дружинина Н.А</a:t>
            </a:r>
            <a:br>
              <a:rPr lang="ru-RU" sz="2200" dirty="0">
                <a:solidFill>
                  <a:schemeClr val="accent1">
                    <a:lumMod val="50000"/>
                  </a:schemeClr>
                </a:solidFill>
              </a:rPr>
            </a:br>
            <a:r>
              <a:rPr lang="ru-RU" sz="2200" dirty="0">
                <a:solidFill>
                  <a:schemeClr val="accent1">
                    <a:lumMod val="50000"/>
                  </a:schemeClr>
                </a:solidFill>
              </a:rPr>
              <a:t>Кафедра педиатрии им. </a:t>
            </a:r>
            <a:r>
              <a:rPr lang="ru-RU" sz="2200" dirty="0" err="1">
                <a:solidFill>
                  <a:schemeClr val="accent1">
                    <a:lumMod val="50000"/>
                  </a:schemeClr>
                </a:solidFill>
              </a:rPr>
              <a:t>Л.Д.Гатауллиной</a:t>
            </a:r>
            <a:r>
              <a:rPr lang="ru-RU" dirty="0"/>
              <a:t/>
            </a:r>
            <a:br>
              <a:rPr lang="ru-RU" dirty="0"/>
            </a:br>
            <a:r>
              <a:rPr lang="ru-RU" dirty="0"/>
              <a:t/>
            </a:r>
            <a:br>
              <a:rPr lang="ru-RU" dirty="0"/>
            </a:br>
            <a:r>
              <a:rPr lang="ru-RU" dirty="0" smtClean="0"/>
              <a:t/>
            </a:r>
            <a:br>
              <a:rPr lang="ru-RU" dirty="0" smtClean="0"/>
            </a:br>
            <a:r>
              <a:rPr lang="ru-RU" sz="2000" dirty="0" smtClean="0">
                <a:solidFill>
                  <a:schemeClr val="tx2">
                    <a:lumMod val="50000"/>
                  </a:schemeClr>
                </a:solidFill>
              </a:rPr>
              <a:t>Уфа-2023</a:t>
            </a:r>
            <a:endParaRPr lang="ru-RU" sz="2000" dirty="0">
              <a:solidFill>
                <a:schemeClr val="tx2">
                  <a:lumMod val="50000"/>
                </a:schemeClr>
              </a:solidFill>
            </a:endParaRPr>
          </a:p>
        </p:txBody>
      </p:sp>
      <p:sp>
        <p:nvSpPr>
          <p:cNvPr id="3" name="Прямоугольник 2"/>
          <p:cNvSpPr/>
          <p:nvPr/>
        </p:nvSpPr>
        <p:spPr>
          <a:xfrm>
            <a:off x="611560" y="908720"/>
            <a:ext cx="7704856" cy="830997"/>
          </a:xfrm>
          <a:prstGeom prst="rect">
            <a:avLst/>
          </a:prstGeom>
        </p:spPr>
        <p:txBody>
          <a:bodyPr wrap="square">
            <a:spAutoFit/>
          </a:bodyPr>
          <a:lstStyle/>
          <a:p>
            <a:pPr algn="ctr"/>
            <a:r>
              <a:rPr lang="ru-RU" sz="1600" b="1" i="1" dirty="0">
                <a:solidFill>
                  <a:schemeClr val="accent1">
                    <a:lumMod val="50000"/>
                  </a:schemeClr>
                </a:solidFill>
              </a:rPr>
              <a:t>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a:t>
            </a:r>
          </a:p>
        </p:txBody>
      </p:sp>
    </p:spTree>
    <p:extLst>
      <p:ext uri="{BB962C8B-B14F-4D97-AF65-F5344CB8AC3E}">
        <p14:creationId xmlns:p14="http://schemas.microsoft.com/office/powerpoint/2010/main" val="2011532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Основные требования к питанию</a:t>
            </a:r>
            <a:endParaRPr lang="ru-RU" dirty="0"/>
          </a:p>
        </p:txBody>
      </p:sp>
      <p:sp>
        <p:nvSpPr>
          <p:cNvPr id="3" name="Объект 2"/>
          <p:cNvSpPr>
            <a:spLocks noGrp="1"/>
          </p:cNvSpPr>
          <p:nvPr>
            <p:ph idx="1"/>
          </p:nvPr>
        </p:nvSpPr>
        <p:spPr/>
        <p:txBody>
          <a:bodyPr>
            <a:normAutofit lnSpcReduction="10000"/>
          </a:bodyPr>
          <a:lstStyle/>
          <a:p>
            <a:r>
              <a:rPr lang="ru-RU" dirty="0" smtClean="0"/>
              <a:t>1. Физиологическое по возрасту</a:t>
            </a:r>
          </a:p>
          <a:p>
            <a:r>
              <a:rPr lang="ru-RU" dirty="0" smtClean="0"/>
              <a:t>2. Сбалансированное по основным ингредиентам (БЖУ, витамины)</a:t>
            </a:r>
          </a:p>
          <a:p>
            <a:r>
              <a:rPr lang="ru-RU" dirty="0" smtClean="0"/>
              <a:t>3. Рацион с ограничением простых углеводов</a:t>
            </a:r>
          </a:p>
          <a:p>
            <a:r>
              <a:rPr lang="ru-RU" dirty="0" smtClean="0"/>
              <a:t>4. Включение в рацион сложных углеводов, содержащих пищевые волокна</a:t>
            </a:r>
          </a:p>
          <a:p>
            <a:r>
              <a:rPr lang="ru-RU" dirty="0" smtClean="0"/>
              <a:t>5. Рацион с низким содержанием жира</a:t>
            </a:r>
          </a:p>
          <a:p>
            <a:endParaRPr lang="ru-RU" dirty="0"/>
          </a:p>
        </p:txBody>
      </p:sp>
    </p:spTree>
    <p:extLst>
      <p:ext uri="{BB962C8B-B14F-4D97-AF65-F5344CB8AC3E}">
        <p14:creationId xmlns:p14="http://schemas.microsoft.com/office/powerpoint/2010/main" val="144308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76672"/>
            <a:ext cx="7024744" cy="648072"/>
          </a:xfrm>
        </p:spPr>
        <p:txBody>
          <a:bodyPr>
            <a:normAutofit fontScale="90000"/>
          </a:bodyPr>
          <a:lstStyle/>
          <a:p>
            <a:r>
              <a:rPr lang="ru-RU" dirty="0" smtClean="0"/>
              <a:t>Режим питания</a:t>
            </a:r>
            <a:endParaRPr lang="ru-RU" dirty="0"/>
          </a:p>
        </p:txBody>
      </p:sp>
      <p:sp>
        <p:nvSpPr>
          <p:cNvPr id="3" name="Объект 2"/>
          <p:cNvSpPr>
            <a:spLocks noGrp="1"/>
          </p:cNvSpPr>
          <p:nvPr>
            <p:ph idx="1"/>
          </p:nvPr>
        </p:nvSpPr>
        <p:spPr>
          <a:xfrm>
            <a:off x="457200" y="1412776"/>
            <a:ext cx="8229600" cy="4713387"/>
          </a:xfrm>
        </p:spPr>
        <p:txBody>
          <a:bodyPr>
            <a:normAutofit/>
          </a:bodyPr>
          <a:lstStyle/>
          <a:p>
            <a:r>
              <a:rPr lang="ru-RU" dirty="0" smtClean="0"/>
              <a:t>У детей младшего возраста режим строго регламентирован</a:t>
            </a:r>
          </a:p>
          <a:p>
            <a:r>
              <a:rPr lang="ru-RU" dirty="0" smtClean="0"/>
              <a:t>Подростки переходят на свободный режим, который предусматривает:</a:t>
            </a:r>
          </a:p>
          <a:p>
            <a:r>
              <a:rPr lang="ru-RU" dirty="0" smtClean="0"/>
              <a:t>1) Высокий уровень обучения вопросам синхронизации </a:t>
            </a:r>
            <a:r>
              <a:rPr lang="ru-RU" dirty="0" err="1" smtClean="0"/>
              <a:t>постпрандиальной</a:t>
            </a:r>
            <a:r>
              <a:rPr lang="ru-RU" dirty="0" smtClean="0"/>
              <a:t> гликемии с максимальным действием введенного перед едой </a:t>
            </a:r>
            <a:r>
              <a:rPr lang="ru-RU" dirty="0" err="1" smtClean="0"/>
              <a:t>болюсного</a:t>
            </a:r>
            <a:r>
              <a:rPr lang="ru-RU" dirty="0" smtClean="0"/>
              <a:t> инсулина</a:t>
            </a:r>
          </a:p>
          <a:p>
            <a:r>
              <a:rPr lang="ru-RU" dirty="0" smtClean="0"/>
              <a:t>2) Высочайший уровень мотивации на проведение самоконтроля заболевания</a:t>
            </a:r>
            <a:endParaRPr lang="ru-RU" dirty="0"/>
          </a:p>
        </p:txBody>
      </p:sp>
    </p:spTree>
    <p:extLst>
      <p:ext uri="{BB962C8B-B14F-4D97-AF65-F5344CB8AC3E}">
        <p14:creationId xmlns:p14="http://schemas.microsoft.com/office/powerpoint/2010/main" val="197123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76672"/>
            <a:ext cx="7776864" cy="1008112"/>
          </a:xfrm>
        </p:spPr>
        <p:txBody>
          <a:bodyPr>
            <a:noAutofit/>
          </a:bodyPr>
          <a:lstStyle/>
          <a:p>
            <a:r>
              <a:rPr lang="ru-RU" sz="3200" b="1" i="1" dirty="0" smtClean="0"/>
              <a:t>На свободном режиме питания пациент должен уметь:</a:t>
            </a:r>
            <a:endParaRPr lang="ru-RU" sz="3200" b="1" i="1" dirty="0"/>
          </a:p>
        </p:txBody>
      </p:sp>
      <p:sp>
        <p:nvSpPr>
          <p:cNvPr id="3" name="Объект 2"/>
          <p:cNvSpPr>
            <a:spLocks noGrp="1"/>
          </p:cNvSpPr>
          <p:nvPr>
            <p:ph idx="1"/>
          </p:nvPr>
        </p:nvSpPr>
        <p:spPr>
          <a:xfrm>
            <a:off x="683568" y="1484784"/>
            <a:ext cx="7848872" cy="4824536"/>
          </a:xfrm>
        </p:spPr>
        <p:txBody>
          <a:bodyPr/>
          <a:lstStyle/>
          <a:p>
            <a:r>
              <a:rPr lang="ru-RU" dirty="0" smtClean="0"/>
              <a:t>1) Оценить показатели гликемии</a:t>
            </a:r>
          </a:p>
          <a:p>
            <a:r>
              <a:rPr lang="ru-RU" dirty="0" smtClean="0"/>
              <a:t>2) Считать количество хлебных единиц и оценивать качество углеводов</a:t>
            </a:r>
          </a:p>
          <a:p>
            <a:r>
              <a:rPr lang="ru-RU" dirty="0" smtClean="0"/>
              <a:t>3) Оценить энергетические затраты после приема пищи, то есть после введения инсулина</a:t>
            </a:r>
          </a:p>
          <a:p>
            <a:r>
              <a:rPr lang="ru-RU" dirty="0" smtClean="0"/>
              <a:t>4) Использовать индивидуальный углеводный коэффициент</a:t>
            </a:r>
          </a:p>
          <a:p>
            <a:r>
              <a:rPr lang="ru-RU" dirty="0" smtClean="0"/>
              <a:t>5) Использовать коэффициент  чувствительности</a:t>
            </a:r>
          </a:p>
          <a:p>
            <a:r>
              <a:rPr lang="ru-RU" dirty="0" smtClean="0"/>
              <a:t>6) Решить вопрос дозы инсулина</a:t>
            </a:r>
            <a:endParaRPr lang="ru-RU" dirty="0"/>
          </a:p>
        </p:txBody>
      </p:sp>
    </p:spTree>
    <p:extLst>
      <p:ext uri="{BB962C8B-B14F-4D97-AF65-F5344CB8AC3E}">
        <p14:creationId xmlns:p14="http://schemas.microsoft.com/office/powerpoint/2010/main" val="3040284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0"/>
            <a:ext cx="8784976" cy="6741368"/>
          </a:xfrm>
        </p:spPr>
      </p:pic>
    </p:spTree>
    <p:extLst>
      <p:ext uri="{BB962C8B-B14F-4D97-AF65-F5344CB8AC3E}">
        <p14:creationId xmlns:p14="http://schemas.microsoft.com/office/powerpoint/2010/main" val="2668930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4294967295"/>
          </p:nvPr>
        </p:nvSpPr>
        <p:spPr>
          <a:xfrm>
            <a:off x="0" y="3356992"/>
            <a:ext cx="8964487" cy="3095178"/>
          </a:xfrm>
        </p:spPr>
        <p:txBody>
          <a:bodyPr>
            <a:normAutofit fontScale="85000" lnSpcReduction="20000"/>
          </a:bodyPr>
          <a:lstStyle/>
          <a:p>
            <a:r>
              <a:rPr lang="ru-RU" b="1" i="1" dirty="0" smtClean="0">
                <a:solidFill>
                  <a:schemeClr val="accent1">
                    <a:lumMod val="50000"/>
                  </a:schemeClr>
                </a:solidFill>
              </a:rPr>
              <a:t>Уровень </a:t>
            </a:r>
            <a:r>
              <a:rPr lang="ru-RU" b="1" i="1" dirty="0" err="1" smtClean="0">
                <a:solidFill>
                  <a:schemeClr val="accent1">
                    <a:lumMod val="50000"/>
                  </a:schemeClr>
                </a:solidFill>
              </a:rPr>
              <a:t>гликированного</a:t>
            </a:r>
            <a:r>
              <a:rPr lang="ru-RU" b="1" i="1" dirty="0" smtClean="0">
                <a:solidFill>
                  <a:schemeClr val="accent1">
                    <a:lumMod val="50000"/>
                  </a:schemeClr>
                </a:solidFill>
              </a:rPr>
              <a:t> гемоглобина должен измеряться минимум 4 раза в год</a:t>
            </a:r>
          </a:p>
          <a:p>
            <a:r>
              <a:rPr lang="ru-RU" b="1" i="1" dirty="0" smtClean="0">
                <a:solidFill>
                  <a:schemeClr val="accent1">
                    <a:lumMod val="50000"/>
                  </a:schemeClr>
                </a:solidFill>
              </a:rPr>
              <a:t>Целевой уровень </a:t>
            </a:r>
            <a:r>
              <a:rPr lang="en-US" b="1" i="1" dirty="0" smtClean="0">
                <a:solidFill>
                  <a:schemeClr val="accent1">
                    <a:lumMod val="50000"/>
                  </a:schemeClr>
                </a:solidFill>
              </a:rPr>
              <a:t>HbA1C&lt;</a:t>
            </a:r>
            <a:r>
              <a:rPr lang="ru-RU" b="1" i="1" dirty="0" smtClean="0">
                <a:solidFill>
                  <a:schemeClr val="accent1">
                    <a:lumMod val="50000"/>
                  </a:schemeClr>
                </a:solidFill>
              </a:rPr>
              <a:t>7,0% рекомендуется для пациентов, использующих инсулиновые аналоги, современные средства введения инсулина, возможность регулярного самоконтроля гликемии/</a:t>
            </a:r>
            <a:r>
              <a:rPr lang="en-US" b="1" i="1" dirty="0" smtClean="0">
                <a:solidFill>
                  <a:schemeClr val="accent1">
                    <a:lumMod val="50000"/>
                  </a:schemeClr>
                </a:solidFill>
              </a:rPr>
              <a:t>CGM</a:t>
            </a:r>
            <a:r>
              <a:rPr lang="ru-RU" b="1" i="1" dirty="0" smtClean="0">
                <a:solidFill>
                  <a:schemeClr val="accent1">
                    <a:lumMod val="50000"/>
                  </a:schemeClr>
                </a:solidFill>
              </a:rPr>
              <a:t>.</a:t>
            </a:r>
          </a:p>
          <a:p>
            <a:r>
              <a:rPr lang="ru-RU" b="1" i="1" dirty="0" smtClean="0">
                <a:solidFill>
                  <a:schemeClr val="accent1">
                    <a:lumMod val="50000"/>
                  </a:schemeClr>
                </a:solidFill>
              </a:rPr>
              <a:t>Целевой уровень </a:t>
            </a:r>
            <a:r>
              <a:rPr lang="en-US" b="1" i="1" dirty="0" smtClean="0">
                <a:solidFill>
                  <a:schemeClr val="accent1">
                    <a:lumMod val="50000"/>
                  </a:schemeClr>
                </a:solidFill>
              </a:rPr>
              <a:t>HbA1C&lt; 7,5% </a:t>
            </a:r>
            <a:r>
              <a:rPr lang="ru-RU" b="1" i="1" dirty="0" smtClean="0">
                <a:solidFill>
                  <a:schemeClr val="accent1">
                    <a:lumMod val="50000"/>
                  </a:schemeClr>
                </a:solidFill>
              </a:rPr>
              <a:t>рекомендуется для пациентов, неспособных ощущать гипогликемии, тяжелые гипогликемии в анамнезе</a:t>
            </a:r>
          </a:p>
          <a:p>
            <a:r>
              <a:rPr lang="ru-RU" b="1" i="1" dirty="0" smtClean="0">
                <a:solidFill>
                  <a:schemeClr val="accent1">
                    <a:lumMod val="50000"/>
                  </a:schemeClr>
                </a:solidFill>
              </a:rPr>
              <a:t>Целевой уровень </a:t>
            </a:r>
            <a:r>
              <a:rPr lang="en-US" b="1" i="1" dirty="0" smtClean="0">
                <a:solidFill>
                  <a:schemeClr val="accent1">
                    <a:lumMod val="50000"/>
                  </a:schemeClr>
                </a:solidFill>
              </a:rPr>
              <a:t>HbA1C&lt;6,5%</a:t>
            </a:r>
            <a:r>
              <a:rPr lang="ru-RU" b="1" i="1" dirty="0" smtClean="0">
                <a:solidFill>
                  <a:schemeClr val="accent1">
                    <a:lumMod val="50000"/>
                  </a:schemeClr>
                </a:solidFill>
              </a:rPr>
              <a:t> рекомендуется для пациентов с остаточной секрецией инсулина( «медовый месяц»)</a:t>
            </a:r>
            <a:endParaRPr lang="ru-RU" b="1" i="1" dirty="0">
              <a:solidFill>
                <a:schemeClr val="accent1">
                  <a:lumMod val="50000"/>
                </a:schemeClr>
              </a:solidFill>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47" y="260648"/>
            <a:ext cx="8136904" cy="3096344"/>
          </a:xfrm>
          <a:prstGeom prst="rect">
            <a:avLst/>
          </a:prstGeom>
        </p:spPr>
      </p:pic>
      <p:sp>
        <p:nvSpPr>
          <p:cNvPr id="9" name="Рисунок 7"/>
          <p:cNvSpPr txBox="1">
            <a:spLocks/>
          </p:cNvSpPr>
          <p:nvPr/>
        </p:nvSpPr>
        <p:spPr>
          <a:xfrm>
            <a:off x="1010476" y="622936"/>
            <a:ext cx="3359623" cy="5468112"/>
          </a:xfrm>
          <a:prstGeom prst="rect">
            <a:avLst/>
          </a:prstGeom>
        </p:spPr>
      </p:sp>
    </p:spTree>
    <p:extLst>
      <p:ext uri="{BB962C8B-B14F-4D97-AF65-F5344CB8AC3E}">
        <p14:creationId xmlns:p14="http://schemas.microsoft.com/office/powerpoint/2010/main" val="2994547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404664"/>
            <a:ext cx="7024744" cy="720080"/>
          </a:xfrm>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88640"/>
            <a:ext cx="8568952" cy="6480720"/>
          </a:xfrm>
        </p:spPr>
      </p:pic>
    </p:spTree>
    <p:extLst>
      <p:ext uri="{BB962C8B-B14F-4D97-AF65-F5344CB8AC3E}">
        <p14:creationId xmlns:p14="http://schemas.microsoft.com/office/powerpoint/2010/main" val="3933310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332656"/>
            <a:ext cx="7024744" cy="360040"/>
          </a:xfrm>
        </p:spPr>
        <p:txBody>
          <a:bodyPr>
            <a:normAutofit fontScale="90000"/>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332899" cy="6858000"/>
          </a:xfrm>
        </p:spPr>
      </p:pic>
    </p:spTree>
    <p:extLst>
      <p:ext uri="{BB962C8B-B14F-4D97-AF65-F5344CB8AC3E}">
        <p14:creationId xmlns:p14="http://schemas.microsoft.com/office/powerpoint/2010/main" val="1503497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418" y="260648"/>
            <a:ext cx="8543046" cy="6408712"/>
          </a:xfrm>
        </p:spPr>
      </p:pic>
    </p:spTree>
    <p:extLst>
      <p:ext uri="{BB962C8B-B14F-4D97-AF65-F5344CB8AC3E}">
        <p14:creationId xmlns:p14="http://schemas.microsoft.com/office/powerpoint/2010/main" val="4106501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467544" y="476672"/>
            <a:ext cx="8208912" cy="5904656"/>
          </a:xfrm>
        </p:spPr>
        <p:txBody>
          <a:bodyPr>
            <a:normAutofit fontScale="92500" lnSpcReduction="10000"/>
          </a:bodyPr>
          <a:lstStyle/>
          <a:p>
            <a:r>
              <a:rPr lang="ru-RU" dirty="0" smtClean="0"/>
              <a:t>Расчет суточной калорийности</a:t>
            </a:r>
          </a:p>
          <a:p>
            <a:pPr marL="68580" indent="0">
              <a:buNone/>
            </a:pPr>
            <a:r>
              <a:rPr lang="ru-RU" dirty="0" smtClean="0"/>
              <a:t>1000+ (100</a:t>
            </a:r>
            <a:r>
              <a:rPr lang="en-US" dirty="0" smtClean="0"/>
              <a:t> </a:t>
            </a:r>
            <a:r>
              <a:rPr lang="ru-RU" dirty="0" smtClean="0"/>
              <a:t>х</a:t>
            </a:r>
            <a:r>
              <a:rPr lang="en-US" dirty="0" smtClean="0"/>
              <a:t> n</a:t>
            </a:r>
            <a:r>
              <a:rPr lang="ru-RU" dirty="0" smtClean="0"/>
              <a:t>), </a:t>
            </a:r>
            <a:r>
              <a:rPr lang="en-US" dirty="0" smtClean="0"/>
              <a:t>n</a:t>
            </a:r>
            <a:r>
              <a:rPr lang="ru-RU" dirty="0" smtClean="0"/>
              <a:t>- возраст ребенка</a:t>
            </a:r>
          </a:p>
          <a:p>
            <a:pPr marL="68580" indent="0">
              <a:buNone/>
            </a:pPr>
            <a:r>
              <a:rPr lang="ru-RU" dirty="0" smtClean="0"/>
              <a:t>В период </a:t>
            </a:r>
            <a:r>
              <a:rPr lang="ru-RU" dirty="0" err="1" smtClean="0"/>
              <a:t>пубертата</a:t>
            </a:r>
            <a:r>
              <a:rPr lang="ru-RU" dirty="0" smtClean="0"/>
              <a:t> мальчикам дополнительно 200 ккал/сутки, девочкам уменьшение </a:t>
            </a:r>
            <a:r>
              <a:rPr lang="ru-RU" dirty="0" err="1" smtClean="0"/>
              <a:t>калоража</a:t>
            </a:r>
            <a:r>
              <a:rPr lang="ru-RU" dirty="0" smtClean="0"/>
              <a:t>.</a:t>
            </a:r>
          </a:p>
          <a:p>
            <a:pPr marL="68580" indent="0">
              <a:buNone/>
            </a:pPr>
            <a:r>
              <a:rPr lang="ru-RU" dirty="0" smtClean="0"/>
              <a:t>Мальчики 15-18 лет      2200-3000 ккал/</a:t>
            </a:r>
            <a:r>
              <a:rPr lang="ru-RU" dirty="0" err="1" smtClean="0"/>
              <a:t>сут</a:t>
            </a:r>
            <a:endParaRPr lang="ru-RU" dirty="0" smtClean="0"/>
          </a:p>
          <a:p>
            <a:pPr marL="68580" indent="0">
              <a:buNone/>
            </a:pPr>
            <a:r>
              <a:rPr lang="ru-RU" dirty="0" smtClean="0"/>
              <a:t>Девочки 15-18 лет         1800-2300 ккал/</a:t>
            </a:r>
            <a:r>
              <a:rPr lang="ru-RU" dirty="0" err="1" smtClean="0"/>
              <a:t>сут</a:t>
            </a:r>
            <a:endParaRPr lang="ru-RU" dirty="0" smtClean="0"/>
          </a:p>
          <a:p>
            <a:r>
              <a:rPr lang="ru-RU" dirty="0"/>
              <a:t>Гликемический </a:t>
            </a:r>
            <a:r>
              <a:rPr lang="ru-RU" dirty="0" smtClean="0"/>
              <a:t>индекс(ГИ)- </a:t>
            </a:r>
            <a:r>
              <a:rPr lang="ru-RU" dirty="0"/>
              <a:t>это показатель скорости усвоения углеводов, поступающих в организм и повышающий уровень сахара в крови. Гликемический индекс каждого продукта сравнивают с ГИ глюкозы, который равен 100 единицам</a:t>
            </a:r>
            <a:r>
              <a:rPr lang="ru-RU" dirty="0" smtClean="0"/>
              <a:t>. Зависит от вида углеводов, способа приготовления, количества пищевых волокон, скорости приема пищи, комбинации с другими компонентами пищи.</a:t>
            </a:r>
          </a:p>
          <a:p>
            <a:r>
              <a:rPr lang="ru-RU" dirty="0" smtClean="0"/>
              <a:t>Высокий ГИ     </a:t>
            </a:r>
            <a:r>
              <a:rPr lang="en-US" dirty="0" smtClean="0"/>
              <a:t>&gt;70%</a:t>
            </a:r>
          </a:p>
          <a:p>
            <a:r>
              <a:rPr lang="ru-RU" dirty="0" smtClean="0"/>
              <a:t>Средний ГИ</a:t>
            </a:r>
            <a:r>
              <a:rPr lang="en-US" dirty="0" smtClean="0"/>
              <a:t> </a:t>
            </a:r>
            <a:r>
              <a:rPr lang="ru-RU" dirty="0" smtClean="0"/>
              <a:t>   </a:t>
            </a:r>
            <a:r>
              <a:rPr lang="en-US" dirty="0" smtClean="0"/>
              <a:t>50-70%</a:t>
            </a:r>
          </a:p>
          <a:p>
            <a:r>
              <a:rPr lang="ru-RU" dirty="0" smtClean="0"/>
              <a:t>Низкий ГИ        </a:t>
            </a:r>
            <a:r>
              <a:rPr lang="en-US" dirty="0" smtClean="0"/>
              <a:t>&lt;50%</a:t>
            </a:r>
            <a:r>
              <a:rPr lang="ru-RU" dirty="0" smtClean="0"/>
              <a:t> </a:t>
            </a:r>
            <a:endParaRPr lang="ru-RU" dirty="0"/>
          </a:p>
        </p:txBody>
      </p:sp>
    </p:spTree>
    <p:extLst>
      <p:ext uri="{BB962C8B-B14F-4D97-AF65-F5344CB8AC3E}">
        <p14:creationId xmlns:p14="http://schemas.microsoft.com/office/powerpoint/2010/main" val="3262488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Обмен глюкозы и роль инсулина в жизни челове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3672408" cy="369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9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 y="116632"/>
            <a:ext cx="9217024" cy="72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7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80920" cy="1838008"/>
          </a:xfrm>
        </p:spPr>
        <p:txBody>
          <a:bodyPr>
            <a:normAutofit fontScale="90000"/>
          </a:bodyPr>
          <a:lstStyle/>
          <a:p>
            <a:pPr algn="ctr"/>
            <a:r>
              <a:rPr lang="ru-RU" sz="2000" b="1" i="1" dirty="0" smtClean="0">
                <a:solidFill>
                  <a:srgbClr val="C00000"/>
                </a:solidFill>
                <a:cs typeface="Aharoni" panose="02010803020104030203" pitchFamily="2" charset="-79"/>
              </a:rPr>
              <a:t>Каждый диабетик 1 типа должен уметь рассчитать свою, индивидуальную дозу инсулина, необходимую для снижения высокого сахара крови. Коррекцию сахара крови делают чаще всего перед очередным приемом пищи. Инсулин, который мы делаем на еду, называется </a:t>
            </a:r>
            <a:r>
              <a:rPr lang="ru-RU" sz="2000" b="1" i="1" dirty="0" err="1" smtClean="0">
                <a:solidFill>
                  <a:srgbClr val="C00000"/>
                </a:solidFill>
                <a:cs typeface="Aharoni" panose="02010803020104030203" pitchFamily="2" charset="-79"/>
              </a:rPr>
              <a:t>прандиальным</a:t>
            </a:r>
            <a:r>
              <a:rPr lang="ru-RU" sz="2000" b="1" i="1" dirty="0" smtClean="0">
                <a:solidFill>
                  <a:srgbClr val="C00000"/>
                </a:solidFill>
                <a:cs typeface="Aharoni" panose="02010803020104030203" pitchFamily="2" charset="-79"/>
              </a:rPr>
              <a:t> или </a:t>
            </a:r>
            <a:r>
              <a:rPr lang="ru-RU" sz="2000" b="1" i="1" dirty="0" err="1" smtClean="0">
                <a:solidFill>
                  <a:srgbClr val="C00000"/>
                </a:solidFill>
                <a:cs typeface="Aharoni" panose="02010803020104030203" pitchFamily="2" charset="-79"/>
              </a:rPr>
              <a:t>болюсным</a:t>
            </a:r>
            <a:endParaRPr lang="ru-RU" sz="2000" b="1" i="1" dirty="0">
              <a:solidFill>
                <a:srgbClr val="C00000"/>
              </a:solidFill>
              <a:cs typeface="Aharoni" panose="02010803020104030203" pitchFamily="2" charset="-79"/>
            </a:endParaRPr>
          </a:p>
        </p:txBody>
      </p:sp>
      <p:sp>
        <p:nvSpPr>
          <p:cNvPr id="3" name="Объект 2"/>
          <p:cNvSpPr>
            <a:spLocks noGrp="1"/>
          </p:cNvSpPr>
          <p:nvPr>
            <p:ph idx="1"/>
          </p:nvPr>
        </p:nvSpPr>
        <p:spPr>
          <a:xfrm>
            <a:off x="251520" y="2204863"/>
            <a:ext cx="8712968" cy="4647697"/>
          </a:xfrm>
        </p:spPr>
        <p:txBody>
          <a:bodyPr>
            <a:normAutofit/>
          </a:bodyPr>
          <a:lstStyle/>
          <a:p>
            <a:r>
              <a:rPr lang="ru-RU" sz="1800" b="1" i="1" dirty="0">
                <a:solidFill>
                  <a:schemeClr val="accent1">
                    <a:lumMod val="50000"/>
                  </a:schemeClr>
                </a:solidFill>
              </a:rPr>
              <a:t>ДЛЯ ПРАВИЛЬНОГО РАСЧЕТА НУЖНЫ СЛЕДУЮЩИЕ ПАРАМЕТРЫ:</a:t>
            </a:r>
          </a:p>
          <a:p>
            <a:r>
              <a:rPr lang="ru-RU" dirty="0"/>
              <a:t>​</a:t>
            </a:r>
            <a:r>
              <a:rPr lang="ru-RU" sz="2000" b="1" i="1" dirty="0"/>
              <a:t>1. </a:t>
            </a:r>
            <a:r>
              <a:rPr lang="ru-RU" sz="2000" b="1" i="1" dirty="0">
                <a:solidFill>
                  <a:schemeClr val="accent6">
                    <a:lumMod val="50000"/>
                  </a:schemeClr>
                </a:solidFill>
              </a:rPr>
              <a:t>АКТУАЛЬНАЯ ГЛИКЕМИЯ (АГ) </a:t>
            </a:r>
            <a:r>
              <a:rPr lang="ru-RU" sz="2000" b="1" i="1" dirty="0"/>
              <a:t>– сахар крови на данный момент</a:t>
            </a:r>
            <a:r>
              <a:rPr lang="ru-RU" dirty="0"/>
              <a:t>.</a:t>
            </a:r>
          </a:p>
          <a:p>
            <a:r>
              <a:rPr lang="ru-RU" sz="1900" b="1" i="1" dirty="0"/>
              <a:t>2</a:t>
            </a:r>
            <a:r>
              <a:rPr lang="ru-RU" sz="1900" b="1" i="1" dirty="0">
                <a:solidFill>
                  <a:schemeClr val="accent6">
                    <a:lumMod val="50000"/>
                  </a:schemeClr>
                </a:solidFill>
              </a:rPr>
              <a:t>. ЦЕЛЕВАЯ ГЛИКЕМИЯ (ЦГ</a:t>
            </a:r>
            <a:r>
              <a:rPr lang="ru-RU" sz="1900" b="1" i="1" dirty="0"/>
              <a:t>)– уровень сахара крови, к которой должен стремиться каждый пациент. ЦГ должен рекомендовать врач с учетом стажа диабета, возраста, сопутствующих заболеваний и пр. Например, детям и диабетикам с маленьким сроком заболевания, рекомендуют ЦГ 6-7, из-за склонности к гипогликемии, которая опаснее повышенного сахара.</a:t>
            </a:r>
          </a:p>
          <a:p>
            <a:r>
              <a:rPr lang="ru-RU" sz="1800" b="1" i="1" dirty="0">
                <a:solidFill>
                  <a:schemeClr val="accent1">
                    <a:lumMod val="50000"/>
                  </a:schemeClr>
                </a:solidFill>
              </a:rPr>
              <a:t>3. ФАКТОР ЧУВСТВИТЕЛЬНОСТИ К ИНСУЛИНУ (ФЧИ) – показывает, насколько понизит сахар крови (в </a:t>
            </a:r>
            <a:r>
              <a:rPr lang="ru-RU" sz="1800" b="1" i="1" dirty="0" err="1">
                <a:solidFill>
                  <a:schemeClr val="accent1">
                    <a:lumMod val="50000"/>
                  </a:schemeClr>
                </a:solidFill>
              </a:rPr>
              <a:t>ммолях</a:t>
            </a:r>
            <a:r>
              <a:rPr lang="ru-RU" sz="1800" b="1" i="1" dirty="0">
                <a:solidFill>
                  <a:schemeClr val="accent1">
                    <a:lumMod val="50000"/>
                  </a:schemeClr>
                </a:solidFill>
              </a:rPr>
              <a:t>) 1 ед. короткого </a:t>
            </a:r>
            <a:r>
              <a:rPr lang="ru-RU" sz="1800" b="1" i="1" dirty="0" smtClean="0">
                <a:solidFill>
                  <a:schemeClr val="accent1">
                    <a:lumMod val="50000"/>
                  </a:schemeClr>
                </a:solidFill>
              </a:rPr>
              <a:t>или ультракороткого </a:t>
            </a:r>
            <a:r>
              <a:rPr lang="ru-RU" sz="1800" b="1" i="1" dirty="0">
                <a:solidFill>
                  <a:schemeClr val="accent1">
                    <a:lumMod val="50000"/>
                  </a:schemeClr>
                </a:solidFill>
              </a:rPr>
              <a:t>инсулина.</a:t>
            </a:r>
          </a:p>
          <a:p>
            <a:endParaRPr lang="ru-RU" sz="3600" dirty="0">
              <a:solidFill>
                <a:schemeClr val="accent2">
                  <a:lumMod val="50000"/>
                </a:schemeClr>
              </a:solidFill>
            </a:endParaRPr>
          </a:p>
        </p:txBody>
      </p:sp>
    </p:spTree>
    <p:extLst>
      <p:ext uri="{BB962C8B-B14F-4D97-AF65-F5344CB8AC3E}">
        <p14:creationId xmlns:p14="http://schemas.microsoft.com/office/powerpoint/2010/main" val="1211672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332656"/>
            <a:ext cx="8064896" cy="5601533"/>
          </a:xfrm>
          <a:prstGeom prst="rect">
            <a:avLst/>
          </a:prstGeom>
        </p:spPr>
        <p:txBody>
          <a:bodyPr wrap="square">
            <a:spAutoFit/>
          </a:bodyPr>
          <a:lstStyle/>
          <a:p>
            <a:r>
              <a:rPr lang="ru-RU" sz="2000" b="1" dirty="0" smtClean="0">
                <a:solidFill>
                  <a:schemeClr val="accent6">
                    <a:lumMod val="50000"/>
                  </a:schemeClr>
                </a:solidFill>
              </a:rPr>
              <a:t>ФОРМУЛЫ </a:t>
            </a:r>
            <a:r>
              <a:rPr lang="ru-RU" sz="2000" b="1" dirty="0">
                <a:solidFill>
                  <a:schemeClr val="accent6">
                    <a:lumMod val="50000"/>
                  </a:schemeClr>
                </a:solidFill>
              </a:rPr>
              <a:t>ДЛЯ РАСЧЕТА </a:t>
            </a:r>
            <a:r>
              <a:rPr lang="ru-RU" sz="2000" b="1" dirty="0" smtClean="0">
                <a:solidFill>
                  <a:schemeClr val="accent6">
                    <a:lumMod val="50000"/>
                  </a:schemeClr>
                </a:solidFill>
              </a:rPr>
              <a:t>ФЧИ</a:t>
            </a:r>
            <a:r>
              <a:rPr lang="ru-RU" sz="2000" b="1" dirty="0" smtClean="0"/>
              <a:t>: УЛЬТРАКОРОТКИЕ </a:t>
            </a:r>
            <a:r>
              <a:rPr lang="ru-RU" sz="2000" b="1" dirty="0"/>
              <a:t>(аналоги инсулина человека) ХУМАЛОГ, НОВОРАПИД, </a:t>
            </a:r>
            <a:r>
              <a:rPr lang="ru-RU" sz="2000" b="1" dirty="0" smtClean="0"/>
              <a:t>АПИДРА 100</a:t>
            </a:r>
            <a:r>
              <a:rPr lang="ru-RU" sz="2000" b="1" dirty="0"/>
              <a:t>: СДИ = Х </a:t>
            </a:r>
            <a:r>
              <a:rPr lang="ru-RU" sz="2000" b="1" dirty="0" err="1"/>
              <a:t>ммоль</a:t>
            </a:r>
            <a:r>
              <a:rPr lang="ru-RU" sz="2000" b="1" dirty="0"/>
              <a:t>/л</a:t>
            </a:r>
          </a:p>
          <a:p>
            <a:r>
              <a:rPr lang="ru-RU" b="1" dirty="0"/>
              <a:t>ИНСУЛИНЫ КОРОТКОГО ДЕЙСТВИЯ – АКТРАПИД НМ, ХУМУЛИН R, ИНСУМАН </a:t>
            </a:r>
            <a:r>
              <a:rPr lang="ru-RU" b="1" dirty="0" smtClean="0"/>
              <a:t>РАПИД  </a:t>
            </a:r>
            <a:r>
              <a:rPr lang="ru-RU" sz="2000" b="1" dirty="0" smtClean="0"/>
              <a:t>83</a:t>
            </a:r>
            <a:r>
              <a:rPr lang="ru-RU" sz="2000" b="1" dirty="0"/>
              <a:t>: СДИ = Х </a:t>
            </a:r>
            <a:r>
              <a:rPr lang="ru-RU" sz="2000" b="1" dirty="0" err="1" smtClean="0"/>
              <a:t>ммоль</a:t>
            </a:r>
            <a:r>
              <a:rPr lang="ru-RU" sz="2000" b="1" dirty="0" smtClean="0"/>
              <a:t>/л ;</a:t>
            </a:r>
          </a:p>
          <a:p>
            <a:r>
              <a:rPr lang="ru-RU" sz="2000" b="1" dirty="0" smtClean="0"/>
              <a:t>100 </a:t>
            </a:r>
            <a:r>
              <a:rPr lang="ru-RU" sz="2000" b="1" dirty="0"/>
              <a:t>И 83 – константы, выведенные производителями инсулина на основании многолетних исследований. </a:t>
            </a:r>
            <a:endParaRPr lang="ru-RU" sz="2000" b="1" dirty="0" smtClean="0"/>
          </a:p>
          <a:p>
            <a:r>
              <a:rPr lang="ru-RU" sz="2000" b="1" dirty="0" smtClean="0">
                <a:solidFill>
                  <a:schemeClr val="accent6">
                    <a:lumMod val="50000"/>
                  </a:schemeClr>
                </a:solidFill>
              </a:rPr>
              <a:t>СДИ</a:t>
            </a:r>
            <a:r>
              <a:rPr lang="ru-RU" sz="2000" b="1" dirty="0">
                <a:solidFill>
                  <a:schemeClr val="accent6">
                    <a:lumMod val="50000"/>
                  </a:schemeClr>
                </a:solidFill>
              </a:rPr>
              <a:t>– суммарная Суточная Доза всего Инсулина </a:t>
            </a:r>
            <a:r>
              <a:rPr lang="ru-RU" sz="2000" b="1" dirty="0"/>
              <a:t>– и </a:t>
            </a:r>
            <a:r>
              <a:rPr lang="ru-RU" sz="2000" b="1" dirty="0" err="1">
                <a:solidFill>
                  <a:srgbClr val="C00000"/>
                </a:solidFill>
              </a:rPr>
              <a:t>болюсного</a:t>
            </a:r>
            <a:r>
              <a:rPr lang="ru-RU" sz="2000" b="1" dirty="0">
                <a:solidFill>
                  <a:srgbClr val="C00000"/>
                </a:solidFill>
              </a:rPr>
              <a:t> (на еду) и базального</a:t>
            </a:r>
            <a:r>
              <a:rPr lang="ru-RU" sz="2000" b="1" dirty="0"/>
              <a:t>.</a:t>
            </a:r>
          </a:p>
          <a:p>
            <a:r>
              <a:rPr lang="ru-RU" sz="2000" b="1" dirty="0"/>
              <a:t> Очевидно, что при гибкой инсулинотерапии, СДИ редко остается постоянной. </a:t>
            </a:r>
            <a:r>
              <a:rPr lang="ru-RU" sz="2000" b="1" dirty="0" smtClean="0"/>
              <a:t>Поэтому</a:t>
            </a:r>
            <a:r>
              <a:rPr lang="ru-RU" sz="2000" b="1" dirty="0"/>
              <a:t>, для расчетов берут </a:t>
            </a:r>
            <a:r>
              <a:rPr lang="ru-RU" sz="2000" b="1" dirty="0" smtClean="0"/>
              <a:t>среднее арифметическое </a:t>
            </a:r>
            <a:r>
              <a:rPr lang="ru-RU" sz="2000" b="1" dirty="0"/>
              <a:t>СДИ за несколько, 3-7 дней. </a:t>
            </a:r>
          </a:p>
          <a:p>
            <a:r>
              <a:rPr lang="ru-RU" sz="2000" b="1" dirty="0"/>
              <a:t>Например, в сутки человек делает 10+8+6 ед. короткого инсулина и 30 ед. продленного. </a:t>
            </a:r>
            <a:endParaRPr lang="ru-RU" sz="2000" b="1" dirty="0" smtClean="0"/>
          </a:p>
          <a:p>
            <a:r>
              <a:rPr lang="ru-RU" sz="2000" b="1" dirty="0" smtClean="0"/>
              <a:t>Значит </a:t>
            </a:r>
            <a:r>
              <a:rPr lang="ru-RU" sz="2000" b="1" dirty="0"/>
              <a:t>его суточная доза инсулина (СДИ) равна 24+30=54 ед. Но, несколько раз дозы короткого были выше или ниже, и выходило по 48-56 ед. в сутки. Поэтому имеет смысл посчитать среднее арифметическое СДИ за 3-7 дней</a:t>
            </a:r>
          </a:p>
        </p:txBody>
      </p:sp>
    </p:spTree>
    <p:extLst>
      <p:ext uri="{BB962C8B-B14F-4D97-AF65-F5344CB8AC3E}">
        <p14:creationId xmlns:p14="http://schemas.microsoft.com/office/powerpoint/2010/main" val="1481152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620713"/>
            <a:ext cx="8136904" cy="5832475"/>
          </a:xfrm>
        </p:spPr>
        <p:txBody>
          <a:bodyPr>
            <a:normAutofit/>
          </a:bodyPr>
          <a:lstStyle/>
          <a:p>
            <a:r>
              <a:rPr lang="ru-RU" b="1" dirty="0" smtClean="0"/>
              <a:t>Углеводный коэффициент(УК)- </a:t>
            </a:r>
            <a:r>
              <a:rPr lang="ru-RU" dirty="0" smtClean="0"/>
              <a:t>количество грамм углеводов, которое усваивает 1 ЕД инсулина.</a:t>
            </a:r>
          </a:p>
          <a:p>
            <a:pPr marL="68580" indent="0">
              <a:buNone/>
            </a:pPr>
            <a:r>
              <a:rPr lang="ru-RU" dirty="0" smtClean="0"/>
              <a:t>УК= доза инсулина/количество ХЕ.</a:t>
            </a:r>
          </a:p>
          <a:p>
            <a:pPr marL="68580" indent="0">
              <a:buNone/>
            </a:pPr>
            <a:r>
              <a:rPr lang="ru-RU" dirty="0" smtClean="0"/>
              <a:t>«Правило 500»:   УК= 500/ суточную дозу инсулина</a:t>
            </a:r>
          </a:p>
          <a:p>
            <a:r>
              <a:rPr lang="ru-RU" b="1" dirty="0" smtClean="0"/>
              <a:t>Коэффициент чувствительности(КЧИ)- </a:t>
            </a:r>
            <a:r>
              <a:rPr lang="ru-RU" dirty="0" smtClean="0"/>
              <a:t>показывает на сколько </a:t>
            </a:r>
            <a:r>
              <a:rPr lang="ru-RU" dirty="0" err="1" smtClean="0"/>
              <a:t>ммоль</a:t>
            </a:r>
            <a:r>
              <a:rPr lang="ru-RU" dirty="0" smtClean="0"/>
              <a:t>/л понизит сахар крови 1 ЕД инсулина.</a:t>
            </a:r>
          </a:p>
          <a:p>
            <a:pPr marL="68580" indent="0">
              <a:buNone/>
            </a:pPr>
            <a:r>
              <a:rPr lang="ru-RU" dirty="0" smtClean="0"/>
              <a:t>«Правило 100»: КЧИ= 100/ суточную дозу инсулина</a:t>
            </a:r>
          </a:p>
          <a:p>
            <a:r>
              <a:rPr lang="ru-RU" b="1" dirty="0" smtClean="0"/>
              <a:t>Коррекционный болюс(КБ)- </a:t>
            </a:r>
            <a:r>
              <a:rPr lang="ru-RU" dirty="0" smtClean="0"/>
              <a:t>доза инсулина, необходимая для достижения целевого уровня гликемии.</a:t>
            </a:r>
          </a:p>
          <a:p>
            <a:pPr marL="68580" indent="0">
              <a:buNone/>
            </a:pPr>
            <a:r>
              <a:rPr lang="ru-RU" b="1" i="1" dirty="0" smtClean="0">
                <a:solidFill>
                  <a:srgbClr val="C00000"/>
                </a:solidFill>
              </a:rPr>
              <a:t>КБ=разница между текущим и целевым уровнем глюкозы/ чувствительность к инсулину.</a:t>
            </a:r>
            <a:endParaRPr lang="ru-RU" b="1" i="1" dirty="0">
              <a:solidFill>
                <a:srgbClr val="C00000"/>
              </a:solidFill>
            </a:endParaRPr>
          </a:p>
        </p:txBody>
      </p:sp>
    </p:spTree>
    <p:extLst>
      <p:ext uri="{BB962C8B-B14F-4D97-AF65-F5344CB8AC3E}">
        <p14:creationId xmlns:p14="http://schemas.microsoft.com/office/powerpoint/2010/main" val="1907665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260648"/>
            <a:ext cx="8280920" cy="6336704"/>
          </a:xfrm>
        </p:spPr>
      </p:pic>
    </p:spTree>
    <p:extLst>
      <p:ext uri="{BB962C8B-B14F-4D97-AF65-F5344CB8AC3E}">
        <p14:creationId xmlns:p14="http://schemas.microsoft.com/office/powerpoint/2010/main" val="2803782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48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45582"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47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83568" y="908720"/>
            <a:ext cx="7380932" cy="5257130"/>
          </a:xfrm>
        </p:spPr>
        <p:txBody>
          <a:bodyPr>
            <a:normAutofit/>
          </a:bodyPr>
          <a:lstStyle/>
          <a:p>
            <a:r>
              <a:rPr lang="ru-RU" b="1" i="1" dirty="0" smtClean="0">
                <a:solidFill>
                  <a:schemeClr val="accent1">
                    <a:lumMod val="50000"/>
                  </a:schemeClr>
                </a:solidFill>
              </a:rPr>
              <a:t>На Коэффициент Чувствительности к инсулину влияет:</a:t>
            </a:r>
          </a:p>
          <a:p>
            <a:pPr marL="68580" indent="0">
              <a:buNone/>
            </a:pPr>
            <a:r>
              <a:rPr lang="ru-RU" b="1" i="1" dirty="0" smtClean="0">
                <a:solidFill>
                  <a:schemeClr val="accent6">
                    <a:lumMod val="50000"/>
                  </a:schemeClr>
                </a:solidFill>
              </a:rPr>
              <a:t>1.Возраст ребенка:</a:t>
            </a:r>
          </a:p>
          <a:p>
            <a:pPr marL="525780" indent="-457200">
              <a:buNone/>
            </a:pPr>
            <a:r>
              <a:rPr lang="ru-RU" dirty="0" smtClean="0"/>
              <a:t>У взрослых 1 </a:t>
            </a:r>
            <a:r>
              <a:rPr lang="ru-RU" dirty="0" err="1" smtClean="0"/>
              <a:t>Ед</a:t>
            </a:r>
            <a:r>
              <a:rPr lang="ru-RU" dirty="0" smtClean="0"/>
              <a:t> короткого инсулина снижает сахар крови на 2-3 </a:t>
            </a:r>
            <a:r>
              <a:rPr lang="ru-RU" dirty="0" err="1" smtClean="0"/>
              <a:t>ммоль</a:t>
            </a:r>
            <a:r>
              <a:rPr lang="ru-RU" dirty="0" smtClean="0"/>
              <a:t>/л</a:t>
            </a:r>
          </a:p>
          <a:p>
            <a:pPr marL="525780" indent="-457200">
              <a:buNone/>
            </a:pPr>
            <a:r>
              <a:rPr lang="ru-RU" dirty="0" smtClean="0"/>
              <a:t>У детей </a:t>
            </a:r>
            <a:r>
              <a:rPr lang="en-US" dirty="0" smtClean="0"/>
              <a:t>&gt;</a:t>
            </a:r>
            <a:r>
              <a:rPr lang="ru-RU" dirty="0" smtClean="0"/>
              <a:t>25 кг 1 </a:t>
            </a:r>
            <a:r>
              <a:rPr lang="ru-RU" dirty="0" err="1" smtClean="0"/>
              <a:t>Ед</a:t>
            </a:r>
            <a:r>
              <a:rPr lang="ru-RU" dirty="0" smtClean="0"/>
              <a:t> инсулина снижает сахар крови на 3-5 </a:t>
            </a:r>
            <a:r>
              <a:rPr lang="ru-RU" dirty="0" err="1" smtClean="0"/>
              <a:t>ммоль</a:t>
            </a:r>
            <a:r>
              <a:rPr lang="ru-RU" dirty="0" smtClean="0"/>
              <a:t>/л</a:t>
            </a:r>
          </a:p>
          <a:p>
            <a:pPr marL="525780" indent="-457200">
              <a:buNone/>
            </a:pPr>
            <a:r>
              <a:rPr lang="ru-RU" dirty="0" smtClean="0"/>
              <a:t>У детей до 25 кг 1 </a:t>
            </a:r>
            <a:r>
              <a:rPr lang="ru-RU" dirty="0" err="1" smtClean="0"/>
              <a:t>Ед</a:t>
            </a:r>
            <a:r>
              <a:rPr lang="ru-RU" dirty="0" smtClean="0"/>
              <a:t> инсулина снижает сахар крови на 5-7 </a:t>
            </a:r>
            <a:r>
              <a:rPr lang="ru-RU" dirty="0" err="1" smtClean="0"/>
              <a:t>ммоль</a:t>
            </a:r>
            <a:r>
              <a:rPr lang="ru-RU" dirty="0" smtClean="0"/>
              <a:t>/л</a:t>
            </a:r>
          </a:p>
          <a:p>
            <a:pPr marL="525780" indent="-457200">
              <a:buNone/>
            </a:pPr>
            <a:r>
              <a:rPr lang="ru-RU" b="1" i="1" dirty="0" smtClean="0">
                <a:solidFill>
                  <a:schemeClr val="accent6">
                    <a:lumMod val="50000"/>
                  </a:schemeClr>
                </a:solidFill>
              </a:rPr>
              <a:t>2. Компенсация СД</a:t>
            </a:r>
          </a:p>
          <a:p>
            <a:pPr marL="525780" indent="-457200">
              <a:buNone/>
            </a:pPr>
            <a:r>
              <a:rPr lang="ru-RU" b="1" i="1" dirty="0" smtClean="0">
                <a:solidFill>
                  <a:schemeClr val="accent6">
                    <a:lumMod val="50000"/>
                  </a:schemeClr>
                </a:solidFill>
              </a:rPr>
              <a:t>3. Сопутствующие заболевания</a:t>
            </a:r>
            <a:endParaRPr lang="ru-RU" b="1" i="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Физические нагрузки</a:t>
            </a:r>
            <a:endParaRPr lang="ru-RU" dirty="0"/>
          </a:p>
        </p:txBody>
      </p:sp>
      <p:sp>
        <p:nvSpPr>
          <p:cNvPr id="3" name="Объект 2"/>
          <p:cNvSpPr>
            <a:spLocks noGrp="1"/>
          </p:cNvSpPr>
          <p:nvPr>
            <p:ph idx="1"/>
          </p:nvPr>
        </p:nvSpPr>
        <p:spPr/>
        <p:txBody>
          <a:bodyPr/>
          <a:lstStyle/>
          <a:p>
            <a:r>
              <a:rPr lang="ru-RU" dirty="0" smtClean="0"/>
              <a:t>Секреция инсулина снижается</a:t>
            </a:r>
          </a:p>
          <a:p>
            <a:r>
              <a:rPr lang="ru-RU" dirty="0" smtClean="0"/>
              <a:t>Чувствительность к инсулину повышается</a:t>
            </a:r>
          </a:p>
          <a:p>
            <a:r>
              <a:rPr lang="ru-RU" dirty="0" smtClean="0"/>
              <a:t>Секреция </a:t>
            </a:r>
            <a:r>
              <a:rPr lang="ru-RU" dirty="0" err="1" smtClean="0"/>
              <a:t>контринсулярных</a:t>
            </a:r>
            <a:r>
              <a:rPr lang="ru-RU" dirty="0" smtClean="0"/>
              <a:t> гормонов повышается</a:t>
            </a:r>
            <a:endParaRPr lang="ru-RU" dirty="0"/>
          </a:p>
        </p:txBody>
      </p:sp>
    </p:spTree>
    <p:extLst>
      <p:ext uri="{BB962C8B-B14F-4D97-AF65-F5344CB8AC3E}">
        <p14:creationId xmlns:p14="http://schemas.microsoft.com/office/powerpoint/2010/main" val="930090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20688"/>
            <a:ext cx="7992888" cy="1008112"/>
          </a:xfrm>
        </p:spPr>
        <p:txBody>
          <a:bodyPr>
            <a:normAutofit/>
          </a:bodyPr>
          <a:lstStyle/>
          <a:p>
            <a:pPr algn="ctr"/>
            <a:r>
              <a:rPr lang="ru-RU" sz="2800" dirty="0" smtClean="0">
                <a:solidFill>
                  <a:schemeClr val="accent1">
                    <a:lumMod val="50000"/>
                  </a:schemeClr>
                </a:solidFill>
              </a:rPr>
              <a:t>Состояние углеводного обмена во время физических нагрузок у ребенка без СД</a:t>
            </a:r>
            <a:endParaRPr lang="ru-RU" sz="2800" dirty="0">
              <a:solidFill>
                <a:schemeClr val="accent1">
                  <a:lumMod val="50000"/>
                </a:schemeClr>
              </a:solidFill>
            </a:endParaRPr>
          </a:p>
        </p:txBody>
      </p:sp>
      <p:sp>
        <p:nvSpPr>
          <p:cNvPr id="3" name="Объект 2"/>
          <p:cNvSpPr>
            <a:spLocks noGrp="1"/>
          </p:cNvSpPr>
          <p:nvPr>
            <p:ph idx="1"/>
          </p:nvPr>
        </p:nvSpPr>
        <p:spPr>
          <a:xfrm>
            <a:off x="611560" y="1628800"/>
            <a:ext cx="8064896" cy="4824536"/>
          </a:xfrm>
        </p:spPr>
        <p:txBody>
          <a:bodyPr>
            <a:normAutofit lnSpcReduction="10000"/>
          </a:bodyPr>
          <a:lstStyle/>
          <a:p>
            <a:r>
              <a:rPr lang="ru-RU" dirty="0" smtClean="0"/>
              <a:t>Снижается секреция инсулина</a:t>
            </a:r>
          </a:p>
          <a:p>
            <a:r>
              <a:rPr lang="ru-RU" dirty="0" smtClean="0"/>
              <a:t>Повышается чувствительность рецепторов к инсулину</a:t>
            </a:r>
          </a:p>
          <a:p>
            <a:r>
              <a:rPr lang="ru-RU" dirty="0" smtClean="0"/>
              <a:t>Происходит выброс </a:t>
            </a:r>
            <a:r>
              <a:rPr lang="ru-RU" dirty="0" err="1" smtClean="0"/>
              <a:t>контринсулярных</a:t>
            </a:r>
            <a:r>
              <a:rPr lang="ru-RU" dirty="0" smtClean="0"/>
              <a:t> гормонов         расходуется запас мышечного гликогена</a:t>
            </a:r>
          </a:p>
          <a:p>
            <a:r>
              <a:rPr lang="ru-RU" b="1" i="1" dirty="0" smtClean="0"/>
              <a:t>Глюкоза из крови поступает в мышцу</a:t>
            </a:r>
            <a:r>
              <a:rPr lang="ru-RU" dirty="0" smtClean="0"/>
              <a:t>        </a:t>
            </a:r>
          </a:p>
          <a:p>
            <a:pPr marL="68580" indent="0">
              <a:buNone/>
            </a:pPr>
            <a:r>
              <a:rPr lang="ru-RU" dirty="0" smtClean="0"/>
              <a:t>Снижается уровень глюкозы в крови         низкий уровень инсулина и высокий уровень </a:t>
            </a:r>
            <a:r>
              <a:rPr lang="ru-RU" dirty="0" err="1" smtClean="0"/>
              <a:t>контринсулярных</a:t>
            </a:r>
            <a:r>
              <a:rPr lang="ru-RU" dirty="0" smtClean="0"/>
              <a:t> гормонов</a:t>
            </a:r>
          </a:p>
          <a:p>
            <a:r>
              <a:rPr lang="ru-RU" dirty="0" smtClean="0"/>
              <a:t>Активируется распад гликогена в печени        глюкоза из печени поступает в кровь      </a:t>
            </a:r>
            <a:r>
              <a:rPr lang="ru-RU" b="1" i="1" dirty="0" smtClean="0"/>
              <a:t>глюкоза из крови поступает в мышцу</a:t>
            </a:r>
            <a:endParaRPr lang="ru-RU" b="1" i="1" dirty="0"/>
          </a:p>
        </p:txBody>
      </p:sp>
      <p:cxnSp>
        <p:nvCxnSpPr>
          <p:cNvPr id="5" name="Прямая со стрелкой 4"/>
          <p:cNvCxnSpPr/>
          <p:nvPr/>
        </p:nvCxnSpPr>
        <p:spPr>
          <a:xfrm>
            <a:off x="611560" y="3284984"/>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6934295" y="3717032"/>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6502247" y="407707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7308304" y="5157192"/>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6602350" y="5474386"/>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318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08912" cy="1224136"/>
          </a:xfrm>
        </p:spPr>
        <p:txBody>
          <a:bodyPr>
            <a:normAutofit fontScale="90000"/>
          </a:bodyPr>
          <a:lstStyle/>
          <a:p>
            <a:r>
              <a:rPr lang="ru-RU" sz="2800" b="1" i="1" dirty="0">
                <a:solidFill>
                  <a:schemeClr val="accent1">
                    <a:lumMod val="50000"/>
                  </a:schemeClr>
                </a:solidFill>
              </a:rPr>
              <a:t>Состояние углеводного обмена во время физических нагрузок у ребенка </a:t>
            </a:r>
            <a:r>
              <a:rPr lang="ru-RU" sz="2800" b="1" i="1" dirty="0" smtClean="0">
                <a:solidFill>
                  <a:schemeClr val="accent1">
                    <a:lumMod val="50000"/>
                  </a:schemeClr>
                </a:solidFill>
              </a:rPr>
              <a:t>с СД на фоне дефицита инсулина</a:t>
            </a:r>
            <a:endParaRPr lang="ru-RU" sz="2800" b="1" i="1" dirty="0">
              <a:solidFill>
                <a:schemeClr val="accent1">
                  <a:lumMod val="50000"/>
                </a:schemeClr>
              </a:solidFill>
            </a:endParaRPr>
          </a:p>
        </p:txBody>
      </p:sp>
      <p:sp>
        <p:nvSpPr>
          <p:cNvPr id="3" name="Объект 2"/>
          <p:cNvSpPr>
            <a:spLocks noGrp="1"/>
          </p:cNvSpPr>
          <p:nvPr>
            <p:ph idx="1"/>
          </p:nvPr>
        </p:nvSpPr>
        <p:spPr>
          <a:xfrm>
            <a:off x="539552" y="1916832"/>
            <a:ext cx="8136904" cy="4536504"/>
          </a:xfrm>
        </p:spPr>
        <p:txBody>
          <a:bodyPr/>
          <a:lstStyle/>
          <a:p>
            <a:pPr marL="68580" indent="0" algn="ctr">
              <a:buNone/>
            </a:pPr>
            <a:r>
              <a:rPr lang="ru-RU" dirty="0" smtClean="0"/>
              <a:t>Уровень инсулина  низкий</a:t>
            </a:r>
          </a:p>
          <a:p>
            <a:pPr marL="68580" indent="0" algn="ctr">
              <a:buNone/>
            </a:pPr>
            <a:r>
              <a:rPr lang="ru-RU" dirty="0" smtClean="0"/>
              <a:t>Уровень </a:t>
            </a:r>
            <a:r>
              <a:rPr lang="ru-RU" dirty="0" err="1" smtClean="0"/>
              <a:t>контринсулярных</a:t>
            </a:r>
            <a:r>
              <a:rPr lang="ru-RU" dirty="0" smtClean="0"/>
              <a:t> гормонов высокий</a:t>
            </a:r>
          </a:p>
          <a:p>
            <a:pPr marL="68580" indent="0" algn="ctr">
              <a:buNone/>
            </a:pPr>
            <a:endParaRPr lang="ru-RU" dirty="0"/>
          </a:p>
          <a:p>
            <a:pPr marL="68580" indent="0" algn="ctr">
              <a:buNone/>
            </a:pPr>
            <a:r>
              <a:rPr lang="ru-RU" dirty="0" smtClean="0"/>
              <a:t>Глюкоза не усваивается мышечной клеткой</a:t>
            </a:r>
          </a:p>
          <a:p>
            <a:pPr marL="68580" indent="0" algn="ctr">
              <a:buNone/>
            </a:pPr>
            <a:r>
              <a:rPr lang="ru-RU" dirty="0" smtClean="0"/>
              <a:t>Активизируется распад гликогена в печени</a:t>
            </a:r>
          </a:p>
          <a:p>
            <a:pPr marL="68580" indent="0" algn="ctr">
              <a:buNone/>
            </a:pPr>
            <a:r>
              <a:rPr lang="ru-RU" dirty="0" smtClean="0"/>
              <a:t>Повышается уровень свободных жирных кислот в крови</a:t>
            </a:r>
          </a:p>
          <a:p>
            <a:pPr marL="68580" indent="0" algn="ctr">
              <a:buNone/>
            </a:pPr>
            <a:endParaRPr lang="ru-RU" dirty="0"/>
          </a:p>
          <a:p>
            <a:pPr marL="68580" indent="0" algn="ctr">
              <a:buNone/>
            </a:pPr>
            <a:endParaRPr lang="ru-RU" dirty="0" smtClean="0"/>
          </a:p>
          <a:p>
            <a:pPr marL="68580" indent="0" algn="ctr">
              <a:buNone/>
            </a:pPr>
            <a:r>
              <a:rPr lang="ru-RU" dirty="0" smtClean="0"/>
              <a:t>Гипергликемия и </a:t>
            </a:r>
            <a:r>
              <a:rPr lang="ru-RU" dirty="0" err="1" smtClean="0"/>
              <a:t>Кетоз</a:t>
            </a:r>
            <a:endParaRPr lang="ru-RU" dirty="0" smtClean="0"/>
          </a:p>
          <a:p>
            <a:endParaRPr lang="ru-RU" dirty="0" smtClean="0"/>
          </a:p>
        </p:txBody>
      </p:sp>
      <p:sp>
        <p:nvSpPr>
          <p:cNvPr id="4" name="Стрелка вниз 3"/>
          <p:cNvSpPr/>
          <p:nvPr/>
        </p:nvSpPr>
        <p:spPr>
          <a:xfrm>
            <a:off x="4385607" y="2924944"/>
            <a:ext cx="4846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4427984" y="5204131"/>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38468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rdkb18.ru/med-profilaktika/%D0%9F%D1%80%D0%B8%D0%BB%D0%BE%D0%B6%D0%B5%D0%BD%D0%B8%D0%B5%20%E2%95%A3%203%20%D0%BA%20%D0%92%D0%A5.09786%20%D0%BE%D1%82%2030.08.2019%20%D0%A0%D0%B0%D0%BD%D0%BD%D0%B5%D0%B5%20%D0%B2%D1%8B%D1%8F%D0%B2%D0%BB%D0%B5%D0%BD%D0%B8%D0%B5%20%D0%B8%20%D0%BF%D1%80%D0%BE%D1%84%D0%B8%D0%BB%D0%B0%D0%BA%D1%82%D0%B8%D0%BA%D0%B0%20%D0%BE%D1%81%D1%82%D1%80%D1%8B%D1%85%20%D0%BE%D1%81%D0%BB%D0%BE%D0%B6%D0%BD%D0%B5%D0%BD%D0%B8%D0%B9%20%D1%83%20%D0%B4%D0%B5%D1%82%D0%B5%D0%B9%203%20(1)%20(46763147%20v1)_page-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9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08912" cy="1296144"/>
          </a:xfrm>
        </p:spPr>
        <p:txBody>
          <a:bodyPr>
            <a:normAutofit fontScale="90000"/>
          </a:bodyPr>
          <a:lstStyle/>
          <a:p>
            <a:r>
              <a:rPr lang="ru-RU" sz="2800" b="1" dirty="0">
                <a:solidFill>
                  <a:schemeClr val="accent1">
                    <a:lumMod val="50000"/>
                  </a:schemeClr>
                </a:solidFill>
              </a:rPr>
              <a:t>Состояние углеводного обмена во время физических нагрузок у ребенка с СД на фоне </a:t>
            </a:r>
            <a:r>
              <a:rPr lang="ru-RU" sz="2800" b="1" dirty="0" smtClean="0">
                <a:solidFill>
                  <a:schemeClr val="accent1">
                    <a:lumMod val="50000"/>
                  </a:schemeClr>
                </a:solidFill>
              </a:rPr>
              <a:t>избытка инсулина</a:t>
            </a:r>
            <a:endParaRPr lang="ru-RU" sz="2800" b="1" dirty="0">
              <a:solidFill>
                <a:schemeClr val="accent1">
                  <a:lumMod val="50000"/>
                </a:schemeClr>
              </a:solidFill>
            </a:endParaRPr>
          </a:p>
        </p:txBody>
      </p:sp>
      <p:sp>
        <p:nvSpPr>
          <p:cNvPr id="3" name="Объект 2"/>
          <p:cNvSpPr>
            <a:spLocks noGrp="1"/>
          </p:cNvSpPr>
          <p:nvPr>
            <p:ph idx="1"/>
          </p:nvPr>
        </p:nvSpPr>
        <p:spPr>
          <a:xfrm>
            <a:off x="467544" y="1988840"/>
            <a:ext cx="8208912" cy="4536504"/>
          </a:xfrm>
        </p:spPr>
        <p:txBody>
          <a:bodyPr>
            <a:normAutofit fontScale="92500"/>
          </a:bodyPr>
          <a:lstStyle/>
          <a:p>
            <a:pPr algn="ctr"/>
            <a:r>
              <a:rPr lang="ru-RU" dirty="0" smtClean="0"/>
              <a:t>Уровень инсулина не снижается</a:t>
            </a:r>
          </a:p>
          <a:p>
            <a:pPr algn="ctr"/>
            <a:r>
              <a:rPr lang="ru-RU" dirty="0" smtClean="0"/>
              <a:t>Уровень </a:t>
            </a:r>
            <a:r>
              <a:rPr lang="ru-RU" dirty="0" err="1" smtClean="0"/>
              <a:t>контринсулярных</a:t>
            </a:r>
            <a:r>
              <a:rPr lang="ru-RU" dirty="0" smtClean="0"/>
              <a:t> гормонов высокий</a:t>
            </a:r>
          </a:p>
          <a:p>
            <a:pPr algn="ctr"/>
            <a:r>
              <a:rPr lang="ru-RU" dirty="0" smtClean="0"/>
              <a:t>Повышается чувствительность рецепторов к инсулину</a:t>
            </a:r>
          </a:p>
          <a:p>
            <a:pPr marL="68580" indent="0">
              <a:buNone/>
            </a:pPr>
            <a:endParaRPr lang="ru-RU" dirty="0" smtClean="0"/>
          </a:p>
          <a:p>
            <a:pPr algn="ctr"/>
            <a:r>
              <a:rPr lang="ru-RU" dirty="0" smtClean="0"/>
              <a:t>Глюкоза усваивается мышечной клеткой</a:t>
            </a:r>
          </a:p>
          <a:p>
            <a:pPr algn="ctr"/>
            <a:r>
              <a:rPr lang="ru-RU" dirty="0" smtClean="0"/>
              <a:t>Активизируется синтез и тормозится распад гликогена</a:t>
            </a:r>
          </a:p>
          <a:p>
            <a:pPr algn="ctr"/>
            <a:endParaRPr lang="ru-RU" dirty="0" smtClean="0"/>
          </a:p>
          <a:p>
            <a:pPr marL="68580" indent="0" algn="ctr">
              <a:buNone/>
            </a:pPr>
            <a:r>
              <a:rPr lang="ru-RU" dirty="0" smtClean="0"/>
              <a:t>Снижается уровень глюкозы в крови</a:t>
            </a:r>
          </a:p>
          <a:p>
            <a:pPr marL="68580" indent="0" algn="ctr">
              <a:buNone/>
            </a:pPr>
            <a:endParaRPr lang="ru-RU" dirty="0" smtClean="0"/>
          </a:p>
          <a:p>
            <a:pPr marL="68580" indent="0" algn="ctr">
              <a:buNone/>
            </a:pPr>
            <a:r>
              <a:rPr lang="ru-RU" dirty="0" smtClean="0"/>
              <a:t>Гипогликемия</a:t>
            </a:r>
            <a:endParaRPr lang="ru-RU" dirty="0"/>
          </a:p>
        </p:txBody>
      </p:sp>
      <p:sp>
        <p:nvSpPr>
          <p:cNvPr id="4" name="Стрелка вниз 3"/>
          <p:cNvSpPr/>
          <p:nvPr/>
        </p:nvSpPr>
        <p:spPr>
          <a:xfrm>
            <a:off x="4362844" y="3212976"/>
            <a:ext cx="4846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4362844" y="4803899"/>
            <a:ext cx="4846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4362844" y="5697252"/>
            <a:ext cx="4846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46401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764704"/>
            <a:ext cx="7024744" cy="720080"/>
          </a:xfrm>
        </p:spPr>
        <p:txBody>
          <a:bodyPr/>
          <a:lstStyle/>
          <a:p>
            <a:r>
              <a:rPr lang="ru-RU" b="1" dirty="0" smtClean="0">
                <a:solidFill>
                  <a:schemeClr val="accent1">
                    <a:lumMod val="50000"/>
                  </a:schemeClr>
                </a:solidFill>
              </a:rPr>
              <a:t>Мероприятия при ФН</a:t>
            </a:r>
            <a:endParaRPr lang="ru-RU" b="1" dirty="0">
              <a:solidFill>
                <a:schemeClr val="accent1">
                  <a:lumMod val="50000"/>
                </a:schemeClr>
              </a:solidFill>
            </a:endParaRPr>
          </a:p>
        </p:txBody>
      </p:sp>
      <p:sp>
        <p:nvSpPr>
          <p:cNvPr id="3" name="Объект 2"/>
          <p:cNvSpPr>
            <a:spLocks noGrp="1"/>
          </p:cNvSpPr>
          <p:nvPr>
            <p:ph idx="1"/>
          </p:nvPr>
        </p:nvSpPr>
        <p:spPr>
          <a:xfrm>
            <a:off x="467544" y="1412776"/>
            <a:ext cx="8208912" cy="5112568"/>
          </a:xfrm>
        </p:spPr>
        <p:txBody>
          <a:bodyPr>
            <a:normAutofit fontScale="92500"/>
          </a:bodyPr>
          <a:lstStyle/>
          <a:p>
            <a:r>
              <a:rPr lang="ru-RU" dirty="0" smtClean="0"/>
              <a:t>До ФН: измерить сахар в крови</a:t>
            </a:r>
          </a:p>
          <a:p>
            <a:pPr>
              <a:buNone/>
            </a:pPr>
            <a:r>
              <a:rPr lang="en-US" dirty="0" smtClean="0"/>
              <a:t>&gt;15 </a:t>
            </a:r>
            <a:r>
              <a:rPr lang="ru-RU" dirty="0" err="1" smtClean="0"/>
              <a:t>ммоль</a:t>
            </a:r>
            <a:r>
              <a:rPr lang="ru-RU" dirty="0" smtClean="0"/>
              <a:t>/л- воздержаться от ФН, дополнительно ввести 1-3 </a:t>
            </a:r>
            <a:r>
              <a:rPr lang="ru-RU" dirty="0" err="1" smtClean="0"/>
              <a:t>Ед</a:t>
            </a:r>
            <a:r>
              <a:rPr lang="ru-RU" dirty="0" smtClean="0"/>
              <a:t> инсулина</a:t>
            </a:r>
          </a:p>
          <a:p>
            <a:pPr>
              <a:buNone/>
            </a:pPr>
            <a:r>
              <a:rPr lang="ru-RU" dirty="0" smtClean="0"/>
              <a:t>5,5- 14 </a:t>
            </a:r>
            <a:r>
              <a:rPr lang="ru-RU" dirty="0" err="1" smtClean="0"/>
              <a:t>ммоль</a:t>
            </a:r>
            <a:r>
              <a:rPr lang="ru-RU" dirty="0" smtClean="0"/>
              <a:t>/л- можно заниматься</a:t>
            </a:r>
          </a:p>
          <a:p>
            <a:pPr>
              <a:buNone/>
            </a:pPr>
            <a:r>
              <a:rPr lang="en-US" dirty="0" smtClean="0"/>
              <a:t>&lt; 5</a:t>
            </a:r>
            <a:r>
              <a:rPr lang="ru-RU" dirty="0" smtClean="0"/>
              <a:t>,5</a:t>
            </a:r>
            <a:r>
              <a:rPr lang="en-US" dirty="0" smtClean="0"/>
              <a:t>- </a:t>
            </a:r>
            <a:r>
              <a:rPr lang="ru-RU" dirty="0" smtClean="0"/>
              <a:t>воздержаться, дополнительно принять углеводы</a:t>
            </a:r>
          </a:p>
          <a:p>
            <a:pPr>
              <a:buNone/>
            </a:pPr>
            <a:r>
              <a:rPr lang="ru-RU" dirty="0" smtClean="0"/>
              <a:t>Если время ФН совпадает с пиком действия короткого инсулина- уменьшить дозу </a:t>
            </a:r>
            <a:r>
              <a:rPr lang="ru-RU" dirty="0" err="1" smtClean="0"/>
              <a:t>болюсного</a:t>
            </a:r>
            <a:r>
              <a:rPr lang="ru-RU" dirty="0" smtClean="0"/>
              <a:t> инсулина.</a:t>
            </a:r>
          </a:p>
          <a:p>
            <a:pPr>
              <a:buNone/>
            </a:pPr>
            <a:r>
              <a:rPr lang="ru-RU" dirty="0" smtClean="0"/>
              <a:t>Если длительная ФН- снизить дозу базального инсулина. На помпе изменить дозу базального инсулина в зависимости от интенсивности ФН( 30%-50%-70%).</a:t>
            </a:r>
          </a:p>
          <a:p>
            <a:pPr>
              <a:buNone/>
            </a:pPr>
            <a:r>
              <a:rPr lang="ru-RU" dirty="0" smtClean="0"/>
              <a:t>Во время ФН: дополнительный прием углеводов, в период пиковой активности инсулина требуется до 1-1,5 г/кг/час</a:t>
            </a:r>
            <a:endParaRPr lang="ru-RU" dirty="0"/>
          </a:p>
        </p:txBody>
      </p:sp>
    </p:spTree>
    <p:extLst>
      <p:ext uri="{BB962C8B-B14F-4D97-AF65-F5344CB8AC3E}">
        <p14:creationId xmlns:p14="http://schemas.microsoft.com/office/powerpoint/2010/main" val="3669455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268413"/>
            <a:ext cx="7595815" cy="5256212"/>
          </a:xfrm>
        </p:spPr>
        <p:txBody>
          <a:bodyPr/>
          <a:lstStyle/>
          <a:p>
            <a:r>
              <a:rPr lang="ru-RU" dirty="0" smtClean="0"/>
              <a:t>После ФН: профилактика отсроченной гипогликемии.</a:t>
            </a:r>
          </a:p>
          <a:p>
            <a:pPr>
              <a:buNone/>
            </a:pPr>
            <a:r>
              <a:rPr lang="ru-RU" dirty="0" smtClean="0"/>
              <a:t>Уменьшить последующие дозы инсулина перед приемом пищи на 25-75% или перед сном на 1-2 Ед. Если ребенок на помпе- уменьшить базальную скорость в ночные часы на 20%</a:t>
            </a:r>
          </a:p>
          <a:p>
            <a:pPr algn="ctr">
              <a:buNone/>
            </a:pPr>
            <a:endParaRPr lang="ru-RU" b="1" dirty="0" smtClean="0"/>
          </a:p>
          <a:p>
            <a:pPr algn="ctr">
              <a:buNone/>
            </a:pPr>
            <a:r>
              <a:rPr lang="ru-RU" b="1" dirty="0" smtClean="0"/>
              <a:t>Виды спорта</a:t>
            </a:r>
          </a:p>
          <a:p>
            <a:pPr>
              <a:buNone/>
            </a:pPr>
            <a:r>
              <a:rPr lang="ru-RU" dirty="0" smtClean="0"/>
              <a:t>Противопоказаны: подводное плавание, альпинизм, тяжелая атлетика, прыжки с парашютом, марафонский бег.</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Контроль при СД</a:t>
            </a:r>
            <a:endParaRPr lang="ru-RU" dirty="0"/>
          </a:p>
        </p:txBody>
      </p:sp>
      <p:sp>
        <p:nvSpPr>
          <p:cNvPr id="3" name="Содержимое 2"/>
          <p:cNvSpPr>
            <a:spLocks noGrp="1"/>
          </p:cNvSpPr>
          <p:nvPr>
            <p:ph idx="1"/>
          </p:nvPr>
        </p:nvSpPr>
        <p:spPr/>
        <p:txBody>
          <a:bodyPr/>
          <a:lstStyle/>
          <a:p>
            <a:r>
              <a:rPr lang="ru-RU" dirty="0" smtClean="0"/>
              <a:t>Цели контроля:</a:t>
            </a:r>
          </a:p>
          <a:p>
            <a:pPr>
              <a:buFontTx/>
              <a:buChar char="-"/>
            </a:pPr>
            <a:r>
              <a:rPr lang="ru-RU" dirty="0" smtClean="0"/>
              <a:t>Снижение риска гипогликемий, ДКА, хронических микро- и </a:t>
            </a:r>
            <a:r>
              <a:rPr lang="ru-RU" dirty="0" err="1" smtClean="0"/>
              <a:t>макрососудистых</a:t>
            </a:r>
            <a:r>
              <a:rPr lang="ru-RU" dirty="0" smtClean="0"/>
              <a:t> осложнений</a:t>
            </a:r>
          </a:p>
          <a:p>
            <a:pPr>
              <a:buFontTx/>
              <a:buChar char="-"/>
            </a:pPr>
            <a:r>
              <a:rPr lang="ru-RU" dirty="0" smtClean="0"/>
              <a:t>-Уменьшение влияния </a:t>
            </a:r>
            <a:r>
              <a:rPr lang="ru-RU" dirty="0" err="1" smtClean="0"/>
              <a:t>гипо</a:t>
            </a:r>
            <a:r>
              <a:rPr lang="ru-RU" dirty="0" smtClean="0"/>
              <a:t>- и </a:t>
            </a:r>
            <a:r>
              <a:rPr lang="ru-RU" dirty="0" err="1" smtClean="0"/>
              <a:t>гипергликемий</a:t>
            </a:r>
            <a:r>
              <a:rPr lang="ru-RU" dirty="0" smtClean="0"/>
              <a:t> на когнитивные функции</a:t>
            </a:r>
          </a:p>
          <a:p>
            <a:pPr>
              <a:buFontTx/>
              <a:buChar char="-"/>
            </a:pPr>
            <a:r>
              <a:rPr lang="ru-RU" dirty="0" smtClean="0"/>
              <a:t>-Оценка качества лечения </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контроля</a:t>
            </a:r>
            <a:endParaRPr lang="ru-RU" dirty="0"/>
          </a:p>
        </p:txBody>
      </p:sp>
      <p:sp>
        <p:nvSpPr>
          <p:cNvPr id="3" name="Содержимое 2"/>
          <p:cNvSpPr>
            <a:spLocks noGrp="1"/>
          </p:cNvSpPr>
          <p:nvPr>
            <p:ph idx="1"/>
          </p:nvPr>
        </p:nvSpPr>
        <p:spPr/>
        <p:txBody>
          <a:bodyPr/>
          <a:lstStyle/>
          <a:p>
            <a:r>
              <a:rPr lang="ru-RU" dirty="0" smtClean="0"/>
              <a:t>Самоконтроль</a:t>
            </a:r>
          </a:p>
          <a:p>
            <a:r>
              <a:rPr lang="ru-RU" dirty="0" smtClean="0"/>
              <a:t>Длительное </a:t>
            </a:r>
            <a:r>
              <a:rPr lang="ru-RU" dirty="0" err="1" smtClean="0"/>
              <a:t>мониторирование</a:t>
            </a:r>
            <a:r>
              <a:rPr lang="ru-RU" dirty="0" smtClean="0"/>
              <a:t> уровня глюкозы в крови</a:t>
            </a:r>
          </a:p>
          <a:p>
            <a:r>
              <a:rPr lang="en-US" dirty="0" smtClean="0"/>
              <a:t>HbA1C</a:t>
            </a:r>
          </a:p>
          <a:p>
            <a:r>
              <a:rPr lang="ru-RU" dirty="0" err="1" smtClean="0"/>
              <a:t>Фруктозамин</a:t>
            </a:r>
            <a:endParaRPr lang="ru-RU" dirty="0" smtClean="0"/>
          </a:p>
          <a:p>
            <a:r>
              <a:rPr lang="ru-RU" dirty="0" smtClean="0"/>
              <a:t>Определение глюкозы в моче</a:t>
            </a:r>
          </a:p>
          <a:p>
            <a:r>
              <a:rPr lang="ru-RU" dirty="0" smtClean="0"/>
              <a:t>Определение кетонов в крови и моче</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Гликированный</a:t>
            </a:r>
            <a:r>
              <a:rPr lang="ru-RU" dirty="0" smtClean="0"/>
              <a:t> гемоглобин</a:t>
            </a:r>
            <a:endParaRPr lang="ru-RU" dirty="0"/>
          </a:p>
        </p:txBody>
      </p:sp>
      <p:sp>
        <p:nvSpPr>
          <p:cNvPr id="3" name="Содержимое 2"/>
          <p:cNvSpPr>
            <a:spLocks noGrp="1"/>
          </p:cNvSpPr>
          <p:nvPr>
            <p:ph idx="1"/>
          </p:nvPr>
        </p:nvSpPr>
        <p:spPr>
          <a:xfrm>
            <a:off x="755576" y="2323652"/>
            <a:ext cx="7776864" cy="3508977"/>
          </a:xfrm>
        </p:spPr>
        <p:txBody>
          <a:bodyPr/>
          <a:lstStyle/>
          <a:p>
            <a:r>
              <a:rPr lang="ru-RU" dirty="0" smtClean="0"/>
              <a:t>Отражает средний сахар крови за 12 недель перед исследованием</a:t>
            </a:r>
          </a:p>
          <a:p>
            <a:r>
              <a:rPr lang="ru-RU" dirty="0" smtClean="0"/>
              <a:t>Не отражает гликемию за последнюю неделю, так как процесс </a:t>
            </a:r>
            <a:r>
              <a:rPr lang="ru-RU" dirty="0" err="1" smtClean="0"/>
              <a:t>гликирования</a:t>
            </a:r>
            <a:r>
              <a:rPr lang="ru-RU" dirty="0" smtClean="0"/>
              <a:t> в этот период обратим</a:t>
            </a:r>
          </a:p>
          <a:p>
            <a:pPr>
              <a:buNone/>
            </a:pPr>
            <a:r>
              <a:rPr lang="en-US" dirty="0" smtClean="0"/>
              <a:t>HBA1C %=0</a:t>
            </a:r>
            <a:r>
              <a:rPr lang="ru-RU" dirty="0" smtClean="0"/>
              <a:t>,</a:t>
            </a:r>
            <a:r>
              <a:rPr lang="en-US" dirty="0" smtClean="0"/>
              <a:t>0915</a:t>
            </a:r>
            <a:r>
              <a:rPr lang="ru-RU" dirty="0" err="1" smtClean="0"/>
              <a:t>хН</a:t>
            </a:r>
            <a:r>
              <a:rPr lang="en-US" dirty="0" smtClean="0"/>
              <a:t>BA1C(</a:t>
            </a:r>
            <a:r>
              <a:rPr lang="ru-RU" dirty="0" err="1" smtClean="0"/>
              <a:t>ммоль</a:t>
            </a:r>
            <a:r>
              <a:rPr lang="ru-RU" dirty="0" smtClean="0"/>
              <a:t>/моль)+2,15</a:t>
            </a: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601136"/>
          </a:xfrm>
        </p:spPr>
        <p:txBody>
          <a:bodyPr>
            <a:normAutofit fontScale="90000"/>
          </a:bodyPr>
          <a:lstStyle/>
          <a:p>
            <a:r>
              <a:rPr lang="ru-RU" dirty="0" err="1" smtClean="0"/>
              <a:t>Фруктозамин</a:t>
            </a:r>
            <a:endParaRPr lang="ru-RU" dirty="0"/>
          </a:p>
        </p:txBody>
      </p:sp>
      <p:sp>
        <p:nvSpPr>
          <p:cNvPr id="3" name="Содержимое 2"/>
          <p:cNvSpPr>
            <a:spLocks noGrp="1"/>
          </p:cNvSpPr>
          <p:nvPr>
            <p:ph idx="1"/>
          </p:nvPr>
        </p:nvSpPr>
        <p:spPr>
          <a:xfrm>
            <a:off x="467544" y="1772816"/>
            <a:ext cx="8208912" cy="4752528"/>
          </a:xfrm>
        </p:spPr>
        <p:txBody>
          <a:bodyPr/>
          <a:lstStyle/>
          <a:p>
            <a:r>
              <a:rPr lang="ru-RU" dirty="0" smtClean="0"/>
              <a:t>это продукт взаимодействия глюкозы с белками плазмы крови.</a:t>
            </a:r>
          </a:p>
          <a:p>
            <a:r>
              <a:rPr lang="ru-RU" dirty="0" smtClean="0"/>
              <a:t>Отражает гликемию за 3-4 недели</a:t>
            </a:r>
          </a:p>
          <a:p>
            <a:r>
              <a:rPr lang="ru-RU" dirty="0" smtClean="0"/>
              <a:t>У пациентов с нестандартным периодом жизни эритроцитов(наследственный </a:t>
            </a:r>
            <a:r>
              <a:rPr lang="ru-RU" dirty="0" err="1" smtClean="0"/>
              <a:t>сфероцитоз</a:t>
            </a:r>
            <a:r>
              <a:rPr lang="ru-RU" dirty="0" smtClean="0"/>
              <a:t>, эритроцитоз, аутоиммунная гемолитическая анемия)</a:t>
            </a: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764704"/>
            <a:ext cx="7024744" cy="792088"/>
          </a:xfrm>
        </p:spPr>
        <p:txBody>
          <a:bodyPr>
            <a:normAutofit/>
          </a:bodyPr>
          <a:lstStyle/>
          <a:p>
            <a:r>
              <a:rPr lang="ru-RU" dirty="0" smtClean="0"/>
              <a:t>Контроль кетонов</a:t>
            </a:r>
            <a:endParaRPr lang="ru-RU" dirty="0"/>
          </a:p>
        </p:txBody>
      </p:sp>
      <p:sp>
        <p:nvSpPr>
          <p:cNvPr id="3" name="Содержимое 2"/>
          <p:cNvSpPr>
            <a:spLocks noGrp="1"/>
          </p:cNvSpPr>
          <p:nvPr>
            <p:ph idx="1"/>
          </p:nvPr>
        </p:nvSpPr>
        <p:spPr>
          <a:xfrm>
            <a:off x="1043492" y="1556792"/>
            <a:ext cx="6777317" cy="4275837"/>
          </a:xfrm>
        </p:spPr>
        <p:txBody>
          <a:bodyPr/>
          <a:lstStyle/>
          <a:p>
            <a:r>
              <a:rPr lang="ru-RU" dirty="0" smtClean="0"/>
              <a:t>Неконтролируемая гипергликемия( </a:t>
            </a:r>
            <a:r>
              <a:rPr lang="en-US" dirty="0" smtClean="0"/>
              <a:t>&gt;14</a:t>
            </a:r>
            <a:r>
              <a:rPr lang="ru-RU" dirty="0" smtClean="0"/>
              <a:t> </a:t>
            </a:r>
            <a:r>
              <a:rPr lang="ru-RU" dirty="0" err="1" smtClean="0"/>
              <a:t>ммоль</a:t>
            </a:r>
            <a:r>
              <a:rPr lang="ru-RU" dirty="0" smtClean="0"/>
              <a:t>/л)</a:t>
            </a:r>
          </a:p>
          <a:p>
            <a:r>
              <a:rPr lang="ru-RU" dirty="0" err="1" smtClean="0"/>
              <a:t>Интеркуррентные</a:t>
            </a:r>
            <a:r>
              <a:rPr lang="ru-RU" dirty="0" smtClean="0"/>
              <a:t> заболевания</a:t>
            </a:r>
          </a:p>
          <a:p>
            <a:r>
              <a:rPr lang="ru-RU" dirty="0" smtClean="0"/>
              <a:t>Помповая терапия</a:t>
            </a:r>
          </a:p>
          <a:p>
            <a:r>
              <a:rPr lang="ru-RU" dirty="0" smtClean="0"/>
              <a:t>В анамнезе ДКА</a:t>
            </a:r>
          </a:p>
          <a:p>
            <a:r>
              <a:rPr lang="ru-RU" dirty="0" smtClean="0"/>
              <a:t>Интерпретировать совместно с глюкозой в крови</a:t>
            </a:r>
          </a:p>
          <a:p>
            <a:r>
              <a:rPr lang="ru-RU" dirty="0" smtClean="0"/>
              <a:t>Причина: дефицит инсулина/дефицит углеводов( гастроэнтерит, голодание, алкогольная интоксикация)</a:t>
            </a: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92696"/>
            <a:ext cx="7024744" cy="648072"/>
          </a:xfrm>
        </p:spPr>
        <p:txBody>
          <a:bodyPr>
            <a:normAutofit fontScale="90000"/>
          </a:bodyPr>
          <a:lstStyle/>
          <a:p>
            <a:r>
              <a:rPr lang="ru-RU" dirty="0" smtClean="0"/>
              <a:t>Оценка кетонов в крови</a:t>
            </a:r>
            <a:endParaRPr lang="ru-RU" dirty="0"/>
          </a:p>
        </p:txBody>
      </p:sp>
      <p:sp>
        <p:nvSpPr>
          <p:cNvPr id="3" name="Содержимое 2"/>
          <p:cNvSpPr>
            <a:spLocks noGrp="1"/>
          </p:cNvSpPr>
          <p:nvPr>
            <p:ph idx="1"/>
          </p:nvPr>
        </p:nvSpPr>
        <p:spPr>
          <a:xfrm>
            <a:off x="1043492" y="1412776"/>
            <a:ext cx="6777317" cy="4419853"/>
          </a:xfrm>
        </p:spPr>
        <p:txBody>
          <a:bodyPr>
            <a:normAutofit/>
          </a:bodyPr>
          <a:lstStyle/>
          <a:p>
            <a:r>
              <a:rPr lang="en-US" sz="2000" b="1" dirty="0" smtClean="0"/>
              <a:t>&lt;0,6 </a:t>
            </a:r>
            <a:r>
              <a:rPr lang="ru-RU" sz="2000" b="1" dirty="0" err="1" smtClean="0"/>
              <a:t>ммоль</a:t>
            </a:r>
            <a:r>
              <a:rPr lang="ru-RU" sz="2000" b="1" dirty="0" smtClean="0"/>
              <a:t>/л                  Норма</a:t>
            </a:r>
          </a:p>
          <a:p>
            <a:r>
              <a:rPr lang="ru-RU" sz="2000" b="1" dirty="0" smtClean="0"/>
              <a:t>0,6-1,5 </a:t>
            </a:r>
            <a:r>
              <a:rPr lang="ru-RU" sz="2000" b="1" dirty="0" err="1" smtClean="0"/>
              <a:t>ммоль</a:t>
            </a:r>
            <a:r>
              <a:rPr lang="ru-RU" sz="2000" b="1" dirty="0" smtClean="0"/>
              <a:t>/л              Повышен</a:t>
            </a:r>
          </a:p>
          <a:p>
            <a:pPr>
              <a:buNone/>
            </a:pPr>
            <a:endParaRPr lang="ru-RU" dirty="0" smtClean="0"/>
          </a:p>
          <a:p>
            <a:pPr algn="r">
              <a:buNone/>
            </a:pPr>
            <a:r>
              <a:rPr lang="ru-RU" sz="1800" dirty="0" smtClean="0"/>
              <a:t>Гликемия</a:t>
            </a:r>
            <a:r>
              <a:rPr lang="en-US" sz="1800" dirty="0" smtClean="0"/>
              <a:t>&gt;</a:t>
            </a:r>
            <a:r>
              <a:rPr lang="ru-RU" sz="1800" dirty="0" smtClean="0"/>
              <a:t>10 </a:t>
            </a:r>
            <a:r>
              <a:rPr lang="ru-RU" sz="1800" dirty="0" err="1" smtClean="0"/>
              <a:t>ммоль</a:t>
            </a:r>
            <a:r>
              <a:rPr lang="ru-RU" sz="1800" dirty="0" smtClean="0"/>
              <a:t>/л-</a:t>
            </a:r>
          </a:p>
          <a:p>
            <a:pPr algn="r">
              <a:buNone/>
            </a:pPr>
            <a:r>
              <a:rPr lang="ru-RU" sz="1800" dirty="0" smtClean="0"/>
              <a:t> дополнительно </a:t>
            </a:r>
            <a:r>
              <a:rPr lang="ru-RU" sz="1800" dirty="0" err="1" smtClean="0"/>
              <a:t>болюсный</a:t>
            </a:r>
            <a:r>
              <a:rPr lang="ru-RU" sz="1800" dirty="0" smtClean="0"/>
              <a:t> инсулин</a:t>
            </a:r>
          </a:p>
          <a:p>
            <a:r>
              <a:rPr lang="ru-RU" sz="1800" b="1" dirty="0" smtClean="0"/>
              <a:t>1,5-3,0 </a:t>
            </a:r>
            <a:r>
              <a:rPr lang="ru-RU" sz="1800" b="1" dirty="0" err="1" smtClean="0"/>
              <a:t>ммоль</a:t>
            </a:r>
            <a:r>
              <a:rPr lang="ru-RU" sz="1800" b="1" dirty="0" smtClean="0"/>
              <a:t>/л                   Высокий риск ДКА</a:t>
            </a:r>
          </a:p>
          <a:p>
            <a:pPr>
              <a:buNone/>
            </a:pPr>
            <a:endParaRPr lang="ru-RU" sz="1800" dirty="0" smtClean="0"/>
          </a:p>
          <a:p>
            <a:pPr algn="r">
              <a:buNone/>
            </a:pPr>
            <a:r>
              <a:rPr lang="ru-RU" sz="1800" dirty="0" smtClean="0"/>
              <a:t>Оральная </a:t>
            </a:r>
            <a:r>
              <a:rPr lang="ru-RU" sz="1800" dirty="0" err="1" smtClean="0"/>
              <a:t>регидратация</a:t>
            </a:r>
            <a:r>
              <a:rPr lang="ru-RU" sz="1800" dirty="0" smtClean="0"/>
              <a:t>,</a:t>
            </a:r>
          </a:p>
          <a:p>
            <a:pPr algn="r">
              <a:buNone/>
            </a:pPr>
            <a:r>
              <a:rPr lang="ru-RU" sz="1800" dirty="0" smtClean="0"/>
              <a:t> дополнительно </a:t>
            </a:r>
            <a:r>
              <a:rPr lang="ru-RU" sz="1800" dirty="0" err="1" smtClean="0"/>
              <a:t>болюсный</a:t>
            </a:r>
            <a:r>
              <a:rPr lang="ru-RU" sz="1800" dirty="0" smtClean="0"/>
              <a:t> инсулин,</a:t>
            </a:r>
          </a:p>
          <a:p>
            <a:pPr algn="r">
              <a:buNone/>
            </a:pPr>
            <a:r>
              <a:rPr lang="ru-RU" sz="1800" dirty="0" smtClean="0"/>
              <a:t> консультация эндокринолога</a:t>
            </a:r>
          </a:p>
          <a:p>
            <a:pPr algn="r">
              <a:buNone/>
            </a:pPr>
            <a:endParaRPr lang="ru-RU" sz="1800" dirty="0" smtClean="0"/>
          </a:p>
          <a:p>
            <a:r>
              <a:rPr lang="en-US" sz="1800" b="1" dirty="0" smtClean="0"/>
              <a:t>&gt;</a:t>
            </a:r>
            <a:r>
              <a:rPr lang="ru-RU" sz="1800" b="1" dirty="0" smtClean="0"/>
              <a:t>3,0 </a:t>
            </a:r>
            <a:r>
              <a:rPr lang="ru-RU" sz="1800" b="1" dirty="0" err="1" smtClean="0"/>
              <a:t>ммоль</a:t>
            </a:r>
            <a:r>
              <a:rPr lang="ru-RU" sz="1800" b="1" dirty="0" smtClean="0"/>
              <a:t>/л                       ДКА             </a:t>
            </a:r>
            <a:r>
              <a:rPr lang="ru-RU" sz="1800" dirty="0" smtClean="0"/>
              <a:t>госпитализация</a:t>
            </a:r>
            <a:endParaRPr lang="ru-RU" sz="1800" dirty="0"/>
          </a:p>
        </p:txBody>
      </p:sp>
      <p:sp>
        <p:nvSpPr>
          <p:cNvPr id="4" name="Стрелка вниз 3"/>
          <p:cNvSpPr/>
          <p:nvPr/>
        </p:nvSpPr>
        <p:spPr>
          <a:xfrm>
            <a:off x="5148064" y="2276872"/>
            <a:ext cx="4846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5724128" y="3573016"/>
            <a:ext cx="4846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5076056" y="5229200"/>
            <a:ext cx="4320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11560" y="620688"/>
            <a:ext cx="7632848" cy="1549425"/>
          </a:xfrm>
        </p:spPr>
        <p:txBody>
          <a:bodyPr>
            <a:normAutofit/>
          </a:bodyPr>
          <a:lstStyle/>
          <a:p>
            <a:pPr algn="ctr"/>
            <a:r>
              <a:rPr lang="ru-RU" b="1" i="1" dirty="0" smtClean="0">
                <a:solidFill>
                  <a:schemeClr val="accent1">
                    <a:lumMod val="50000"/>
                  </a:schemeClr>
                </a:solidFill>
              </a:rPr>
              <a:t>Корреляция кетонов в крови и кетонов в моче</a:t>
            </a:r>
            <a:endParaRPr lang="ru-RU" b="1" i="1" dirty="0">
              <a:solidFill>
                <a:schemeClr val="accent1">
                  <a:lumMod val="50000"/>
                </a:schemeClr>
              </a:solidFill>
            </a:endParaRPr>
          </a:p>
        </p:txBody>
      </p:sp>
      <p:sp>
        <p:nvSpPr>
          <p:cNvPr id="5" name="Содержимое 4"/>
          <p:cNvSpPr>
            <a:spLocks noGrp="1"/>
          </p:cNvSpPr>
          <p:nvPr>
            <p:ph sz="half" idx="4294967295"/>
          </p:nvPr>
        </p:nvSpPr>
        <p:spPr>
          <a:xfrm>
            <a:off x="395536" y="2276475"/>
            <a:ext cx="3744416" cy="3533775"/>
          </a:xfrm>
        </p:spPr>
        <p:txBody>
          <a:bodyPr/>
          <a:lstStyle/>
          <a:p>
            <a:r>
              <a:rPr lang="ru-RU" dirty="0" smtClean="0"/>
              <a:t>0,1-0,9 </a:t>
            </a:r>
            <a:r>
              <a:rPr lang="ru-RU" dirty="0" err="1" smtClean="0"/>
              <a:t>ммоль</a:t>
            </a:r>
            <a:r>
              <a:rPr lang="ru-RU" dirty="0" smtClean="0"/>
              <a:t>/л</a:t>
            </a:r>
          </a:p>
          <a:p>
            <a:r>
              <a:rPr lang="ru-RU" dirty="0" smtClean="0"/>
              <a:t>0,2-1,18 </a:t>
            </a:r>
            <a:r>
              <a:rPr lang="ru-RU" dirty="0" err="1" smtClean="0"/>
              <a:t>ммоль</a:t>
            </a:r>
            <a:r>
              <a:rPr lang="ru-RU" dirty="0" smtClean="0"/>
              <a:t>/л</a:t>
            </a:r>
          </a:p>
          <a:p>
            <a:endParaRPr lang="ru-RU" dirty="0" smtClean="0"/>
          </a:p>
          <a:p>
            <a:r>
              <a:rPr lang="ru-RU" dirty="0" smtClean="0"/>
              <a:t>1,4-5,2 </a:t>
            </a:r>
            <a:r>
              <a:rPr lang="ru-RU" dirty="0" err="1" smtClean="0"/>
              <a:t>ммоль</a:t>
            </a:r>
            <a:r>
              <a:rPr lang="ru-RU" dirty="0" smtClean="0"/>
              <a:t>/л</a:t>
            </a:r>
            <a:endParaRPr lang="ru-RU" dirty="0"/>
          </a:p>
        </p:txBody>
      </p:sp>
      <p:sp>
        <p:nvSpPr>
          <p:cNvPr id="7" name="Содержимое 6"/>
          <p:cNvSpPr>
            <a:spLocks noGrp="1"/>
          </p:cNvSpPr>
          <p:nvPr>
            <p:ph sz="quarter" idx="4294967295"/>
          </p:nvPr>
        </p:nvSpPr>
        <p:spPr>
          <a:xfrm>
            <a:off x="4644009" y="2276475"/>
            <a:ext cx="3744415" cy="3533775"/>
          </a:xfrm>
        </p:spPr>
        <p:txBody>
          <a:bodyPr/>
          <a:lstStyle/>
          <a:p>
            <a:r>
              <a:rPr lang="ru-RU" dirty="0" smtClean="0"/>
              <a:t>«+» (мало)</a:t>
            </a:r>
          </a:p>
          <a:p>
            <a:r>
              <a:rPr lang="ru-RU" dirty="0" smtClean="0"/>
              <a:t>«++» (среднее содержание)</a:t>
            </a:r>
          </a:p>
          <a:p>
            <a:r>
              <a:rPr lang="ru-RU" dirty="0" smtClean="0"/>
              <a:t>«+++» (высокое содержание)</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13690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794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63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673144"/>
          </a:xfrm>
        </p:spPr>
        <p:txBody>
          <a:bodyPr>
            <a:normAutofit fontScale="90000"/>
          </a:bodyPr>
          <a:lstStyle/>
          <a:p>
            <a:pPr algn="ctr"/>
            <a:r>
              <a:rPr lang="ru-RU" dirty="0" smtClean="0"/>
              <a:t>Инсулинотерапия</a:t>
            </a:r>
            <a:endParaRPr lang="ru-RU" dirty="0"/>
          </a:p>
        </p:txBody>
      </p:sp>
      <p:sp>
        <p:nvSpPr>
          <p:cNvPr id="3" name="Содержимое 2"/>
          <p:cNvSpPr>
            <a:spLocks noGrp="1"/>
          </p:cNvSpPr>
          <p:nvPr>
            <p:ph idx="1"/>
          </p:nvPr>
        </p:nvSpPr>
        <p:spPr>
          <a:xfrm>
            <a:off x="467544" y="1700808"/>
            <a:ext cx="8208912" cy="4824536"/>
          </a:xfrm>
        </p:spPr>
        <p:txBody>
          <a:bodyPr>
            <a:normAutofit fontScale="92500" lnSpcReduction="10000"/>
          </a:bodyPr>
          <a:lstStyle/>
          <a:p>
            <a:r>
              <a:rPr lang="ru-RU" dirty="0" smtClean="0"/>
              <a:t>Цели:</a:t>
            </a:r>
          </a:p>
          <a:p>
            <a:pPr>
              <a:buNone/>
            </a:pPr>
            <a:r>
              <a:rPr lang="ru-RU" dirty="0" smtClean="0"/>
              <a:t>-восполнение дефицита инсулина</a:t>
            </a:r>
          </a:p>
          <a:p>
            <a:pPr>
              <a:buNone/>
            </a:pPr>
            <a:r>
              <a:rPr lang="ru-RU" dirty="0" smtClean="0"/>
              <a:t>-достижение целевых показателей гликемии</a:t>
            </a:r>
          </a:p>
          <a:p>
            <a:pPr>
              <a:buNone/>
            </a:pPr>
            <a:r>
              <a:rPr lang="ru-RU" dirty="0" smtClean="0"/>
              <a:t>-максимально имитировать физиологическую секрецию инсулина</a:t>
            </a:r>
          </a:p>
          <a:p>
            <a:pPr>
              <a:buNone/>
            </a:pPr>
            <a:r>
              <a:rPr lang="ru-RU" dirty="0" smtClean="0"/>
              <a:t>-профилактика осложнений сахарного диабета</a:t>
            </a:r>
          </a:p>
          <a:p>
            <a:r>
              <a:rPr lang="ru-RU" b="1" dirty="0" smtClean="0"/>
              <a:t>Группы препаратов инсулина:</a:t>
            </a:r>
          </a:p>
          <a:p>
            <a:pPr marL="525780" indent="-457200">
              <a:buAutoNum type="arabicPeriod"/>
            </a:pPr>
            <a:r>
              <a:rPr lang="ru-RU" dirty="0" err="1" smtClean="0"/>
              <a:t>Генноинженерные</a:t>
            </a:r>
            <a:r>
              <a:rPr lang="ru-RU" dirty="0" smtClean="0"/>
              <a:t> человеческие инсулины</a:t>
            </a:r>
          </a:p>
          <a:p>
            <a:pPr marL="525780" indent="-457200">
              <a:buAutoNum type="arabicPeriod"/>
            </a:pPr>
            <a:r>
              <a:rPr lang="ru-RU" dirty="0" err="1" smtClean="0"/>
              <a:t>Генноинженерные</a:t>
            </a:r>
            <a:r>
              <a:rPr lang="ru-RU" dirty="0" smtClean="0"/>
              <a:t> аналоги человеческого инсулина- структура человеческого инсулина видоизменена для улучшения фармакодинамических свойств.</a:t>
            </a:r>
          </a:p>
          <a:p>
            <a:pPr>
              <a:buNone/>
            </a:pPr>
            <a:r>
              <a:rPr lang="ru-RU" b="1" dirty="0" smtClean="0"/>
              <a:t> </a:t>
            </a: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92696"/>
            <a:ext cx="7024744" cy="720080"/>
          </a:xfrm>
        </p:spPr>
        <p:txBody>
          <a:bodyPr>
            <a:normAutofit/>
          </a:bodyPr>
          <a:lstStyle/>
          <a:p>
            <a:pPr algn="ctr"/>
            <a:r>
              <a:rPr lang="ru-RU" dirty="0" smtClean="0"/>
              <a:t>Инсулин</a:t>
            </a:r>
            <a:endParaRPr lang="ru-RU" dirty="0"/>
          </a:p>
        </p:txBody>
      </p:sp>
      <p:sp>
        <p:nvSpPr>
          <p:cNvPr id="4" name="Текст 3"/>
          <p:cNvSpPr>
            <a:spLocks noGrp="1"/>
          </p:cNvSpPr>
          <p:nvPr>
            <p:ph type="body" idx="1"/>
          </p:nvPr>
        </p:nvSpPr>
        <p:spPr>
          <a:xfrm>
            <a:off x="1412111" y="1844825"/>
            <a:ext cx="3057148" cy="432048"/>
          </a:xfrm>
        </p:spPr>
        <p:txBody>
          <a:bodyPr>
            <a:normAutofit lnSpcReduction="10000"/>
          </a:bodyPr>
          <a:lstStyle/>
          <a:p>
            <a:r>
              <a:rPr lang="ru-RU" dirty="0" smtClean="0"/>
              <a:t>базальный</a:t>
            </a:r>
            <a:endParaRPr lang="ru-RU" dirty="0"/>
          </a:p>
        </p:txBody>
      </p:sp>
      <p:sp>
        <p:nvSpPr>
          <p:cNvPr id="5" name="Содержимое 4"/>
          <p:cNvSpPr>
            <a:spLocks noGrp="1"/>
          </p:cNvSpPr>
          <p:nvPr>
            <p:ph sz="half" idx="2"/>
          </p:nvPr>
        </p:nvSpPr>
        <p:spPr>
          <a:xfrm>
            <a:off x="1041721" y="2420888"/>
            <a:ext cx="3419856" cy="3389603"/>
          </a:xfrm>
        </p:spPr>
        <p:txBody>
          <a:bodyPr>
            <a:normAutofit fontScale="85000" lnSpcReduction="10000"/>
          </a:bodyPr>
          <a:lstStyle/>
          <a:p>
            <a:r>
              <a:rPr lang="ru-RU" dirty="0" smtClean="0"/>
              <a:t>В покое сохраняет запасы печеночного гликогена</a:t>
            </a:r>
          </a:p>
          <a:p>
            <a:r>
              <a:rPr lang="ru-RU" dirty="0" smtClean="0"/>
              <a:t>При ФН способствует выходу гликогена(глюкозы) из печени</a:t>
            </a:r>
          </a:p>
          <a:p>
            <a:r>
              <a:rPr lang="ru-RU" dirty="0" smtClean="0"/>
              <a:t>Основная функция- регуляция уровня печеночного гликогена</a:t>
            </a:r>
            <a:endParaRPr lang="ru-RU" dirty="0"/>
          </a:p>
        </p:txBody>
      </p:sp>
      <p:sp>
        <p:nvSpPr>
          <p:cNvPr id="6" name="Текст 5"/>
          <p:cNvSpPr>
            <a:spLocks noGrp="1"/>
          </p:cNvSpPr>
          <p:nvPr>
            <p:ph type="body" sz="quarter" idx="3"/>
          </p:nvPr>
        </p:nvSpPr>
        <p:spPr>
          <a:xfrm>
            <a:off x="5011837" y="1700808"/>
            <a:ext cx="3055717" cy="504056"/>
          </a:xfrm>
        </p:spPr>
        <p:txBody>
          <a:bodyPr/>
          <a:lstStyle/>
          <a:p>
            <a:r>
              <a:rPr lang="ru-RU" dirty="0" err="1" smtClean="0"/>
              <a:t>болюсный</a:t>
            </a:r>
            <a:endParaRPr lang="ru-RU" dirty="0"/>
          </a:p>
        </p:txBody>
      </p:sp>
      <p:sp>
        <p:nvSpPr>
          <p:cNvPr id="7" name="Содержимое 6"/>
          <p:cNvSpPr>
            <a:spLocks noGrp="1"/>
          </p:cNvSpPr>
          <p:nvPr>
            <p:ph sz="quarter" idx="4"/>
          </p:nvPr>
        </p:nvSpPr>
        <p:spPr>
          <a:xfrm>
            <a:off x="4645152" y="2564904"/>
            <a:ext cx="3419856" cy="3245587"/>
          </a:xfrm>
        </p:spPr>
        <p:txBody>
          <a:bodyPr>
            <a:normAutofit fontScale="92500" lnSpcReduction="20000"/>
          </a:bodyPr>
          <a:lstStyle/>
          <a:p>
            <a:r>
              <a:rPr lang="ru-RU" dirty="0" smtClean="0"/>
              <a:t>Пополняет запасы гликогена в печени</a:t>
            </a:r>
          </a:p>
          <a:p>
            <a:r>
              <a:rPr lang="ru-RU" dirty="0" smtClean="0"/>
              <a:t>Нормализация гликемии, запасы мышечного и печеночного гликогена</a:t>
            </a:r>
          </a:p>
          <a:p>
            <a:r>
              <a:rPr lang="ru-RU" dirty="0" smtClean="0"/>
              <a:t>Основная функция- усвоение глюкозы крови после приема пищи</a:t>
            </a:r>
            <a:endParaRPr lang="ru-RU" dirty="0"/>
          </a:p>
        </p:txBody>
      </p:sp>
      <p:cxnSp>
        <p:nvCxnSpPr>
          <p:cNvPr id="9" name="Прямая со стрелкой 8"/>
          <p:cNvCxnSpPr/>
          <p:nvPr/>
        </p:nvCxnSpPr>
        <p:spPr>
          <a:xfrm>
            <a:off x="5076056" y="1484784"/>
            <a:ext cx="2880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3419872" y="1412776"/>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83568" y="692696"/>
            <a:ext cx="7416824" cy="864096"/>
          </a:xfrm>
        </p:spPr>
        <p:txBody>
          <a:bodyPr>
            <a:normAutofit/>
          </a:bodyPr>
          <a:lstStyle/>
          <a:p>
            <a:pPr algn="ctr"/>
            <a:r>
              <a:rPr lang="ru-RU" b="1" i="1" dirty="0" smtClean="0">
                <a:solidFill>
                  <a:schemeClr val="accent1">
                    <a:lumMod val="50000"/>
                  </a:schemeClr>
                </a:solidFill>
              </a:rPr>
              <a:t>Виды инсулинов</a:t>
            </a:r>
            <a:endParaRPr lang="ru-RU" b="1" i="1" dirty="0">
              <a:solidFill>
                <a:schemeClr val="accent1">
                  <a:lumMod val="50000"/>
                </a:schemeClr>
              </a:solidFill>
            </a:endParaRPr>
          </a:p>
        </p:txBody>
      </p:sp>
      <p:sp>
        <p:nvSpPr>
          <p:cNvPr id="8" name="Содержимое 7"/>
          <p:cNvSpPr>
            <a:spLocks noGrp="1"/>
          </p:cNvSpPr>
          <p:nvPr>
            <p:ph idx="1"/>
          </p:nvPr>
        </p:nvSpPr>
        <p:spPr>
          <a:xfrm>
            <a:off x="467544" y="1772816"/>
            <a:ext cx="8208912" cy="4752528"/>
          </a:xfrm>
        </p:spPr>
        <p:txBody>
          <a:bodyPr>
            <a:normAutofit lnSpcReduction="10000"/>
          </a:bodyPr>
          <a:lstStyle/>
          <a:p>
            <a:pPr marL="68580" indent="0">
              <a:buNone/>
            </a:pPr>
            <a:r>
              <a:rPr lang="ru-RU" b="1" i="1" dirty="0" smtClean="0">
                <a:solidFill>
                  <a:schemeClr val="bg2">
                    <a:lumMod val="50000"/>
                  </a:schemeClr>
                </a:solidFill>
              </a:rPr>
              <a:t>1. Человеческие инсулины короткого действия: </a:t>
            </a:r>
            <a:r>
              <a:rPr lang="ru-RU" b="1" i="1" dirty="0" err="1" smtClean="0">
                <a:solidFill>
                  <a:schemeClr val="bg2">
                    <a:lumMod val="50000"/>
                  </a:schemeClr>
                </a:solidFill>
              </a:rPr>
              <a:t>Актрапид</a:t>
            </a:r>
            <a:r>
              <a:rPr lang="ru-RU" b="1" i="1" dirty="0" smtClean="0">
                <a:solidFill>
                  <a:schemeClr val="bg2">
                    <a:lumMod val="50000"/>
                  </a:schemeClr>
                </a:solidFill>
              </a:rPr>
              <a:t>, </a:t>
            </a:r>
            <a:r>
              <a:rPr lang="ru-RU" b="1" i="1" dirty="0" err="1" smtClean="0">
                <a:solidFill>
                  <a:schemeClr val="bg2">
                    <a:lumMod val="50000"/>
                  </a:schemeClr>
                </a:solidFill>
              </a:rPr>
              <a:t>Хумулин</a:t>
            </a:r>
            <a:r>
              <a:rPr lang="ru-RU" b="1" i="1" dirty="0" smtClean="0">
                <a:solidFill>
                  <a:schemeClr val="bg2">
                    <a:lumMod val="50000"/>
                  </a:schemeClr>
                </a:solidFill>
              </a:rPr>
              <a:t> </a:t>
            </a:r>
            <a:r>
              <a:rPr lang="ru-RU" b="1" i="1" dirty="0" err="1" smtClean="0">
                <a:solidFill>
                  <a:schemeClr val="bg2">
                    <a:lumMod val="50000"/>
                  </a:schemeClr>
                </a:solidFill>
              </a:rPr>
              <a:t>Регуляр</a:t>
            </a:r>
            <a:r>
              <a:rPr lang="ru-RU" b="1" i="1" dirty="0" smtClean="0">
                <a:solidFill>
                  <a:schemeClr val="bg2">
                    <a:lumMod val="50000"/>
                  </a:schemeClr>
                </a:solidFill>
              </a:rPr>
              <a:t>, </a:t>
            </a:r>
            <a:r>
              <a:rPr lang="ru-RU" b="1" i="1" dirty="0" err="1" smtClean="0">
                <a:solidFill>
                  <a:schemeClr val="bg2">
                    <a:lumMod val="50000"/>
                  </a:schemeClr>
                </a:solidFill>
              </a:rPr>
              <a:t>Инсуман</a:t>
            </a:r>
            <a:r>
              <a:rPr lang="ru-RU" b="1" i="1" dirty="0" smtClean="0">
                <a:solidFill>
                  <a:schemeClr val="bg2">
                    <a:lumMod val="50000"/>
                  </a:schemeClr>
                </a:solidFill>
              </a:rPr>
              <a:t> Рапид</a:t>
            </a:r>
          </a:p>
          <a:p>
            <a:pPr marL="525780" indent="-457200">
              <a:buNone/>
            </a:pPr>
            <a:r>
              <a:rPr lang="ru-RU" dirty="0" smtClean="0"/>
              <a:t>Начинает действовать через 30-40 минут</a:t>
            </a:r>
          </a:p>
          <a:p>
            <a:pPr marL="525780" indent="-457200">
              <a:buNone/>
            </a:pPr>
            <a:r>
              <a:rPr lang="ru-RU" dirty="0" smtClean="0"/>
              <a:t>Пик действия   через 2 часа</a:t>
            </a:r>
          </a:p>
          <a:p>
            <a:pPr marL="525780" indent="-457200">
              <a:buNone/>
            </a:pPr>
            <a:r>
              <a:rPr lang="ru-RU" dirty="0" smtClean="0"/>
              <a:t>Длительность действия 6-8 часов</a:t>
            </a:r>
          </a:p>
          <a:p>
            <a:pPr marL="525780" indent="-457200">
              <a:buNone/>
            </a:pPr>
            <a:r>
              <a:rPr lang="ru-RU" dirty="0" smtClean="0"/>
              <a:t>Минусы: -медленное всасывание и длительное действие</a:t>
            </a:r>
          </a:p>
          <a:p>
            <a:pPr marL="525780" indent="-457200">
              <a:buNone/>
            </a:pPr>
            <a:r>
              <a:rPr lang="ru-RU" dirty="0" smtClean="0"/>
              <a:t>-необходимость перекуса через 2 часа</a:t>
            </a:r>
          </a:p>
          <a:p>
            <a:pPr marL="525780" indent="-457200">
              <a:buNone/>
            </a:pPr>
            <a:r>
              <a:rPr lang="ru-RU" dirty="0" smtClean="0"/>
              <a:t>-гипергликемия через 1 час после еды</a:t>
            </a:r>
          </a:p>
          <a:p>
            <a:pPr marL="525780" indent="-457200">
              <a:buNone/>
            </a:pPr>
            <a:r>
              <a:rPr lang="ru-RU" dirty="0" smtClean="0"/>
              <a:t>-необходимость введения за 30-40 минут до еды</a:t>
            </a:r>
          </a:p>
          <a:p>
            <a:pPr marL="525780" indent="-457200">
              <a:buNone/>
            </a:pPr>
            <a:r>
              <a:rPr lang="ru-RU" dirty="0" smtClean="0"/>
              <a:t>-при увеличении дозы- увеличение продолжительности действия</a:t>
            </a:r>
          </a:p>
          <a:p>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83568" y="1052512"/>
            <a:ext cx="7848872" cy="5184799"/>
          </a:xfrm>
        </p:spPr>
        <p:txBody>
          <a:bodyPr>
            <a:normAutofit/>
          </a:bodyPr>
          <a:lstStyle/>
          <a:p>
            <a:pPr>
              <a:buNone/>
            </a:pPr>
            <a:r>
              <a:rPr lang="ru-RU" b="1" i="1" dirty="0" smtClean="0">
                <a:solidFill>
                  <a:schemeClr val="bg2">
                    <a:lumMod val="50000"/>
                  </a:schemeClr>
                </a:solidFill>
              </a:rPr>
              <a:t>2. Человеческие инсулины продленного действия: </a:t>
            </a:r>
            <a:r>
              <a:rPr lang="ru-RU" b="1" i="1" dirty="0" err="1" smtClean="0">
                <a:solidFill>
                  <a:schemeClr val="bg2">
                    <a:lumMod val="50000"/>
                  </a:schemeClr>
                </a:solidFill>
              </a:rPr>
              <a:t>Протафан</a:t>
            </a:r>
            <a:r>
              <a:rPr lang="ru-RU" b="1" i="1" dirty="0" smtClean="0">
                <a:solidFill>
                  <a:schemeClr val="bg2">
                    <a:lumMod val="50000"/>
                  </a:schemeClr>
                </a:solidFill>
              </a:rPr>
              <a:t> НМ, </a:t>
            </a:r>
            <a:r>
              <a:rPr lang="ru-RU" b="1" i="1" dirty="0" err="1" smtClean="0">
                <a:solidFill>
                  <a:schemeClr val="bg2">
                    <a:lumMod val="50000"/>
                  </a:schemeClr>
                </a:solidFill>
              </a:rPr>
              <a:t>Хумулин</a:t>
            </a:r>
            <a:r>
              <a:rPr lang="ru-RU" b="1" i="1" dirty="0" smtClean="0">
                <a:solidFill>
                  <a:schemeClr val="bg2">
                    <a:lumMod val="50000"/>
                  </a:schemeClr>
                </a:solidFill>
              </a:rPr>
              <a:t> НПХ, </a:t>
            </a:r>
            <a:r>
              <a:rPr lang="ru-RU" b="1" i="1" dirty="0" err="1" smtClean="0">
                <a:solidFill>
                  <a:schemeClr val="bg2">
                    <a:lumMod val="50000"/>
                  </a:schemeClr>
                </a:solidFill>
              </a:rPr>
              <a:t>Инсуман</a:t>
            </a:r>
            <a:r>
              <a:rPr lang="ru-RU" b="1" i="1" dirty="0" smtClean="0">
                <a:solidFill>
                  <a:schemeClr val="bg2">
                    <a:lumMod val="50000"/>
                  </a:schemeClr>
                </a:solidFill>
              </a:rPr>
              <a:t> </a:t>
            </a:r>
            <a:r>
              <a:rPr lang="ru-RU" b="1" i="1" dirty="0" err="1" smtClean="0">
                <a:solidFill>
                  <a:schemeClr val="bg2">
                    <a:lumMod val="50000"/>
                  </a:schemeClr>
                </a:solidFill>
              </a:rPr>
              <a:t>базал</a:t>
            </a:r>
            <a:endParaRPr lang="ru-RU" b="1" i="1" dirty="0" smtClean="0">
              <a:solidFill>
                <a:schemeClr val="bg2">
                  <a:lumMod val="50000"/>
                </a:schemeClr>
              </a:solidFill>
            </a:endParaRPr>
          </a:p>
          <a:p>
            <a:pPr>
              <a:buNone/>
            </a:pPr>
            <a:r>
              <a:rPr lang="ru-RU" dirty="0" smtClean="0"/>
              <a:t>Начало действия через 1,5-2 часа</a:t>
            </a:r>
          </a:p>
          <a:p>
            <a:pPr>
              <a:buNone/>
            </a:pPr>
            <a:r>
              <a:rPr lang="ru-RU" dirty="0" smtClean="0"/>
              <a:t>Пик действия через 4-10 часов</a:t>
            </a:r>
          </a:p>
          <a:p>
            <a:pPr>
              <a:buNone/>
            </a:pPr>
            <a:r>
              <a:rPr lang="ru-RU" dirty="0" smtClean="0"/>
              <a:t>Длительность действия 8-16 часов</a:t>
            </a:r>
          </a:p>
          <a:p>
            <a:pPr>
              <a:buNone/>
            </a:pPr>
            <a:r>
              <a:rPr lang="ru-RU" dirty="0" smtClean="0"/>
              <a:t>Минусы: - имеют «пики» действия</a:t>
            </a:r>
          </a:p>
          <a:p>
            <a:pPr>
              <a:buNone/>
            </a:pPr>
            <a:r>
              <a:rPr lang="ru-RU" dirty="0" smtClean="0"/>
              <a:t>-значимое снижение активности к концу действия</a:t>
            </a:r>
          </a:p>
          <a:p>
            <a:pPr>
              <a:buNone/>
            </a:pPr>
            <a:r>
              <a:rPr lang="ru-RU" dirty="0" smtClean="0"/>
              <a:t>-Риск гипогликемии ночью и гипергликемии в утреннее время</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908720"/>
            <a:ext cx="7811839" cy="5400005"/>
          </a:xfrm>
        </p:spPr>
        <p:txBody>
          <a:bodyPr>
            <a:normAutofit/>
          </a:bodyPr>
          <a:lstStyle/>
          <a:p>
            <a:pPr>
              <a:buNone/>
            </a:pPr>
            <a:r>
              <a:rPr lang="ru-RU" b="1" i="1" dirty="0" smtClean="0">
                <a:solidFill>
                  <a:schemeClr val="bg2">
                    <a:lumMod val="50000"/>
                  </a:schemeClr>
                </a:solidFill>
              </a:rPr>
              <a:t>3. Аналоги человеческого инсулина ультракороткого действия: </a:t>
            </a:r>
            <a:r>
              <a:rPr lang="ru-RU" b="1" i="1" dirty="0" err="1" smtClean="0">
                <a:solidFill>
                  <a:schemeClr val="bg2">
                    <a:lumMod val="50000"/>
                  </a:schemeClr>
                </a:solidFill>
              </a:rPr>
              <a:t>Лизпро</a:t>
            </a:r>
            <a:r>
              <a:rPr lang="ru-RU" b="1" i="1" dirty="0" smtClean="0">
                <a:solidFill>
                  <a:schemeClr val="bg2">
                    <a:lumMod val="50000"/>
                  </a:schemeClr>
                </a:solidFill>
              </a:rPr>
              <a:t>(</a:t>
            </a:r>
            <a:r>
              <a:rPr lang="ru-RU" b="1" i="1" dirty="0" err="1" smtClean="0">
                <a:solidFill>
                  <a:schemeClr val="bg2">
                    <a:lumMod val="50000"/>
                  </a:schemeClr>
                </a:solidFill>
              </a:rPr>
              <a:t>Хумалог</a:t>
            </a:r>
            <a:r>
              <a:rPr lang="ru-RU" b="1" i="1" dirty="0" smtClean="0">
                <a:solidFill>
                  <a:schemeClr val="bg2">
                    <a:lumMod val="50000"/>
                  </a:schemeClr>
                </a:solidFill>
              </a:rPr>
              <a:t>), </a:t>
            </a:r>
            <a:r>
              <a:rPr lang="ru-RU" b="1" i="1" dirty="0" err="1" smtClean="0">
                <a:solidFill>
                  <a:schemeClr val="bg2">
                    <a:lumMod val="50000"/>
                  </a:schemeClr>
                </a:solidFill>
              </a:rPr>
              <a:t>Аспарт</a:t>
            </a:r>
            <a:r>
              <a:rPr lang="ru-RU" b="1" i="1" dirty="0" smtClean="0">
                <a:solidFill>
                  <a:schemeClr val="bg2">
                    <a:lumMod val="50000"/>
                  </a:schemeClr>
                </a:solidFill>
              </a:rPr>
              <a:t>(</a:t>
            </a:r>
            <a:r>
              <a:rPr lang="ru-RU" b="1" i="1" dirty="0" err="1" smtClean="0">
                <a:solidFill>
                  <a:schemeClr val="bg2">
                    <a:lumMod val="50000"/>
                  </a:schemeClr>
                </a:solidFill>
              </a:rPr>
              <a:t>Новорапид</a:t>
            </a:r>
            <a:r>
              <a:rPr lang="ru-RU" b="1" i="1" dirty="0" smtClean="0">
                <a:solidFill>
                  <a:schemeClr val="bg2">
                    <a:lumMod val="50000"/>
                  </a:schemeClr>
                </a:solidFill>
              </a:rPr>
              <a:t>), </a:t>
            </a:r>
            <a:r>
              <a:rPr lang="ru-RU" b="1" i="1" dirty="0" err="1" smtClean="0">
                <a:solidFill>
                  <a:schemeClr val="bg2">
                    <a:lumMod val="50000"/>
                  </a:schemeClr>
                </a:solidFill>
              </a:rPr>
              <a:t>Глулизин</a:t>
            </a:r>
            <a:r>
              <a:rPr lang="ru-RU" b="1" i="1" dirty="0" smtClean="0">
                <a:solidFill>
                  <a:schemeClr val="bg2">
                    <a:lumMod val="50000"/>
                  </a:schemeClr>
                </a:solidFill>
              </a:rPr>
              <a:t>(</a:t>
            </a:r>
            <a:r>
              <a:rPr lang="ru-RU" b="1" i="1" dirty="0" err="1" smtClean="0">
                <a:solidFill>
                  <a:schemeClr val="bg2">
                    <a:lumMod val="50000"/>
                  </a:schemeClr>
                </a:solidFill>
              </a:rPr>
              <a:t>Апидра</a:t>
            </a:r>
            <a:r>
              <a:rPr lang="ru-RU" b="1" i="1" dirty="0" smtClean="0">
                <a:solidFill>
                  <a:schemeClr val="bg2">
                    <a:lumMod val="50000"/>
                  </a:schemeClr>
                </a:solidFill>
              </a:rPr>
              <a:t>)</a:t>
            </a:r>
          </a:p>
          <a:p>
            <a:pPr>
              <a:buNone/>
            </a:pPr>
            <a:r>
              <a:rPr lang="ru-RU" dirty="0" smtClean="0"/>
              <a:t>Быстрая скорость всасывания</a:t>
            </a:r>
          </a:p>
          <a:p>
            <a:pPr>
              <a:buNone/>
            </a:pPr>
            <a:r>
              <a:rPr lang="ru-RU" dirty="0" smtClean="0"/>
              <a:t>Максимум действия через 1 час</a:t>
            </a:r>
          </a:p>
          <a:p>
            <a:pPr>
              <a:buNone/>
            </a:pPr>
            <a:r>
              <a:rPr lang="ru-RU" dirty="0" smtClean="0"/>
              <a:t>Длительность действия 3-5 часов</a:t>
            </a:r>
          </a:p>
          <a:p>
            <a:pPr>
              <a:buNone/>
            </a:pPr>
            <a:r>
              <a:rPr lang="ru-RU" dirty="0" smtClean="0"/>
              <a:t>Минусы: - очень короткое действие: при неадекватной дозе базального инсулина гипергликемия перед очередным приемом пищи; не справляется с нагрузкой белками и жирами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836713"/>
            <a:ext cx="7595815" cy="5616476"/>
          </a:xfrm>
        </p:spPr>
        <p:txBody>
          <a:bodyPr/>
          <a:lstStyle/>
          <a:p>
            <a:pPr>
              <a:buNone/>
            </a:pPr>
            <a:r>
              <a:rPr lang="ru-RU" dirty="0" smtClean="0"/>
              <a:t>4. Аналоги инсулина длительного действия: </a:t>
            </a:r>
            <a:r>
              <a:rPr lang="ru-RU" dirty="0" err="1" smtClean="0"/>
              <a:t>Детемир</a:t>
            </a:r>
            <a:r>
              <a:rPr lang="ru-RU" dirty="0" smtClean="0"/>
              <a:t>(</a:t>
            </a:r>
            <a:r>
              <a:rPr lang="ru-RU" dirty="0" err="1" smtClean="0"/>
              <a:t>Левемир</a:t>
            </a:r>
            <a:r>
              <a:rPr lang="ru-RU" dirty="0" smtClean="0"/>
              <a:t>), </a:t>
            </a:r>
            <a:r>
              <a:rPr lang="ru-RU" dirty="0" err="1" smtClean="0"/>
              <a:t>Гларгин</a:t>
            </a:r>
            <a:r>
              <a:rPr lang="ru-RU" dirty="0" smtClean="0"/>
              <a:t>(</a:t>
            </a:r>
            <a:r>
              <a:rPr lang="ru-RU" dirty="0" err="1" smtClean="0"/>
              <a:t>Лантус</a:t>
            </a:r>
            <a:r>
              <a:rPr lang="ru-RU" dirty="0" smtClean="0"/>
              <a:t>), </a:t>
            </a:r>
            <a:r>
              <a:rPr lang="ru-RU" dirty="0" err="1" smtClean="0"/>
              <a:t>Деглудек</a:t>
            </a:r>
            <a:r>
              <a:rPr lang="ru-RU" dirty="0" smtClean="0"/>
              <a:t>(</a:t>
            </a:r>
            <a:r>
              <a:rPr lang="ru-RU" dirty="0" err="1" smtClean="0"/>
              <a:t>Тресиба</a:t>
            </a:r>
            <a:r>
              <a:rPr lang="ru-RU" dirty="0" smtClean="0"/>
              <a:t>)</a:t>
            </a:r>
          </a:p>
          <a:p>
            <a:pPr>
              <a:buNone/>
            </a:pPr>
            <a:r>
              <a:rPr lang="ru-RU" dirty="0" smtClean="0"/>
              <a:t>Вводятся 1-2 раза в сутки</a:t>
            </a:r>
          </a:p>
          <a:p>
            <a:pPr>
              <a:buNone/>
            </a:pPr>
            <a:r>
              <a:rPr lang="ru-RU" dirty="0" smtClean="0"/>
              <a:t>Пика действия не имеют</a:t>
            </a:r>
          </a:p>
          <a:p>
            <a:pPr>
              <a:buNone/>
            </a:pPr>
            <a:r>
              <a:rPr lang="ru-RU" dirty="0" smtClean="0"/>
              <a:t>Длительность действия 24 часа</a:t>
            </a:r>
          </a:p>
          <a:p>
            <a:pPr>
              <a:buNone/>
            </a:pPr>
            <a:r>
              <a:rPr lang="ru-RU" dirty="0" smtClean="0"/>
              <a:t>Минусы: -вариабельность действия</a:t>
            </a:r>
          </a:p>
          <a:p>
            <a:pPr>
              <a:buNone/>
            </a:pPr>
            <a:r>
              <a:rPr lang="ru-RU" dirty="0" smtClean="0"/>
              <a:t>-некоторые не дорабатывают 24 часа.</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48680"/>
            <a:ext cx="7168642" cy="792088"/>
          </a:xfrm>
        </p:spPr>
        <p:txBody>
          <a:bodyPr>
            <a:normAutofit/>
          </a:bodyPr>
          <a:lstStyle/>
          <a:p>
            <a:pPr algn="ctr"/>
            <a:r>
              <a:rPr lang="ru-RU" b="1" i="1" dirty="0" err="1" smtClean="0">
                <a:solidFill>
                  <a:schemeClr val="accent1">
                    <a:lumMod val="75000"/>
                  </a:schemeClr>
                </a:solidFill>
              </a:rPr>
              <a:t>Лантус</a:t>
            </a:r>
            <a:endParaRPr lang="ru-RU" b="1" i="1" dirty="0">
              <a:solidFill>
                <a:schemeClr val="accent1">
                  <a:lumMod val="75000"/>
                </a:schemeClr>
              </a:solidFill>
            </a:endParaRPr>
          </a:p>
        </p:txBody>
      </p:sp>
      <p:sp>
        <p:nvSpPr>
          <p:cNvPr id="3" name="Содержимое 2"/>
          <p:cNvSpPr>
            <a:spLocks noGrp="1"/>
          </p:cNvSpPr>
          <p:nvPr>
            <p:ph idx="1"/>
          </p:nvPr>
        </p:nvSpPr>
        <p:spPr>
          <a:xfrm>
            <a:off x="467544" y="1844824"/>
            <a:ext cx="8208912" cy="3987805"/>
          </a:xfrm>
        </p:spPr>
        <p:txBody>
          <a:bodyPr/>
          <a:lstStyle/>
          <a:p>
            <a:r>
              <a:rPr lang="ru-RU" b="1" i="1" dirty="0" smtClean="0">
                <a:solidFill>
                  <a:schemeClr val="bg2">
                    <a:lumMod val="50000"/>
                  </a:schemeClr>
                </a:solidFill>
              </a:rPr>
              <a:t>В структуре 21-го положения А-цепи молекула аспарагина заменена на глицин, а к В цепи присоединены 2 молекулы аргинина</a:t>
            </a:r>
          </a:p>
          <a:p>
            <a:r>
              <a:rPr lang="ru-RU" dirty="0" smtClean="0"/>
              <a:t>Имеет кислую среду, при введении образует </a:t>
            </a:r>
            <a:r>
              <a:rPr lang="ru-RU" dirty="0" err="1" smtClean="0"/>
              <a:t>микропреципитаты</a:t>
            </a:r>
            <a:r>
              <a:rPr lang="ru-RU" dirty="0" smtClean="0"/>
              <a:t> в нейтральной </a:t>
            </a:r>
            <a:r>
              <a:rPr lang="ru-RU" dirty="0" err="1" smtClean="0"/>
              <a:t>рН</a:t>
            </a:r>
            <a:r>
              <a:rPr lang="ru-RU" dirty="0" smtClean="0"/>
              <a:t> ПЖК, что обусловливает пролонгацию</a:t>
            </a:r>
          </a:p>
          <a:p>
            <a:r>
              <a:rPr lang="ru-RU" dirty="0" smtClean="0"/>
              <a:t>Вводится 1 раз в день</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889168"/>
          </a:xfrm>
        </p:spPr>
        <p:txBody>
          <a:bodyPr/>
          <a:lstStyle/>
          <a:p>
            <a:pPr algn="ctr"/>
            <a:r>
              <a:rPr lang="ru-RU" b="1" dirty="0" err="1" smtClean="0">
                <a:solidFill>
                  <a:schemeClr val="accent1">
                    <a:lumMod val="50000"/>
                  </a:schemeClr>
                </a:solidFill>
              </a:rPr>
              <a:t>Левемир</a:t>
            </a:r>
            <a:endParaRPr lang="ru-RU" b="1" dirty="0">
              <a:solidFill>
                <a:schemeClr val="accent1">
                  <a:lumMod val="50000"/>
                </a:schemeClr>
              </a:solidFill>
            </a:endParaRPr>
          </a:p>
        </p:txBody>
      </p:sp>
      <p:sp>
        <p:nvSpPr>
          <p:cNvPr id="3" name="Содержимое 2"/>
          <p:cNvSpPr>
            <a:spLocks noGrp="1"/>
          </p:cNvSpPr>
          <p:nvPr>
            <p:ph idx="1"/>
          </p:nvPr>
        </p:nvSpPr>
        <p:spPr/>
        <p:txBody>
          <a:bodyPr/>
          <a:lstStyle/>
          <a:p>
            <a:r>
              <a:rPr lang="ru-RU" dirty="0" smtClean="0"/>
              <a:t>Обладает </a:t>
            </a:r>
            <a:r>
              <a:rPr lang="ru-RU" dirty="0" err="1" smtClean="0"/>
              <a:t>дозозависимой</a:t>
            </a:r>
            <a:r>
              <a:rPr lang="ru-RU" dirty="0" smtClean="0"/>
              <a:t> длительностью действия. </a:t>
            </a:r>
          </a:p>
          <a:p>
            <a:pPr>
              <a:buNone/>
            </a:pPr>
            <a:r>
              <a:rPr lang="ru-RU" dirty="0" smtClean="0"/>
              <a:t>При дозе 0,4 </a:t>
            </a:r>
            <a:r>
              <a:rPr lang="ru-RU" dirty="0" err="1" smtClean="0"/>
              <a:t>Ед</a:t>
            </a:r>
            <a:r>
              <a:rPr lang="ru-RU" dirty="0" smtClean="0"/>
              <a:t>/кг- действует 20 часов.</a:t>
            </a:r>
          </a:p>
          <a:p>
            <a:pPr>
              <a:buNone/>
            </a:pPr>
            <a:r>
              <a:rPr lang="ru-RU" dirty="0" smtClean="0"/>
              <a:t>При дозе </a:t>
            </a:r>
            <a:r>
              <a:rPr lang="en-US" dirty="0" smtClean="0"/>
              <a:t>&gt;</a:t>
            </a:r>
            <a:r>
              <a:rPr lang="ru-RU" dirty="0" smtClean="0"/>
              <a:t>0,4 </a:t>
            </a:r>
            <a:r>
              <a:rPr lang="ru-RU" dirty="0" err="1" smtClean="0"/>
              <a:t>Ед</a:t>
            </a:r>
            <a:r>
              <a:rPr lang="ru-RU" dirty="0" smtClean="0"/>
              <a:t>/кг- действует 22-24 часа</a:t>
            </a:r>
          </a:p>
          <a:p>
            <a:r>
              <a:rPr lang="ru-RU" dirty="0" smtClean="0"/>
              <a:t>Возможность однократного введения</a:t>
            </a:r>
          </a:p>
          <a:p>
            <a:pPr>
              <a:buNone/>
            </a:pP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err="1" smtClean="0">
                <a:solidFill>
                  <a:schemeClr val="accent1">
                    <a:lumMod val="50000"/>
                  </a:schemeClr>
                </a:solidFill>
              </a:rPr>
              <a:t>Тресиба</a:t>
            </a:r>
            <a:endParaRPr lang="ru-RU" b="1" i="1" dirty="0">
              <a:solidFill>
                <a:schemeClr val="accent1">
                  <a:lumMod val="50000"/>
                </a:schemeClr>
              </a:solidFill>
            </a:endParaRPr>
          </a:p>
        </p:txBody>
      </p:sp>
      <p:sp>
        <p:nvSpPr>
          <p:cNvPr id="3" name="Содержимое 2"/>
          <p:cNvSpPr>
            <a:spLocks noGrp="1"/>
          </p:cNvSpPr>
          <p:nvPr>
            <p:ph idx="1"/>
          </p:nvPr>
        </p:nvSpPr>
        <p:spPr/>
        <p:txBody>
          <a:bodyPr/>
          <a:lstStyle/>
          <a:p>
            <a:r>
              <a:rPr lang="ru-RU" dirty="0" smtClean="0"/>
              <a:t>Накапливается в ПЖК и в течении трех суток начинает действовать</a:t>
            </a:r>
          </a:p>
          <a:p>
            <a:r>
              <a:rPr lang="ru-RU" dirty="0" smtClean="0"/>
              <a:t>Длительность действия </a:t>
            </a:r>
            <a:r>
              <a:rPr lang="en-US" dirty="0" smtClean="0"/>
              <a:t>&gt;42 </a:t>
            </a:r>
            <a:r>
              <a:rPr lang="ru-RU" dirty="0" smtClean="0"/>
              <a:t>часов</a:t>
            </a:r>
          </a:p>
          <a:p>
            <a:r>
              <a:rPr lang="ru-RU" dirty="0" smtClean="0"/>
              <a:t>Период полувыведения 24 часа</a:t>
            </a:r>
          </a:p>
          <a:p>
            <a:r>
              <a:rPr lang="ru-RU" dirty="0" smtClean="0"/>
              <a:t>Плоский профиль действия в течение суток, снижение риска гипогликемии</a:t>
            </a:r>
          </a:p>
          <a:p>
            <a:r>
              <a:rPr lang="ru-RU" dirty="0" smtClean="0"/>
              <a:t>Меньшая вариабельность(в 4 раза меньше, чем у </a:t>
            </a:r>
            <a:r>
              <a:rPr lang="ru-RU" dirty="0" err="1" smtClean="0"/>
              <a:t>Гларгина</a:t>
            </a:r>
            <a:r>
              <a:rPr lang="ru-RU" dirty="0" smtClean="0"/>
              <a: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595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20688"/>
            <a:ext cx="7488832" cy="936104"/>
          </a:xfrm>
        </p:spPr>
        <p:txBody>
          <a:bodyPr>
            <a:normAutofit/>
          </a:bodyPr>
          <a:lstStyle/>
          <a:p>
            <a:pPr algn="ctr"/>
            <a:r>
              <a:rPr lang="ru-RU" b="1" i="1" dirty="0" err="1" smtClean="0">
                <a:solidFill>
                  <a:schemeClr val="bg2">
                    <a:lumMod val="50000"/>
                  </a:schemeClr>
                </a:solidFill>
              </a:rPr>
              <a:t>Райзодег</a:t>
            </a:r>
            <a:endParaRPr lang="ru-RU" b="1" i="1" dirty="0">
              <a:solidFill>
                <a:schemeClr val="bg2">
                  <a:lumMod val="50000"/>
                </a:schemeClr>
              </a:solidFill>
            </a:endParaRPr>
          </a:p>
        </p:txBody>
      </p:sp>
      <p:sp>
        <p:nvSpPr>
          <p:cNvPr id="3" name="Содержимое 2"/>
          <p:cNvSpPr>
            <a:spLocks noGrp="1"/>
          </p:cNvSpPr>
          <p:nvPr>
            <p:ph idx="1"/>
          </p:nvPr>
        </p:nvSpPr>
        <p:spPr>
          <a:xfrm>
            <a:off x="1043492" y="1628800"/>
            <a:ext cx="6777317" cy="4203829"/>
          </a:xfrm>
        </p:spPr>
        <p:txBody>
          <a:bodyPr/>
          <a:lstStyle/>
          <a:p>
            <a:r>
              <a:rPr lang="ru-RU" dirty="0" smtClean="0"/>
              <a:t>Растворимая комбинация инсулина </a:t>
            </a:r>
            <a:r>
              <a:rPr lang="ru-RU" dirty="0" err="1" smtClean="0"/>
              <a:t>деглудек</a:t>
            </a:r>
            <a:r>
              <a:rPr lang="ru-RU" dirty="0" smtClean="0"/>
              <a:t>(70%) и инсулина </a:t>
            </a:r>
            <a:r>
              <a:rPr lang="ru-RU" dirty="0" err="1" smtClean="0"/>
              <a:t>аспарт</a:t>
            </a:r>
            <a:r>
              <a:rPr lang="ru-RU" dirty="0" smtClean="0"/>
              <a:t>(30%), находящихся раздельно в одном растворе</a:t>
            </a:r>
          </a:p>
          <a:p>
            <a:r>
              <a:rPr lang="ru-RU" dirty="0" smtClean="0"/>
              <a:t>Вводить в самый большой прием пищи</a:t>
            </a:r>
            <a:endParaRPr lang="ru-RU" dirty="0"/>
          </a:p>
        </p:txBody>
      </p:sp>
      <p:pic>
        <p:nvPicPr>
          <p:cNvPr id="4" name="Рисунок 3" descr="тресиба.jpg"/>
          <p:cNvPicPr>
            <a:picLocks noChangeAspect="1"/>
          </p:cNvPicPr>
          <p:nvPr/>
        </p:nvPicPr>
        <p:blipFill>
          <a:blip r:embed="rId2" cstate="print"/>
          <a:stretch>
            <a:fillRect/>
          </a:stretch>
        </p:blipFill>
        <p:spPr>
          <a:xfrm>
            <a:off x="395536" y="3645024"/>
            <a:ext cx="2016224" cy="2860663"/>
          </a:xfrm>
          <a:prstGeom prst="rect">
            <a:avLst/>
          </a:prstGeom>
        </p:spPr>
      </p:pic>
      <p:pic>
        <p:nvPicPr>
          <p:cNvPr id="5" name="Рисунок 4" descr="Райзодег.jpg"/>
          <p:cNvPicPr>
            <a:picLocks noChangeAspect="1"/>
          </p:cNvPicPr>
          <p:nvPr/>
        </p:nvPicPr>
        <p:blipFill>
          <a:blip r:embed="rId3" cstate="print"/>
          <a:stretch>
            <a:fillRect/>
          </a:stretch>
        </p:blipFill>
        <p:spPr>
          <a:xfrm>
            <a:off x="6660232" y="3573016"/>
            <a:ext cx="2304256" cy="2921154"/>
          </a:xfrm>
          <a:prstGeom prst="rect">
            <a:avLst/>
          </a:prstGeom>
        </p:spPr>
      </p:pic>
      <p:pic>
        <p:nvPicPr>
          <p:cNvPr id="6" name="Рисунок 5" descr="лантус.jpg"/>
          <p:cNvPicPr>
            <a:picLocks noChangeAspect="1"/>
          </p:cNvPicPr>
          <p:nvPr/>
        </p:nvPicPr>
        <p:blipFill>
          <a:blip r:embed="rId4" cstate="print"/>
          <a:stretch>
            <a:fillRect/>
          </a:stretch>
        </p:blipFill>
        <p:spPr>
          <a:xfrm>
            <a:off x="2411760" y="3645024"/>
            <a:ext cx="4176463" cy="284959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dirty="0" smtClean="0">
                <a:solidFill>
                  <a:schemeClr val="accent1">
                    <a:lumMod val="50000"/>
                  </a:schemeClr>
                </a:solidFill>
              </a:rPr>
              <a:t>Суточная потребность ребенка в инсулине</a:t>
            </a:r>
            <a:endParaRPr lang="ru-RU" i="1" dirty="0">
              <a:solidFill>
                <a:schemeClr val="accent1">
                  <a:lumMod val="50000"/>
                </a:schemeClr>
              </a:solidFill>
            </a:endParaRPr>
          </a:p>
        </p:txBody>
      </p:sp>
      <p:sp>
        <p:nvSpPr>
          <p:cNvPr id="3" name="Содержимое 2"/>
          <p:cNvSpPr>
            <a:spLocks noGrp="1"/>
          </p:cNvSpPr>
          <p:nvPr>
            <p:ph idx="1"/>
          </p:nvPr>
        </p:nvSpPr>
        <p:spPr>
          <a:xfrm>
            <a:off x="467544" y="2323652"/>
            <a:ext cx="7992888" cy="4129684"/>
          </a:xfrm>
        </p:spPr>
        <p:txBody>
          <a:bodyPr/>
          <a:lstStyle/>
          <a:p>
            <a:r>
              <a:rPr lang="ru-RU" b="1" i="1" dirty="0" smtClean="0">
                <a:solidFill>
                  <a:schemeClr val="accent1">
                    <a:lumMod val="50000"/>
                  </a:schemeClr>
                </a:solidFill>
              </a:rPr>
              <a:t>Исходя из стажа заболевания:</a:t>
            </a:r>
          </a:p>
          <a:p>
            <a:pPr marL="68580" indent="0">
              <a:buNone/>
            </a:pPr>
            <a:endParaRPr lang="ru-RU" b="1" i="1" dirty="0" smtClean="0">
              <a:solidFill>
                <a:schemeClr val="accent1">
                  <a:lumMod val="50000"/>
                </a:schemeClr>
              </a:solidFill>
            </a:endParaRPr>
          </a:p>
          <a:p>
            <a:pPr marL="525780" indent="-457200">
              <a:buAutoNum type="arabicParenR"/>
            </a:pPr>
            <a:r>
              <a:rPr lang="ru-RU" sz="2800" b="1" i="1" dirty="0" smtClean="0">
                <a:solidFill>
                  <a:schemeClr val="accent1">
                    <a:lumMod val="50000"/>
                  </a:schemeClr>
                </a:solidFill>
              </a:rPr>
              <a:t>Острая манифестация(</a:t>
            </a:r>
            <a:r>
              <a:rPr lang="ru-RU" sz="2800" b="1" i="1" dirty="0" err="1" smtClean="0">
                <a:solidFill>
                  <a:schemeClr val="accent1">
                    <a:lumMod val="50000"/>
                  </a:schemeClr>
                </a:solidFill>
              </a:rPr>
              <a:t>кетоз</a:t>
            </a:r>
            <a:r>
              <a:rPr lang="ru-RU" sz="2800" b="1" i="1" dirty="0" smtClean="0">
                <a:solidFill>
                  <a:schemeClr val="accent1">
                    <a:lumMod val="50000"/>
                  </a:schemeClr>
                </a:solidFill>
              </a:rPr>
              <a:t>): 1,0 </a:t>
            </a:r>
            <a:r>
              <a:rPr lang="ru-RU" sz="2800" b="1" i="1" dirty="0" err="1" smtClean="0">
                <a:solidFill>
                  <a:schemeClr val="accent1">
                    <a:lumMod val="50000"/>
                  </a:schemeClr>
                </a:solidFill>
              </a:rPr>
              <a:t>Ед</a:t>
            </a:r>
            <a:r>
              <a:rPr lang="ru-RU" sz="2800" b="1" i="1" dirty="0" smtClean="0">
                <a:solidFill>
                  <a:schemeClr val="accent1">
                    <a:lumMod val="50000"/>
                  </a:schemeClr>
                </a:solidFill>
              </a:rPr>
              <a:t>/кг/сутки</a:t>
            </a:r>
          </a:p>
          <a:p>
            <a:pPr marL="525780" indent="-457200">
              <a:buAutoNum type="arabicParenR"/>
            </a:pPr>
            <a:r>
              <a:rPr lang="ru-RU" sz="2800" b="1" i="1" dirty="0" smtClean="0">
                <a:solidFill>
                  <a:schemeClr val="accent1">
                    <a:lumMod val="50000"/>
                  </a:schemeClr>
                </a:solidFill>
              </a:rPr>
              <a:t>Первый год заболевания: до 0,5 </a:t>
            </a:r>
            <a:r>
              <a:rPr lang="ru-RU" sz="2800" b="1" i="1" dirty="0" err="1" smtClean="0">
                <a:solidFill>
                  <a:schemeClr val="accent1">
                    <a:lumMod val="50000"/>
                  </a:schemeClr>
                </a:solidFill>
              </a:rPr>
              <a:t>Ед</a:t>
            </a:r>
            <a:r>
              <a:rPr lang="ru-RU" sz="2800" b="1" i="1" dirty="0" smtClean="0">
                <a:solidFill>
                  <a:schemeClr val="accent1">
                    <a:lumMod val="50000"/>
                  </a:schemeClr>
                </a:solidFill>
              </a:rPr>
              <a:t>/кг/</a:t>
            </a:r>
            <a:r>
              <a:rPr lang="ru-RU" sz="2800" b="1" i="1" dirty="0" err="1" smtClean="0">
                <a:solidFill>
                  <a:schemeClr val="accent1">
                    <a:lumMod val="50000"/>
                  </a:schemeClr>
                </a:solidFill>
              </a:rPr>
              <a:t>сут</a:t>
            </a:r>
            <a:endParaRPr lang="ru-RU" sz="2800" b="1" i="1" dirty="0" smtClean="0">
              <a:solidFill>
                <a:schemeClr val="accent1">
                  <a:lumMod val="50000"/>
                </a:schemeClr>
              </a:solidFill>
            </a:endParaRPr>
          </a:p>
          <a:p>
            <a:pPr marL="525780" indent="-457200">
              <a:buAutoNum type="arabicParenR"/>
            </a:pPr>
            <a:r>
              <a:rPr lang="ru-RU" sz="2800" b="1" i="1" dirty="0" smtClean="0">
                <a:solidFill>
                  <a:schemeClr val="accent1">
                    <a:lumMod val="50000"/>
                  </a:schemeClr>
                </a:solidFill>
              </a:rPr>
              <a:t>Последующие годы заболевания: 0,5-0,7 </a:t>
            </a:r>
            <a:r>
              <a:rPr lang="ru-RU" sz="2800" b="1" i="1" dirty="0" err="1" smtClean="0">
                <a:solidFill>
                  <a:schemeClr val="accent1">
                    <a:lumMod val="50000"/>
                  </a:schemeClr>
                </a:solidFill>
              </a:rPr>
              <a:t>Ед</a:t>
            </a:r>
            <a:r>
              <a:rPr lang="ru-RU" sz="2800" b="1" i="1" dirty="0" smtClean="0">
                <a:solidFill>
                  <a:schemeClr val="accent1">
                    <a:lumMod val="50000"/>
                  </a:schemeClr>
                </a:solidFill>
              </a:rPr>
              <a:t>/кг/сутки</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39552" y="1125538"/>
            <a:ext cx="7488832" cy="4706937"/>
          </a:xfrm>
        </p:spPr>
        <p:txBody>
          <a:bodyPr/>
          <a:lstStyle/>
          <a:p>
            <a:r>
              <a:rPr lang="ru-RU" b="1" i="1" dirty="0" smtClean="0">
                <a:solidFill>
                  <a:schemeClr val="accent1">
                    <a:lumMod val="50000"/>
                  </a:schemeClr>
                </a:solidFill>
              </a:rPr>
              <a:t>По возрасту</a:t>
            </a:r>
          </a:p>
          <a:p>
            <a:pPr marL="525780" indent="-457200">
              <a:buAutoNum type="arabicParenR"/>
            </a:pPr>
            <a:r>
              <a:rPr lang="ru-RU" b="1" i="1" dirty="0" smtClean="0">
                <a:solidFill>
                  <a:schemeClr val="accent1">
                    <a:lumMod val="50000"/>
                  </a:schemeClr>
                </a:solidFill>
              </a:rPr>
              <a:t>Дети раннего возраста: до 0,5 </a:t>
            </a:r>
            <a:r>
              <a:rPr lang="ru-RU" b="1" i="1" dirty="0" err="1" smtClean="0">
                <a:solidFill>
                  <a:schemeClr val="accent1">
                    <a:lumMod val="50000"/>
                  </a:schemeClr>
                </a:solidFill>
              </a:rPr>
              <a:t>Ед</a:t>
            </a:r>
            <a:r>
              <a:rPr lang="ru-RU" b="1" i="1" dirty="0" smtClean="0">
                <a:solidFill>
                  <a:schemeClr val="accent1">
                    <a:lumMod val="50000"/>
                  </a:schemeClr>
                </a:solidFill>
              </a:rPr>
              <a:t>/кг/</a:t>
            </a:r>
            <a:r>
              <a:rPr lang="ru-RU" b="1" i="1" dirty="0" err="1" smtClean="0">
                <a:solidFill>
                  <a:schemeClr val="accent1">
                    <a:lumMod val="50000"/>
                  </a:schemeClr>
                </a:solidFill>
              </a:rPr>
              <a:t>сут</a:t>
            </a:r>
            <a:endParaRPr lang="ru-RU" b="1" i="1" dirty="0" smtClean="0">
              <a:solidFill>
                <a:schemeClr val="accent1">
                  <a:lumMod val="50000"/>
                </a:schemeClr>
              </a:solidFill>
            </a:endParaRPr>
          </a:p>
          <a:p>
            <a:pPr marL="525780" indent="-457200">
              <a:buAutoNum type="arabicParenR"/>
            </a:pPr>
            <a:r>
              <a:rPr lang="ru-RU" b="1" i="1" dirty="0" smtClean="0">
                <a:solidFill>
                  <a:schemeClr val="accent1">
                    <a:lumMod val="50000"/>
                  </a:schemeClr>
                </a:solidFill>
              </a:rPr>
              <a:t>Дошкольники и младшие школьники: 0,5-0,8 </a:t>
            </a:r>
            <a:r>
              <a:rPr lang="ru-RU" b="1" i="1" dirty="0" err="1" smtClean="0">
                <a:solidFill>
                  <a:schemeClr val="accent1">
                    <a:lumMod val="50000"/>
                  </a:schemeClr>
                </a:solidFill>
              </a:rPr>
              <a:t>Ед</a:t>
            </a:r>
            <a:r>
              <a:rPr lang="ru-RU" b="1" i="1" dirty="0" smtClean="0">
                <a:solidFill>
                  <a:schemeClr val="accent1">
                    <a:lumMod val="50000"/>
                  </a:schemeClr>
                </a:solidFill>
              </a:rPr>
              <a:t>/кг/</a:t>
            </a:r>
            <a:r>
              <a:rPr lang="ru-RU" b="1" i="1" dirty="0" err="1" smtClean="0">
                <a:solidFill>
                  <a:schemeClr val="accent1">
                    <a:lumMod val="50000"/>
                  </a:schemeClr>
                </a:solidFill>
              </a:rPr>
              <a:t>сут</a:t>
            </a:r>
            <a:endParaRPr lang="ru-RU" b="1" i="1" dirty="0" smtClean="0">
              <a:solidFill>
                <a:schemeClr val="accent1">
                  <a:lumMod val="50000"/>
                </a:schemeClr>
              </a:solidFill>
            </a:endParaRPr>
          </a:p>
          <a:p>
            <a:pPr marL="525780" indent="-457200">
              <a:buAutoNum type="arabicParenR"/>
            </a:pPr>
            <a:r>
              <a:rPr lang="ru-RU" b="1" i="1" dirty="0" smtClean="0">
                <a:solidFill>
                  <a:schemeClr val="accent1">
                    <a:lumMod val="50000"/>
                  </a:schemeClr>
                </a:solidFill>
              </a:rPr>
              <a:t>Подростки: 1-1,2 </a:t>
            </a:r>
            <a:r>
              <a:rPr lang="ru-RU" b="1" i="1" dirty="0" err="1" smtClean="0">
                <a:solidFill>
                  <a:schemeClr val="accent1">
                    <a:lumMod val="50000"/>
                  </a:schemeClr>
                </a:solidFill>
              </a:rPr>
              <a:t>Ед</a:t>
            </a:r>
            <a:r>
              <a:rPr lang="ru-RU" b="1" i="1" dirty="0" smtClean="0">
                <a:solidFill>
                  <a:schemeClr val="accent1">
                    <a:lumMod val="50000"/>
                  </a:schemeClr>
                </a:solidFill>
              </a:rPr>
              <a:t>/кг/</a:t>
            </a:r>
            <a:r>
              <a:rPr lang="ru-RU" b="1" i="1" dirty="0" err="1" smtClean="0">
                <a:solidFill>
                  <a:schemeClr val="accent1">
                    <a:lumMod val="50000"/>
                  </a:schemeClr>
                </a:solidFill>
              </a:rPr>
              <a:t>сут</a:t>
            </a:r>
            <a:endParaRPr lang="ru-RU" b="1" i="1" dirty="0" smtClean="0">
              <a:solidFill>
                <a:schemeClr val="accent1">
                  <a:lumMod val="50000"/>
                </a:schemeClr>
              </a:solidFill>
            </a:endParaRPr>
          </a:p>
          <a:p>
            <a:pPr marL="525780" indent="-457200">
              <a:buAutoNum type="arabicParenR"/>
            </a:pPr>
            <a:r>
              <a:rPr lang="ru-RU" b="1" i="1" dirty="0" smtClean="0">
                <a:solidFill>
                  <a:schemeClr val="accent1">
                    <a:lumMod val="50000"/>
                  </a:schemeClr>
                </a:solidFill>
              </a:rPr>
              <a:t>По окончании полового созревания: 0,7-0,8 </a:t>
            </a:r>
            <a:r>
              <a:rPr lang="ru-RU" b="1" i="1" dirty="0" err="1" smtClean="0">
                <a:solidFill>
                  <a:schemeClr val="accent1">
                    <a:lumMod val="50000"/>
                  </a:schemeClr>
                </a:solidFill>
              </a:rPr>
              <a:t>Ед</a:t>
            </a:r>
            <a:r>
              <a:rPr lang="ru-RU" b="1" i="1" dirty="0" smtClean="0">
                <a:solidFill>
                  <a:schemeClr val="accent1">
                    <a:lumMod val="50000"/>
                  </a:schemeClr>
                </a:solidFill>
              </a:rPr>
              <a:t>/кг/</a:t>
            </a:r>
            <a:r>
              <a:rPr lang="ru-RU" b="1" i="1" dirty="0" err="1" smtClean="0">
                <a:solidFill>
                  <a:schemeClr val="accent1">
                    <a:lumMod val="50000"/>
                  </a:schemeClr>
                </a:solidFill>
              </a:rPr>
              <a:t>сут</a:t>
            </a:r>
            <a:endParaRPr lang="ru-RU" b="1" i="1" dirty="0" smtClean="0">
              <a:solidFill>
                <a:schemeClr val="accent1">
                  <a:lumMod val="50000"/>
                </a:schemeClr>
              </a:solidFill>
            </a:endParaRPr>
          </a:p>
          <a:p>
            <a:pPr marL="525780" indent="-457200">
              <a:buNone/>
            </a:pPr>
            <a:r>
              <a:rPr lang="ru-RU" b="1" i="1" dirty="0" smtClean="0">
                <a:solidFill>
                  <a:schemeClr val="accent1">
                    <a:lumMod val="50000"/>
                  </a:schemeClr>
                </a:solidFill>
              </a:rPr>
              <a:t>При сопутствующих заболеваниях увеличение суточной дозы до 30%</a:t>
            </a:r>
            <a:endParaRPr lang="ru-RU" b="1" i="1" dirty="0">
              <a:solidFill>
                <a:schemeClr val="accent1">
                  <a:lumMod val="50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755576" y="1052513"/>
            <a:ext cx="7451799" cy="4779962"/>
          </a:xfrm>
        </p:spPr>
        <p:txBody>
          <a:bodyPr>
            <a:normAutofit/>
          </a:bodyPr>
          <a:lstStyle/>
          <a:p>
            <a:r>
              <a:rPr lang="ru-RU" sz="2800" b="1" i="1" dirty="0" smtClean="0">
                <a:solidFill>
                  <a:schemeClr val="accent1">
                    <a:lumMod val="50000"/>
                  </a:schemeClr>
                </a:solidFill>
              </a:rPr>
              <a:t>На скорость всасывания инсулина влияют:</a:t>
            </a:r>
          </a:p>
          <a:p>
            <a:r>
              <a:rPr lang="ru-RU" sz="2800" b="1" i="1" dirty="0" smtClean="0">
                <a:solidFill>
                  <a:schemeClr val="accent1">
                    <a:lumMod val="50000"/>
                  </a:schemeClr>
                </a:solidFill>
              </a:rPr>
              <a:t>Доза инсулина</a:t>
            </a:r>
          </a:p>
          <a:p>
            <a:r>
              <a:rPr lang="ru-RU" sz="2800" b="1" i="1" dirty="0" smtClean="0">
                <a:solidFill>
                  <a:schemeClr val="accent1">
                    <a:lumMod val="50000"/>
                  </a:schemeClr>
                </a:solidFill>
              </a:rPr>
              <a:t>Место инъекции</a:t>
            </a:r>
          </a:p>
          <a:p>
            <a:r>
              <a:rPr lang="ru-RU" sz="2800" b="1" i="1" dirty="0" smtClean="0">
                <a:solidFill>
                  <a:schemeClr val="accent1">
                    <a:lumMod val="50000"/>
                  </a:schemeClr>
                </a:solidFill>
              </a:rPr>
              <a:t>Наличие </a:t>
            </a:r>
            <a:r>
              <a:rPr lang="ru-RU" sz="2800" b="1" i="1" dirty="0" err="1" smtClean="0">
                <a:solidFill>
                  <a:schemeClr val="accent1">
                    <a:lumMod val="50000"/>
                  </a:schemeClr>
                </a:solidFill>
              </a:rPr>
              <a:t>липодистрофий</a:t>
            </a:r>
            <a:endParaRPr lang="ru-RU" sz="2800" b="1" i="1" dirty="0" smtClean="0">
              <a:solidFill>
                <a:schemeClr val="accent1">
                  <a:lumMod val="50000"/>
                </a:schemeClr>
              </a:solidFill>
            </a:endParaRPr>
          </a:p>
          <a:p>
            <a:r>
              <a:rPr lang="ru-RU" sz="2800" b="1" i="1" dirty="0" smtClean="0">
                <a:solidFill>
                  <a:schemeClr val="accent1">
                    <a:lumMod val="50000"/>
                  </a:schemeClr>
                </a:solidFill>
              </a:rPr>
              <a:t>Глубина инъекции</a:t>
            </a:r>
          </a:p>
          <a:p>
            <a:r>
              <a:rPr lang="ru-RU" sz="2800" b="1" i="1" dirty="0" smtClean="0">
                <a:solidFill>
                  <a:schemeClr val="accent1">
                    <a:lumMod val="50000"/>
                  </a:schemeClr>
                </a:solidFill>
              </a:rPr>
              <a:t>Повышенная или пониженная температура</a:t>
            </a:r>
          </a:p>
          <a:p>
            <a:r>
              <a:rPr lang="ru-RU" sz="2800" b="1" i="1" dirty="0" smtClean="0">
                <a:solidFill>
                  <a:schemeClr val="accent1">
                    <a:lumMod val="50000"/>
                  </a:schemeClr>
                </a:solidFill>
              </a:rPr>
              <a:t>Мышечная работа и массаж</a:t>
            </a:r>
            <a:endParaRPr lang="ru-RU" sz="2800" b="1" i="1" dirty="0">
              <a:solidFill>
                <a:schemeClr val="accent1">
                  <a:lumMod val="50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043490" y="692696"/>
            <a:ext cx="7024744" cy="576064"/>
          </a:xfrm>
        </p:spPr>
        <p:txBody>
          <a:bodyPr>
            <a:normAutofit fontScale="90000"/>
          </a:bodyPr>
          <a:lstStyle/>
          <a:p>
            <a:r>
              <a:rPr lang="ru-RU" b="1" i="1" dirty="0" smtClean="0"/>
              <a:t>Коррекция дозы инсулина</a:t>
            </a:r>
            <a:endParaRPr lang="ru-RU" b="1" i="1" dirty="0"/>
          </a:p>
        </p:txBody>
      </p:sp>
      <p:graphicFrame>
        <p:nvGraphicFramePr>
          <p:cNvPr id="9" name="Содержимое 8"/>
          <p:cNvGraphicFramePr>
            <a:graphicFrameLocks noGrp="1"/>
          </p:cNvGraphicFramePr>
          <p:nvPr>
            <p:ph idx="1"/>
          </p:nvPr>
        </p:nvGraphicFramePr>
        <p:xfrm>
          <a:off x="467544" y="1340767"/>
          <a:ext cx="8208912" cy="5112569"/>
        </p:xfrm>
        <a:graphic>
          <a:graphicData uri="http://schemas.openxmlformats.org/drawingml/2006/table">
            <a:tbl>
              <a:tblPr firstRow="1" bandRow="1">
                <a:tableStyleId>{5C22544A-7EE6-4342-B048-85BDC9FD1C3A}</a:tableStyleId>
              </a:tblPr>
              <a:tblGrid>
                <a:gridCol w="4104456"/>
                <a:gridCol w="4104456"/>
              </a:tblGrid>
              <a:tr h="1169356">
                <a:tc>
                  <a:txBody>
                    <a:bodyPr/>
                    <a:lstStyle/>
                    <a:p>
                      <a:r>
                        <a:rPr lang="ru-RU" dirty="0" smtClean="0"/>
                        <a:t>Время исследования гликемии</a:t>
                      </a:r>
                      <a:endParaRPr lang="ru-RU" dirty="0"/>
                    </a:p>
                  </a:txBody>
                  <a:tcPr/>
                </a:tc>
                <a:tc>
                  <a:txBody>
                    <a:bodyPr/>
                    <a:lstStyle/>
                    <a:p>
                      <a:r>
                        <a:rPr lang="ru-RU" dirty="0" smtClean="0"/>
                        <a:t>Препараты инсулина, работающие во время исследования гликемии</a:t>
                      </a:r>
                      <a:endParaRPr lang="ru-RU" dirty="0"/>
                    </a:p>
                  </a:txBody>
                  <a:tcPr/>
                </a:tc>
              </a:tr>
              <a:tr h="846475">
                <a:tc>
                  <a:txBody>
                    <a:bodyPr/>
                    <a:lstStyle/>
                    <a:p>
                      <a:r>
                        <a:rPr lang="ru-RU" dirty="0" smtClean="0"/>
                        <a:t>Натощак/ночью</a:t>
                      </a:r>
                      <a:endParaRPr lang="ru-RU" dirty="0"/>
                    </a:p>
                  </a:txBody>
                  <a:tcPr/>
                </a:tc>
                <a:tc>
                  <a:txBody>
                    <a:bodyPr/>
                    <a:lstStyle/>
                    <a:p>
                      <a:r>
                        <a:rPr lang="ru-RU" dirty="0" smtClean="0"/>
                        <a:t>Инсулин, пролонгированного действия, вводимый перед сном</a:t>
                      </a:r>
                      <a:endParaRPr lang="ru-RU" dirty="0"/>
                    </a:p>
                  </a:txBody>
                  <a:tcPr/>
                </a:tc>
              </a:tr>
              <a:tr h="1119906">
                <a:tc>
                  <a:txBody>
                    <a:bodyPr/>
                    <a:lstStyle/>
                    <a:p>
                      <a:r>
                        <a:rPr lang="ru-RU" dirty="0" smtClean="0"/>
                        <a:t>Перед обедом</a:t>
                      </a:r>
                      <a:endParaRPr lang="ru-RU" dirty="0"/>
                    </a:p>
                  </a:txBody>
                  <a:tcPr/>
                </a:tc>
                <a:tc>
                  <a:txBody>
                    <a:bodyPr/>
                    <a:lstStyle/>
                    <a:p>
                      <a:r>
                        <a:rPr lang="ru-RU" dirty="0" smtClean="0"/>
                        <a:t>Инсулин пролонгированного действия, вводимый перед завтраком</a:t>
                      </a:r>
                      <a:endParaRPr lang="ru-RU" dirty="0"/>
                    </a:p>
                  </a:txBody>
                  <a:tcPr/>
                </a:tc>
              </a:tr>
              <a:tr h="1028751">
                <a:tc>
                  <a:txBody>
                    <a:bodyPr/>
                    <a:lstStyle/>
                    <a:p>
                      <a:r>
                        <a:rPr lang="ru-RU" dirty="0" smtClean="0"/>
                        <a:t>Перед ужином</a:t>
                      </a:r>
                      <a:endParaRPr lang="ru-RU" dirty="0"/>
                    </a:p>
                  </a:txBody>
                  <a:tcPr/>
                </a:tc>
                <a:tc>
                  <a:txBody>
                    <a:bodyPr/>
                    <a:lstStyle/>
                    <a:p>
                      <a:r>
                        <a:rPr lang="ru-RU" dirty="0" smtClean="0"/>
                        <a:t>Инсулин пролонгированного действия, введенный перед завтраком</a:t>
                      </a:r>
                      <a:endParaRPr lang="ru-RU" dirty="0"/>
                    </a:p>
                  </a:txBody>
                  <a:tcPr/>
                </a:tc>
              </a:tr>
              <a:tr h="948081">
                <a:tc>
                  <a:txBody>
                    <a:bodyPr/>
                    <a:lstStyle/>
                    <a:p>
                      <a:r>
                        <a:rPr lang="ru-RU" dirty="0" smtClean="0"/>
                        <a:t>Через 2 часа после приема пищи</a:t>
                      </a:r>
                      <a:endParaRPr lang="ru-RU" dirty="0"/>
                    </a:p>
                  </a:txBody>
                  <a:tcPr/>
                </a:tc>
                <a:tc>
                  <a:txBody>
                    <a:bodyPr/>
                    <a:lstStyle/>
                    <a:p>
                      <a:r>
                        <a:rPr lang="ru-RU" dirty="0" smtClean="0"/>
                        <a:t>Инсулин ультракороткого действия, вводимый перед приемом пищи</a:t>
                      </a:r>
                      <a:endParaRPr lang="ru-RU" dirty="0"/>
                    </a:p>
                  </a:txBody>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764704"/>
            <a:ext cx="7024744" cy="1008112"/>
          </a:xfrm>
        </p:spPr>
        <p:txBody>
          <a:bodyPr>
            <a:normAutofit fontScale="90000"/>
          </a:bodyPr>
          <a:lstStyle/>
          <a:p>
            <a:pPr algn="ctr"/>
            <a:r>
              <a:rPr lang="ru-RU" sz="2400" b="1" i="1" dirty="0" smtClean="0">
                <a:solidFill>
                  <a:schemeClr val="accent1">
                    <a:lumMod val="50000"/>
                  </a:schemeClr>
                </a:solidFill>
              </a:rPr>
              <a:t>Коррекция дозы </a:t>
            </a:r>
            <a:r>
              <a:rPr lang="ru-RU" sz="2400" b="1" i="1" dirty="0" err="1" smtClean="0">
                <a:solidFill>
                  <a:schemeClr val="accent1">
                    <a:lumMod val="50000"/>
                  </a:schemeClr>
                </a:solidFill>
              </a:rPr>
              <a:t>болюсного</a:t>
            </a:r>
            <a:r>
              <a:rPr lang="ru-RU" sz="2400" b="1" i="1" dirty="0" smtClean="0">
                <a:solidFill>
                  <a:schemeClr val="accent1">
                    <a:lumMod val="50000"/>
                  </a:schemeClr>
                </a:solidFill>
              </a:rPr>
              <a:t> инсулина в соответствии с уровнем гликемии перед едой</a:t>
            </a:r>
            <a:endParaRPr lang="ru-RU" sz="2400" b="1" i="1" dirty="0">
              <a:solidFill>
                <a:schemeClr val="accent1">
                  <a:lumMod val="50000"/>
                </a:schemeClr>
              </a:solidFill>
            </a:endParaRPr>
          </a:p>
        </p:txBody>
      </p:sp>
      <p:sp>
        <p:nvSpPr>
          <p:cNvPr id="5" name="Текст 4"/>
          <p:cNvSpPr>
            <a:spLocks noGrp="1"/>
          </p:cNvSpPr>
          <p:nvPr>
            <p:ph type="body" idx="1"/>
          </p:nvPr>
        </p:nvSpPr>
        <p:spPr/>
        <p:txBody>
          <a:bodyPr>
            <a:normAutofit fontScale="92500" lnSpcReduction="20000"/>
          </a:bodyPr>
          <a:lstStyle/>
          <a:p>
            <a:r>
              <a:rPr lang="ru-RU" i="1" dirty="0" smtClean="0">
                <a:solidFill>
                  <a:schemeClr val="accent1">
                    <a:lumMod val="50000"/>
                  </a:schemeClr>
                </a:solidFill>
              </a:rPr>
              <a:t>Уровень глюкозы ниже целевого</a:t>
            </a:r>
            <a:endParaRPr lang="ru-RU" i="1" dirty="0">
              <a:solidFill>
                <a:schemeClr val="accent1">
                  <a:lumMod val="50000"/>
                </a:schemeClr>
              </a:solidFill>
            </a:endParaRPr>
          </a:p>
        </p:txBody>
      </p:sp>
      <p:sp>
        <p:nvSpPr>
          <p:cNvPr id="6" name="Содержимое 5"/>
          <p:cNvSpPr>
            <a:spLocks noGrp="1"/>
          </p:cNvSpPr>
          <p:nvPr>
            <p:ph sz="half" idx="2"/>
          </p:nvPr>
        </p:nvSpPr>
        <p:spPr>
          <a:xfrm>
            <a:off x="611560" y="2974694"/>
            <a:ext cx="3850017" cy="3406634"/>
          </a:xfrm>
        </p:spPr>
        <p:txBody>
          <a:bodyPr>
            <a:normAutofit fontScale="92500" lnSpcReduction="20000"/>
          </a:bodyPr>
          <a:lstStyle/>
          <a:p>
            <a:r>
              <a:rPr lang="en-US" b="1" dirty="0" smtClean="0">
                <a:solidFill>
                  <a:schemeClr val="accent5">
                    <a:lumMod val="50000"/>
                  </a:schemeClr>
                </a:solidFill>
              </a:rPr>
              <a:t>&lt;</a:t>
            </a:r>
            <a:r>
              <a:rPr lang="ru-RU" b="1" dirty="0" smtClean="0">
                <a:solidFill>
                  <a:schemeClr val="accent5">
                    <a:lumMod val="50000"/>
                  </a:schemeClr>
                </a:solidFill>
              </a:rPr>
              <a:t>5,0 </a:t>
            </a:r>
            <a:r>
              <a:rPr lang="ru-RU" b="1" dirty="0" err="1" smtClean="0">
                <a:solidFill>
                  <a:schemeClr val="accent5">
                    <a:lumMod val="50000"/>
                  </a:schemeClr>
                </a:solidFill>
              </a:rPr>
              <a:t>ммоль</a:t>
            </a:r>
            <a:r>
              <a:rPr lang="ru-RU" b="1" dirty="0" smtClean="0">
                <a:solidFill>
                  <a:schemeClr val="accent5">
                    <a:lumMod val="50000"/>
                  </a:schemeClr>
                </a:solidFill>
              </a:rPr>
              <a:t>/л- очередной прием пищи, затем ввести базовую дозу инсулина</a:t>
            </a:r>
          </a:p>
          <a:p>
            <a:r>
              <a:rPr lang="en-US" b="1" dirty="0" smtClean="0">
                <a:solidFill>
                  <a:schemeClr val="accent5">
                    <a:lumMod val="50000"/>
                  </a:schemeClr>
                </a:solidFill>
              </a:rPr>
              <a:t>&lt;</a:t>
            </a:r>
            <a:r>
              <a:rPr lang="ru-RU" b="1" dirty="0" smtClean="0">
                <a:solidFill>
                  <a:schemeClr val="accent5">
                    <a:lumMod val="50000"/>
                  </a:schemeClr>
                </a:solidFill>
              </a:rPr>
              <a:t>3,9 </a:t>
            </a:r>
            <a:r>
              <a:rPr lang="ru-RU" b="1" dirty="0" err="1" smtClean="0">
                <a:solidFill>
                  <a:schemeClr val="accent5">
                    <a:lumMod val="50000"/>
                  </a:schemeClr>
                </a:solidFill>
              </a:rPr>
              <a:t>ммоль</a:t>
            </a:r>
            <a:r>
              <a:rPr lang="ru-RU" b="1" dirty="0" smtClean="0">
                <a:solidFill>
                  <a:schemeClr val="accent5">
                    <a:lumMod val="50000"/>
                  </a:schemeClr>
                </a:solidFill>
              </a:rPr>
              <a:t>/л- принять 1-2 ХЕ, затем очередной прием пищи, затем ввести базовую дозу инсулина</a:t>
            </a:r>
            <a:r>
              <a:rPr lang="ru-RU" dirty="0" smtClean="0"/>
              <a:t> </a:t>
            </a:r>
            <a:r>
              <a:rPr lang="ru-RU" b="1" i="1" dirty="0" smtClean="0">
                <a:solidFill>
                  <a:schemeClr val="accent5">
                    <a:lumMod val="50000"/>
                  </a:schemeClr>
                </a:solidFill>
              </a:rPr>
              <a:t>короткого действия</a:t>
            </a:r>
            <a:endParaRPr lang="ru-RU" b="1" i="1" dirty="0">
              <a:solidFill>
                <a:schemeClr val="accent5">
                  <a:lumMod val="50000"/>
                </a:schemeClr>
              </a:solidFill>
            </a:endParaRPr>
          </a:p>
        </p:txBody>
      </p:sp>
      <p:sp>
        <p:nvSpPr>
          <p:cNvPr id="7" name="Текст 6"/>
          <p:cNvSpPr>
            <a:spLocks noGrp="1"/>
          </p:cNvSpPr>
          <p:nvPr>
            <p:ph type="body" sz="quarter" idx="3"/>
          </p:nvPr>
        </p:nvSpPr>
        <p:spPr/>
        <p:txBody>
          <a:bodyPr>
            <a:normAutofit fontScale="92500" lnSpcReduction="20000"/>
          </a:bodyPr>
          <a:lstStyle/>
          <a:p>
            <a:r>
              <a:rPr lang="ru-RU" dirty="0" smtClean="0">
                <a:solidFill>
                  <a:schemeClr val="accent1">
                    <a:lumMod val="50000"/>
                  </a:schemeClr>
                </a:solidFill>
              </a:rPr>
              <a:t>Уровень глюкозы выше целевого</a:t>
            </a:r>
            <a:endParaRPr lang="ru-RU" dirty="0">
              <a:solidFill>
                <a:schemeClr val="accent1">
                  <a:lumMod val="50000"/>
                </a:schemeClr>
              </a:solidFill>
            </a:endParaRPr>
          </a:p>
        </p:txBody>
      </p:sp>
      <p:sp>
        <p:nvSpPr>
          <p:cNvPr id="8" name="Содержимое 7"/>
          <p:cNvSpPr>
            <a:spLocks noGrp="1"/>
          </p:cNvSpPr>
          <p:nvPr>
            <p:ph sz="quarter" idx="4"/>
          </p:nvPr>
        </p:nvSpPr>
        <p:spPr/>
        <p:txBody>
          <a:bodyPr/>
          <a:lstStyle/>
          <a:p>
            <a:r>
              <a:rPr lang="ru-RU" b="1" i="1" dirty="0" smtClean="0">
                <a:solidFill>
                  <a:schemeClr val="accent5">
                    <a:lumMod val="50000"/>
                  </a:schemeClr>
                </a:solidFill>
              </a:rPr>
              <a:t>Дополнительно к базовой дозе инсулина ввести коррекционный болюс</a:t>
            </a:r>
            <a:endParaRPr lang="ru-RU" b="1" i="1" dirty="0">
              <a:solidFill>
                <a:schemeClr val="accent5">
                  <a:lumMod val="50000"/>
                </a:schemeClr>
              </a:solidFill>
            </a:endParaRPr>
          </a:p>
        </p:txBody>
      </p:sp>
      <p:cxnSp>
        <p:nvCxnSpPr>
          <p:cNvPr id="10" name="Прямая со стрелкой 9"/>
          <p:cNvCxnSpPr/>
          <p:nvPr/>
        </p:nvCxnSpPr>
        <p:spPr>
          <a:xfrm>
            <a:off x="5148064" y="1844824"/>
            <a:ext cx="57606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3491880" y="1844824"/>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b="1" i="1" dirty="0" smtClean="0">
                <a:solidFill>
                  <a:schemeClr val="accent4">
                    <a:lumMod val="50000"/>
                  </a:schemeClr>
                </a:solidFill>
              </a:rPr>
              <a:t>Гипергликемия в утреннее время</a:t>
            </a:r>
            <a:r>
              <a:rPr lang="ru-RU" dirty="0" smtClean="0"/>
              <a:t>:</a:t>
            </a:r>
            <a:endParaRPr lang="ru-RU" dirty="0"/>
          </a:p>
        </p:txBody>
      </p:sp>
      <p:sp>
        <p:nvSpPr>
          <p:cNvPr id="8" name="Содержимое 7"/>
          <p:cNvSpPr>
            <a:spLocks noGrp="1"/>
          </p:cNvSpPr>
          <p:nvPr>
            <p:ph idx="1"/>
          </p:nvPr>
        </p:nvSpPr>
        <p:spPr/>
        <p:txBody>
          <a:bodyPr/>
          <a:lstStyle/>
          <a:p>
            <a:r>
              <a:rPr lang="ru-RU" b="1" i="1" dirty="0" smtClean="0">
                <a:solidFill>
                  <a:schemeClr val="accent6">
                    <a:lumMod val="50000"/>
                  </a:schemeClr>
                </a:solidFill>
              </a:rPr>
              <a:t>Недостаток пролонгированного инсулина, вводимого вечером</a:t>
            </a:r>
          </a:p>
          <a:p>
            <a:r>
              <a:rPr lang="ru-RU" b="1" i="1" dirty="0" smtClean="0">
                <a:solidFill>
                  <a:schemeClr val="accent6">
                    <a:lumMod val="50000"/>
                  </a:schemeClr>
                </a:solidFill>
              </a:rPr>
              <a:t>Повышенный сахар в крови перед сном</a:t>
            </a:r>
          </a:p>
          <a:p>
            <a:r>
              <a:rPr lang="ru-RU" b="1" i="1" dirty="0" err="1" smtClean="0">
                <a:solidFill>
                  <a:schemeClr val="accent6">
                    <a:lumMod val="50000"/>
                  </a:schemeClr>
                </a:solidFill>
              </a:rPr>
              <a:t>Контррегуляция</a:t>
            </a:r>
            <a:endParaRPr lang="ru-RU" b="1" i="1" dirty="0" smtClean="0">
              <a:solidFill>
                <a:schemeClr val="accent6">
                  <a:lumMod val="50000"/>
                </a:schemeClr>
              </a:solidFill>
            </a:endParaRPr>
          </a:p>
          <a:p>
            <a:r>
              <a:rPr lang="ru-RU" b="1" i="1" dirty="0" smtClean="0">
                <a:solidFill>
                  <a:schemeClr val="accent6">
                    <a:lumMod val="50000"/>
                  </a:schemeClr>
                </a:solidFill>
              </a:rPr>
              <a:t>Феномен «утренней зари</a:t>
            </a:r>
            <a:r>
              <a:rPr lang="ru-RU" dirty="0" smtClean="0"/>
              <a:t>»</a:t>
            </a: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Осложнения инсулинотерапии:</a:t>
            </a:r>
            <a:endParaRPr lang="ru-RU" b="1" i="1" dirty="0"/>
          </a:p>
        </p:txBody>
      </p:sp>
      <p:sp>
        <p:nvSpPr>
          <p:cNvPr id="3" name="Содержимое 2"/>
          <p:cNvSpPr>
            <a:spLocks noGrp="1"/>
          </p:cNvSpPr>
          <p:nvPr>
            <p:ph idx="1"/>
          </p:nvPr>
        </p:nvSpPr>
        <p:spPr/>
        <p:txBody>
          <a:bodyPr/>
          <a:lstStyle/>
          <a:p>
            <a:r>
              <a:rPr lang="ru-RU" dirty="0" smtClean="0"/>
              <a:t>Хроническая передозировка инсулином( Синдром </a:t>
            </a:r>
            <a:r>
              <a:rPr lang="ru-RU" dirty="0" err="1" smtClean="0"/>
              <a:t>Сомоджи</a:t>
            </a:r>
            <a:r>
              <a:rPr lang="ru-RU" dirty="0" smtClean="0"/>
              <a:t>)</a:t>
            </a:r>
          </a:p>
          <a:p>
            <a:r>
              <a:rPr lang="ru-RU" dirty="0" smtClean="0"/>
              <a:t>Гипогликемия</a:t>
            </a:r>
          </a:p>
          <a:p>
            <a:r>
              <a:rPr lang="ru-RU" dirty="0" smtClean="0"/>
              <a:t>Аллергия на инсулин</a:t>
            </a:r>
          </a:p>
          <a:p>
            <a:r>
              <a:rPr lang="ru-RU" dirty="0" err="1" smtClean="0"/>
              <a:t>Липодистрофия</a:t>
            </a:r>
            <a:endParaRPr lang="ru-RU" dirty="0" smtClean="0"/>
          </a:p>
          <a:p>
            <a:r>
              <a:rPr lang="ru-RU" dirty="0" smtClean="0"/>
              <a:t>Инсулиновые отеки</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7848872" cy="1152128"/>
          </a:xfrm>
        </p:spPr>
        <p:txBody>
          <a:bodyPr>
            <a:normAutofit fontScale="90000"/>
          </a:bodyPr>
          <a:lstStyle/>
          <a:p>
            <a:r>
              <a:rPr lang="ru-RU" b="1" i="1" dirty="0" smtClean="0">
                <a:solidFill>
                  <a:schemeClr val="accent1">
                    <a:lumMod val="50000"/>
                  </a:schemeClr>
                </a:solidFill>
              </a:rPr>
              <a:t>Особенности СД 1 типа у детей младшего возраста</a:t>
            </a:r>
            <a:endParaRPr lang="ru-RU" b="1" i="1" dirty="0">
              <a:solidFill>
                <a:schemeClr val="accent1">
                  <a:lumMod val="50000"/>
                </a:schemeClr>
              </a:solidFill>
            </a:endParaRPr>
          </a:p>
        </p:txBody>
      </p:sp>
      <p:sp>
        <p:nvSpPr>
          <p:cNvPr id="3" name="Объект 2"/>
          <p:cNvSpPr>
            <a:spLocks noGrp="1"/>
          </p:cNvSpPr>
          <p:nvPr>
            <p:ph idx="1"/>
          </p:nvPr>
        </p:nvSpPr>
        <p:spPr>
          <a:xfrm>
            <a:off x="755576" y="1844824"/>
            <a:ext cx="7704856" cy="4464496"/>
          </a:xfrm>
        </p:spPr>
        <p:txBody>
          <a:bodyPr>
            <a:normAutofit/>
          </a:bodyPr>
          <a:lstStyle/>
          <a:p>
            <a:pPr marL="525780" indent="-457200">
              <a:buAutoNum type="arabicParenR"/>
            </a:pPr>
            <a:r>
              <a:rPr lang="ru-RU" sz="1400" b="1" i="1" dirty="0" smtClean="0">
                <a:solidFill>
                  <a:schemeClr val="accent4">
                    <a:lumMod val="50000"/>
                  </a:schemeClr>
                </a:solidFill>
              </a:rPr>
              <a:t>Нераспознанные гипогликемии</a:t>
            </a:r>
          </a:p>
          <a:p>
            <a:pPr marL="68580" indent="0">
              <a:buNone/>
            </a:pPr>
            <a:r>
              <a:rPr lang="ru-RU" sz="1400" b="1" i="1" dirty="0" smtClean="0">
                <a:solidFill>
                  <a:schemeClr val="accent4">
                    <a:lumMod val="50000"/>
                  </a:schemeClr>
                </a:solidFill>
              </a:rPr>
              <a:t>Причины: высокая чувствительность к инсулину в данном возрасте, незрелость головного мозга(до 7 лет)- отсутствие адекватной реакции на низкий уровень гликемии.</a:t>
            </a:r>
          </a:p>
          <a:p>
            <a:pPr marL="68580" indent="0">
              <a:buNone/>
            </a:pPr>
            <a:endParaRPr lang="ru-RU" sz="1400" b="1" i="1" dirty="0" smtClean="0">
              <a:solidFill>
                <a:schemeClr val="accent4">
                  <a:lumMod val="50000"/>
                </a:schemeClr>
              </a:solidFill>
            </a:endParaRPr>
          </a:p>
          <a:p>
            <a:pPr marL="525780" indent="-457200">
              <a:buAutoNum type="arabicParenR"/>
            </a:pPr>
            <a:r>
              <a:rPr lang="ru-RU" sz="1400" b="1" i="1" dirty="0" err="1" smtClean="0">
                <a:solidFill>
                  <a:schemeClr val="accent4">
                    <a:lumMod val="50000"/>
                  </a:schemeClr>
                </a:solidFill>
              </a:rPr>
              <a:t>Постгипогликемические</a:t>
            </a:r>
            <a:r>
              <a:rPr lang="ru-RU" sz="1400" b="1" i="1" dirty="0" smtClean="0">
                <a:solidFill>
                  <a:schemeClr val="accent4">
                    <a:lumMod val="50000"/>
                  </a:schemeClr>
                </a:solidFill>
              </a:rPr>
              <a:t> гипергликемии</a:t>
            </a:r>
          </a:p>
          <a:p>
            <a:pPr marL="525780" indent="-457200">
              <a:buAutoNum type="arabicParenR"/>
            </a:pPr>
            <a:r>
              <a:rPr lang="ru-RU" sz="1400" b="1" i="1" dirty="0" smtClean="0">
                <a:solidFill>
                  <a:schemeClr val="accent4">
                    <a:lumMod val="50000"/>
                  </a:schemeClr>
                </a:solidFill>
              </a:rPr>
              <a:t>Патологическая вариабельность гликемии</a:t>
            </a:r>
          </a:p>
          <a:p>
            <a:pPr marL="525780" indent="-457200">
              <a:buAutoNum type="arabicParenR"/>
            </a:pPr>
            <a:r>
              <a:rPr lang="ru-RU" sz="1400" b="1" i="1" dirty="0" smtClean="0">
                <a:solidFill>
                  <a:schemeClr val="accent4">
                    <a:lumMod val="50000"/>
                  </a:schemeClr>
                </a:solidFill>
              </a:rPr>
              <a:t>Нестабильное течение заболевания</a:t>
            </a:r>
          </a:p>
          <a:p>
            <a:pPr marL="68580" indent="0">
              <a:buNone/>
            </a:pPr>
            <a:endParaRPr lang="ru-RU" sz="1400" b="1" i="1" dirty="0" smtClean="0">
              <a:solidFill>
                <a:schemeClr val="accent4">
                  <a:lumMod val="50000"/>
                </a:schemeClr>
              </a:solidFill>
            </a:endParaRPr>
          </a:p>
          <a:p>
            <a:pPr marL="68580" indent="0">
              <a:buNone/>
            </a:pPr>
            <a:r>
              <a:rPr lang="ru-RU" sz="1400" b="1" i="1" dirty="0" smtClean="0">
                <a:solidFill>
                  <a:schemeClr val="accent4">
                    <a:lumMod val="50000"/>
                  </a:schemeClr>
                </a:solidFill>
              </a:rPr>
              <a:t>При наличии незрелого мозга механизм </a:t>
            </a:r>
            <a:r>
              <a:rPr lang="ru-RU" sz="1400" b="1" i="1" dirty="0" err="1" smtClean="0">
                <a:solidFill>
                  <a:schemeClr val="accent4">
                    <a:lumMod val="50000"/>
                  </a:schemeClr>
                </a:solidFill>
              </a:rPr>
              <a:t>контррегуляции</a:t>
            </a:r>
            <a:r>
              <a:rPr lang="ru-RU" sz="1400" b="1" i="1" dirty="0" smtClean="0">
                <a:solidFill>
                  <a:schemeClr val="accent4">
                    <a:lumMod val="50000"/>
                  </a:schemeClr>
                </a:solidFill>
              </a:rPr>
              <a:t> срабатывает лишь при достижении опасного для жизни уровня гликемии- патологическая </a:t>
            </a:r>
            <a:r>
              <a:rPr lang="ru-RU" sz="1400" b="1" i="1" dirty="0" err="1" smtClean="0">
                <a:solidFill>
                  <a:schemeClr val="accent4">
                    <a:lumMod val="50000"/>
                  </a:schemeClr>
                </a:solidFill>
              </a:rPr>
              <a:t>контррегуляция</a:t>
            </a:r>
            <a:r>
              <a:rPr lang="ru-RU" sz="1400" b="1" i="1" dirty="0" smtClean="0">
                <a:solidFill>
                  <a:schemeClr val="accent4">
                    <a:lumMod val="50000"/>
                  </a:schemeClr>
                </a:solidFill>
              </a:rPr>
              <a:t>. </a:t>
            </a:r>
          </a:p>
          <a:p>
            <a:pPr marL="68580" indent="0">
              <a:buNone/>
            </a:pPr>
            <a:r>
              <a:rPr lang="ru-RU" sz="1400" b="1" i="1" dirty="0" smtClean="0">
                <a:solidFill>
                  <a:schemeClr val="accent4">
                    <a:lumMod val="50000"/>
                  </a:schemeClr>
                </a:solidFill>
              </a:rPr>
              <a:t>Поэтому </a:t>
            </a:r>
            <a:r>
              <a:rPr lang="ru-RU" sz="1400" b="1" i="1" dirty="0" err="1" smtClean="0">
                <a:solidFill>
                  <a:schemeClr val="accent4">
                    <a:lumMod val="50000"/>
                  </a:schemeClr>
                </a:solidFill>
              </a:rPr>
              <a:t>постгипогликемическая</a:t>
            </a:r>
            <a:r>
              <a:rPr lang="ru-RU" sz="1400" b="1" i="1" dirty="0" smtClean="0">
                <a:solidFill>
                  <a:schemeClr val="accent4">
                    <a:lumMod val="50000"/>
                  </a:schemeClr>
                </a:solidFill>
              </a:rPr>
              <a:t> гипергликемия очень высока. Увеличение дозы в этой ситуации ухудшает течение диабета.</a:t>
            </a:r>
          </a:p>
          <a:p>
            <a:pPr marL="68580" indent="0">
              <a:buNone/>
            </a:pPr>
            <a:endParaRPr lang="ru-RU" sz="1400" b="1" i="1" dirty="0" smtClean="0">
              <a:solidFill>
                <a:schemeClr val="accent4">
                  <a:lumMod val="50000"/>
                </a:schemeClr>
              </a:solidFill>
            </a:endParaRPr>
          </a:p>
          <a:p>
            <a:pPr marL="68580" indent="0">
              <a:buNone/>
            </a:pPr>
            <a:r>
              <a:rPr lang="ru-RU" sz="1400" b="1" i="1" dirty="0" smtClean="0">
                <a:solidFill>
                  <a:schemeClr val="accent4">
                    <a:lumMod val="50000"/>
                  </a:schemeClr>
                </a:solidFill>
              </a:rPr>
              <a:t>Основная задача при лечении детей младшего возраста предупредить развитие гипогликемических состояний и формирование патологической </a:t>
            </a:r>
            <a:r>
              <a:rPr lang="ru-RU" sz="1400" b="1" i="1" dirty="0" err="1" smtClean="0">
                <a:solidFill>
                  <a:schemeClr val="accent4">
                    <a:lumMod val="50000"/>
                  </a:schemeClr>
                </a:solidFill>
              </a:rPr>
              <a:t>контррегуляции</a:t>
            </a:r>
            <a:r>
              <a:rPr lang="ru-RU" sz="1400" dirty="0" smtClean="0"/>
              <a:t>.</a:t>
            </a:r>
            <a:endParaRPr lang="ru-RU" sz="1400" dirty="0"/>
          </a:p>
        </p:txBody>
      </p:sp>
    </p:spTree>
    <p:extLst>
      <p:ext uri="{BB962C8B-B14F-4D97-AF65-F5344CB8AC3E}">
        <p14:creationId xmlns:p14="http://schemas.microsoft.com/office/powerpoint/2010/main" val="13184063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45719"/>
          </a:xfrm>
        </p:spPr>
        <p:txBody>
          <a:bodyPr>
            <a:normAutofit fontScale="90000"/>
          </a:bodyPr>
          <a:lstStyle/>
          <a:p>
            <a:endParaRPr lang="ru-RU" dirty="0"/>
          </a:p>
        </p:txBody>
      </p:sp>
      <p:pic>
        <p:nvPicPr>
          <p:cNvPr id="4" name="Содержимое 3" descr="Cпасибо-за-внимание.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Сахарный диабет у детей: мифы и реальность. Рассказывает Татьяна Пугавко на портале 4tobolit.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54" y="1"/>
            <a:ext cx="8435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76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295275"/>
            <a:ext cx="9029700"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78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2493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24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i="1" dirty="0" smtClean="0">
                <a:solidFill>
                  <a:schemeClr val="accent1">
                    <a:lumMod val="50000"/>
                  </a:schemeClr>
                </a:solidFill>
              </a:rPr>
              <a:t>Основы терапии сахарного диабета</a:t>
            </a:r>
            <a:endParaRPr lang="ru-RU" sz="3200" b="1" i="1" dirty="0">
              <a:solidFill>
                <a:schemeClr val="accent1">
                  <a:lumMod val="50000"/>
                </a:schemeClr>
              </a:solidFill>
            </a:endParaRPr>
          </a:p>
        </p:txBody>
      </p:sp>
      <p:sp>
        <p:nvSpPr>
          <p:cNvPr id="3" name="Объект 2"/>
          <p:cNvSpPr>
            <a:spLocks noGrp="1"/>
          </p:cNvSpPr>
          <p:nvPr>
            <p:ph idx="1"/>
          </p:nvPr>
        </p:nvSpPr>
        <p:spPr/>
        <p:txBody>
          <a:bodyPr/>
          <a:lstStyle/>
          <a:p>
            <a:r>
              <a:rPr lang="ru-RU" dirty="0" smtClean="0"/>
              <a:t>1. Питание</a:t>
            </a:r>
          </a:p>
          <a:p>
            <a:r>
              <a:rPr lang="ru-RU" dirty="0" smtClean="0"/>
              <a:t>2. Физические нагрузки</a:t>
            </a:r>
          </a:p>
          <a:p>
            <a:r>
              <a:rPr lang="ru-RU" dirty="0" smtClean="0"/>
              <a:t>3. Самоконтроль</a:t>
            </a:r>
          </a:p>
          <a:p>
            <a:r>
              <a:rPr lang="ru-RU" dirty="0" smtClean="0"/>
              <a:t>4. Инсулинотерапия</a:t>
            </a:r>
          </a:p>
          <a:p>
            <a:r>
              <a:rPr lang="ru-RU" dirty="0" smtClean="0"/>
              <a:t>5. Обучение пациентов</a:t>
            </a:r>
            <a:endParaRPr lang="ru-RU" dirty="0"/>
          </a:p>
        </p:txBody>
      </p:sp>
    </p:spTree>
    <p:extLst>
      <p:ext uri="{BB962C8B-B14F-4D97-AF65-F5344CB8AC3E}">
        <p14:creationId xmlns:p14="http://schemas.microsoft.com/office/powerpoint/2010/main" val="41553932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828</TotalTime>
  <Words>2082</Words>
  <Application>Microsoft Office PowerPoint</Application>
  <PresentationFormat>Экран (4:3)</PresentationFormat>
  <Paragraphs>283</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Остин</vt:lpstr>
      <vt:lpstr>    Алгоритм лечения сахарного диабета в детском возрасте  проф. Дружинина Н.А Кафедра педиатрии им. Л.Д.Гатауллиной   Уфа-2023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Основы терапии сахарного диабета</vt:lpstr>
      <vt:lpstr>Основные требования к питанию</vt:lpstr>
      <vt:lpstr>Режим питания</vt:lpstr>
      <vt:lpstr>На свободном режиме питания пациент должен уметь:</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Каждый диабетик 1 типа должен уметь рассчитать свою, индивидуальную дозу инсулина, необходимую для снижения высокого сахара крови. Коррекцию сахара крови делают чаще всего перед очередным приемом пищи. Инсулин, который мы делаем на еду, называется прандиальным или болюсным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Физические нагрузки</vt:lpstr>
      <vt:lpstr>Состояние углеводного обмена во время физических нагрузок у ребенка без СД</vt:lpstr>
      <vt:lpstr>Состояние углеводного обмена во время физических нагрузок у ребенка с СД на фоне дефицита инсулина</vt:lpstr>
      <vt:lpstr>Состояние углеводного обмена во время физических нагрузок у ребенка с СД на фоне избытка инсулина</vt:lpstr>
      <vt:lpstr>Мероприятия при ФН</vt:lpstr>
      <vt:lpstr>Презентация PowerPoint</vt:lpstr>
      <vt:lpstr>Контроль при СД</vt:lpstr>
      <vt:lpstr>Методы контроля</vt:lpstr>
      <vt:lpstr>Гликированный гемоглобин</vt:lpstr>
      <vt:lpstr>Фруктозамин</vt:lpstr>
      <vt:lpstr>Контроль кетонов</vt:lpstr>
      <vt:lpstr>Оценка кетонов в крови</vt:lpstr>
      <vt:lpstr>Корреляция кетонов в крови и кетонов в моче</vt:lpstr>
      <vt:lpstr>Презентация PowerPoint</vt:lpstr>
      <vt:lpstr>Инсулинотерапия</vt:lpstr>
      <vt:lpstr>Инсулин</vt:lpstr>
      <vt:lpstr>Виды инсулинов</vt:lpstr>
      <vt:lpstr>Презентация PowerPoint</vt:lpstr>
      <vt:lpstr>Презентация PowerPoint</vt:lpstr>
      <vt:lpstr>Презентация PowerPoint</vt:lpstr>
      <vt:lpstr>Лантус</vt:lpstr>
      <vt:lpstr>Левемир</vt:lpstr>
      <vt:lpstr>Тресиба</vt:lpstr>
      <vt:lpstr>Райзодег</vt:lpstr>
      <vt:lpstr>Суточная потребность ребенка в инсулине</vt:lpstr>
      <vt:lpstr>Презентация PowerPoint</vt:lpstr>
      <vt:lpstr>Презентация PowerPoint</vt:lpstr>
      <vt:lpstr>Коррекция дозы инсулина</vt:lpstr>
      <vt:lpstr>Коррекция дозы болюсного инсулина в соответствии с уровнем гликемии перед едой</vt:lpstr>
      <vt:lpstr>Гипергликемия в утреннее время:</vt:lpstr>
      <vt:lpstr>Осложнения инсулинотерапии:</vt:lpstr>
      <vt:lpstr>Особенности СД 1 типа у детей младшего возраста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Терапия сахарного диабета в детском возрасте    Уфа-2019</dc:title>
  <dc:creator>poliklinika-28</dc:creator>
  <cp:lastModifiedBy>Work</cp:lastModifiedBy>
  <cp:revision>58</cp:revision>
  <dcterms:created xsi:type="dcterms:W3CDTF">2019-09-17T03:20:02Z</dcterms:created>
  <dcterms:modified xsi:type="dcterms:W3CDTF">2023-11-02T15:32:44Z</dcterms:modified>
</cp:coreProperties>
</file>