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9"/>
  </p:notesMasterIdLst>
  <p:handoutMasterIdLst>
    <p:handoutMasterId r:id="rId30"/>
  </p:handoutMasterIdLst>
  <p:sldIdLst>
    <p:sldId id="256" r:id="rId2"/>
    <p:sldId id="4156" r:id="rId3"/>
    <p:sldId id="5111" r:id="rId4"/>
    <p:sldId id="264" r:id="rId5"/>
    <p:sldId id="265" r:id="rId6"/>
    <p:sldId id="262" r:id="rId7"/>
    <p:sldId id="286" r:id="rId8"/>
    <p:sldId id="5120" r:id="rId9"/>
    <p:sldId id="4181" r:id="rId10"/>
    <p:sldId id="269" r:id="rId11"/>
    <p:sldId id="5112" r:id="rId12"/>
    <p:sldId id="4164" r:id="rId13"/>
    <p:sldId id="4165" r:id="rId14"/>
    <p:sldId id="4157" r:id="rId15"/>
    <p:sldId id="4167" r:id="rId16"/>
    <p:sldId id="4168" r:id="rId17"/>
    <p:sldId id="323" r:id="rId18"/>
    <p:sldId id="4171" r:id="rId19"/>
    <p:sldId id="1004" r:id="rId20"/>
    <p:sldId id="1010" r:id="rId21"/>
    <p:sldId id="4173" r:id="rId22"/>
    <p:sldId id="5115" r:id="rId23"/>
    <p:sldId id="5116" r:id="rId24"/>
    <p:sldId id="285" r:id="rId25"/>
    <p:sldId id="5104" r:id="rId26"/>
    <p:sldId id="5119" r:id="rId27"/>
    <p:sldId id="510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evich, Ekaterina" initials="AE" lastIdx="13" clrIdx="0">
    <p:extLst>
      <p:ext uri="{19B8F6BF-5375-455C-9EA6-DF929625EA0E}">
        <p15:presenceInfo xmlns="" xmlns:p15="http://schemas.microsoft.com/office/powerpoint/2012/main" userId="S-1-5-21-2227252855-110555244-558704246-1846460" providerId="AD"/>
      </p:ext>
    </p:extLst>
  </p:cmAuthor>
  <p:cmAuthor id="2" name="Максим Луговой" initials="МЛ" lastIdx="1" clrIdx="1">
    <p:extLst>
      <p:ext uri="{19B8F6BF-5375-455C-9EA6-DF929625EA0E}">
        <p15:presenceInfo xmlns="" xmlns:p15="http://schemas.microsoft.com/office/powerpoint/2012/main" userId="f1eb07d958fc96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228"/>
    <a:srgbClr val="29277C"/>
    <a:srgbClr val="0098FF"/>
    <a:srgbClr val="82A5B5"/>
    <a:srgbClr val="ED7D31"/>
    <a:srgbClr val="75A3FF"/>
    <a:srgbClr val="FFFFFF"/>
    <a:srgbClr val="EC6F47"/>
    <a:srgbClr val="FEEDED"/>
    <a:srgbClr val="EEF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-66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10-31T20:03:23.480" idx="1">
    <p:pos x="3174" y="4173"/>
    <p:text/>
    <p:extLst>
      <p:ext uri="{C676402C-5697-4E1C-873F-D02D1690AC5C}">
        <p15:threadingInfo xmlns="" xmlns:p15="http://schemas.microsoft.com/office/powerpoint/2012/main" timeZoneBias="-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A96DECE-A866-46D0-AFF7-3E5C30C7D9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719ABDA-10EE-4897-A238-E6D527970C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8C58F-967A-4D82-BC5F-034A8DAD2BAE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0BA8E2B-9D11-4788-A55A-9022352E06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B9FBC1D-44F2-4D17-A1D5-602CCF5978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598D6-A74F-496F-A5C0-6C2087398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89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3F9E1-F289-4B53-8B82-3EBB213CABA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48FED-AB15-4BF6-9688-5822569D1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48FED-AB15-4BF6-9688-5822569D1B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25697-5B5E-48D8-A1F4-05619A7E63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6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показал анализ огромного массива данных почти полумиллиона пользователей </a:t>
            </a:r>
            <a:r>
              <a:rPr lang="en-US" dirty="0" err="1"/>
              <a:t>FreeStyle</a:t>
            </a:r>
            <a:r>
              <a:rPr lang="en-US" dirty="0"/>
              <a:t> Libre, </a:t>
            </a:r>
            <a:r>
              <a:rPr lang="ru-RU" dirty="0"/>
              <a:t>пациенты проводят в среднем 12 сканирований в день. Причем это количество не снижается с годами использования системы. Это говорит о том, что реальная потребность в измерениях у пациентов с СД гораздо больше, чем рекомендованные в современных руководствах 4-6 раз в день. Такое активное вовлечение пациентов в мониторинг глюкозы приводит к улучшению показателей глюкозы</a:t>
            </a:r>
            <a:r>
              <a:rPr lang="ru-RU" b="0" dirty="0"/>
              <a:t>.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FreeStyle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Libre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только освобождает широкий круг пациентов от проколов пальцев, но и улучшает гликемический контроль.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Независимо от типа диабета, возраста и пола, среднее снижение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гликированного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гемоглобина составляет 0,56%. А если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гликированный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гемоглобин выше 7%, то отмечается дополнительное снижение на 0,4% для каждого %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пункта, превышающего 7%.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48FED-AB15-4BF6-9688-5822569D1BF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3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rtlCol="0"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29593" indent="-2806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22452" indent="-224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71431" indent="-224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20413" indent="-224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469394" indent="-224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18375" indent="-224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367355" indent="-224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16336" indent="-224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</a:pPr>
            <a:fld id="{A8C76015-608A-43A3-819E-3BE3EACB6DA1}" type="slidenum">
              <a:rPr lang="en-US" altLang="en-US" smtClean="0">
                <a:latin typeface="Arial" pitchFamily="34" charset="0"/>
              </a:rPr>
              <a:pPr rtl="0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712788"/>
            <a:ext cx="6334125" cy="3563937"/>
          </a:xfrm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28" y="4514236"/>
            <a:ext cx="5224786" cy="4276973"/>
          </a:xfrm>
        </p:spPr>
        <p:txBody>
          <a:bodyPr rtlCol="0"/>
          <a:lstStyle/>
          <a:p>
            <a:pPr rtl="0" eaLnBrk="1" hangingPunct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"/>
              <a:t>1 из n</a:t>
            </a:r>
          </a:p>
        </p:txBody>
      </p:sp>
    </p:spTree>
    <p:extLst>
      <p:ext uri="{BB962C8B-B14F-4D97-AF65-F5344CB8AC3E}">
        <p14:creationId xmlns:p14="http://schemas.microsoft.com/office/powerpoint/2010/main" val="341777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48FED-AB15-4BF6-9688-5822569D1BF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0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48FED-AB15-4BF6-9688-5822569D1BF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2AE01-78DD-482B-AB45-BDFA3C01F34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76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739-1646-4BB5-95D6-FFF5DBC76D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42D-E791-4C07-8A16-C60A5DC3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3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739-1646-4BB5-95D6-FFF5DBC76D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42D-E791-4C07-8A16-C60A5DC3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0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739-1646-4BB5-95D6-FFF5DBC76D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42D-E791-4C07-8A16-C60A5DC3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5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29590" y="1312861"/>
            <a:ext cx="9433812" cy="4414609"/>
          </a:xfrm>
        </p:spPr>
        <p:txBody>
          <a:bodyPr rtlCol="0"/>
          <a:lstStyle>
            <a:lvl5pPr marL="1688165" indent="0">
              <a:buNone/>
              <a:defRPr/>
            </a:lvl5pPr>
          </a:lstStyle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6110" y="274642"/>
            <a:ext cx="10537980" cy="739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82575" y="6633172"/>
            <a:ext cx="1626856" cy="380887"/>
          </a:xfrm>
          <a:prstGeom prst="rect">
            <a:avLst/>
          </a:prstGeom>
        </p:spPr>
        <p:txBody>
          <a:bodyPr rtlCol="0"/>
          <a:lstStyle>
            <a:lvl1pPr algn="r">
              <a:defRPr sz="738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rtl="0"/>
            <a:r>
              <a:rPr lang="ru"/>
              <a:t>Page </a:t>
            </a:r>
            <a:fld id="{6A4B5190-1D58-4342-9B4C-9A48ED405F13}" type="slidenum">
              <a:rPr lang="en-US" smtClean="0"/>
              <a:pPr/>
              <a:t>‹#›</a:t>
            </a:fld>
            <a:r>
              <a:rPr lang="ru"/>
              <a:t> of 65</a:t>
            </a:r>
          </a:p>
        </p:txBody>
      </p:sp>
    </p:spTree>
    <p:extLst>
      <p:ext uri="{BB962C8B-B14F-4D97-AF65-F5344CB8AC3E}">
        <p14:creationId xmlns:p14="http://schemas.microsoft.com/office/powerpoint/2010/main" val="218466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" y="361951"/>
            <a:ext cx="1085088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560" y="1750483"/>
            <a:ext cx="10850880" cy="4466484"/>
          </a:xfrm>
        </p:spPr>
        <p:txBody>
          <a:bodyPr/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2D45AE0-EFBD-7349-A5C4-1AA1031C28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98897" y="6356351"/>
            <a:ext cx="158496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CB6B034-2F67-554B-A124-FF999B9B0144}" type="datetime4">
              <a:rPr lang="en-US" smtClean="0">
                <a:solidFill>
                  <a:srgbClr val="000000"/>
                </a:solidFill>
              </a:rPr>
              <a:t>November 2, 2023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3DC4F73-7AC9-284C-9291-17EF4AD4D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9295" y="6356351"/>
            <a:ext cx="597408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3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FBD14FA-68BC-0344-B66F-475B9A088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053" y="6438012"/>
            <a:ext cx="390144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ctr">
              <a:defRPr sz="1333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2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-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56109" y="274641"/>
            <a:ext cx="10537980" cy="739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56217" y="1276351"/>
            <a:ext cx="9534769" cy="40767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86918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82574" y="6633171"/>
            <a:ext cx="1626857" cy="380887"/>
          </a:xfrm>
          <a:prstGeom prst="rect">
            <a:avLst/>
          </a:prstGeom>
        </p:spPr>
        <p:txBody>
          <a:bodyPr rtlCol="0"/>
          <a:lstStyle>
            <a:lvl1pPr algn="r">
              <a:defRPr sz="80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rtl="0"/>
            <a:r>
              <a:rPr lang="ru"/>
              <a:t>Page </a:t>
            </a:r>
            <a:fld id="{6A4B5190-1D58-4342-9B4C-9A48ED405F13}" type="slidenum">
              <a:rPr lang="en-US" smtClean="0"/>
              <a:pPr/>
              <a:t>‹#›</a:t>
            </a:fld>
            <a:r>
              <a:rPr lang="ru"/>
              <a:t> of 65</a:t>
            </a:r>
          </a:p>
        </p:txBody>
      </p:sp>
    </p:spTree>
    <p:extLst>
      <p:ext uri="{BB962C8B-B14F-4D97-AF65-F5344CB8AC3E}">
        <p14:creationId xmlns:p14="http://schemas.microsoft.com/office/powerpoint/2010/main" val="385827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1419726"/>
            <a:ext cx="12192000" cy="5438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1680410" y="5935579"/>
            <a:ext cx="9990221" cy="67106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2A11458-FAEF-43D6-B756-2BC670928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004" y="5910262"/>
            <a:ext cx="1210896" cy="8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06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" y="361950"/>
            <a:ext cx="109728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560" y="1462088"/>
            <a:ext cx="10972800" cy="475488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A049B89A-87BC-9E4E-AE82-14418E9CD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3" y="6428232"/>
            <a:ext cx="965724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Page </a:t>
            </a:r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 of 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D99BE5A5-9115-B540-BAE6-7E0C8F5B9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67303" y="6356357"/>
            <a:ext cx="5720401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Enter title via "insert&gt;header and footer&gt;footer" |</a:t>
            </a:r>
          </a:p>
        </p:txBody>
      </p:sp>
    </p:spTree>
    <p:extLst>
      <p:ext uri="{BB962C8B-B14F-4D97-AF65-F5344CB8AC3E}">
        <p14:creationId xmlns:p14="http://schemas.microsoft.com/office/powerpoint/2010/main" val="48072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739-1646-4BB5-95D6-FFF5DBC76D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42D-E791-4C07-8A16-C60A5DC3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9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739-1646-4BB5-95D6-FFF5DBC76D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42D-E791-4C07-8A16-C60A5DC3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3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739-1646-4BB5-95D6-FFF5DBC76D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42D-E791-4C07-8A16-C60A5DC3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739-1646-4BB5-95D6-FFF5DBC76D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42D-E791-4C07-8A16-C60A5DC3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7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739-1646-4BB5-95D6-FFF5DBC76D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42D-E791-4C07-8A16-C60A5DC3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2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739-1646-4BB5-95D6-FFF5DBC76D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42D-E791-4C07-8A16-C60A5DC3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2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739-1646-4BB5-95D6-FFF5DBC76D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42D-E791-4C07-8A16-C60A5DC3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9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C739-1646-4BB5-95D6-FFF5DBC76D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42D-E791-4C07-8A16-C60A5DC37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6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EC739-1646-4BB5-95D6-FFF5DBC76D9A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142D-E791-4C07-8A16-C60A5DC375D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71E9BAF-9E15-4432-B527-17A668F5D09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75004" y="5910262"/>
            <a:ext cx="1210896" cy="8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6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4.png"/><Relationship Id="rId4" Type="http://schemas.openxmlformats.org/officeDocument/2006/relationships/image" Target="../media/image54.jpe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1.sv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13" Type="http://schemas.openxmlformats.org/officeDocument/2006/relationships/image" Target="../media/image77.png"/><Relationship Id="rId3" Type="http://schemas.openxmlformats.org/officeDocument/2006/relationships/image" Target="../media/image71.svg"/><Relationship Id="rId7" Type="http://schemas.openxmlformats.org/officeDocument/2006/relationships/image" Target="../media/image74.png"/><Relationship Id="rId12" Type="http://schemas.openxmlformats.org/officeDocument/2006/relationships/image" Target="../media/image80.svg"/><Relationship Id="rId2" Type="http://schemas.openxmlformats.org/officeDocument/2006/relationships/image" Target="../media/image71.png"/><Relationship Id="rId16" Type="http://schemas.openxmlformats.org/officeDocument/2006/relationships/image" Target="../media/image84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76.png"/><Relationship Id="rId5" Type="http://schemas.openxmlformats.org/officeDocument/2006/relationships/image" Target="../media/image73.svg"/><Relationship Id="rId15" Type="http://schemas.openxmlformats.org/officeDocument/2006/relationships/image" Target="../media/image78.png"/><Relationship Id="rId10" Type="http://schemas.openxmlformats.org/officeDocument/2006/relationships/image" Target="../media/image78.svg"/><Relationship Id="rId4" Type="http://schemas.openxmlformats.org/officeDocument/2006/relationships/image" Target="../media/image72.png"/><Relationship Id="rId9" Type="http://schemas.openxmlformats.org/officeDocument/2006/relationships/image" Target="../media/image75.png"/><Relationship Id="rId14" Type="http://schemas.openxmlformats.org/officeDocument/2006/relationships/image" Target="../media/image82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C1A3BAA-D441-4730-A5D5-360F188E5B40}"/>
              </a:ext>
            </a:extLst>
          </p:cNvPr>
          <p:cNvSpPr/>
          <p:nvPr/>
        </p:nvSpPr>
        <p:spPr>
          <a:xfrm>
            <a:off x="0" y="2012375"/>
            <a:ext cx="12192000" cy="20919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C5C640A-AC15-40DD-8B8F-EE97CBEF4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09" y="432627"/>
            <a:ext cx="1897621" cy="134941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1DBB3BB-6AD6-4E7A-93DD-415AB82BB301}"/>
              </a:ext>
            </a:extLst>
          </p:cNvPr>
          <p:cNvSpPr/>
          <p:nvPr/>
        </p:nvSpPr>
        <p:spPr>
          <a:xfrm>
            <a:off x="0" y="5943600"/>
            <a:ext cx="164508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58454F0-E9FD-428B-93F5-FFEE8FCB27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11942"/>
          <a:stretch/>
        </p:blipFill>
        <p:spPr>
          <a:xfrm>
            <a:off x="20" y="10"/>
            <a:ext cx="3151887" cy="533747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C99A416-CF25-4606-A423-AEEB2975B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49" y="1337184"/>
            <a:ext cx="3846636" cy="34422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0311" y="2152808"/>
            <a:ext cx="7119656" cy="905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1179" y="6175228"/>
            <a:ext cx="8163252" cy="4511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0311" y="110836"/>
            <a:ext cx="7583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Федеральное государственное бюджетное учреждение высшего образования Башкирский государственный медицинский университет Министерства здравоохранения РФ</a:t>
            </a:r>
          </a:p>
        </p:txBody>
      </p:sp>
    </p:spTree>
    <p:extLst>
      <p:ext uri="{BB962C8B-B14F-4D97-AF65-F5344CB8AC3E}">
        <p14:creationId xmlns:p14="http://schemas.microsoft.com/office/powerpoint/2010/main" val="386810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9022CAB3-A6A1-4901-994D-303E5B0657A4}"/>
              </a:ext>
            </a:extLst>
          </p:cNvPr>
          <p:cNvSpPr txBox="1">
            <a:spLocks/>
          </p:cNvSpPr>
          <p:nvPr/>
        </p:nvSpPr>
        <p:spPr>
          <a:xfrm>
            <a:off x="917657" y="226881"/>
            <a:ext cx="10271051" cy="844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A470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solidFill>
                  <a:srgbClr val="E149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E149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E149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шага </a:t>
            </a:r>
            <a:r>
              <a:rPr lang="ru-RU" sz="2800" b="0" dirty="0">
                <a:solidFill>
                  <a:srgbClr val="E149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активации датчика</a:t>
            </a:r>
            <a:endParaRPr lang="en-US" sz="2800" dirty="0">
              <a:solidFill>
                <a:srgbClr val="E149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699CFAA-3688-4A7B-B940-C047A40225F2}"/>
              </a:ext>
            </a:extLst>
          </p:cNvPr>
          <p:cNvSpPr txBox="1"/>
          <p:nvPr/>
        </p:nvSpPr>
        <p:spPr>
          <a:xfrm>
            <a:off x="978304" y="2106162"/>
            <a:ext cx="312452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u="none" strike="noStrike" baseline="0" dirty="0">
                <a:solidFill>
                  <a:srgbClr val="E14908"/>
                </a:solidFill>
                <a:latin typeface="+mj-lt"/>
              </a:rPr>
              <a:t>01 </a:t>
            </a:r>
            <a:r>
              <a:rPr lang="ru-RU" sz="2000" b="1" i="0" u="none" strike="noStrike" baseline="0" dirty="0">
                <a:solidFill>
                  <a:srgbClr val="2D2382"/>
                </a:solidFill>
                <a:latin typeface="+mj-lt"/>
              </a:rPr>
              <a:t>Откройте приложение </a:t>
            </a:r>
            <a:r>
              <a:rPr lang="en-US" sz="2000" b="1" i="0" u="none" strike="noStrike" baseline="0" dirty="0" err="1">
                <a:solidFill>
                  <a:srgbClr val="2D2382"/>
                </a:solidFill>
                <a:latin typeface="+mj-lt"/>
              </a:rPr>
              <a:t>FreeStyle</a:t>
            </a:r>
            <a:r>
              <a:rPr lang="en-US" sz="2000" b="1" i="0" u="none" strike="noStrike" baseline="0" dirty="0">
                <a:solidFill>
                  <a:srgbClr val="2D2382"/>
                </a:solidFill>
                <a:latin typeface="+mj-lt"/>
              </a:rPr>
              <a:t> </a:t>
            </a:r>
            <a:r>
              <a:rPr lang="en-US" sz="2000" b="1" i="0" u="none" strike="noStrike" baseline="0" dirty="0" err="1">
                <a:solidFill>
                  <a:srgbClr val="2D2382"/>
                </a:solidFill>
                <a:latin typeface="+mj-lt"/>
              </a:rPr>
              <a:t>LibreLink</a:t>
            </a:r>
            <a:endParaRPr lang="ru-RU" sz="2000" dirty="0">
              <a:latin typeface="+mj-lt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64467B02-A2E2-41BA-A5A9-13BF92252EA0}"/>
              </a:ext>
            </a:extLst>
          </p:cNvPr>
          <p:cNvGrpSpPr/>
          <p:nvPr/>
        </p:nvGrpSpPr>
        <p:grpSpPr>
          <a:xfrm>
            <a:off x="4813320" y="1376694"/>
            <a:ext cx="2510446" cy="4713172"/>
            <a:chOff x="8817480" y="3089709"/>
            <a:chExt cx="1874407" cy="3633466"/>
          </a:xfrm>
        </p:grpSpPr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87DE996F-A38E-467A-A064-9F5171B3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7480" y="3089709"/>
              <a:ext cx="1874407" cy="363346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7EA86390-8997-43F9-8679-1AAFFA847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017" y="3513221"/>
              <a:ext cx="1554396" cy="2757399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86F45B5-B7BB-49A3-9A15-5125B188F5F5}"/>
              </a:ext>
            </a:extLst>
          </p:cNvPr>
          <p:cNvSpPr txBox="1"/>
          <p:nvPr/>
        </p:nvSpPr>
        <p:spPr>
          <a:xfrm>
            <a:off x="991131" y="4013256"/>
            <a:ext cx="349066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u="none" strike="noStrike" baseline="0" dirty="0">
                <a:solidFill>
                  <a:srgbClr val="E14908"/>
                </a:solidFill>
                <a:latin typeface="+mj-lt"/>
              </a:rPr>
              <a:t>02 </a:t>
            </a:r>
            <a:r>
              <a:rPr lang="ru-RU" sz="2000" b="1" i="0" u="none" strike="noStrike" baseline="0" dirty="0">
                <a:solidFill>
                  <a:srgbClr val="2D2382"/>
                </a:solidFill>
                <a:latin typeface="+mj-lt"/>
              </a:rPr>
              <a:t>Нажмите на</a:t>
            </a:r>
          </a:p>
          <a:p>
            <a:r>
              <a:rPr lang="ru-RU" sz="2000" b="1" i="0" u="none" strike="noStrike" baseline="0" dirty="0">
                <a:solidFill>
                  <a:srgbClr val="2D2382"/>
                </a:solidFill>
                <a:latin typeface="+mj-lt"/>
              </a:rPr>
              <a:t>«Сканировать новый датчик» </a:t>
            </a:r>
            <a:endParaRPr lang="ru-RU" sz="20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ECFF25D-057D-4620-A492-37D64B8C7FAF}"/>
              </a:ext>
            </a:extLst>
          </p:cNvPr>
          <p:cNvSpPr txBox="1"/>
          <p:nvPr/>
        </p:nvSpPr>
        <p:spPr>
          <a:xfrm>
            <a:off x="7681357" y="2147112"/>
            <a:ext cx="309982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u="none" strike="noStrike" baseline="0" dirty="0">
                <a:solidFill>
                  <a:srgbClr val="E14908"/>
                </a:solidFill>
                <a:latin typeface="+mj-lt"/>
              </a:rPr>
              <a:t>03 </a:t>
            </a:r>
            <a:r>
              <a:rPr lang="ru-RU" sz="2000" b="1" i="0" u="none" strike="noStrike" baseline="0" dirty="0">
                <a:solidFill>
                  <a:srgbClr val="2D2382"/>
                </a:solidFill>
                <a:latin typeface="+mj-lt"/>
              </a:rPr>
              <a:t>Сканируйте с помощью приложения</a:t>
            </a:r>
            <a:endParaRPr lang="ru-RU" sz="2000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BC54B84-246E-4C21-A98D-208370F3F643}"/>
              </a:ext>
            </a:extLst>
          </p:cNvPr>
          <p:cNvSpPr txBox="1"/>
          <p:nvPr/>
        </p:nvSpPr>
        <p:spPr>
          <a:xfrm>
            <a:off x="7681357" y="4013256"/>
            <a:ext cx="424348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u="none" strike="noStrike" baseline="0" dirty="0">
                <a:solidFill>
                  <a:srgbClr val="E14908"/>
                </a:solidFill>
                <a:latin typeface="+mj-lt"/>
              </a:rPr>
              <a:t>04 </a:t>
            </a:r>
            <a:r>
              <a:rPr lang="ru-RU" sz="2000" b="1" i="0" u="none" strike="noStrike" baseline="0" dirty="0">
                <a:solidFill>
                  <a:srgbClr val="2D2382"/>
                </a:solidFill>
                <a:latin typeface="+mj-lt"/>
              </a:rPr>
              <a:t>Подождите 60 минут, пока датчик запустится</a:t>
            </a:r>
          </a:p>
          <a:p>
            <a:endParaRPr lang="ru-RU" b="0" i="0" u="none" strike="noStrike" baseline="0" dirty="0">
              <a:solidFill>
                <a:srgbClr val="2D2382"/>
              </a:solidFill>
              <a:latin typeface="+mj-lt"/>
            </a:endParaRPr>
          </a:p>
          <a:p>
            <a:r>
              <a:rPr lang="ru-RU" sz="1600" b="0" i="0" u="none" strike="noStrike" baseline="0" dirty="0">
                <a:solidFill>
                  <a:srgbClr val="29277C"/>
                </a:solidFill>
                <a:latin typeface="+mj-lt"/>
              </a:rPr>
              <a:t>После этого вы можете начать получать результаты измерений уровня глюкозы.</a:t>
            </a:r>
            <a:endParaRPr lang="ru-RU" sz="1600" dirty="0">
              <a:solidFill>
                <a:srgbClr val="29277C"/>
              </a:solidFill>
              <a:latin typeface="+mj-lt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597950DD-DA09-4F39-B4A4-9768670CC4EE}"/>
              </a:ext>
            </a:extLst>
          </p:cNvPr>
          <p:cNvCxnSpPr>
            <a:cxnSpLocks/>
          </p:cNvCxnSpPr>
          <p:nvPr/>
        </p:nvCxnSpPr>
        <p:spPr>
          <a:xfrm>
            <a:off x="4282068" y="4591665"/>
            <a:ext cx="909363" cy="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98E8CF15-7A86-4DE2-AD88-C106B89970AE}"/>
              </a:ext>
            </a:extLst>
          </p:cNvPr>
          <p:cNvSpPr/>
          <p:nvPr/>
        </p:nvSpPr>
        <p:spPr>
          <a:xfrm>
            <a:off x="5191431" y="4375356"/>
            <a:ext cx="1786347" cy="432618"/>
          </a:xfrm>
          <a:prstGeom prst="roundRect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5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E9F65C-4E29-4555-B8EB-B4786ED0D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59"/>
            <a:ext cx="10515600" cy="814747"/>
          </a:xfrm>
        </p:spPr>
        <p:txBody>
          <a:bodyPr/>
          <a:lstStyle/>
          <a:p>
            <a:r>
              <a:rPr lang="ru-RU" sz="2800" dirty="0">
                <a:solidFill>
                  <a:srgbClr val="CA470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вы видите при каждом сканировании?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32F218C-33F7-465C-A763-84EB7FCBF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96" y="1261480"/>
            <a:ext cx="2295270" cy="4737437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2D2EBAE-6E44-4D17-A20C-DEEFC47E33B9}"/>
              </a:ext>
            </a:extLst>
          </p:cNvPr>
          <p:cNvSpPr/>
          <p:nvPr/>
        </p:nvSpPr>
        <p:spPr>
          <a:xfrm>
            <a:off x="5161936" y="4083340"/>
            <a:ext cx="2210630" cy="757082"/>
          </a:xfrm>
          <a:prstGeom prst="roundRect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76E32439-01A2-434E-9579-782EFE84D639}"/>
              </a:ext>
            </a:extLst>
          </p:cNvPr>
          <p:cNvSpPr/>
          <p:nvPr/>
        </p:nvSpPr>
        <p:spPr>
          <a:xfrm>
            <a:off x="5653550" y="2392193"/>
            <a:ext cx="619432" cy="363790"/>
          </a:xfrm>
          <a:prstGeom prst="roundRect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C3EA75F-9CCD-43D8-AAFF-ABE7CA8C9CD4}"/>
              </a:ext>
            </a:extLst>
          </p:cNvPr>
          <p:cNvSpPr/>
          <p:nvPr/>
        </p:nvSpPr>
        <p:spPr>
          <a:xfrm>
            <a:off x="6306580" y="2392193"/>
            <a:ext cx="344129" cy="252513"/>
          </a:xfrm>
          <a:prstGeom prst="roundRect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79BAC230-F4B8-4E7F-8AD6-D5FF891B6FA6}"/>
              </a:ext>
            </a:extLst>
          </p:cNvPr>
          <p:cNvCxnSpPr>
            <a:cxnSpLocks/>
          </p:cNvCxnSpPr>
          <p:nvPr/>
        </p:nvCxnSpPr>
        <p:spPr>
          <a:xfrm>
            <a:off x="4125955" y="4439398"/>
            <a:ext cx="1022258" cy="13091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F5706F6-22B4-4E1E-BEBD-E231D21F7F40}"/>
              </a:ext>
            </a:extLst>
          </p:cNvPr>
          <p:cNvCxnSpPr>
            <a:cxnSpLocks/>
          </p:cNvCxnSpPr>
          <p:nvPr/>
        </p:nvCxnSpPr>
        <p:spPr>
          <a:xfrm>
            <a:off x="4072607" y="3281516"/>
            <a:ext cx="2406853" cy="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AEA6F48E-80F1-42BA-8548-B835B4F154F2}"/>
              </a:ext>
            </a:extLst>
          </p:cNvPr>
          <p:cNvCxnSpPr>
            <a:cxnSpLocks/>
          </p:cNvCxnSpPr>
          <p:nvPr/>
        </p:nvCxnSpPr>
        <p:spPr>
          <a:xfrm flipV="1">
            <a:off x="6479460" y="2644706"/>
            <a:ext cx="0" cy="63681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E0E68AB7-708C-4D6B-B544-B1545A501708}"/>
              </a:ext>
            </a:extLst>
          </p:cNvPr>
          <p:cNvCxnSpPr>
            <a:cxnSpLocks/>
          </p:cNvCxnSpPr>
          <p:nvPr/>
        </p:nvCxnSpPr>
        <p:spPr>
          <a:xfrm>
            <a:off x="4072607" y="2569170"/>
            <a:ext cx="1580943" cy="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">
            <a:extLst>
              <a:ext uri="{FF2B5EF4-FFF2-40B4-BE49-F238E27FC236}">
                <a16:creationId xmlns="" xmlns:a16="http://schemas.microsoft.com/office/drawing/2014/main" id="{D57C6233-8A46-48FE-89BF-C886BBFEAF78}"/>
              </a:ext>
            </a:extLst>
          </p:cNvPr>
          <p:cNvSpPr txBox="1">
            <a:spLocks/>
          </p:cNvSpPr>
          <p:nvPr/>
        </p:nvSpPr>
        <p:spPr>
          <a:xfrm>
            <a:off x="1167615" y="3123708"/>
            <a:ext cx="3336418" cy="73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29277C"/>
                </a:solidFill>
                <a:latin typeface="+mj-lt"/>
              </a:rPr>
              <a:t>Стрелка тенденции </a:t>
            </a:r>
            <a:r>
              <a:rPr lang="ru-RU" sz="1600" dirty="0">
                <a:solidFill>
                  <a:srgbClr val="29277C"/>
                </a:solidFill>
                <a:latin typeface="+mj-lt"/>
              </a:rPr>
              <a:t>изменения уровня глюкозы</a:t>
            </a:r>
          </a:p>
        </p:txBody>
      </p:sp>
      <p:sp>
        <p:nvSpPr>
          <p:cNvPr id="15" name="Текст 1">
            <a:extLst>
              <a:ext uri="{FF2B5EF4-FFF2-40B4-BE49-F238E27FC236}">
                <a16:creationId xmlns="" xmlns:a16="http://schemas.microsoft.com/office/drawing/2014/main" id="{A1D516B2-7957-4535-9E9A-3FF3307AFCF6}"/>
              </a:ext>
            </a:extLst>
          </p:cNvPr>
          <p:cNvSpPr txBox="1">
            <a:spLocks/>
          </p:cNvSpPr>
          <p:nvPr/>
        </p:nvSpPr>
        <p:spPr>
          <a:xfrm>
            <a:off x="1167615" y="2384193"/>
            <a:ext cx="3674687" cy="73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29277C"/>
                </a:solidFill>
                <a:latin typeface="+mj-lt"/>
              </a:rPr>
              <a:t>Текущее значение глюкозы</a:t>
            </a:r>
            <a:endParaRPr lang="ru-RU" sz="1600" dirty="0">
              <a:solidFill>
                <a:srgbClr val="29277C"/>
              </a:solidFill>
              <a:latin typeface="+mj-lt"/>
            </a:endParaRPr>
          </a:p>
        </p:txBody>
      </p:sp>
      <p:sp>
        <p:nvSpPr>
          <p:cNvPr id="16" name="Текст 1">
            <a:extLst>
              <a:ext uri="{FF2B5EF4-FFF2-40B4-BE49-F238E27FC236}">
                <a16:creationId xmlns="" xmlns:a16="http://schemas.microsoft.com/office/drawing/2014/main" id="{FE602B1F-7F5D-43E5-99A6-43A626577EA8}"/>
              </a:ext>
            </a:extLst>
          </p:cNvPr>
          <p:cNvSpPr txBox="1">
            <a:spLocks/>
          </p:cNvSpPr>
          <p:nvPr/>
        </p:nvSpPr>
        <p:spPr>
          <a:xfrm>
            <a:off x="1167615" y="4232980"/>
            <a:ext cx="2817357" cy="73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29277C"/>
                </a:solidFill>
                <a:latin typeface="+mj-lt"/>
              </a:rPr>
              <a:t>График глюкозы за последние 8 часов</a:t>
            </a:r>
            <a:endParaRPr lang="ru-RU" sz="1600" dirty="0">
              <a:solidFill>
                <a:srgbClr val="29277C"/>
              </a:solidFill>
              <a:latin typeface="+mj-lt"/>
            </a:endParaRPr>
          </a:p>
        </p:txBody>
      </p:sp>
      <p:sp>
        <p:nvSpPr>
          <p:cNvPr id="23" name="Текст 1">
            <a:extLst>
              <a:ext uri="{FF2B5EF4-FFF2-40B4-BE49-F238E27FC236}">
                <a16:creationId xmlns="" xmlns:a16="http://schemas.microsoft.com/office/drawing/2014/main" id="{346A026D-077A-4AD9-BE4C-1EE24D645942}"/>
              </a:ext>
            </a:extLst>
          </p:cNvPr>
          <p:cNvSpPr txBox="1">
            <a:spLocks/>
          </p:cNvSpPr>
          <p:nvPr/>
        </p:nvSpPr>
        <p:spPr>
          <a:xfrm>
            <a:off x="8176423" y="2199412"/>
            <a:ext cx="3674687" cy="7395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29277C"/>
                </a:solidFill>
                <a:latin typeface="+mj-lt"/>
              </a:rPr>
              <a:t>Цвет области сообщения зависит от того, находится ли значение в целевом диапазоне, выше или ниже его</a:t>
            </a:r>
            <a:endParaRPr lang="ru-RU" sz="1600" dirty="0">
              <a:solidFill>
                <a:srgbClr val="29277C"/>
              </a:solidFill>
              <a:latin typeface="+mj-lt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2A17EA22-9BF5-4CE3-B1E6-731E6CA90F6C}"/>
              </a:ext>
            </a:extLst>
          </p:cNvPr>
          <p:cNvCxnSpPr>
            <a:cxnSpLocks/>
          </p:cNvCxnSpPr>
          <p:nvPr/>
        </p:nvCxnSpPr>
        <p:spPr>
          <a:xfrm>
            <a:off x="7030615" y="2485708"/>
            <a:ext cx="1012172" cy="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E9AAF7A6-1AFA-49DD-9991-A722D9E2DE12}"/>
              </a:ext>
            </a:extLst>
          </p:cNvPr>
          <p:cNvCxnSpPr>
            <a:cxnSpLocks/>
          </p:cNvCxnSpPr>
          <p:nvPr/>
        </p:nvCxnSpPr>
        <p:spPr>
          <a:xfrm>
            <a:off x="6866480" y="5297733"/>
            <a:ext cx="1012172" cy="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">
            <a:extLst>
              <a:ext uri="{FF2B5EF4-FFF2-40B4-BE49-F238E27FC236}">
                <a16:creationId xmlns="" xmlns:a16="http://schemas.microsoft.com/office/drawing/2014/main" id="{9D641937-E85B-4C58-9740-B9952F31760C}"/>
              </a:ext>
            </a:extLst>
          </p:cNvPr>
          <p:cNvSpPr txBox="1">
            <a:spLocks/>
          </p:cNvSpPr>
          <p:nvPr/>
        </p:nvSpPr>
        <p:spPr>
          <a:xfrm>
            <a:off x="8176423" y="5065627"/>
            <a:ext cx="3674687" cy="73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29277C"/>
                </a:solidFill>
                <a:latin typeface="+mj-lt"/>
              </a:rPr>
              <a:t>Добавление примечаний о еде, дозе инсулина и физической нагрузке</a:t>
            </a:r>
            <a:endParaRPr lang="ru-RU" sz="1600" dirty="0">
              <a:solidFill>
                <a:srgbClr val="2927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986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7D0E67CC-66C8-4DDF-81D1-735A0C6879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8209" y="3176334"/>
            <a:ext cx="2166641" cy="91453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Добавить примечание сразу после сканирования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219A5E8-68AA-4D91-809F-D3003C16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2" y="-106358"/>
            <a:ext cx="10537980" cy="73951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A470C"/>
                </a:solidFill>
              </a:rPr>
              <a:t>Добавить и изменить примечания теперь можно в любое время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F93D085-6A5B-4397-A821-CB9EDB35B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97" y="1178485"/>
            <a:ext cx="2166774" cy="44722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D9006B2-658F-4027-A696-0DFA411B1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761" y="1207292"/>
            <a:ext cx="2166641" cy="44434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E360882-CE88-45ED-A57C-DF524107C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840" y="1702977"/>
            <a:ext cx="2012481" cy="34805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E99FD5E-2DDC-4F18-A2A2-01456C7EF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824" y="1207016"/>
            <a:ext cx="2166641" cy="444369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99308AA9-536E-4A84-B301-B0D54F517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24" y="1702977"/>
            <a:ext cx="1990784" cy="3435950"/>
          </a:xfrm>
          <a:prstGeom prst="rect">
            <a:avLst/>
          </a:prstGeom>
        </p:spPr>
      </p:pic>
      <p:sp>
        <p:nvSpPr>
          <p:cNvPr id="12" name="Текст 1">
            <a:extLst>
              <a:ext uri="{FF2B5EF4-FFF2-40B4-BE49-F238E27FC236}">
                <a16:creationId xmlns="" xmlns:a16="http://schemas.microsoft.com/office/drawing/2014/main" id="{A824F0DD-A8D1-458A-9D86-A51C0219A497}"/>
              </a:ext>
            </a:extLst>
          </p:cNvPr>
          <p:cNvSpPr txBox="1">
            <a:spLocks/>
          </p:cNvSpPr>
          <p:nvPr/>
        </p:nvSpPr>
        <p:spPr>
          <a:xfrm>
            <a:off x="7717687" y="3223959"/>
            <a:ext cx="2035057" cy="914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Добавить примечание в любое время в Журнале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DA051A18-6C83-4DC1-8B23-E62CBC2D6034}"/>
              </a:ext>
            </a:extLst>
          </p:cNvPr>
          <p:cNvCxnSpPr>
            <a:cxnSpLocks/>
          </p:cNvCxnSpPr>
          <p:nvPr/>
        </p:nvCxnSpPr>
        <p:spPr>
          <a:xfrm>
            <a:off x="2259168" y="5001950"/>
            <a:ext cx="1772361" cy="925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96CAF05C-71AD-4038-B006-75700E76863E}"/>
              </a:ext>
            </a:extLst>
          </p:cNvPr>
          <p:cNvSpPr/>
          <p:nvPr/>
        </p:nvSpPr>
        <p:spPr>
          <a:xfrm>
            <a:off x="863755" y="4867654"/>
            <a:ext cx="1395413" cy="287092"/>
          </a:xfrm>
          <a:prstGeom prst="roundRect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48EE3359-1E2E-4B4D-9892-6606129B1E3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4031529" y="4090872"/>
            <a:ext cx="1" cy="920328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E89264F5-1ACA-4496-9526-463C7113E109}"/>
              </a:ext>
            </a:extLst>
          </p:cNvPr>
          <p:cNvCxnSpPr>
            <a:cxnSpLocks/>
          </p:cNvCxnSpPr>
          <p:nvPr/>
        </p:nvCxnSpPr>
        <p:spPr>
          <a:xfrm>
            <a:off x="3036909" y="4090872"/>
            <a:ext cx="1925616" cy="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08A5F58C-4741-4F17-8776-75E02F247154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7315824" y="5001950"/>
            <a:ext cx="2566549" cy="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CB8AFE73-3CEF-4E2B-B6F3-419AFD620E14}"/>
              </a:ext>
            </a:extLst>
          </p:cNvPr>
          <p:cNvSpPr/>
          <p:nvPr/>
        </p:nvSpPr>
        <p:spPr>
          <a:xfrm>
            <a:off x="5897446" y="4867654"/>
            <a:ext cx="1395413" cy="287092"/>
          </a:xfrm>
          <a:prstGeom prst="roundRect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57CC8679-BBFC-44FD-B851-830738855912}"/>
              </a:ext>
            </a:extLst>
          </p:cNvPr>
          <p:cNvCxnSpPr>
            <a:cxnSpLocks/>
          </p:cNvCxnSpPr>
          <p:nvPr/>
        </p:nvCxnSpPr>
        <p:spPr>
          <a:xfrm flipH="1">
            <a:off x="8504615" y="4100398"/>
            <a:ext cx="1" cy="901552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68F6AFE7-EA42-4C2F-A8C4-3CAFCFC8261B}"/>
              </a:ext>
            </a:extLst>
          </p:cNvPr>
          <p:cNvCxnSpPr>
            <a:cxnSpLocks/>
          </p:cNvCxnSpPr>
          <p:nvPr/>
        </p:nvCxnSpPr>
        <p:spPr>
          <a:xfrm flipV="1">
            <a:off x="7827128" y="4090872"/>
            <a:ext cx="1354972" cy="9526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CB2BBB1D-1100-4221-941A-1851590A1A83}"/>
              </a:ext>
            </a:extLst>
          </p:cNvPr>
          <p:cNvSpPr/>
          <p:nvPr/>
        </p:nvSpPr>
        <p:spPr>
          <a:xfrm>
            <a:off x="9882373" y="4858404"/>
            <a:ext cx="1395413" cy="287092"/>
          </a:xfrm>
          <a:prstGeom prst="roundRect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2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0ADC8BE-6F89-4FF7-9204-ED244469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10" y="242928"/>
            <a:ext cx="10537980" cy="73951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A470C"/>
                </a:solidFill>
              </a:rPr>
              <a:t>Добавление примечаний позволяет врачу и пациенту выявлять причины колебаний уровня глюкозы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3130DB2-949B-4965-9EBE-5AC30A229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0" y="1101548"/>
            <a:ext cx="2245130" cy="486444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8103F00-8123-43EB-89AF-F2B377B57184}"/>
              </a:ext>
            </a:extLst>
          </p:cNvPr>
          <p:cNvSpPr/>
          <p:nvPr/>
        </p:nvSpPr>
        <p:spPr>
          <a:xfrm>
            <a:off x="2681430" y="1900374"/>
            <a:ext cx="2161948" cy="15286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Для внесения данных о съеденных углеводах теперь можно установить в настройках размер </a:t>
            </a:r>
            <a:r>
              <a:rPr lang="ru-RU" sz="1400" b="1" dirty="0">
                <a:solidFill>
                  <a:srgbClr val="E95228"/>
                </a:solidFill>
                <a:latin typeface="+mj-lt"/>
                <a:cs typeface="Arial" pitchFamily="34" charset="0"/>
              </a:rPr>
              <a:t>«порции» равный 10-12 г </a:t>
            </a:r>
            <a:r>
              <a:rPr lang="ru-RU" sz="14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углеводов, что будет соответствовать 1 ХЕ</a:t>
            </a:r>
            <a:endParaRPr lang="ru-RU" sz="1400" b="1" baseline="30000" dirty="0">
              <a:solidFill>
                <a:srgbClr val="001489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9F5F1EE-6AF5-4D78-B7C3-DC4C908B21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27" y="1206326"/>
            <a:ext cx="2245129" cy="48644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1AF5CDC-1997-4F7C-B1C4-91BD9205F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571" y="1101550"/>
            <a:ext cx="2245129" cy="48644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FB05A98-01D4-41FB-83D0-D9061D4ECB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83"/>
          <a:stretch/>
        </p:blipFill>
        <p:spPr>
          <a:xfrm>
            <a:off x="9587602" y="2267705"/>
            <a:ext cx="2168098" cy="2532135"/>
          </a:xfrm>
          <a:prstGeom prst="rect">
            <a:avLst/>
          </a:prstGeom>
        </p:spPr>
      </p:pic>
      <p:sp>
        <p:nvSpPr>
          <p:cNvPr id="16" name="Текст 1">
            <a:extLst>
              <a:ext uri="{FF2B5EF4-FFF2-40B4-BE49-F238E27FC236}">
                <a16:creationId xmlns="" xmlns:a16="http://schemas.microsoft.com/office/drawing/2014/main" id="{2970A228-84D6-4742-86F8-FC15B68162F3}"/>
              </a:ext>
            </a:extLst>
          </p:cNvPr>
          <p:cNvSpPr txBox="1">
            <a:spLocks/>
          </p:cNvSpPr>
          <p:nvPr/>
        </p:nvSpPr>
        <p:spPr>
          <a:xfrm>
            <a:off x="7132791" y="2354834"/>
            <a:ext cx="2425684" cy="22185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E95228"/>
                </a:solidFill>
                <a:latin typeface="+mj-lt"/>
                <a:cs typeface="Arial" pitchFamily="34" charset="0"/>
              </a:rPr>
              <a:t>В любое время </a:t>
            </a:r>
            <a:r>
              <a:rPr lang="ru-RU" sz="14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дня можно указать: </a:t>
            </a:r>
          </a:p>
          <a:p>
            <a:r>
              <a:rPr lang="ru-RU" sz="14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Прием пищи</a:t>
            </a:r>
          </a:p>
          <a:p>
            <a:r>
              <a:rPr lang="ru-RU" sz="14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Дозу инсулина быстрого и длительного действия</a:t>
            </a:r>
          </a:p>
          <a:p>
            <a:r>
              <a:rPr lang="ru-RU" sz="14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Длительность и интенсивность физической нагрузки</a:t>
            </a:r>
          </a:p>
          <a:p>
            <a:pPr marL="0" indent="0">
              <a:buNone/>
            </a:pPr>
            <a:endParaRPr lang="ru-RU" sz="1800" b="1" dirty="0">
              <a:solidFill>
                <a:srgbClr val="001489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81A0C746-2EE6-4D90-BCDD-1DA58C15C284}"/>
              </a:ext>
            </a:extLst>
          </p:cNvPr>
          <p:cNvCxnSpPr>
            <a:cxnSpLocks/>
          </p:cNvCxnSpPr>
          <p:nvPr/>
        </p:nvCxnSpPr>
        <p:spPr>
          <a:xfrm>
            <a:off x="2552700" y="3910809"/>
            <a:ext cx="1169377" cy="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D7914AFA-3466-4C51-9053-7445C8E6B18C}"/>
              </a:ext>
            </a:extLst>
          </p:cNvPr>
          <p:cNvSpPr/>
          <p:nvPr/>
        </p:nvSpPr>
        <p:spPr>
          <a:xfrm>
            <a:off x="532070" y="3509236"/>
            <a:ext cx="2020630" cy="685365"/>
          </a:xfrm>
          <a:prstGeom prst="roundRect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8F27A2C4-C22A-4E1E-9DD8-7FF425031F81}"/>
              </a:ext>
            </a:extLst>
          </p:cNvPr>
          <p:cNvCxnSpPr>
            <a:cxnSpLocks/>
          </p:cNvCxnSpPr>
          <p:nvPr/>
        </p:nvCxnSpPr>
        <p:spPr>
          <a:xfrm>
            <a:off x="3722077" y="3428999"/>
            <a:ext cx="1" cy="495552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832C707E-D9FF-4487-B411-CC7BCADCC763}"/>
              </a:ext>
            </a:extLst>
          </p:cNvPr>
          <p:cNvCxnSpPr>
            <a:cxnSpLocks/>
          </p:cNvCxnSpPr>
          <p:nvPr/>
        </p:nvCxnSpPr>
        <p:spPr>
          <a:xfrm>
            <a:off x="2759269" y="3428999"/>
            <a:ext cx="1698431" cy="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96E7C5FA-27F5-4036-A70A-AD436C9D3015}"/>
              </a:ext>
            </a:extLst>
          </p:cNvPr>
          <p:cNvSpPr/>
          <p:nvPr/>
        </p:nvSpPr>
        <p:spPr>
          <a:xfrm>
            <a:off x="9491794" y="1287795"/>
            <a:ext cx="2338256" cy="860803"/>
          </a:xfrm>
          <a:prstGeom prst="roundRect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3B85FE10-19CE-45FB-BA74-A106C6A10868}"/>
              </a:ext>
            </a:extLst>
          </p:cNvPr>
          <p:cNvSpPr/>
          <p:nvPr/>
        </p:nvSpPr>
        <p:spPr>
          <a:xfrm>
            <a:off x="4797830" y="2070961"/>
            <a:ext cx="2228802" cy="3053489"/>
          </a:xfrm>
          <a:prstGeom prst="roundRect">
            <a:avLst>
              <a:gd name="adj" fmla="val 7920"/>
            </a:avLst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4CC6D138-66BD-4B48-898E-11DEC55D97BE}"/>
              </a:ext>
            </a:extLst>
          </p:cNvPr>
          <p:cNvCxnSpPr>
            <a:cxnSpLocks/>
          </p:cNvCxnSpPr>
          <p:nvPr/>
        </p:nvCxnSpPr>
        <p:spPr>
          <a:xfrm>
            <a:off x="7026632" y="4799840"/>
            <a:ext cx="1319001" cy="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364222FA-B5A4-406F-B7E8-9ABACF04793B}"/>
              </a:ext>
            </a:extLst>
          </p:cNvPr>
          <p:cNvCxnSpPr>
            <a:cxnSpLocks/>
          </p:cNvCxnSpPr>
          <p:nvPr/>
        </p:nvCxnSpPr>
        <p:spPr>
          <a:xfrm>
            <a:off x="8345633" y="4392710"/>
            <a:ext cx="0" cy="40713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B0E9CFAE-7E79-492E-BB08-86776B4CBA2B}"/>
              </a:ext>
            </a:extLst>
          </p:cNvPr>
          <p:cNvCxnSpPr>
            <a:cxnSpLocks/>
          </p:cNvCxnSpPr>
          <p:nvPr/>
        </p:nvCxnSpPr>
        <p:spPr>
          <a:xfrm>
            <a:off x="7233200" y="4392710"/>
            <a:ext cx="2238856" cy="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14917074-BE56-4685-B0D9-2FC5799247BE}"/>
              </a:ext>
            </a:extLst>
          </p:cNvPr>
          <p:cNvCxnSpPr>
            <a:cxnSpLocks/>
          </p:cNvCxnSpPr>
          <p:nvPr/>
        </p:nvCxnSpPr>
        <p:spPr>
          <a:xfrm>
            <a:off x="7226205" y="2298720"/>
            <a:ext cx="2238856" cy="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C083C9D5-18D7-4FA8-A229-2B5577762CEA}"/>
              </a:ext>
            </a:extLst>
          </p:cNvPr>
          <p:cNvCxnSpPr>
            <a:cxnSpLocks/>
          </p:cNvCxnSpPr>
          <p:nvPr/>
        </p:nvCxnSpPr>
        <p:spPr>
          <a:xfrm>
            <a:off x="8345633" y="1871039"/>
            <a:ext cx="1146161" cy="0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2F11D268-0F00-4306-9EA6-30A0ECCBC804}"/>
              </a:ext>
            </a:extLst>
          </p:cNvPr>
          <p:cNvCxnSpPr>
            <a:cxnSpLocks/>
          </p:cNvCxnSpPr>
          <p:nvPr/>
        </p:nvCxnSpPr>
        <p:spPr>
          <a:xfrm>
            <a:off x="8345633" y="1871039"/>
            <a:ext cx="0" cy="436465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62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F6922D9-4D3A-4E0D-8896-38FB4222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6" y="-59106"/>
            <a:ext cx="7903485" cy="739515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rgbClr val="CA470C"/>
                </a:solidFill>
              </a:rPr>
              <a:t>Отчет Время в целевом диапазоне в новом формате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FE401541-A171-45FE-8D0A-28618BDA8603}"/>
              </a:ext>
            </a:extLst>
          </p:cNvPr>
          <p:cNvSpPr/>
          <p:nvPr/>
        </p:nvSpPr>
        <p:spPr>
          <a:xfrm>
            <a:off x="6096000" y="927983"/>
            <a:ext cx="6095999" cy="393706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noAutofit/>
          </a:bodyPr>
          <a:lstStyle/>
          <a:p>
            <a:pPr rtl="0"/>
            <a:endParaRPr lang="ru" sz="1600" i="1" dirty="0">
              <a:cs typeface="Calibri Light" panose="020F03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6A59B1D5-DF93-4825-9F8E-C0738741569C}"/>
              </a:ext>
            </a:extLst>
          </p:cNvPr>
          <p:cNvSpPr/>
          <p:nvPr/>
        </p:nvSpPr>
        <p:spPr>
          <a:xfrm>
            <a:off x="0" y="927983"/>
            <a:ext cx="6095999" cy="3937062"/>
          </a:xfrm>
          <a:prstGeom prst="rect">
            <a:avLst/>
          </a:prstGeom>
          <a:solidFill>
            <a:srgbClr val="FCD10D"/>
          </a:solidFill>
        </p:spPr>
        <p:txBody>
          <a:bodyPr wrap="square" rtlCol="0" anchor="ctr">
            <a:noAutofit/>
          </a:bodyPr>
          <a:lstStyle/>
          <a:p>
            <a:pPr rtl="0"/>
            <a:endParaRPr lang="ru" sz="1600" i="1" dirty="0">
              <a:cs typeface="Calibri Light" panose="020F03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26E8404-C07A-46E7-8F9D-585D5330B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72" y="1179910"/>
            <a:ext cx="1685456" cy="3498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5C9A1F3-4954-4791-91C5-3126F7898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6" y="1574449"/>
            <a:ext cx="1545574" cy="26830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EA78ED3-F3CA-4003-A12C-EF416F13A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46" y="2212576"/>
            <a:ext cx="1545574" cy="134718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FCAA4B6-7347-47D9-B194-02EA5405EBD8}"/>
              </a:ext>
            </a:extLst>
          </p:cNvPr>
          <p:cNvSpPr/>
          <p:nvPr/>
        </p:nvSpPr>
        <p:spPr>
          <a:xfrm>
            <a:off x="756136" y="3599543"/>
            <a:ext cx="1541914" cy="129173"/>
          </a:xfrm>
          <a:prstGeom prst="rect">
            <a:avLst/>
          </a:prstGeom>
          <a:solidFill>
            <a:srgbClr val="F4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>
                <a:solidFill>
                  <a:schemeClr val="tx1"/>
                </a:solidFill>
                <a:latin typeface="+mj-lt"/>
              </a:rPr>
              <a:t>Целевой диапазон: 3,9 – 10 </a:t>
            </a:r>
            <a:r>
              <a:rPr lang="en-US" sz="700" b="1" dirty="0">
                <a:solidFill>
                  <a:schemeClr val="tx1"/>
                </a:solidFill>
                <a:latin typeface="+mj-lt"/>
              </a:rPr>
              <a:t>mmol/L</a:t>
            </a:r>
            <a:r>
              <a:rPr lang="ru-RU" sz="700" b="1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BF49E9E-4232-454D-92AA-8B17664E4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988" y="1733215"/>
            <a:ext cx="2985746" cy="258397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EC2082F-3A67-4250-9161-963D40E45FC9}"/>
              </a:ext>
            </a:extLst>
          </p:cNvPr>
          <p:cNvSpPr/>
          <p:nvPr/>
        </p:nvSpPr>
        <p:spPr>
          <a:xfrm>
            <a:off x="3087849" y="4049280"/>
            <a:ext cx="1889554" cy="208192"/>
          </a:xfrm>
          <a:prstGeom prst="rect">
            <a:avLst/>
          </a:prstGeom>
          <a:solidFill>
            <a:srgbClr val="F4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/>
                </a:solidFill>
                <a:latin typeface="+mj-lt"/>
              </a:rPr>
              <a:t>Целевой диапазон: 3,9 – 10 </a:t>
            </a:r>
            <a:r>
              <a:rPr lang="en-US" sz="900" b="1" dirty="0">
                <a:solidFill>
                  <a:schemeClr val="tx1"/>
                </a:solidFill>
                <a:latin typeface="+mj-lt"/>
              </a:rPr>
              <a:t>mmol/L</a:t>
            </a:r>
            <a:r>
              <a:rPr lang="ru-RU" sz="900" b="1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="" xmlns:a16="http://schemas.microsoft.com/office/drawing/2014/main" id="{A19FC373-1195-494E-A240-9A61AA586C35}"/>
              </a:ext>
            </a:extLst>
          </p:cNvPr>
          <p:cNvSpPr txBox="1">
            <a:spLocks/>
          </p:cNvSpPr>
          <p:nvPr/>
        </p:nvSpPr>
        <p:spPr>
          <a:xfrm>
            <a:off x="6524758" y="1159254"/>
            <a:ext cx="5281634" cy="2970395"/>
          </a:xfrm>
          <a:prstGeom prst="rect">
            <a:avLst/>
          </a:prstGeom>
        </p:spPr>
        <p:txBody>
          <a:bodyPr rtlCol="0"/>
          <a:lstStyle>
            <a:lvl1pPr marL="173038" indent="-1730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56032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40000"/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40000"/>
              <a:buFont typeface="Arial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40000"/>
              <a:buFont typeface="Arial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1489"/>
                </a:solidFill>
              </a:rPr>
              <a:t>Отчет </a:t>
            </a:r>
            <a:r>
              <a:rPr lang="ru-RU" sz="1600" b="1" dirty="0">
                <a:solidFill>
                  <a:srgbClr val="001489"/>
                </a:solidFill>
              </a:rPr>
              <a:t>Время в целевом диапазоне </a:t>
            </a:r>
            <a:r>
              <a:rPr lang="ru-RU" sz="1600" dirty="0">
                <a:solidFill>
                  <a:srgbClr val="001489"/>
                </a:solidFill>
              </a:rPr>
              <a:t>показывает процент времени, проведенный пациентом </a:t>
            </a:r>
            <a:r>
              <a:rPr lang="ru-RU" sz="1600" b="1" dirty="0">
                <a:solidFill>
                  <a:srgbClr val="001489"/>
                </a:solidFill>
              </a:rPr>
              <a:t>выше, ниже или в пределах целевого диапазона</a:t>
            </a:r>
          </a:p>
          <a:p>
            <a:pPr>
              <a:spcBef>
                <a:spcPts val="554"/>
              </a:spcBef>
              <a:spcAft>
                <a:spcPts val="554"/>
              </a:spcAft>
            </a:pPr>
            <a:r>
              <a:rPr lang="ru-RU" sz="1600" b="1" dirty="0">
                <a:solidFill>
                  <a:srgbClr val="001489"/>
                </a:solidFill>
              </a:rPr>
              <a:t>Цветовая индикация </a:t>
            </a:r>
            <a:r>
              <a:rPr lang="ru-RU" sz="1600" dirty="0">
                <a:solidFill>
                  <a:srgbClr val="001489"/>
                </a:solidFill>
              </a:rPr>
              <a:t>помогает оценить гликемический статус: </a:t>
            </a:r>
          </a:p>
          <a:p>
            <a:pPr marL="0" indent="0">
              <a:spcBef>
                <a:spcPts val="554"/>
              </a:spcBef>
              <a:spcAft>
                <a:spcPts val="554"/>
              </a:spcAft>
              <a:buNone/>
            </a:pPr>
            <a:r>
              <a:rPr lang="ru-RU" sz="1800" b="1" dirty="0">
                <a:solidFill>
                  <a:srgbClr val="88BD39"/>
                </a:solidFill>
                <a:highlight>
                  <a:srgbClr val="F4F7F6"/>
                </a:highlight>
                <a:latin typeface="+mn-lt"/>
              </a:rPr>
              <a:t>Зеленый</a:t>
            </a:r>
            <a:r>
              <a:rPr lang="ru-RU" sz="1600" dirty="0">
                <a:solidFill>
                  <a:srgbClr val="001489"/>
                </a:solidFill>
              </a:rPr>
              <a:t> – в целевом диапазоне</a:t>
            </a:r>
          </a:p>
          <a:p>
            <a:pPr marL="0" indent="0">
              <a:spcBef>
                <a:spcPts val="554"/>
              </a:spcBef>
              <a:spcAft>
                <a:spcPts val="554"/>
              </a:spcAft>
              <a:buNone/>
            </a:pPr>
            <a:r>
              <a:rPr lang="ru-RU" sz="1800" b="1" dirty="0">
                <a:solidFill>
                  <a:srgbClr val="F20000"/>
                </a:solidFill>
                <a:highlight>
                  <a:srgbClr val="F4F7F6"/>
                </a:highlight>
                <a:latin typeface="+mn-lt"/>
              </a:rPr>
              <a:t>Красный</a:t>
            </a:r>
            <a:r>
              <a:rPr lang="ru-RU" sz="1600" dirty="0">
                <a:solidFill>
                  <a:srgbClr val="001489"/>
                </a:solidFill>
              </a:rPr>
              <a:t> – низкий уровень глюкозы (ниже 3,9 ммоль</a:t>
            </a:r>
            <a:r>
              <a:rPr lang="en-US" sz="1600" dirty="0">
                <a:solidFill>
                  <a:srgbClr val="001489"/>
                </a:solidFill>
              </a:rPr>
              <a:t>/</a:t>
            </a:r>
            <a:r>
              <a:rPr lang="ru-RU" sz="1600" dirty="0">
                <a:solidFill>
                  <a:srgbClr val="001489"/>
                </a:solidFill>
              </a:rPr>
              <a:t>л)</a:t>
            </a:r>
          </a:p>
          <a:p>
            <a:pPr marL="0" indent="0">
              <a:spcBef>
                <a:spcPts val="554"/>
              </a:spcBef>
              <a:spcAft>
                <a:spcPts val="554"/>
              </a:spcAft>
              <a:buNone/>
            </a:pPr>
            <a:r>
              <a:rPr lang="ru-RU" sz="1800" b="1" dirty="0">
                <a:solidFill>
                  <a:srgbClr val="EB6013"/>
                </a:solidFill>
                <a:highlight>
                  <a:srgbClr val="F4F7F6"/>
                </a:highlight>
                <a:latin typeface="+mn-lt"/>
              </a:rPr>
              <a:t>Оранжевый</a:t>
            </a:r>
            <a:r>
              <a:rPr lang="ru-RU" sz="1600" dirty="0">
                <a:solidFill>
                  <a:srgbClr val="001489"/>
                </a:solidFill>
              </a:rPr>
              <a:t> - высокий уровень глюкозы (выше 13,3 ммоль</a:t>
            </a:r>
            <a:r>
              <a:rPr lang="en-US" sz="1600" dirty="0">
                <a:solidFill>
                  <a:srgbClr val="001489"/>
                </a:solidFill>
              </a:rPr>
              <a:t>/</a:t>
            </a:r>
            <a:r>
              <a:rPr lang="ru-RU" sz="1600" dirty="0">
                <a:solidFill>
                  <a:srgbClr val="001489"/>
                </a:solidFill>
              </a:rPr>
              <a:t>л)</a:t>
            </a:r>
          </a:p>
          <a:p>
            <a:pPr marL="0" indent="0">
              <a:spcBef>
                <a:spcPts val="554"/>
              </a:spcBef>
              <a:spcAft>
                <a:spcPts val="554"/>
              </a:spcAft>
              <a:buNone/>
            </a:pPr>
            <a:r>
              <a:rPr lang="ru-RU" sz="1800" b="1" dirty="0">
                <a:solidFill>
                  <a:srgbClr val="FFC000"/>
                </a:solidFill>
                <a:highlight>
                  <a:srgbClr val="F4F7F6"/>
                </a:highlight>
                <a:latin typeface="+mn-lt"/>
              </a:rPr>
              <a:t>Желтый</a:t>
            </a:r>
            <a:r>
              <a:rPr lang="ru-RU" sz="1600" dirty="0">
                <a:solidFill>
                  <a:srgbClr val="001489"/>
                </a:solidFill>
              </a:rPr>
              <a:t> – между ЦД и высоким или низким уровнем глюкозы</a:t>
            </a:r>
            <a:endParaRPr lang="ru" sz="1600" dirty="0">
              <a:solidFill>
                <a:srgbClr val="001489"/>
              </a:solidFill>
            </a:endParaRPr>
          </a:p>
          <a:p>
            <a:pPr marL="0" indent="0">
              <a:spcBef>
                <a:spcPts val="554"/>
              </a:spcBef>
              <a:spcAft>
                <a:spcPts val="554"/>
              </a:spcAft>
              <a:buNone/>
            </a:pPr>
            <a:endParaRPr lang="ru" sz="1600" baseline="30000" dirty="0">
              <a:solidFill>
                <a:srgbClr val="001489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72827F7-AAFF-47F2-996F-376B8C32D461}"/>
              </a:ext>
            </a:extLst>
          </p:cNvPr>
          <p:cNvSpPr/>
          <p:nvPr/>
        </p:nvSpPr>
        <p:spPr>
          <a:xfrm>
            <a:off x="1509233" y="5139191"/>
            <a:ext cx="954467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Каждое увеличение времени в целевом диапазоне на </a:t>
            </a:r>
            <a:r>
              <a:rPr lang="ru-RU" b="1" dirty="0">
                <a:solidFill>
                  <a:srgbClr val="E95228"/>
                </a:solidFill>
                <a:latin typeface="+mj-lt"/>
                <a:cs typeface="Arial" panose="020B0604020202020204" pitchFamily="34" charset="0"/>
              </a:rPr>
              <a:t>5% (~ 1 час в день) </a:t>
            </a:r>
            <a:r>
              <a:rPr lang="ru-RU" b="1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связано с клинически значимыми преимуществами</a:t>
            </a:r>
            <a:r>
              <a:rPr lang="ru-RU" b="1" baseline="30000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Уточните у своего врача ваш целевой диапазон и цели по Времени в целевом диапазоне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3DEAC92A-798F-4159-AE1C-2596E506A6C2}"/>
              </a:ext>
            </a:extLst>
          </p:cNvPr>
          <p:cNvSpPr/>
          <p:nvPr/>
        </p:nvSpPr>
        <p:spPr>
          <a:xfrm>
            <a:off x="1438507" y="5015345"/>
            <a:ext cx="9757317" cy="1264966"/>
          </a:xfrm>
          <a:prstGeom prst="roundRect">
            <a:avLst/>
          </a:prstGeom>
          <a:noFill/>
          <a:ln w="28575">
            <a:solidFill>
              <a:srgbClr val="203A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12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=""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A9A6FD-5F6D-44C1-A4CF-658C28CC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58" y="917523"/>
            <a:ext cx="6559677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200" b="1" dirty="0">
                <a:solidFill>
                  <a:srgbClr val="CA470C"/>
                </a:solidFill>
              </a:rPr>
              <a:t>Начните использовать приложение </a:t>
            </a:r>
            <a:br>
              <a:rPr lang="ru-RU" sz="3200" b="1" dirty="0">
                <a:solidFill>
                  <a:srgbClr val="CA470C"/>
                </a:solidFill>
              </a:rPr>
            </a:br>
            <a:r>
              <a:rPr lang="en-US" sz="3200" b="1" dirty="0" err="1">
                <a:solidFill>
                  <a:srgbClr val="CA470C"/>
                </a:solidFill>
              </a:rPr>
              <a:t>FreeStyle</a:t>
            </a:r>
            <a:r>
              <a:rPr lang="en-US" sz="3200" b="1" dirty="0">
                <a:solidFill>
                  <a:srgbClr val="CA470C"/>
                </a:solidFill>
              </a:rPr>
              <a:t> </a:t>
            </a:r>
            <a:r>
              <a:rPr lang="en-US" sz="3200" b="1" dirty="0" err="1">
                <a:solidFill>
                  <a:srgbClr val="CA470C"/>
                </a:solidFill>
              </a:rPr>
              <a:t>LibreLink</a:t>
            </a:r>
            <a:r>
              <a:rPr lang="ru-RU" sz="3200" b="1" baseline="30000" dirty="0">
                <a:solidFill>
                  <a:srgbClr val="CA470C"/>
                </a:solidFill>
              </a:rPr>
              <a:t>1</a:t>
            </a:r>
            <a:endParaRPr lang="en-US" sz="3200" b="1" baseline="30000" dirty="0">
              <a:solidFill>
                <a:srgbClr val="CA470C"/>
              </a:solidFill>
            </a:endParaRPr>
          </a:p>
        </p:txBody>
      </p:sp>
      <p:sp>
        <p:nvSpPr>
          <p:cNvPr id="11" name="!!accent">
            <a:extLst>
              <a:ext uri="{FF2B5EF4-FFF2-40B4-BE49-F238E27FC236}">
                <a16:creationId xmlns=""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D281D53-397E-4196-9BEB-FB99B7BE1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672" y="2860669"/>
            <a:ext cx="6693544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Чтобы измерять свой уровень глюкозы с помощью телефона в любое время* в любом месте**</a:t>
            </a:r>
          </a:p>
          <a:p>
            <a:pPr indent="-2286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Чтобы делиться своими результатами с врачом и близкими</a:t>
            </a:r>
            <a:endParaRPr lang="en-US" sz="2400" b="1" dirty="0">
              <a:solidFill>
                <a:srgbClr val="001489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DD5E5D8-301C-4558-B55E-0B32FF5E3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1386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8F1F2A0-C386-493B-90D3-1D4F8A3AE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91" y="4767380"/>
            <a:ext cx="3895725" cy="15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8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=""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человек, стена, внутренний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DE77FE7-35CC-4879-A671-2C449D40A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r="-1" b="10655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A07E27-C5CC-4AC4-BC14-CF66AB43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>
                <a:solidFill>
                  <a:srgbClr val="000C7A"/>
                </a:solidFill>
              </a:rPr>
              <a:t>Приложение</a:t>
            </a:r>
            <a:r>
              <a:rPr lang="en-US" sz="5400" b="1" dirty="0">
                <a:solidFill>
                  <a:srgbClr val="000C7A"/>
                </a:solidFill>
              </a:rPr>
              <a:t> </a:t>
            </a:r>
            <a:br>
              <a:rPr lang="en-US" sz="5400" b="1" dirty="0">
                <a:solidFill>
                  <a:srgbClr val="000C7A"/>
                </a:solidFill>
              </a:rPr>
            </a:br>
            <a:r>
              <a:rPr lang="en-US" sz="5400" b="1" dirty="0" err="1">
                <a:solidFill>
                  <a:srgbClr val="000C7A"/>
                </a:solidFill>
              </a:rPr>
              <a:t>LibreLinkUp</a:t>
            </a:r>
            <a:endParaRPr lang="en-US" sz="5400" b="1" dirty="0">
              <a:solidFill>
                <a:srgbClr val="000C7A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B07D1C5-55FD-4D5C-A5E9-3C18B44325D6}"/>
              </a:ext>
            </a:extLst>
          </p:cNvPr>
          <p:cNvSpPr/>
          <p:nvPr/>
        </p:nvSpPr>
        <p:spPr>
          <a:xfrm>
            <a:off x="7677876" y="6673324"/>
            <a:ext cx="349647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rPr>
              <a:t>Фото исключительно для иллюстрации. Не изображает настоящих пациентов или их данные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7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="" xmlns:a16="http://schemas.microsoft.com/office/drawing/2014/main" id="{DCC865DD-48C1-4405-9395-14B106652DC4}"/>
              </a:ext>
            </a:extLst>
          </p:cNvPr>
          <p:cNvSpPr/>
          <p:nvPr/>
        </p:nvSpPr>
        <p:spPr>
          <a:xfrm>
            <a:off x="8196907" y="3236582"/>
            <a:ext cx="3995093" cy="3621418"/>
          </a:xfrm>
          <a:prstGeom prst="rect">
            <a:avLst/>
          </a:prstGeom>
          <a:solidFill>
            <a:srgbClr val="FCD10D"/>
          </a:solidFill>
        </p:spPr>
        <p:txBody>
          <a:bodyPr wrap="square" rtlCol="0" anchor="ctr">
            <a:noAutofit/>
          </a:bodyPr>
          <a:lstStyle/>
          <a:p>
            <a:pPr rtl="0"/>
            <a:endParaRPr lang="ru" sz="1600" i="1" dirty="0">
              <a:cs typeface="Calibri Light" panose="020F0302020204030204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385" y="352565"/>
            <a:ext cx="7903485" cy="682629"/>
          </a:xfrm>
        </p:spPr>
        <p:txBody>
          <a:bodyPr rtlCol="0">
            <a:normAutofit fontScale="90000"/>
          </a:bodyPr>
          <a:lstStyle/>
          <a:p>
            <a:pPr rtl="0" eaLnBrk="1" hangingPunct="1"/>
            <a:r>
              <a:rPr lang="ru" sz="3200" b="1" dirty="0">
                <a:solidFill>
                  <a:srgbClr val="CA470C"/>
                </a:solidFill>
              </a:rPr>
              <a:t>Приложение LibreLinkUp:</a:t>
            </a:r>
            <a:r>
              <a:rPr lang="en-US" altLang="en-US" sz="3200" b="1" dirty="0">
                <a:solidFill>
                  <a:srgbClr val="CA470C"/>
                </a:solidFill>
              </a:rPr>
              <a:t/>
            </a:r>
            <a:br>
              <a:rPr lang="en-US" altLang="en-US" sz="3200" b="1" dirty="0">
                <a:solidFill>
                  <a:srgbClr val="CA470C"/>
                </a:solidFill>
              </a:rPr>
            </a:br>
            <a:r>
              <a:rPr lang="ru-RU" altLang="en-US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Уверенность и спокойствие для членов семьи</a:t>
            </a:r>
            <a:r>
              <a:rPr lang="ru-RU" altLang="en-US" sz="2000" baseline="30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1</a:t>
            </a:r>
            <a:endParaRPr lang="en-US" altLang="en-US" sz="2000" baseline="30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montolx\AppData\Local\Microsoft\Windows\Temporary Internet Files\Content.Outlook\427JT37P\LibreView_cloud_logo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227241"/>
            <a:ext cx="1139587" cy="8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E59D842-CB4C-4DEB-A2E4-CC2DFE554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907" y="15213"/>
            <a:ext cx="3995093" cy="32213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FCDC691-B99B-40A7-B6BC-D12B5DAEAB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4" y="3636633"/>
            <a:ext cx="2150462" cy="25983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7075783-223E-4E46-AB11-F20DE4A0C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2691" y="4368934"/>
            <a:ext cx="921817" cy="7015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3BDCD3D-A105-45A6-A654-948930334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2692" y="5216538"/>
            <a:ext cx="921817" cy="32662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8A43880-304A-4EC3-9D66-1F1B5859B4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9491" y="5559842"/>
            <a:ext cx="921817" cy="27914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84DE2CF-680C-487B-B0D3-DE02F9F0BD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047" y="1528534"/>
            <a:ext cx="952500" cy="8858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20638AB-1199-41D3-9F05-2C152025AE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385" y="2889687"/>
            <a:ext cx="847725" cy="8286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A2DBB6F7-EB0D-4AE0-890C-6467877B55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385" y="4160302"/>
            <a:ext cx="885825" cy="86677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2AE2B3E0-048B-4576-B2D3-563F83B22102}"/>
              </a:ext>
            </a:extLst>
          </p:cNvPr>
          <p:cNvSpPr/>
          <p:nvPr/>
        </p:nvSpPr>
        <p:spPr>
          <a:xfrm>
            <a:off x="2067780" y="1333381"/>
            <a:ext cx="5723669" cy="155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Вы можете делиться своими данными об уровне глюкозы с другими людьми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F48D8E7-CA3B-4307-9D2F-078BC4FD72B8}"/>
              </a:ext>
            </a:extLst>
          </p:cNvPr>
          <p:cNvSpPr/>
          <p:nvPr/>
        </p:nvSpPr>
        <p:spPr>
          <a:xfrm>
            <a:off x="2020005" y="2759564"/>
            <a:ext cx="5814231" cy="135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Члены семьи могут видеть показатели глюкозы своих детей или пожилых родственников, используя на своем телефоне приложение LibreLinkUp</a:t>
            </a:r>
            <a:r>
              <a:rPr lang="ru-RU" sz="2000" b="1" baseline="30000" dirty="0">
                <a:solidFill>
                  <a:srgbClr val="001489"/>
                </a:solidFill>
                <a:latin typeface="+mj-lt"/>
                <a:cs typeface="Arial" pitchFamily="34" charset="0"/>
              </a:rPr>
              <a:t>2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412DAA9-FCA4-4523-AB9E-5F0EC434CD4D}"/>
              </a:ext>
            </a:extLst>
          </p:cNvPr>
          <p:cNvSpPr/>
          <p:nvPr/>
        </p:nvSpPr>
        <p:spPr>
          <a:xfrm>
            <a:off x="2105775" y="3827764"/>
            <a:ext cx="5685674" cy="177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Члены семьи могут обеспечить поддержку, когда уровень глюкозы растет или падает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02DE1ADF-8ED8-464D-AFE6-51A8BEB725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2453" y="4368729"/>
            <a:ext cx="921817" cy="7015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C25805F-9F37-412C-A112-A7A1403815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4540" y="3981450"/>
            <a:ext cx="900622" cy="18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0258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1913B2-1B9E-4888-8763-798E2BB16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4" b="6089"/>
          <a:stretch/>
        </p:blipFill>
        <p:spPr>
          <a:xfrm>
            <a:off x="27541" y="36733"/>
            <a:ext cx="12192001" cy="4666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ED63DF2-A480-4463-928F-D6C07DEC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6733486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 err="1">
                <a:solidFill>
                  <a:srgbClr val="000C7A"/>
                </a:solidFill>
              </a:rPr>
              <a:t>Платформа</a:t>
            </a:r>
            <a:r>
              <a:rPr lang="en-US" sz="5400" b="1" dirty="0">
                <a:solidFill>
                  <a:srgbClr val="000C7A"/>
                </a:solidFill>
              </a:rPr>
              <a:t> </a:t>
            </a:r>
            <a:r>
              <a:rPr lang="en-US" sz="5400" b="1" dirty="0" err="1">
                <a:solidFill>
                  <a:srgbClr val="000C7A"/>
                </a:solidFill>
              </a:rPr>
              <a:t>LibreView</a:t>
            </a:r>
            <a:endParaRPr lang="en-US" sz="5400" b="1" dirty="0">
              <a:solidFill>
                <a:srgbClr val="000C7A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4E800B5-DE7F-417D-8507-C6B238DEB964}"/>
              </a:ext>
            </a:extLst>
          </p:cNvPr>
          <p:cNvSpPr/>
          <p:nvPr/>
        </p:nvSpPr>
        <p:spPr>
          <a:xfrm>
            <a:off x="1503217" y="6634283"/>
            <a:ext cx="44438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rPr>
              <a:t>Фото исключительно для иллюстрации. Не изображает настоящих </a:t>
            </a: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rPr>
              <a:t>медицинских работников, пациентов или их данные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02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9F4D16D0-94C1-4B9B-BC27-05F3ABB7C236}"/>
              </a:ext>
            </a:extLst>
          </p:cNvPr>
          <p:cNvCxnSpPr>
            <a:cxnSpLocks/>
          </p:cNvCxnSpPr>
          <p:nvPr/>
        </p:nvCxnSpPr>
        <p:spPr>
          <a:xfrm flipV="1">
            <a:off x="3413150" y="3076595"/>
            <a:ext cx="1633009" cy="6107"/>
          </a:xfrm>
          <a:prstGeom prst="straightConnector1">
            <a:avLst/>
          </a:prstGeom>
          <a:ln w="25400">
            <a:solidFill>
              <a:srgbClr val="29277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CB3CF019-C187-4B58-B32D-80419050F317}"/>
              </a:ext>
            </a:extLst>
          </p:cNvPr>
          <p:cNvCxnSpPr>
            <a:cxnSpLocks/>
          </p:cNvCxnSpPr>
          <p:nvPr/>
        </p:nvCxnSpPr>
        <p:spPr>
          <a:xfrm flipV="1">
            <a:off x="7159225" y="3063437"/>
            <a:ext cx="2109897" cy="13159"/>
          </a:xfrm>
          <a:prstGeom prst="straightConnector1">
            <a:avLst/>
          </a:prstGeom>
          <a:ln w="25400">
            <a:solidFill>
              <a:srgbClr val="29277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D9B8F46-2B89-4700-BB7A-D944AF5F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08848" y="8657167"/>
            <a:ext cx="36576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 rtl="0">
              <a:defRPr lang="ru-RU"/>
            </a:defPPr>
            <a:lvl1pPr marL="0" algn="r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5EF73CBA-053D-467B-96A2-66FB0DBA1BBB}" type="slidenum">
              <a:rPr lang="en-US" smtClean="0"/>
              <a:pPr rtl="0"/>
              <a:t>19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7B32AA6-8D6C-4743-91BA-4547B5B34A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71643" y="1459314"/>
            <a:ext cx="1440175" cy="2743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ACDAF9F-8F86-4872-BA91-8FFD236E6E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821" t="42607" r="30851" b="43015"/>
          <a:stretch/>
        </p:blipFill>
        <p:spPr>
          <a:xfrm>
            <a:off x="5474401" y="1436454"/>
            <a:ext cx="1516701" cy="3200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788D4DC-B1BD-48E8-82BF-45520C6C92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21655"/>
          <a:stretch/>
        </p:blipFill>
        <p:spPr>
          <a:xfrm>
            <a:off x="1806480" y="1291463"/>
            <a:ext cx="2073965" cy="5576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5C2E8EC-1166-4BD3-B2F5-3A03C2909CF1}"/>
              </a:ext>
            </a:extLst>
          </p:cNvPr>
          <p:cNvSpPr txBox="1"/>
          <p:nvPr/>
        </p:nvSpPr>
        <p:spPr>
          <a:xfrm>
            <a:off x="1545435" y="4256630"/>
            <a:ext cx="227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400" b="1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Сканирует</a:t>
            </a:r>
            <a:endParaRPr lang="ru" sz="2400" b="1" dirty="0">
              <a:solidFill>
                <a:srgbClr val="29277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F8CF18B-BC25-45BB-9277-91EE3A1A4564}"/>
              </a:ext>
            </a:extLst>
          </p:cNvPr>
          <p:cNvSpPr txBox="1"/>
          <p:nvPr/>
        </p:nvSpPr>
        <p:spPr>
          <a:xfrm>
            <a:off x="5239985" y="4278201"/>
            <a:ext cx="204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Анализирует</a:t>
            </a:r>
            <a:endParaRPr sz="2400" b="1" dirty="0">
              <a:solidFill>
                <a:srgbClr val="29277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EEA7D98-12E3-4FB3-864A-B5752427CCE6}"/>
              </a:ext>
            </a:extLst>
          </p:cNvPr>
          <p:cNvSpPr txBox="1"/>
          <p:nvPr/>
        </p:nvSpPr>
        <p:spPr>
          <a:xfrm>
            <a:off x="8524670" y="4256631"/>
            <a:ext cx="273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400" b="1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Соединяет</a:t>
            </a:r>
            <a:endParaRPr lang="ru" sz="2400" b="1" dirty="0">
              <a:solidFill>
                <a:srgbClr val="29277C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04B1474-3A96-4A15-8EB6-46E84297A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9" y="1596474"/>
            <a:ext cx="3352947" cy="3000499"/>
          </a:xfrm>
          <a:prstGeom prst="rect">
            <a:avLst/>
          </a:prstGeom>
        </p:spPr>
      </p:pic>
      <p:pic>
        <p:nvPicPr>
          <p:cNvPr id="20" name="Picture 7" descr="A screen shot of a computer&#10;&#10;Description generated with very high confidence">
            <a:extLst>
              <a:ext uri="{FF2B5EF4-FFF2-40B4-BE49-F238E27FC236}">
                <a16:creationId xmlns="" xmlns:a16="http://schemas.microsoft.com/office/drawing/2014/main" id="{4D756EF8-A10A-4C67-91B3-F91197EA31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97" y="2004292"/>
            <a:ext cx="2911603" cy="25221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00E91B9-98D4-4EDF-998F-F02CC9C8F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2367" y="2273769"/>
            <a:ext cx="2280775" cy="1503801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83EB5B7C-D2C6-4896-BB12-C3F19E7C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10" y="64023"/>
            <a:ext cx="10850033" cy="9144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A470C"/>
                </a:solidFill>
              </a:rPr>
              <a:t>Как происходит обмен данными?</a:t>
            </a:r>
          </a:p>
        </p:txBody>
      </p:sp>
      <p:pic>
        <p:nvPicPr>
          <p:cNvPr id="49154" name="Picture 2" descr="https://www.s1ecos.gr/wp-content/uploads/2018/09/cloud-icon-02.png">
            <a:extLst>
              <a:ext uri="{FF2B5EF4-FFF2-40B4-BE49-F238E27FC236}">
                <a16:creationId xmlns="" xmlns:a16="http://schemas.microsoft.com/office/drawing/2014/main" id="{171AA429-3B6E-40C9-935B-C452E4FB6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59" y="577689"/>
            <a:ext cx="2280773" cy="19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Table 30">
            <a:extLst>
              <a:ext uri="{FF2B5EF4-FFF2-40B4-BE49-F238E27FC236}">
                <a16:creationId xmlns="" xmlns:a16="http://schemas.microsoft.com/office/drawing/2014/main" id="{BA14DA1C-F37D-4672-A33E-FB55623D8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02006"/>
              </p:ext>
            </p:extLst>
          </p:nvPr>
        </p:nvGraphicFramePr>
        <p:xfrm>
          <a:off x="1681316" y="4988370"/>
          <a:ext cx="9850152" cy="25311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9850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31166">
                <a:tc>
                  <a:txBody>
                    <a:bodyPr/>
                    <a:lstStyle/>
                    <a:p>
                      <a:pPr marL="285750" indent="-285750" rtl="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При регистрации в приложении </a:t>
                      </a:r>
                      <a:r>
                        <a:rPr lang="en-US" sz="1600" b="1" kern="1200" dirty="0" err="1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FreeStyle</a:t>
                      </a:r>
                      <a:r>
                        <a:rPr lang="en-US" sz="1600" b="1" kern="1200" dirty="0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LibreLink</a:t>
                      </a:r>
                      <a:r>
                        <a:rPr lang="en-US" sz="1600" b="1" kern="1200" dirty="0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вы автоматически регистрируетесь в </a:t>
                      </a:r>
                      <a:r>
                        <a:rPr lang="en-US" sz="1600" b="1" kern="1200" dirty="0" err="1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LibreView</a:t>
                      </a:r>
                      <a:endParaRPr lang="ru-RU" sz="1600" b="1" kern="1200" dirty="0">
                        <a:solidFill>
                          <a:srgbClr val="2A2883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rtl="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При каждом сканировании датчика с помощью приложения </a:t>
                      </a:r>
                      <a:r>
                        <a:rPr lang="en-US" sz="1600" b="1" kern="1200" dirty="0" err="1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FreeStyle</a:t>
                      </a:r>
                      <a:r>
                        <a:rPr lang="en-US" sz="1600" b="1" kern="1200" dirty="0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LibreLink</a:t>
                      </a:r>
                      <a:r>
                        <a:rPr lang="ru-RU" sz="1600" b="1" kern="1200" dirty="0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информация автоматически передается в бесплатную безопасную облачную систему</a:t>
                      </a:r>
                      <a:r>
                        <a:rPr lang="en-US" sz="1600" b="1" kern="1200" dirty="0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LibreView</a:t>
                      </a:r>
                      <a:r>
                        <a:rPr lang="ru-RU" sz="1600" b="1" kern="1200" dirty="0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*</a:t>
                      </a:r>
                    </a:p>
                    <a:p>
                      <a:pPr marL="285750" indent="-285750" rtl="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kern="1200" dirty="0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Это позволяет</a:t>
                      </a:r>
                      <a:r>
                        <a:rPr lang="en-US" sz="1600" b="1" kern="1200" dirty="0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2A2883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вашему врачу и родственникам получать доступ к данным об уровне глюкозы в режиме онлайн</a:t>
                      </a:r>
                      <a:endParaRPr lang="en-US" sz="1600" b="1" kern="1200" dirty="0">
                        <a:solidFill>
                          <a:srgbClr val="2A2883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  <a:p>
                      <a:pPr marL="0" indent="0" rtl="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060" marR="99060"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7AAC4AD4-9DF4-468F-A33B-A3A284A6F0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7091" y="1833955"/>
            <a:ext cx="1185089" cy="2444246"/>
          </a:xfrm>
          <a:prstGeom prst="rect">
            <a:avLst/>
          </a:prstGeom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43FADD06-18AF-4B35-B617-9113DBBDE93D}"/>
              </a:ext>
            </a:extLst>
          </p:cNvPr>
          <p:cNvSpPr/>
          <p:nvPr/>
        </p:nvSpPr>
        <p:spPr>
          <a:xfrm>
            <a:off x="1681316" y="4943490"/>
            <a:ext cx="9753600" cy="1432883"/>
          </a:xfrm>
          <a:prstGeom prst="roundRect">
            <a:avLst/>
          </a:prstGeom>
          <a:noFill/>
          <a:ln w="28575">
            <a:solidFill>
              <a:srgbClr val="203A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1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8C420FE-EAD4-4F13-BE22-48B884B4D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35594"/>
            <a:ext cx="9144000" cy="524137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CD528A34-E462-4B77-87BC-6BF69DFFB686}"/>
              </a:ext>
            </a:extLst>
          </p:cNvPr>
          <p:cNvSpPr txBox="1">
            <a:spLocks noChangeArrowheads="1"/>
          </p:cNvSpPr>
          <p:nvPr/>
        </p:nvSpPr>
        <p:spPr>
          <a:xfrm>
            <a:off x="1292514" y="231547"/>
            <a:ext cx="8311572" cy="682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b="1" dirty="0">
                <a:solidFill>
                  <a:srgbClr val="CA470C"/>
                </a:solidFill>
              </a:rPr>
              <a:t>Что такое экосистема </a:t>
            </a:r>
            <a:r>
              <a:rPr lang="ru" sz="3100" b="1" dirty="0">
                <a:solidFill>
                  <a:srgbClr val="CA470C"/>
                </a:solidFill>
              </a:rPr>
              <a:t>Free</a:t>
            </a:r>
            <a:r>
              <a:rPr lang="en-US" sz="3100" b="1" dirty="0">
                <a:solidFill>
                  <a:srgbClr val="CA470C"/>
                </a:solidFill>
              </a:rPr>
              <a:t>S</a:t>
            </a:r>
            <a:r>
              <a:rPr lang="ru" sz="3100" b="1" dirty="0">
                <a:solidFill>
                  <a:srgbClr val="CA470C"/>
                </a:solidFill>
              </a:rPr>
              <a:t>tyle Libre?</a:t>
            </a:r>
            <a:r>
              <a:rPr lang="en-US" altLang="en-US" sz="3100" dirty="0"/>
              <a:t/>
            </a:r>
            <a:br>
              <a:rPr lang="en-US" altLang="en-US" sz="3100" dirty="0"/>
            </a:br>
            <a:r>
              <a:rPr lang="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3 </a:t>
            </a:r>
            <a:r>
              <a:rPr lang="ru-RU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цифровых приложения, объединенных в единую экосистему</a:t>
            </a:r>
            <a:endParaRPr lang="en-US" altLang="en-US" sz="2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3D0505-8831-4480-B1C6-034E69497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04" y="1786857"/>
            <a:ext cx="2096759" cy="2533475"/>
          </a:xfrm>
          <a:prstGeom prst="rect">
            <a:avLst/>
          </a:prstGeom>
        </p:spPr>
      </p:pic>
      <p:sp>
        <p:nvSpPr>
          <p:cNvPr id="10" name="Арка 9">
            <a:extLst>
              <a:ext uri="{FF2B5EF4-FFF2-40B4-BE49-F238E27FC236}">
                <a16:creationId xmlns="" xmlns:a16="http://schemas.microsoft.com/office/drawing/2014/main" id="{31DA842B-46AC-469B-847A-D00F1183E7D8}"/>
              </a:ext>
            </a:extLst>
          </p:cNvPr>
          <p:cNvSpPr/>
          <p:nvPr/>
        </p:nvSpPr>
        <p:spPr>
          <a:xfrm rot="19674200">
            <a:off x="4385623" y="1547422"/>
            <a:ext cx="2401618" cy="1484239"/>
          </a:xfrm>
          <a:prstGeom prst="blockArc">
            <a:avLst>
              <a:gd name="adj1" fmla="val 10666951"/>
              <a:gd name="adj2" fmla="val 21508750"/>
              <a:gd name="adj3" fmla="val 24046"/>
            </a:avLst>
          </a:prstGeom>
          <a:solidFill>
            <a:srgbClr val="FCB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>
            <a:extLst>
              <a:ext uri="{FF2B5EF4-FFF2-40B4-BE49-F238E27FC236}">
                <a16:creationId xmlns="" xmlns:a16="http://schemas.microsoft.com/office/drawing/2014/main" id="{3A2BC3A9-F00E-46F6-BCDA-BC23C13B1D61}"/>
              </a:ext>
            </a:extLst>
          </p:cNvPr>
          <p:cNvSpPr/>
          <p:nvPr/>
        </p:nvSpPr>
        <p:spPr>
          <a:xfrm rot="5400000">
            <a:off x="5858898" y="2311475"/>
            <a:ext cx="2401618" cy="1484239"/>
          </a:xfrm>
          <a:prstGeom prst="blockArc">
            <a:avLst>
              <a:gd name="adj1" fmla="val 10666951"/>
              <a:gd name="adj2" fmla="val 21508750"/>
              <a:gd name="adj3" fmla="val 24046"/>
            </a:avLst>
          </a:prstGeom>
          <a:solidFill>
            <a:srgbClr val="1D9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>
            <a:extLst>
              <a:ext uri="{FF2B5EF4-FFF2-40B4-BE49-F238E27FC236}">
                <a16:creationId xmlns="" xmlns:a16="http://schemas.microsoft.com/office/drawing/2014/main" id="{5D3F0AFC-703E-4375-AC97-0703267A3D48}"/>
              </a:ext>
            </a:extLst>
          </p:cNvPr>
          <p:cNvSpPr/>
          <p:nvPr/>
        </p:nvSpPr>
        <p:spPr>
          <a:xfrm rot="12424372">
            <a:off x="4558636" y="3258726"/>
            <a:ext cx="2401618" cy="1484239"/>
          </a:xfrm>
          <a:prstGeom prst="blockArc">
            <a:avLst>
              <a:gd name="adj1" fmla="val 10666951"/>
              <a:gd name="adj2" fmla="val 21508750"/>
              <a:gd name="adj3" fmla="val 24046"/>
            </a:avLst>
          </a:prstGeom>
          <a:solidFill>
            <a:srgbClr val="E95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ADC70D7-1083-4028-A9F2-10B89A99DA37}"/>
              </a:ext>
            </a:extLst>
          </p:cNvPr>
          <p:cNvSpPr txBox="1"/>
          <p:nvPr/>
        </p:nvSpPr>
        <p:spPr>
          <a:xfrm rot="19568991">
            <a:off x="4530393" y="1796439"/>
            <a:ext cx="2252091" cy="1317955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849618"/>
              </a:avLst>
            </a:prstTxWarp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ПРОСТО ИЗМЕРЯТЬ</a:t>
            </a:r>
            <a:r>
              <a:rPr lang="ru-RU" baseline="30000" dirty="0">
                <a:solidFill>
                  <a:schemeClr val="bg1"/>
                </a:solidFill>
              </a:rPr>
              <a:t>2</a:t>
            </a:r>
            <a:r>
              <a:rPr lang="ru-RU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5F8B96B-F071-4834-B5E0-D0FD47AB39FF}"/>
              </a:ext>
            </a:extLst>
          </p:cNvPr>
          <p:cNvSpPr txBox="1"/>
          <p:nvPr/>
        </p:nvSpPr>
        <p:spPr>
          <a:xfrm rot="5400000">
            <a:off x="5767376" y="2386238"/>
            <a:ext cx="2252091" cy="1484241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849618"/>
              </a:avLst>
            </a:prstTxWarp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</a:rPr>
              <a:t>ПРОСТО АНАЛИЗИРОВАТЬ</a:t>
            </a:r>
            <a:r>
              <a:rPr lang="ru-RU" sz="6000" baseline="30000" dirty="0">
                <a:solidFill>
                  <a:schemeClr val="bg1"/>
                </a:solidFill>
              </a:rPr>
              <a:t>3</a:t>
            </a:r>
            <a:r>
              <a:rPr lang="ru-RU" sz="60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56EB0BC-5F1C-43C1-87EC-0BE1786C92FF}"/>
              </a:ext>
            </a:extLst>
          </p:cNvPr>
          <p:cNvSpPr txBox="1"/>
          <p:nvPr/>
        </p:nvSpPr>
        <p:spPr>
          <a:xfrm rot="12874130">
            <a:off x="4570843" y="3174978"/>
            <a:ext cx="2252091" cy="1317955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849618"/>
              </a:avLst>
            </a:prstTxWarp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</a:rPr>
              <a:t>ПРОСТО БЫТЬ НА СВЯЗИ</a:t>
            </a:r>
            <a:r>
              <a:rPr lang="ru-RU" sz="8800" dirty="0"/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D38EA2C-0A13-4414-A393-27EE05EEE2A0}"/>
              </a:ext>
            </a:extLst>
          </p:cNvPr>
          <p:cNvSpPr/>
          <p:nvPr/>
        </p:nvSpPr>
        <p:spPr>
          <a:xfrm>
            <a:off x="1550914" y="2744567"/>
            <a:ext cx="2455515" cy="177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Вы можете использовать приложение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FreeStyle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LibreLink</a:t>
            </a:r>
            <a:r>
              <a:rPr lang="ru-RU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чтобы измерять свой уровень глюкозы и делиться данными </a:t>
            </a:r>
          </a:p>
          <a:p>
            <a:pPr algn="ctr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C467A25-B625-4E74-9A5E-F488D1596DB5}"/>
              </a:ext>
            </a:extLst>
          </p:cNvPr>
          <p:cNvSpPr/>
          <p:nvPr/>
        </p:nvSpPr>
        <p:spPr>
          <a:xfrm>
            <a:off x="8125299" y="2948593"/>
            <a:ext cx="2455515" cy="1770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Удаленный доступ к отчетам по уровню глюкозы для более глубокого анализа тенденций и закономерностей</a:t>
            </a:r>
            <a:r>
              <a:rPr lang="ru-RU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288FF95-1D65-4CF8-9076-F9169AD5D12E}"/>
              </a:ext>
            </a:extLst>
          </p:cNvPr>
          <p:cNvSpPr/>
          <p:nvPr/>
        </p:nvSpPr>
        <p:spPr>
          <a:xfrm>
            <a:off x="5196707" y="5383065"/>
            <a:ext cx="4582060" cy="616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Вы можете делится своими данными об уровне глюкозы с родными и близкими для их спокойствия </a:t>
            </a:r>
            <a:r>
              <a:rPr lang="ru-RU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5,6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D003F94C-833C-4221-846B-BCB5A20C7FC2}"/>
              </a:ext>
            </a:extLst>
          </p:cNvPr>
          <p:cNvSpPr/>
          <p:nvPr/>
        </p:nvSpPr>
        <p:spPr>
          <a:xfrm>
            <a:off x="8023993" y="1385509"/>
            <a:ext cx="1477025" cy="147857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9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920C136-F2C9-4BB5-83A4-FACA5C03C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113" y="1261592"/>
            <a:ext cx="1687464" cy="1633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7545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133AE03-DF02-47CC-AEEC-19486AFAB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43" y="2130170"/>
            <a:ext cx="4758920" cy="3846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308214-D2D4-4B9E-83C0-83348BAD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50" y="186914"/>
            <a:ext cx="10515600" cy="940668"/>
          </a:xfrm>
        </p:spPr>
        <p:txBody>
          <a:bodyPr rtlCol="0">
            <a:normAutofit/>
          </a:bodyPr>
          <a:lstStyle/>
          <a:p>
            <a:pPr rtl="0"/>
            <a:r>
              <a:rPr lang="ru-RU" sz="3200" b="1" dirty="0">
                <a:solidFill>
                  <a:srgbClr val="CA470C"/>
                </a:solidFill>
              </a:rPr>
              <a:t>Что такое </a:t>
            </a:r>
            <a:r>
              <a:rPr lang="en-US" sz="3200" b="1" dirty="0" err="1">
                <a:solidFill>
                  <a:srgbClr val="CA470C"/>
                </a:solidFill>
              </a:rPr>
              <a:t>LibreView</a:t>
            </a:r>
            <a:r>
              <a:rPr lang="en-US" sz="3200" b="1" dirty="0">
                <a:solidFill>
                  <a:srgbClr val="CA470C"/>
                </a:solidFill>
              </a:rPr>
              <a:t>?</a:t>
            </a:r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77FF1CFB-F531-4E16-B3CC-1D527B462908}"/>
              </a:ext>
            </a:extLst>
          </p:cNvPr>
          <p:cNvSpPr txBox="1"/>
          <p:nvPr/>
        </p:nvSpPr>
        <p:spPr>
          <a:xfrm>
            <a:off x="3166524" y="5656548"/>
            <a:ext cx="9544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i="1" spc="10" dirty="0">
                <a:solidFill>
                  <a:srgbClr val="A6A6A6"/>
                </a:solidFill>
                <a:cs typeface="Calibri"/>
              </a:rPr>
              <a:t>No cables</a:t>
            </a:r>
            <a:r>
              <a:rPr sz="900" i="1" spc="-100" dirty="0">
                <a:solidFill>
                  <a:srgbClr val="A6A6A6"/>
                </a:solidFill>
                <a:cs typeface="Calibri"/>
              </a:rPr>
              <a:t> </a:t>
            </a:r>
            <a:r>
              <a:rPr sz="900" i="1" spc="10" dirty="0">
                <a:solidFill>
                  <a:srgbClr val="A6A6A6"/>
                </a:solidFill>
                <a:cs typeface="Calibri"/>
              </a:rPr>
              <a:t>required!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19">
            <a:extLst>
              <a:ext uri="{FF2B5EF4-FFF2-40B4-BE49-F238E27FC236}">
                <a16:creationId xmlns="" xmlns:a16="http://schemas.microsoft.com/office/drawing/2014/main" id="{ADEEB961-8059-4476-BEFB-DA02AAE92511}"/>
              </a:ext>
            </a:extLst>
          </p:cNvPr>
          <p:cNvSpPr/>
          <p:nvPr/>
        </p:nvSpPr>
        <p:spPr>
          <a:xfrm>
            <a:off x="1401732" y="3423369"/>
            <a:ext cx="3048000" cy="1134110"/>
          </a:xfrm>
          <a:custGeom>
            <a:avLst/>
            <a:gdLst/>
            <a:ahLst/>
            <a:cxnLst/>
            <a:rect l="l" t="t" r="r" b="b"/>
            <a:pathLst>
              <a:path w="3048000" h="1134110">
                <a:moveTo>
                  <a:pt x="2859023" y="0"/>
                </a:moveTo>
                <a:lnTo>
                  <a:pt x="188975" y="0"/>
                </a:lnTo>
                <a:lnTo>
                  <a:pt x="138738" y="6748"/>
                </a:lnTo>
                <a:lnTo>
                  <a:pt x="93596" y="25795"/>
                </a:lnTo>
                <a:lnTo>
                  <a:pt x="55349" y="55340"/>
                </a:lnTo>
                <a:lnTo>
                  <a:pt x="25800" y="93584"/>
                </a:lnTo>
                <a:lnTo>
                  <a:pt x="6750" y="138729"/>
                </a:lnTo>
                <a:lnTo>
                  <a:pt x="0" y="188976"/>
                </a:lnTo>
                <a:lnTo>
                  <a:pt x="0" y="944880"/>
                </a:lnTo>
                <a:lnTo>
                  <a:pt x="6750" y="995126"/>
                </a:lnTo>
                <a:lnTo>
                  <a:pt x="25800" y="1040271"/>
                </a:lnTo>
                <a:lnTo>
                  <a:pt x="55349" y="1078515"/>
                </a:lnTo>
                <a:lnTo>
                  <a:pt x="93596" y="1108060"/>
                </a:lnTo>
                <a:lnTo>
                  <a:pt x="138738" y="1127107"/>
                </a:lnTo>
                <a:lnTo>
                  <a:pt x="188975" y="1133856"/>
                </a:lnTo>
                <a:lnTo>
                  <a:pt x="2859023" y="1133856"/>
                </a:lnTo>
                <a:lnTo>
                  <a:pt x="2909270" y="1127107"/>
                </a:lnTo>
                <a:lnTo>
                  <a:pt x="2954415" y="1108060"/>
                </a:lnTo>
                <a:lnTo>
                  <a:pt x="2992659" y="1078515"/>
                </a:lnTo>
                <a:lnTo>
                  <a:pt x="3022204" y="1040271"/>
                </a:lnTo>
                <a:lnTo>
                  <a:pt x="3041251" y="995126"/>
                </a:lnTo>
                <a:lnTo>
                  <a:pt x="3048000" y="944880"/>
                </a:lnTo>
                <a:lnTo>
                  <a:pt x="3048000" y="188976"/>
                </a:lnTo>
                <a:lnTo>
                  <a:pt x="3041251" y="138729"/>
                </a:lnTo>
                <a:lnTo>
                  <a:pt x="3022204" y="93584"/>
                </a:lnTo>
                <a:lnTo>
                  <a:pt x="2992659" y="55340"/>
                </a:lnTo>
                <a:lnTo>
                  <a:pt x="2954415" y="25795"/>
                </a:lnTo>
                <a:lnTo>
                  <a:pt x="2909270" y="6748"/>
                </a:lnTo>
                <a:lnTo>
                  <a:pt x="2859023" y="0"/>
                </a:lnTo>
                <a:close/>
              </a:path>
            </a:pathLst>
          </a:custGeom>
          <a:solidFill>
            <a:srgbClr val="BEBEBE">
              <a:alpha val="3803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20">
            <a:extLst>
              <a:ext uri="{FF2B5EF4-FFF2-40B4-BE49-F238E27FC236}">
                <a16:creationId xmlns="" xmlns:a16="http://schemas.microsoft.com/office/drawing/2014/main" id="{F19ECE9F-C56D-41E9-AA21-865C4453417A}"/>
              </a:ext>
            </a:extLst>
          </p:cNvPr>
          <p:cNvSpPr/>
          <p:nvPr/>
        </p:nvSpPr>
        <p:spPr>
          <a:xfrm>
            <a:off x="1401732" y="3423369"/>
            <a:ext cx="3048000" cy="1134110"/>
          </a:xfrm>
          <a:custGeom>
            <a:avLst/>
            <a:gdLst/>
            <a:ahLst/>
            <a:cxnLst/>
            <a:rect l="l" t="t" r="r" b="b"/>
            <a:pathLst>
              <a:path w="3048000" h="1134110">
                <a:moveTo>
                  <a:pt x="0" y="188976"/>
                </a:moveTo>
                <a:lnTo>
                  <a:pt x="6750" y="138729"/>
                </a:lnTo>
                <a:lnTo>
                  <a:pt x="25800" y="93584"/>
                </a:lnTo>
                <a:lnTo>
                  <a:pt x="55349" y="55340"/>
                </a:lnTo>
                <a:lnTo>
                  <a:pt x="93596" y="25795"/>
                </a:lnTo>
                <a:lnTo>
                  <a:pt x="138738" y="6748"/>
                </a:lnTo>
                <a:lnTo>
                  <a:pt x="188975" y="0"/>
                </a:lnTo>
                <a:lnTo>
                  <a:pt x="2859023" y="0"/>
                </a:lnTo>
                <a:lnTo>
                  <a:pt x="2909270" y="6748"/>
                </a:lnTo>
                <a:lnTo>
                  <a:pt x="2954415" y="25795"/>
                </a:lnTo>
                <a:lnTo>
                  <a:pt x="2992659" y="55340"/>
                </a:lnTo>
                <a:lnTo>
                  <a:pt x="3022204" y="93584"/>
                </a:lnTo>
                <a:lnTo>
                  <a:pt x="3041251" y="138729"/>
                </a:lnTo>
                <a:lnTo>
                  <a:pt x="3048000" y="188976"/>
                </a:lnTo>
                <a:lnTo>
                  <a:pt x="3048000" y="944880"/>
                </a:lnTo>
                <a:lnTo>
                  <a:pt x="3041251" y="995126"/>
                </a:lnTo>
                <a:lnTo>
                  <a:pt x="3022204" y="1040271"/>
                </a:lnTo>
                <a:lnTo>
                  <a:pt x="2992659" y="1078515"/>
                </a:lnTo>
                <a:lnTo>
                  <a:pt x="2954415" y="1108060"/>
                </a:lnTo>
                <a:lnTo>
                  <a:pt x="2909270" y="1127107"/>
                </a:lnTo>
                <a:lnTo>
                  <a:pt x="2859023" y="1133856"/>
                </a:lnTo>
                <a:lnTo>
                  <a:pt x="188975" y="1133856"/>
                </a:lnTo>
                <a:lnTo>
                  <a:pt x="138738" y="1127107"/>
                </a:lnTo>
                <a:lnTo>
                  <a:pt x="93596" y="1108060"/>
                </a:lnTo>
                <a:lnTo>
                  <a:pt x="55349" y="1078515"/>
                </a:lnTo>
                <a:lnTo>
                  <a:pt x="25800" y="1040271"/>
                </a:lnTo>
                <a:lnTo>
                  <a:pt x="6750" y="995126"/>
                </a:lnTo>
                <a:lnTo>
                  <a:pt x="0" y="944880"/>
                </a:lnTo>
                <a:lnTo>
                  <a:pt x="0" y="188976"/>
                </a:lnTo>
                <a:close/>
              </a:path>
            </a:pathLst>
          </a:custGeom>
          <a:ln w="25908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21">
            <a:extLst>
              <a:ext uri="{FF2B5EF4-FFF2-40B4-BE49-F238E27FC236}">
                <a16:creationId xmlns="" xmlns:a16="http://schemas.microsoft.com/office/drawing/2014/main" id="{F615FA80-6A03-46F6-B910-B84094D3AD3F}"/>
              </a:ext>
            </a:extLst>
          </p:cNvPr>
          <p:cNvSpPr txBox="1"/>
          <p:nvPr/>
        </p:nvSpPr>
        <p:spPr>
          <a:xfrm>
            <a:off x="2851311" y="4245191"/>
            <a:ext cx="7524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b="1" dirty="0">
                <a:solidFill>
                  <a:prstClr val="black"/>
                </a:solidFill>
                <a:cs typeface="Calibri"/>
              </a:rPr>
              <a:t>Not in</a:t>
            </a:r>
            <a:r>
              <a:rPr sz="1100" b="1" spc="-85" dirty="0">
                <a:solidFill>
                  <a:prstClr val="black"/>
                </a:solidFill>
                <a:cs typeface="Calibri"/>
              </a:rPr>
              <a:t> </a:t>
            </a:r>
            <a:r>
              <a:rPr sz="1100" b="1" dirty="0">
                <a:solidFill>
                  <a:prstClr val="black"/>
                </a:solidFill>
                <a:cs typeface="Calibri"/>
              </a:rPr>
              <a:t>scope</a:t>
            </a:r>
            <a:endParaRPr sz="110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="" xmlns:a16="http://schemas.microsoft.com/office/drawing/2014/main" id="{9D99D9E7-D251-4662-B757-BC653D5D49AA}"/>
              </a:ext>
            </a:extLst>
          </p:cNvPr>
          <p:cNvSpPr txBox="1"/>
          <p:nvPr/>
        </p:nvSpPr>
        <p:spPr>
          <a:xfrm>
            <a:off x="5125428" y="2324603"/>
            <a:ext cx="2169520" cy="73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200" b="1" spc="5" dirty="0">
                <a:solidFill>
                  <a:prstClr val="black"/>
                </a:solidFill>
                <a:cs typeface="Calibri"/>
              </a:rPr>
              <a:t>Врачи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12700" marR="5080">
              <a:lnSpc>
                <a:spcPct val="101499"/>
              </a:lnSpc>
              <a:spcBef>
                <a:spcPts val="5"/>
              </a:spcBef>
            </a:pPr>
            <a:r>
              <a:rPr lang="ru-RU" sz="1200" spc="5" dirty="0">
                <a:solidFill>
                  <a:prstClr val="black"/>
                </a:solidFill>
                <a:cs typeface="Calibri"/>
              </a:rPr>
              <a:t>Могут видеть данные пациента в любое время в любом месте, где есть доступ в интернет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67B485DF-0203-4EDE-888F-F182AB8AC437}"/>
              </a:ext>
            </a:extLst>
          </p:cNvPr>
          <p:cNvSpPr txBox="1"/>
          <p:nvPr/>
        </p:nvSpPr>
        <p:spPr>
          <a:xfrm>
            <a:off x="5122087" y="4861717"/>
            <a:ext cx="2169520" cy="73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200" b="1" dirty="0">
                <a:solidFill>
                  <a:prstClr val="black"/>
                </a:solidFill>
                <a:cs typeface="Calibri"/>
              </a:rPr>
              <a:t>Люди с диабетом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10"/>
              </a:spcBef>
            </a:pPr>
            <a:r>
              <a:rPr lang="ru-RU" sz="1200" spc="5" dirty="0">
                <a:solidFill>
                  <a:prstClr val="black"/>
                </a:solidFill>
                <a:cs typeface="Calibri"/>
              </a:rPr>
              <a:t>Могут видеть свои собственные отчеты, используя свою учетную запись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.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3B777605-C058-491E-AC75-DF21A66C09C8}"/>
              </a:ext>
            </a:extLst>
          </p:cNvPr>
          <p:cNvSpPr txBox="1"/>
          <p:nvPr/>
        </p:nvSpPr>
        <p:spPr>
          <a:xfrm>
            <a:off x="5369829" y="4015246"/>
            <a:ext cx="1674036" cy="339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marR="5080" indent="-231775">
              <a:lnSpc>
                <a:spcPct val="102000"/>
              </a:lnSpc>
            </a:pPr>
            <a:r>
              <a:rPr lang="ru-RU" sz="1100" i="1" spc="5" dirty="0">
                <a:cs typeface="Calibri"/>
              </a:rPr>
              <a:t>Данные в безопасности хранятся в облаке</a:t>
            </a:r>
            <a:endParaRPr sz="1100" dirty="0">
              <a:cs typeface="Calibri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="" xmlns:a16="http://schemas.microsoft.com/office/drawing/2014/main" id="{939DF11B-4297-42BF-81A9-5CA6CC242323}"/>
              </a:ext>
            </a:extLst>
          </p:cNvPr>
          <p:cNvSpPr txBox="1"/>
          <p:nvPr/>
        </p:nvSpPr>
        <p:spPr>
          <a:xfrm>
            <a:off x="9934598" y="2987930"/>
            <a:ext cx="1879651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buFont typeface="Wingdings" panose="05000000000000000000" pitchFamily="2" charset="2"/>
              <a:buChar char="ü"/>
            </a:pPr>
            <a:r>
              <a:rPr lang="ru-RU" sz="1600" b="1" spc="-5" dirty="0">
                <a:solidFill>
                  <a:srgbClr val="29277C"/>
                </a:solidFill>
                <a:cs typeface="Calibri"/>
              </a:rPr>
              <a:t>БЕСПЛАТНАЯ</a:t>
            </a:r>
          </a:p>
          <a:p>
            <a:pPr marL="12700"/>
            <a:endParaRPr lang="en-US" sz="1600" b="1" spc="-5" dirty="0">
              <a:solidFill>
                <a:srgbClr val="29277C"/>
              </a:solidFill>
              <a:cs typeface="Calibri"/>
            </a:endParaRPr>
          </a:p>
          <a:p>
            <a:pPr marL="12700"/>
            <a:r>
              <a:rPr sz="1600" b="1" spc="-5" dirty="0">
                <a:solidFill>
                  <a:srgbClr val="29277C"/>
                </a:solidFill>
                <a:cs typeface="Calibri"/>
              </a:rPr>
              <a:t> </a:t>
            </a:r>
            <a:r>
              <a:rPr sz="1600" b="1" dirty="0">
                <a:solidFill>
                  <a:srgbClr val="29277C"/>
                </a:solidFill>
                <a:cs typeface="Calibri"/>
              </a:rPr>
              <a:t> </a:t>
            </a:r>
            <a:endParaRPr lang="ru-RU" sz="1600" b="1" dirty="0">
              <a:solidFill>
                <a:srgbClr val="29277C"/>
              </a:solidFill>
              <a:cs typeface="Calibri"/>
            </a:endParaRPr>
          </a:p>
          <a:p>
            <a:pPr marL="298450" indent="-285750">
              <a:buFont typeface="Wingdings" panose="05000000000000000000" pitchFamily="2" charset="2"/>
              <a:buChar char="ü"/>
            </a:pPr>
            <a:r>
              <a:rPr lang="ru-RU" sz="1600" b="1" spc="-5" dirty="0">
                <a:solidFill>
                  <a:srgbClr val="29277C"/>
                </a:solidFill>
                <a:cs typeface="Calibri"/>
              </a:rPr>
              <a:t>БЕЗОПАСНАЯ</a:t>
            </a:r>
          </a:p>
          <a:p>
            <a:pPr marL="298450" indent="-285750"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29277C"/>
              </a:solidFill>
              <a:cs typeface="Calibri"/>
            </a:endParaRPr>
          </a:p>
          <a:p>
            <a:pPr marL="2984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29277C"/>
              </a:solidFill>
              <a:cs typeface="Calibri"/>
            </a:endParaRPr>
          </a:p>
          <a:p>
            <a:pPr marL="2984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29277C"/>
                </a:solidFill>
                <a:cs typeface="Calibri"/>
              </a:rPr>
              <a:t>ВЕБ-ИНТЕРФЕЙС</a:t>
            </a:r>
            <a:endParaRPr sz="1600" b="1" dirty="0">
              <a:solidFill>
                <a:srgbClr val="29277C"/>
              </a:solidFill>
              <a:cs typeface="Calibri"/>
            </a:endParaRPr>
          </a:p>
        </p:txBody>
      </p:sp>
      <p:sp>
        <p:nvSpPr>
          <p:cNvPr id="26" name="Rectangle 26">
            <a:extLst>
              <a:ext uri="{FF2B5EF4-FFF2-40B4-BE49-F238E27FC236}">
                <a16:creationId xmlns="" xmlns:a16="http://schemas.microsoft.com/office/drawing/2014/main" id="{A93E05AE-8774-4B00-B361-6F58ACA546EF}"/>
              </a:ext>
            </a:extLst>
          </p:cNvPr>
          <p:cNvSpPr/>
          <p:nvPr/>
        </p:nvSpPr>
        <p:spPr>
          <a:xfrm>
            <a:off x="1303358" y="5405567"/>
            <a:ext cx="3557311" cy="426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977F4B-E6F6-4BFA-84BB-A015F81A3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51" y="1164480"/>
            <a:ext cx="11141896" cy="831899"/>
          </a:xfrm>
        </p:spPr>
        <p:txBody>
          <a:bodyPr rtlCol="0">
            <a:normAutofit/>
          </a:bodyPr>
          <a:lstStyle/>
          <a:p>
            <a:pPr marL="457200" lvl="1" indent="0">
              <a:buNone/>
            </a:pPr>
            <a:r>
              <a:rPr lang="ru" sz="18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LibreView</a:t>
            </a:r>
            <a:r>
              <a:rPr lang="ru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 является </a:t>
            </a:r>
            <a:r>
              <a:rPr lang="ru" sz="18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бесплатной</a:t>
            </a:r>
            <a:r>
              <a:rPr lang="ru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 и </a:t>
            </a:r>
            <a:r>
              <a:rPr lang="ru" sz="18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безопасной</a:t>
            </a:r>
            <a:r>
              <a:rPr lang="ru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облачной платформой</a:t>
            </a:r>
            <a:r>
              <a:rPr lang="ru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 с </a:t>
            </a:r>
            <a:r>
              <a:rPr lang="ru" sz="18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веб-интерфейсом</a:t>
            </a:r>
            <a:r>
              <a:rPr lang="ru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, с помощью которой </a:t>
            </a:r>
            <a:r>
              <a:rPr lang="ru-RU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вы и ваш врач можете</a:t>
            </a:r>
            <a:r>
              <a:rPr lang="ru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 создавать набор структурированных понятных отчетов и обмениваться ими</a:t>
            </a:r>
            <a:r>
              <a:rPr lang="en-US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*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F3FFFA0-CE0E-4C34-938A-FA0ADA379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84" y="3185276"/>
            <a:ext cx="4070046" cy="16599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D7D2239-CEFF-488D-9026-64B8F7EEA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429" y="3423369"/>
            <a:ext cx="423302" cy="852673"/>
          </a:xfrm>
          <a:prstGeom prst="rect">
            <a:avLst/>
          </a:prstGeom>
        </p:spPr>
      </p:pic>
      <p:sp>
        <p:nvSpPr>
          <p:cNvPr id="13" name="object 5">
            <a:extLst>
              <a:ext uri="{FF2B5EF4-FFF2-40B4-BE49-F238E27FC236}">
                <a16:creationId xmlns="" xmlns:a16="http://schemas.microsoft.com/office/drawing/2014/main" id="{8ED4C570-1520-4868-AB55-A64BB46F11DE}"/>
              </a:ext>
            </a:extLst>
          </p:cNvPr>
          <p:cNvSpPr txBox="1"/>
          <p:nvPr/>
        </p:nvSpPr>
        <p:spPr>
          <a:xfrm>
            <a:off x="976087" y="4414468"/>
            <a:ext cx="102927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8260">
              <a:lnSpc>
                <a:spcPct val="103800"/>
              </a:lnSpc>
            </a:pPr>
            <a:r>
              <a:rPr lang="en-US" sz="900" b="1" spc="5" dirty="0" err="1">
                <a:solidFill>
                  <a:srgbClr val="3E3E3E"/>
                </a:solidFill>
                <a:cs typeface="Calibri"/>
              </a:rPr>
              <a:t>FreeStyle</a:t>
            </a:r>
            <a:r>
              <a:rPr lang="en-US" sz="900" b="1" spc="5" dirty="0">
                <a:solidFill>
                  <a:srgbClr val="3E3E3E"/>
                </a:solidFill>
                <a:cs typeface="Calibri"/>
              </a:rPr>
              <a:t> </a:t>
            </a:r>
            <a:r>
              <a:rPr sz="900" b="1" spc="5" dirty="0" err="1">
                <a:solidFill>
                  <a:srgbClr val="3E3E3E"/>
                </a:solidFill>
                <a:cs typeface="Calibri"/>
              </a:rPr>
              <a:t>LibreLink</a:t>
            </a:r>
            <a:endParaRPr sz="9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Content Placeholder 3">
            <a:extLst>
              <a:ext uri="{FF2B5EF4-FFF2-40B4-BE49-F238E27FC236}">
                <a16:creationId xmlns="" xmlns:a16="http://schemas.microsoft.com/office/drawing/2014/main" id="{0707EA97-3996-4918-916C-EF8266DB4644}"/>
              </a:ext>
            </a:extLst>
          </p:cNvPr>
          <p:cNvSpPr txBox="1">
            <a:spLocks/>
          </p:cNvSpPr>
          <p:nvPr/>
        </p:nvSpPr>
        <p:spPr>
          <a:xfrm>
            <a:off x="1671357" y="2732998"/>
            <a:ext cx="2967811" cy="659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При сканировании датчика приложением </a:t>
            </a:r>
            <a:r>
              <a:rPr lang="en-US" sz="1800" dirty="0" err="1">
                <a:solidFill>
                  <a:srgbClr val="001489"/>
                </a:solidFill>
                <a:latin typeface="+mj-lt"/>
                <a:cs typeface="Arial" pitchFamily="34" charset="0"/>
              </a:rPr>
              <a:t>FreeStyle</a:t>
            </a:r>
            <a:r>
              <a:rPr lang="en-US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1489"/>
                </a:solidFill>
                <a:latin typeface="+mj-lt"/>
                <a:cs typeface="Arial" pitchFamily="34" charset="0"/>
              </a:rPr>
              <a:t>LIbreLink</a:t>
            </a:r>
            <a:r>
              <a:rPr lang="en-US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данные </a:t>
            </a:r>
            <a:r>
              <a:rPr lang="ru-RU" sz="18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автоматически</a:t>
            </a:r>
            <a:r>
              <a:rPr lang="ru-RU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 загружаются в </a:t>
            </a:r>
            <a:r>
              <a:rPr lang="en-US" sz="1800" dirty="0" err="1">
                <a:solidFill>
                  <a:srgbClr val="001489"/>
                </a:solidFill>
                <a:latin typeface="+mj-lt"/>
                <a:cs typeface="Arial" pitchFamily="34" charset="0"/>
              </a:rPr>
              <a:t>LibreView</a:t>
            </a:r>
            <a:r>
              <a:rPr lang="en-US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**</a:t>
            </a:r>
            <a:r>
              <a:rPr lang="ru-RU" sz="1800" dirty="0">
                <a:solidFill>
                  <a:srgbClr val="001489"/>
                </a:solidFill>
                <a:latin typeface="+mj-lt"/>
                <a:cs typeface="Arial" pitchFamily="34" charset="0"/>
              </a:rPr>
              <a:t> </a:t>
            </a:r>
            <a:endParaRPr lang="en-US" sz="1800" dirty="0">
              <a:solidFill>
                <a:srgbClr val="001489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0AABC0DA-F925-4C92-86CE-F3212592A4D3}"/>
              </a:ext>
            </a:extLst>
          </p:cNvPr>
          <p:cNvSpPr/>
          <p:nvPr/>
        </p:nvSpPr>
        <p:spPr>
          <a:xfrm>
            <a:off x="4762296" y="2130170"/>
            <a:ext cx="4887599" cy="3750678"/>
          </a:xfrm>
          <a:prstGeom prst="roundRect">
            <a:avLst>
              <a:gd name="adj" fmla="val 4979"/>
            </a:avLst>
          </a:prstGeom>
          <a:noFill/>
          <a:ln w="28575">
            <a:solidFill>
              <a:srgbClr val="203A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22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0CB1151-995B-4DFA-B8C6-557834EC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31" y="91565"/>
            <a:ext cx="10537980" cy="73951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A470C"/>
                </a:solidFill>
              </a:rPr>
              <a:t>Что нужно сделать, чтобы начать работать в </a:t>
            </a:r>
            <a:r>
              <a:rPr lang="en-US" sz="2800" b="1" dirty="0" err="1">
                <a:solidFill>
                  <a:srgbClr val="CA470C"/>
                </a:solidFill>
              </a:rPr>
              <a:t>LibreView</a:t>
            </a:r>
            <a:r>
              <a:rPr lang="en-US" sz="2800" b="1" dirty="0">
                <a:solidFill>
                  <a:srgbClr val="CA470C"/>
                </a:solidFill>
              </a:rPr>
              <a:t>?</a:t>
            </a:r>
            <a:endParaRPr lang="ru-RU" sz="2800" b="1" dirty="0">
              <a:solidFill>
                <a:srgbClr val="CA470C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056BBD9E-0880-4F13-9678-82C022A16EB2}"/>
              </a:ext>
            </a:extLst>
          </p:cNvPr>
          <p:cNvSpPr/>
          <p:nvPr/>
        </p:nvSpPr>
        <p:spPr>
          <a:xfrm>
            <a:off x="2096808" y="1164193"/>
            <a:ext cx="914400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A1B0E82-85B9-475C-9008-BF96566E05BA}"/>
              </a:ext>
            </a:extLst>
          </p:cNvPr>
          <p:cNvSpPr/>
          <p:nvPr/>
        </p:nvSpPr>
        <p:spPr>
          <a:xfrm>
            <a:off x="1260384" y="2188750"/>
            <a:ext cx="2569999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29277C"/>
                </a:solidFill>
                <a:latin typeface="+mj-lt"/>
              </a:rPr>
              <a:t>1. Зайти на сайт </a:t>
            </a:r>
            <a:r>
              <a:rPr lang="en-US" sz="1600" b="1" dirty="0">
                <a:solidFill>
                  <a:srgbClr val="29277C"/>
                </a:solidFill>
                <a:latin typeface="+mj-lt"/>
              </a:rPr>
              <a:t>LibreView.ru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BD44F27-41C2-4F07-8466-7B237D4F0BC9}"/>
              </a:ext>
            </a:extLst>
          </p:cNvPr>
          <p:cNvSpPr/>
          <p:nvPr/>
        </p:nvSpPr>
        <p:spPr>
          <a:xfrm>
            <a:off x="5119001" y="2078593"/>
            <a:ext cx="6168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29277C"/>
                </a:solidFill>
                <a:latin typeface="+mj-lt"/>
              </a:rPr>
              <a:t>2. Войти в свою Учетную запись, используя электронный адрес, который вы указали при регистрации в приложении </a:t>
            </a:r>
            <a:r>
              <a:rPr lang="en-US" sz="1600" b="1" dirty="0" err="1">
                <a:solidFill>
                  <a:srgbClr val="29277C"/>
                </a:solidFill>
                <a:latin typeface="+mj-lt"/>
              </a:rPr>
              <a:t>FreeStyle</a:t>
            </a:r>
            <a:r>
              <a:rPr lang="en-US" sz="1600" b="1" dirty="0">
                <a:solidFill>
                  <a:srgbClr val="29277C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29277C"/>
                </a:solidFill>
                <a:latin typeface="+mj-lt"/>
              </a:rPr>
              <a:t>LibreLink</a:t>
            </a:r>
            <a:endParaRPr lang="en-US" sz="1600" b="1" dirty="0">
              <a:solidFill>
                <a:srgbClr val="29277C"/>
              </a:solidFill>
              <a:latin typeface="+mj-lt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70539B9A-5A75-4257-B4AD-C19437EDD908}"/>
              </a:ext>
            </a:extLst>
          </p:cNvPr>
          <p:cNvSpPr/>
          <p:nvPr/>
        </p:nvSpPr>
        <p:spPr>
          <a:xfrm>
            <a:off x="7793159" y="1151878"/>
            <a:ext cx="914400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нтернет">
            <a:extLst>
              <a:ext uri="{FF2B5EF4-FFF2-40B4-BE49-F238E27FC236}">
                <a16:creationId xmlns="" xmlns:a16="http://schemas.microsoft.com/office/drawing/2014/main" id="{6B98D497-160E-43B1-B263-D2E5D0E52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81241" y="1252636"/>
            <a:ext cx="745532" cy="745532"/>
          </a:xfrm>
          <a:prstGeom prst="rect">
            <a:avLst/>
          </a:prstGeom>
        </p:spPr>
      </p:pic>
      <p:pic>
        <p:nvPicPr>
          <p:cNvPr id="16" name="Рисунок 15" descr="Синхронизация облака">
            <a:extLst>
              <a:ext uri="{FF2B5EF4-FFF2-40B4-BE49-F238E27FC236}">
                <a16:creationId xmlns="" xmlns:a16="http://schemas.microsoft.com/office/drawing/2014/main" id="{E4C715B1-9586-46F0-8C90-9B6C36F6F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70990" y="1164193"/>
            <a:ext cx="758738" cy="7587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D3274CE-C637-4331-A100-9B32FE87D5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2166"/>
          <a:stretch/>
        </p:blipFill>
        <p:spPr>
          <a:xfrm>
            <a:off x="857356" y="2735182"/>
            <a:ext cx="3941718" cy="276044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0AC22DF-C630-458E-9056-76929AA7E519}"/>
              </a:ext>
            </a:extLst>
          </p:cNvPr>
          <p:cNvSpPr/>
          <p:nvPr/>
        </p:nvSpPr>
        <p:spPr>
          <a:xfrm>
            <a:off x="1773470" y="3546420"/>
            <a:ext cx="215326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Выбрать страну проживания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8FCC0CB-B707-4C4D-9742-2ACEA4B4853A}"/>
              </a:ext>
            </a:extLst>
          </p:cNvPr>
          <p:cNvSpPr/>
          <p:nvPr/>
        </p:nvSpPr>
        <p:spPr>
          <a:xfrm>
            <a:off x="1161018" y="3982694"/>
            <a:ext cx="2040446" cy="258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Страна проживания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1D06517-51C9-4652-A330-D0E38D99B1DD}"/>
              </a:ext>
            </a:extLst>
          </p:cNvPr>
          <p:cNvSpPr/>
          <p:nvPr/>
        </p:nvSpPr>
        <p:spPr>
          <a:xfrm>
            <a:off x="1161018" y="4490879"/>
            <a:ext cx="2040446" cy="258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Язык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Русский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B0D6A88-534D-435D-A19C-01EE319558DB}"/>
              </a:ext>
            </a:extLst>
          </p:cNvPr>
          <p:cNvSpPr/>
          <p:nvPr/>
        </p:nvSpPr>
        <p:spPr>
          <a:xfrm>
            <a:off x="1807992" y="4962226"/>
            <a:ext cx="2040446" cy="258129"/>
          </a:xfrm>
          <a:prstGeom prst="rect">
            <a:avLst/>
          </a:prstGeom>
          <a:solidFill>
            <a:srgbClr val="009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Подтвердить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451456-562B-4884-BE97-02A0907E28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8730" y="2675683"/>
            <a:ext cx="5403594" cy="3371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3BEA1EF5-A16B-4A19-A030-B86BE68C352B}"/>
              </a:ext>
            </a:extLst>
          </p:cNvPr>
          <p:cNvSpPr/>
          <p:nvPr/>
        </p:nvSpPr>
        <p:spPr>
          <a:xfrm>
            <a:off x="9323695" y="4277081"/>
            <a:ext cx="1363970" cy="29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rgbClr val="82A5B5"/>
                </a:solidFill>
              </a:rPr>
              <a:t>Вход в учетную запись</a:t>
            </a:r>
            <a:r>
              <a:rPr lang="en-US" sz="800" dirty="0">
                <a:solidFill>
                  <a:srgbClr val="82A5B5"/>
                </a:solidFill>
              </a:rPr>
              <a:t> </a:t>
            </a:r>
            <a:endParaRPr lang="ru-RU" sz="1200" dirty="0">
              <a:solidFill>
                <a:srgbClr val="82A5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79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295FE1B5-E75C-49DB-A9F8-28557CF73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6C1A3C5C-3120-47A3-B2D8-6EE7B6AD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2" y="-36337"/>
            <a:ext cx="10537980" cy="739515"/>
          </a:xfrm>
        </p:spPr>
        <p:txBody>
          <a:bodyPr/>
          <a:lstStyle/>
          <a:p>
            <a:r>
              <a:rPr lang="ru-RU" sz="2500" b="1" dirty="0">
                <a:solidFill>
                  <a:srgbClr val="CA470C"/>
                </a:solidFill>
              </a:rPr>
              <a:t>Полный набор отчетов о ваших показателях глюкозы в любое время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1CB49F9-FF70-4CFC-9CE2-1E5AE8FFC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6406"/>
            <a:ext cx="12192000" cy="5045187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57870BF8-696F-42E6-8E17-4CF8468A9BF9}"/>
              </a:ext>
            </a:extLst>
          </p:cNvPr>
          <p:cNvCxnSpPr>
            <a:cxnSpLocks/>
          </p:cNvCxnSpPr>
          <p:nvPr/>
        </p:nvCxnSpPr>
        <p:spPr>
          <a:xfrm flipV="1">
            <a:off x="10658168" y="4395020"/>
            <a:ext cx="0" cy="1150118"/>
          </a:xfrm>
          <a:prstGeom prst="line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5DBFB250-D544-454E-9CCF-EB96C278E2DC}"/>
              </a:ext>
            </a:extLst>
          </p:cNvPr>
          <p:cNvSpPr/>
          <p:nvPr/>
        </p:nvSpPr>
        <p:spPr>
          <a:xfrm>
            <a:off x="10391388" y="5545139"/>
            <a:ext cx="1800612" cy="406453"/>
          </a:xfrm>
          <a:prstGeom prst="roundRect">
            <a:avLst/>
          </a:prstGeom>
          <a:ln w="19050">
            <a:solidFill>
              <a:srgbClr val="E95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A1625493-3018-4315-8013-5A9380AE9E91}"/>
              </a:ext>
            </a:extLst>
          </p:cNvPr>
          <p:cNvSpPr txBox="1">
            <a:spLocks/>
          </p:cNvSpPr>
          <p:nvPr/>
        </p:nvSpPr>
        <p:spPr>
          <a:xfrm>
            <a:off x="9282823" y="2989007"/>
            <a:ext cx="2565048" cy="1406014"/>
          </a:xfrm>
          <a:prstGeom prst="rect">
            <a:avLst/>
          </a:prstGeom>
          <a:solidFill>
            <a:schemeClr val="bg1"/>
          </a:solidFill>
          <a:ln w="19050">
            <a:solidFill>
              <a:srgbClr val="E9522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ru-RU" sz="18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Вы можете распечатать или сохранить в формате </a:t>
            </a:r>
            <a:r>
              <a:rPr lang="en-US" sz="18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PDF </a:t>
            </a:r>
            <a:r>
              <a:rPr lang="ru-RU" sz="1800" b="1" dirty="0">
                <a:solidFill>
                  <a:srgbClr val="001489"/>
                </a:solidFill>
                <a:latin typeface="+mj-lt"/>
                <a:cs typeface="Arial" pitchFamily="34" charset="0"/>
              </a:rPr>
              <a:t>полный набор отчетов или часть из них</a:t>
            </a:r>
            <a:endParaRPr lang="ru" sz="1800" b="1" dirty="0">
              <a:solidFill>
                <a:srgbClr val="001489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48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11ACB33-902B-42FD-9EA0-7A4D5E7F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10" y="0"/>
            <a:ext cx="10537980" cy="739515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rgbClr val="CA470C"/>
                </a:solidFill>
              </a:rPr>
              <a:t>Для чего необходимо добавлять примечания в приложение </a:t>
            </a:r>
            <a:r>
              <a:rPr lang="en-US" sz="2500" b="1" dirty="0" err="1">
                <a:solidFill>
                  <a:srgbClr val="CA470C"/>
                </a:solidFill>
              </a:rPr>
              <a:t>FreeStyle</a:t>
            </a:r>
            <a:r>
              <a:rPr lang="en-US" sz="2500" b="1" dirty="0">
                <a:solidFill>
                  <a:srgbClr val="CA470C"/>
                </a:solidFill>
              </a:rPr>
              <a:t> </a:t>
            </a:r>
            <a:r>
              <a:rPr lang="en-US" sz="2500" b="1" dirty="0" err="1">
                <a:solidFill>
                  <a:srgbClr val="CA470C"/>
                </a:solidFill>
              </a:rPr>
              <a:t>LibreLink</a:t>
            </a:r>
            <a:endParaRPr lang="ru-RU" sz="2500" b="1" dirty="0">
              <a:solidFill>
                <a:srgbClr val="CA470C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5E9888C-0541-4198-9DE6-6FE95D64B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44" y="1349115"/>
            <a:ext cx="4835789" cy="4196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3FFB2B3-2D7B-448C-B50D-1C5DE18E71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25567"/>
          <a:stretch/>
        </p:blipFill>
        <p:spPr>
          <a:xfrm>
            <a:off x="6626942" y="1349115"/>
            <a:ext cx="4738048" cy="4303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98007DF-FC3D-4397-89A4-978746BDCEF8}"/>
              </a:ext>
            </a:extLst>
          </p:cNvPr>
          <p:cNvSpPr/>
          <p:nvPr/>
        </p:nvSpPr>
        <p:spPr>
          <a:xfrm>
            <a:off x="10156724" y="1370875"/>
            <a:ext cx="1091379" cy="43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76A4F80-81E4-4981-85C6-A6BF1FB64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3535" y="1349115"/>
            <a:ext cx="1021455" cy="296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8B6727-039C-4866-9F43-768B6543C19A}"/>
              </a:ext>
            </a:extLst>
          </p:cNvPr>
          <p:cNvSpPr txBox="1"/>
          <p:nvPr/>
        </p:nvSpPr>
        <p:spPr>
          <a:xfrm>
            <a:off x="2113936" y="835553"/>
            <a:ext cx="2200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baseline="0" dirty="0">
                <a:solidFill>
                  <a:srgbClr val="2D2382"/>
                </a:solidFill>
                <a:latin typeface="+mj-lt"/>
              </a:rPr>
              <a:t>Без </a:t>
            </a:r>
            <a:r>
              <a:rPr lang="ru-RU" sz="2000" b="1" i="0" u="none" strike="noStrike" baseline="0" dirty="0">
                <a:solidFill>
                  <a:srgbClr val="29277C"/>
                </a:solidFill>
                <a:latin typeface="+mj-lt"/>
              </a:rPr>
              <a:t>примечаний</a:t>
            </a:r>
            <a:endParaRPr lang="ru-RU" sz="2000" dirty="0">
              <a:solidFill>
                <a:srgbClr val="29277C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9D9E49-0266-408B-93BB-A44BFBC1E32C}"/>
              </a:ext>
            </a:extLst>
          </p:cNvPr>
          <p:cNvSpPr txBox="1"/>
          <p:nvPr/>
        </p:nvSpPr>
        <p:spPr>
          <a:xfrm>
            <a:off x="8191882" y="844571"/>
            <a:ext cx="2200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baseline="0" dirty="0">
                <a:solidFill>
                  <a:srgbClr val="29277C"/>
                </a:solidFill>
                <a:latin typeface="+mj-lt"/>
              </a:rPr>
              <a:t>С примечаниями</a:t>
            </a:r>
            <a:endParaRPr lang="ru-RU" sz="2000" dirty="0">
              <a:solidFill>
                <a:srgbClr val="29277C"/>
              </a:solidFill>
              <a:latin typeface="+mj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E70E0BB-DDAA-47AA-A9A9-1AB1F3AD4A84}"/>
              </a:ext>
            </a:extLst>
          </p:cNvPr>
          <p:cNvSpPr/>
          <p:nvPr/>
        </p:nvSpPr>
        <p:spPr>
          <a:xfrm>
            <a:off x="2155932" y="5857500"/>
            <a:ext cx="7892635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baseline="30000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Добавление примечаний помогает вам и вашему врачу лучше понять причины колебаний уровня глюкозы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67632911-4066-4C92-B3B8-01CEDFC891AB}"/>
              </a:ext>
            </a:extLst>
          </p:cNvPr>
          <p:cNvSpPr/>
          <p:nvPr/>
        </p:nvSpPr>
        <p:spPr>
          <a:xfrm>
            <a:off x="2241754" y="5765972"/>
            <a:ext cx="7620001" cy="644925"/>
          </a:xfrm>
          <a:prstGeom prst="roundRect">
            <a:avLst/>
          </a:prstGeom>
          <a:noFill/>
          <a:ln w="28575">
            <a:solidFill>
              <a:srgbClr val="203A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5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6939" y="825836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Отчет Обзор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B31E2A1-B5F9-4F4A-AA53-7A288141F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59" y="1511636"/>
            <a:ext cx="6483344" cy="367042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5A7403E3-5CFA-4AC3-A58B-5EE72EFF0788}"/>
              </a:ext>
            </a:extLst>
          </p:cNvPr>
          <p:cNvSpPr/>
          <p:nvPr/>
        </p:nvSpPr>
        <p:spPr bwMode="auto">
          <a:xfrm>
            <a:off x="2376732" y="2633438"/>
            <a:ext cx="1706903" cy="618292"/>
          </a:xfrm>
          <a:prstGeom prst="roundRect">
            <a:avLst>
              <a:gd name="adj" fmla="val 18106"/>
            </a:avLst>
          </a:prstGeom>
          <a:solidFill>
            <a:schemeClr val="bg2">
              <a:alpha val="16000"/>
            </a:schemeClr>
          </a:solidFill>
          <a:ln w="38100" cap="flat" cmpd="sng" algn="ctr">
            <a:solidFill>
              <a:srgbClr val="CA47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539496" fontAlgn="base">
              <a:spcBef>
                <a:spcPct val="50000"/>
              </a:spcBef>
              <a:spcAft>
                <a:spcPct val="50000"/>
              </a:spcAft>
            </a:pPr>
            <a:endParaRPr lang="en-US" sz="3600" dirty="0">
              <a:solidFill>
                <a:schemeClr val="accent5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0F20A388-7110-4019-A92C-1E36756F0C14}"/>
              </a:ext>
            </a:extLst>
          </p:cNvPr>
          <p:cNvSpPr/>
          <p:nvPr/>
        </p:nvSpPr>
        <p:spPr bwMode="auto">
          <a:xfrm>
            <a:off x="2425224" y="3518123"/>
            <a:ext cx="1658411" cy="422910"/>
          </a:xfrm>
          <a:prstGeom prst="roundRect">
            <a:avLst>
              <a:gd name="adj" fmla="val 22135"/>
            </a:avLst>
          </a:prstGeom>
          <a:solidFill>
            <a:schemeClr val="bg2">
              <a:alpha val="16000"/>
            </a:schemeClr>
          </a:solidFill>
          <a:ln w="38100" cap="flat" cmpd="sng" algn="ctr">
            <a:solidFill>
              <a:srgbClr val="CA47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539496" fontAlgn="base">
              <a:spcBef>
                <a:spcPct val="50000"/>
              </a:spcBef>
              <a:spcAft>
                <a:spcPct val="50000"/>
              </a:spcAft>
            </a:pPr>
            <a:endParaRPr lang="en-US" sz="2400" dirty="0">
              <a:solidFill>
                <a:schemeClr val="accent5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8C3BD444-99DD-4398-9D57-BFC3424C7075}"/>
              </a:ext>
            </a:extLst>
          </p:cNvPr>
          <p:cNvSpPr/>
          <p:nvPr/>
        </p:nvSpPr>
        <p:spPr bwMode="auto">
          <a:xfrm>
            <a:off x="2425224" y="4376077"/>
            <a:ext cx="1658411" cy="479792"/>
          </a:xfrm>
          <a:prstGeom prst="roundRect">
            <a:avLst>
              <a:gd name="adj" fmla="val 23477"/>
            </a:avLst>
          </a:prstGeom>
          <a:solidFill>
            <a:schemeClr val="bg2">
              <a:alpha val="16000"/>
            </a:schemeClr>
          </a:solidFill>
          <a:ln w="38100" cap="flat" cmpd="sng" algn="ctr">
            <a:solidFill>
              <a:srgbClr val="CA47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539496" fontAlgn="base">
              <a:spcBef>
                <a:spcPct val="50000"/>
              </a:spcBef>
              <a:spcAft>
                <a:spcPct val="50000"/>
              </a:spcAft>
            </a:pPr>
            <a:endParaRPr lang="en-US" sz="2700" dirty="0">
              <a:solidFill>
                <a:schemeClr val="accent5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48278B0-3E55-4450-84E4-EF6217605754}"/>
              </a:ext>
            </a:extLst>
          </p:cNvPr>
          <p:cNvSpPr/>
          <p:nvPr/>
        </p:nvSpPr>
        <p:spPr>
          <a:xfrm>
            <a:off x="4656914" y="5090749"/>
            <a:ext cx="2297620" cy="4330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77218F03-2181-4F5D-9D59-B9685097BD25}"/>
              </a:ext>
            </a:extLst>
          </p:cNvPr>
          <p:cNvSpPr/>
          <p:nvPr/>
        </p:nvSpPr>
        <p:spPr>
          <a:xfrm>
            <a:off x="4740043" y="5163731"/>
            <a:ext cx="298487" cy="280954"/>
          </a:xfrm>
          <a:prstGeom prst="ellipse">
            <a:avLst/>
          </a:prstGeom>
          <a:solidFill>
            <a:srgbClr val="CA4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A50F17-CE35-4FAA-8DFF-A0F354FD717F}"/>
              </a:ext>
            </a:extLst>
          </p:cNvPr>
          <p:cNvSpPr txBox="1"/>
          <p:nvPr/>
        </p:nvSpPr>
        <p:spPr>
          <a:xfrm>
            <a:off x="5038529" y="5159357"/>
            <a:ext cx="2143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F8E"/>
                </a:solidFill>
              </a:rPr>
              <a:t>Сколько данных сохранено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E2E170E-06C8-4BD0-BC5E-9CCB4AFA5CD1}"/>
              </a:ext>
            </a:extLst>
          </p:cNvPr>
          <p:cNvSpPr/>
          <p:nvPr/>
        </p:nvSpPr>
        <p:spPr>
          <a:xfrm>
            <a:off x="6917533" y="3666964"/>
            <a:ext cx="2354957" cy="4330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83FC6980-B070-4616-A793-43C1BE4C8495}"/>
              </a:ext>
            </a:extLst>
          </p:cNvPr>
          <p:cNvSpPr/>
          <p:nvPr/>
        </p:nvSpPr>
        <p:spPr>
          <a:xfrm>
            <a:off x="7000661" y="3739946"/>
            <a:ext cx="298487" cy="280954"/>
          </a:xfrm>
          <a:prstGeom prst="ellipse">
            <a:avLst/>
          </a:prstGeom>
          <a:solidFill>
            <a:srgbClr val="CA4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637DDCE-B56A-4003-AEF3-58879B3D7805}"/>
              </a:ext>
            </a:extLst>
          </p:cNvPr>
          <p:cNvSpPr txBox="1"/>
          <p:nvPr/>
        </p:nvSpPr>
        <p:spPr>
          <a:xfrm>
            <a:off x="7265785" y="3753466"/>
            <a:ext cx="2188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F8E"/>
                </a:solidFill>
              </a:rPr>
              <a:t>Время в целевом диапазоне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F0DF013-058A-40C7-A65A-07C3DA00F17E}"/>
              </a:ext>
            </a:extLst>
          </p:cNvPr>
          <p:cNvSpPr/>
          <p:nvPr/>
        </p:nvSpPr>
        <p:spPr>
          <a:xfrm>
            <a:off x="6917532" y="4387342"/>
            <a:ext cx="2354957" cy="4330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123490C7-D635-4D4B-B2B6-D80421BC85AA}"/>
              </a:ext>
            </a:extLst>
          </p:cNvPr>
          <p:cNvSpPr/>
          <p:nvPr/>
        </p:nvSpPr>
        <p:spPr>
          <a:xfrm>
            <a:off x="7000661" y="4460324"/>
            <a:ext cx="298487" cy="280954"/>
          </a:xfrm>
          <a:prstGeom prst="ellipse">
            <a:avLst/>
          </a:prstGeom>
          <a:solidFill>
            <a:srgbClr val="CA4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1A97708-3300-4725-B1FE-364EA7E4CE16}"/>
              </a:ext>
            </a:extLst>
          </p:cNvPr>
          <p:cNvSpPr txBox="1"/>
          <p:nvPr/>
        </p:nvSpPr>
        <p:spPr>
          <a:xfrm>
            <a:off x="7382275" y="4481700"/>
            <a:ext cx="1893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F8E"/>
                </a:solidFill>
              </a:rPr>
              <a:t>Были ли гипогликемии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16354BEC-EA3A-416B-AED2-A3BD467D4674}"/>
              </a:ext>
            </a:extLst>
          </p:cNvPr>
          <p:cNvCxnSpPr>
            <a:cxnSpLocks/>
            <a:stCxn id="11" idx="2"/>
            <a:endCxn id="12" idx="1"/>
          </p:cNvCxnSpPr>
          <p:nvPr/>
        </p:nvCxnSpPr>
        <p:spPr>
          <a:xfrm>
            <a:off x="3254430" y="4855869"/>
            <a:ext cx="1402485" cy="451412"/>
          </a:xfrm>
          <a:prstGeom prst="line">
            <a:avLst/>
          </a:prstGeom>
          <a:solidFill>
            <a:schemeClr val="bg2">
              <a:alpha val="16000"/>
            </a:schemeClr>
          </a:solidFill>
          <a:ln w="38100" cap="flat" cmpd="sng" algn="ctr">
            <a:solidFill>
              <a:srgbClr val="CA47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6A79564E-188D-40F2-AEB0-5F6C0918FAA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083635" y="2942585"/>
            <a:ext cx="2858349" cy="724381"/>
          </a:xfrm>
          <a:prstGeom prst="line">
            <a:avLst/>
          </a:prstGeom>
          <a:solidFill>
            <a:schemeClr val="bg2">
              <a:alpha val="16000"/>
            </a:schemeClr>
          </a:solidFill>
          <a:ln w="38100" cap="flat" cmpd="sng" algn="ctr">
            <a:solidFill>
              <a:srgbClr val="CA47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A1A864AE-8549-4E84-901B-28C969F2901B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4083635" y="3729578"/>
            <a:ext cx="2833897" cy="874296"/>
          </a:xfrm>
          <a:prstGeom prst="line">
            <a:avLst/>
          </a:prstGeom>
          <a:solidFill>
            <a:schemeClr val="bg2">
              <a:alpha val="16000"/>
            </a:schemeClr>
          </a:solidFill>
          <a:ln w="38100" cap="flat" cmpd="sng" algn="ctr">
            <a:solidFill>
              <a:srgbClr val="CA47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081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F8DE65A-0360-4FAE-B7EC-F45C43CD9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" b="17576"/>
          <a:stretch/>
        </p:blipFill>
        <p:spPr>
          <a:xfrm>
            <a:off x="357678" y="104111"/>
            <a:ext cx="11306679" cy="57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82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E06581C-A0C1-4609-A04E-5B85B083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99" y="15453"/>
            <a:ext cx="10537980" cy="73951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A470C"/>
                </a:solidFill>
              </a:rPr>
              <a:t>Где купить</a:t>
            </a:r>
            <a:r>
              <a:rPr lang="en-US" sz="2800" b="1" dirty="0">
                <a:solidFill>
                  <a:srgbClr val="CA470C"/>
                </a:solidFill>
              </a:rPr>
              <a:t>?</a:t>
            </a:r>
            <a:endParaRPr lang="ru-RU" sz="2800" b="1" dirty="0">
              <a:solidFill>
                <a:srgbClr val="CA470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933217F-CE20-49F4-831F-70663D43F50A}"/>
              </a:ext>
            </a:extLst>
          </p:cNvPr>
          <p:cNvSpPr txBox="1"/>
          <p:nvPr/>
        </p:nvSpPr>
        <p:spPr>
          <a:xfrm>
            <a:off x="8810625" y="6315075"/>
            <a:ext cx="17716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Graphic 8" descr="Employee Badge">
            <a:extLst>
              <a:ext uri="{FF2B5EF4-FFF2-40B4-BE49-F238E27FC236}">
                <a16:creationId xmlns="" xmlns:a16="http://schemas.microsoft.com/office/drawing/2014/main" id="{2E2C09BE-06AB-4504-93B6-D8AC4B90A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9848" y="2150766"/>
            <a:ext cx="1416483" cy="1433858"/>
          </a:xfrm>
          <a:prstGeom prst="rect">
            <a:avLst/>
          </a:prstGeom>
        </p:spPr>
      </p:pic>
      <p:pic>
        <p:nvPicPr>
          <p:cNvPr id="7" name="Graphic 11" descr="Shopping cart">
            <a:extLst>
              <a:ext uri="{FF2B5EF4-FFF2-40B4-BE49-F238E27FC236}">
                <a16:creationId xmlns="" xmlns:a16="http://schemas.microsoft.com/office/drawing/2014/main" id="{279D34E5-D96F-421B-A10E-442E29DC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95460" y="2285145"/>
            <a:ext cx="1416483" cy="1433858"/>
          </a:xfrm>
          <a:prstGeom prst="rect">
            <a:avLst/>
          </a:prstGeom>
        </p:spPr>
      </p:pic>
      <p:sp>
        <p:nvSpPr>
          <p:cNvPr id="12" name="Rectangle 19">
            <a:extLst>
              <a:ext uri="{FF2B5EF4-FFF2-40B4-BE49-F238E27FC236}">
                <a16:creationId xmlns="" xmlns:a16="http://schemas.microsoft.com/office/drawing/2014/main" id="{06F011E0-5D87-4E7E-957A-8A3E06FD071A}"/>
              </a:ext>
            </a:extLst>
          </p:cNvPr>
          <p:cNvSpPr/>
          <p:nvPr/>
        </p:nvSpPr>
        <p:spPr>
          <a:xfrm>
            <a:off x="9814988" y="3727800"/>
            <a:ext cx="1534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Вы не платите за доставку!</a:t>
            </a:r>
          </a:p>
        </p:txBody>
      </p:sp>
      <p:sp>
        <p:nvSpPr>
          <p:cNvPr id="13" name="Arrow: Right 23">
            <a:extLst>
              <a:ext uri="{FF2B5EF4-FFF2-40B4-BE49-F238E27FC236}">
                <a16:creationId xmlns="" xmlns:a16="http://schemas.microsoft.com/office/drawing/2014/main" id="{B1EB4DF5-37CC-453A-B8E3-E463C858A45E}"/>
              </a:ext>
            </a:extLst>
          </p:cNvPr>
          <p:cNvSpPr/>
          <p:nvPr/>
        </p:nvSpPr>
        <p:spPr>
          <a:xfrm>
            <a:off x="2736051" y="2842303"/>
            <a:ext cx="322711" cy="332970"/>
          </a:xfrm>
          <a:prstGeom prst="rightArrow">
            <a:avLst/>
          </a:prstGeom>
          <a:solidFill>
            <a:srgbClr val="E9522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4C18F04-3EC8-4BA7-A285-D95A5587281D}"/>
              </a:ext>
            </a:extLst>
          </p:cNvPr>
          <p:cNvSpPr txBox="1"/>
          <p:nvPr/>
        </p:nvSpPr>
        <p:spPr>
          <a:xfrm>
            <a:off x="517581" y="887829"/>
            <a:ext cx="2571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9277C"/>
                </a:solidFill>
                <a:latin typeface="+mj-lt"/>
              </a:rPr>
              <a:t>ШАГ 1:</a:t>
            </a:r>
          </a:p>
          <a:p>
            <a:r>
              <a:rPr lang="ru-RU" dirty="0">
                <a:solidFill>
                  <a:srgbClr val="29277C"/>
                </a:solidFill>
                <a:latin typeface="+mj-lt"/>
              </a:rPr>
              <a:t>Зарегистрируйте Вашу учетную запись на сайте</a:t>
            </a:r>
          </a:p>
          <a:p>
            <a:r>
              <a:rPr lang="en-US" dirty="0">
                <a:solidFill>
                  <a:srgbClr val="29277C"/>
                </a:solidFill>
                <a:latin typeface="+mj-lt"/>
              </a:rPr>
              <a:t>FreeStyleLibre.ru</a:t>
            </a:r>
            <a:endParaRPr lang="ru-RU" dirty="0">
              <a:solidFill>
                <a:srgbClr val="29277C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9C2BC56-5397-47F9-B424-D16A47F258E4}"/>
              </a:ext>
            </a:extLst>
          </p:cNvPr>
          <p:cNvSpPr txBox="1"/>
          <p:nvPr/>
        </p:nvSpPr>
        <p:spPr>
          <a:xfrm>
            <a:off x="3206212" y="888838"/>
            <a:ext cx="3048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9277C"/>
                </a:solidFill>
                <a:latin typeface="+mj-lt"/>
              </a:rPr>
              <a:t>ШАГ 2:</a:t>
            </a:r>
          </a:p>
          <a:p>
            <a:r>
              <a:rPr lang="ru-RU" dirty="0">
                <a:solidFill>
                  <a:srgbClr val="29277C"/>
                </a:solidFill>
                <a:latin typeface="+mj-lt"/>
              </a:rPr>
              <a:t>Разместите первый заказ через интернет магазин.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4732727-A7DB-4AA5-ABD8-43826348ACDA}"/>
              </a:ext>
            </a:extLst>
          </p:cNvPr>
          <p:cNvSpPr txBox="1"/>
          <p:nvPr/>
        </p:nvSpPr>
        <p:spPr>
          <a:xfrm>
            <a:off x="9574537" y="860260"/>
            <a:ext cx="2471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9277C"/>
                </a:solidFill>
                <a:latin typeface="+mj-lt"/>
              </a:rPr>
              <a:t>ШАГ 4:</a:t>
            </a:r>
          </a:p>
          <a:p>
            <a:r>
              <a:rPr lang="ru-RU" dirty="0">
                <a:solidFill>
                  <a:srgbClr val="29277C"/>
                </a:solidFill>
                <a:latin typeface="+mj-lt"/>
              </a:rPr>
              <a:t>Ожидайте ваш заказ.</a:t>
            </a:r>
          </a:p>
          <a:p>
            <a:r>
              <a:rPr lang="ru-RU" dirty="0">
                <a:solidFill>
                  <a:srgbClr val="29277C"/>
                </a:solidFill>
                <a:latin typeface="+mj-lt"/>
              </a:rPr>
              <a:t>Сроки доставки зависят от региона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0AA56A1-D233-4F09-B33D-8999731EA6A7}"/>
              </a:ext>
            </a:extLst>
          </p:cNvPr>
          <p:cNvSpPr txBox="1"/>
          <p:nvPr/>
        </p:nvSpPr>
        <p:spPr>
          <a:xfrm>
            <a:off x="1529981" y="5633944"/>
            <a:ext cx="9573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92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линия </a:t>
            </a:r>
            <a:r>
              <a:rPr lang="en-US" sz="4800" dirty="0">
                <a:solidFill>
                  <a:srgbClr val="292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8-800-100-88-07</a:t>
            </a:r>
            <a:endParaRPr lang="ru-RU" sz="4800" dirty="0">
              <a:solidFill>
                <a:srgbClr val="2927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ACE9F465-27DF-4578-920D-F567EEBB6720}"/>
              </a:ext>
            </a:extLst>
          </p:cNvPr>
          <p:cNvSpPr/>
          <p:nvPr/>
        </p:nvSpPr>
        <p:spPr>
          <a:xfrm>
            <a:off x="4275981" y="5077527"/>
            <a:ext cx="3728759" cy="49983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92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Купить на </a:t>
            </a:r>
            <a:r>
              <a:rPr lang="en-US" b="1" dirty="0">
                <a:solidFill>
                  <a:srgbClr val="292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FreeStyleLibre.ru</a:t>
            </a:r>
            <a:endParaRPr lang="ru-RU" b="1" dirty="0">
              <a:solidFill>
                <a:srgbClr val="2927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A628A10-07AA-4A61-8B73-D46493B04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48" y="3502210"/>
            <a:ext cx="1722580" cy="1735484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="" xmlns:a16="http://schemas.microsoft.com/office/drawing/2014/main" id="{A90C3721-8AB7-4001-9D94-4EA922FF7C0B}"/>
              </a:ext>
            </a:extLst>
          </p:cNvPr>
          <p:cNvSpPr/>
          <p:nvPr/>
        </p:nvSpPr>
        <p:spPr>
          <a:xfrm>
            <a:off x="9217073" y="2867694"/>
            <a:ext cx="370808" cy="369332"/>
          </a:xfrm>
          <a:prstGeom prst="rightArrow">
            <a:avLst/>
          </a:prstGeom>
          <a:solidFill>
            <a:srgbClr val="E9522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6" name="Arrow: Right 25">
            <a:extLst>
              <a:ext uri="{FF2B5EF4-FFF2-40B4-BE49-F238E27FC236}">
                <a16:creationId xmlns="" xmlns:a16="http://schemas.microsoft.com/office/drawing/2014/main" id="{FBECFAA1-53CB-4AE4-A393-0EF0388AE101}"/>
              </a:ext>
            </a:extLst>
          </p:cNvPr>
          <p:cNvSpPr/>
          <p:nvPr/>
        </p:nvSpPr>
        <p:spPr>
          <a:xfrm>
            <a:off x="5567014" y="2835264"/>
            <a:ext cx="370808" cy="369332"/>
          </a:xfrm>
          <a:prstGeom prst="rightArrow">
            <a:avLst/>
          </a:prstGeom>
          <a:solidFill>
            <a:srgbClr val="E9522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8D05329-D284-4039-930F-B40264F6EC97}"/>
              </a:ext>
            </a:extLst>
          </p:cNvPr>
          <p:cNvSpPr txBox="1"/>
          <p:nvPr/>
        </p:nvSpPr>
        <p:spPr>
          <a:xfrm>
            <a:off x="6028518" y="864529"/>
            <a:ext cx="3515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9277C"/>
                </a:solidFill>
                <a:latin typeface="+mj-lt"/>
              </a:rPr>
              <a:t>ШАГ 3:</a:t>
            </a:r>
          </a:p>
          <a:p>
            <a:r>
              <a:rPr lang="ru-RU" dirty="0">
                <a:solidFill>
                  <a:srgbClr val="29277C"/>
                </a:solidFill>
                <a:latin typeface="+mj-lt"/>
              </a:rPr>
              <a:t>Выберите </a:t>
            </a:r>
          </a:p>
          <a:p>
            <a:r>
              <a:rPr lang="ru-RU" dirty="0">
                <a:solidFill>
                  <a:srgbClr val="29277C"/>
                </a:solidFill>
                <a:latin typeface="+mj-lt"/>
              </a:rPr>
              <a:t>способ доставки и оплаты заказа</a:t>
            </a:r>
          </a:p>
        </p:txBody>
      </p:sp>
      <p:pic>
        <p:nvPicPr>
          <p:cNvPr id="28" name="Graphic 87" descr="Baseball hat">
            <a:extLst>
              <a:ext uri="{FF2B5EF4-FFF2-40B4-BE49-F238E27FC236}">
                <a16:creationId xmlns="" xmlns:a16="http://schemas.microsoft.com/office/drawing/2014/main" id="{9F3FAA3C-C051-4DB7-82BD-BECAE7FD3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73967" y="2067423"/>
            <a:ext cx="648000" cy="648000"/>
          </a:xfrm>
          <a:prstGeom prst="rect">
            <a:avLst/>
          </a:prstGeom>
        </p:spPr>
      </p:pic>
      <p:pic>
        <p:nvPicPr>
          <p:cNvPr id="29" name="Graphic 88" descr="Box">
            <a:extLst>
              <a:ext uri="{FF2B5EF4-FFF2-40B4-BE49-F238E27FC236}">
                <a16:creationId xmlns="" xmlns:a16="http://schemas.microsoft.com/office/drawing/2014/main" id="{23C1CDDD-0CD6-4A57-8265-DD58B99F0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443987" y="3298220"/>
            <a:ext cx="648000" cy="648000"/>
          </a:xfrm>
          <a:prstGeom prst="rect">
            <a:avLst/>
          </a:prstGeom>
        </p:spPr>
      </p:pic>
      <p:pic>
        <p:nvPicPr>
          <p:cNvPr id="30" name="Graphic 89" descr="Money">
            <a:extLst>
              <a:ext uri="{FF2B5EF4-FFF2-40B4-BE49-F238E27FC236}">
                <a16:creationId xmlns="" xmlns:a16="http://schemas.microsoft.com/office/drawing/2014/main" id="{D1491548-640E-45C9-8D9C-A21652F961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37897" y="2067423"/>
            <a:ext cx="648000" cy="64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BC28A26-30BD-4FB3-B9AF-2FC1CF7E39C2}"/>
              </a:ext>
            </a:extLst>
          </p:cNvPr>
          <p:cNvSpPr txBox="1"/>
          <p:nvPr/>
        </p:nvSpPr>
        <p:spPr>
          <a:xfrm>
            <a:off x="6261393" y="2645479"/>
            <a:ext cx="10155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ru-RU" sz="1200" dirty="0"/>
              <a:t>Курьер</a:t>
            </a:r>
            <a:r>
              <a:rPr lang="en-US" sz="1200" dirty="0"/>
              <a:t>: Pony / </a:t>
            </a:r>
            <a:r>
              <a:rPr lang="ru-RU" sz="1200" dirty="0"/>
              <a:t>Почта России</a:t>
            </a:r>
            <a:endParaRPr lang="en-US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A0CDB7B-2B4A-4A8D-93BD-4CDD55950B9B}"/>
              </a:ext>
            </a:extLst>
          </p:cNvPr>
          <p:cNvSpPr txBox="1"/>
          <p:nvPr/>
        </p:nvSpPr>
        <p:spPr>
          <a:xfrm>
            <a:off x="7847131" y="2636862"/>
            <a:ext cx="10155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При получении</a:t>
            </a:r>
            <a:endParaRPr 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998CFB1-B3A7-4805-B382-934FCCDD93EC}"/>
              </a:ext>
            </a:extLst>
          </p:cNvPr>
          <p:cNvSpPr txBox="1"/>
          <p:nvPr/>
        </p:nvSpPr>
        <p:spPr>
          <a:xfrm>
            <a:off x="6254461" y="3971463"/>
            <a:ext cx="10155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Почтовое отделение</a:t>
            </a:r>
            <a:endParaRPr 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347CFE1-FBBC-45CF-8AAC-B6B2553766FF}"/>
              </a:ext>
            </a:extLst>
          </p:cNvPr>
          <p:cNvSpPr txBox="1"/>
          <p:nvPr/>
        </p:nvSpPr>
        <p:spPr>
          <a:xfrm>
            <a:off x="8004740" y="3845610"/>
            <a:ext cx="87271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Georgia" panose="02040502050405020303" pitchFamily="18" charset="0"/>
              </a:defRPr>
            </a:lvl1pPr>
          </a:lstStyle>
          <a:p>
            <a:r>
              <a:rPr lang="ru-RU" dirty="0">
                <a:latin typeface="+mn-lt"/>
              </a:rPr>
              <a:t>Картой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на сайте</a:t>
            </a:r>
            <a:endParaRPr lang="en-US" dirty="0">
              <a:latin typeface="+mn-lt"/>
            </a:endParaRPr>
          </a:p>
        </p:txBody>
      </p:sp>
      <p:pic>
        <p:nvPicPr>
          <p:cNvPr id="35" name="Graphic 48" descr="Credit card">
            <a:extLst>
              <a:ext uri="{FF2B5EF4-FFF2-40B4-BE49-F238E27FC236}">
                <a16:creationId xmlns="" xmlns:a16="http://schemas.microsoft.com/office/drawing/2014/main" id="{BC356CE1-1BBA-41F9-80E5-5B9E0E1B06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081379" y="3298220"/>
            <a:ext cx="648000" cy="648000"/>
          </a:xfrm>
          <a:prstGeom prst="rect">
            <a:avLst/>
          </a:prstGeom>
        </p:spPr>
      </p:pic>
      <p:pic>
        <p:nvPicPr>
          <p:cNvPr id="37" name="Рисунок 36" descr="Подарок">
            <a:extLst>
              <a:ext uri="{FF2B5EF4-FFF2-40B4-BE49-F238E27FC236}">
                <a16:creationId xmlns="" xmlns:a16="http://schemas.microsoft.com/office/drawing/2014/main" id="{EA040CB9-ACDA-45AD-A74F-23F53C5F246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753868" y="2165774"/>
            <a:ext cx="1349211" cy="1349211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F71AB39A-3305-4DF6-A330-0C2483F1B4E9}"/>
              </a:ext>
            </a:extLst>
          </p:cNvPr>
          <p:cNvSpPr/>
          <p:nvPr/>
        </p:nvSpPr>
        <p:spPr>
          <a:xfrm>
            <a:off x="3391108" y="3834716"/>
            <a:ext cx="2175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Максимальный размер заказа – 6 датчиков</a:t>
            </a:r>
          </a:p>
        </p:txBody>
      </p:sp>
    </p:spTree>
    <p:extLst>
      <p:ext uri="{BB962C8B-B14F-4D97-AF65-F5344CB8AC3E}">
        <p14:creationId xmlns:p14="http://schemas.microsoft.com/office/powerpoint/2010/main" val="3250561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=""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DDB3CF8-E0DA-43E4-A90E-27BC1D818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 t="29122" r="-25" b="7921"/>
          <a:stretch/>
        </p:blipFill>
        <p:spPr>
          <a:xfrm>
            <a:off x="-1" y="-590054"/>
            <a:ext cx="12192001" cy="5085245"/>
          </a:xfrm>
          <a:prstGeom prst="rect">
            <a:avLst/>
          </a:prstGeom>
        </p:spPr>
      </p:pic>
      <p:grpSp>
        <p:nvGrpSpPr>
          <p:cNvPr id="38" name="Group 10">
            <a:extLst>
              <a:ext uri="{FF2B5EF4-FFF2-40B4-BE49-F238E27FC236}">
                <a16:creationId xmlns=""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12">
              <a:extLst>
                <a:ext uri="{FF2B5EF4-FFF2-40B4-BE49-F238E27FC236}">
                  <a16:creationId xmlns=""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A9215C3-9C0E-4252-B7D8-8391BE64C999}"/>
              </a:ext>
            </a:extLst>
          </p:cNvPr>
          <p:cNvSpPr/>
          <p:nvPr/>
        </p:nvSpPr>
        <p:spPr>
          <a:xfrm>
            <a:off x="944453" y="6668210"/>
            <a:ext cx="349647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</a:rPr>
              <a:t>Фото исключительно для иллюстрации. Не изображает настоящих пациентов или их данные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F56CFD9-4DF5-4E6B-8E32-6724120AB9B4}"/>
              </a:ext>
            </a:extLst>
          </p:cNvPr>
          <p:cNvSpPr/>
          <p:nvPr/>
        </p:nvSpPr>
        <p:spPr>
          <a:xfrm>
            <a:off x="944453" y="6473318"/>
            <a:ext cx="83770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32">
              <a:defRPr/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Ухаживающее лицо не моложе 18 лет должно контролировать, проводить измерения, помогать ребенку с использованием системы 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FreeStyle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Libre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интерпретацией показаний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DD56174F-D239-4509-842A-0448DFC60A7B}"/>
              </a:ext>
            </a:extLst>
          </p:cNvPr>
          <p:cNvSpPr/>
          <p:nvPr/>
        </p:nvSpPr>
        <p:spPr>
          <a:xfrm>
            <a:off x="-796890" y="5474229"/>
            <a:ext cx="108106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ИМЕЮТСЯ ПРОТИВОПОКАЗАНИЯ. НЕОБХОДИМО ПРОКОНСУЛЬТИРОВАТЬСЯ СО СПЕЦИАЛИСТОМ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6DB2F10-ECF5-4ED1-B372-D389591A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388" y="4288157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5400" b="1" dirty="0">
                <a:solidFill>
                  <a:srgbClr val="000C7A"/>
                </a:solidFill>
              </a:rPr>
              <a:t>Спасибо за внимание!</a:t>
            </a:r>
            <a:endParaRPr lang="en-US" sz="5400" b="1" dirty="0">
              <a:solidFill>
                <a:srgbClr val="000C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4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44D8F54C-523C-4656-B3FE-B101DD949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4434" y="1698530"/>
            <a:ext cx="3674687" cy="739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29277C"/>
                </a:solidFill>
                <a:latin typeface="+mj-lt"/>
              </a:rPr>
              <a:t>Датчик </a:t>
            </a:r>
            <a:r>
              <a:rPr lang="en-US" sz="2400" b="1" dirty="0" err="1">
                <a:solidFill>
                  <a:srgbClr val="29277C"/>
                </a:solidFill>
                <a:latin typeface="+mj-lt"/>
              </a:rPr>
              <a:t>FreeStyle</a:t>
            </a:r>
            <a:r>
              <a:rPr lang="en-US" sz="2400" b="1" dirty="0">
                <a:solidFill>
                  <a:srgbClr val="29277C"/>
                </a:solidFill>
                <a:latin typeface="+mj-lt"/>
              </a:rPr>
              <a:t> Libre</a:t>
            </a:r>
            <a:endParaRPr lang="ru-RU" sz="2400" b="1" dirty="0">
              <a:solidFill>
                <a:srgbClr val="29277C"/>
              </a:solidFill>
              <a:latin typeface="+mj-lt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DF224A4-2E7C-44C2-87B5-FC8EC203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114" y="427959"/>
            <a:ext cx="10173809" cy="73951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A470C"/>
                </a:solidFill>
              </a:rPr>
              <a:t>Что вам потребуется, чтобы начать пользоваться системой </a:t>
            </a:r>
            <a:r>
              <a:rPr lang="en-US" sz="2800" b="1" dirty="0" err="1">
                <a:solidFill>
                  <a:srgbClr val="CA470C"/>
                </a:solidFill>
              </a:rPr>
              <a:t>FreeStyle</a:t>
            </a:r>
            <a:r>
              <a:rPr lang="en-US" sz="2800" b="1" dirty="0">
                <a:solidFill>
                  <a:srgbClr val="CA470C"/>
                </a:solidFill>
              </a:rPr>
              <a:t> Libre?</a:t>
            </a:r>
            <a:endParaRPr lang="ru-RU" sz="2800" b="1" dirty="0">
              <a:solidFill>
                <a:srgbClr val="CA470C"/>
              </a:solidFill>
            </a:endParaRPr>
          </a:p>
        </p:txBody>
      </p:sp>
      <p:sp>
        <p:nvSpPr>
          <p:cNvPr id="4" name="Текст 1">
            <a:extLst>
              <a:ext uri="{FF2B5EF4-FFF2-40B4-BE49-F238E27FC236}">
                <a16:creationId xmlns="" xmlns:a16="http://schemas.microsoft.com/office/drawing/2014/main" id="{BB3D3450-B75A-4AD2-9F2D-06440680304E}"/>
              </a:ext>
            </a:extLst>
          </p:cNvPr>
          <p:cNvSpPr txBox="1">
            <a:spLocks/>
          </p:cNvSpPr>
          <p:nvPr/>
        </p:nvSpPr>
        <p:spPr>
          <a:xfrm>
            <a:off x="7239863" y="1448931"/>
            <a:ext cx="4419359" cy="739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29277C"/>
                </a:solidFill>
                <a:latin typeface="+mj-lt"/>
              </a:rPr>
              <a:t>Приложение </a:t>
            </a:r>
            <a:r>
              <a:rPr lang="en-US" b="1" dirty="0" err="1">
                <a:solidFill>
                  <a:srgbClr val="29277C"/>
                </a:solidFill>
                <a:latin typeface="+mj-lt"/>
              </a:rPr>
              <a:t>FreeStyle</a:t>
            </a:r>
            <a:r>
              <a:rPr lang="en-US" b="1" dirty="0">
                <a:solidFill>
                  <a:srgbClr val="29277C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29277C"/>
                </a:solidFill>
                <a:latin typeface="+mj-lt"/>
              </a:rPr>
              <a:t>LibreLink</a:t>
            </a:r>
            <a:r>
              <a:rPr lang="ru-RU" b="1" dirty="0">
                <a:solidFill>
                  <a:srgbClr val="29277C"/>
                </a:solidFill>
                <a:latin typeface="+mj-lt"/>
              </a:rPr>
              <a:t>, установленное на смартфон*</a:t>
            </a:r>
          </a:p>
        </p:txBody>
      </p:sp>
      <p:sp>
        <p:nvSpPr>
          <p:cNvPr id="5" name="object 5">
            <a:extLst>
              <a:ext uri="{FF2B5EF4-FFF2-40B4-BE49-F238E27FC236}">
                <a16:creationId xmlns="" xmlns:a16="http://schemas.microsoft.com/office/drawing/2014/main" id="{CB6D2EAE-4090-4E12-8058-665059229D7C}"/>
              </a:ext>
            </a:extLst>
          </p:cNvPr>
          <p:cNvSpPr/>
          <p:nvPr/>
        </p:nvSpPr>
        <p:spPr>
          <a:xfrm>
            <a:off x="1814434" y="2698712"/>
            <a:ext cx="2001670" cy="2037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9F499D0-2996-431F-80CF-424919D31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03" y="2779032"/>
            <a:ext cx="1384213" cy="2857017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206CC977-A11D-42B5-A89C-709BBB927AEC}"/>
              </a:ext>
            </a:extLst>
          </p:cNvPr>
          <p:cNvSpPr/>
          <p:nvPr/>
        </p:nvSpPr>
        <p:spPr>
          <a:xfrm>
            <a:off x="1106444" y="1561882"/>
            <a:ext cx="666057" cy="6576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29277C"/>
                </a:solidFill>
              </a:rPr>
              <a:t>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B0D355A-F0BC-4D8C-853A-47DC0AB58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416" y="2779032"/>
            <a:ext cx="740368" cy="767538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8ACD66CC-F3E6-4A25-9AE1-8D271DF72D8E}"/>
              </a:ext>
            </a:extLst>
          </p:cNvPr>
          <p:cNvSpPr/>
          <p:nvPr/>
        </p:nvSpPr>
        <p:spPr>
          <a:xfrm>
            <a:off x="6534291" y="1410678"/>
            <a:ext cx="666057" cy="6576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29277C"/>
                </a:solidFill>
              </a:rPr>
              <a:t>2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7AC60D6-0262-4D31-8AB5-C0EC8C2E4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330" y="5146728"/>
            <a:ext cx="2765050" cy="489321"/>
          </a:xfrm>
          <a:prstGeom prst="rect">
            <a:avLst/>
          </a:prstGeom>
        </p:spPr>
      </p:pic>
      <p:sp>
        <p:nvSpPr>
          <p:cNvPr id="13" name="Текст 1">
            <a:extLst>
              <a:ext uri="{FF2B5EF4-FFF2-40B4-BE49-F238E27FC236}">
                <a16:creationId xmlns="" xmlns:a16="http://schemas.microsoft.com/office/drawing/2014/main" id="{80D3349A-C965-43C4-AFB4-51D29814CE0B}"/>
              </a:ext>
            </a:extLst>
          </p:cNvPr>
          <p:cNvSpPr txBox="1">
            <a:spLocks/>
          </p:cNvSpPr>
          <p:nvPr/>
        </p:nvSpPr>
        <p:spPr>
          <a:xfrm>
            <a:off x="1833734" y="2028116"/>
            <a:ext cx="3674687" cy="73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29277C"/>
                </a:solidFill>
                <a:latin typeface="+mj-lt"/>
              </a:rPr>
              <a:t>для измерения глюкозы в межклеточной жидкости</a:t>
            </a:r>
          </a:p>
        </p:txBody>
      </p:sp>
      <p:sp>
        <p:nvSpPr>
          <p:cNvPr id="14" name="Текст 1">
            <a:extLst>
              <a:ext uri="{FF2B5EF4-FFF2-40B4-BE49-F238E27FC236}">
                <a16:creationId xmlns="" xmlns:a16="http://schemas.microsoft.com/office/drawing/2014/main" id="{FDAC3CFE-262D-403B-96E8-18CC54187C3F}"/>
              </a:ext>
            </a:extLst>
          </p:cNvPr>
          <p:cNvSpPr txBox="1">
            <a:spLocks/>
          </p:cNvSpPr>
          <p:nvPr/>
        </p:nvSpPr>
        <p:spPr>
          <a:xfrm>
            <a:off x="7331203" y="2028117"/>
            <a:ext cx="3674687" cy="73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81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29277C"/>
                </a:solidFill>
                <a:latin typeface="+mj-lt"/>
              </a:rPr>
              <a:t>для считывания данных с датчика</a:t>
            </a:r>
          </a:p>
        </p:txBody>
      </p:sp>
    </p:spTree>
    <p:extLst>
      <p:ext uri="{BB962C8B-B14F-4D97-AF65-F5344CB8AC3E}">
        <p14:creationId xmlns:p14="http://schemas.microsoft.com/office/powerpoint/2010/main" val="85809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>
            <a:extLst>
              <a:ext uri="{FF2B5EF4-FFF2-40B4-BE49-F238E27FC236}">
                <a16:creationId xmlns="" xmlns:a16="http://schemas.microsoft.com/office/drawing/2014/main" id="{EA619BD7-7CA6-4180-8CE9-A485CDAC2A6C}"/>
              </a:ext>
            </a:extLst>
          </p:cNvPr>
          <p:cNvGrpSpPr/>
          <p:nvPr/>
        </p:nvGrpSpPr>
        <p:grpSpPr>
          <a:xfrm>
            <a:off x="851638" y="1817650"/>
            <a:ext cx="7346822" cy="3094851"/>
            <a:chOff x="686443" y="3946681"/>
            <a:chExt cx="6653980" cy="2571203"/>
          </a:xfrm>
        </p:grpSpPr>
        <p:pic>
          <p:nvPicPr>
            <p:cNvPr id="6" name="Picture 8">
              <a:extLst>
                <a:ext uri="{FF2B5EF4-FFF2-40B4-BE49-F238E27FC236}">
                  <a16:creationId xmlns="" xmlns:a16="http://schemas.microsoft.com/office/drawing/2014/main" id="{41295CCA-47A2-44E3-9D3D-40C774BC50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6" t="7182" b="6791"/>
            <a:stretch/>
          </p:blipFill>
          <p:spPr bwMode="auto">
            <a:xfrm>
              <a:off x="3145420" y="3946681"/>
              <a:ext cx="4195003" cy="247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3">
              <a:extLst>
                <a:ext uri="{FF2B5EF4-FFF2-40B4-BE49-F238E27FC236}">
                  <a16:creationId xmlns="" xmlns:a16="http://schemas.microsoft.com/office/drawing/2014/main" id="{033674EB-E8F1-4FFC-B0E6-BC4D2A2C98D6}"/>
                </a:ext>
              </a:extLst>
            </p:cNvPr>
            <p:cNvGrpSpPr/>
            <p:nvPr/>
          </p:nvGrpSpPr>
          <p:grpSpPr>
            <a:xfrm>
              <a:off x="686443" y="4471579"/>
              <a:ext cx="5230298" cy="2046305"/>
              <a:chOff x="686443" y="4471579"/>
              <a:chExt cx="5230298" cy="2046305"/>
            </a:xfrm>
          </p:grpSpPr>
          <p:sp>
            <p:nvSpPr>
              <p:cNvPr id="8" name="Прямоугольник 24">
                <a:extLst>
                  <a:ext uri="{FF2B5EF4-FFF2-40B4-BE49-F238E27FC236}">
                    <a16:creationId xmlns="" xmlns:a16="http://schemas.microsoft.com/office/drawing/2014/main" id="{82C823F2-3C8C-42F0-B76B-1A4A2CACE799}"/>
                  </a:ext>
                </a:extLst>
              </p:cNvPr>
              <p:cNvSpPr/>
              <p:nvPr/>
            </p:nvSpPr>
            <p:spPr>
              <a:xfrm>
                <a:off x="3400716" y="6418478"/>
                <a:ext cx="2516025" cy="94343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defTabSz="844083">
                  <a:defRPr/>
                </a:pPr>
                <a:r>
                  <a:rPr lang="ru-RU" sz="738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eorgia"/>
                    <a:cs typeface="Arial" panose="020B0604020202020204" pitchFamily="34" charset="0"/>
                  </a:rPr>
                  <a:t>Только для иллюстрации. Масштаб изображения не сохранён.</a:t>
                </a:r>
              </a:p>
            </p:txBody>
          </p:sp>
          <p:sp>
            <p:nvSpPr>
              <p:cNvPr id="10" name="Прямоугольник 26">
                <a:extLst>
                  <a:ext uri="{FF2B5EF4-FFF2-40B4-BE49-F238E27FC236}">
                    <a16:creationId xmlns="" xmlns:a16="http://schemas.microsoft.com/office/drawing/2014/main" id="{6FAC9BEA-1E68-4AEB-B279-2C39A50C3392}"/>
                  </a:ext>
                </a:extLst>
              </p:cNvPr>
              <p:cNvSpPr/>
              <p:nvPr/>
            </p:nvSpPr>
            <p:spPr>
              <a:xfrm>
                <a:off x="2507751" y="5762130"/>
                <a:ext cx="572312" cy="165194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r" defTabSz="844083">
                  <a:defRPr/>
                </a:pPr>
                <a:r>
                  <a:rPr lang="ru-RU" sz="1292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Глюкоза</a:t>
                </a:r>
              </a:p>
            </p:txBody>
          </p:sp>
          <p:sp>
            <p:nvSpPr>
              <p:cNvPr id="11" name="Прямоугольник 27">
                <a:extLst>
                  <a:ext uri="{FF2B5EF4-FFF2-40B4-BE49-F238E27FC236}">
                    <a16:creationId xmlns="" xmlns:a16="http://schemas.microsoft.com/office/drawing/2014/main" id="{67AD60CC-8A25-4824-BB72-D32B67E2E233}"/>
                  </a:ext>
                </a:extLst>
              </p:cNvPr>
              <p:cNvSpPr/>
              <p:nvPr/>
            </p:nvSpPr>
            <p:spPr>
              <a:xfrm>
                <a:off x="686443" y="6057622"/>
                <a:ext cx="2406517" cy="46026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r" defTabSz="844083">
                  <a:defRPr/>
                </a:pPr>
                <a:r>
                  <a:rPr lang="ru-RU" sz="1200" dirty="0">
                    <a:solidFill>
                      <a:srgbClr val="E9522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Результаты измерения глюкозы в крови (ГК) получают из образцов </a:t>
                </a:r>
                <a:endParaRPr lang="en-US" sz="1200" dirty="0">
                  <a:solidFill>
                    <a:srgbClr val="E9522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defTabSz="844083">
                  <a:defRPr/>
                </a:pPr>
                <a:r>
                  <a:rPr lang="ru-RU" sz="1200" dirty="0">
                    <a:solidFill>
                      <a:srgbClr val="E9522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крови при проколе пальца </a:t>
                </a:r>
              </a:p>
            </p:txBody>
          </p:sp>
          <p:sp>
            <p:nvSpPr>
              <p:cNvPr id="12" name="Прямоугольник 28">
                <a:extLst>
                  <a:ext uri="{FF2B5EF4-FFF2-40B4-BE49-F238E27FC236}">
                    <a16:creationId xmlns="" xmlns:a16="http://schemas.microsoft.com/office/drawing/2014/main" id="{B2D1C41F-740E-4A66-93E4-3DB11FC95EF4}"/>
                  </a:ext>
                </a:extLst>
              </p:cNvPr>
              <p:cNvSpPr/>
              <p:nvPr/>
            </p:nvSpPr>
            <p:spPr>
              <a:xfrm>
                <a:off x="2789527" y="4471579"/>
                <a:ext cx="303433" cy="141648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r" defTabSz="844083">
                  <a:defRPr/>
                </a:pPr>
                <a:r>
                  <a:rPr lang="ru-RU" sz="1108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Кожа</a:t>
                </a:r>
              </a:p>
            </p:txBody>
          </p:sp>
          <p:sp>
            <p:nvSpPr>
              <p:cNvPr id="13" name="Прямоугольник 29">
                <a:extLst>
                  <a:ext uri="{FF2B5EF4-FFF2-40B4-BE49-F238E27FC236}">
                    <a16:creationId xmlns="" xmlns:a16="http://schemas.microsoft.com/office/drawing/2014/main" id="{BBB90BE6-BB5A-4265-823D-A438DFC956D5}"/>
                  </a:ext>
                </a:extLst>
              </p:cNvPr>
              <p:cNvSpPr/>
              <p:nvPr/>
            </p:nvSpPr>
            <p:spPr>
              <a:xfrm>
                <a:off x="2682092" y="4777430"/>
                <a:ext cx="410868" cy="141648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r" defTabSz="844083">
                  <a:defRPr/>
                </a:pPr>
                <a:r>
                  <a:rPr lang="ru-RU" sz="1108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Клетки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47AACA7-7A79-4DF8-85E1-77D4558E6783}"/>
              </a:ext>
            </a:extLst>
          </p:cNvPr>
          <p:cNvSpPr txBox="1"/>
          <p:nvPr/>
        </p:nvSpPr>
        <p:spPr>
          <a:xfrm>
            <a:off x="8198460" y="2319286"/>
            <a:ext cx="311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7">
              <a:defRPr/>
            </a:pPr>
            <a:r>
              <a:rPr lang="ru-RU" sz="1200" dirty="0">
                <a:solidFill>
                  <a:srgbClr val="2E24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ФМГ получают из межклеточной жидкости, это тонкий слой жидкости, окружающий клетки  под кожей</a:t>
            </a:r>
            <a:endParaRPr lang="ru-RU" sz="1200" dirty="0">
              <a:solidFill>
                <a:srgbClr val="2E2482"/>
              </a:solidFill>
              <a:latin typeface="Georgia"/>
            </a:endParaRPr>
          </a:p>
        </p:txBody>
      </p:sp>
      <p:cxnSp>
        <p:nvCxnSpPr>
          <p:cNvPr id="15" name="Straight Arrow Connector 16">
            <a:extLst>
              <a:ext uri="{FF2B5EF4-FFF2-40B4-BE49-F238E27FC236}">
                <a16:creationId xmlns="" xmlns:a16="http://schemas.microsoft.com/office/drawing/2014/main" id="{69F16D81-D5BF-413E-A5FD-984FD04FF71C}"/>
              </a:ext>
            </a:extLst>
          </p:cNvPr>
          <p:cNvCxnSpPr>
            <a:cxnSpLocks/>
          </p:cNvCxnSpPr>
          <p:nvPr/>
        </p:nvCxnSpPr>
        <p:spPr>
          <a:xfrm flipV="1">
            <a:off x="4880993" y="3467551"/>
            <a:ext cx="66354" cy="197885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Arrow Connector 23">
            <a:extLst>
              <a:ext uri="{FF2B5EF4-FFF2-40B4-BE49-F238E27FC236}">
                <a16:creationId xmlns="" xmlns:a16="http://schemas.microsoft.com/office/drawing/2014/main" id="{26F51E67-4707-4506-819F-789D6044B26C}"/>
              </a:ext>
            </a:extLst>
          </p:cNvPr>
          <p:cNvCxnSpPr>
            <a:cxnSpLocks/>
          </p:cNvCxnSpPr>
          <p:nvPr/>
        </p:nvCxnSpPr>
        <p:spPr>
          <a:xfrm flipV="1">
            <a:off x="4385143" y="3893812"/>
            <a:ext cx="177277" cy="78978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Straight Arrow Connector 24">
            <a:extLst>
              <a:ext uri="{FF2B5EF4-FFF2-40B4-BE49-F238E27FC236}">
                <a16:creationId xmlns="" xmlns:a16="http://schemas.microsoft.com/office/drawing/2014/main" id="{AC4DB64C-C0BC-462E-83B0-AB637EE5EE0C}"/>
              </a:ext>
            </a:extLst>
          </p:cNvPr>
          <p:cNvCxnSpPr>
            <a:cxnSpLocks/>
          </p:cNvCxnSpPr>
          <p:nvPr/>
        </p:nvCxnSpPr>
        <p:spPr>
          <a:xfrm flipV="1">
            <a:off x="4669979" y="3785326"/>
            <a:ext cx="148151" cy="15813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" name="Straight Arrow Connector 28">
            <a:extLst>
              <a:ext uri="{FF2B5EF4-FFF2-40B4-BE49-F238E27FC236}">
                <a16:creationId xmlns="" xmlns:a16="http://schemas.microsoft.com/office/drawing/2014/main" id="{F1ADFCFF-EED0-4976-AF4B-4F59CBA355B7}"/>
              </a:ext>
            </a:extLst>
          </p:cNvPr>
          <p:cNvCxnSpPr>
            <a:cxnSpLocks/>
          </p:cNvCxnSpPr>
          <p:nvPr/>
        </p:nvCxnSpPr>
        <p:spPr>
          <a:xfrm flipV="1">
            <a:off x="5003349" y="2814983"/>
            <a:ext cx="105508" cy="446155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6BA43A7A-04F5-4F35-8403-F98C84CCBCFE}"/>
              </a:ext>
            </a:extLst>
          </p:cNvPr>
          <p:cNvSpPr txBox="1">
            <a:spLocks/>
          </p:cNvSpPr>
          <p:nvPr/>
        </p:nvSpPr>
        <p:spPr>
          <a:xfrm>
            <a:off x="989795" y="240055"/>
            <a:ext cx="10825315" cy="84406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cap="none" spc="0" baseline="0">
                <a:solidFill>
                  <a:srgbClr val="CF45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CA470C"/>
                </a:solidFill>
                <a:latin typeface="+mj-lt"/>
                <a:cs typeface="+mj-cs"/>
              </a:rPr>
              <a:t>Чем отличается технология </a:t>
            </a:r>
            <a:r>
              <a:rPr lang="ru-RU" sz="2800" b="1" dirty="0" err="1">
                <a:solidFill>
                  <a:srgbClr val="CA470C"/>
                </a:solidFill>
                <a:latin typeface="+mj-lt"/>
                <a:cs typeface="+mj-cs"/>
              </a:rPr>
              <a:t>Flash</a:t>
            </a:r>
            <a:r>
              <a:rPr lang="en-US" sz="2800" b="1" dirty="0">
                <a:solidFill>
                  <a:srgbClr val="CA470C"/>
                </a:solidFill>
                <a:latin typeface="+mj-lt"/>
                <a:cs typeface="+mj-cs"/>
              </a:rPr>
              <a:t> </a:t>
            </a:r>
            <a:r>
              <a:rPr lang="ru-RU" sz="2800" b="1" dirty="0">
                <a:solidFill>
                  <a:srgbClr val="CA470C"/>
                </a:solidFill>
                <a:latin typeface="+mj-lt"/>
                <a:cs typeface="+mj-cs"/>
              </a:rPr>
              <a:t>мониторинга</a:t>
            </a:r>
            <a:r>
              <a:rPr lang="en-US" sz="2800" b="1" dirty="0">
                <a:solidFill>
                  <a:srgbClr val="CA470C"/>
                </a:solidFill>
                <a:latin typeface="+mj-lt"/>
                <a:cs typeface="+mj-cs"/>
              </a:rPr>
              <a:t> </a:t>
            </a:r>
            <a:r>
              <a:rPr lang="ru-RU" sz="2800" b="1" dirty="0">
                <a:solidFill>
                  <a:srgbClr val="CA470C"/>
                </a:solidFill>
                <a:latin typeface="+mj-lt"/>
                <a:cs typeface="+mj-cs"/>
              </a:rPr>
              <a:t>глюкозы (ФМГ) от измерения глюкозы в крови?</a:t>
            </a:r>
            <a:endParaRPr lang="en-US" sz="2800" b="1" dirty="0">
              <a:solidFill>
                <a:srgbClr val="CA470C"/>
              </a:solidFill>
              <a:latin typeface="+mj-lt"/>
              <a:cs typeface="+mj-c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3A9D0AF-11AA-4663-9FE4-DFD66B7DD478}"/>
              </a:ext>
            </a:extLst>
          </p:cNvPr>
          <p:cNvSpPr/>
          <p:nvPr/>
        </p:nvSpPr>
        <p:spPr>
          <a:xfrm>
            <a:off x="1265939" y="1200718"/>
            <a:ext cx="9936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27">
              <a:defRPr/>
            </a:pPr>
            <a:r>
              <a:rPr lang="ru-RU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Содержание глюкозы в </a:t>
            </a:r>
            <a:r>
              <a:rPr lang="ru-RU" b="1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межклеточной жидкости </a:t>
            </a:r>
            <a:r>
              <a:rPr lang="ru-RU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ru-RU" b="1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надежный показатель </a:t>
            </a:r>
            <a:r>
              <a:rPr lang="ru-RU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уровня глюкозы в крови, так как глюкоза свободно распространяется от капилляров в межклеточное пространство</a:t>
            </a:r>
            <a:r>
              <a:rPr lang="en-US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baseline="30000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E7A8DBB-B967-4BD7-BF16-69FB43104F5F}"/>
              </a:ext>
            </a:extLst>
          </p:cNvPr>
          <p:cNvSpPr txBox="1"/>
          <p:nvPr/>
        </p:nvSpPr>
        <p:spPr>
          <a:xfrm>
            <a:off x="1647870" y="3371460"/>
            <a:ext cx="1975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Межклеточная жидкость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51D3344-D3DB-4CD4-8284-98B6760BA3AD}"/>
              </a:ext>
            </a:extLst>
          </p:cNvPr>
          <p:cNvSpPr txBox="1"/>
          <p:nvPr/>
        </p:nvSpPr>
        <p:spPr>
          <a:xfrm>
            <a:off x="1100351" y="5084039"/>
            <a:ext cx="102124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baseline="0" dirty="0">
                <a:solidFill>
                  <a:srgbClr val="2E2482"/>
                </a:solidFill>
                <a:latin typeface="+mj-lt"/>
                <a:cs typeface="Arial" panose="020B0604020202020204" pitchFamily="34" charset="0"/>
              </a:rPr>
              <a:t>Результаты ФМГ могут отличаться от результатов измерения глюкозы крови (ГК), но при этом они имеют доказанную точность*. Результаты ФМГ </a:t>
            </a:r>
            <a:r>
              <a:rPr lang="ru-RU" b="1" i="0" u="none" strike="noStrike" baseline="0" dirty="0">
                <a:solidFill>
                  <a:srgbClr val="2E2482"/>
                </a:solidFill>
                <a:latin typeface="+mj-lt"/>
                <a:cs typeface="Arial" panose="020B0604020202020204" pitchFamily="34" charset="0"/>
              </a:rPr>
              <a:t>могут использоваться для принятия терапевтических решений, в том числе, для расчета дозы инсулина</a:t>
            </a:r>
            <a:r>
              <a:rPr lang="ru-RU" b="0" i="0" u="none" strike="noStrike" baseline="0" dirty="0">
                <a:solidFill>
                  <a:srgbClr val="2E2482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ru-RU" b="0" i="0" u="none" strike="noStrike" baseline="30000" dirty="0">
                <a:solidFill>
                  <a:srgbClr val="2E2482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ru-RU" dirty="0">
              <a:solidFill>
                <a:srgbClr val="2E248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2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A34F30F-7304-447D-BBB3-7DEEFC76A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0" r="10132"/>
          <a:stretch/>
        </p:blipFill>
        <p:spPr>
          <a:xfrm>
            <a:off x="1518541" y="1249957"/>
            <a:ext cx="10673459" cy="4358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5107994-1536-494F-A405-27C7932B7062}"/>
              </a:ext>
            </a:extLst>
          </p:cNvPr>
          <p:cNvSpPr txBox="1"/>
          <p:nvPr/>
        </p:nvSpPr>
        <p:spPr>
          <a:xfrm>
            <a:off x="667675" y="1139066"/>
            <a:ext cx="5051439" cy="12236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327">
              <a:defRPr/>
            </a:pPr>
            <a:r>
              <a:rPr lang="ru-RU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В системе </a:t>
            </a:r>
            <a:r>
              <a:rPr lang="ru-RU" dirty="0" err="1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FreeStyle</a:t>
            </a:r>
            <a:r>
              <a:rPr lang="ru-RU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Libre</a:t>
            </a:r>
            <a:r>
              <a:rPr lang="ru-RU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время задержки </a:t>
            </a:r>
            <a:r>
              <a:rPr lang="ru-RU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между уровнем глюкозы крови и уровнем глюкозы в межклеточной жидкости может составлять в среднем примерно</a:t>
            </a:r>
            <a:r>
              <a:rPr lang="ru-RU" dirty="0">
                <a:solidFill>
                  <a:srgbClr val="002F8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5 минут</a:t>
            </a:r>
            <a:r>
              <a:rPr lang="ru-RU" dirty="0">
                <a:solidFill>
                  <a:srgbClr val="E95228"/>
                </a:solidFill>
                <a:latin typeface="+mj-lt"/>
                <a:cs typeface="Arial" panose="020B0604020202020204" pitchFamily="34" charset="0"/>
              </a:rPr>
              <a:t>*</a:t>
            </a:r>
            <a:endParaRPr lang="ru-RU" baseline="30000" dirty="0">
              <a:solidFill>
                <a:srgbClr val="E95228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FCF1434D-843C-444B-80EA-44D18F50433B}"/>
              </a:ext>
            </a:extLst>
          </p:cNvPr>
          <p:cNvGrpSpPr/>
          <p:nvPr/>
        </p:nvGrpSpPr>
        <p:grpSpPr>
          <a:xfrm>
            <a:off x="342344" y="2838764"/>
            <a:ext cx="2795875" cy="1304762"/>
            <a:chOff x="403816" y="3135916"/>
            <a:chExt cx="2795875" cy="130476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F51CAC75-1C14-4975-B68B-5CEAFACE6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16" y="3135916"/>
              <a:ext cx="552381" cy="130476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BB23BD21-3919-4A34-8A38-80837CE6D0EE}"/>
                </a:ext>
              </a:extLst>
            </p:cNvPr>
            <p:cNvSpPr txBox="1"/>
            <p:nvPr/>
          </p:nvSpPr>
          <p:spPr>
            <a:xfrm>
              <a:off x="1040049" y="3261538"/>
              <a:ext cx="2159642" cy="417241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pPr defTabSz="914327">
                <a:defRPr/>
              </a:pPr>
              <a:r>
                <a:rPr lang="ru-RU" sz="1100" dirty="0">
                  <a:solidFill>
                    <a:srgbClr val="004F71"/>
                  </a:solidFill>
                  <a:latin typeface="Georgia"/>
                </a:rPr>
                <a:t>Глюкоза в межклеточной жидкости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1BF5B36-CFE7-44C7-B461-CCD174283305}"/>
                </a:ext>
              </a:extLst>
            </p:cNvPr>
            <p:cNvSpPr txBox="1"/>
            <p:nvPr/>
          </p:nvSpPr>
          <p:spPr>
            <a:xfrm>
              <a:off x="1040049" y="3706411"/>
              <a:ext cx="1655960" cy="247964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pPr defTabSz="914327">
                <a:defRPr/>
              </a:pPr>
              <a:r>
                <a:rPr lang="ru-RU" sz="1100" dirty="0">
                  <a:solidFill>
                    <a:srgbClr val="004F71"/>
                  </a:solidFill>
                  <a:latin typeface="Georgia"/>
                </a:rPr>
                <a:t>Глюкоза в крови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5102224-F2F0-4409-A91F-4F7417DDCDA8}"/>
                </a:ext>
              </a:extLst>
            </p:cNvPr>
            <p:cNvSpPr txBox="1"/>
            <p:nvPr/>
          </p:nvSpPr>
          <p:spPr>
            <a:xfrm>
              <a:off x="1040049" y="4015219"/>
              <a:ext cx="1429262" cy="247964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pPr defTabSz="914327">
                <a:defRPr/>
              </a:pPr>
              <a:r>
                <a:rPr lang="ru-RU" sz="1100" dirty="0">
                  <a:solidFill>
                    <a:srgbClr val="004F71"/>
                  </a:solidFill>
                  <a:latin typeface="Georgia"/>
                </a:rPr>
                <a:t>Уровни глюкозы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3277898-D824-46CE-9205-CC6BFD9FDB18}"/>
              </a:ext>
            </a:extLst>
          </p:cNvPr>
          <p:cNvSpPr txBox="1"/>
          <p:nvPr/>
        </p:nvSpPr>
        <p:spPr>
          <a:xfrm>
            <a:off x="2186458" y="5396126"/>
            <a:ext cx="2985944" cy="88733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08000" tIns="72000" rIns="108000" bIns="72000" rtlCol="0">
            <a:noAutofit/>
          </a:bodyPr>
          <a:lstStyle/>
          <a:p>
            <a:pPr marL="0" marR="0" lvl="0" indent="0" algn="ctr" defTabSz="9143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E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 стабильных значениях гликемии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уровень глюкозы в крови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межклеточной жидкости, записанные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FreeStyle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Libre,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E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одинаковый.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8B75636-409E-438B-AA48-4A3F4E28B03C}"/>
              </a:ext>
            </a:extLst>
          </p:cNvPr>
          <p:cNvSpPr txBox="1"/>
          <p:nvPr/>
        </p:nvSpPr>
        <p:spPr>
          <a:xfrm>
            <a:off x="5442384" y="5395901"/>
            <a:ext cx="2963755" cy="887561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08000" tIns="72000" rIns="108000" bIns="72000" rtlCol="0">
            <a:noAutofit/>
          </a:bodyPr>
          <a:lstStyle/>
          <a:p>
            <a:pPr marL="0" marR="0" lvl="0" indent="0" algn="ctr" defTabSz="9143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E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Когда гликемия резко повышается,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 уровень глюкозы в межклеточной жидкости, записанный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FreeStyle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Libre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E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ниже чем уровень глюкозы крови.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4493C33-DA93-4AA4-A045-EAC8A46B600A}"/>
              </a:ext>
            </a:extLst>
          </p:cNvPr>
          <p:cNvSpPr txBox="1"/>
          <p:nvPr/>
        </p:nvSpPr>
        <p:spPr>
          <a:xfrm>
            <a:off x="8676121" y="5396124"/>
            <a:ext cx="3391398" cy="887333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08000" tIns="72000" rIns="108000" bIns="72000" rtlCol="0">
            <a:noAutofit/>
          </a:bodyPr>
          <a:lstStyle/>
          <a:p>
            <a:pPr marL="0" marR="0" lvl="0" indent="0" algn="ctr" defTabSz="9143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E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Когда гликемия резко снижается,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 уровень глюкозы в межклеточной жидкости, записанный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FreeStyle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Libre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может быть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E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выше чем уровень глюкозы крови.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3394275F-12CB-4415-86E5-27EE640A6C0F}"/>
              </a:ext>
            </a:extLst>
          </p:cNvPr>
          <p:cNvSpPr txBox="1">
            <a:spLocks/>
          </p:cNvSpPr>
          <p:nvPr/>
        </p:nvSpPr>
        <p:spPr>
          <a:xfrm>
            <a:off x="518161" y="124875"/>
            <a:ext cx="11155678" cy="844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A470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/>
              <a:t>Когда показатели глюкозы крови и межклеточной жидкости различаются?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220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8">
            <a:extLst>
              <a:ext uri="{FF2B5EF4-FFF2-40B4-BE49-F238E27FC236}">
                <a16:creationId xmlns="" xmlns:a16="http://schemas.microsoft.com/office/drawing/2014/main" id="{726A5862-9F23-4DDB-BE65-CF973771AB2A}"/>
              </a:ext>
            </a:extLst>
          </p:cNvPr>
          <p:cNvSpPr/>
          <p:nvPr/>
        </p:nvSpPr>
        <p:spPr bwMode="auto">
          <a:xfrm flipV="1">
            <a:off x="2637171" y="4142877"/>
            <a:ext cx="7102106" cy="1065223"/>
          </a:xfrm>
          <a:prstGeom prst="triangle">
            <a:avLst>
              <a:gd name="adj" fmla="val 5021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2346B305-440B-416A-9E79-C0C9FD0AD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66" y="1072955"/>
            <a:ext cx="5108891" cy="3840813"/>
          </a:xfrm>
          <a:prstGeom prst="rect">
            <a:avLst/>
          </a:prstGeom>
        </p:spPr>
      </p:pic>
      <p:pic>
        <p:nvPicPr>
          <p:cNvPr id="6" name="Picture 41">
            <a:extLst>
              <a:ext uri="{FF2B5EF4-FFF2-40B4-BE49-F238E27FC236}">
                <a16:creationId xmlns="" xmlns:a16="http://schemas.microsoft.com/office/drawing/2014/main" id="{5229476A-D0C9-4594-9920-C1A0BC7BD6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11" y="1087218"/>
            <a:ext cx="5107839" cy="384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9CE395-3368-4C73-AF5E-B02A83726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9" y="1167709"/>
            <a:ext cx="5108891" cy="3840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ADFD6D-21FF-4213-AA9C-6A3453DA0DD6}"/>
              </a:ext>
            </a:extLst>
          </p:cNvPr>
          <p:cNvSpPr txBox="1"/>
          <p:nvPr/>
        </p:nvSpPr>
        <p:spPr>
          <a:xfrm flipH="1">
            <a:off x="1117350" y="199672"/>
            <a:ext cx="10747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CA470C"/>
                </a:solidFill>
                <a:latin typeface="+mj-lt"/>
                <a:ea typeface="+mj-ea"/>
                <a:cs typeface="+mj-cs"/>
              </a:rPr>
              <a:t>При измерении глюкозы традиционным способом можно пропустить важные события</a:t>
            </a:r>
            <a:endParaRPr lang="en-US" sz="2800" b="1" dirty="0">
              <a:solidFill>
                <a:srgbClr val="CA470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1F37E6-8FFA-4110-AE14-B02A61ADA201}"/>
              </a:ext>
            </a:extLst>
          </p:cNvPr>
          <p:cNvSpPr txBox="1"/>
          <p:nvPr/>
        </p:nvSpPr>
        <p:spPr>
          <a:xfrm>
            <a:off x="857132" y="1462906"/>
            <a:ext cx="39528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277C"/>
                </a:solidFill>
                <a:effectLst/>
                <a:uLnTx/>
                <a:uFillTx/>
                <a:latin typeface="+mj-lt"/>
              </a:rPr>
              <a:t>Измерения, сделанные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77C"/>
                </a:solidFill>
                <a:effectLst/>
                <a:uLnTx/>
                <a:uFillTx/>
                <a:latin typeface="+mj-lt"/>
              </a:rPr>
              <a:t>глюкометром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277C"/>
                </a:solidFill>
                <a:effectLst/>
                <a:uLnTx/>
                <a:uFillTx/>
                <a:latin typeface="+mj-lt"/>
              </a:rPr>
              <a:t> (24 часа)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EAC9298-146C-4132-B95B-E19414AD376F}"/>
              </a:ext>
            </a:extLst>
          </p:cNvPr>
          <p:cNvSpPr txBox="1"/>
          <p:nvPr/>
        </p:nvSpPr>
        <p:spPr>
          <a:xfrm>
            <a:off x="6832142" y="1378811"/>
            <a:ext cx="39528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29277C"/>
                </a:solidFill>
                <a:latin typeface="+mj-lt"/>
              </a:rPr>
              <a:t>Реальная картина уровня глюкозы</a:t>
            </a:r>
          </a:p>
          <a:p>
            <a:pPr marL="0" marR="0" lvl="0" indent="0" algn="ctr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29277C"/>
                </a:solidFill>
                <a:latin typeface="+mj-lt"/>
              </a:rPr>
              <a:t>(24 часа)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6A278B-4EE7-4C9D-819D-CCB87C68C914}"/>
              </a:ext>
            </a:extLst>
          </p:cNvPr>
          <p:cNvSpPr txBox="1"/>
          <p:nvPr/>
        </p:nvSpPr>
        <p:spPr>
          <a:xfrm rot="16200000">
            <a:off x="9248" y="2922575"/>
            <a:ext cx="21884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</a:rPr>
              <a:t>Уровень глюкозы (ммоль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</a:rPr>
              <a:t>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</a:rPr>
              <a:t>л)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24AC1E9-5067-41AE-AC33-503FB250B9F8}"/>
              </a:ext>
            </a:extLst>
          </p:cNvPr>
          <p:cNvSpPr txBox="1"/>
          <p:nvPr/>
        </p:nvSpPr>
        <p:spPr>
          <a:xfrm rot="16200000">
            <a:off x="5954462" y="2715993"/>
            <a:ext cx="21884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</a:rPr>
              <a:t>Уровень глюкозы (ммоль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</a:rPr>
              <a:t>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</a:rPr>
              <a:t>л)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6B780BF-F605-4AE5-ACB0-C6BE7DA646B6}"/>
              </a:ext>
            </a:extLst>
          </p:cNvPr>
          <p:cNvSpPr txBox="1"/>
          <p:nvPr/>
        </p:nvSpPr>
        <p:spPr>
          <a:xfrm>
            <a:off x="4081514" y="2612537"/>
            <a:ext cx="16017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A470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Гипергликемия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0FE6709-E671-4D76-986C-A81B4AD2925E}"/>
              </a:ext>
            </a:extLst>
          </p:cNvPr>
          <p:cNvSpPr txBox="1"/>
          <p:nvPr/>
        </p:nvSpPr>
        <p:spPr>
          <a:xfrm>
            <a:off x="10013390" y="2484758"/>
            <a:ext cx="16280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A470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Гипергликемия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61DDF8D-ABA8-4C32-922D-DBE4FF47692C}"/>
              </a:ext>
            </a:extLst>
          </p:cNvPr>
          <p:cNvSpPr txBox="1"/>
          <p:nvPr/>
        </p:nvSpPr>
        <p:spPr>
          <a:xfrm>
            <a:off x="4112672" y="3631288"/>
            <a:ext cx="13828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A470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Гипогликемия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8A81DAA-B6B9-4283-A26D-0799A17B73A1}"/>
              </a:ext>
            </a:extLst>
          </p:cNvPr>
          <p:cNvSpPr txBox="1"/>
          <p:nvPr/>
        </p:nvSpPr>
        <p:spPr>
          <a:xfrm>
            <a:off x="10049894" y="3514529"/>
            <a:ext cx="13463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A470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Гипогликемия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1BBEEF-2BCB-44B5-90FD-5F8840F728D0}"/>
              </a:ext>
            </a:extLst>
          </p:cNvPr>
          <p:cNvSpPr/>
          <p:nvPr/>
        </p:nvSpPr>
        <p:spPr>
          <a:xfrm>
            <a:off x="2251145" y="5431102"/>
            <a:ext cx="7874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27">
              <a:defRPr/>
            </a:pPr>
            <a:r>
              <a:rPr lang="ru-RU" sz="2000" b="1" dirty="0" err="1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Глюкометр</a:t>
            </a:r>
            <a:r>
              <a:rPr lang="ru-RU" sz="2000" b="1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 предоставляет результаты только на определенный момент времени, не отображая полную картину</a:t>
            </a:r>
            <a:endParaRPr lang="en-US" sz="2000" b="1" dirty="0">
              <a:solidFill>
                <a:srgbClr val="29277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41D0AA37-E4FF-4898-AEFD-417F66309116}"/>
              </a:ext>
            </a:extLst>
          </p:cNvPr>
          <p:cNvSpPr/>
          <p:nvPr/>
        </p:nvSpPr>
        <p:spPr>
          <a:xfrm>
            <a:off x="2151594" y="5428499"/>
            <a:ext cx="8263645" cy="730283"/>
          </a:xfrm>
          <a:prstGeom prst="roundRect">
            <a:avLst/>
          </a:prstGeom>
          <a:noFill/>
          <a:ln w="28575">
            <a:solidFill>
              <a:srgbClr val="203A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12D96B31-CDFB-475B-9426-D6CCEE497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>
            <a:extLst>
              <a:ext uri="{FF2B5EF4-FFF2-40B4-BE49-F238E27FC236}">
                <a16:creationId xmlns="" xmlns:a16="http://schemas.microsoft.com/office/drawing/2014/main" id="{CFE01BB2-DB00-460A-9AC6-1F3D6F1ED1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88D384B-B568-4754-8009-5D3F187AC272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="" xmlns:a16="http://schemas.microsoft.com/office/drawing/2014/main" id="{C0A7FC59-2D7C-4F30-9435-E47727DBDB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56310239-F957-4899-9195-C9F09A533F14}"/>
              </a:ext>
            </a:extLst>
          </p:cNvPr>
          <p:cNvSpPr txBox="1"/>
          <p:nvPr/>
        </p:nvSpPr>
        <p:spPr>
          <a:xfrm>
            <a:off x="1245237" y="1055256"/>
            <a:ext cx="893058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60" marR="5831">
              <a:defRPr/>
            </a:pPr>
            <a:r>
              <a:rPr lang="ru-RU" b="1" dirty="0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Датчик </a:t>
            </a:r>
            <a:r>
              <a:rPr b="1" dirty="0" err="1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F</a:t>
            </a:r>
            <a:r>
              <a:rPr b="1" spc="-18" dirty="0" err="1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r</a:t>
            </a:r>
            <a:r>
              <a:rPr b="1" dirty="0" err="1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eeStyle</a:t>
            </a:r>
            <a:r>
              <a:rPr b="1" dirty="0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Lib</a:t>
            </a:r>
            <a:r>
              <a:rPr b="1" spc="-18" dirty="0" err="1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r</a:t>
            </a:r>
            <a:r>
              <a:rPr b="1" dirty="0" err="1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e</a:t>
            </a:r>
            <a:r>
              <a:rPr b="1" dirty="0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сконструирован таким образом, что он легко устанавливается и легко носится*. Измеряет глюкозу непрерывно </a:t>
            </a:r>
            <a:r>
              <a:rPr lang="ru-RU" b="1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каждую минуту </a:t>
            </a:r>
            <a:r>
              <a:rPr lang="ru-RU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и хранит данные </a:t>
            </a:r>
            <a:r>
              <a:rPr lang="ru-RU" b="1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до 8 часов </a:t>
            </a:r>
            <a:endParaRPr b="1" dirty="0">
              <a:solidFill>
                <a:srgbClr val="29277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="" xmlns:a16="http://schemas.microsoft.com/office/drawing/2014/main" id="{074C592F-228E-4DA4-B720-E9A07D28D4F8}"/>
              </a:ext>
            </a:extLst>
          </p:cNvPr>
          <p:cNvSpPr txBox="1"/>
          <p:nvPr/>
        </p:nvSpPr>
        <p:spPr>
          <a:xfrm>
            <a:off x="6220128" y="3813075"/>
            <a:ext cx="513537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923" indent="-128262">
              <a:buClr>
                <a:srgbClr val="E65620"/>
              </a:buClr>
              <a:buFont typeface="HelveticaNeueLTStd-Lt"/>
              <a:buChar char="•"/>
              <a:tabLst>
                <a:tab pos="139923" algn="l"/>
              </a:tabLst>
              <a:defRPr/>
            </a:pPr>
            <a:r>
              <a:rPr lang="ru-RU" spc="-41" dirty="0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Водостойкий</a:t>
            </a:r>
            <a:r>
              <a:rPr lang="ru-RU" spc="-41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его можно использовать при принятии ванны, душа, во время плавания или тренировок</a:t>
            </a:r>
            <a:r>
              <a:rPr lang="ru-RU" spc="-14" baseline="29914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object 9">
            <a:extLst>
              <a:ext uri="{FF2B5EF4-FFF2-40B4-BE49-F238E27FC236}">
                <a16:creationId xmlns="" xmlns:a16="http://schemas.microsoft.com/office/drawing/2014/main" id="{B8264C19-6F2E-4CF2-A3B6-168C3DE3E030}"/>
              </a:ext>
            </a:extLst>
          </p:cNvPr>
          <p:cNvSpPr txBox="1"/>
          <p:nvPr/>
        </p:nvSpPr>
        <p:spPr>
          <a:xfrm>
            <a:off x="1235701" y="4802876"/>
            <a:ext cx="51353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243" indent="-151583">
              <a:buClr>
                <a:srgbClr val="E65620"/>
              </a:buClr>
              <a:buFont typeface="HelveticaNeueLTStd-Lt"/>
              <a:buChar char="•"/>
              <a:tabLst>
                <a:tab pos="163826" algn="l"/>
              </a:tabLst>
              <a:defRPr/>
            </a:pPr>
            <a:r>
              <a:rPr lang="ru-RU" dirty="0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Просто установить самостоятельно</a:t>
            </a:r>
            <a:endParaRPr dirty="0">
              <a:solidFill>
                <a:srgbClr val="CA470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="" xmlns:a16="http://schemas.microsoft.com/office/drawing/2014/main" id="{E419342B-A834-4453-9290-9D8A7CDB0837}"/>
              </a:ext>
            </a:extLst>
          </p:cNvPr>
          <p:cNvSpPr txBox="1"/>
          <p:nvPr/>
        </p:nvSpPr>
        <p:spPr>
          <a:xfrm>
            <a:off x="6220128" y="4840547"/>
            <a:ext cx="5566711" cy="112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923" indent="-128262">
              <a:buClr>
                <a:srgbClr val="E65620"/>
              </a:buClr>
              <a:buFont typeface="HelveticaNeueLTStd-Lt"/>
              <a:buChar char="•"/>
              <a:tabLst>
                <a:tab pos="139923" algn="l"/>
              </a:tabLst>
              <a:defRPr/>
            </a:pPr>
            <a:r>
              <a:rPr lang="ru-RU" dirty="0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Автоматически регистрирует показатели днем и ночью</a:t>
            </a:r>
            <a:r>
              <a:rPr lang="ru-RU" spc="-14" baseline="29914" dirty="0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2</a:t>
            </a:r>
            <a:endParaRPr baseline="29914" dirty="0">
              <a:solidFill>
                <a:srgbClr val="CA470C"/>
              </a:solidFill>
              <a:latin typeface="+mj-lt"/>
              <a:cs typeface="Arial" panose="020B0604020202020204" pitchFamily="34" charset="0"/>
            </a:endParaRPr>
          </a:p>
          <a:p>
            <a:pPr marL="139923" marR="5831">
              <a:spcBef>
                <a:spcPts val="87"/>
              </a:spcBef>
              <a:defRPr/>
            </a:pPr>
            <a:r>
              <a:rPr lang="ru-RU" spc="23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Удобное сканирование позволяет вам видеть колебания уровня глюкозы, включая снижение глюкозы в ночное время</a:t>
            </a:r>
            <a:endParaRPr dirty="0">
              <a:solidFill>
                <a:srgbClr val="29277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="" xmlns:a16="http://schemas.microsoft.com/office/drawing/2014/main" id="{E59364E8-AEDE-41F8-AB22-A698908040FB}"/>
              </a:ext>
            </a:extLst>
          </p:cNvPr>
          <p:cNvSpPr txBox="1"/>
          <p:nvPr/>
        </p:nvSpPr>
        <p:spPr>
          <a:xfrm>
            <a:off x="1245237" y="3849482"/>
            <a:ext cx="3590094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923" indent="-128262">
              <a:buClr>
                <a:srgbClr val="E65620"/>
              </a:buClr>
              <a:buFont typeface="HelveticaNeueLTStd-Lt"/>
              <a:buChar char="•"/>
              <a:tabLst>
                <a:tab pos="139923" algn="l"/>
              </a:tabLst>
              <a:defRPr/>
            </a:pPr>
            <a:r>
              <a:rPr lang="ru-RU" dirty="0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Маленький и незаметный, всего </a:t>
            </a:r>
            <a:r>
              <a:rPr dirty="0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35</a:t>
            </a:r>
            <a:r>
              <a:rPr lang="ru-RU" dirty="0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x 5 </a:t>
            </a:r>
            <a:r>
              <a:rPr lang="ru-RU" dirty="0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мм </a:t>
            </a:r>
            <a:r>
              <a:rPr lang="ru-RU" dirty="0">
                <a:solidFill>
                  <a:srgbClr val="29277C"/>
                </a:solidFill>
                <a:latin typeface="+mj-lt"/>
                <a:cs typeface="Arial" panose="020B0604020202020204" pitchFamily="34" charset="0"/>
              </a:rPr>
              <a:t>(размером с монету достоинством 5 рублей)</a:t>
            </a:r>
            <a:endParaRPr dirty="0">
              <a:solidFill>
                <a:srgbClr val="29277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="" xmlns:a16="http://schemas.microsoft.com/office/drawing/2014/main" id="{C0AD3599-9338-438F-9406-AF24D915A825}"/>
              </a:ext>
            </a:extLst>
          </p:cNvPr>
          <p:cNvSpPr txBox="1"/>
          <p:nvPr/>
        </p:nvSpPr>
        <p:spPr>
          <a:xfrm>
            <a:off x="1245237" y="5272060"/>
            <a:ext cx="370945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923" marR="390617" indent="-128262">
              <a:buClr>
                <a:srgbClr val="E65620"/>
              </a:buClr>
              <a:buFont typeface="HelveticaNeueLTStd-Lt"/>
              <a:buChar char="•"/>
              <a:tabLst>
                <a:tab pos="139923" algn="l"/>
              </a:tabLst>
              <a:defRPr/>
            </a:pPr>
            <a:r>
              <a:rPr lang="ru-RU" dirty="0">
                <a:solidFill>
                  <a:srgbClr val="CA470C"/>
                </a:solidFill>
                <a:latin typeface="+mj-lt"/>
                <a:cs typeface="Arial" panose="020B0604020202020204" pitchFamily="34" charset="0"/>
              </a:rPr>
              <a:t>Необходимо менять только раз в две недели</a:t>
            </a:r>
            <a:endParaRPr dirty="0">
              <a:solidFill>
                <a:srgbClr val="CA470C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2" name="Group 4">
            <a:extLst>
              <a:ext uri="{FF2B5EF4-FFF2-40B4-BE49-F238E27FC236}">
                <a16:creationId xmlns="" xmlns:a16="http://schemas.microsoft.com/office/drawing/2014/main" id="{6C69D0C6-05D1-499E-AF22-AB2122429ED5}"/>
              </a:ext>
            </a:extLst>
          </p:cNvPr>
          <p:cNvGrpSpPr/>
          <p:nvPr/>
        </p:nvGrpSpPr>
        <p:grpSpPr>
          <a:xfrm>
            <a:off x="2590734" y="1543832"/>
            <a:ext cx="6286650" cy="2097044"/>
            <a:chOff x="1403841" y="1665847"/>
            <a:chExt cx="5529364" cy="1942401"/>
          </a:xfrm>
        </p:grpSpPr>
        <p:sp>
          <p:nvSpPr>
            <p:cNvPr id="23" name="object 5">
              <a:extLst>
                <a:ext uri="{FF2B5EF4-FFF2-40B4-BE49-F238E27FC236}">
                  <a16:creationId xmlns="" xmlns:a16="http://schemas.microsoft.com/office/drawing/2014/main" id="{BA140A1C-E0C2-45E9-96C7-4549BAC8B4D9}"/>
                </a:ext>
              </a:extLst>
            </p:cNvPr>
            <p:cNvSpPr/>
            <p:nvPr/>
          </p:nvSpPr>
          <p:spPr>
            <a:xfrm>
              <a:off x="5172655" y="1665847"/>
              <a:ext cx="1760550" cy="1887105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endParaRPr>
            </a:p>
          </p:txBody>
        </p:sp>
        <p:sp>
          <p:nvSpPr>
            <p:cNvPr id="24" name="object 6">
              <a:extLst>
                <a:ext uri="{FF2B5EF4-FFF2-40B4-BE49-F238E27FC236}">
                  <a16:creationId xmlns="" xmlns:a16="http://schemas.microsoft.com/office/drawing/2014/main" id="{819E3706-47DB-48AB-99A5-0CE2D4CFDEA4}"/>
                </a:ext>
              </a:extLst>
            </p:cNvPr>
            <p:cNvSpPr/>
            <p:nvPr/>
          </p:nvSpPr>
          <p:spPr>
            <a:xfrm>
              <a:off x="1403841" y="1689152"/>
              <a:ext cx="1310099" cy="18591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endParaRPr>
            </a:p>
          </p:txBody>
        </p:sp>
        <p:sp>
          <p:nvSpPr>
            <p:cNvPr id="25" name="object 7">
              <a:extLst>
                <a:ext uri="{FF2B5EF4-FFF2-40B4-BE49-F238E27FC236}">
                  <a16:creationId xmlns="" xmlns:a16="http://schemas.microsoft.com/office/drawing/2014/main" id="{1657481A-ED96-4D5D-8E5D-CCD4606CFA3E}"/>
                </a:ext>
              </a:extLst>
            </p:cNvPr>
            <p:cNvSpPr/>
            <p:nvPr/>
          </p:nvSpPr>
          <p:spPr>
            <a:xfrm>
              <a:off x="3148986" y="1721143"/>
              <a:ext cx="1612290" cy="18871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endParaRPr>
            </a:p>
          </p:txBody>
        </p:sp>
      </p:grpSp>
      <p:sp>
        <p:nvSpPr>
          <p:cNvPr id="26" name="object 12">
            <a:extLst>
              <a:ext uri="{FF2B5EF4-FFF2-40B4-BE49-F238E27FC236}">
                <a16:creationId xmlns="" xmlns:a16="http://schemas.microsoft.com/office/drawing/2014/main" id="{36946434-F3D0-4B8F-9D89-D7878474FB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4182" y="285852"/>
            <a:ext cx="9201198" cy="40164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1660"/>
            <a:r>
              <a:rPr lang="ru-RU" sz="2800" dirty="0">
                <a:solidFill>
                  <a:srgbClr val="CA470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Характеристики датчика</a:t>
            </a:r>
            <a:endParaRPr sz="2800" dirty="0">
              <a:solidFill>
                <a:srgbClr val="CA470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71FE22-27CC-4006-90C3-804B97AFB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866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EF7BAC-0ADC-4DF9-B2B6-19810CE8D787}"/>
              </a:ext>
            </a:extLst>
          </p:cNvPr>
          <p:cNvSpPr/>
          <p:nvPr/>
        </p:nvSpPr>
        <p:spPr>
          <a:xfrm>
            <a:off x="0" y="4886696"/>
            <a:ext cx="12192000" cy="1971304"/>
          </a:xfrm>
          <a:prstGeom prst="rect">
            <a:avLst/>
          </a:prstGeom>
          <a:solidFill>
            <a:srgbClr val="FFDD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2B217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73C9FE-45DB-4FEB-A747-B8ED88024586}"/>
              </a:ext>
            </a:extLst>
          </p:cNvPr>
          <p:cNvSpPr txBox="1"/>
          <p:nvPr/>
        </p:nvSpPr>
        <p:spPr>
          <a:xfrm>
            <a:off x="106878" y="5687004"/>
            <a:ext cx="1274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B2176"/>
                </a:solidFill>
                <a:latin typeface="Gotham Book"/>
              </a:rPr>
              <a:t>Датчик водостойкий, но </a:t>
            </a:r>
            <a:r>
              <a:rPr lang="ru-RU" sz="2000" b="1" dirty="0">
                <a:solidFill>
                  <a:srgbClr val="2B2176"/>
                </a:solidFill>
                <a:latin typeface="Gotham Book"/>
              </a:rPr>
              <a:t>нельзя </a:t>
            </a:r>
            <a:r>
              <a:rPr lang="ru-RU" sz="2000" dirty="0">
                <a:solidFill>
                  <a:srgbClr val="2B2176"/>
                </a:solidFill>
                <a:latin typeface="Gotham Book"/>
              </a:rPr>
              <a:t>погружать его в воду </a:t>
            </a:r>
            <a:r>
              <a:rPr lang="ru-RU" sz="2000" b="1" dirty="0">
                <a:solidFill>
                  <a:srgbClr val="2B2176"/>
                </a:solidFill>
                <a:latin typeface="Gotham Book"/>
              </a:rPr>
              <a:t>в глубину более 1 метра или более, чем на 30 мину</a:t>
            </a:r>
            <a:r>
              <a:rPr lang="ru-RU" sz="2000" dirty="0">
                <a:solidFill>
                  <a:srgbClr val="2B2176"/>
                </a:solidFill>
                <a:latin typeface="Gotham Book"/>
              </a:rPr>
              <a:t>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B2176"/>
                </a:solidFill>
                <a:latin typeface="Gotham Book"/>
              </a:rPr>
              <a:t>Если он мокрый, нужно аккуратно высушить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84ADDBF-66CA-4DBF-B996-084F4D964577}"/>
              </a:ext>
            </a:extLst>
          </p:cNvPr>
          <p:cNvSpPr/>
          <p:nvPr/>
        </p:nvSpPr>
        <p:spPr>
          <a:xfrm>
            <a:off x="3048000" y="504832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2B2176"/>
                </a:solidFill>
                <a:latin typeface="Gotham Bold"/>
              </a:rPr>
              <a:t>Как принимать душ, купаться и плавать</a:t>
            </a:r>
          </a:p>
          <a:p>
            <a:pPr algn="ctr"/>
            <a:endParaRPr lang="ru-RU" sz="2400" b="1" dirty="0">
              <a:solidFill>
                <a:srgbClr val="2B2176"/>
              </a:solidFill>
              <a:latin typeface="Gotham Bold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34C2033-9B51-4A04-BC7F-8497F2AC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D68E-B1C1-4DA6-9AF4-DEDD340085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1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A275AA4-37A0-4734-A639-C08743C3D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040" y="23592"/>
            <a:ext cx="8133260" cy="125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>
                <a:solidFill>
                  <a:srgbClr val="CA470C"/>
                </a:solidFill>
              </a:rPr>
              <a:t>Пациенты на </a:t>
            </a:r>
            <a:r>
              <a:rPr lang="en-US" sz="2900" b="1" dirty="0">
                <a:solidFill>
                  <a:srgbClr val="CA470C"/>
                </a:solidFill>
              </a:rPr>
              <a:t>Flash </a:t>
            </a:r>
            <a:r>
              <a:rPr lang="ru-RU" sz="2900" b="1" dirty="0">
                <a:solidFill>
                  <a:srgbClr val="CA470C"/>
                </a:solidFill>
              </a:rPr>
              <a:t>мониторинге сканируются чаще и улучшают гликемический контроль </a:t>
            </a:r>
            <a:endParaRPr lang="ru-RU" sz="2900" b="1" dirty="0">
              <a:solidFill>
                <a:srgbClr val="CA470C"/>
              </a:solidFill>
              <a:latin typeface="+mj-lt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8043380-336A-45D3-9EA5-88019A54D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051" y="1032603"/>
            <a:ext cx="4400550" cy="25271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D129EDA-86AF-485E-AD1B-E08BB07FC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598" y="3387072"/>
            <a:ext cx="4572000" cy="25271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DD55F3E-5D03-4EB7-B191-4440AC50A171}"/>
              </a:ext>
            </a:extLst>
          </p:cNvPr>
          <p:cNvSpPr/>
          <p:nvPr/>
        </p:nvSpPr>
        <p:spPr>
          <a:xfrm>
            <a:off x="2943225" y="1162721"/>
            <a:ext cx="1768203" cy="695325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CA470C"/>
                </a:solidFill>
              </a:rPr>
              <a:t>МИЛЛИАРДОВ ИЗМЕРЕНИЙ ГЛЮКОЗЫ</a:t>
            </a:r>
            <a:r>
              <a:rPr lang="en-US" sz="1400" baseline="30000" dirty="0">
                <a:solidFill>
                  <a:srgbClr val="CA470C"/>
                </a:solidFill>
              </a:rPr>
              <a:t>1</a:t>
            </a:r>
            <a:endParaRPr lang="ru-RU" sz="1400" baseline="30000" dirty="0">
              <a:solidFill>
                <a:srgbClr val="CA470C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85D8B40-BFB5-4881-A6CA-5E672D65AFA1}"/>
              </a:ext>
            </a:extLst>
          </p:cNvPr>
          <p:cNvSpPr/>
          <p:nvPr/>
        </p:nvSpPr>
        <p:spPr>
          <a:xfrm>
            <a:off x="3585300" y="1827854"/>
            <a:ext cx="2293801" cy="561975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CA470C"/>
                </a:solidFill>
              </a:rPr>
              <a:t>ТЫСЯЧ ПАЦИЕНТОВ СО ВСЕГО МИРА</a:t>
            </a:r>
            <a:r>
              <a:rPr lang="ru-RU" sz="1400" baseline="30000" dirty="0">
                <a:solidFill>
                  <a:srgbClr val="CA470C"/>
                </a:solidFill>
              </a:rPr>
              <a:t>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CE3015F-E814-4488-A38A-D07DB38196E9}"/>
              </a:ext>
            </a:extLst>
          </p:cNvPr>
          <p:cNvSpPr/>
          <p:nvPr/>
        </p:nvSpPr>
        <p:spPr>
          <a:xfrm>
            <a:off x="4448175" y="2834358"/>
            <a:ext cx="1579427" cy="595313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2060"/>
                </a:solidFill>
              </a:rPr>
              <a:t>В СРЕДНЕМ СКАНИРОВАНИЙ В ДЕНЬ</a:t>
            </a:r>
            <a:r>
              <a:rPr lang="ru-RU" sz="1400" baseline="30000" dirty="0">
                <a:solidFill>
                  <a:srgbClr val="002F8E"/>
                </a:solidFill>
              </a:rPr>
              <a:t>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F27BF30-4A41-41E7-B15A-E5910E32B886}"/>
              </a:ext>
            </a:extLst>
          </p:cNvPr>
          <p:cNvSpPr/>
          <p:nvPr/>
        </p:nvSpPr>
        <p:spPr>
          <a:xfrm>
            <a:off x="6696072" y="3888664"/>
            <a:ext cx="1768203" cy="323850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CA470C"/>
                </a:solidFill>
              </a:rPr>
              <a:t>ИССЛЕДОВАНИЙ</a:t>
            </a:r>
            <a:endParaRPr lang="ru-RU" sz="1400" baseline="30000" dirty="0">
              <a:solidFill>
                <a:srgbClr val="CA470C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1B7474D-BE62-4FE0-848D-DF7087023C32}"/>
              </a:ext>
            </a:extLst>
          </p:cNvPr>
          <p:cNvSpPr/>
          <p:nvPr/>
        </p:nvSpPr>
        <p:spPr>
          <a:xfrm>
            <a:off x="7429497" y="4450639"/>
            <a:ext cx="1768203" cy="323850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CA470C"/>
                </a:solidFill>
              </a:rPr>
              <a:t>УЧАСТНИКОВ</a:t>
            </a:r>
            <a:endParaRPr lang="ru-RU" sz="1400" baseline="30000" dirty="0">
              <a:solidFill>
                <a:srgbClr val="CA470C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7D4AB3C-BD14-4540-8336-54E09F0D3A70}"/>
              </a:ext>
            </a:extLst>
          </p:cNvPr>
          <p:cNvSpPr/>
          <p:nvPr/>
        </p:nvSpPr>
        <p:spPr>
          <a:xfrm>
            <a:off x="9552710" y="5188826"/>
            <a:ext cx="1046889" cy="595313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rgbClr val="002060"/>
                </a:solidFill>
              </a:rPr>
              <a:t>СРЕДНЕЕ СНИЖЕНИЕ</a:t>
            </a:r>
            <a:r>
              <a:rPr lang="en-US" sz="1300" baseline="30000" dirty="0">
                <a:solidFill>
                  <a:srgbClr val="002F8E"/>
                </a:solidFill>
              </a:rPr>
              <a:t>3</a:t>
            </a:r>
            <a:endParaRPr lang="ru-RU" sz="1300" baseline="30000" dirty="0">
              <a:solidFill>
                <a:srgbClr val="002F8E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EFD2B54-A5F0-48BB-8784-8823CDC860AC}"/>
              </a:ext>
            </a:extLst>
          </p:cNvPr>
          <p:cNvSpPr/>
          <p:nvPr/>
        </p:nvSpPr>
        <p:spPr>
          <a:xfrm>
            <a:off x="6199051" y="1597375"/>
            <a:ext cx="440055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CA470C"/>
                </a:solidFill>
              </a:rPr>
              <a:t>Активное вовлечение пациентов </a:t>
            </a:r>
            <a:r>
              <a:rPr lang="ru-RU" sz="1700" dirty="0">
                <a:solidFill>
                  <a:srgbClr val="002060"/>
                </a:solidFill>
              </a:rPr>
              <a:t>в мониторинг глюкозы связано с улучшением показателей глюкозы</a:t>
            </a:r>
            <a:r>
              <a:rPr lang="ru-RU" sz="1700" baseline="30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C551E32-127C-47AA-A751-889B711361D1}"/>
              </a:ext>
            </a:extLst>
          </p:cNvPr>
          <p:cNvSpPr/>
          <p:nvPr/>
        </p:nvSpPr>
        <p:spPr>
          <a:xfrm>
            <a:off x="1826213" y="3575381"/>
            <a:ext cx="400222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2060"/>
                </a:solidFill>
              </a:rPr>
              <a:t>Для </a:t>
            </a:r>
            <a:r>
              <a:rPr lang="ru-RU" sz="1700" dirty="0">
                <a:solidFill>
                  <a:srgbClr val="CA470C"/>
                </a:solidFill>
              </a:rPr>
              <a:t>каждого процентного пункта </a:t>
            </a:r>
            <a:r>
              <a:rPr lang="en-US" sz="1700" dirty="0">
                <a:solidFill>
                  <a:srgbClr val="CA470C"/>
                </a:solidFill>
              </a:rPr>
              <a:t>Hb</a:t>
            </a:r>
            <a:r>
              <a:rPr lang="ru-RU" sz="1700" dirty="0">
                <a:solidFill>
                  <a:srgbClr val="CA470C"/>
                </a:solidFill>
              </a:rPr>
              <a:t>A1c </a:t>
            </a:r>
            <a:r>
              <a:rPr lang="ru-RU" sz="1700" dirty="0">
                <a:solidFill>
                  <a:srgbClr val="002060"/>
                </a:solidFill>
              </a:rPr>
              <a:t>выше 7,0% ожидается </a:t>
            </a:r>
            <a:r>
              <a:rPr lang="ru-RU" sz="1700" dirty="0">
                <a:solidFill>
                  <a:srgbClr val="CA470C"/>
                </a:solidFill>
              </a:rPr>
              <a:t>дополнительное снижение на 0,4%</a:t>
            </a:r>
            <a:r>
              <a:rPr lang="ru-RU" sz="1700" dirty="0">
                <a:solidFill>
                  <a:srgbClr val="002060"/>
                </a:solidFill>
              </a:rPr>
              <a:t> с использованием системы </a:t>
            </a:r>
            <a:r>
              <a:rPr lang="ru-RU" sz="1700" dirty="0" err="1">
                <a:solidFill>
                  <a:srgbClr val="002060"/>
                </a:solidFill>
              </a:rPr>
              <a:t>FreeStyle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Libre</a:t>
            </a:r>
            <a:r>
              <a:rPr lang="en-US" sz="1700" baseline="30000" dirty="0">
                <a:solidFill>
                  <a:srgbClr val="002060"/>
                </a:solidFill>
              </a:rPr>
              <a:t>3</a:t>
            </a:r>
            <a:endParaRPr lang="ru-RU" sz="1700" baseline="300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0A43628-20B4-43A5-921C-75FC5BCD7110}"/>
              </a:ext>
            </a:extLst>
          </p:cNvPr>
          <p:cNvSpPr/>
          <p:nvPr/>
        </p:nvSpPr>
        <p:spPr>
          <a:xfrm>
            <a:off x="1826209" y="4709975"/>
            <a:ext cx="42013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CA470C"/>
                </a:solidFill>
              </a:rPr>
              <a:t>Уменьшение A1c наблюдалось во всех исследованиях</a:t>
            </a:r>
            <a:r>
              <a:rPr lang="ru-RU" sz="1700" dirty="0">
                <a:solidFill>
                  <a:srgbClr val="002060"/>
                </a:solidFill>
              </a:rPr>
              <a:t> независимо от продолжительности исследования, типа диабета или возраста</a:t>
            </a:r>
            <a:r>
              <a:rPr lang="en-US" sz="1700" baseline="30000" dirty="0">
                <a:solidFill>
                  <a:srgbClr val="002060"/>
                </a:solidFill>
              </a:rPr>
              <a:t>3</a:t>
            </a:r>
            <a:endParaRPr lang="ru-RU" sz="1700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5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11902</TotalTime>
  <Words>1465</Words>
  <Application>Microsoft Office PowerPoint</Application>
  <PresentationFormat>Произвольный</PresentationFormat>
  <Paragraphs>195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Что вам потребуется, чтобы начать пользоваться системой FreeStyle Libre?</vt:lpstr>
      <vt:lpstr>Презентация PowerPoint</vt:lpstr>
      <vt:lpstr>Презентация PowerPoint</vt:lpstr>
      <vt:lpstr>Презентация PowerPoint</vt:lpstr>
      <vt:lpstr>Характеристики датчика</vt:lpstr>
      <vt:lpstr>Презентация PowerPoint</vt:lpstr>
      <vt:lpstr>Пациенты на Flash мониторинге сканируются чаще и улучшают гликемический контроль </vt:lpstr>
      <vt:lpstr>Презентация PowerPoint</vt:lpstr>
      <vt:lpstr>Что вы видите при каждом сканировании?</vt:lpstr>
      <vt:lpstr>Добавить и изменить примечания теперь можно в любое время</vt:lpstr>
      <vt:lpstr>Добавление примечаний позволяет врачу и пациенту выявлять причины колебаний уровня глюкозы</vt:lpstr>
      <vt:lpstr>Отчет Время в целевом диапазоне в новом формате</vt:lpstr>
      <vt:lpstr>Начните использовать приложение  FreeStyle LibreLink1</vt:lpstr>
      <vt:lpstr>Приложение  LibreLinkUp</vt:lpstr>
      <vt:lpstr>Приложение LibreLinkUp: Уверенность и спокойствие для членов семьи1</vt:lpstr>
      <vt:lpstr>Платформа LibreView</vt:lpstr>
      <vt:lpstr>Как происходит обмен данными?</vt:lpstr>
      <vt:lpstr>Что такое LibreView?</vt:lpstr>
      <vt:lpstr>Что нужно сделать, чтобы начать работать в LibreView?</vt:lpstr>
      <vt:lpstr>Полный набор отчетов о ваших показателях глюкозы в любое время</vt:lpstr>
      <vt:lpstr>Для чего необходимо добавлять примечания в приложение FreeStyle LibreLink</vt:lpstr>
      <vt:lpstr>Отчет Обзор</vt:lpstr>
      <vt:lpstr>Презентация PowerPoint</vt:lpstr>
      <vt:lpstr>Где купить?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Экосистема FreeStyle Libre – новые возможности управления диабетом  ФИО ПЭ Дата</dc:title>
  <dc:creator>Verega, Zoia</dc:creator>
  <cp:lastModifiedBy>Work</cp:lastModifiedBy>
  <cp:revision>183</cp:revision>
  <dcterms:created xsi:type="dcterms:W3CDTF">2021-05-05T16:03:40Z</dcterms:created>
  <dcterms:modified xsi:type="dcterms:W3CDTF">2023-11-02T15:47:17Z</dcterms:modified>
</cp:coreProperties>
</file>