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71" r:id="rId4"/>
    <p:sldId id="260" r:id="rId5"/>
    <p:sldId id="261" r:id="rId6"/>
    <p:sldId id="262" r:id="rId7"/>
    <p:sldId id="263" r:id="rId8"/>
    <p:sldId id="264" r:id="rId9"/>
    <p:sldId id="265" r:id="rId10"/>
    <p:sldId id="266" r:id="rId11"/>
    <p:sldId id="267" r:id="rId12"/>
    <p:sldId id="269" r:id="rId13"/>
    <p:sldId id="268" r:id="rId14"/>
    <p:sldId id="257" r:id="rId15"/>
    <p:sldId id="258" r:id="rId16"/>
    <p:sldId id="259" r:id="rId17"/>
    <p:sldId id="272" r:id="rId18"/>
    <p:sldId id="273" r:id="rId19"/>
    <p:sldId id="295" r:id="rId20"/>
    <p:sldId id="293" r:id="rId21"/>
    <p:sldId id="296" r:id="rId22"/>
    <p:sldId id="280" r:id="rId23"/>
    <p:sldId id="297" r:id="rId24"/>
    <p:sldId id="292" r:id="rId25"/>
    <p:sldId id="298" r:id="rId26"/>
    <p:sldId id="299" r:id="rId27"/>
    <p:sldId id="300" r:id="rId28"/>
    <p:sldId id="301" r:id="rId29"/>
    <p:sldId id="302" r:id="rId30"/>
    <p:sldId id="303" r:id="rId31"/>
    <p:sldId id="304" r:id="rId32"/>
    <p:sldId id="305" r:id="rId33"/>
    <p:sldId id="306" r:id="rId34"/>
    <p:sldId id="307" r:id="rId35"/>
    <p:sldId id="308" r:id="rId36"/>
    <p:sldId id="309" r:id="rId37"/>
    <p:sldId id="310" r:id="rId38"/>
    <p:sldId id="311" r:id="rId39"/>
    <p:sldId id="312" r:id="rId40"/>
    <p:sldId id="313" r:id="rId41"/>
    <p:sldId id="314" r:id="rId42"/>
    <p:sldId id="315" r:id="rId43"/>
    <p:sldId id="317" r:id="rId44"/>
    <p:sldId id="316" r:id="rId45"/>
    <p:sldId id="284" r:id="rId46"/>
    <p:sldId id="290" r:id="rId47"/>
    <p:sldId id="289" r:id="rId48"/>
    <p:sldId id="318" r:id="rId49"/>
    <p:sldId id="319" r:id="rId50"/>
    <p:sldId id="320" r:id="rId51"/>
    <p:sldId id="321" r:id="rId52"/>
    <p:sldId id="322" r:id="rId53"/>
    <p:sldId id="323" r:id="rId54"/>
    <p:sldId id="324" r:id="rId55"/>
    <p:sldId id="325" r:id="rId56"/>
    <p:sldId id="326" r:id="rId57"/>
    <p:sldId id="327" r:id="rId58"/>
    <p:sldId id="328" r:id="rId59"/>
    <p:sldId id="329" r:id="rId60"/>
    <p:sldId id="330" r:id="rId61"/>
    <p:sldId id="331" r:id="rId62"/>
    <p:sldId id="332" r:id="rId63"/>
    <p:sldId id="333" r:id="rId64"/>
    <p:sldId id="334" r:id="rId65"/>
    <p:sldId id="335" r:id="rId66"/>
    <p:sldId id="336" r:id="rId67"/>
    <p:sldId id="337" r:id="rId68"/>
    <p:sldId id="338" r:id="rId69"/>
    <p:sldId id="339" r:id="rId70"/>
    <p:sldId id="340" r:id="rId71"/>
    <p:sldId id="341" r:id="rId72"/>
    <p:sldId id="342" r:id="rId73"/>
    <p:sldId id="343" r:id="rId74"/>
    <p:sldId id="291" r:id="rId75"/>
    <p:sldId id="282" r:id="rId7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205"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30" autoAdjust="0"/>
  </p:normalViewPr>
  <p:slideViewPr>
    <p:cSldViewPr snapToGrid="0" showGuides="1">
      <p:cViewPr varScale="1">
        <p:scale>
          <a:sx n="70" d="100"/>
          <a:sy n="70" d="100"/>
        </p:scale>
        <p:origin x="-744" y="-102"/>
      </p:cViewPr>
      <p:guideLst>
        <p:guide orient="horz" pos="2205"/>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4EBBDB1-9669-4E4B-86DA-0B6DD744AE53}" type="datetimeFigureOut">
              <a:rPr lang="ru-RU" smtClean="0"/>
              <a:t>02.11.2023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DBA328D-4F10-4B2B-B7E8-06438BA72D53}" type="slidenum">
              <a:rPr lang="ru-RU" smtClean="0"/>
              <a:t>‹#›</a:t>
            </a:fld>
            <a:endParaRPr lang="ru-RU"/>
          </a:p>
        </p:txBody>
      </p:sp>
    </p:spTree>
    <p:extLst>
      <p:ext uri="{BB962C8B-B14F-4D97-AF65-F5344CB8AC3E}">
        <p14:creationId xmlns:p14="http://schemas.microsoft.com/office/powerpoint/2010/main" val="2071820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4EBBDB1-9669-4E4B-86DA-0B6DD744AE53}" type="datetimeFigureOut">
              <a:rPr lang="ru-RU" smtClean="0"/>
              <a:t>02.11.2023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DBA328D-4F10-4B2B-B7E8-06438BA72D53}" type="slidenum">
              <a:rPr lang="ru-RU" smtClean="0"/>
              <a:t>‹#›</a:t>
            </a:fld>
            <a:endParaRPr lang="ru-RU"/>
          </a:p>
        </p:txBody>
      </p:sp>
    </p:spTree>
    <p:extLst>
      <p:ext uri="{BB962C8B-B14F-4D97-AF65-F5344CB8AC3E}">
        <p14:creationId xmlns:p14="http://schemas.microsoft.com/office/powerpoint/2010/main" val="3418445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4EBBDB1-9669-4E4B-86DA-0B6DD744AE53}" type="datetimeFigureOut">
              <a:rPr lang="ru-RU" smtClean="0"/>
              <a:t>02.11.2023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DBA328D-4F10-4B2B-B7E8-06438BA72D53}" type="slidenum">
              <a:rPr lang="ru-RU" smtClean="0"/>
              <a:t>‹#›</a:t>
            </a:fld>
            <a:endParaRPr lang="ru-RU"/>
          </a:p>
        </p:txBody>
      </p:sp>
    </p:spTree>
    <p:extLst>
      <p:ext uri="{BB962C8B-B14F-4D97-AF65-F5344CB8AC3E}">
        <p14:creationId xmlns:p14="http://schemas.microsoft.com/office/powerpoint/2010/main" val="1943792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4EBBDB1-9669-4E4B-86DA-0B6DD744AE53}" type="datetimeFigureOut">
              <a:rPr lang="ru-RU" smtClean="0"/>
              <a:t>02.11.2023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DBA328D-4F10-4B2B-B7E8-06438BA72D53}" type="slidenum">
              <a:rPr lang="ru-RU" smtClean="0"/>
              <a:t>‹#›</a:t>
            </a:fld>
            <a:endParaRPr lang="ru-RU"/>
          </a:p>
        </p:txBody>
      </p:sp>
    </p:spTree>
    <p:extLst>
      <p:ext uri="{BB962C8B-B14F-4D97-AF65-F5344CB8AC3E}">
        <p14:creationId xmlns:p14="http://schemas.microsoft.com/office/powerpoint/2010/main" val="1035068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4EBBDB1-9669-4E4B-86DA-0B6DD744AE53}" type="datetimeFigureOut">
              <a:rPr lang="ru-RU" smtClean="0"/>
              <a:t>02.11.2023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DBA328D-4F10-4B2B-B7E8-06438BA72D53}" type="slidenum">
              <a:rPr lang="ru-RU" smtClean="0"/>
              <a:t>‹#›</a:t>
            </a:fld>
            <a:endParaRPr lang="ru-RU"/>
          </a:p>
        </p:txBody>
      </p:sp>
    </p:spTree>
    <p:extLst>
      <p:ext uri="{BB962C8B-B14F-4D97-AF65-F5344CB8AC3E}">
        <p14:creationId xmlns:p14="http://schemas.microsoft.com/office/powerpoint/2010/main" val="2191684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4EBBDB1-9669-4E4B-86DA-0B6DD744AE53}" type="datetimeFigureOut">
              <a:rPr lang="ru-RU" smtClean="0"/>
              <a:t>02.11.2023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DBA328D-4F10-4B2B-B7E8-06438BA72D53}" type="slidenum">
              <a:rPr lang="ru-RU" smtClean="0"/>
              <a:t>‹#›</a:t>
            </a:fld>
            <a:endParaRPr lang="ru-RU"/>
          </a:p>
        </p:txBody>
      </p:sp>
    </p:spTree>
    <p:extLst>
      <p:ext uri="{BB962C8B-B14F-4D97-AF65-F5344CB8AC3E}">
        <p14:creationId xmlns:p14="http://schemas.microsoft.com/office/powerpoint/2010/main" val="2392482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4EBBDB1-9669-4E4B-86DA-0B6DD744AE53}" type="datetimeFigureOut">
              <a:rPr lang="ru-RU" smtClean="0"/>
              <a:t>02.11.2023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DBA328D-4F10-4B2B-B7E8-06438BA72D53}" type="slidenum">
              <a:rPr lang="ru-RU" smtClean="0"/>
              <a:t>‹#›</a:t>
            </a:fld>
            <a:endParaRPr lang="ru-RU"/>
          </a:p>
        </p:txBody>
      </p:sp>
    </p:spTree>
    <p:extLst>
      <p:ext uri="{BB962C8B-B14F-4D97-AF65-F5344CB8AC3E}">
        <p14:creationId xmlns:p14="http://schemas.microsoft.com/office/powerpoint/2010/main" val="2146214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4EBBDB1-9669-4E4B-86DA-0B6DD744AE53}" type="datetimeFigureOut">
              <a:rPr lang="ru-RU" smtClean="0"/>
              <a:t>02.11.2023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DBA328D-4F10-4B2B-B7E8-06438BA72D53}" type="slidenum">
              <a:rPr lang="ru-RU" smtClean="0"/>
              <a:t>‹#›</a:t>
            </a:fld>
            <a:endParaRPr lang="ru-RU"/>
          </a:p>
        </p:txBody>
      </p:sp>
    </p:spTree>
    <p:extLst>
      <p:ext uri="{BB962C8B-B14F-4D97-AF65-F5344CB8AC3E}">
        <p14:creationId xmlns:p14="http://schemas.microsoft.com/office/powerpoint/2010/main" val="1983805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4EBBDB1-9669-4E4B-86DA-0B6DD744AE53}" type="datetimeFigureOut">
              <a:rPr lang="ru-RU" smtClean="0"/>
              <a:t>02.11.2023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DBA328D-4F10-4B2B-B7E8-06438BA72D53}" type="slidenum">
              <a:rPr lang="ru-RU" smtClean="0"/>
              <a:t>‹#›</a:t>
            </a:fld>
            <a:endParaRPr lang="ru-RU"/>
          </a:p>
        </p:txBody>
      </p:sp>
    </p:spTree>
    <p:extLst>
      <p:ext uri="{BB962C8B-B14F-4D97-AF65-F5344CB8AC3E}">
        <p14:creationId xmlns:p14="http://schemas.microsoft.com/office/powerpoint/2010/main" val="1542499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54EBBDB1-9669-4E4B-86DA-0B6DD744AE53}" type="datetimeFigureOut">
              <a:rPr lang="ru-RU" smtClean="0"/>
              <a:t>02.11.2023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DBA328D-4F10-4B2B-B7E8-06438BA72D53}" type="slidenum">
              <a:rPr lang="ru-RU" smtClean="0"/>
              <a:t>‹#›</a:t>
            </a:fld>
            <a:endParaRPr lang="ru-RU"/>
          </a:p>
        </p:txBody>
      </p:sp>
    </p:spTree>
    <p:extLst>
      <p:ext uri="{BB962C8B-B14F-4D97-AF65-F5344CB8AC3E}">
        <p14:creationId xmlns:p14="http://schemas.microsoft.com/office/powerpoint/2010/main" val="2189883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54EBBDB1-9669-4E4B-86DA-0B6DD744AE53}" type="datetimeFigureOut">
              <a:rPr lang="ru-RU" smtClean="0"/>
              <a:t>02.11.2023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DBA328D-4F10-4B2B-B7E8-06438BA72D53}" type="slidenum">
              <a:rPr lang="ru-RU" smtClean="0"/>
              <a:t>‹#›</a:t>
            </a:fld>
            <a:endParaRPr lang="ru-RU"/>
          </a:p>
        </p:txBody>
      </p:sp>
    </p:spTree>
    <p:extLst>
      <p:ext uri="{BB962C8B-B14F-4D97-AF65-F5344CB8AC3E}">
        <p14:creationId xmlns:p14="http://schemas.microsoft.com/office/powerpoint/2010/main" val="2912952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EBBDB1-9669-4E4B-86DA-0B6DD744AE53}" type="datetimeFigureOut">
              <a:rPr lang="ru-RU" smtClean="0"/>
              <a:t>02.11.2023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BA328D-4F10-4B2B-B7E8-06438BA72D53}" type="slidenum">
              <a:rPr lang="ru-RU" smtClean="0"/>
              <a:t>‹#›</a:t>
            </a:fld>
            <a:endParaRPr lang="ru-RU"/>
          </a:p>
        </p:txBody>
      </p:sp>
    </p:spTree>
    <p:extLst>
      <p:ext uri="{BB962C8B-B14F-4D97-AF65-F5344CB8AC3E}">
        <p14:creationId xmlns:p14="http://schemas.microsoft.com/office/powerpoint/2010/main" val="322084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2"/>
            <a:ext cx="8991600" cy="3979573"/>
          </a:xfrm>
        </p:spPr>
        <p:txBody>
          <a:bodyPr/>
          <a:lstStyle/>
          <a:p>
            <a:r>
              <a:rPr lang="ru-RU" b="1" i="1" dirty="0" smtClean="0">
                <a:solidFill>
                  <a:srgbClr val="C00000"/>
                </a:solidFill>
              </a:rPr>
              <a:t>Углеводный коэффициент</a:t>
            </a:r>
            <a:br>
              <a:rPr lang="ru-RU" b="1" i="1" dirty="0" smtClean="0">
                <a:solidFill>
                  <a:srgbClr val="C00000"/>
                </a:solidFill>
              </a:rPr>
            </a:br>
            <a:r>
              <a:rPr lang="ru-RU" b="1" i="1" dirty="0" smtClean="0">
                <a:solidFill>
                  <a:srgbClr val="C00000"/>
                </a:solidFill>
              </a:rPr>
              <a:t>при сахарном диабете</a:t>
            </a:r>
            <a:r>
              <a:rPr lang="ru-RU" dirty="0" smtClean="0"/>
              <a:t/>
            </a:r>
            <a:br>
              <a:rPr lang="ru-RU" dirty="0" smtClean="0"/>
            </a:br>
            <a:r>
              <a:rPr lang="ru-RU" dirty="0"/>
              <a:t/>
            </a:r>
            <a:br>
              <a:rPr lang="ru-RU" dirty="0"/>
            </a:br>
            <a:endParaRPr lang="ru-RU" dirty="0"/>
          </a:p>
        </p:txBody>
      </p:sp>
      <p:sp>
        <p:nvSpPr>
          <p:cNvPr id="3" name="Подзаголовок 2"/>
          <p:cNvSpPr>
            <a:spLocks noGrp="1"/>
          </p:cNvSpPr>
          <p:nvPr>
            <p:ph type="subTitle" idx="1"/>
          </p:nvPr>
        </p:nvSpPr>
        <p:spPr>
          <a:xfrm>
            <a:off x="1524000" y="5101934"/>
            <a:ext cx="9144000" cy="155865"/>
          </a:xfrm>
        </p:spPr>
        <p:txBody>
          <a:bodyPr>
            <a:normAutofit fontScale="25000" lnSpcReduction="20000"/>
          </a:bodyPr>
          <a:lstStyle/>
          <a:p>
            <a:endParaRPr lang="ru-RU" dirty="0"/>
          </a:p>
        </p:txBody>
      </p:sp>
      <p:pic>
        <p:nvPicPr>
          <p:cNvPr id="4" name="Рисунок 3"/>
          <p:cNvPicPr>
            <a:picLocks noChangeAspect="1"/>
          </p:cNvPicPr>
          <p:nvPr/>
        </p:nvPicPr>
        <p:blipFill>
          <a:blip r:embed="rId2"/>
          <a:stretch>
            <a:fillRect/>
          </a:stretch>
        </p:blipFill>
        <p:spPr>
          <a:xfrm>
            <a:off x="353291" y="0"/>
            <a:ext cx="11637818" cy="1359231"/>
          </a:xfrm>
          <a:prstGeom prst="rect">
            <a:avLst/>
          </a:prstGeom>
        </p:spPr>
      </p:pic>
      <p:sp>
        <p:nvSpPr>
          <p:cNvPr id="5" name="Прямоугольник 4"/>
          <p:cNvSpPr/>
          <p:nvPr/>
        </p:nvSpPr>
        <p:spPr>
          <a:xfrm flipV="1">
            <a:off x="2949286" y="5361708"/>
            <a:ext cx="6293428" cy="369332"/>
          </a:xfrm>
          <a:prstGeom prst="rect">
            <a:avLst/>
          </a:prstGeom>
        </p:spPr>
        <p:txBody>
          <a:bodyPr wrap="square">
            <a:spAutoFit/>
          </a:bodyPr>
          <a:lstStyle/>
          <a:p>
            <a:r>
              <a:rPr lang="ru-RU" dirty="0" smtClean="0"/>
              <a:t>П</a:t>
            </a:r>
            <a:endParaRPr lang="ru-RU" dirty="0"/>
          </a:p>
        </p:txBody>
      </p:sp>
      <p:pic>
        <p:nvPicPr>
          <p:cNvPr id="6" name="Рисунок 5"/>
          <p:cNvPicPr>
            <a:picLocks noChangeAspect="1"/>
          </p:cNvPicPr>
          <p:nvPr/>
        </p:nvPicPr>
        <p:blipFill>
          <a:blip r:embed="rId3"/>
          <a:stretch>
            <a:fillRect/>
          </a:stretch>
        </p:blipFill>
        <p:spPr>
          <a:xfrm>
            <a:off x="1153391" y="5257799"/>
            <a:ext cx="9590809" cy="1454727"/>
          </a:xfrm>
          <a:prstGeom prst="rect">
            <a:avLst/>
          </a:prstGeom>
        </p:spPr>
      </p:pic>
    </p:spTree>
    <p:extLst>
      <p:ext uri="{BB962C8B-B14F-4D97-AF65-F5344CB8AC3E}">
        <p14:creationId xmlns:p14="http://schemas.microsoft.com/office/powerpoint/2010/main" val="2651134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3127" y="114300"/>
            <a:ext cx="12275127" cy="3416320"/>
          </a:xfrm>
          <a:prstGeom prst="rect">
            <a:avLst/>
          </a:prstGeom>
        </p:spPr>
        <p:txBody>
          <a:bodyPr wrap="square">
            <a:spAutoFit/>
          </a:bodyPr>
          <a:lstStyle/>
          <a:p>
            <a:r>
              <a:rPr lang="ru-RU" dirty="0" smtClean="0"/>
              <a:t>в</a:t>
            </a:r>
            <a:r>
              <a:rPr lang="ru-RU" dirty="0" smtClean="0">
                <a:solidFill>
                  <a:schemeClr val="accent2">
                    <a:lumMod val="50000"/>
                  </a:schemeClr>
                </a:solidFill>
              </a:rPr>
              <a:t>) РАСЧЕТ ГОТОВЫХ БЛЮД. Когда готовите дома, нужно суммировать углеводы, которые содержат ингредиенты. Тут в ход идут оба варианта расчета. Например, делаем сырники</a:t>
            </a:r>
          </a:p>
          <a:p>
            <a:r>
              <a:rPr lang="ru-RU" dirty="0" smtClean="0">
                <a:solidFill>
                  <a:schemeClr val="accent2">
                    <a:lumMod val="50000"/>
                  </a:schemeClr>
                </a:solidFill>
              </a:rPr>
              <a:t>400 г творога (на 100 г 3 г углеводов по составу)= 12 г углеводов в пачке = 1 ХЕ</a:t>
            </a:r>
          </a:p>
          <a:p>
            <a:r>
              <a:rPr lang="ru-RU" dirty="0" smtClean="0">
                <a:solidFill>
                  <a:schemeClr val="accent2">
                    <a:lumMod val="50000"/>
                  </a:schemeClr>
                </a:solidFill>
              </a:rPr>
              <a:t>2 яйца - не считаем</a:t>
            </a:r>
          </a:p>
          <a:p>
            <a:r>
              <a:rPr lang="ru-RU" dirty="0" smtClean="0">
                <a:solidFill>
                  <a:schemeClr val="accent2">
                    <a:lumMod val="50000"/>
                  </a:schemeClr>
                </a:solidFill>
              </a:rPr>
              <a:t>4 ст. ложки муки (60 г) = 4ХЕ </a:t>
            </a:r>
          </a:p>
          <a:p>
            <a:r>
              <a:rPr lang="ru-RU" dirty="0" smtClean="0">
                <a:solidFill>
                  <a:schemeClr val="accent2">
                    <a:lumMod val="50000"/>
                  </a:schemeClr>
                </a:solidFill>
              </a:rPr>
              <a:t>3 ст. ложки сахара (45 г) = 3 ХЕ</a:t>
            </a:r>
          </a:p>
          <a:p>
            <a:r>
              <a:rPr lang="ru-RU" dirty="0" smtClean="0">
                <a:solidFill>
                  <a:schemeClr val="accent2">
                    <a:lumMod val="50000"/>
                  </a:schemeClr>
                </a:solidFill>
              </a:rPr>
              <a:t>соль по вкусу</a:t>
            </a:r>
          </a:p>
          <a:p>
            <a:r>
              <a:rPr lang="ru-RU" dirty="0" smtClean="0">
                <a:solidFill>
                  <a:schemeClr val="accent2">
                    <a:lumMod val="50000"/>
                  </a:schemeClr>
                </a:solidFill>
              </a:rPr>
              <a:t>ИТОГО: в </a:t>
            </a:r>
            <a:r>
              <a:rPr lang="ru-RU" dirty="0" err="1" smtClean="0">
                <a:solidFill>
                  <a:schemeClr val="accent2">
                    <a:lumMod val="50000"/>
                  </a:schemeClr>
                </a:solidFill>
              </a:rPr>
              <a:t>сырниковой</a:t>
            </a:r>
            <a:r>
              <a:rPr lang="ru-RU" dirty="0" smtClean="0">
                <a:solidFill>
                  <a:schemeClr val="accent2">
                    <a:lumMod val="50000"/>
                  </a:schemeClr>
                </a:solidFill>
              </a:rPr>
              <a:t> массе 8 ХЕ</a:t>
            </a:r>
          </a:p>
          <a:p>
            <a:r>
              <a:rPr lang="ru-RU" dirty="0" smtClean="0">
                <a:solidFill>
                  <a:schemeClr val="accent2">
                    <a:lumMod val="50000"/>
                  </a:schemeClr>
                </a:solidFill>
              </a:rPr>
              <a:t>ВЫХОД: 560 г сырников</a:t>
            </a:r>
          </a:p>
          <a:p>
            <a:r>
              <a:rPr lang="ru-RU" dirty="0" smtClean="0">
                <a:solidFill>
                  <a:schemeClr val="accent2">
                    <a:lumMod val="50000"/>
                  </a:schemeClr>
                </a:solidFill>
              </a:rPr>
              <a:t>Пожарили, взвесили ВСЕ сырники и разделили на 8 ХЕ. </a:t>
            </a:r>
          </a:p>
          <a:p>
            <a:r>
              <a:rPr lang="ru-RU" dirty="0" smtClean="0">
                <a:solidFill>
                  <a:schemeClr val="accent2">
                    <a:lumMod val="50000"/>
                  </a:schemeClr>
                </a:solidFill>
              </a:rPr>
              <a:t>Получается, что 560:8=70г сырников содержит 1 ХЕ, взвесили свою порцию 200г, значит в этой порции 200:70= 3ХЕ</a:t>
            </a:r>
            <a:r>
              <a:rPr lang="ru-RU" dirty="0" smtClean="0"/>
              <a:t>.</a:t>
            </a:r>
          </a:p>
          <a:p>
            <a:endParaRPr lang="ru-RU" dirty="0"/>
          </a:p>
        </p:txBody>
      </p:sp>
      <p:sp>
        <p:nvSpPr>
          <p:cNvPr id="3" name="Прямоугольник 2"/>
          <p:cNvSpPr/>
          <p:nvPr/>
        </p:nvSpPr>
        <p:spPr>
          <a:xfrm>
            <a:off x="0" y="3465513"/>
            <a:ext cx="12095019" cy="3693319"/>
          </a:xfrm>
          <a:prstGeom prst="rect">
            <a:avLst/>
          </a:prstGeom>
        </p:spPr>
        <p:txBody>
          <a:bodyPr wrap="square">
            <a:spAutoFit/>
          </a:bodyPr>
          <a:lstStyle/>
          <a:p>
            <a:r>
              <a:rPr lang="ru-RU" b="1" i="1" dirty="0" smtClean="0">
                <a:solidFill>
                  <a:schemeClr val="accent6">
                    <a:lumMod val="50000"/>
                  </a:schemeClr>
                </a:solidFill>
              </a:rPr>
              <a:t>Несколько слов про овощи. Овощи (кроме картофеля) относятся к продуктам с низким гликемическим индексом, содержат много клетчатки, замедляющей всасывание углеводов и, поэтому, рекомендованы для питания диабетикам. Однако многие считают, что овощи можно не учитывать при расчете ХЕ. Это заблуждение, которое приводит к высоким сахарам крови. Давайте посчитаем. Допустим, Вы съели совсем немного овощей в обед:</a:t>
            </a:r>
          </a:p>
          <a:p>
            <a:r>
              <a:rPr lang="ru-RU" b="1" i="1" dirty="0" smtClean="0">
                <a:solidFill>
                  <a:schemeClr val="accent6">
                    <a:lumMod val="50000"/>
                  </a:schemeClr>
                </a:solidFill>
              </a:rPr>
              <a:t>салатик из 70 г свёклы = 0,5 ХЕ</a:t>
            </a:r>
          </a:p>
          <a:p>
            <a:r>
              <a:rPr lang="ru-RU" b="1" i="1" dirty="0" smtClean="0">
                <a:solidFill>
                  <a:schemeClr val="accent6">
                    <a:lumMod val="50000"/>
                  </a:schemeClr>
                </a:solidFill>
              </a:rPr>
              <a:t>и сгрызли 90 г морковки = 0,5 ХЕ</a:t>
            </a:r>
          </a:p>
          <a:p>
            <a:endParaRPr lang="ru-RU" b="1" i="1" dirty="0" smtClean="0">
              <a:solidFill>
                <a:schemeClr val="accent6">
                  <a:lumMod val="50000"/>
                </a:schemeClr>
              </a:solidFill>
            </a:endParaRPr>
          </a:p>
          <a:p>
            <a:r>
              <a:rPr lang="ru-RU" b="1" i="1" dirty="0" smtClean="0">
                <a:solidFill>
                  <a:schemeClr val="accent6">
                    <a:lumMod val="50000"/>
                  </a:schemeClr>
                </a:solidFill>
              </a:rPr>
              <a:t>и не учли их в расчете дозы инсулина. Очевидно, что сахар крови будет выше целевого к ужину.</a:t>
            </a:r>
          </a:p>
          <a:p>
            <a:endParaRPr lang="ru-RU" b="1" i="1" dirty="0" smtClean="0">
              <a:solidFill>
                <a:schemeClr val="accent6">
                  <a:lumMod val="50000"/>
                </a:schemeClr>
              </a:solidFill>
            </a:endParaRPr>
          </a:p>
          <a:p>
            <a:r>
              <a:rPr lang="ru-RU" b="1" i="1" dirty="0" smtClean="0">
                <a:solidFill>
                  <a:schemeClr val="accent6">
                    <a:lumMod val="50000"/>
                  </a:schemeClr>
                </a:solidFill>
              </a:rPr>
              <a:t>Рекомендую всем проверенную таблицу ХЕ http://moidiabet.ru/blog/tablica-hlebnih-edinic-dannie-po-knige-gid-po-pitaniju</a:t>
            </a:r>
          </a:p>
          <a:p>
            <a:endParaRPr lang="ru-RU" dirty="0"/>
          </a:p>
        </p:txBody>
      </p:sp>
    </p:spTree>
    <p:extLst>
      <p:ext uri="{BB962C8B-B14F-4D97-AF65-F5344CB8AC3E}">
        <p14:creationId xmlns:p14="http://schemas.microsoft.com/office/powerpoint/2010/main" val="1274086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2119" y="342899"/>
            <a:ext cx="11450781" cy="1477328"/>
          </a:xfrm>
          <a:prstGeom prst="rect">
            <a:avLst/>
          </a:prstGeom>
        </p:spPr>
        <p:txBody>
          <a:bodyPr wrap="square">
            <a:spAutoFit/>
          </a:bodyPr>
          <a:lstStyle/>
          <a:p>
            <a:pPr algn="ctr"/>
            <a:r>
              <a:rPr lang="ru-RU" b="1" i="1" dirty="0" smtClean="0">
                <a:solidFill>
                  <a:schemeClr val="accent1">
                    <a:lumMod val="50000"/>
                  </a:schemeClr>
                </a:solidFill>
                <a:cs typeface="Aharoni" panose="02010803020104030203" pitchFamily="2" charset="-79"/>
              </a:rPr>
              <a:t>Заместительная инсулинотерапия является единственным методом лечения СД 1 типа.</a:t>
            </a:r>
          </a:p>
          <a:p>
            <a:pPr algn="ctr"/>
            <a:r>
              <a:rPr lang="ru-RU" b="1" i="1" dirty="0" smtClean="0">
                <a:solidFill>
                  <a:schemeClr val="accent1">
                    <a:lumMod val="50000"/>
                  </a:schemeClr>
                </a:solidFill>
                <a:cs typeface="Aharoni" panose="02010803020104030203" pitchFamily="2" charset="-79"/>
              </a:rPr>
              <a:t> Базально-</a:t>
            </a:r>
            <a:r>
              <a:rPr lang="ru-RU" b="1" i="1" dirty="0" err="1" smtClean="0">
                <a:solidFill>
                  <a:schemeClr val="accent1">
                    <a:lumMod val="50000"/>
                  </a:schemeClr>
                </a:solidFill>
                <a:cs typeface="Aharoni" panose="02010803020104030203" pitchFamily="2" charset="-79"/>
              </a:rPr>
              <a:t>болюсная</a:t>
            </a:r>
            <a:r>
              <a:rPr lang="ru-RU" b="1" i="1" dirty="0" smtClean="0">
                <a:solidFill>
                  <a:schemeClr val="accent1">
                    <a:lumMod val="50000"/>
                  </a:schemeClr>
                </a:solidFill>
                <a:cs typeface="Aharoni" panose="02010803020104030203" pitchFamily="2" charset="-79"/>
              </a:rPr>
              <a:t> инсулинотерапия призвана имитировать работу здоровой поджелудочной железы.</a:t>
            </a:r>
          </a:p>
          <a:p>
            <a:pPr algn="ctr"/>
            <a:r>
              <a:rPr lang="ru-RU" b="1" i="1" dirty="0" smtClean="0">
                <a:solidFill>
                  <a:schemeClr val="accent1">
                    <a:lumMod val="50000"/>
                  </a:schemeClr>
                </a:solidFill>
                <a:cs typeface="Aharoni" panose="02010803020104030203" pitchFamily="2" charset="-79"/>
              </a:rPr>
              <a:t> Используются препараты короткого,  среднего и продолжительного действия, при помповой инсулинотерапии – препараты ультракороткого действия.</a:t>
            </a:r>
          </a:p>
          <a:p>
            <a:endParaRPr lang="ru-RU" dirty="0"/>
          </a:p>
        </p:txBody>
      </p:sp>
      <p:sp>
        <p:nvSpPr>
          <p:cNvPr id="3" name="Прямоугольник 2"/>
          <p:cNvSpPr/>
          <p:nvPr/>
        </p:nvSpPr>
        <p:spPr>
          <a:xfrm>
            <a:off x="322119" y="1672936"/>
            <a:ext cx="11450781" cy="923330"/>
          </a:xfrm>
          <a:prstGeom prst="rect">
            <a:avLst/>
          </a:prstGeom>
        </p:spPr>
        <p:txBody>
          <a:bodyPr wrap="square">
            <a:spAutoFit/>
          </a:bodyPr>
          <a:lstStyle/>
          <a:p>
            <a:r>
              <a:rPr lang="ru-RU" dirty="0" smtClean="0"/>
              <a:t>Базисная часть инсулинотерапии - это обеспечения инсулинового фона. </a:t>
            </a:r>
            <a:r>
              <a:rPr lang="ru-RU" dirty="0" err="1" smtClean="0"/>
              <a:t>Болюсная</a:t>
            </a:r>
            <a:r>
              <a:rPr lang="ru-RU" dirty="0" smtClean="0"/>
              <a:t> часть (пищевая)  - имитация </a:t>
            </a:r>
            <a:r>
              <a:rPr lang="ru-RU" dirty="0" err="1" smtClean="0"/>
              <a:t>прандиальной</a:t>
            </a:r>
            <a:r>
              <a:rPr lang="ru-RU" dirty="0" smtClean="0"/>
              <a:t> секреции инсулина в ответ на поступающую пищу.</a:t>
            </a:r>
          </a:p>
          <a:p>
            <a:endParaRPr lang="ru-RU" dirty="0"/>
          </a:p>
        </p:txBody>
      </p:sp>
      <p:sp>
        <p:nvSpPr>
          <p:cNvPr id="4" name="Прямоугольник 3"/>
          <p:cNvSpPr/>
          <p:nvPr/>
        </p:nvSpPr>
        <p:spPr>
          <a:xfrm>
            <a:off x="322118" y="3067137"/>
            <a:ext cx="11544300" cy="2862322"/>
          </a:xfrm>
          <a:prstGeom prst="rect">
            <a:avLst/>
          </a:prstGeom>
        </p:spPr>
        <p:txBody>
          <a:bodyPr wrap="square">
            <a:spAutoFit/>
          </a:bodyPr>
          <a:lstStyle/>
          <a:p>
            <a:r>
              <a:rPr lang="ru-RU" b="1" i="1" dirty="0" smtClean="0">
                <a:solidFill>
                  <a:srgbClr val="7030A0"/>
                </a:solidFill>
              </a:rPr>
              <a:t>Инсулин измеряют в единицах (</a:t>
            </a:r>
            <a:r>
              <a:rPr lang="ru-RU" b="1" i="1" dirty="0" err="1" smtClean="0">
                <a:solidFill>
                  <a:srgbClr val="7030A0"/>
                </a:solidFill>
              </a:rPr>
              <a:t>Ед</a:t>
            </a:r>
            <a:r>
              <a:rPr lang="ru-RU" b="1" i="1" dirty="0" smtClean="0">
                <a:solidFill>
                  <a:srgbClr val="7030A0"/>
                </a:solidFill>
              </a:rPr>
              <a:t> ). 1 </a:t>
            </a:r>
            <a:r>
              <a:rPr lang="ru-RU" b="1" i="1" dirty="0" err="1" smtClean="0">
                <a:solidFill>
                  <a:srgbClr val="7030A0"/>
                </a:solidFill>
              </a:rPr>
              <a:t>Ед</a:t>
            </a:r>
            <a:r>
              <a:rPr lang="ru-RU" b="1" i="1" dirty="0" smtClean="0">
                <a:solidFill>
                  <a:srgbClr val="7030A0"/>
                </a:solidFill>
              </a:rPr>
              <a:t> инсулина снижает сахар крови, в среднем, на 2,0 </a:t>
            </a:r>
            <a:r>
              <a:rPr lang="ru-RU" b="1" i="1" dirty="0" err="1" smtClean="0">
                <a:solidFill>
                  <a:srgbClr val="7030A0"/>
                </a:solidFill>
              </a:rPr>
              <a:t>ммоль</a:t>
            </a:r>
            <a:r>
              <a:rPr lang="ru-RU" b="1" i="1" dirty="0" smtClean="0">
                <a:solidFill>
                  <a:srgbClr val="7030A0"/>
                </a:solidFill>
              </a:rPr>
              <a:t>/л.</a:t>
            </a:r>
          </a:p>
          <a:p>
            <a:r>
              <a:rPr lang="ru-RU" b="1" i="1" dirty="0" smtClean="0">
                <a:solidFill>
                  <a:srgbClr val="7030A0"/>
                </a:solidFill>
              </a:rPr>
              <a:t> Подбор вида инсулина производит лечащий врач-эндокринолог. </a:t>
            </a:r>
          </a:p>
          <a:p>
            <a:r>
              <a:rPr lang="ru-RU" b="1" i="1" dirty="0" smtClean="0">
                <a:solidFill>
                  <a:srgbClr val="7030A0"/>
                </a:solidFill>
              </a:rPr>
              <a:t>Чтобы установить необходимую дозировку, а в последующем корректировать ее,  вычисляют индивидуальные коэффициент чувствительности и углеводный коэффициент.</a:t>
            </a:r>
          </a:p>
          <a:p>
            <a:endParaRPr lang="ru-RU" b="1" i="1" dirty="0" smtClean="0">
              <a:solidFill>
                <a:srgbClr val="7030A0"/>
              </a:solidFill>
            </a:endParaRPr>
          </a:p>
          <a:p>
            <a:r>
              <a:rPr lang="ru-RU" b="1" i="1" dirty="0" smtClean="0">
                <a:solidFill>
                  <a:srgbClr val="7030A0"/>
                </a:solidFill>
              </a:rPr>
              <a:t>Коэффициент чувствительности (фактор чувствительности к инсулину) показывает, на сколько снижается уровень глюкозы в крови при введение 1 </a:t>
            </a:r>
            <a:r>
              <a:rPr lang="ru-RU" b="1" i="1" dirty="0" err="1" smtClean="0">
                <a:solidFill>
                  <a:srgbClr val="7030A0"/>
                </a:solidFill>
              </a:rPr>
              <a:t>Ед</a:t>
            </a:r>
            <a:r>
              <a:rPr lang="ru-RU" b="1" i="1" dirty="0" smtClean="0">
                <a:solidFill>
                  <a:srgbClr val="7030A0"/>
                </a:solidFill>
              </a:rPr>
              <a:t> инсулина.</a:t>
            </a:r>
          </a:p>
          <a:p>
            <a:endParaRPr lang="ru-RU" b="1" i="1" dirty="0" smtClean="0">
              <a:solidFill>
                <a:srgbClr val="7030A0"/>
              </a:solidFill>
            </a:endParaRPr>
          </a:p>
          <a:p>
            <a:r>
              <a:rPr lang="ru-RU" b="1" i="1" dirty="0" smtClean="0">
                <a:solidFill>
                  <a:srgbClr val="7030A0"/>
                </a:solidFill>
              </a:rPr>
              <a:t>Углеводный коэффициент (соотношение углеводы/инсулин) отражает какое количество углеводов в вашем организме может компенсировать 1 ЕД инсулина.</a:t>
            </a:r>
            <a:endParaRPr lang="ru-RU" b="1" i="1" dirty="0">
              <a:solidFill>
                <a:srgbClr val="7030A0"/>
              </a:solidFill>
            </a:endParaRPr>
          </a:p>
        </p:txBody>
      </p:sp>
    </p:spTree>
    <p:extLst>
      <p:ext uri="{BB962C8B-B14F-4D97-AF65-F5344CB8AC3E}">
        <p14:creationId xmlns:p14="http://schemas.microsoft.com/office/powerpoint/2010/main" val="1594988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5083" y="197346"/>
            <a:ext cx="11565082" cy="4247317"/>
          </a:xfrm>
          <a:prstGeom prst="rect">
            <a:avLst/>
          </a:prstGeom>
        </p:spPr>
        <p:txBody>
          <a:bodyPr wrap="square">
            <a:spAutoFit/>
          </a:bodyPr>
          <a:lstStyle/>
          <a:p>
            <a:r>
              <a:rPr lang="ru-RU" dirty="0" smtClean="0">
                <a:solidFill>
                  <a:schemeClr val="accent4">
                    <a:lumMod val="50000"/>
                  </a:schemeClr>
                </a:solidFill>
              </a:rPr>
              <a:t>Формула расчета необходимой дозы болюса на еду: </a:t>
            </a:r>
          </a:p>
          <a:p>
            <a:r>
              <a:rPr lang="ru-RU" dirty="0" smtClean="0">
                <a:solidFill>
                  <a:schemeClr val="accent4">
                    <a:lumMod val="50000"/>
                  </a:schemeClr>
                </a:solidFill>
              </a:rPr>
              <a:t>Болюс на еду = Количество грамм углеводов ×Углеводный коэффициент</a:t>
            </a:r>
          </a:p>
          <a:p>
            <a:endParaRPr lang="ru-RU" dirty="0" smtClean="0">
              <a:solidFill>
                <a:schemeClr val="accent4">
                  <a:lumMod val="50000"/>
                </a:schemeClr>
              </a:solidFill>
            </a:endParaRPr>
          </a:p>
          <a:p>
            <a:r>
              <a:rPr lang="ru-RU" dirty="0" smtClean="0">
                <a:solidFill>
                  <a:schemeClr val="accent4">
                    <a:lumMod val="50000"/>
                  </a:schemeClr>
                </a:solidFill>
              </a:rPr>
              <a:t>Если уровень гликемии сильно поднялся  может понадобиться дополнительная инъекция </a:t>
            </a:r>
            <a:r>
              <a:rPr lang="ru-RU" dirty="0" err="1" smtClean="0">
                <a:solidFill>
                  <a:schemeClr val="accent4">
                    <a:lumMod val="50000"/>
                  </a:schemeClr>
                </a:solidFill>
              </a:rPr>
              <a:t>болюсного</a:t>
            </a:r>
            <a:r>
              <a:rPr lang="ru-RU" dirty="0" smtClean="0">
                <a:solidFill>
                  <a:schemeClr val="accent4">
                    <a:lumMod val="50000"/>
                  </a:schemeClr>
                </a:solidFill>
              </a:rPr>
              <a:t> инсулина.  Рассчитать необходимую дозировку поможет фактор чувствительности к инсулину.</a:t>
            </a:r>
          </a:p>
          <a:p>
            <a:endParaRPr lang="ru-RU" dirty="0" smtClean="0">
              <a:solidFill>
                <a:schemeClr val="accent4">
                  <a:lumMod val="50000"/>
                </a:schemeClr>
              </a:solidFill>
            </a:endParaRPr>
          </a:p>
          <a:p>
            <a:r>
              <a:rPr lang="ru-RU" dirty="0" smtClean="0">
                <a:solidFill>
                  <a:schemeClr val="accent4">
                    <a:lumMod val="50000"/>
                  </a:schemeClr>
                </a:solidFill>
              </a:rPr>
              <a:t>Формула расчета дозы болюса для коррекции уровня гликемии : </a:t>
            </a:r>
          </a:p>
          <a:p>
            <a:r>
              <a:rPr lang="ru-RU" dirty="0" smtClean="0">
                <a:solidFill>
                  <a:schemeClr val="accent4">
                    <a:lumMod val="50000"/>
                  </a:schemeClr>
                </a:solidFill>
              </a:rPr>
              <a:t>Корригирующий болюс (КБ) = (Текущий уровень гликемии – Целевой уровень гликемии)/Фактор чувствительности к инсулину</a:t>
            </a:r>
          </a:p>
          <a:p>
            <a:endParaRPr lang="ru-RU" dirty="0" smtClean="0">
              <a:solidFill>
                <a:schemeClr val="accent4">
                  <a:lumMod val="50000"/>
                </a:schemeClr>
              </a:solidFill>
            </a:endParaRPr>
          </a:p>
          <a:p>
            <a:r>
              <a:rPr lang="ru-RU" dirty="0" smtClean="0">
                <a:solidFill>
                  <a:schemeClr val="accent4">
                    <a:lumMod val="50000"/>
                  </a:schemeClr>
                </a:solidFill>
              </a:rPr>
              <a:t>Коррекция дозы инсулина должна осуществляться ежедневно с учетом данных самоконтроля гликемии в течение суток и количества углеводов в пище, до достижения индивидуальных целевых показателей углеводного обмена. Ограничений в дозе инсулина не существует.</a:t>
            </a:r>
          </a:p>
          <a:p>
            <a:endParaRPr lang="ru-RU" dirty="0" smtClean="0">
              <a:solidFill>
                <a:schemeClr val="accent4">
                  <a:lumMod val="50000"/>
                </a:schemeClr>
              </a:solidFill>
            </a:endParaRPr>
          </a:p>
          <a:p>
            <a:r>
              <a:rPr lang="ru-RU" dirty="0" smtClean="0"/>
              <a:t> </a:t>
            </a:r>
            <a:endParaRPr lang="ru-RU" dirty="0"/>
          </a:p>
        </p:txBody>
      </p:sp>
    </p:spTree>
    <p:extLst>
      <p:ext uri="{BB962C8B-B14F-4D97-AF65-F5344CB8AC3E}">
        <p14:creationId xmlns:p14="http://schemas.microsoft.com/office/powerpoint/2010/main" val="1672842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3291" y="0"/>
            <a:ext cx="11710555" cy="1690688"/>
          </a:xfrm>
        </p:spPr>
        <p:txBody>
          <a:bodyPr>
            <a:normAutofit fontScale="90000"/>
          </a:bodyPr>
          <a:lstStyle/>
          <a:p>
            <a:pPr algn="ctr"/>
            <a:r>
              <a:rPr lang="ru-RU" sz="2000" dirty="0" smtClean="0"/>
              <a:t>6.</a:t>
            </a:r>
            <a:r>
              <a:rPr lang="ru-RU" dirty="0" smtClean="0"/>
              <a:t> </a:t>
            </a:r>
            <a:r>
              <a:rPr lang="ru-RU" sz="2200" b="1" i="1" dirty="0" smtClean="0">
                <a:solidFill>
                  <a:schemeClr val="accent2">
                    <a:lumMod val="50000"/>
                  </a:schemeClr>
                </a:solidFill>
              </a:rPr>
              <a:t>КОЛИЧЕСТВО АКТИВНОГО ИНСУЛИНА (АИ). Активный инсулин - инсулин, оставшийся в крови от предыдущего болюса на еду.</a:t>
            </a:r>
            <a:br>
              <a:rPr lang="ru-RU" sz="2200" b="1" i="1" dirty="0" smtClean="0">
                <a:solidFill>
                  <a:schemeClr val="accent2">
                    <a:lumMod val="50000"/>
                  </a:schemeClr>
                </a:solidFill>
              </a:rPr>
            </a:br>
            <a:r>
              <a:rPr lang="ru-RU" sz="2200" b="1" i="1" dirty="0" smtClean="0">
                <a:solidFill>
                  <a:schemeClr val="accent2">
                    <a:lumMod val="50000"/>
                  </a:schemeClr>
                </a:solidFill>
              </a:rPr>
              <a:t> Действие инсулина не заканчивается сразу после введения. В течение каждого часа активность КОРОТКИХ и УЛЬТРАКОРОТКИХ инсулинов снижается на 20-25% от первоначальной дозы.</a:t>
            </a:r>
            <a:br>
              <a:rPr lang="ru-RU" sz="2200" b="1" i="1" dirty="0" smtClean="0">
                <a:solidFill>
                  <a:schemeClr val="accent2">
                    <a:lumMod val="50000"/>
                  </a:schemeClr>
                </a:solidFill>
              </a:rPr>
            </a:br>
            <a:r>
              <a:rPr lang="ru-RU" sz="2200" b="1" i="1" dirty="0" smtClean="0">
                <a:solidFill>
                  <a:schemeClr val="accent2">
                    <a:lumMod val="50000"/>
                  </a:schemeClr>
                </a:solidFill>
              </a:rPr>
              <a:t> Активность БАЗАЛЬНЫХ ИНСУЛИНОВ (</a:t>
            </a:r>
            <a:r>
              <a:rPr lang="ru-RU" sz="2200" b="1" i="1" dirty="0" err="1" smtClean="0">
                <a:solidFill>
                  <a:schemeClr val="accent2">
                    <a:lumMod val="50000"/>
                  </a:schemeClr>
                </a:solidFill>
              </a:rPr>
              <a:t>Лантус</a:t>
            </a:r>
            <a:r>
              <a:rPr lang="ru-RU" sz="2200" b="1" i="1" dirty="0" smtClean="0">
                <a:solidFill>
                  <a:schemeClr val="accent2">
                    <a:lumMod val="50000"/>
                  </a:schemeClr>
                </a:solidFill>
              </a:rPr>
              <a:t>, </a:t>
            </a:r>
            <a:r>
              <a:rPr lang="ru-RU" sz="2200" b="1" i="1" dirty="0" err="1" smtClean="0">
                <a:solidFill>
                  <a:schemeClr val="accent2">
                    <a:lumMod val="50000"/>
                  </a:schemeClr>
                </a:solidFill>
              </a:rPr>
              <a:t>Протафан</a:t>
            </a:r>
            <a:r>
              <a:rPr lang="ru-RU" sz="2200" b="1" i="1" dirty="0" smtClean="0">
                <a:solidFill>
                  <a:schemeClr val="accent2">
                    <a:lumMod val="50000"/>
                  </a:schemeClr>
                </a:solidFill>
              </a:rPr>
              <a:t>, НПХ, и др.) НЕ УЧИТЫВАЕТСЯ.</a:t>
            </a:r>
            <a:br>
              <a:rPr lang="ru-RU" sz="2200" b="1" i="1" dirty="0" smtClean="0">
                <a:solidFill>
                  <a:schemeClr val="accent2">
                    <a:lumMod val="50000"/>
                  </a:schemeClr>
                </a:solidFill>
              </a:rPr>
            </a:br>
            <a:endParaRPr lang="ru-RU" sz="2200" b="1" i="1" dirty="0">
              <a:solidFill>
                <a:schemeClr val="accent2">
                  <a:lumMod val="50000"/>
                </a:schemeClr>
              </a:solidFill>
            </a:endParaRPr>
          </a:p>
        </p:txBody>
      </p:sp>
      <p:sp>
        <p:nvSpPr>
          <p:cNvPr id="3" name="Прямоугольник 2"/>
          <p:cNvSpPr/>
          <p:nvPr/>
        </p:nvSpPr>
        <p:spPr>
          <a:xfrm>
            <a:off x="0" y="1589809"/>
            <a:ext cx="12191999" cy="5262979"/>
          </a:xfrm>
          <a:prstGeom prst="rect">
            <a:avLst/>
          </a:prstGeom>
        </p:spPr>
        <p:txBody>
          <a:bodyPr wrap="square">
            <a:spAutoFit/>
          </a:bodyPr>
          <a:lstStyle/>
          <a:p>
            <a:r>
              <a:rPr lang="ru-RU" sz="1400" dirty="0" smtClean="0">
                <a:solidFill>
                  <a:schemeClr val="accent1">
                    <a:lumMod val="50000"/>
                  </a:schemeClr>
                </a:solidFill>
              </a:rPr>
              <a:t>Например, в 8 утра ввели 10 ед. </a:t>
            </a:r>
            <a:r>
              <a:rPr lang="ru-RU" sz="1400" dirty="0" err="1" smtClean="0">
                <a:solidFill>
                  <a:schemeClr val="accent1">
                    <a:lumMod val="50000"/>
                  </a:schemeClr>
                </a:solidFill>
              </a:rPr>
              <a:t>хумалога</a:t>
            </a:r>
            <a:r>
              <a:rPr lang="ru-RU" sz="1400" dirty="0" smtClean="0">
                <a:solidFill>
                  <a:schemeClr val="accent1">
                    <a:lumMod val="50000"/>
                  </a:schemeClr>
                </a:solidFill>
              </a:rPr>
              <a:t>. Его активность будет снижаться следующим образом:</a:t>
            </a:r>
          </a:p>
          <a:p>
            <a:r>
              <a:rPr lang="ru-RU" sz="1400" dirty="0" smtClean="0">
                <a:solidFill>
                  <a:schemeClr val="accent1">
                    <a:lumMod val="50000"/>
                  </a:schemeClr>
                </a:solidFill>
              </a:rPr>
              <a:t>8.00 – 10 ед.</a:t>
            </a:r>
          </a:p>
          <a:p>
            <a:r>
              <a:rPr lang="ru-RU" sz="1400" dirty="0" smtClean="0">
                <a:solidFill>
                  <a:schemeClr val="accent1">
                    <a:lumMod val="50000"/>
                  </a:schemeClr>
                </a:solidFill>
              </a:rPr>
              <a:t>9.00 – 8 ед.</a:t>
            </a:r>
          </a:p>
          <a:p>
            <a:r>
              <a:rPr lang="ru-RU" sz="1400" dirty="0" smtClean="0">
                <a:solidFill>
                  <a:schemeClr val="accent1">
                    <a:lumMod val="50000"/>
                  </a:schemeClr>
                </a:solidFill>
              </a:rPr>
              <a:t>10.00 – 6 ед.</a:t>
            </a:r>
          </a:p>
          <a:p>
            <a:r>
              <a:rPr lang="ru-RU" sz="1400" dirty="0" smtClean="0">
                <a:solidFill>
                  <a:schemeClr val="accent1">
                    <a:lumMod val="50000"/>
                  </a:schemeClr>
                </a:solidFill>
              </a:rPr>
              <a:t>11.00 – 4 ед.</a:t>
            </a:r>
          </a:p>
          <a:p>
            <a:r>
              <a:rPr lang="ru-RU" sz="1400" dirty="0" smtClean="0">
                <a:solidFill>
                  <a:schemeClr val="accent1">
                    <a:lumMod val="50000"/>
                  </a:schemeClr>
                </a:solidFill>
              </a:rPr>
              <a:t>12.00 – 2 ед.</a:t>
            </a:r>
          </a:p>
          <a:p>
            <a:r>
              <a:rPr lang="ru-RU" sz="1400" dirty="0" smtClean="0">
                <a:solidFill>
                  <a:schemeClr val="accent1">
                    <a:lumMod val="50000"/>
                  </a:schemeClr>
                </a:solidFill>
              </a:rPr>
              <a:t>13.00 – 0 ед.</a:t>
            </a:r>
          </a:p>
          <a:p>
            <a:r>
              <a:rPr lang="ru-RU" sz="1400" dirty="0" smtClean="0">
                <a:solidFill>
                  <a:schemeClr val="accent1">
                    <a:lumMod val="50000"/>
                  </a:schemeClr>
                </a:solidFill>
              </a:rPr>
              <a:t>7. ВРЕМЯ ЭКСПОЗИЦИИ ИНЪЕКЦИИ ИНСУЛИНА. Что это такое? Это время от инъекции короткого инсулина до начала приема пищи. Необходимо четко знать время всасывания и пик действия инсулина, который Вы используете. В инструкции к применению инсулина всегда описывается его </a:t>
            </a:r>
            <a:r>
              <a:rPr lang="ru-RU" sz="1400" dirty="0" err="1" smtClean="0">
                <a:solidFill>
                  <a:schemeClr val="accent1">
                    <a:lumMod val="50000"/>
                  </a:schemeClr>
                </a:solidFill>
              </a:rPr>
              <a:t>фармакокинетика</a:t>
            </a:r>
            <a:r>
              <a:rPr lang="ru-RU" sz="1400" dirty="0" smtClean="0">
                <a:solidFill>
                  <a:schemeClr val="accent1">
                    <a:lumMod val="50000"/>
                  </a:schemeClr>
                </a:solidFill>
              </a:rPr>
              <a:t>.</a:t>
            </a:r>
          </a:p>
          <a:p>
            <a:r>
              <a:rPr lang="ru-RU" sz="1400" dirty="0" err="1" smtClean="0">
                <a:solidFill>
                  <a:schemeClr val="accent1">
                    <a:lumMod val="50000"/>
                  </a:schemeClr>
                </a:solidFill>
              </a:rPr>
              <a:t>Фармакокинетика</a:t>
            </a:r>
            <a:r>
              <a:rPr lang="ru-RU" sz="1400" dirty="0" smtClean="0">
                <a:solidFill>
                  <a:schemeClr val="accent1">
                    <a:lumMod val="50000"/>
                  </a:schemeClr>
                </a:solidFill>
              </a:rPr>
              <a:t> коротких (человеческих инсулинов) начало действия через 30 минут – 1 час, пик действия через 2-4 часа, длительность действия – 6-8 часов.</a:t>
            </a:r>
          </a:p>
          <a:p>
            <a:r>
              <a:rPr lang="ru-RU" sz="1400" dirty="0" err="1" smtClean="0">
                <a:solidFill>
                  <a:schemeClr val="accent1">
                    <a:lumMod val="50000"/>
                  </a:schemeClr>
                </a:solidFill>
              </a:rPr>
              <a:t>Фармакокинетика</a:t>
            </a:r>
            <a:r>
              <a:rPr lang="ru-RU" sz="1400" dirty="0" smtClean="0">
                <a:solidFill>
                  <a:schemeClr val="accent1">
                    <a:lumMod val="50000"/>
                  </a:schemeClr>
                </a:solidFill>
              </a:rPr>
              <a:t> ультракоротких инсулинов: начало действия через 15-30 минут, пик действия 0,5-1,5 часа (у </a:t>
            </a:r>
            <a:r>
              <a:rPr lang="ru-RU" sz="1400" dirty="0" err="1" smtClean="0">
                <a:solidFill>
                  <a:schemeClr val="accent1">
                    <a:lumMod val="50000"/>
                  </a:schemeClr>
                </a:solidFill>
              </a:rPr>
              <a:t>Новорапида</a:t>
            </a:r>
            <a:r>
              <a:rPr lang="ru-RU" sz="1400" dirty="0" smtClean="0">
                <a:solidFill>
                  <a:schemeClr val="accent1">
                    <a:lumMod val="50000"/>
                  </a:schemeClr>
                </a:solidFill>
              </a:rPr>
              <a:t> 1-3 часа), максимум действия 3-5 часов.</a:t>
            </a:r>
          </a:p>
          <a:p>
            <a:r>
              <a:rPr lang="ru-RU" sz="1400" b="1" dirty="0" smtClean="0">
                <a:solidFill>
                  <a:schemeClr val="accent6">
                    <a:lumMod val="50000"/>
                  </a:schemeClr>
                </a:solidFill>
              </a:rPr>
              <a:t>Очевидно, что ультракороткие инсулины раньше всасываются и быстрее выводятся из организма. </a:t>
            </a:r>
          </a:p>
          <a:p>
            <a:r>
              <a:rPr lang="ru-RU" sz="1400" b="1" dirty="0" smtClean="0">
                <a:solidFill>
                  <a:schemeClr val="accent6">
                    <a:lumMod val="50000"/>
                  </a:schemeClr>
                </a:solidFill>
              </a:rPr>
              <a:t>Это нужно учитывать при расчете времени экспозиции инъекции инсулина. Нужно понимать, что к моменту всасывания углеводов, инсулин тоже должен уже всосаться и начать работать – снижать сахар крови. </a:t>
            </a:r>
          </a:p>
          <a:p>
            <a:r>
              <a:rPr lang="ru-RU" sz="1400" b="1" dirty="0" smtClean="0">
                <a:solidFill>
                  <a:schemeClr val="accent6">
                    <a:lumMod val="50000"/>
                  </a:schemeClr>
                </a:solidFill>
              </a:rPr>
              <a:t>Иначе, высокие сахара через два часа после еды неизбежны. Как это сделать. Всегда перед едой смотрим сахар крови:</a:t>
            </a:r>
          </a:p>
          <a:p>
            <a:r>
              <a:rPr lang="ru-RU" sz="1400" b="1" dirty="0" smtClean="0">
                <a:solidFill>
                  <a:schemeClr val="accent6">
                    <a:lumMod val="50000"/>
                  </a:schemeClr>
                </a:solidFill>
              </a:rPr>
              <a:t>Сахар крови нормальный – время экспозиции 10 мин. для ультракоротких инсулинов и 30 мин для коротких инсулинов</a:t>
            </a:r>
            <a:r>
              <a:rPr lang="ru-RU" sz="1400" dirty="0" smtClean="0">
                <a:solidFill>
                  <a:srgbClr val="0070C0"/>
                </a:solidFill>
              </a:rPr>
              <a:t>.</a:t>
            </a:r>
          </a:p>
          <a:p>
            <a:endParaRPr lang="ru-RU" dirty="0" smtClean="0"/>
          </a:p>
          <a:p>
            <a:r>
              <a:rPr lang="ru-RU" sz="1600" b="1" i="1" dirty="0" smtClean="0">
                <a:solidFill>
                  <a:srgbClr val="C00000"/>
                </a:solidFill>
              </a:rPr>
              <a:t>Сахар крови высокий – время экспозиции УВЕЛИЧИТЬ (делаем инсулин еще раньше)</a:t>
            </a:r>
          </a:p>
          <a:p>
            <a:endParaRPr lang="ru-RU" sz="1600" b="1" i="1" dirty="0" smtClean="0">
              <a:solidFill>
                <a:srgbClr val="C00000"/>
              </a:solidFill>
            </a:endParaRPr>
          </a:p>
          <a:p>
            <a:r>
              <a:rPr lang="ru-RU" sz="1600" b="1" i="1" dirty="0" smtClean="0">
                <a:solidFill>
                  <a:srgbClr val="C00000"/>
                </a:solidFill>
              </a:rPr>
              <a:t>Сахар крови низкий – время экспозиции 0, начать прием пищи с быстрых углеводов (делаем инсулин сразу перед едой)</a:t>
            </a:r>
          </a:p>
          <a:p>
            <a:endParaRPr lang="ru-RU" dirty="0"/>
          </a:p>
        </p:txBody>
      </p:sp>
    </p:spTree>
    <p:extLst>
      <p:ext uri="{BB962C8B-B14F-4D97-AF65-F5344CB8AC3E}">
        <p14:creationId xmlns:p14="http://schemas.microsoft.com/office/powerpoint/2010/main" val="1035109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1" y="-223838"/>
            <a:ext cx="12032673" cy="7305675"/>
          </a:xfrm>
          <a:prstGeom prst="rect">
            <a:avLst/>
          </a:prstGeom>
        </p:spPr>
      </p:pic>
    </p:spTree>
    <p:extLst>
      <p:ext uri="{BB962C8B-B14F-4D97-AF65-F5344CB8AC3E}">
        <p14:creationId xmlns:p14="http://schemas.microsoft.com/office/powerpoint/2010/main" val="3388374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45027" y="-93519"/>
            <a:ext cx="12101945" cy="7346373"/>
          </a:xfrm>
          <a:prstGeom prst="rect">
            <a:avLst/>
          </a:prstGeom>
        </p:spPr>
      </p:pic>
    </p:spTree>
    <p:extLst>
      <p:ext uri="{BB962C8B-B14F-4D97-AF65-F5344CB8AC3E}">
        <p14:creationId xmlns:p14="http://schemas.microsoft.com/office/powerpoint/2010/main" val="2534011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5473" y="228599"/>
            <a:ext cx="11814463" cy="4801314"/>
          </a:xfrm>
          <a:prstGeom prst="rect">
            <a:avLst/>
          </a:prstGeom>
        </p:spPr>
        <p:txBody>
          <a:bodyPr wrap="square">
            <a:spAutoFit/>
          </a:bodyPr>
          <a:lstStyle/>
          <a:p>
            <a:r>
              <a:rPr lang="ru-RU" dirty="0"/>
              <a:t>Лечение:</a:t>
            </a:r>
          </a:p>
          <a:p>
            <a:endParaRPr lang="ru-RU" dirty="0"/>
          </a:p>
          <a:p>
            <a:r>
              <a:rPr lang="ru-RU" dirty="0"/>
              <a:t> </a:t>
            </a:r>
            <a:r>
              <a:rPr lang="ru-RU" dirty="0" smtClean="0"/>
              <a:t>Диетотерапия </a:t>
            </a:r>
            <a:r>
              <a:rPr lang="ru-RU" dirty="0"/>
              <a:t>- основа – индивидуальный подбор суточной калорийности, диета, сбалансированная по содержанию углеводов, жиров, белков, витаминов и минералов (ст.№9). Питание 6 раз в сутки (3 основных –завтрак, обед, ужин и 3 «перекуса» — второй завтрак, полдник, второй ужин).</a:t>
            </a:r>
          </a:p>
          <a:p>
            <a:endParaRPr lang="ru-RU" dirty="0"/>
          </a:p>
          <a:p>
            <a:r>
              <a:rPr lang="ru-RU" dirty="0"/>
              <a:t> </a:t>
            </a:r>
          </a:p>
          <a:p>
            <a:r>
              <a:rPr lang="ru-RU" dirty="0" smtClean="0"/>
              <a:t>Из </a:t>
            </a:r>
            <a:r>
              <a:rPr lang="ru-RU" dirty="0"/>
              <a:t>пищевого рациона исключают легкоусвояемые углеводы (сахар, конфеты, варенье, изделия из белой муки). Заменяют на углеводы, содержащие большое количество клетчатки. Из крупы исключают рис, манную, предпочтение отдают – гречневой, перловой, пшенной. Прием картофеля ограничивают, черный хлеб назначают в количествах, близких к потребностям. Овощи дают в сыром и тушеном виде, фрукты до 500 гр. В день (зеленые яблоки, слива, апельсины, киви, грейпфрут), исключить виноград , бананы, хурма, дыни, абрикосы.</a:t>
            </a:r>
          </a:p>
          <a:p>
            <a:endParaRPr lang="ru-RU" dirty="0"/>
          </a:p>
          <a:p>
            <a:r>
              <a:rPr lang="ru-RU" dirty="0"/>
              <a:t> </a:t>
            </a:r>
          </a:p>
          <a:p>
            <a:endParaRPr lang="ru-RU" dirty="0"/>
          </a:p>
          <a:p>
            <a:r>
              <a:rPr lang="ru-RU" dirty="0"/>
              <a:t>Сахар заменяют – дают ксилит, сорбит. Суточная потребность в жирах покрывается за счет сливочного масла, жиров растительного происхождения</a:t>
            </a:r>
          </a:p>
        </p:txBody>
      </p:sp>
    </p:spTree>
    <p:extLst>
      <p:ext uri="{BB962C8B-B14F-4D97-AF65-F5344CB8AC3E}">
        <p14:creationId xmlns:p14="http://schemas.microsoft.com/office/powerpoint/2010/main" val="3788473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35082"/>
            <a:ext cx="12081309" cy="5355312"/>
          </a:xfrm>
          <a:prstGeom prst="rect">
            <a:avLst/>
          </a:prstGeom>
        </p:spPr>
        <p:txBody>
          <a:bodyPr wrap="square">
            <a:spAutoFit/>
          </a:bodyPr>
          <a:lstStyle/>
          <a:p>
            <a:r>
              <a:rPr lang="ru-RU" dirty="0"/>
              <a:t>Инсулинотерапия – Доза инсулина зависит от тяжести заболевания и от потери глюкозы с мочой в течение суток. На каждые 5гр. глюкозы, выведенные с </a:t>
            </a:r>
            <a:r>
              <a:rPr lang="ru-RU" dirty="0" err="1"/>
              <a:t>мочей</a:t>
            </a:r>
            <a:r>
              <a:rPr lang="ru-RU" dirty="0"/>
              <a:t>, назначают 1ЕД инсулина. Инсулин вводят в основном подкожно, но иногда в/м и в/в.</a:t>
            </a:r>
          </a:p>
          <a:p>
            <a:endParaRPr lang="ru-RU" dirty="0"/>
          </a:p>
          <a:p>
            <a:r>
              <a:rPr lang="ru-RU" dirty="0"/>
              <a:t> </a:t>
            </a:r>
            <a:r>
              <a:rPr lang="ru-RU" dirty="0" smtClean="0"/>
              <a:t>По </a:t>
            </a:r>
            <a:r>
              <a:rPr lang="ru-RU" dirty="0"/>
              <a:t>действию препараты инсулина могут быть:</a:t>
            </a:r>
          </a:p>
          <a:p>
            <a:endParaRPr lang="ru-RU" dirty="0"/>
          </a:p>
          <a:p>
            <a:r>
              <a:rPr lang="ru-RU" dirty="0"/>
              <a:t> </a:t>
            </a:r>
            <a:r>
              <a:rPr lang="ru-RU" dirty="0" smtClean="0"/>
              <a:t>* </a:t>
            </a:r>
            <a:r>
              <a:rPr lang="ru-RU" dirty="0"/>
              <a:t>Короткого действия (пик действия ч/з 2-4ч., ) длительность действия 6-8 час. </a:t>
            </a:r>
            <a:r>
              <a:rPr lang="ru-RU" dirty="0" err="1"/>
              <a:t>Актрапид</a:t>
            </a:r>
            <a:r>
              <a:rPr lang="ru-RU" dirty="0"/>
              <a:t>, </a:t>
            </a:r>
            <a:r>
              <a:rPr lang="ru-RU" dirty="0" err="1"/>
              <a:t>хумулин</a:t>
            </a:r>
            <a:r>
              <a:rPr lang="ru-RU" dirty="0"/>
              <a:t> Р, </a:t>
            </a:r>
            <a:r>
              <a:rPr lang="ru-RU" dirty="0" err="1"/>
              <a:t>авестис</a:t>
            </a:r>
            <a:r>
              <a:rPr lang="ru-RU" dirty="0"/>
              <a:t>. Инсулин Рапид (свиной), </a:t>
            </a:r>
            <a:r>
              <a:rPr lang="ru-RU" dirty="0" err="1"/>
              <a:t>хумалог</a:t>
            </a:r>
            <a:r>
              <a:rPr lang="ru-RU" dirty="0"/>
              <a:t> (действие 4ч)</a:t>
            </a:r>
          </a:p>
          <a:p>
            <a:endParaRPr lang="ru-RU" dirty="0"/>
          </a:p>
          <a:p>
            <a:r>
              <a:rPr lang="ru-RU" dirty="0" smtClean="0"/>
              <a:t>* </a:t>
            </a:r>
            <a:r>
              <a:rPr lang="ru-RU" dirty="0"/>
              <a:t>Средней продолжительности действия (пик ч/з 5-10 час, действие 12-18час). </a:t>
            </a:r>
            <a:r>
              <a:rPr lang="ru-RU" dirty="0" err="1"/>
              <a:t>Инсулонг</a:t>
            </a:r>
            <a:r>
              <a:rPr lang="ru-RU" dirty="0"/>
              <a:t>, </a:t>
            </a:r>
            <a:r>
              <a:rPr lang="ru-RU" dirty="0" err="1"/>
              <a:t>Монотард</a:t>
            </a:r>
            <a:r>
              <a:rPr lang="ru-RU" dirty="0"/>
              <a:t> НМ (человеческий), </a:t>
            </a:r>
            <a:r>
              <a:rPr lang="ru-RU" dirty="0" err="1"/>
              <a:t>Монотард</a:t>
            </a:r>
            <a:r>
              <a:rPr lang="ru-RU" dirty="0"/>
              <a:t> МС(свиной). </a:t>
            </a:r>
            <a:r>
              <a:rPr lang="ru-RU" dirty="0" err="1"/>
              <a:t>Хумулин</a:t>
            </a:r>
            <a:r>
              <a:rPr lang="ru-RU" dirty="0"/>
              <a:t> Н, </a:t>
            </a:r>
            <a:r>
              <a:rPr lang="ru-RU" dirty="0" err="1"/>
              <a:t>Базал</a:t>
            </a:r>
            <a:r>
              <a:rPr lang="ru-RU" dirty="0"/>
              <a:t>.</a:t>
            </a:r>
          </a:p>
          <a:p>
            <a:endParaRPr lang="ru-RU" dirty="0"/>
          </a:p>
          <a:p>
            <a:r>
              <a:rPr lang="ru-RU" dirty="0"/>
              <a:t> </a:t>
            </a:r>
            <a:r>
              <a:rPr lang="ru-RU" dirty="0" smtClean="0"/>
              <a:t> *Длительного </a:t>
            </a:r>
            <a:r>
              <a:rPr lang="ru-RU" dirty="0"/>
              <a:t>действия ( пик ч/з 10-18час, действие 20-30ч). </a:t>
            </a:r>
            <a:r>
              <a:rPr lang="ru-RU" dirty="0" err="1"/>
              <a:t>Ультралонг</a:t>
            </a:r>
            <a:r>
              <a:rPr lang="ru-RU" dirty="0"/>
              <a:t>, </a:t>
            </a:r>
            <a:r>
              <a:rPr lang="ru-RU" dirty="0" err="1"/>
              <a:t>Ультратард</a:t>
            </a:r>
            <a:r>
              <a:rPr lang="ru-RU" dirty="0"/>
              <a:t> НМ. Инсулин может вводиться шприцом (1мл-40ЕД, 1мл-50ЕД, 1мл –100ЕД)., также с помощью шприц-ручек. Инсулин вводится за 30 минут до еды. Доза распределяется в течение суток. Помогает в этом суточный </a:t>
            </a:r>
            <a:r>
              <a:rPr lang="ru-RU" dirty="0" err="1"/>
              <a:t>глюкозурический</a:t>
            </a:r>
            <a:r>
              <a:rPr lang="ru-RU" dirty="0"/>
              <a:t> профиль. Может применяться помпа – автоматически регулируя введения И в зависимости от уровня глюкозы.</a:t>
            </a:r>
          </a:p>
          <a:p>
            <a:endParaRPr lang="ru-RU" dirty="0"/>
          </a:p>
          <a:p>
            <a:r>
              <a:rPr lang="ru-RU" dirty="0"/>
              <a:t> </a:t>
            </a:r>
            <a:r>
              <a:rPr lang="ru-RU" dirty="0" smtClean="0"/>
              <a:t> </a:t>
            </a:r>
            <a:r>
              <a:rPr lang="ru-RU" dirty="0"/>
              <a:t>Для лечения СД П типа используют, а также при легких формах заболевания </a:t>
            </a:r>
            <a:r>
              <a:rPr lang="ru-RU" dirty="0" err="1"/>
              <a:t>сахароснижающие</a:t>
            </a:r>
            <a:r>
              <a:rPr lang="ru-RU" dirty="0"/>
              <a:t> препараты. (</a:t>
            </a:r>
            <a:r>
              <a:rPr lang="ru-RU" dirty="0" err="1"/>
              <a:t>букарбон</a:t>
            </a:r>
            <a:r>
              <a:rPr lang="ru-RU" dirty="0"/>
              <a:t>, </a:t>
            </a:r>
            <a:r>
              <a:rPr lang="ru-RU" dirty="0" err="1"/>
              <a:t>диабетон</a:t>
            </a:r>
            <a:r>
              <a:rPr lang="ru-RU" dirty="0"/>
              <a:t>, </a:t>
            </a:r>
            <a:r>
              <a:rPr lang="ru-RU" dirty="0" err="1"/>
              <a:t>адебид</a:t>
            </a:r>
            <a:r>
              <a:rPr lang="ru-RU" dirty="0"/>
              <a:t>).</a:t>
            </a:r>
          </a:p>
        </p:txBody>
      </p:sp>
    </p:spTree>
    <p:extLst>
      <p:ext uri="{BB962C8B-B14F-4D97-AF65-F5344CB8AC3E}">
        <p14:creationId xmlns:p14="http://schemas.microsoft.com/office/powerpoint/2010/main" val="2664808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986528"/>
          </a:xfrm>
          <a:prstGeom prst="rect">
            <a:avLst/>
          </a:prstGeom>
        </p:spPr>
        <p:txBody>
          <a:bodyPr wrap="square">
            <a:spAutoFit/>
          </a:bodyPr>
          <a:lstStyle/>
          <a:p>
            <a:r>
              <a:rPr lang="ru-RU" sz="1600" i="1" dirty="0">
                <a:cs typeface="Aharoni" panose="02010803020104030203" pitchFamily="2" charset="-79"/>
              </a:rPr>
              <a:t>1.Гипогликемическая— резкое уменьшение количества сахара в крови, приводящее к снижению усвоения глюкозы клетками </a:t>
            </a:r>
            <a:r>
              <a:rPr lang="ru-RU" sz="1600" i="1" dirty="0" err="1">
                <a:cs typeface="Aharoni" panose="02010803020104030203" pitchFamily="2" charset="-79"/>
              </a:rPr>
              <a:t>г.мозга</a:t>
            </a:r>
            <a:r>
              <a:rPr lang="ru-RU" sz="1600" i="1" dirty="0">
                <a:cs typeface="Aharoni" panose="02010803020104030203" pitchFamily="2" charset="-79"/>
              </a:rPr>
              <a:t> и его гипоксии.</a:t>
            </a:r>
          </a:p>
          <a:p>
            <a:r>
              <a:rPr lang="ru-RU" sz="1600" i="1" dirty="0" smtClean="0">
                <a:solidFill>
                  <a:srgbClr val="C00000"/>
                </a:solidFill>
                <a:cs typeface="Aharoni" panose="02010803020104030203" pitchFamily="2" charset="-79"/>
              </a:rPr>
              <a:t>Клиника</a:t>
            </a:r>
            <a:r>
              <a:rPr lang="ru-RU" sz="1600" i="1" dirty="0">
                <a:solidFill>
                  <a:srgbClr val="C00000"/>
                </a:solidFill>
                <a:cs typeface="Aharoni" panose="02010803020104030203" pitchFamily="2" charset="-79"/>
              </a:rPr>
              <a:t>:</a:t>
            </a:r>
            <a:r>
              <a:rPr lang="ru-RU" sz="1600" i="1" dirty="0">
                <a:cs typeface="Aharoni" panose="02010803020104030203" pitchFamily="2" charset="-79"/>
              </a:rPr>
              <a:t> развивается быстро. Ребенок становится возбужденным, может быть озноб, чувство голода, дрожь, </a:t>
            </a:r>
            <a:r>
              <a:rPr lang="ru-RU" sz="1600" i="1" dirty="0" err="1">
                <a:cs typeface="Aharoni" panose="02010803020104030203" pitchFamily="2" charset="-79"/>
              </a:rPr>
              <a:t>г.боль</a:t>
            </a:r>
            <a:r>
              <a:rPr lang="ru-RU" sz="1600" i="1" dirty="0">
                <a:cs typeface="Aharoni" panose="02010803020104030203" pitchFamily="2" charset="-79"/>
              </a:rPr>
              <a:t>, головокружение, сердцебиение, повышенная потливость, анемия губ, подбородка, затем наступает потеря сознания, могут быть судороги.</a:t>
            </a:r>
          </a:p>
          <a:p>
            <a:r>
              <a:rPr lang="ru-RU" sz="1600" i="1" dirty="0" smtClean="0">
                <a:solidFill>
                  <a:srgbClr val="C00000"/>
                </a:solidFill>
                <a:cs typeface="Aharoni" panose="02010803020104030203" pitchFamily="2" charset="-79"/>
              </a:rPr>
              <a:t>Неотложная </a:t>
            </a:r>
            <a:r>
              <a:rPr lang="ru-RU" sz="1600" i="1" dirty="0">
                <a:solidFill>
                  <a:srgbClr val="C00000"/>
                </a:solidFill>
                <a:cs typeface="Aharoni" panose="02010803020104030203" pitchFamily="2" charset="-79"/>
              </a:rPr>
              <a:t>помощь</a:t>
            </a:r>
            <a:r>
              <a:rPr lang="ru-RU" sz="1600" i="1" dirty="0">
                <a:cs typeface="Aharoni" panose="02010803020104030203" pitchFamily="2" charset="-79"/>
              </a:rPr>
              <a:t>: если ребенок в сознании дают – быстрорастворимый сахар, сладкий чай, белый хлеб, сок. Если без сознания 20-50 мл 20-40% р-</a:t>
            </a:r>
            <a:r>
              <a:rPr lang="ru-RU" sz="1600" i="1" dirty="0" err="1">
                <a:cs typeface="Aharoni" panose="02010803020104030203" pitchFamily="2" charset="-79"/>
              </a:rPr>
              <a:t>ра</a:t>
            </a:r>
            <a:r>
              <a:rPr lang="ru-RU" sz="1600" i="1" dirty="0">
                <a:cs typeface="Aharoni" panose="02010803020104030203" pitchFamily="2" charset="-79"/>
              </a:rPr>
              <a:t> глюкозы – в/в </a:t>
            </a:r>
            <a:r>
              <a:rPr lang="ru-RU" sz="1600" i="1" dirty="0" err="1">
                <a:cs typeface="Aharoni" panose="02010803020104030203" pitchFamily="2" charset="-79"/>
              </a:rPr>
              <a:t>струйно</a:t>
            </a:r>
            <a:r>
              <a:rPr lang="ru-RU" sz="1600" i="1" dirty="0" smtClean="0">
                <a:cs typeface="Aharoni" panose="02010803020104030203" pitchFamily="2" charset="-79"/>
              </a:rPr>
              <a:t>.</a:t>
            </a:r>
          </a:p>
          <a:p>
            <a:r>
              <a:rPr lang="ru-RU" sz="1600" i="1" dirty="0" smtClean="0">
                <a:cs typeface="Aharoni" panose="02010803020104030203" pitchFamily="2" charset="-79"/>
              </a:rPr>
              <a:t> </a:t>
            </a:r>
            <a:r>
              <a:rPr lang="ru-RU" sz="1600" i="1" dirty="0">
                <a:cs typeface="Aharoni" panose="02010803020104030203" pitchFamily="2" charset="-79"/>
              </a:rPr>
              <a:t>При отсутствии сознания – в течение 10-15 минут вводят в/в </a:t>
            </a:r>
            <a:r>
              <a:rPr lang="ru-RU" sz="1600" i="1" dirty="0" err="1">
                <a:cs typeface="Aharoni" panose="02010803020104030203" pitchFamily="2" charset="-79"/>
              </a:rPr>
              <a:t>капельно</a:t>
            </a:r>
            <a:r>
              <a:rPr lang="ru-RU" sz="1600" i="1" dirty="0">
                <a:cs typeface="Aharoni" panose="02010803020104030203" pitchFamily="2" charset="-79"/>
              </a:rPr>
              <a:t> 5-10% р-р глюкозы до тех пор пока ребенок не придет в сознание. Дают увлажненный О2, кофеин. </a:t>
            </a:r>
            <a:endParaRPr lang="ru-RU" sz="1600" i="1" dirty="0" smtClean="0">
              <a:cs typeface="Aharoni" panose="02010803020104030203" pitchFamily="2" charset="-79"/>
            </a:endParaRPr>
          </a:p>
          <a:p>
            <a:r>
              <a:rPr lang="ru-RU" sz="1600" i="1" dirty="0" smtClean="0">
                <a:cs typeface="Aharoni" panose="02010803020104030203" pitchFamily="2" charset="-79"/>
              </a:rPr>
              <a:t>После </a:t>
            </a:r>
            <a:r>
              <a:rPr lang="ru-RU" sz="1600" i="1" dirty="0">
                <a:cs typeface="Aharoni" panose="02010803020104030203" pitchFamily="2" charset="-79"/>
              </a:rPr>
              <a:t>выведения из комы назначают:</a:t>
            </a:r>
          </a:p>
          <a:p>
            <a:r>
              <a:rPr lang="ru-RU" sz="1600" i="1" dirty="0" smtClean="0">
                <a:cs typeface="Aharoni" panose="02010803020104030203" pitchFamily="2" charset="-79"/>
              </a:rPr>
              <a:t> </a:t>
            </a:r>
            <a:r>
              <a:rPr lang="ru-RU" sz="1600" i="1" dirty="0">
                <a:cs typeface="Aharoni" panose="02010803020104030203" pitchFamily="2" charset="-79"/>
              </a:rPr>
              <a:t>углеводистую пищу – жидкую манную кашу, картофельное пюре. Консультация эндокринолога.</a:t>
            </a:r>
          </a:p>
          <a:p>
            <a:r>
              <a:rPr lang="ru-RU" sz="1600" i="1" dirty="0" smtClean="0">
                <a:solidFill>
                  <a:schemeClr val="accent2">
                    <a:lumMod val="50000"/>
                  </a:schemeClr>
                </a:solidFill>
                <a:cs typeface="Aharoni" panose="02010803020104030203" pitchFamily="2" charset="-79"/>
              </a:rPr>
              <a:t>2.Гипергликемическая</a:t>
            </a:r>
            <a:r>
              <a:rPr lang="ru-RU" sz="1600" i="1" dirty="0">
                <a:solidFill>
                  <a:schemeClr val="accent2">
                    <a:lumMod val="50000"/>
                  </a:schemeClr>
                </a:solidFill>
                <a:cs typeface="Aharoni" panose="02010803020104030203" pitchFamily="2" charset="-79"/>
              </a:rPr>
              <a:t>– (диабетическая </a:t>
            </a:r>
            <a:r>
              <a:rPr lang="ru-RU" sz="1600" i="1" dirty="0">
                <a:cs typeface="Aharoni" panose="02010803020104030203" pitchFamily="2" charset="-79"/>
              </a:rPr>
              <a:t>) кома – это резко выраженные метаболические расстройства, связанные с ацидозом и </a:t>
            </a:r>
            <a:r>
              <a:rPr lang="ru-RU" sz="1600" i="1" dirty="0" err="1">
                <a:cs typeface="Aharoni" panose="02010803020104030203" pitchFamily="2" charset="-79"/>
              </a:rPr>
              <a:t>кетозом</a:t>
            </a:r>
            <a:r>
              <a:rPr lang="ru-RU" sz="1600" i="1" dirty="0">
                <a:cs typeface="Aharoni" panose="02010803020104030203" pitchFamily="2" charset="-79"/>
              </a:rPr>
              <a:t> на фоне гипергликемии.</a:t>
            </a:r>
          </a:p>
          <a:p>
            <a:r>
              <a:rPr lang="ru-RU" sz="1600" i="1" dirty="0" smtClean="0">
                <a:cs typeface="Aharoni" panose="02010803020104030203" pitchFamily="2" charset="-79"/>
              </a:rPr>
              <a:t>Причины</a:t>
            </a:r>
            <a:r>
              <a:rPr lang="ru-RU" sz="1600" i="1" dirty="0">
                <a:cs typeface="Aharoni" panose="02010803020104030203" pitchFamily="2" charset="-79"/>
              </a:rPr>
              <a:t>: — поздняя диагностика СД, нарушение диеты (употребление углеводистой пищи), недостаточная доза инсулина ( пропуск инъекции) стрессы, сопутствующие заболевания.</a:t>
            </a:r>
          </a:p>
          <a:p>
            <a:r>
              <a:rPr lang="ru-RU" sz="1600" i="1" dirty="0" err="1" smtClean="0">
                <a:solidFill>
                  <a:schemeClr val="accent2">
                    <a:lumMod val="50000"/>
                  </a:schemeClr>
                </a:solidFill>
                <a:cs typeface="Aharoni" panose="02010803020104030203" pitchFamily="2" charset="-79"/>
              </a:rPr>
              <a:t>Клиника</a:t>
            </a:r>
            <a:r>
              <a:rPr lang="ru-RU" sz="1600" i="1" dirty="0" err="1" smtClean="0">
                <a:cs typeface="Aharoni" panose="02010803020104030203" pitchFamily="2" charset="-79"/>
              </a:rPr>
              <a:t>:общая</a:t>
            </a:r>
            <a:r>
              <a:rPr lang="ru-RU" sz="1600" i="1" dirty="0" smtClean="0">
                <a:cs typeface="Aharoni" panose="02010803020104030203" pitchFamily="2" charset="-79"/>
              </a:rPr>
              <a:t> </a:t>
            </a:r>
            <a:r>
              <a:rPr lang="ru-RU" sz="1600" i="1" dirty="0">
                <a:cs typeface="Aharoni" panose="02010803020104030203" pitchFamily="2" charset="-79"/>
              </a:rPr>
              <a:t>слабость, тошнота, рвота, </a:t>
            </a:r>
            <a:r>
              <a:rPr lang="ru-RU" sz="1600" i="1" dirty="0" err="1">
                <a:cs typeface="Aharoni" panose="02010803020104030203" pitchFamily="2" charset="-79"/>
              </a:rPr>
              <a:t>г.боль</a:t>
            </a:r>
            <a:r>
              <a:rPr lang="ru-RU" sz="1600" i="1" dirty="0">
                <a:cs typeface="Aharoni" panose="02010803020104030203" pitchFamily="2" charset="-79"/>
              </a:rPr>
              <a:t>, утомляемость, вялость, может быть кожный зуд, полиурия, усиливается жажда, боли в животе, мышцах. Кожа сухая, холодная., пульс частый, АД понижено, характерный запах </a:t>
            </a:r>
            <a:r>
              <a:rPr lang="ru-RU" sz="1600" i="1" dirty="0" err="1">
                <a:cs typeface="Aharoni" panose="02010803020104030203" pitchFamily="2" charset="-79"/>
              </a:rPr>
              <a:t>ацедоза</a:t>
            </a:r>
            <a:r>
              <a:rPr lang="ru-RU" sz="1600" i="1" dirty="0">
                <a:cs typeface="Aharoni" panose="02010803020104030203" pitchFamily="2" charset="-79"/>
              </a:rPr>
              <a:t> изо рта, глаза западают, глазные яблоки мягкие при надавливании. На лице – диабетический румянец. Дыхание шумное. Больной становится заторможенным с дальнейшей утратой сознания</a:t>
            </a:r>
            <a:r>
              <a:rPr lang="ru-RU" sz="1600" i="1" dirty="0" smtClean="0">
                <a:cs typeface="Aharoni" panose="02010803020104030203" pitchFamily="2" charset="-79"/>
              </a:rPr>
              <a:t>.</a:t>
            </a:r>
          </a:p>
          <a:p>
            <a:r>
              <a:rPr lang="ru-RU" sz="1600" b="1" i="1" dirty="0">
                <a:solidFill>
                  <a:schemeClr val="accent2">
                    <a:lumMod val="50000"/>
                  </a:schemeClr>
                </a:solidFill>
                <a:cs typeface="Aharoni" panose="02010803020104030203" pitchFamily="2" charset="-79"/>
              </a:rPr>
              <a:t>Неотложная помощь:</a:t>
            </a:r>
          </a:p>
          <a:p>
            <a:r>
              <a:rPr lang="ru-RU" sz="1600" i="1" dirty="0">
                <a:cs typeface="Aharoni" panose="02010803020104030203" pitchFamily="2" charset="-79"/>
              </a:rPr>
              <a:t> </a:t>
            </a:r>
            <a:r>
              <a:rPr lang="ru-RU" sz="1600" i="1" dirty="0" smtClean="0">
                <a:cs typeface="Aharoni" panose="02010803020104030203" pitchFamily="2" charset="-79"/>
              </a:rPr>
              <a:t>Промыть </a:t>
            </a:r>
            <a:r>
              <a:rPr lang="ru-RU" sz="1600" i="1" dirty="0">
                <a:cs typeface="Aharoni" panose="02010803020104030203" pitchFamily="2" charset="-79"/>
              </a:rPr>
              <a:t>желудок р-ром гидрокарбоната натрия или физ. раствором. Поить раствором соды. Очистительная клизма с гидрокарбонатом натрия. Оксигенотерапия. </a:t>
            </a:r>
            <a:r>
              <a:rPr lang="ru-RU" sz="1600" i="1" dirty="0" err="1">
                <a:cs typeface="Aharoni" panose="02010803020104030203" pitchFamily="2" charset="-79"/>
              </a:rPr>
              <a:t>Дезинтоксикационная</a:t>
            </a:r>
            <a:r>
              <a:rPr lang="ru-RU" sz="1600" i="1" dirty="0">
                <a:cs typeface="Aharoni" panose="02010803020104030203" pitchFamily="2" charset="-79"/>
              </a:rPr>
              <a:t> терапия. Инсулин назначают в/в </a:t>
            </a:r>
            <a:r>
              <a:rPr lang="ru-RU" sz="1600" i="1" dirty="0" err="1">
                <a:cs typeface="Aharoni" panose="02010803020104030203" pitchFamily="2" charset="-79"/>
              </a:rPr>
              <a:t>в</a:t>
            </a:r>
            <a:r>
              <a:rPr lang="ru-RU" sz="1600" i="1" dirty="0">
                <a:cs typeface="Aharoni" panose="02010803020104030203" pitchFamily="2" charset="-79"/>
              </a:rPr>
              <a:t> дозе</a:t>
            </a:r>
          </a:p>
          <a:p>
            <a:r>
              <a:rPr lang="ru-RU" sz="1600" i="1" dirty="0">
                <a:cs typeface="Aharoni" panose="02010803020104030203" pitchFamily="2" charset="-79"/>
              </a:rPr>
              <a:t> </a:t>
            </a:r>
            <a:r>
              <a:rPr lang="ru-RU" sz="1600" i="1" dirty="0" smtClean="0">
                <a:cs typeface="Aharoni" panose="02010803020104030203" pitchFamily="2" charset="-79"/>
              </a:rPr>
              <a:t>2-4 </a:t>
            </a:r>
            <a:r>
              <a:rPr lang="ru-RU" sz="1600" i="1" dirty="0" err="1">
                <a:cs typeface="Aharoni" panose="02010803020104030203" pitchFamily="2" charset="-79"/>
              </a:rPr>
              <a:t>ед</a:t>
            </a:r>
            <a:r>
              <a:rPr lang="ru-RU" sz="1600" i="1" dirty="0">
                <a:cs typeface="Aharoni" panose="02010803020104030203" pitchFamily="2" charset="-79"/>
              </a:rPr>
              <a:t>/кг, но вводят только ½ дозы. Через 2-3 часа делают повторную </a:t>
            </a:r>
            <a:r>
              <a:rPr lang="ru-RU" sz="1600" i="1" dirty="0" smtClean="0">
                <a:cs typeface="Aharoni" panose="02010803020104030203" pitchFamily="2" charset="-79"/>
              </a:rPr>
              <a:t>инъекцию</a:t>
            </a:r>
            <a:r>
              <a:rPr lang="ru-RU" sz="1600" i="1" dirty="0">
                <a:cs typeface="Aharoni" panose="02010803020104030203" pitchFamily="2" charset="-79"/>
              </a:rPr>
              <a:t>, но в небольших дозах с обязательным определением уровня сахара в крови. После прекращения рвоты дают сладкий чай, щелочную минеральную воду., соки. Назначают постельный режим. «Д» наблюдение осуществляют педиатр и эндокринолог. Это комплекс мер лечебных и профилактических.</a:t>
            </a:r>
          </a:p>
          <a:p>
            <a:r>
              <a:rPr lang="ru-RU" sz="1600" i="1" dirty="0">
                <a:cs typeface="Aharoni" panose="02010803020104030203" pitchFamily="2" charset="-79"/>
              </a:rPr>
              <a:t> </a:t>
            </a:r>
            <a:r>
              <a:rPr lang="ru-RU" sz="1600" i="1" dirty="0" smtClean="0">
                <a:cs typeface="Aharoni" panose="02010803020104030203" pitchFamily="2" charset="-79"/>
              </a:rPr>
              <a:t> </a:t>
            </a:r>
            <a:r>
              <a:rPr lang="ru-RU" sz="1600" b="1" i="1" dirty="0">
                <a:solidFill>
                  <a:schemeClr val="accent6">
                    <a:lumMod val="50000"/>
                  </a:schemeClr>
                </a:solidFill>
                <a:cs typeface="Aharoni" panose="02010803020104030203" pitchFamily="2" charset="-79"/>
              </a:rPr>
              <a:t>Диабет для ребенка — это образ жизни. Необходима работа с родителями, чтобы объяснить особенности дальнейшей жизни ребенка., особенности его обучения в школе.</a:t>
            </a:r>
          </a:p>
          <a:p>
            <a:endParaRPr lang="ru-RU" sz="1600" i="1" dirty="0">
              <a:cs typeface="Aharoni" panose="02010803020104030203" pitchFamily="2" charset="-79"/>
            </a:endParaRPr>
          </a:p>
        </p:txBody>
      </p:sp>
    </p:spTree>
    <p:extLst>
      <p:ext uri="{BB962C8B-B14F-4D97-AF65-F5344CB8AC3E}">
        <p14:creationId xmlns:p14="http://schemas.microsoft.com/office/powerpoint/2010/main" val="3106713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24689" y="0"/>
            <a:ext cx="11762509" cy="6774873"/>
          </a:xfrm>
          <a:prstGeom prst="rect">
            <a:avLst/>
          </a:prstGeom>
        </p:spPr>
      </p:pic>
    </p:spTree>
    <p:extLst>
      <p:ext uri="{BB962C8B-B14F-4D97-AF65-F5344CB8AC3E}">
        <p14:creationId xmlns:p14="http://schemas.microsoft.com/office/powerpoint/2010/main" val="1017510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301335"/>
            <a:ext cx="12063845" cy="3416320"/>
          </a:xfrm>
          <a:prstGeom prst="rect">
            <a:avLst/>
          </a:prstGeom>
        </p:spPr>
        <p:txBody>
          <a:bodyPr wrap="square">
            <a:spAutoFit/>
          </a:bodyPr>
          <a:lstStyle/>
          <a:p>
            <a:r>
              <a:rPr lang="ru-RU" dirty="0" smtClean="0"/>
              <a:t>Сахарный диабет – заболевание, обусловлено абсолютной или относительной недостаточностью инсулина, приводящие к нарушению обмена в-в ( в первую очередь углеводного), проявление хронической гипергликемией.</a:t>
            </a:r>
          </a:p>
          <a:p>
            <a:endParaRPr lang="ru-RU" dirty="0" smtClean="0"/>
          </a:p>
          <a:p>
            <a:r>
              <a:rPr lang="ru-RU" dirty="0" smtClean="0"/>
              <a:t> В последние десятилетие заболеваемость СД неуклонно прогрессирует. </a:t>
            </a:r>
          </a:p>
          <a:p>
            <a:r>
              <a:rPr lang="ru-RU" dirty="0" smtClean="0"/>
              <a:t>На детский возраст приходится от 1-8% от общего числа заболевших. </a:t>
            </a:r>
          </a:p>
          <a:p>
            <a:r>
              <a:rPr lang="ru-RU" dirty="0" smtClean="0"/>
              <a:t>Пик заболеваемости наблюдается в возрасте 3-4 года, 6-8лет, 11-14лет. </a:t>
            </a:r>
          </a:p>
          <a:p>
            <a:r>
              <a:rPr lang="ru-RU" dirty="0" smtClean="0"/>
              <a:t>Грудные дети составляют 0,5%.  Встречается также врожденный сахарный диабет.</a:t>
            </a:r>
          </a:p>
          <a:p>
            <a:endParaRPr lang="ru-RU" dirty="0" smtClean="0"/>
          </a:p>
          <a:p>
            <a:r>
              <a:rPr lang="ru-RU" dirty="0" smtClean="0"/>
              <a:t> </a:t>
            </a:r>
            <a:r>
              <a:rPr lang="ru-RU" i="1" dirty="0" smtClean="0"/>
              <a:t>Наибольшее</a:t>
            </a:r>
            <a:r>
              <a:rPr lang="ru-RU" dirty="0" smtClean="0"/>
              <a:t> количество больных приходится на развитые страны (Финляндия, Швеция, Дания, США). В Санкт-Петербурге заболеваемость составляет около 48-50 на 100.000 детей. Каждый год в СПб появляется около 100 вновь заболевших детей.</a:t>
            </a:r>
          </a:p>
          <a:p>
            <a:endParaRPr lang="ru-RU" dirty="0"/>
          </a:p>
        </p:txBody>
      </p:sp>
      <p:sp>
        <p:nvSpPr>
          <p:cNvPr id="5" name="Прямоугольник 4"/>
          <p:cNvSpPr/>
          <p:nvPr/>
        </p:nvSpPr>
        <p:spPr>
          <a:xfrm>
            <a:off x="59820" y="3780993"/>
            <a:ext cx="12145386" cy="3693319"/>
          </a:xfrm>
          <a:prstGeom prst="rect">
            <a:avLst/>
          </a:prstGeom>
        </p:spPr>
        <p:txBody>
          <a:bodyPr wrap="square">
            <a:spAutoFit/>
          </a:bodyPr>
          <a:lstStyle/>
          <a:p>
            <a:r>
              <a:rPr lang="ru-RU" sz="2000" i="1" dirty="0" smtClean="0">
                <a:solidFill>
                  <a:srgbClr val="002060"/>
                </a:solidFill>
                <a:cs typeface="Aharoni" panose="02010803020104030203" pitchFamily="2" charset="-79"/>
              </a:rPr>
              <a:t>Этиология:</a:t>
            </a:r>
          </a:p>
          <a:p>
            <a:r>
              <a:rPr lang="ru-RU" sz="2000" i="1" dirty="0" smtClean="0">
                <a:solidFill>
                  <a:srgbClr val="002060"/>
                </a:solidFill>
                <a:cs typeface="Aharoni" panose="02010803020104030203" pitchFamily="2" charset="-79"/>
              </a:rPr>
              <a:t>1. Генетический фактор</a:t>
            </a:r>
          </a:p>
          <a:p>
            <a:r>
              <a:rPr lang="ru-RU" sz="2000" i="1" dirty="0" smtClean="0">
                <a:solidFill>
                  <a:srgbClr val="002060"/>
                </a:solidFill>
                <a:cs typeface="Aharoni" panose="02010803020104030203" pitchFamily="2" charset="-79"/>
              </a:rPr>
              <a:t>2. Аутоиммунный фактор</a:t>
            </a:r>
          </a:p>
          <a:p>
            <a:r>
              <a:rPr lang="ru-RU" sz="2000" i="1" dirty="0" smtClean="0">
                <a:solidFill>
                  <a:srgbClr val="002060"/>
                </a:solidFill>
                <a:cs typeface="Aharoni" panose="02010803020104030203" pitchFamily="2" charset="-79"/>
              </a:rPr>
              <a:t>3. Вирусные инфекции (паротит, корь, гепатит)</a:t>
            </a:r>
          </a:p>
          <a:p>
            <a:r>
              <a:rPr lang="ru-RU" sz="2000" i="1" dirty="0" smtClean="0">
                <a:solidFill>
                  <a:srgbClr val="002060"/>
                </a:solidFill>
                <a:cs typeface="Aharoni" panose="02010803020104030203" pitchFamily="2" charset="-79"/>
              </a:rPr>
              <a:t>4. Нарушение питания (чрезмерно употребление углеводов и жиров).</a:t>
            </a:r>
          </a:p>
          <a:p>
            <a:r>
              <a:rPr lang="ru-RU" sz="2000" i="1" dirty="0" smtClean="0">
                <a:solidFill>
                  <a:srgbClr val="002060"/>
                </a:solidFill>
                <a:cs typeface="Aharoni" panose="02010803020104030203" pitchFamily="2" charset="-79"/>
              </a:rPr>
              <a:t>5. Ожирение.</a:t>
            </a:r>
          </a:p>
          <a:p>
            <a:r>
              <a:rPr lang="ru-RU" sz="2000" i="1" dirty="0" smtClean="0">
                <a:solidFill>
                  <a:srgbClr val="002060"/>
                </a:solidFill>
                <a:cs typeface="Aharoni" panose="02010803020104030203" pitchFamily="2" charset="-79"/>
              </a:rPr>
              <a:t>6. Стрессы, травмы головы.</a:t>
            </a:r>
          </a:p>
          <a:p>
            <a:r>
              <a:rPr lang="ru-RU" sz="2000" i="1" dirty="0" smtClean="0">
                <a:solidFill>
                  <a:srgbClr val="002060"/>
                </a:solidFill>
                <a:cs typeface="Aharoni" panose="02010803020104030203" pitchFamily="2" charset="-79"/>
              </a:rPr>
              <a:t> 7. Эндокринные заболевания.</a:t>
            </a:r>
          </a:p>
          <a:p>
            <a:r>
              <a:rPr lang="ru-RU" sz="2000" i="1" dirty="0" smtClean="0">
                <a:solidFill>
                  <a:srgbClr val="002060"/>
                </a:solidFill>
                <a:cs typeface="Aharoni" panose="02010803020104030203" pitchFamily="2" charset="-79"/>
              </a:rPr>
              <a:t> 8. ВПР поджелудочной железы, опухоли.</a:t>
            </a:r>
          </a:p>
          <a:p>
            <a:endParaRPr lang="ru-RU" dirty="0" smtClean="0">
              <a:cs typeface="Aharoni" panose="02010803020104030203" pitchFamily="2" charset="-79"/>
            </a:endParaRPr>
          </a:p>
          <a:p>
            <a:r>
              <a:rPr lang="ru-RU" dirty="0" smtClean="0"/>
              <a:t> </a:t>
            </a:r>
          </a:p>
          <a:p>
            <a:endParaRPr lang="ru-RU" dirty="0"/>
          </a:p>
        </p:txBody>
      </p:sp>
    </p:spTree>
    <p:extLst>
      <p:ext uri="{BB962C8B-B14F-4D97-AF65-F5344CB8AC3E}">
        <p14:creationId xmlns:p14="http://schemas.microsoft.com/office/powerpoint/2010/main" val="1098502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467591" y="1"/>
            <a:ext cx="11450782" cy="7003472"/>
          </a:xfrm>
          <a:prstGeom prst="rect">
            <a:avLst/>
          </a:prstGeom>
        </p:spPr>
      </p:pic>
    </p:spTree>
    <p:extLst>
      <p:ext uri="{BB962C8B-B14F-4D97-AF65-F5344CB8AC3E}">
        <p14:creationId xmlns:p14="http://schemas.microsoft.com/office/powerpoint/2010/main" val="1822721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1918373" cy="6764482"/>
          </a:xfrm>
          <a:prstGeom prst="rect">
            <a:avLst/>
          </a:prstGeom>
        </p:spPr>
      </p:pic>
    </p:spTree>
    <p:extLst>
      <p:ext uri="{BB962C8B-B14F-4D97-AF65-F5344CB8AC3E}">
        <p14:creationId xmlns:p14="http://schemas.microsoft.com/office/powerpoint/2010/main" val="2079861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28600" y="0"/>
            <a:ext cx="11963400" cy="6951518"/>
          </a:xfrm>
          <a:prstGeom prst="rect">
            <a:avLst/>
          </a:prstGeom>
        </p:spPr>
      </p:pic>
    </p:spTree>
    <p:extLst>
      <p:ext uri="{BB962C8B-B14F-4D97-AF65-F5344CB8AC3E}">
        <p14:creationId xmlns:p14="http://schemas.microsoft.com/office/powerpoint/2010/main" val="1994130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31763" y="1"/>
            <a:ext cx="11835245" cy="6858000"/>
          </a:xfrm>
          <a:prstGeom prst="rect">
            <a:avLst/>
          </a:prstGeom>
        </p:spPr>
      </p:pic>
    </p:spTree>
    <p:extLst>
      <p:ext uri="{BB962C8B-B14F-4D97-AF65-F5344CB8AC3E}">
        <p14:creationId xmlns:p14="http://schemas.microsoft.com/office/powerpoint/2010/main" val="3099607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
            <a:ext cx="11977399" cy="6993083"/>
          </a:xfrm>
          <a:prstGeom prst="rect">
            <a:avLst/>
          </a:prstGeom>
        </p:spPr>
      </p:pic>
    </p:spTree>
    <p:extLst>
      <p:ext uri="{BB962C8B-B14F-4D97-AF65-F5344CB8AC3E}">
        <p14:creationId xmlns:p14="http://schemas.microsoft.com/office/powerpoint/2010/main" val="473486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3127" y="-93518"/>
            <a:ext cx="11783291" cy="6951518"/>
          </a:xfrm>
          <a:prstGeom prst="rect">
            <a:avLst/>
          </a:prstGeom>
        </p:spPr>
      </p:pic>
    </p:spTree>
    <p:extLst>
      <p:ext uri="{BB962C8B-B14F-4D97-AF65-F5344CB8AC3E}">
        <p14:creationId xmlns:p14="http://schemas.microsoft.com/office/powerpoint/2010/main" val="909047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3127" y="72736"/>
            <a:ext cx="11866418" cy="6941128"/>
          </a:xfrm>
          <a:prstGeom prst="rect">
            <a:avLst/>
          </a:prstGeom>
        </p:spPr>
      </p:pic>
    </p:spTree>
    <p:extLst>
      <p:ext uri="{BB962C8B-B14F-4D97-AF65-F5344CB8AC3E}">
        <p14:creationId xmlns:p14="http://schemas.microsoft.com/office/powerpoint/2010/main" val="233482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 y="-1"/>
            <a:ext cx="12032673" cy="6961909"/>
          </a:xfrm>
          <a:prstGeom prst="rect">
            <a:avLst/>
          </a:prstGeom>
        </p:spPr>
      </p:pic>
    </p:spTree>
    <p:extLst>
      <p:ext uri="{BB962C8B-B14F-4D97-AF65-F5344CB8AC3E}">
        <p14:creationId xmlns:p14="http://schemas.microsoft.com/office/powerpoint/2010/main" val="2264090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76645" y="0"/>
            <a:ext cx="12015355" cy="6463145"/>
          </a:xfrm>
          <a:prstGeom prst="rect">
            <a:avLst/>
          </a:prstGeom>
        </p:spPr>
      </p:pic>
    </p:spTree>
    <p:extLst>
      <p:ext uri="{BB962C8B-B14F-4D97-AF65-F5344CB8AC3E}">
        <p14:creationId xmlns:p14="http://schemas.microsoft.com/office/powerpoint/2010/main" val="25409962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207819" y="238991"/>
            <a:ext cx="11502736" cy="6619009"/>
          </a:xfrm>
          <a:prstGeom prst="rect">
            <a:avLst/>
          </a:prstGeom>
        </p:spPr>
      </p:pic>
    </p:spTree>
    <p:extLst>
      <p:ext uri="{BB962C8B-B14F-4D97-AF65-F5344CB8AC3E}">
        <p14:creationId xmlns:p14="http://schemas.microsoft.com/office/powerpoint/2010/main" val="2925476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7819" y="3287423"/>
            <a:ext cx="11984182" cy="837767"/>
          </a:xfrm>
        </p:spPr>
        <p:txBody>
          <a:bodyPr>
            <a:normAutofit fontScale="90000"/>
          </a:bodyPr>
          <a:lstStyle/>
          <a:p>
            <a:r>
              <a:rPr lang="ru-RU" sz="3600" b="1" i="1" dirty="0" smtClean="0">
                <a:solidFill>
                  <a:schemeClr val="accent1">
                    <a:lumMod val="50000"/>
                  </a:schemeClr>
                </a:solidFill>
              </a:rPr>
              <a:t>Патогенез: Инсулин вырабатывается В- Клетками островков </a:t>
            </a:r>
            <a:r>
              <a:rPr lang="ru-RU" sz="3600" b="1" i="1" dirty="0" err="1" smtClean="0">
                <a:solidFill>
                  <a:schemeClr val="accent1">
                    <a:lumMod val="50000"/>
                  </a:schemeClr>
                </a:solidFill>
              </a:rPr>
              <a:t>Лангерганса</a:t>
            </a:r>
            <a:r>
              <a:rPr lang="ru-RU" sz="3600" b="1" i="1" dirty="0" smtClean="0">
                <a:solidFill>
                  <a:schemeClr val="accent1">
                    <a:lumMod val="50000"/>
                  </a:schemeClr>
                </a:solidFill>
              </a:rPr>
              <a:t> (клетки поджелудочной железы), </a:t>
            </a:r>
            <a:r>
              <a:rPr lang="en-US" sz="3600" b="1" i="1" dirty="0">
                <a:solidFill>
                  <a:schemeClr val="accent1">
                    <a:lumMod val="50000"/>
                  </a:schemeClr>
                </a:solidFill>
              </a:rPr>
              <a:t>@</a:t>
            </a:r>
            <a:r>
              <a:rPr lang="ru-RU" sz="3600" b="1" i="1" dirty="0" smtClean="0">
                <a:solidFill>
                  <a:schemeClr val="accent1">
                    <a:lumMod val="50000"/>
                  </a:schemeClr>
                </a:solidFill>
              </a:rPr>
              <a:t> -клетками вырабатывается – глюкагон. Это гормоны – антагонисты. Инсулин расщепляет поступающую в организм глюкозу, а глюкагон способствует ее накоплению. </a:t>
            </a:r>
            <a:br>
              <a:rPr lang="ru-RU" sz="3600" b="1" i="1" dirty="0" smtClean="0">
                <a:solidFill>
                  <a:schemeClr val="accent1">
                    <a:lumMod val="50000"/>
                  </a:schemeClr>
                </a:solidFill>
              </a:rPr>
            </a:br>
            <a:r>
              <a:rPr lang="ru-RU" sz="3600" b="1" i="1" dirty="0" smtClean="0">
                <a:solidFill>
                  <a:schemeClr val="accent1">
                    <a:lumMod val="50000"/>
                  </a:schemeClr>
                </a:solidFill>
              </a:rPr>
              <a:t>При нормальной работе железы оба процесса сбалансированы, содержание сахара в крови поддерживается на определенном </a:t>
            </a:r>
            <a:r>
              <a:rPr lang="ru-RU" sz="2700" b="1" i="1" dirty="0" smtClean="0">
                <a:solidFill>
                  <a:srgbClr val="002060"/>
                </a:solidFill>
              </a:rPr>
              <a:t>уровне.</a:t>
            </a:r>
            <a:r>
              <a:rPr lang="ru-RU" sz="2200" dirty="0" smtClean="0">
                <a:solidFill>
                  <a:schemeClr val="accent2">
                    <a:lumMod val="50000"/>
                  </a:schemeClr>
                </a:solidFill>
              </a:rPr>
              <a:t/>
            </a:r>
            <a:br>
              <a:rPr lang="ru-RU" sz="2200" dirty="0" smtClean="0">
                <a:solidFill>
                  <a:schemeClr val="accent2">
                    <a:lumMod val="50000"/>
                  </a:schemeClr>
                </a:solidFill>
              </a:rPr>
            </a:br>
            <a:r>
              <a:rPr lang="ru-RU" sz="2200" dirty="0" smtClean="0">
                <a:solidFill>
                  <a:schemeClr val="accent2">
                    <a:lumMod val="50000"/>
                  </a:schemeClr>
                </a:solidFill>
              </a:rPr>
              <a:t>Глюкоза крови стимулирует секрецию инсулина.</a:t>
            </a:r>
            <a:br>
              <a:rPr lang="ru-RU" sz="2200" dirty="0" smtClean="0">
                <a:solidFill>
                  <a:schemeClr val="accent2">
                    <a:lumMod val="50000"/>
                  </a:schemeClr>
                </a:solidFill>
              </a:rPr>
            </a:br>
            <a:r>
              <a:rPr lang="ru-RU" sz="2200" dirty="0" smtClean="0">
                <a:solidFill>
                  <a:schemeClr val="accent2">
                    <a:lumMod val="50000"/>
                  </a:schemeClr>
                </a:solidFill>
              </a:rPr>
              <a:t>Инсулин способствует переходу глюкозы из крови в мышечную и жировую ткань, способствует превращению глюкозы в </a:t>
            </a:r>
            <a:r>
              <a:rPr lang="ru-RU" sz="2200" dirty="0" err="1" smtClean="0">
                <a:solidFill>
                  <a:schemeClr val="accent2">
                    <a:lumMod val="50000"/>
                  </a:schemeClr>
                </a:solidFill>
              </a:rPr>
              <a:t>гликаген</a:t>
            </a:r>
            <a:r>
              <a:rPr lang="ru-RU" sz="2200" dirty="0" smtClean="0">
                <a:solidFill>
                  <a:schemeClr val="accent2">
                    <a:lumMod val="50000"/>
                  </a:schemeClr>
                </a:solidFill>
              </a:rPr>
              <a:t>, способствует полному расщеплению глюкозы.</a:t>
            </a:r>
            <a:br>
              <a:rPr lang="ru-RU" sz="2200" dirty="0" smtClean="0">
                <a:solidFill>
                  <a:schemeClr val="accent2">
                    <a:lumMod val="50000"/>
                  </a:schemeClr>
                </a:solidFill>
              </a:rPr>
            </a:br>
            <a:r>
              <a:rPr lang="ru-RU" sz="2200" dirty="0" smtClean="0">
                <a:solidFill>
                  <a:schemeClr val="accent2">
                    <a:lumMod val="50000"/>
                  </a:schemeClr>
                </a:solidFill>
              </a:rPr>
              <a:t> При дефиците инсулина или нечувствительности тканей к инсулину, ткани организма не получают глюкозу, либо не усваивают ее. Глюкоза накапливается в крови, гипергликемия), уменьшается превращение ее в жиры, синтез белков, нарушаются </a:t>
            </a:r>
            <a:r>
              <a:rPr lang="ru-RU" sz="2200" dirty="0" err="1" smtClean="0">
                <a:solidFill>
                  <a:schemeClr val="accent2">
                    <a:lumMod val="50000"/>
                  </a:schemeClr>
                </a:solidFill>
              </a:rPr>
              <a:t>окислительно</a:t>
            </a:r>
            <a:r>
              <a:rPr lang="ru-RU" sz="2200" dirty="0" smtClean="0">
                <a:solidFill>
                  <a:schemeClr val="accent2">
                    <a:lumMod val="50000"/>
                  </a:schemeClr>
                </a:solidFill>
              </a:rPr>
              <a:t> – восстановительные процессы.</a:t>
            </a:r>
            <a:br>
              <a:rPr lang="ru-RU" sz="2200" dirty="0" smtClean="0">
                <a:solidFill>
                  <a:schemeClr val="accent2">
                    <a:lumMod val="50000"/>
                  </a:schemeClr>
                </a:solidFill>
              </a:rPr>
            </a:br>
            <a:r>
              <a:rPr lang="ru-RU" sz="2200" dirty="0" smtClean="0">
                <a:solidFill>
                  <a:schemeClr val="accent2">
                    <a:lumMod val="50000"/>
                  </a:schemeClr>
                </a:solidFill>
              </a:rPr>
              <a:t> Для поддержания энергетического обмена у больного начинается образование глюкозы из жиров, белков, гликогена.</a:t>
            </a:r>
            <a:br>
              <a:rPr lang="ru-RU" sz="2200" dirty="0" smtClean="0">
                <a:solidFill>
                  <a:schemeClr val="accent2">
                    <a:lumMod val="50000"/>
                  </a:schemeClr>
                </a:solidFill>
              </a:rPr>
            </a:br>
            <a:r>
              <a:rPr lang="ru-RU" sz="2200" dirty="0" smtClean="0">
                <a:solidFill>
                  <a:schemeClr val="accent2">
                    <a:lumMod val="50000"/>
                  </a:schemeClr>
                </a:solidFill>
              </a:rPr>
              <a:t> В отсутствии инсулина нарушается окисление липидов, в крови накапливаются токсические продукты обмена жиров, (кетоновые тела) белков, избыток глюкозы выводится через почки (возникает полиурия). Больной худеет, появляется жажда, слабость, нарушение иммунитета, возникают трофические нарушения кожи и слизистых. Нарушается деятельность ЦНС, почек, печени, глаз.</a:t>
            </a:r>
            <a:br>
              <a:rPr lang="ru-RU" sz="2200" dirty="0" smtClean="0">
                <a:solidFill>
                  <a:schemeClr val="accent2">
                    <a:lumMod val="50000"/>
                  </a:schemeClr>
                </a:solidFill>
              </a:rPr>
            </a:br>
            <a:r>
              <a:rPr lang="ru-RU" sz="2200" dirty="0" smtClean="0">
                <a:solidFill>
                  <a:schemeClr val="accent2">
                    <a:lumMod val="50000"/>
                  </a:schemeClr>
                </a:solidFill>
              </a:rPr>
              <a:t>В детском возрасте потребность в инсулине более высокая, быстрее истощается инсулиновый аппарат, характерно более тяжелое течение.</a:t>
            </a:r>
            <a:br>
              <a:rPr lang="ru-RU" sz="2200" dirty="0" smtClean="0">
                <a:solidFill>
                  <a:schemeClr val="accent2">
                    <a:lumMod val="50000"/>
                  </a:schemeClr>
                </a:solidFill>
              </a:rPr>
            </a:br>
            <a:r>
              <a:rPr lang="ru-RU" sz="2200" dirty="0" smtClean="0">
                <a:solidFill>
                  <a:schemeClr val="accent2">
                    <a:lumMod val="50000"/>
                  </a:schemeClr>
                </a:solidFill>
              </a:rPr>
              <a:t/>
            </a:r>
            <a:br>
              <a:rPr lang="ru-RU" sz="2200" dirty="0" smtClean="0">
                <a:solidFill>
                  <a:schemeClr val="accent2">
                    <a:lumMod val="50000"/>
                  </a:schemeClr>
                </a:solidFill>
              </a:rPr>
            </a:br>
            <a:r>
              <a:rPr lang="ru-RU" dirty="0" smtClean="0"/>
              <a:t>-</a:t>
            </a:r>
            <a:endParaRPr lang="ru-RU" dirty="0"/>
          </a:p>
        </p:txBody>
      </p:sp>
    </p:spTree>
    <p:extLst>
      <p:ext uri="{BB962C8B-B14F-4D97-AF65-F5344CB8AC3E}">
        <p14:creationId xmlns:p14="http://schemas.microsoft.com/office/powerpoint/2010/main" val="2111464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7541" y="0"/>
            <a:ext cx="12056918" cy="6930736"/>
          </a:xfrm>
          <a:prstGeom prst="rect">
            <a:avLst/>
          </a:prstGeom>
        </p:spPr>
      </p:pic>
    </p:spTree>
    <p:extLst>
      <p:ext uri="{BB962C8B-B14F-4D97-AF65-F5344CB8AC3E}">
        <p14:creationId xmlns:p14="http://schemas.microsoft.com/office/powerpoint/2010/main" val="31151551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76645" y="-1"/>
            <a:ext cx="11897591" cy="6961910"/>
          </a:xfrm>
          <a:prstGeom prst="rect">
            <a:avLst/>
          </a:prstGeom>
        </p:spPr>
      </p:pic>
    </p:spTree>
    <p:extLst>
      <p:ext uri="{BB962C8B-B14F-4D97-AF65-F5344CB8AC3E}">
        <p14:creationId xmlns:p14="http://schemas.microsoft.com/office/powerpoint/2010/main" val="26996566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5786" y="450706"/>
            <a:ext cx="11845636" cy="6099464"/>
          </a:xfrm>
          <a:prstGeom prst="rect">
            <a:avLst/>
          </a:prstGeom>
        </p:spPr>
      </p:pic>
    </p:spTree>
    <p:extLst>
      <p:ext uri="{BB962C8B-B14F-4D97-AF65-F5344CB8AC3E}">
        <p14:creationId xmlns:p14="http://schemas.microsoft.com/office/powerpoint/2010/main" val="2522475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38991" y="-2"/>
            <a:ext cx="11783291" cy="6670965"/>
          </a:xfrm>
          <a:prstGeom prst="rect">
            <a:avLst/>
          </a:prstGeom>
        </p:spPr>
      </p:pic>
    </p:spTree>
    <p:extLst>
      <p:ext uri="{BB962C8B-B14F-4D97-AF65-F5344CB8AC3E}">
        <p14:creationId xmlns:p14="http://schemas.microsoft.com/office/powerpoint/2010/main" val="2641409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
            <a:ext cx="12095018" cy="6858000"/>
          </a:xfrm>
          <a:prstGeom prst="rect">
            <a:avLst/>
          </a:prstGeom>
        </p:spPr>
      </p:pic>
    </p:spTree>
    <p:extLst>
      <p:ext uri="{BB962C8B-B14F-4D97-AF65-F5344CB8AC3E}">
        <p14:creationId xmlns:p14="http://schemas.microsoft.com/office/powerpoint/2010/main" val="177679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6513" y="415635"/>
            <a:ext cx="12192000" cy="6546274"/>
          </a:xfrm>
          <a:prstGeom prst="rect">
            <a:avLst/>
          </a:prstGeom>
        </p:spPr>
      </p:pic>
    </p:spTree>
    <p:extLst>
      <p:ext uri="{BB962C8B-B14F-4D97-AF65-F5344CB8AC3E}">
        <p14:creationId xmlns:p14="http://schemas.microsoft.com/office/powerpoint/2010/main" val="27343859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457200" y="-1"/>
            <a:ext cx="11523518" cy="6951519"/>
          </a:xfrm>
          <a:prstGeom prst="rect">
            <a:avLst/>
          </a:prstGeom>
        </p:spPr>
      </p:pic>
    </p:spTree>
    <p:extLst>
      <p:ext uri="{BB962C8B-B14F-4D97-AF65-F5344CB8AC3E}">
        <p14:creationId xmlns:p14="http://schemas.microsoft.com/office/powerpoint/2010/main" val="6186446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1939155" cy="6493020"/>
          </a:xfrm>
          <a:prstGeom prst="rect">
            <a:avLst/>
          </a:prstGeom>
        </p:spPr>
      </p:pic>
    </p:spTree>
    <p:extLst>
      <p:ext uri="{BB962C8B-B14F-4D97-AF65-F5344CB8AC3E}">
        <p14:creationId xmlns:p14="http://schemas.microsoft.com/office/powerpoint/2010/main" val="20250857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 y="0"/>
            <a:ext cx="11845636" cy="6858000"/>
          </a:xfrm>
          <a:prstGeom prst="rect">
            <a:avLst/>
          </a:prstGeom>
        </p:spPr>
      </p:pic>
    </p:spTree>
    <p:extLst>
      <p:ext uri="{BB962C8B-B14F-4D97-AF65-F5344CB8AC3E}">
        <p14:creationId xmlns:p14="http://schemas.microsoft.com/office/powerpoint/2010/main" val="10368420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3127" y="0"/>
            <a:ext cx="11897591" cy="6993082"/>
          </a:xfrm>
          <a:prstGeom prst="rect">
            <a:avLst/>
          </a:prstGeom>
        </p:spPr>
      </p:pic>
    </p:spTree>
    <p:extLst>
      <p:ext uri="{BB962C8B-B14F-4D97-AF65-F5344CB8AC3E}">
        <p14:creationId xmlns:p14="http://schemas.microsoft.com/office/powerpoint/2010/main" val="2568142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000" b="1" i="1" dirty="0" smtClean="0">
                <a:solidFill>
                  <a:srgbClr val="C00000"/>
                </a:solidFill>
                <a:cs typeface="Aharoni" panose="02010803020104030203" pitchFamily="2" charset="-79"/>
              </a:rPr>
              <a:t>Каждый диабетик 1 типа должен уметь рассчитать свою, индивидуальную дозу инсулина, необходимую для снижения высокого сахара крови. Коррекцию сахара крови делают чаще всего перед очередным приемом пищи. Инсулин, который мы делаем на еду, называется </a:t>
            </a:r>
            <a:r>
              <a:rPr lang="ru-RU" sz="2000" b="1" i="1" dirty="0" err="1" smtClean="0">
                <a:solidFill>
                  <a:srgbClr val="C00000"/>
                </a:solidFill>
                <a:cs typeface="Aharoni" panose="02010803020104030203" pitchFamily="2" charset="-79"/>
              </a:rPr>
              <a:t>прандиальным</a:t>
            </a:r>
            <a:r>
              <a:rPr lang="ru-RU" sz="2000" b="1" i="1" dirty="0" smtClean="0">
                <a:solidFill>
                  <a:srgbClr val="C00000"/>
                </a:solidFill>
                <a:cs typeface="Aharoni" panose="02010803020104030203" pitchFamily="2" charset="-79"/>
              </a:rPr>
              <a:t> или </a:t>
            </a:r>
            <a:r>
              <a:rPr lang="ru-RU" sz="2000" b="1" i="1" dirty="0" err="1" smtClean="0">
                <a:solidFill>
                  <a:srgbClr val="C00000"/>
                </a:solidFill>
                <a:cs typeface="Aharoni" panose="02010803020104030203" pitchFamily="2" charset="-79"/>
              </a:rPr>
              <a:t>болюсным</a:t>
            </a:r>
            <a:endParaRPr lang="ru-RU" sz="2000" b="1" i="1" dirty="0">
              <a:solidFill>
                <a:srgbClr val="C00000"/>
              </a:solidFill>
              <a:cs typeface="Aharoni" panose="02010803020104030203" pitchFamily="2" charset="-79"/>
            </a:endParaRPr>
          </a:p>
        </p:txBody>
      </p:sp>
      <p:sp>
        <p:nvSpPr>
          <p:cNvPr id="3" name="Объект 2"/>
          <p:cNvSpPr>
            <a:spLocks noGrp="1"/>
          </p:cNvSpPr>
          <p:nvPr>
            <p:ph idx="1"/>
          </p:nvPr>
        </p:nvSpPr>
        <p:spPr>
          <a:xfrm>
            <a:off x="450273" y="1666876"/>
            <a:ext cx="11741727" cy="5263860"/>
          </a:xfrm>
        </p:spPr>
        <p:txBody>
          <a:bodyPr>
            <a:normAutofit fontScale="55000" lnSpcReduction="20000"/>
          </a:bodyPr>
          <a:lstStyle/>
          <a:p>
            <a:r>
              <a:rPr lang="ru-RU" b="1" i="1" dirty="0" smtClean="0">
                <a:solidFill>
                  <a:schemeClr val="accent5">
                    <a:lumMod val="50000"/>
                  </a:schemeClr>
                </a:solidFill>
                <a:cs typeface="Aharoni" panose="02010803020104030203" pitchFamily="2" charset="-79"/>
              </a:rPr>
              <a:t>ДЛЯ ПРАВИЛЬНОГО РАСЧЕТА НУЖНЫ СЛЕДУЮЩИЕ ПАРАМЕТРЫ:</a:t>
            </a:r>
          </a:p>
          <a:p>
            <a:pPr marL="0" indent="0">
              <a:buNone/>
            </a:pPr>
            <a:r>
              <a:rPr lang="ru-RU" b="1" i="1" dirty="0" smtClean="0">
                <a:solidFill>
                  <a:schemeClr val="accent5">
                    <a:lumMod val="50000"/>
                  </a:schemeClr>
                </a:solidFill>
                <a:cs typeface="Aharoni" panose="02010803020104030203" pitchFamily="2" charset="-79"/>
              </a:rPr>
              <a:t>​1. АКТУАЛЬНАЯ ГЛИКЕМИЯ (АГ) – сахар крови на данный момент.</a:t>
            </a:r>
          </a:p>
          <a:p>
            <a:pPr marL="0" indent="0">
              <a:buNone/>
            </a:pPr>
            <a:r>
              <a:rPr lang="ru-RU" b="1" i="1" dirty="0" smtClean="0">
                <a:solidFill>
                  <a:schemeClr val="accent5">
                    <a:lumMod val="50000"/>
                  </a:schemeClr>
                </a:solidFill>
                <a:cs typeface="Aharoni" panose="02010803020104030203" pitchFamily="2" charset="-79"/>
              </a:rPr>
              <a:t>2. ЦЕЛЕВАЯ ГЛИКЕМИЯ (ЦГ)– уровень сахара крови, к которой должен стремиться каждый пациент. ЦГ должен рекомендовать врач с учетом стажа диабета, возраста, сопутствующих заболеваний и пр. Например, детям и диабетикам с маленьким сроком заболевания, рекомендуют ЦГ 6-7, из-за склонности к гипогликемии, которая опаснее повышенного сахара.</a:t>
            </a:r>
          </a:p>
          <a:p>
            <a:pPr marL="0" indent="0">
              <a:buNone/>
            </a:pPr>
            <a:r>
              <a:rPr lang="ru-RU" b="1" i="1" dirty="0" smtClean="0">
                <a:solidFill>
                  <a:schemeClr val="accent5">
                    <a:lumMod val="50000"/>
                  </a:schemeClr>
                </a:solidFill>
                <a:cs typeface="Aharoni" panose="02010803020104030203" pitchFamily="2" charset="-79"/>
              </a:rPr>
              <a:t>3. ФАКТОР ЧУВСТВИТЕЛЬНОСТИ К ИНСУЛИНУ (ФЧИ) – показывает, насколько понизит сахар крови (в </a:t>
            </a:r>
            <a:r>
              <a:rPr lang="ru-RU" b="1" i="1" dirty="0" err="1" smtClean="0">
                <a:solidFill>
                  <a:schemeClr val="accent5">
                    <a:lumMod val="50000"/>
                  </a:schemeClr>
                </a:solidFill>
                <a:cs typeface="Aharoni" panose="02010803020104030203" pitchFamily="2" charset="-79"/>
              </a:rPr>
              <a:t>ммолях</a:t>
            </a:r>
            <a:r>
              <a:rPr lang="ru-RU" b="1" i="1" dirty="0" smtClean="0">
                <a:solidFill>
                  <a:schemeClr val="accent5">
                    <a:lumMod val="50000"/>
                  </a:schemeClr>
                </a:solidFill>
                <a:cs typeface="Aharoni" panose="02010803020104030203" pitchFamily="2" charset="-79"/>
              </a:rPr>
              <a:t>) 1 ед. короткого или ультракороткого инсулина.</a:t>
            </a:r>
          </a:p>
          <a:p>
            <a:pPr marL="0" indent="0">
              <a:buNone/>
            </a:pPr>
            <a:r>
              <a:rPr lang="ru-RU" b="1" i="1" dirty="0" smtClean="0">
                <a:solidFill>
                  <a:schemeClr val="accent5">
                    <a:lumMod val="50000"/>
                  </a:schemeClr>
                </a:solidFill>
                <a:cs typeface="Aharoni" panose="02010803020104030203" pitchFamily="2" charset="-79"/>
              </a:rPr>
              <a:t>ФОРМУЛЫ ДЛЯ РАСЧЕТА ФЧИ:</a:t>
            </a:r>
          </a:p>
          <a:p>
            <a:pPr marL="0" indent="0">
              <a:buNone/>
            </a:pPr>
            <a:r>
              <a:rPr lang="ru-RU" b="1" i="1" dirty="0" smtClean="0">
                <a:solidFill>
                  <a:schemeClr val="accent5">
                    <a:lumMod val="50000"/>
                  </a:schemeClr>
                </a:solidFill>
                <a:cs typeface="Aharoni" panose="02010803020104030203" pitchFamily="2" charset="-79"/>
              </a:rPr>
              <a:t>УЛЬТРАКОРОТКИЕ (аналоги инсулина человека) ХУМАЛОГ, НОВОРАПИД, АПИДРА</a:t>
            </a:r>
          </a:p>
          <a:p>
            <a:r>
              <a:rPr lang="ru-RU" b="1" i="1" dirty="0" smtClean="0">
                <a:solidFill>
                  <a:schemeClr val="accent5">
                    <a:lumMod val="50000"/>
                  </a:schemeClr>
                </a:solidFill>
                <a:cs typeface="Aharoni" panose="02010803020104030203" pitchFamily="2" charset="-79"/>
              </a:rPr>
              <a:t>100: СДИ = Х </a:t>
            </a:r>
            <a:r>
              <a:rPr lang="ru-RU" b="1" i="1" dirty="0" err="1" smtClean="0">
                <a:solidFill>
                  <a:schemeClr val="accent5">
                    <a:lumMod val="50000"/>
                  </a:schemeClr>
                </a:solidFill>
                <a:cs typeface="Aharoni" panose="02010803020104030203" pitchFamily="2" charset="-79"/>
              </a:rPr>
              <a:t>ммоль</a:t>
            </a:r>
            <a:r>
              <a:rPr lang="ru-RU" b="1" i="1" dirty="0" smtClean="0">
                <a:solidFill>
                  <a:schemeClr val="accent5">
                    <a:lumMod val="50000"/>
                  </a:schemeClr>
                </a:solidFill>
                <a:cs typeface="Aharoni" panose="02010803020104030203" pitchFamily="2" charset="-79"/>
              </a:rPr>
              <a:t>/л</a:t>
            </a:r>
          </a:p>
          <a:p>
            <a:pPr marL="0" indent="0">
              <a:buNone/>
            </a:pPr>
            <a:r>
              <a:rPr lang="ru-RU" b="1" i="1" dirty="0" smtClean="0">
                <a:solidFill>
                  <a:schemeClr val="accent5">
                    <a:lumMod val="50000"/>
                  </a:schemeClr>
                </a:solidFill>
                <a:cs typeface="Aharoni" panose="02010803020104030203" pitchFamily="2" charset="-79"/>
              </a:rPr>
              <a:t>ИНСУЛИНЫ КОРОТКОГО ДЕЙСТВИЯ – АКТРАПИД НМ, ХУМУЛИН R, ИНСУМАН РАПИД</a:t>
            </a:r>
          </a:p>
          <a:p>
            <a:r>
              <a:rPr lang="ru-RU" b="1" i="1" dirty="0" smtClean="0">
                <a:solidFill>
                  <a:schemeClr val="accent5">
                    <a:lumMod val="50000"/>
                  </a:schemeClr>
                </a:solidFill>
                <a:cs typeface="Aharoni" panose="02010803020104030203" pitchFamily="2" charset="-79"/>
              </a:rPr>
              <a:t>83: СДИ = Х </a:t>
            </a:r>
            <a:r>
              <a:rPr lang="ru-RU" b="1" i="1" dirty="0" err="1" smtClean="0">
                <a:solidFill>
                  <a:schemeClr val="accent5">
                    <a:lumMod val="50000"/>
                  </a:schemeClr>
                </a:solidFill>
                <a:cs typeface="Aharoni" panose="02010803020104030203" pitchFamily="2" charset="-79"/>
              </a:rPr>
              <a:t>ммоль</a:t>
            </a:r>
            <a:r>
              <a:rPr lang="ru-RU" b="1" i="1" dirty="0" smtClean="0">
                <a:solidFill>
                  <a:schemeClr val="accent5">
                    <a:lumMod val="50000"/>
                  </a:schemeClr>
                </a:solidFill>
                <a:cs typeface="Aharoni" panose="02010803020104030203" pitchFamily="2" charset="-79"/>
              </a:rPr>
              <a:t>/л</a:t>
            </a:r>
          </a:p>
          <a:p>
            <a:r>
              <a:rPr lang="ru-RU" b="1" i="1" dirty="0" smtClean="0">
                <a:solidFill>
                  <a:schemeClr val="accent5">
                    <a:lumMod val="50000"/>
                  </a:schemeClr>
                </a:solidFill>
                <a:cs typeface="Aharoni" panose="02010803020104030203" pitchFamily="2" charset="-79"/>
              </a:rPr>
              <a:t>100 И 83 – константы, выведенные производителями инсулина на основании многолетних исследований. </a:t>
            </a:r>
          </a:p>
          <a:p>
            <a:r>
              <a:rPr lang="ru-RU" b="1" i="1" dirty="0" smtClean="0">
                <a:solidFill>
                  <a:schemeClr val="accent5">
                    <a:lumMod val="50000"/>
                  </a:schemeClr>
                </a:solidFill>
                <a:cs typeface="Aharoni" panose="02010803020104030203" pitchFamily="2" charset="-79"/>
              </a:rPr>
              <a:t>СДИ– суммарная Суточная Доза всего Инсулина – и </a:t>
            </a:r>
            <a:r>
              <a:rPr lang="ru-RU" b="1" i="1" dirty="0" err="1" smtClean="0">
                <a:solidFill>
                  <a:schemeClr val="accent5">
                    <a:lumMod val="50000"/>
                  </a:schemeClr>
                </a:solidFill>
                <a:cs typeface="Aharoni" panose="02010803020104030203" pitchFamily="2" charset="-79"/>
              </a:rPr>
              <a:t>болюсного</a:t>
            </a:r>
            <a:r>
              <a:rPr lang="ru-RU" b="1" i="1" dirty="0" smtClean="0">
                <a:solidFill>
                  <a:schemeClr val="accent5">
                    <a:lumMod val="50000"/>
                  </a:schemeClr>
                </a:solidFill>
                <a:cs typeface="Aharoni" panose="02010803020104030203" pitchFamily="2" charset="-79"/>
              </a:rPr>
              <a:t> (на еду) и базального.</a:t>
            </a:r>
          </a:p>
          <a:p>
            <a:r>
              <a:rPr lang="ru-RU" sz="3600" b="1" i="1" dirty="0" smtClean="0">
                <a:solidFill>
                  <a:schemeClr val="accent2">
                    <a:lumMod val="50000"/>
                  </a:schemeClr>
                </a:solidFill>
                <a:cs typeface="Aharoni" panose="02010803020104030203" pitchFamily="2" charset="-79"/>
              </a:rPr>
              <a:t> Очевидно, что при гибкой инсулинотерапии, СДИ редко остается постоянной. </a:t>
            </a:r>
          </a:p>
          <a:p>
            <a:r>
              <a:rPr lang="ru-RU" sz="3600" b="1" i="1" dirty="0" smtClean="0">
                <a:solidFill>
                  <a:schemeClr val="accent2">
                    <a:lumMod val="50000"/>
                  </a:schemeClr>
                </a:solidFill>
                <a:cs typeface="Aharoni" panose="02010803020104030203" pitchFamily="2" charset="-79"/>
              </a:rPr>
              <a:t>Поэтому, для расчетов берут среднее арифметическое СДИ за несколько, 3-7 дней. </a:t>
            </a:r>
          </a:p>
          <a:p>
            <a:r>
              <a:rPr lang="ru-RU" sz="3600" b="1" i="1" dirty="0" smtClean="0">
                <a:solidFill>
                  <a:schemeClr val="accent2">
                    <a:lumMod val="50000"/>
                  </a:schemeClr>
                </a:solidFill>
                <a:cs typeface="Aharoni" panose="02010803020104030203" pitchFamily="2" charset="-79"/>
              </a:rPr>
              <a:t>Например, в сутки человек делает 10+8+6 ед. короткого инсулина и 30 ед. продленного. Значит его суточная доза инсулина (СДИ) равна 24+30=54 ед. Но, несколько раз дозы короткого были выше или ниже, и выходило по 48-56 ед. в сутки. Поэтому имеет смысл посчитать среднее арифметическое СДИ за 3-7 дней</a:t>
            </a:r>
          </a:p>
          <a:p>
            <a:endParaRPr lang="ru-RU" sz="3600" dirty="0">
              <a:solidFill>
                <a:schemeClr val="accent2">
                  <a:lumMod val="50000"/>
                </a:schemeClr>
              </a:solidFill>
            </a:endParaRPr>
          </a:p>
        </p:txBody>
      </p:sp>
    </p:spTree>
    <p:extLst>
      <p:ext uri="{BB962C8B-B14F-4D97-AF65-F5344CB8AC3E}">
        <p14:creationId xmlns:p14="http://schemas.microsoft.com/office/powerpoint/2010/main" val="12692340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074236" cy="7200900"/>
          </a:xfrm>
          <a:prstGeom prst="rect">
            <a:avLst/>
          </a:prstGeom>
        </p:spPr>
      </p:pic>
    </p:spTree>
    <p:extLst>
      <p:ext uri="{BB962C8B-B14F-4D97-AF65-F5344CB8AC3E}">
        <p14:creationId xmlns:p14="http://schemas.microsoft.com/office/powerpoint/2010/main" val="42046399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3909" y="0"/>
            <a:ext cx="11991109" cy="7013864"/>
          </a:xfrm>
          <a:prstGeom prst="rect">
            <a:avLst/>
          </a:prstGeom>
        </p:spPr>
      </p:pic>
    </p:spTree>
    <p:extLst>
      <p:ext uri="{BB962C8B-B14F-4D97-AF65-F5344CB8AC3E}">
        <p14:creationId xmlns:p14="http://schemas.microsoft.com/office/powerpoint/2010/main" val="6379651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69718" y="0"/>
            <a:ext cx="11991108" cy="6858000"/>
          </a:xfrm>
          <a:prstGeom prst="rect">
            <a:avLst/>
          </a:prstGeom>
        </p:spPr>
      </p:pic>
    </p:spTree>
    <p:extLst>
      <p:ext uri="{BB962C8B-B14F-4D97-AF65-F5344CB8AC3E}">
        <p14:creationId xmlns:p14="http://schemas.microsoft.com/office/powerpoint/2010/main" val="33598111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70164" y="0"/>
            <a:ext cx="11921836" cy="6858000"/>
          </a:xfrm>
          <a:prstGeom prst="rect">
            <a:avLst/>
          </a:prstGeom>
        </p:spPr>
      </p:pic>
    </p:spTree>
    <p:extLst>
      <p:ext uri="{BB962C8B-B14F-4D97-AF65-F5344CB8AC3E}">
        <p14:creationId xmlns:p14="http://schemas.microsoft.com/office/powerpoint/2010/main" val="3203339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3127" y="103909"/>
            <a:ext cx="12108873" cy="6920346"/>
          </a:xfrm>
          <a:prstGeom prst="rect">
            <a:avLst/>
          </a:prstGeom>
        </p:spPr>
      </p:pic>
    </p:spTree>
    <p:extLst>
      <p:ext uri="{BB962C8B-B14F-4D97-AF65-F5344CB8AC3E}">
        <p14:creationId xmlns:p14="http://schemas.microsoft.com/office/powerpoint/2010/main" val="2501861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81024"/>
            <a:ext cx="11806177" cy="6551270"/>
          </a:xfrm>
          <a:prstGeom prst="rect">
            <a:avLst/>
          </a:prstGeom>
        </p:spPr>
      </p:pic>
    </p:spTree>
    <p:extLst>
      <p:ext uri="{BB962C8B-B14F-4D97-AF65-F5344CB8AC3E}">
        <p14:creationId xmlns:p14="http://schemas.microsoft.com/office/powerpoint/2010/main" val="12039807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07917" y="197346"/>
            <a:ext cx="11045537" cy="4524315"/>
          </a:xfrm>
          <a:prstGeom prst="rect">
            <a:avLst/>
          </a:prstGeom>
        </p:spPr>
        <p:txBody>
          <a:bodyPr wrap="square">
            <a:spAutoFit/>
          </a:bodyPr>
          <a:lstStyle/>
          <a:p>
            <a:r>
              <a:rPr lang="ru-RU" dirty="0"/>
              <a:t>Стадии диабетической комы:</a:t>
            </a:r>
          </a:p>
          <a:p>
            <a:endParaRPr lang="ru-RU" dirty="0"/>
          </a:p>
          <a:p>
            <a:r>
              <a:rPr lang="ru-RU" dirty="0"/>
              <a:t>1) начальная – на почве декомпенсации сахарного диабета с </a:t>
            </a:r>
            <a:r>
              <a:rPr lang="ru-RU" dirty="0" err="1"/>
              <a:t>кетоацидозом</a:t>
            </a:r>
            <a:r>
              <a:rPr lang="ru-RU" dirty="0"/>
              <a:t>. Тошнота, рвота, запах ацетона с рота, симптомы поражения ЦНС, гипергликемия – к 20-25 </a:t>
            </a:r>
            <a:r>
              <a:rPr lang="ru-RU" dirty="0" err="1"/>
              <a:t>ммоль</a:t>
            </a:r>
            <a:r>
              <a:rPr lang="ru-RU" dirty="0"/>
              <a:t>/л, </a:t>
            </a:r>
            <a:r>
              <a:rPr lang="ru-RU" dirty="0" err="1"/>
              <a:t>лужный</a:t>
            </a:r>
            <a:r>
              <a:rPr lang="ru-RU" dirty="0"/>
              <a:t> резерв – 30-35 % СО2, уровень кетоновых тел – 3,4-5,1 </a:t>
            </a:r>
            <a:r>
              <a:rPr lang="ru-RU" dirty="0" err="1"/>
              <a:t>ммоль</a:t>
            </a:r>
            <a:r>
              <a:rPr lang="ru-RU" dirty="0"/>
              <a:t>/л,</a:t>
            </a:r>
          </a:p>
          <a:p>
            <a:endParaRPr lang="ru-RU" dirty="0"/>
          </a:p>
          <a:p>
            <a:r>
              <a:rPr lang="ru-RU" dirty="0"/>
              <a:t>2)полная кома – сознание сопорозное, увеличивается слабость, сухие слизистые, гипотония, рефлексы </a:t>
            </a:r>
            <a:r>
              <a:rPr lang="ru-RU" dirty="0" err="1"/>
              <a:t>сниженны</a:t>
            </a:r>
            <a:r>
              <a:rPr lang="ru-RU" dirty="0"/>
              <a:t>, </a:t>
            </a:r>
            <a:r>
              <a:rPr lang="ru-RU" dirty="0" err="1"/>
              <a:t>дихание</a:t>
            </a:r>
            <a:r>
              <a:rPr lang="ru-RU" dirty="0"/>
              <a:t> </a:t>
            </a:r>
            <a:r>
              <a:rPr lang="ru-RU" dirty="0" err="1"/>
              <a:t>Кусмауля</a:t>
            </a:r>
            <a:r>
              <a:rPr lang="ru-RU" dirty="0"/>
              <a:t>, гипергликемия – к 30 </a:t>
            </a:r>
            <a:r>
              <a:rPr lang="ru-RU" dirty="0" err="1"/>
              <a:t>мммоль</a:t>
            </a:r>
            <a:r>
              <a:rPr lang="ru-RU" dirty="0"/>
              <a:t>/л, </a:t>
            </a:r>
            <a:r>
              <a:rPr lang="ru-RU" dirty="0" err="1"/>
              <a:t>лужный</a:t>
            </a:r>
            <a:r>
              <a:rPr lang="ru-RU" dirty="0"/>
              <a:t> резерв – меньше 30 % СО2, уровень кетоновых тел – 5,1-6,8 </a:t>
            </a:r>
            <a:r>
              <a:rPr lang="ru-RU" dirty="0" err="1"/>
              <a:t>ммоль</a:t>
            </a:r>
            <a:r>
              <a:rPr lang="ru-RU" dirty="0"/>
              <a:t>/л,</a:t>
            </a:r>
          </a:p>
          <a:p>
            <a:endParaRPr lang="ru-RU" dirty="0"/>
          </a:p>
          <a:p>
            <a:r>
              <a:rPr lang="ru-RU" dirty="0"/>
              <a:t>3)терминальная – сознание отсутствует </a:t>
            </a:r>
            <a:r>
              <a:rPr lang="ru-RU" dirty="0" err="1"/>
              <a:t>болие</a:t>
            </a:r>
            <a:r>
              <a:rPr lang="ru-RU" dirty="0"/>
              <a:t> 6-8 час, метаболические нарушения  выражены, </a:t>
            </a:r>
            <a:r>
              <a:rPr lang="ru-RU" dirty="0" err="1"/>
              <a:t>эксикоз</a:t>
            </a:r>
            <a:r>
              <a:rPr lang="ru-RU" dirty="0"/>
              <a:t>, конечности холодные, пульс слабый, тоны сердца глухие, тахикардия, АД сниженное, </a:t>
            </a:r>
            <a:r>
              <a:rPr lang="ru-RU" dirty="0" err="1"/>
              <a:t>олигурия</a:t>
            </a:r>
            <a:r>
              <a:rPr lang="ru-RU" dirty="0"/>
              <a:t>, анурия, дыхание </a:t>
            </a:r>
            <a:r>
              <a:rPr lang="ru-RU" dirty="0" err="1"/>
              <a:t>Кусмауля</a:t>
            </a:r>
            <a:r>
              <a:rPr lang="ru-RU" dirty="0"/>
              <a:t>, гипергликемия – </a:t>
            </a:r>
            <a:r>
              <a:rPr lang="ru-RU" dirty="0" err="1"/>
              <a:t>више</a:t>
            </a:r>
            <a:r>
              <a:rPr lang="ru-RU" dirty="0"/>
              <a:t> 30 </a:t>
            </a:r>
            <a:r>
              <a:rPr lang="ru-RU" dirty="0" err="1"/>
              <a:t>ммоль</a:t>
            </a:r>
            <a:r>
              <a:rPr lang="ru-RU" dirty="0"/>
              <a:t>/л, </a:t>
            </a:r>
            <a:r>
              <a:rPr lang="ru-RU" dirty="0" err="1"/>
              <a:t>лужный</a:t>
            </a:r>
            <a:r>
              <a:rPr lang="ru-RU" dirty="0"/>
              <a:t> резерв – меньше 20 % СО2, уровень кетоновых тел – больше 6,8 </a:t>
            </a:r>
            <a:r>
              <a:rPr lang="ru-RU" dirty="0" err="1"/>
              <a:t>ммоль</a:t>
            </a:r>
            <a:r>
              <a:rPr lang="ru-RU" dirty="0"/>
              <a:t>/л.         </a:t>
            </a:r>
          </a:p>
          <a:p>
            <a:endParaRPr lang="ru-RU" dirty="0"/>
          </a:p>
          <a:p>
            <a:r>
              <a:rPr lang="ru-RU" dirty="0"/>
              <a:t>Лечение сахарного диабета</a:t>
            </a:r>
          </a:p>
        </p:txBody>
      </p:sp>
    </p:spTree>
    <p:extLst>
      <p:ext uri="{BB962C8B-B14F-4D97-AF65-F5344CB8AC3E}">
        <p14:creationId xmlns:p14="http://schemas.microsoft.com/office/powerpoint/2010/main" val="21611663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72736"/>
            <a:ext cx="12192000" cy="6463308"/>
          </a:xfrm>
          <a:prstGeom prst="rect">
            <a:avLst/>
          </a:prstGeom>
        </p:spPr>
        <p:txBody>
          <a:bodyPr wrap="square">
            <a:spAutoFit/>
          </a:bodyPr>
          <a:lstStyle/>
          <a:p>
            <a:r>
              <a:rPr lang="ru-RU" b="1" i="1" dirty="0">
                <a:solidFill>
                  <a:schemeClr val="accent1">
                    <a:lumMod val="50000"/>
                  </a:schemeClr>
                </a:solidFill>
              </a:rPr>
              <a:t>ІІ. Инсулинотерапия.</a:t>
            </a:r>
          </a:p>
          <a:p>
            <a:r>
              <a:rPr lang="ru-RU" b="1" i="1" dirty="0" smtClean="0">
                <a:solidFill>
                  <a:schemeClr val="accent1">
                    <a:lumMod val="50000"/>
                  </a:schemeClr>
                </a:solidFill>
              </a:rPr>
              <a:t>Требования  </a:t>
            </a:r>
            <a:r>
              <a:rPr lang="ru-RU" b="1" i="1" dirty="0">
                <a:solidFill>
                  <a:schemeClr val="accent1">
                    <a:lumMod val="50000"/>
                  </a:schemeClr>
                </a:solidFill>
              </a:rPr>
              <a:t>к инсулинотерапии</a:t>
            </a:r>
            <a:r>
              <a:rPr lang="ru-RU" b="1" i="1" dirty="0" smtClean="0">
                <a:solidFill>
                  <a:schemeClr val="accent1">
                    <a:lumMod val="50000"/>
                  </a:schemeClr>
                </a:solidFill>
              </a:rPr>
              <a:t>:</a:t>
            </a:r>
          </a:p>
          <a:p>
            <a:r>
              <a:rPr lang="ru-RU" b="1" i="1" dirty="0" smtClean="0">
                <a:solidFill>
                  <a:schemeClr val="accent1">
                    <a:lumMod val="50000"/>
                  </a:schemeClr>
                </a:solidFill>
              </a:rPr>
              <a:t>1</a:t>
            </a:r>
            <a:r>
              <a:rPr lang="ru-RU" b="1" i="1" dirty="0">
                <a:solidFill>
                  <a:schemeClr val="accent1">
                    <a:lumMod val="50000"/>
                  </a:schemeClr>
                </a:solidFill>
              </a:rPr>
              <a:t>)     суточная доза инсулина (у больного без </a:t>
            </a:r>
            <a:r>
              <a:rPr lang="ru-RU" b="1" i="1" dirty="0" err="1">
                <a:solidFill>
                  <a:schemeClr val="accent1">
                    <a:lumMod val="50000"/>
                  </a:schemeClr>
                </a:solidFill>
              </a:rPr>
              <a:t>кетоацидоза</a:t>
            </a:r>
            <a:r>
              <a:rPr lang="ru-RU" b="1" i="1" dirty="0">
                <a:solidFill>
                  <a:schemeClr val="accent1">
                    <a:lumMod val="50000"/>
                  </a:schemeClr>
                </a:solidFill>
              </a:rPr>
              <a:t>) не должна  превышать 1 ЕД/кг/сутки: на первом году заболевания – 0,3-0,5, в последующие – 0,7-0,8 ЕД/кг/сутки,</a:t>
            </a:r>
          </a:p>
          <a:p>
            <a:r>
              <a:rPr lang="ru-RU" b="1" i="1" dirty="0" smtClean="0">
                <a:solidFill>
                  <a:schemeClr val="accent1">
                    <a:lumMod val="50000"/>
                  </a:schemeClr>
                </a:solidFill>
              </a:rPr>
              <a:t>2</a:t>
            </a:r>
            <a:r>
              <a:rPr lang="ru-RU" b="1" i="1" dirty="0">
                <a:solidFill>
                  <a:schemeClr val="accent1">
                    <a:lumMod val="50000"/>
                  </a:schemeClr>
                </a:solidFill>
              </a:rPr>
              <a:t>) соотношение дневной  и ночной дозы инсулина 2:1,</a:t>
            </a:r>
          </a:p>
          <a:p>
            <a:r>
              <a:rPr lang="ru-RU" b="1" i="1" dirty="0" smtClean="0">
                <a:solidFill>
                  <a:schemeClr val="accent1">
                    <a:lumMod val="50000"/>
                  </a:schemeClr>
                </a:solidFill>
              </a:rPr>
              <a:t>2</a:t>
            </a:r>
            <a:r>
              <a:rPr lang="ru-RU" b="1" i="1" dirty="0">
                <a:solidFill>
                  <a:schemeClr val="accent1">
                    <a:lumMod val="50000"/>
                  </a:schemeClr>
                </a:solidFill>
              </a:rPr>
              <a:t>)     комбинировать </a:t>
            </a:r>
            <a:r>
              <a:rPr lang="ru-RU" b="1" i="1" dirty="0" err="1">
                <a:solidFill>
                  <a:schemeClr val="accent1">
                    <a:lumMod val="50000"/>
                  </a:schemeClr>
                </a:solidFill>
              </a:rPr>
              <a:t>пролонгованные</a:t>
            </a:r>
            <a:r>
              <a:rPr lang="ru-RU" b="1" i="1" dirty="0">
                <a:solidFill>
                  <a:schemeClr val="accent1">
                    <a:lumMod val="50000"/>
                  </a:schemeClr>
                </a:solidFill>
              </a:rPr>
              <a:t> препараты инсулина с 2-3 </a:t>
            </a:r>
            <a:r>
              <a:rPr lang="ru-RU" b="1" i="1" dirty="0" err="1">
                <a:solidFill>
                  <a:schemeClr val="accent1">
                    <a:lumMod val="50000"/>
                  </a:schemeClr>
                </a:solidFill>
              </a:rPr>
              <a:t>инекциями</a:t>
            </a:r>
            <a:r>
              <a:rPr lang="ru-RU" b="1" i="1" dirty="0">
                <a:solidFill>
                  <a:schemeClr val="accent1">
                    <a:lumMod val="50000"/>
                  </a:schemeClr>
                </a:solidFill>
              </a:rPr>
              <a:t> инсулина краткого действия,</a:t>
            </a:r>
          </a:p>
          <a:p>
            <a:r>
              <a:rPr lang="ru-RU" b="1" i="1" dirty="0" smtClean="0">
                <a:solidFill>
                  <a:schemeClr val="accent1">
                    <a:lumMod val="50000"/>
                  </a:schemeClr>
                </a:solidFill>
              </a:rPr>
              <a:t>3</a:t>
            </a:r>
            <a:r>
              <a:rPr lang="ru-RU" b="1" i="1" dirty="0">
                <a:solidFill>
                  <a:schemeClr val="accent1">
                    <a:lumMod val="50000"/>
                  </a:schemeClr>
                </a:solidFill>
              </a:rPr>
              <a:t>)     при декомпенсации диабета вводят только инсулин краткого действия,</a:t>
            </a:r>
          </a:p>
          <a:p>
            <a:r>
              <a:rPr lang="ru-RU" b="1" i="1" dirty="0" smtClean="0">
                <a:solidFill>
                  <a:schemeClr val="accent1">
                    <a:lumMod val="50000"/>
                  </a:schemeClr>
                </a:solidFill>
              </a:rPr>
              <a:t>4</a:t>
            </a:r>
            <a:r>
              <a:rPr lang="ru-RU" b="1" i="1" dirty="0">
                <a:solidFill>
                  <a:schemeClr val="accent1">
                    <a:lumMod val="50000"/>
                  </a:schemeClr>
                </a:solidFill>
              </a:rPr>
              <a:t>)     внутривенно вводят только </a:t>
            </a:r>
            <a:r>
              <a:rPr lang="ru-RU" b="1" i="1" dirty="0" err="1">
                <a:solidFill>
                  <a:schemeClr val="accent1">
                    <a:lumMod val="50000"/>
                  </a:schemeClr>
                </a:solidFill>
              </a:rPr>
              <a:t>ннсулин</a:t>
            </a:r>
            <a:r>
              <a:rPr lang="ru-RU" b="1" i="1" dirty="0">
                <a:solidFill>
                  <a:schemeClr val="accent1">
                    <a:lumMod val="50000"/>
                  </a:schemeClr>
                </a:solidFill>
              </a:rPr>
              <a:t> краткого действия. </a:t>
            </a:r>
            <a:r>
              <a:rPr lang="ru-RU" b="1" i="1" dirty="0" err="1">
                <a:solidFill>
                  <a:schemeClr val="accent1">
                    <a:lumMod val="50000"/>
                  </a:schemeClr>
                </a:solidFill>
              </a:rPr>
              <a:t>Пролонгованные</a:t>
            </a:r>
            <a:r>
              <a:rPr lang="ru-RU" b="1" i="1" dirty="0">
                <a:solidFill>
                  <a:schemeClr val="accent1">
                    <a:lumMod val="50000"/>
                  </a:schemeClr>
                </a:solidFill>
              </a:rPr>
              <a:t> препараты инсулина вводить внутривенно нельзя,</a:t>
            </a:r>
          </a:p>
          <a:p>
            <a:r>
              <a:rPr lang="ru-RU" b="1" i="1" dirty="0" smtClean="0">
                <a:solidFill>
                  <a:schemeClr val="accent1">
                    <a:lumMod val="50000"/>
                  </a:schemeClr>
                </a:solidFill>
              </a:rPr>
              <a:t>5</a:t>
            </a:r>
            <a:r>
              <a:rPr lang="ru-RU" b="1" i="1" dirty="0">
                <a:solidFill>
                  <a:schemeClr val="accent1">
                    <a:lumMod val="50000"/>
                  </a:schemeClr>
                </a:solidFill>
              </a:rPr>
              <a:t>)     детям назначают только  </a:t>
            </a:r>
            <a:r>
              <a:rPr lang="ru-RU" b="1" i="1" dirty="0" err="1">
                <a:solidFill>
                  <a:schemeClr val="accent1">
                    <a:lumMod val="50000"/>
                  </a:schemeClr>
                </a:solidFill>
              </a:rPr>
              <a:t>високоочищённые</a:t>
            </a:r>
            <a:r>
              <a:rPr lang="ru-RU" b="1" i="1" dirty="0">
                <a:solidFill>
                  <a:schemeClr val="accent1">
                    <a:lumMod val="50000"/>
                  </a:schemeClr>
                </a:solidFill>
              </a:rPr>
              <a:t> инсулины,</a:t>
            </a:r>
          </a:p>
          <a:p>
            <a:r>
              <a:rPr lang="ru-RU" b="1" i="1" dirty="0" smtClean="0">
                <a:solidFill>
                  <a:schemeClr val="accent1">
                    <a:lumMod val="50000"/>
                  </a:schemeClr>
                </a:solidFill>
              </a:rPr>
              <a:t>6</a:t>
            </a:r>
            <a:r>
              <a:rPr lang="ru-RU" b="1" i="1" dirty="0">
                <a:solidFill>
                  <a:schemeClr val="accent1">
                    <a:lumMod val="50000"/>
                  </a:schemeClr>
                </a:solidFill>
              </a:rPr>
              <a:t>)      для того чтобы подобрать дозу инсулина вначале болезни используют только препараты инсулина короткого действия.</a:t>
            </a:r>
          </a:p>
          <a:p>
            <a:r>
              <a:rPr lang="ru-RU" b="1" i="1" dirty="0" err="1" smtClean="0">
                <a:solidFill>
                  <a:schemeClr val="accent1">
                    <a:lumMod val="50000"/>
                  </a:schemeClr>
                </a:solidFill>
              </a:rPr>
              <a:t>Генноинженерные</a:t>
            </a:r>
            <a:r>
              <a:rPr lang="ru-RU" b="1" i="1" dirty="0" smtClean="0">
                <a:solidFill>
                  <a:schemeClr val="accent1">
                    <a:lumMod val="50000"/>
                  </a:schemeClr>
                </a:solidFill>
              </a:rPr>
              <a:t> </a:t>
            </a:r>
            <a:r>
              <a:rPr lang="ru-RU" b="1" i="1" dirty="0">
                <a:solidFill>
                  <a:schemeClr val="accent1">
                    <a:lumMod val="50000"/>
                  </a:schemeClr>
                </a:solidFill>
              </a:rPr>
              <a:t>инсулины разделяются на:</a:t>
            </a:r>
          </a:p>
          <a:p>
            <a:endParaRPr lang="ru-RU" b="1" i="1" dirty="0">
              <a:solidFill>
                <a:schemeClr val="accent1">
                  <a:lumMod val="50000"/>
                </a:schemeClr>
              </a:solidFill>
            </a:endParaRPr>
          </a:p>
          <a:p>
            <a:r>
              <a:rPr lang="ru-RU" b="1" i="1" dirty="0">
                <a:solidFill>
                  <a:schemeClr val="accent1">
                    <a:lumMod val="50000"/>
                  </a:schemeClr>
                </a:solidFill>
              </a:rPr>
              <a:t>1)     инсулины  ультракороткого действия (аналоги инсулина),</a:t>
            </a:r>
          </a:p>
          <a:p>
            <a:endParaRPr lang="ru-RU" b="1" i="1" dirty="0">
              <a:solidFill>
                <a:schemeClr val="accent1">
                  <a:lumMod val="50000"/>
                </a:schemeClr>
              </a:solidFill>
            </a:endParaRPr>
          </a:p>
          <a:p>
            <a:r>
              <a:rPr lang="ru-RU" b="1" i="1" dirty="0">
                <a:solidFill>
                  <a:schemeClr val="accent1">
                    <a:lumMod val="50000"/>
                  </a:schemeClr>
                </a:solidFill>
              </a:rPr>
              <a:t>2)     инсулины короткого действия (“короткий” инсулин),</a:t>
            </a:r>
          </a:p>
          <a:p>
            <a:endParaRPr lang="ru-RU" b="1" i="1" dirty="0">
              <a:solidFill>
                <a:schemeClr val="accent1">
                  <a:lumMod val="50000"/>
                </a:schemeClr>
              </a:solidFill>
            </a:endParaRPr>
          </a:p>
          <a:p>
            <a:r>
              <a:rPr lang="ru-RU" b="1" i="1" dirty="0">
                <a:solidFill>
                  <a:schemeClr val="accent1">
                    <a:lumMod val="50000"/>
                  </a:schemeClr>
                </a:solidFill>
              </a:rPr>
              <a:t>3)     инсулины </a:t>
            </a:r>
            <a:r>
              <a:rPr lang="ru-RU" b="1" i="1" dirty="0" err="1">
                <a:solidFill>
                  <a:schemeClr val="accent1">
                    <a:lumMod val="50000"/>
                  </a:schemeClr>
                </a:solidFill>
              </a:rPr>
              <a:t>среднепродолжитедбного</a:t>
            </a:r>
            <a:r>
              <a:rPr lang="ru-RU" b="1" i="1" dirty="0">
                <a:solidFill>
                  <a:schemeClr val="accent1">
                    <a:lumMod val="50000"/>
                  </a:schemeClr>
                </a:solidFill>
              </a:rPr>
              <a:t> действия (“</a:t>
            </a:r>
            <a:r>
              <a:rPr lang="ru-RU" b="1" i="1" dirty="0" err="1">
                <a:solidFill>
                  <a:schemeClr val="accent1">
                    <a:lumMod val="50000"/>
                  </a:schemeClr>
                </a:solidFill>
              </a:rPr>
              <a:t>пролонгированый</a:t>
            </a:r>
            <a:r>
              <a:rPr lang="ru-RU" b="1" i="1" dirty="0">
                <a:solidFill>
                  <a:schemeClr val="accent1">
                    <a:lumMod val="50000"/>
                  </a:schemeClr>
                </a:solidFill>
              </a:rPr>
              <a:t>” инсулин),</a:t>
            </a:r>
          </a:p>
          <a:p>
            <a:endParaRPr lang="ru-RU" b="1" i="1" dirty="0">
              <a:solidFill>
                <a:schemeClr val="accent1">
                  <a:lumMod val="50000"/>
                </a:schemeClr>
              </a:solidFill>
            </a:endParaRPr>
          </a:p>
          <a:p>
            <a:r>
              <a:rPr lang="ru-RU" b="1" i="1" dirty="0">
                <a:solidFill>
                  <a:schemeClr val="accent1">
                    <a:lumMod val="50000"/>
                  </a:schemeClr>
                </a:solidFill>
              </a:rPr>
              <a:t>4)     смешанные инсулины.</a:t>
            </a:r>
          </a:p>
          <a:p>
            <a:endParaRPr lang="ru-RU" dirty="0"/>
          </a:p>
          <a:p>
            <a:r>
              <a:rPr lang="ru-RU" dirty="0"/>
              <a:t> </a:t>
            </a:r>
          </a:p>
        </p:txBody>
      </p:sp>
    </p:spTree>
    <p:extLst>
      <p:ext uri="{BB962C8B-B14F-4D97-AF65-F5344CB8AC3E}">
        <p14:creationId xmlns:p14="http://schemas.microsoft.com/office/powerpoint/2010/main" val="8042422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9291" y="0"/>
            <a:ext cx="11979798" cy="7037408"/>
          </a:xfrm>
          <a:prstGeom prst="rect">
            <a:avLst/>
          </a:prstGeom>
        </p:spPr>
      </p:pic>
    </p:spTree>
    <p:extLst>
      <p:ext uri="{BB962C8B-B14F-4D97-AF65-F5344CB8AC3E}">
        <p14:creationId xmlns:p14="http://schemas.microsoft.com/office/powerpoint/2010/main" val="7161340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1956648" cy="7054770"/>
          </a:xfrm>
          <a:prstGeom prst="rect">
            <a:avLst/>
          </a:prstGeom>
        </p:spPr>
      </p:pic>
    </p:spTree>
    <p:extLst>
      <p:ext uri="{BB962C8B-B14F-4D97-AF65-F5344CB8AC3E}">
        <p14:creationId xmlns:p14="http://schemas.microsoft.com/office/powerpoint/2010/main" val="1389550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6645" y="1880754"/>
            <a:ext cx="11700164" cy="4977246"/>
          </a:xfrm>
        </p:spPr>
        <p:txBody>
          <a:bodyPr>
            <a:normAutofit fontScale="92500" lnSpcReduction="10000"/>
          </a:bodyPr>
          <a:lstStyle/>
          <a:p>
            <a:r>
              <a:rPr lang="ru-RU" dirty="0" smtClean="0"/>
              <a:t>1 </a:t>
            </a:r>
            <a:r>
              <a:rPr lang="ru-RU" dirty="0" err="1" smtClean="0"/>
              <a:t>хе</a:t>
            </a:r>
            <a:r>
              <a:rPr lang="ru-RU" dirty="0" smtClean="0"/>
              <a:t> =12 г углеводов, значит, мы можем рассчитать, сколько ед. инсулина требуется на 1 ХЕ</a:t>
            </a:r>
          </a:p>
          <a:p>
            <a:r>
              <a:rPr lang="ru-RU" dirty="0" smtClean="0"/>
              <a:t>12 : 10 = 1,2 ед. инсулина нужно на 1 ХЕ, на 5 ХЕ введем 1,2х5=6 ед., на 3,5 ХЕ нужно ввести 1,2х3,5=4 ед. и т.д.</a:t>
            </a:r>
          </a:p>
          <a:p>
            <a:endParaRPr lang="ru-RU" dirty="0" smtClean="0"/>
          </a:p>
          <a:p>
            <a:r>
              <a:rPr lang="ru-RU" dirty="0" smtClean="0"/>
              <a:t>СДИ = 20, УК = 500 : 20 = 25г углеводов усвоит 1 ед. инсулина, 12 : 25 = 0,48 ед. инсулина нужно на 1ХЕ, на 6 ХЕ введем 0,48х6 = 3 ед., на 2,5 ХЕ введем 0,48х2,5= 1 ед. </a:t>
            </a:r>
          </a:p>
          <a:p>
            <a:r>
              <a:rPr lang="ru-RU" dirty="0" smtClean="0"/>
              <a:t>Следует отметить, что ввести дозу инсулина с точностью до десятых сможет только инсулиновая помпа, на шприц-ручках полученный результат необходимо округлить до целых значений. Если суточная доза инсулина не постоянна, меняется за счет </a:t>
            </a:r>
            <a:r>
              <a:rPr lang="ru-RU" dirty="0" err="1" smtClean="0"/>
              <a:t>болюсного</a:t>
            </a:r>
            <a:r>
              <a:rPr lang="ru-RU" dirty="0" smtClean="0"/>
              <a:t> инсулина, необходимо для расчета УК взять среднее арифметическое СДИ за несколько дней.</a:t>
            </a:r>
          </a:p>
          <a:p>
            <a:endParaRPr lang="ru-RU" dirty="0" smtClean="0"/>
          </a:p>
          <a:p>
            <a:endParaRPr lang="ru-RU" dirty="0" smtClean="0"/>
          </a:p>
          <a:p>
            <a:endParaRPr lang="ru-RU" dirty="0"/>
          </a:p>
        </p:txBody>
      </p:sp>
      <p:sp>
        <p:nvSpPr>
          <p:cNvPr id="4" name="Rectangle 1"/>
          <p:cNvSpPr>
            <a:spLocks noGrp="1" noChangeArrowheads="1"/>
          </p:cNvSpPr>
          <p:nvPr>
            <p:ph type="title"/>
          </p:nvPr>
        </p:nvSpPr>
        <p:spPr bwMode="auto">
          <a:xfrm>
            <a:off x="176645" y="-176469"/>
            <a:ext cx="12015355" cy="2277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C00000"/>
                </a:solidFill>
                <a:effectLst/>
                <a:latin typeface="Verdana" panose="020B0604030504040204" pitchFamily="34" charset="0"/>
              </a:rPr>
              <a:t>УГЛЕВОДНЫЙ КОЭФФИЦИЕНТ (УК)</a:t>
            </a:r>
            <a:r>
              <a:rPr kumimoji="0" lang="ru-RU" sz="1600" b="0" i="0" u="none" strike="noStrike" cap="none" normalizeH="0" baseline="0" dirty="0" smtClean="0">
                <a:ln>
                  <a:noFill/>
                </a:ln>
                <a:solidFill>
                  <a:srgbClr val="C00000"/>
                </a:solidFill>
                <a:effectLst/>
                <a:latin typeface="Verdana" panose="020B0604030504040204" pitchFamily="34" charset="0"/>
              </a:rPr>
              <a:t> – количество углеводов, на усвоение которых необходима 1 ед. </a:t>
            </a:r>
            <a:r>
              <a:rPr kumimoji="0" lang="ru-RU" sz="1600" b="0" i="0" u="none" strike="noStrike" cap="none" normalizeH="0" baseline="0" dirty="0" err="1" smtClean="0">
                <a:ln>
                  <a:noFill/>
                </a:ln>
                <a:solidFill>
                  <a:srgbClr val="C00000"/>
                </a:solidFill>
                <a:effectLst/>
                <a:latin typeface="Verdana" panose="020B0604030504040204" pitchFamily="34" charset="0"/>
              </a:rPr>
              <a:t>прандиального</a:t>
            </a:r>
            <a:r>
              <a:rPr kumimoji="0" lang="ru-RU" sz="1600" b="0" i="0" u="none" strike="noStrike" cap="none" normalizeH="0" baseline="0" dirty="0" smtClean="0">
                <a:ln>
                  <a:noFill/>
                </a:ln>
                <a:solidFill>
                  <a:srgbClr val="C00000"/>
                </a:solidFill>
                <a:effectLst/>
                <a:latin typeface="Verdana" panose="020B0604030504040204" pitchFamily="34" charset="0"/>
              </a:rPr>
              <a:t> инсулина. </a:t>
            </a:r>
            <a:br>
              <a:rPr kumimoji="0" lang="ru-RU" sz="1600" b="0" i="0" u="none" strike="noStrike" cap="none" normalizeH="0" baseline="0" dirty="0" smtClean="0">
                <a:ln>
                  <a:noFill/>
                </a:ln>
                <a:solidFill>
                  <a:srgbClr val="C00000"/>
                </a:solidFill>
                <a:effectLst/>
                <a:latin typeface="Verdana" panose="020B0604030504040204" pitchFamily="34" charset="0"/>
              </a:rPr>
            </a:br>
            <a:r>
              <a:rPr kumimoji="0" lang="ru-RU" sz="1200" b="1" i="0" u="none" strike="noStrike" cap="none" normalizeH="0" baseline="0" dirty="0" smtClean="0">
                <a:ln>
                  <a:noFill/>
                </a:ln>
                <a:solidFill>
                  <a:srgbClr val="424242"/>
                </a:solidFill>
                <a:effectLst/>
                <a:latin typeface="Verdana" panose="020B0604030504040204" pitchFamily="34" charset="0"/>
              </a:rPr>
              <a:t>ФОРМУЛА РАСЧЕТА УГЛЕВОДНОГО КОЭФФИЦИЕНТА</a:t>
            </a:r>
            <a:r>
              <a:rPr kumimoji="0" lang="ru-RU" sz="1200" b="0" i="0" u="none" strike="noStrike" cap="none" normalizeH="0" baseline="0" dirty="0" smtClean="0">
                <a:ln>
                  <a:noFill/>
                </a:ln>
                <a:solidFill>
                  <a:srgbClr val="424242"/>
                </a:solidFill>
                <a:effectLst/>
                <a:latin typeface="Verdana" panose="020B0604030504040204" pitchFamily="34" charset="0"/>
              </a:rPr>
              <a:t/>
            </a:r>
            <a:br>
              <a:rPr kumimoji="0" lang="ru-RU" sz="1200" b="0" i="0" u="none" strike="noStrike" cap="none" normalizeH="0" baseline="0" dirty="0" smtClean="0">
                <a:ln>
                  <a:noFill/>
                </a:ln>
                <a:solidFill>
                  <a:srgbClr val="424242"/>
                </a:solidFill>
                <a:effectLst/>
                <a:latin typeface="Verdana" panose="020B0604030504040204" pitchFamily="34" charset="0"/>
              </a:rPr>
            </a:br>
            <a:r>
              <a:rPr kumimoji="0" lang="ru-RU" sz="1200" b="0" i="0" u="none" strike="noStrike" cap="none" normalizeH="0" baseline="0" dirty="0" smtClean="0">
                <a:ln>
                  <a:noFill/>
                </a:ln>
                <a:solidFill>
                  <a:srgbClr val="424242"/>
                </a:solidFill>
                <a:effectLst/>
                <a:latin typeface="Verdana" panose="020B0604030504040204" pitchFamily="34" charset="0"/>
              </a:rPr>
              <a:t>(</a:t>
            </a:r>
            <a:r>
              <a:rPr kumimoji="0" lang="ru-RU" sz="1400" b="1" i="1" u="none" strike="noStrike" cap="none" normalizeH="0" baseline="0" dirty="0" smtClean="0">
                <a:ln>
                  <a:noFill/>
                </a:ln>
                <a:solidFill>
                  <a:schemeClr val="accent2">
                    <a:lumMod val="50000"/>
                  </a:schemeClr>
                </a:solidFill>
                <a:effectLst/>
                <a:latin typeface="Verdana" panose="020B0604030504040204" pitchFamily="34" charset="0"/>
                <a:cs typeface="Aharoni" panose="02010803020104030203" pitchFamily="2" charset="-79"/>
              </a:rPr>
              <a:t>500: СДИ) = количество грамм углеводов, на которое необходима 1 ед. инсулина. </a:t>
            </a:r>
            <a:br>
              <a:rPr kumimoji="0" lang="ru-RU" sz="1400" b="1" i="1" u="none" strike="noStrike" cap="none" normalizeH="0" baseline="0" dirty="0" smtClean="0">
                <a:ln>
                  <a:noFill/>
                </a:ln>
                <a:solidFill>
                  <a:schemeClr val="accent2">
                    <a:lumMod val="50000"/>
                  </a:schemeClr>
                </a:solidFill>
                <a:effectLst/>
                <a:latin typeface="Verdana" panose="020B0604030504040204" pitchFamily="34" charset="0"/>
                <a:cs typeface="Aharoni" panose="02010803020104030203" pitchFamily="2" charset="-79"/>
              </a:rPr>
            </a:br>
            <a:r>
              <a:rPr kumimoji="0" lang="ru-RU" sz="1400" b="1" i="1" u="none" strike="noStrike" cap="none" normalizeH="0" baseline="0" dirty="0" smtClean="0">
                <a:ln>
                  <a:noFill/>
                </a:ln>
                <a:solidFill>
                  <a:schemeClr val="accent2">
                    <a:lumMod val="50000"/>
                  </a:schemeClr>
                </a:solidFill>
                <a:effectLst/>
                <a:latin typeface="Verdana" panose="020B0604030504040204" pitchFamily="34" charset="0"/>
                <a:cs typeface="Aharoni" panose="02010803020104030203" pitchFamily="2" charset="-79"/>
              </a:rPr>
              <a:t>Чтобы рассчитать УК на 1 ХЕ, нужно число 12 разделить на полученное количество углеводов, т.к. в 1 ХЕ 12 грамм углеводов.</a:t>
            </a:r>
            <a:br>
              <a:rPr kumimoji="0" lang="ru-RU" sz="1400" b="1" i="1" u="none" strike="noStrike" cap="none" normalizeH="0" baseline="0" dirty="0" smtClean="0">
                <a:ln>
                  <a:noFill/>
                </a:ln>
                <a:solidFill>
                  <a:schemeClr val="accent2">
                    <a:lumMod val="50000"/>
                  </a:schemeClr>
                </a:solidFill>
                <a:effectLst/>
                <a:latin typeface="Verdana" panose="020B0604030504040204" pitchFamily="34" charset="0"/>
                <a:cs typeface="Aharoni" panose="02010803020104030203" pitchFamily="2" charset="-79"/>
              </a:rPr>
            </a:br>
            <a:r>
              <a:rPr kumimoji="0" lang="ru-RU" sz="1400" b="1" i="1" u="none" strike="noStrike" cap="none" normalizeH="0" baseline="0" dirty="0" smtClean="0">
                <a:ln>
                  <a:noFill/>
                </a:ln>
                <a:solidFill>
                  <a:schemeClr val="accent2">
                    <a:lumMod val="50000"/>
                  </a:schemeClr>
                </a:solidFill>
                <a:effectLst/>
                <a:latin typeface="Verdana" panose="020B0604030504040204" pitchFamily="34" charset="0"/>
                <a:cs typeface="Aharoni" panose="02010803020104030203" pitchFamily="2" charset="-79"/>
              </a:rPr>
              <a:t>Например, у человека суточная доза инсулина равна 50 ед.</a:t>
            </a:r>
            <a:br>
              <a:rPr kumimoji="0" lang="ru-RU" sz="1400" b="1" i="1" u="none" strike="noStrike" cap="none" normalizeH="0" baseline="0" dirty="0" smtClean="0">
                <a:ln>
                  <a:noFill/>
                </a:ln>
                <a:solidFill>
                  <a:schemeClr val="accent2">
                    <a:lumMod val="50000"/>
                  </a:schemeClr>
                </a:solidFill>
                <a:effectLst/>
                <a:latin typeface="Verdana" panose="020B0604030504040204" pitchFamily="34" charset="0"/>
                <a:cs typeface="Aharoni" panose="02010803020104030203" pitchFamily="2" charset="-79"/>
              </a:rPr>
            </a:br>
            <a:r>
              <a:rPr kumimoji="0" lang="ru-RU" sz="1400" b="1" i="1" u="none" strike="noStrike" cap="none" normalizeH="0" baseline="0" dirty="0" smtClean="0">
                <a:ln>
                  <a:noFill/>
                </a:ln>
                <a:solidFill>
                  <a:schemeClr val="accent2">
                    <a:lumMod val="50000"/>
                  </a:schemeClr>
                </a:solidFill>
                <a:effectLst/>
                <a:latin typeface="Verdana" panose="020B0604030504040204" pitchFamily="34" charset="0"/>
                <a:cs typeface="Aharoni" panose="02010803020104030203" pitchFamily="2" charset="-79"/>
              </a:rPr>
              <a:t>СДИ = 50, рассчитываем УК = 500: 50 = 10г углеводов усвоит 1 ед. инсулина,</a:t>
            </a:r>
            <a:endParaRPr kumimoji="0" lang="ru-RU" sz="1400" b="1" i="1" u="none" strike="noStrike" cap="none" normalizeH="0" baseline="0" dirty="0" smtClean="0">
              <a:ln>
                <a:noFill/>
              </a:ln>
              <a:solidFill>
                <a:schemeClr val="accent2">
                  <a:lumMod val="50000"/>
                </a:schemeClr>
              </a:solidFill>
              <a:effectLst/>
              <a:cs typeface="Aharoni" panose="02010803020104030203" pitchFamily="2" charset="-79"/>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sz="1400" b="1" i="1" u="none" strike="noStrike" cap="none" normalizeH="0" baseline="0" dirty="0" smtClean="0">
                <a:ln>
                  <a:noFill/>
                </a:ln>
                <a:solidFill>
                  <a:schemeClr val="accent2">
                    <a:lumMod val="50000"/>
                  </a:schemeClr>
                </a:solidFill>
                <a:effectLst/>
                <a:latin typeface="Tahoma" panose="020B0604030504040204" pitchFamily="34" charset="0"/>
                <a:cs typeface="Aharoni" panose="02010803020104030203" pitchFamily="2" charset="-79"/>
              </a:rPr>
              <a:t/>
            </a:r>
            <a:br>
              <a:rPr kumimoji="0" lang="ru-RU" sz="1400" b="1" i="1" u="none" strike="noStrike" cap="none" normalizeH="0" baseline="0" dirty="0" smtClean="0">
                <a:ln>
                  <a:noFill/>
                </a:ln>
                <a:solidFill>
                  <a:schemeClr val="accent2">
                    <a:lumMod val="50000"/>
                  </a:schemeClr>
                </a:solidFill>
                <a:effectLst/>
                <a:latin typeface="Tahoma" panose="020B0604030504040204" pitchFamily="34" charset="0"/>
                <a:cs typeface="Aharoni" panose="02010803020104030203" pitchFamily="2" charset="-79"/>
              </a:rPr>
            </a:br>
            <a:endParaRPr kumimoji="0" lang="ru-RU" sz="1400" b="1" i="1" u="none" strike="noStrike" cap="none" normalizeH="0" baseline="0" dirty="0" smtClean="0">
              <a:ln>
                <a:noFill/>
              </a:ln>
              <a:solidFill>
                <a:schemeClr val="accent2">
                  <a:lumMod val="50000"/>
                </a:schemeClr>
              </a:solidFill>
              <a:effectLst/>
              <a:cs typeface="Aharoni" panose="02010803020104030203" pitchFamily="2" charset="-79"/>
            </a:endParaRPr>
          </a:p>
        </p:txBody>
      </p:sp>
    </p:spTree>
    <p:extLst>
      <p:ext uri="{BB962C8B-B14F-4D97-AF65-F5344CB8AC3E}">
        <p14:creationId xmlns:p14="http://schemas.microsoft.com/office/powerpoint/2010/main" val="28921921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
            <a:ext cx="12192000" cy="7222603"/>
          </a:xfrm>
          <a:prstGeom prst="rect">
            <a:avLst/>
          </a:prstGeom>
        </p:spPr>
      </p:pic>
    </p:spTree>
    <p:extLst>
      <p:ext uri="{BB962C8B-B14F-4D97-AF65-F5344CB8AC3E}">
        <p14:creationId xmlns:p14="http://schemas.microsoft.com/office/powerpoint/2010/main" val="17494048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219438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219919"/>
            <a:ext cx="12192000" cy="6724891"/>
          </a:xfrm>
          <a:prstGeom prst="rect">
            <a:avLst/>
          </a:prstGeom>
        </p:spPr>
      </p:pic>
    </p:spTree>
    <p:extLst>
      <p:ext uri="{BB962C8B-B14F-4D97-AF65-F5344CB8AC3E}">
        <p14:creationId xmlns:p14="http://schemas.microsoft.com/office/powerpoint/2010/main" val="22159852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1991372" cy="6858000"/>
          </a:xfrm>
          <a:prstGeom prst="rect">
            <a:avLst/>
          </a:prstGeom>
        </p:spPr>
      </p:pic>
    </p:spTree>
    <p:extLst>
      <p:ext uri="{BB962C8B-B14F-4D97-AF65-F5344CB8AC3E}">
        <p14:creationId xmlns:p14="http://schemas.microsoft.com/office/powerpoint/2010/main" val="21409272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73621"/>
            <a:ext cx="12107119" cy="6771189"/>
          </a:xfrm>
          <a:prstGeom prst="rect">
            <a:avLst/>
          </a:prstGeom>
        </p:spPr>
      </p:pic>
    </p:spTree>
    <p:extLst>
      <p:ext uri="{BB962C8B-B14F-4D97-AF65-F5344CB8AC3E}">
        <p14:creationId xmlns:p14="http://schemas.microsoft.com/office/powerpoint/2010/main" val="37027318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4015" y="0"/>
            <a:ext cx="11771453" cy="7083705"/>
          </a:xfrm>
          <a:prstGeom prst="rect">
            <a:avLst/>
          </a:prstGeom>
        </p:spPr>
      </p:pic>
    </p:spTree>
    <p:extLst>
      <p:ext uri="{BB962C8B-B14F-4D97-AF65-F5344CB8AC3E}">
        <p14:creationId xmlns:p14="http://schemas.microsoft.com/office/powerpoint/2010/main" val="40135507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1023" y="-1"/>
            <a:ext cx="11864050" cy="6423950"/>
          </a:xfrm>
          <a:prstGeom prst="rect">
            <a:avLst/>
          </a:prstGeom>
        </p:spPr>
      </p:pic>
    </p:spTree>
    <p:extLst>
      <p:ext uri="{BB962C8B-B14F-4D97-AF65-F5344CB8AC3E}">
        <p14:creationId xmlns:p14="http://schemas.microsoft.com/office/powerpoint/2010/main" val="22118628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266216"/>
            <a:ext cx="12338613" cy="6400801"/>
          </a:xfrm>
          <a:prstGeom prst="rect">
            <a:avLst/>
          </a:prstGeom>
        </p:spPr>
      </p:pic>
    </p:spTree>
    <p:extLst>
      <p:ext uri="{BB962C8B-B14F-4D97-AF65-F5344CB8AC3E}">
        <p14:creationId xmlns:p14="http://schemas.microsoft.com/office/powerpoint/2010/main" val="16943034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46613" y="207440"/>
            <a:ext cx="11898774" cy="6585995"/>
          </a:xfrm>
          <a:prstGeom prst="rect">
            <a:avLst/>
          </a:prstGeom>
        </p:spPr>
      </p:pic>
    </p:spTree>
    <p:extLst>
      <p:ext uri="{BB962C8B-B14F-4D97-AF65-F5344CB8AC3E}">
        <p14:creationId xmlns:p14="http://schemas.microsoft.com/office/powerpoint/2010/main" val="30158446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7083706"/>
          </a:xfrm>
          <a:prstGeom prst="rect">
            <a:avLst/>
          </a:prstGeom>
        </p:spPr>
      </p:pic>
    </p:spTree>
    <p:extLst>
      <p:ext uri="{BB962C8B-B14F-4D97-AF65-F5344CB8AC3E}">
        <p14:creationId xmlns:p14="http://schemas.microsoft.com/office/powerpoint/2010/main" val="2669632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66255" y="140616"/>
            <a:ext cx="11939154" cy="5632311"/>
          </a:xfrm>
          <a:prstGeom prst="rect">
            <a:avLst/>
          </a:prstGeom>
        </p:spPr>
        <p:txBody>
          <a:bodyPr wrap="square">
            <a:spAutoFit/>
          </a:bodyPr>
          <a:lstStyle/>
          <a:p>
            <a:r>
              <a:rPr lang="ru-RU" i="1" dirty="0" smtClean="0">
                <a:solidFill>
                  <a:schemeClr val="accent6">
                    <a:lumMod val="50000"/>
                  </a:schemeClr>
                </a:solidFill>
                <a:cs typeface="Aharoni" panose="02010803020104030203" pitchFamily="2" charset="-79"/>
              </a:rPr>
              <a:t>ВАЖНО! Чтобы правильно применять УК на практике, нужно знать, что потребность в инсулине меняется в течение дня. Самая высокая - в завтрак, средняя - в обед и самая низкая - в ужин. Ученые, на основании многолетних исследований, установили, что у большинства людей на планете УК приблизительно такие:</a:t>
            </a:r>
          </a:p>
          <a:p>
            <a:endParaRPr lang="ru-RU" i="1" dirty="0" smtClean="0">
              <a:solidFill>
                <a:schemeClr val="accent6">
                  <a:lumMod val="50000"/>
                </a:schemeClr>
              </a:solidFill>
              <a:cs typeface="Aharoni" panose="02010803020104030203" pitchFamily="2" charset="-79"/>
            </a:endParaRPr>
          </a:p>
          <a:p>
            <a:r>
              <a:rPr lang="ru-RU" i="1" dirty="0" smtClean="0">
                <a:solidFill>
                  <a:schemeClr val="accent6">
                    <a:lumMod val="50000"/>
                  </a:schemeClr>
                </a:solidFill>
                <a:cs typeface="Aharoni" panose="02010803020104030203" pitchFamily="2" charset="-79"/>
              </a:rPr>
              <a:t>На завтрак - 2,5 - 3 ед. инсулина на 1ХЕ</a:t>
            </a:r>
          </a:p>
          <a:p>
            <a:endParaRPr lang="ru-RU" i="1" dirty="0" smtClean="0">
              <a:solidFill>
                <a:schemeClr val="accent6">
                  <a:lumMod val="50000"/>
                </a:schemeClr>
              </a:solidFill>
              <a:cs typeface="Aharoni" panose="02010803020104030203" pitchFamily="2" charset="-79"/>
            </a:endParaRPr>
          </a:p>
          <a:p>
            <a:r>
              <a:rPr lang="ru-RU" i="1" dirty="0" smtClean="0">
                <a:solidFill>
                  <a:schemeClr val="accent6">
                    <a:lumMod val="50000"/>
                  </a:schemeClr>
                </a:solidFill>
                <a:cs typeface="Aharoni" panose="02010803020104030203" pitchFamily="2" charset="-79"/>
              </a:rPr>
              <a:t>На обед - 2 - 1,5 ед. на 1ХЕ</a:t>
            </a:r>
          </a:p>
          <a:p>
            <a:endParaRPr lang="ru-RU" i="1" dirty="0" smtClean="0">
              <a:solidFill>
                <a:schemeClr val="accent6">
                  <a:lumMod val="50000"/>
                </a:schemeClr>
              </a:solidFill>
              <a:cs typeface="Aharoni" panose="02010803020104030203" pitchFamily="2" charset="-79"/>
            </a:endParaRPr>
          </a:p>
          <a:p>
            <a:r>
              <a:rPr lang="ru-RU" i="1" dirty="0" smtClean="0">
                <a:solidFill>
                  <a:schemeClr val="accent6">
                    <a:lumMod val="50000"/>
                  </a:schemeClr>
                </a:solidFill>
                <a:cs typeface="Aharoni" panose="02010803020104030203" pitchFamily="2" charset="-79"/>
              </a:rPr>
              <a:t>На ужин - 1,5 - 1 ед. на 1ХЕ</a:t>
            </a:r>
          </a:p>
          <a:p>
            <a:endParaRPr lang="ru-RU" dirty="0" smtClean="0"/>
          </a:p>
          <a:p>
            <a:r>
              <a:rPr lang="ru-RU" b="1" i="1" dirty="0" smtClean="0">
                <a:solidFill>
                  <a:schemeClr val="accent1">
                    <a:lumMod val="50000"/>
                  </a:schemeClr>
                </a:solidFill>
                <a:cs typeface="Aharoni" panose="02010803020104030203" pitchFamily="2" charset="-79"/>
              </a:rPr>
              <a:t>Опираясь на свой УК, рассчитанный по формуле и учитывая потребность в инсулине в течение суток, можно эмпирически более точно подобрать свой показатель.</a:t>
            </a:r>
          </a:p>
          <a:p>
            <a:r>
              <a:rPr lang="ru-RU" b="1" i="1" dirty="0" smtClean="0">
                <a:solidFill>
                  <a:schemeClr val="accent1">
                    <a:lumMod val="50000"/>
                  </a:schemeClr>
                </a:solidFill>
                <a:cs typeface="Aharoni" panose="02010803020104030203" pitchFamily="2" charset="-79"/>
              </a:rPr>
              <a:t> Для этого необходимо контролировать сахар крови (СК) перед едой и через 2 часа после еды. </a:t>
            </a:r>
          </a:p>
          <a:p>
            <a:r>
              <a:rPr lang="ru-RU" b="1" i="1" dirty="0" smtClean="0">
                <a:solidFill>
                  <a:schemeClr val="accent1">
                    <a:lumMod val="50000"/>
                  </a:schemeClr>
                </a:solidFill>
                <a:cs typeface="Aharoni" panose="02010803020104030203" pitchFamily="2" charset="-79"/>
              </a:rPr>
              <a:t>СК перед едой должен быть не выше 6,5 </a:t>
            </a:r>
            <a:r>
              <a:rPr lang="ru-RU" b="1" i="1" dirty="0" err="1" smtClean="0">
                <a:solidFill>
                  <a:schemeClr val="accent1">
                    <a:lumMod val="50000"/>
                  </a:schemeClr>
                </a:solidFill>
                <a:cs typeface="Aharoni" panose="02010803020104030203" pitchFamily="2" charset="-79"/>
              </a:rPr>
              <a:t>ммоль</a:t>
            </a:r>
            <a:r>
              <a:rPr lang="ru-RU" b="1" i="1" dirty="0" smtClean="0">
                <a:solidFill>
                  <a:schemeClr val="accent1">
                    <a:lumMod val="50000"/>
                  </a:schemeClr>
                </a:solidFill>
                <a:cs typeface="Aharoni" panose="02010803020104030203" pitchFamily="2" charset="-79"/>
              </a:rPr>
              <a:t>/л.</a:t>
            </a:r>
          </a:p>
          <a:p>
            <a:r>
              <a:rPr lang="ru-RU" b="1" i="1" dirty="0" smtClean="0">
                <a:solidFill>
                  <a:schemeClr val="accent1">
                    <a:lumMod val="50000"/>
                  </a:schemeClr>
                </a:solidFill>
                <a:cs typeface="Aharoni" panose="02010803020104030203" pitchFamily="2" charset="-79"/>
              </a:rPr>
              <a:t> Через два часа после еды СК должен повыситься на 2 </a:t>
            </a:r>
            <a:r>
              <a:rPr lang="ru-RU" b="1" i="1" dirty="0" err="1" smtClean="0">
                <a:solidFill>
                  <a:schemeClr val="accent1">
                    <a:lumMod val="50000"/>
                  </a:schemeClr>
                </a:solidFill>
                <a:cs typeface="Aharoni" panose="02010803020104030203" pitchFamily="2" charset="-79"/>
              </a:rPr>
              <a:t>ммоля</a:t>
            </a:r>
            <a:r>
              <a:rPr lang="ru-RU" b="1" i="1" dirty="0" smtClean="0">
                <a:solidFill>
                  <a:schemeClr val="accent1">
                    <a:lumMod val="50000"/>
                  </a:schemeClr>
                </a:solidFill>
                <a:cs typeface="Aharoni" panose="02010803020104030203" pitchFamily="2" charset="-79"/>
              </a:rPr>
              <a:t>, но не превышать допустимые 7,8, а перед следующим приемом пищи - равняться сахару крови, который был перед предыдущим приемом пищи. </a:t>
            </a:r>
          </a:p>
          <a:p>
            <a:r>
              <a:rPr lang="ru-RU" b="1" i="1" dirty="0" smtClean="0">
                <a:solidFill>
                  <a:schemeClr val="accent1">
                    <a:lumMod val="50000"/>
                  </a:schemeClr>
                </a:solidFill>
                <a:cs typeface="Aharoni" panose="02010803020104030203" pitchFamily="2" charset="-79"/>
              </a:rPr>
              <a:t>Если СК перед следующим приемом пищи НИЖЕ, или между приемами была гипогликемия, значит, ДОЗА инсулина была ВЕЛИКА, т.е. УК взяли выше, чем нужно, и его нужно уменьшить.</a:t>
            </a:r>
          </a:p>
          <a:p>
            <a:r>
              <a:rPr lang="ru-RU" b="1" i="1" dirty="0" smtClean="0">
                <a:solidFill>
                  <a:schemeClr val="accent1">
                    <a:lumMod val="50000"/>
                  </a:schemeClr>
                </a:solidFill>
                <a:cs typeface="Aharoni" panose="02010803020104030203" pitchFamily="2" charset="-79"/>
              </a:rPr>
              <a:t> Если СК перед следующим приемом пищи ВЫШЕ предыдущего, значит, инсулина не хватило, повышаем УК.</a:t>
            </a:r>
          </a:p>
          <a:p>
            <a:endParaRPr lang="ru-RU" dirty="0"/>
          </a:p>
        </p:txBody>
      </p:sp>
    </p:spTree>
    <p:extLst>
      <p:ext uri="{BB962C8B-B14F-4D97-AF65-F5344CB8AC3E}">
        <p14:creationId xmlns:p14="http://schemas.microsoft.com/office/powerpoint/2010/main" val="4292014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
            <a:ext cx="12026096" cy="6858001"/>
          </a:xfrm>
          <a:prstGeom prst="rect">
            <a:avLst/>
          </a:prstGeom>
        </p:spPr>
      </p:pic>
    </p:spTree>
    <p:extLst>
      <p:ext uri="{BB962C8B-B14F-4D97-AF65-F5344CB8AC3E}">
        <p14:creationId xmlns:p14="http://schemas.microsoft.com/office/powerpoint/2010/main" val="3633626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92597" y="-1"/>
            <a:ext cx="12099403" cy="6956385"/>
          </a:xfrm>
          <a:prstGeom prst="rect">
            <a:avLst/>
          </a:prstGeom>
        </p:spPr>
      </p:pic>
    </p:spTree>
    <p:extLst>
      <p:ext uri="{BB962C8B-B14F-4D97-AF65-F5344CB8AC3E}">
        <p14:creationId xmlns:p14="http://schemas.microsoft.com/office/powerpoint/2010/main" val="6485970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
            <a:ext cx="12192000" cy="7048983"/>
          </a:xfrm>
          <a:prstGeom prst="rect">
            <a:avLst/>
          </a:prstGeom>
        </p:spPr>
      </p:pic>
    </p:spTree>
    <p:extLst>
      <p:ext uri="{BB962C8B-B14F-4D97-AF65-F5344CB8AC3E}">
        <p14:creationId xmlns:p14="http://schemas.microsoft.com/office/powerpoint/2010/main" val="28613323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0866" y="0"/>
            <a:ext cx="12060820" cy="6858000"/>
          </a:xfrm>
          <a:prstGeom prst="rect">
            <a:avLst/>
          </a:prstGeom>
        </p:spPr>
      </p:pic>
    </p:spTree>
    <p:extLst>
      <p:ext uri="{BB962C8B-B14F-4D97-AF65-F5344CB8AC3E}">
        <p14:creationId xmlns:p14="http://schemas.microsoft.com/office/powerpoint/2010/main" val="31001280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73620" y="-81023"/>
            <a:ext cx="11644132" cy="6939023"/>
          </a:xfrm>
          <a:prstGeom prst="rect">
            <a:avLst/>
          </a:prstGeom>
        </p:spPr>
      </p:pic>
    </p:spTree>
    <p:extLst>
      <p:ext uri="{BB962C8B-B14F-4D97-AF65-F5344CB8AC3E}">
        <p14:creationId xmlns:p14="http://schemas.microsoft.com/office/powerpoint/2010/main" val="20213711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27322" y="-92597"/>
            <a:ext cx="11690430" cy="7187878"/>
          </a:xfrm>
          <a:prstGeom prst="rect">
            <a:avLst/>
          </a:prstGeom>
        </p:spPr>
      </p:pic>
    </p:spTree>
    <p:extLst>
      <p:ext uri="{BB962C8B-B14F-4D97-AF65-F5344CB8AC3E}">
        <p14:creationId xmlns:p14="http://schemas.microsoft.com/office/powerpoint/2010/main" val="19463883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771190"/>
          </a:xfrm>
          <a:prstGeom prst="rect">
            <a:avLst/>
          </a:prstGeom>
        </p:spPr>
      </p:pic>
    </p:spTree>
    <p:extLst>
      <p:ext uri="{BB962C8B-B14F-4D97-AF65-F5344CB8AC3E}">
        <p14:creationId xmlns:p14="http://schemas.microsoft.com/office/powerpoint/2010/main" val="20171957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1023" y="115746"/>
            <a:ext cx="11864050" cy="6886937"/>
          </a:xfrm>
          <a:prstGeom prst="rect">
            <a:avLst/>
          </a:prstGeom>
        </p:spPr>
      </p:pic>
    </p:spTree>
    <p:extLst>
      <p:ext uri="{BB962C8B-B14F-4D97-AF65-F5344CB8AC3E}">
        <p14:creationId xmlns:p14="http://schemas.microsoft.com/office/powerpoint/2010/main" val="10022257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27322" y="0"/>
            <a:ext cx="12153418" cy="7106856"/>
          </a:xfrm>
          <a:prstGeom prst="rect">
            <a:avLst/>
          </a:prstGeom>
        </p:spPr>
      </p:pic>
    </p:spTree>
    <p:extLst>
      <p:ext uri="{BB962C8B-B14F-4D97-AF65-F5344CB8AC3E}">
        <p14:creationId xmlns:p14="http://schemas.microsoft.com/office/powerpoint/2010/main" val="27418681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92597" y="-115747"/>
            <a:ext cx="11239017" cy="6973747"/>
          </a:xfrm>
          <a:prstGeom prst="rect">
            <a:avLst/>
          </a:prstGeom>
        </p:spPr>
      </p:pic>
    </p:spTree>
    <p:extLst>
      <p:ext uri="{BB962C8B-B14F-4D97-AF65-F5344CB8AC3E}">
        <p14:creationId xmlns:p14="http://schemas.microsoft.com/office/powerpoint/2010/main" val="766310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5864" y="197427"/>
            <a:ext cx="12022281" cy="6555641"/>
          </a:xfrm>
          <a:prstGeom prst="rect">
            <a:avLst/>
          </a:prstGeom>
        </p:spPr>
        <p:txBody>
          <a:bodyPr wrap="square">
            <a:spAutoFit/>
          </a:bodyPr>
          <a:lstStyle/>
          <a:p>
            <a:r>
              <a:rPr lang="ru-RU" b="1" i="1" dirty="0" smtClean="0">
                <a:solidFill>
                  <a:srgbClr val="C00000"/>
                </a:solidFill>
              </a:rPr>
              <a:t>СК перед обедом и </a:t>
            </a:r>
            <a:r>
              <a:rPr lang="ru-RU" sz="2000" b="1" i="1" dirty="0" smtClean="0">
                <a:solidFill>
                  <a:srgbClr val="C00000"/>
                </a:solidFill>
                <a:cs typeface="Aharoni" panose="02010803020104030203" pitchFamily="2" charset="-79"/>
              </a:rPr>
              <a:t>ужином 4,5-6,5, значит, доза короткого инсулина подобрана верно</a:t>
            </a:r>
            <a:r>
              <a:rPr lang="ru-RU" sz="2000" b="1" i="1" dirty="0" smtClean="0">
                <a:solidFill>
                  <a:schemeClr val="accent2">
                    <a:lumMod val="50000"/>
                  </a:schemeClr>
                </a:solidFill>
                <a:cs typeface="Aharoni" panose="02010803020104030203" pitchFamily="2" charset="-79"/>
              </a:rPr>
              <a:t>.</a:t>
            </a:r>
          </a:p>
          <a:p>
            <a:endParaRPr lang="ru-RU" sz="2000" b="1" i="1" dirty="0" smtClean="0">
              <a:solidFill>
                <a:schemeClr val="accent2">
                  <a:lumMod val="50000"/>
                </a:schemeClr>
              </a:solidFill>
              <a:cs typeface="Aharoni" panose="02010803020104030203" pitchFamily="2" charset="-79"/>
            </a:endParaRPr>
          </a:p>
          <a:p>
            <a:r>
              <a:rPr lang="ru-RU" sz="2000" b="1" i="1" dirty="0" smtClean="0">
                <a:solidFill>
                  <a:schemeClr val="accent1">
                    <a:lumMod val="50000"/>
                  </a:schemeClr>
                </a:solidFill>
                <a:cs typeface="Aharoni" panose="02010803020104030203" pitchFamily="2" charset="-79"/>
              </a:rPr>
              <a:t>СК перед обедом ВЫШЕ, чем перед завтраком - увеличиваем дозу короткого инсулина на завтрак</a:t>
            </a:r>
          </a:p>
          <a:p>
            <a:endParaRPr lang="ru-RU" sz="2000" b="1" i="1" dirty="0" smtClean="0">
              <a:solidFill>
                <a:schemeClr val="accent1">
                  <a:lumMod val="50000"/>
                </a:schemeClr>
              </a:solidFill>
              <a:cs typeface="Aharoni" panose="02010803020104030203" pitchFamily="2" charset="-79"/>
            </a:endParaRPr>
          </a:p>
          <a:p>
            <a:r>
              <a:rPr lang="ru-RU" sz="2000" b="1" i="1" dirty="0" smtClean="0">
                <a:solidFill>
                  <a:schemeClr val="accent1">
                    <a:lumMod val="50000"/>
                  </a:schemeClr>
                </a:solidFill>
                <a:cs typeface="Aharoni" panose="02010803020104030203" pitchFamily="2" charset="-79"/>
              </a:rPr>
              <a:t>СК перед ужином ВЫШЕ, чем перед обедом - увеличиваем дозу короткого инсулина на обед</a:t>
            </a:r>
          </a:p>
          <a:p>
            <a:endParaRPr lang="ru-RU" sz="2000" b="1" i="1" dirty="0" smtClean="0">
              <a:solidFill>
                <a:schemeClr val="accent1">
                  <a:lumMod val="50000"/>
                </a:schemeClr>
              </a:solidFill>
              <a:cs typeface="Aharoni" panose="02010803020104030203" pitchFamily="2" charset="-79"/>
            </a:endParaRPr>
          </a:p>
          <a:p>
            <a:r>
              <a:rPr lang="ru-RU" sz="2000" b="1" i="1" dirty="0" smtClean="0">
                <a:solidFill>
                  <a:schemeClr val="accent1">
                    <a:lumMod val="50000"/>
                  </a:schemeClr>
                </a:solidFill>
                <a:cs typeface="Aharoni" panose="02010803020104030203" pitchFamily="2" charset="-79"/>
              </a:rPr>
              <a:t>СК перед сном (через 5 часов после ужина) ВЫШЕ, чем перед ужином - увеличиваем дозу короткого инсулина на ужин.</a:t>
            </a:r>
          </a:p>
          <a:p>
            <a:endParaRPr lang="ru-RU" sz="2000" b="1" i="1" dirty="0" smtClean="0">
              <a:solidFill>
                <a:schemeClr val="accent2">
                  <a:lumMod val="50000"/>
                </a:schemeClr>
              </a:solidFill>
              <a:cs typeface="Aharoni" panose="02010803020104030203" pitchFamily="2" charset="-79"/>
            </a:endParaRPr>
          </a:p>
          <a:p>
            <a:r>
              <a:rPr lang="ru-RU" sz="2000" b="1" i="1" dirty="0" smtClean="0">
                <a:solidFill>
                  <a:schemeClr val="accent6">
                    <a:lumMod val="50000"/>
                  </a:schemeClr>
                </a:solidFill>
                <a:cs typeface="Aharoni" panose="02010803020104030203" pitchFamily="2" charset="-79"/>
              </a:rPr>
              <a:t>СК перед обедом НИЖЕ, чем перед завтраком - снижаем дозу короткого инсулина на завтрак</a:t>
            </a:r>
          </a:p>
          <a:p>
            <a:endParaRPr lang="ru-RU" sz="2000" b="1" i="1" dirty="0" smtClean="0">
              <a:solidFill>
                <a:schemeClr val="accent6">
                  <a:lumMod val="50000"/>
                </a:schemeClr>
              </a:solidFill>
              <a:cs typeface="Aharoni" panose="02010803020104030203" pitchFamily="2" charset="-79"/>
            </a:endParaRPr>
          </a:p>
          <a:p>
            <a:r>
              <a:rPr lang="ru-RU" sz="2000" b="1" i="1" dirty="0" smtClean="0">
                <a:solidFill>
                  <a:schemeClr val="accent6">
                    <a:lumMod val="50000"/>
                  </a:schemeClr>
                </a:solidFill>
                <a:cs typeface="Aharoni" panose="02010803020104030203" pitchFamily="2" charset="-79"/>
              </a:rPr>
              <a:t>СК перед ужином НИЖЕ, чем перед обедом - снижаем дозу короткого инсулина на обед</a:t>
            </a:r>
          </a:p>
          <a:p>
            <a:endParaRPr lang="ru-RU" sz="2000" b="1" i="1" dirty="0" smtClean="0">
              <a:solidFill>
                <a:schemeClr val="accent6">
                  <a:lumMod val="50000"/>
                </a:schemeClr>
              </a:solidFill>
              <a:cs typeface="Aharoni" panose="02010803020104030203" pitchFamily="2" charset="-79"/>
            </a:endParaRPr>
          </a:p>
          <a:p>
            <a:r>
              <a:rPr lang="ru-RU" sz="2000" b="1" i="1" dirty="0" smtClean="0">
                <a:solidFill>
                  <a:schemeClr val="accent6">
                    <a:lumMod val="50000"/>
                  </a:schemeClr>
                </a:solidFill>
                <a:cs typeface="Aharoni" panose="02010803020104030203" pitchFamily="2" charset="-79"/>
              </a:rPr>
              <a:t>СК перед сном (через 5 часов после ужина) НИЖЕ, чем перед ужином - снижаем дозу короткого инсулина на ужин.</a:t>
            </a:r>
          </a:p>
          <a:p>
            <a:endParaRPr lang="ru-RU" sz="2000" b="1" i="1" dirty="0" smtClean="0">
              <a:solidFill>
                <a:schemeClr val="accent2">
                  <a:lumMod val="50000"/>
                </a:schemeClr>
              </a:solidFill>
              <a:cs typeface="Aharoni" panose="02010803020104030203" pitchFamily="2" charset="-79"/>
            </a:endParaRPr>
          </a:p>
          <a:p>
            <a:r>
              <a:rPr lang="ru-RU" sz="2000" b="1" i="1" dirty="0" smtClean="0">
                <a:solidFill>
                  <a:schemeClr val="accent2">
                    <a:lumMod val="50000"/>
                  </a:schemeClr>
                </a:solidFill>
                <a:cs typeface="Aharoni" panose="02010803020104030203" pitchFamily="2" charset="-79"/>
              </a:rPr>
              <a:t>Сахар крови натощак зависит от вечерней дозы базального инсулина.</a:t>
            </a:r>
          </a:p>
          <a:p>
            <a:r>
              <a:rPr lang="ru-RU" sz="2000" b="1" i="1" dirty="0" smtClean="0">
                <a:solidFill>
                  <a:schemeClr val="accent2">
                    <a:lumMod val="50000"/>
                  </a:schemeClr>
                </a:solidFill>
                <a:cs typeface="Aharoni" panose="02010803020104030203" pitchFamily="2" charset="-79"/>
              </a:rPr>
              <a:t>СК повышен перед завтраком - смотрим сахар ночью 1.00,3.00,6.00,</a:t>
            </a:r>
          </a:p>
          <a:p>
            <a:r>
              <a:rPr lang="ru-RU" sz="2000" b="1" i="1" dirty="0" smtClean="0">
                <a:solidFill>
                  <a:schemeClr val="accent2">
                    <a:lumMod val="50000"/>
                  </a:schemeClr>
                </a:solidFill>
                <a:cs typeface="Aharoni" panose="02010803020104030203" pitchFamily="2" charset="-79"/>
              </a:rPr>
              <a:t> </a:t>
            </a:r>
            <a:r>
              <a:rPr lang="ru-RU" sz="2000" b="1" i="1" dirty="0" smtClean="0">
                <a:solidFill>
                  <a:srgbClr val="C00000"/>
                </a:solidFill>
                <a:cs typeface="Aharoni" panose="02010803020104030203" pitchFamily="2" charset="-79"/>
              </a:rPr>
              <a:t>если </a:t>
            </a:r>
            <a:r>
              <a:rPr lang="ru-RU" sz="2000" b="1" i="1" dirty="0" err="1" smtClean="0">
                <a:solidFill>
                  <a:srgbClr val="C00000"/>
                </a:solidFill>
                <a:cs typeface="Aharoni" panose="02010803020104030203" pitchFamily="2" charset="-79"/>
              </a:rPr>
              <a:t>гипуем</a:t>
            </a:r>
            <a:r>
              <a:rPr lang="ru-RU" sz="2000" b="1" i="1" dirty="0" smtClean="0">
                <a:solidFill>
                  <a:srgbClr val="C00000"/>
                </a:solidFill>
                <a:cs typeface="Aharoni" panose="02010803020104030203" pitchFamily="2" charset="-79"/>
              </a:rPr>
              <a:t> </a:t>
            </a:r>
            <a:r>
              <a:rPr lang="ru-RU" sz="2000" b="1" i="1" dirty="0" smtClean="0">
                <a:solidFill>
                  <a:schemeClr val="accent2">
                    <a:lumMod val="50000"/>
                  </a:schemeClr>
                </a:solidFill>
                <a:cs typeface="Aharoni" panose="02010803020104030203" pitchFamily="2" charset="-79"/>
              </a:rPr>
              <a:t>- снижаем вечернюю дозу продленного инсулина, если высокий - увеличиваем вечернюю дозу продленного инсулина. </a:t>
            </a:r>
          </a:p>
          <a:p>
            <a:r>
              <a:rPr lang="ru-RU" sz="2000" b="1" i="1" dirty="0" smtClean="0">
                <a:solidFill>
                  <a:schemeClr val="accent2">
                    <a:lumMod val="50000"/>
                  </a:schemeClr>
                </a:solidFill>
                <a:cs typeface="Aharoni" panose="02010803020104030203" pitchFamily="2" charset="-79"/>
              </a:rPr>
              <a:t>На </a:t>
            </a:r>
            <a:r>
              <a:rPr lang="ru-RU" sz="2000" b="1" i="1" dirty="0" err="1" smtClean="0">
                <a:solidFill>
                  <a:schemeClr val="accent2">
                    <a:lumMod val="50000"/>
                  </a:schemeClr>
                </a:solidFill>
                <a:cs typeface="Aharoni" panose="02010803020104030203" pitchFamily="2" charset="-79"/>
              </a:rPr>
              <a:t>лантусе</a:t>
            </a:r>
            <a:r>
              <a:rPr lang="ru-RU" sz="2000" b="1" i="1" dirty="0" smtClean="0">
                <a:solidFill>
                  <a:schemeClr val="accent2">
                    <a:lumMod val="50000"/>
                  </a:schemeClr>
                </a:solidFill>
                <a:cs typeface="Aharoni" panose="02010803020104030203" pitchFamily="2" charset="-79"/>
              </a:rPr>
              <a:t> - корректируем общую дозу.</a:t>
            </a:r>
            <a:endParaRPr lang="ru-RU" sz="2000" b="1" i="1" dirty="0">
              <a:solidFill>
                <a:schemeClr val="accent2">
                  <a:lumMod val="50000"/>
                </a:schemeClr>
              </a:solidFill>
              <a:cs typeface="Aharoni" panose="02010803020104030203" pitchFamily="2" charset="-79"/>
            </a:endParaRPr>
          </a:p>
        </p:txBody>
      </p:sp>
    </p:spTree>
    <p:extLst>
      <p:ext uri="{BB962C8B-B14F-4D97-AF65-F5344CB8AC3E}">
        <p14:creationId xmlns:p14="http://schemas.microsoft.com/office/powerpoint/2010/main" val="24914702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38896" y="0"/>
            <a:ext cx="11875626" cy="6261904"/>
          </a:xfrm>
          <a:prstGeom prst="rect">
            <a:avLst/>
          </a:prstGeom>
        </p:spPr>
      </p:pic>
    </p:spTree>
    <p:extLst>
      <p:ext uri="{BB962C8B-B14F-4D97-AF65-F5344CB8AC3E}">
        <p14:creationId xmlns:p14="http://schemas.microsoft.com/office/powerpoint/2010/main" val="27362838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04171"/>
            <a:ext cx="12083970" cy="7141578"/>
          </a:xfrm>
          <a:prstGeom prst="rect">
            <a:avLst/>
          </a:prstGeom>
        </p:spPr>
      </p:pic>
    </p:spTree>
    <p:extLst>
      <p:ext uri="{BB962C8B-B14F-4D97-AF65-F5344CB8AC3E}">
        <p14:creationId xmlns:p14="http://schemas.microsoft.com/office/powerpoint/2010/main" val="24195515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12658" y="254642"/>
            <a:ext cx="11493660" cy="5995687"/>
          </a:xfrm>
          <a:prstGeom prst="rect">
            <a:avLst/>
          </a:prstGeom>
        </p:spPr>
      </p:pic>
    </p:spTree>
    <p:extLst>
      <p:ext uri="{BB962C8B-B14F-4D97-AF65-F5344CB8AC3E}">
        <p14:creationId xmlns:p14="http://schemas.microsoft.com/office/powerpoint/2010/main" val="18851648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27322" y="0"/>
            <a:ext cx="12064678" cy="7037408"/>
          </a:xfrm>
          <a:prstGeom prst="rect">
            <a:avLst/>
          </a:prstGeom>
        </p:spPr>
      </p:pic>
    </p:spTree>
    <p:extLst>
      <p:ext uri="{BB962C8B-B14F-4D97-AF65-F5344CB8AC3E}">
        <p14:creationId xmlns:p14="http://schemas.microsoft.com/office/powerpoint/2010/main" val="21750952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1"/>
            <a:ext cx="12192000" cy="7417415"/>
          </a:xfrm>
          <a:prstGeom prst="rect">
            <a:avLst/>
          </a:prstGeom>
        </p:spPr>
        <p:txBody>
          <a:bodyPr wrap="square">
            <a:spAutoFit/>
          </a:bodyPr>
          <a:lstStyle/>
          <a:p>
            <a:r>
              <a:rPr lang="ru-RU" sz="1400" b="1" i="1" dirty="0">
                <a:solidFill>
                  <a:schemeClr val="accent1">
                    <a:lumMod val="50000"/>
                  </a:schemeClr>
                </a:solidFill>
                <a:cs typeface="Aharoni" panose="02010803020104030203" pitchFamily="2" charset="-79"/>
              </a:rPr>
              <a:t>Лечение сахарного диабета</a:t>
            </a:r>
          </a:p>
          <a:p>
            <a:r>
              <a:rPr lang="ru-RU" sz="1400" b="1" i="1" dirty="0" smtClean="0">
                <a:solidFill>
                  <a:schemeClr val="accent1">
                    <a:lumMod val="50000"/>
                  </a:schemeClr>
                </a:solidFill>
                <a:cs typeface="Aharoni" panose="02010803020104030203" pitchFamily="2" charset="-79"/>
              </a:rPr>
              <a:t>І</a:t>
            </a:r>
            <a:r>
              <a:rPr lang="ru-RU" sz="1400" b="1" i="1" dirty="0">
                <a:solidFill>
                  <a:schemeClr val="accent1">
                    <a:lumMod val="50000"/>
                  </a:schemeClr>
                </a:solidFill>
                <a:cs typeface="Aharoni" panose="02010803020104030203" pitchFamily="2" charset="-79"/>
              </a:rPr>
              <a:t>. Диетотерапия: углеводы 50-60%, белки 15-20%, соотношение белков, жиров, углеводов – 1:0,7-0,8:3-4.</a:t>
            </a:r>
          </a:p>
          <a:p>
            <a:r>
              <a:rPr lang="ru-RU" sz="1400" b="1" i="1" dirty="0" smtClean="0">
                <a:solidFill>
                  <a:schemeClr val="accent1">
                    <a:lumMod val="50000"/>
                  </a:schemeClr>
                </a:solidFill>
                <a:cs typeface="Aharoni" panose="02010803020104030203" pitchFamily="2" charset="-79"/>
              </a:rPr>
              <a:t>Цель  </a:t>
            </a:r>
            <a:r>
              <a:rPr lang="ru-RU" sz="1400" b="1" i="1" dirty="0">
                <a:solidFill>
                  <a:schemeClr val="accent1">
                    <a:lumMod val="50000"/>
                  </a:schemeClr>
                </a:solidFill>
                <a:cs typeface="Aharoni" panose="02010803020104030203" pitchFamily="2" charset="-79"/>
              </a:rPr>
              <a:t>лечения детей и подростков </a:t>
            </a:r>
            <a:r>
              <a:rPr lang="ru-RU" sz="1400" b="1" i="1" dirty="0" err="1">
                <a:solidFill>
                  <a:schemeClr val="accent1">
                    <a:lumMod val="50000"/>
                  </a:schemeClr>
                </a:solidFill>
                <a:cs typeface="Aharoni" panose="02010803020104030203" pitchFamily="2" charset="-79"/>
              </a:rPr>
              <a:t>ис</a:t>
            </a:r>
            <a:r>
              <a:rPr lang="ru-RU" sz="1400" b="1" i="1" dirty="0">
                <a:solidFill>
                  <a:schemeClr val="accent1">
                    <a:lumMod val="50000"/>
                  </a:schemeClr>
                </a:solidFill>
                <a:cs typeface="Aharoni" panose="02010803020104030203" pitchFamily="2" charset="-79"/>
              </a:rPr>
              <a:t> сахарным диабетом:</a:t>
            </a:r>
          </a:p>
          <a:p>
            <a:r>
              <a:rPr lang="ru-RU" sz="1400" b="1" i="1" dirty="0" smtClean="0">
                <a:solidFill>
                  <a:schemeClr val="accent1">
                    <a:lumMod val="50000"/>
                  </a:schemeClr>
                </a:solidFill>
                <a:cs typeface="Aharoni" panose="02010803020104030203" pitchFamily="2" charset="-79"/>
              </a:rPr>
              <a:t>1</a:t>
            </a:r>
            <a:r>
              <a:rPr lang="ru-RU" sz="1400" b="1" i="1" dirty="0">
                <a:solidFill>
                  <a:schemeClr val="accent1">
                    <a:lumMod val="50000"/>
                  </a:schemeClr>
                </a:solidFill>
                <a:cs typeface="Aharoni" panose="02010803020104030203" pitchFamily="2" charset="-79"/>
              </a:rPr>
              <a:t>) достижение максимально близкого к нормальному состоянию уровня углеводного обмена,</a:t>
            </a:r>
          </a:p>
          <a:p>
            <a:r>
              <a:rPr lang="ru-RU" sz="1400" b="1" i="1" dirty="0" smtClean="0">
                <a:solidFill>
                  <a:schemeClr val="accent1">
                    <a:lumMod val="50000"/>
                  </a:schemeClr>
                </a:solidFill>
                <a:cs typeface="Aharoni" panose="02010803020104030203" pitchFamily="2" charset="-79"/>
              </a:rPr>
              <a:t>2</a:t>
            </a:r>
            <a:r>
              <a:rPr lang="ru-RU" sz="1400" b="1" i="1" dirty="0">
                <a:solidFill>
                  <a:schemeClr val="accent1">
                    <a:lumMod val="50000"/>
                  </a:schemeClr>
                </a:solidFill>
                <a:cs typeface="Aharoni" panose="02010803020104030203" pitchFamily="2" charset="-79"/>
              </a:rPr>
              <a:t>)     нормальное физическое и соматическое развитие ребёнка,</a:t>
            </a:r>
          </a:p>
          <a:p>
            <a:r>
              <a:rPr lang="ru-RU" sz="1400" b="1" i="1" dirty="0" smtClean="0">
                <a:solidFill>
                  <a:schemeClr val="accent1">
                    <a:lumMod val="50000"/>
                  </a:schemeClr>
                </a:solidFill>
                <a:cs typeface="Aharoni" panose="02010803020104030203" pitchFamily="2" charset="-79"/>
              </a:rPr>
              <a:t>3</a:t>
            </a:r>
            <a:r>
              <a:rPr lang="ru-RU" sz="1400" b="1" i="1" dirty="0">
                <a:solidFill>
                  <a:schemeClr val="accent1">
                    <a:lumMod val="50000"/>
                  </a:schemeClr>
                </a:solidFill>
                <a:cs typeface="Aharoni" panose="02010803020104030203" pitchFamily="2" charset="-79"/>
              </a:rPr>
              <a:t>)     нормальное психосоциальное состояние и адаптация детей,</a:t>
            </a:r>
          </a:p>
          <a:p>
            <a:r>
              <a:rPr lang="ru-RU" sz="1400" b="1" i="1" dirty="0" smtClean="0">
                <a:solidFill>
                  <a:schemeClr val="accent1">
                    <a:lumMod val="50000"/>
                  </a:schemeClr>
                </a:solidFill>
                <a:cs typeface="Aharoni" panose="02010803020104030203" pitchFamily="2" charset="-79"/>
              </a:rPr>
              <a:t>4</a:t>
            </a:r>
            <a:r>
              <a:rPr lang="ru-RU" sz="1400" b="1" i="1" dirty="0">
                <a:solidFill>
                  <a:schemeClr val="accent1">
                    <a:lumMod val="50000"/>
                  </a:schemeClr>
                </a:solidFill>
                <a:cs typeface="Aharoni" panose="02010803020104030203" pitchFamily="2" charset="-79"/>
              </a:rPr>
              <a:t>)     развитие самостоятельности и мотивации к </a:t>
            </a:r>
            <a:r>
              <a:rPr lang="ru-RU" sz="1400" b="1" i="1" dirty="0" err="1">
                <a:solidFill>
                  <a:schemeClr val="accent1">
                    <a:lumMod val="50000"/>
                  </a:schemeClr>
                </a:solidFill>
                <a:cs typeface="Aharoni" panose="02010803020104030203" pitchFamily="2" charset="-79"/>
              </a:rPr>
              <a:t>самоконтролированию</a:t>
            </a:r>
            <a:r>
              <a:rPr lang="ru-RU" sz="1400" b="1" i="1" dirty="0">
                <a:solidFill>
                  <a:schemeClr val="accent1">
                    <a:lumMod val="50000"/>
                  </a:schemeClr>
                </a:solidFill>
                <a:cs typeface="Aharoni" panose="02010803020104030203" pitchFamily="2" charset="-79"/>
              </a:rPr>
              <a:t>,</a:t>
            </a:r>
          </a:p>
          <a:p>
            <a:r>
              <a:rPr lang="ru-RU" sz="1400" b="1" i="1" dirty="0" smtClean="0">
                <a:solidFill>
                  <a:schemeClr val="accent1">
                    <a:lumMod val="50000"/>
                  </a:schemeClr>
                </a:solidFill>
                <a:cs typeface="Aharoni" panose="02010803020104030203" pitchFamily="2" charset="-79"/>
              </a:rPr>
              <a:t>5</a:t>
            </a:r>
            <a:r>
              <a:rPr lang="ru-RU" sz="1400" b="1" i="1" dirty="0">
                <a:solidFill>
                  <a:schemeClr val="accent1">
                    <a:lumMod val="50000"/>
                  </a:schemeClr>
                </a:solidFill>
                <a:cs typeface="Aharoni" panose="02010803020104030203" pitchFamily="2" charset="-79"/>
              </a:rPr>
              <a:t>)     профилактика специфических осложнений сахарного диабета.</a:t>
            </a:r>
          </a:p>
          <a:p>
            <a:r>
              <a:rPr lang="ru-RU" sz="1400" b="1" i="1" dirty="0" smtClean="0">
                <a:solidFill>
                  <a:schemeClr val="accent1">
                    <a:lumMod val="50000"/>
                  </a:schemeClr>
                </a:solidFill>
                <a:cs typeface="Aharoni" panose="02010803020104030203" pitchFamily="2" charset="-79"/>
              </a:rPr>
              <a:t>Требования </a:t>
            </a:r>
            <a:r>
              <a:rPr lang="ru-RU" sz="1400" b="1" i="1" dirty="0">
                <a:solidFill>
                  <a:schemeClr val="accent1">
                    <a:lumMod val="50000"/>
                  </a:schemeClr>
                </a:solidFill>
                <a:cs typeface="Aharoni" panose="02010803020104030203" pitchFamily="2" charset="-79"/>
              </a:rPr>
              <a:t>к диетотерапии:</a:t>
            </a:r>
          </a:p>
          <a:p>
            <a:r>
              <a:rPr lang="ru-RU" sz="1400" b="1" i="1" dirty="0" smtClean="0">
                <a:solidFill>
                  <a:schemeClr val="accent1">
                    <a:lumMod val="50000"/>
                  </a:schemeClr>
                </a:solidFill>
                <a:cs typeface="Aharoni" panose="02010803020104030203" pitchFamily="2" charset="-79"/>
              </a:rPr>
              <a:t>1</a:t>
            </a:r>
            <a:r>
              <a:rPr lang="ru-RU" sz="1400" b="1" i="1" dirty="0">
                <a:solidFill>
                  <a:schemeClr val="accent1">
                    <a:lumMod val="50000"/>
                  </a:schemeClr>
                </a:solidFill>
                <a:cs typeface="Aharoni" panose="02010803020104030203" pitchFamily="2" charset="-79"/>
              </a:rPr>
              <a:t>)     калорийность суточного рациона и состав </a:t>
            </a:r>
            <a:r>
              <a:rPr lang="ru-RU" sz="1400" b="1" i="1" dirty="0" err="1">
                <a:solidFill>
                  <a:schemeClr val="accent1">
                    <a:lumMod val="50000"/>
                  </a:schemeClr>
                </a:solidFill>
                <a:cs typeface="Aharoni" panose="02010803020104030203" pitchFamily="2" charset="-79"/>
              </a:rPr>
              <a:t>ингрэдиентов</a:t>
            </a:r>
            <a:r>
              <a:rPr lang="ru-RU" sz="1400" b="1" i="1" dirty="0">
                <a:solidFill>
                  <a:schemeClr val="accent1">
                    <a:lumMod val="50000"/>
                  </a:schemeClr>
                </a:solidFill>
                <a:cs typeface="Aharoni" panose="02010803020104030203" pitchFamily="2" charset="-79"/>
              </a:rPr>
              <a:t> пищи физиологические, исключая полностью только </a:t>
            </a:r>
            <a:r>
              <a:rPr lang="ru-RU" sz="1400" b="1" i="1" dirty="0" err="1">
                <a:solidFill>
                  <a:schemeClr val="accent1">
                    <a:lumMod val="50000"/>
                  </a:schemeClr>
                </a:solidFill>
                <a:cs typeface="Aharoni" panose="02010803020104030203" pitchFamily="2" charset="-79"/>
              </a:rPr>
              <a:t>рафинованные</a:t>
            </a:r>
            <a:r>
              <a:rPr lang="ru-RU" sz="1400" b="1" i="1" dirty="0">
                <a:solidFill>
                  <a:schemeClr val="accent1">
                    <a:lumMod val="50000"/>
                  </a:schemeClr>
                </a:solidFill>
                <a:cs typeface="Aharoni" panose="02010803020104030203" pitchFamily="2" charset="-79"/>
              </a:rPr>
              <a:t> углеводы,</a:t>
            </a:r>
          </a:p>
          <a:p>
            <a:r>
              <a:rPr lang="ru-RU" sz="1400" b="1" i="1" dirty="0" smtClean="0">
                <a:solidFill>
                  <a:schemeClr val="accent1">
                    <a:lumMod val="50000"/>
                  </a:schemeClr>
                </a:solidFill>
                <a:cs typeface="Aharoni" panose="02010803020104030203" pitchFamily="2" charset="-79"/>
              </a:rPr>
              <a:t>2</a:t>
            </a:r>
            <a:r>
              <a:rPr lang="ru-RU" sz="1400" b="1" i="1" dirty="0">
                <a:solidFill>
                  <a:schemeClr val="accent1">
                    <a:lumMod val="50000"/>
                  </a:schemeClr>
                </a:solidFill>
                <a:cs typeface="Aharoni" panose="02010803020104030203" pitchFamily="2" charset="-79"/>
              </a:rPr>
              <a:t>)     часы употребления пищи и распределения  углеводов на протяжении суток чётко фиксированы (15 мин),</a:t>
            </a:r>
          </a:p>
          <a:p>
            <a:r>
              <a:rPr lang="ru-RU" sz="1400" b="1" i="1" dirty="0" smtClean="0">
                <a:solidFill>
                  <a:schemeClr val="accent1">
                    <a:lumMod val="50000"/>
                  </a:schemeClr>
                </a:solidFill>
                <a:cs typeface="Aharoni" panose="02010803020104030203" pitchFamily="2" charset="-79"/>
              </a:rPr>
              <a:t>3</a:t>
            </a:r>
            <a:r>
              <a:rPr lang="ru-RU" sz="1400" b="1" i="1" dirty="0">
                <a:solidFill>
                  <a:schemeClr val="accent1">
                    <a:lumMod val="50000"/>
                  </a:schemeClr>
                </a:solidFill>
                <a:cs typeface="Aharoni" panose="02010803020104030203" pitchFamily="2" charset="-79"/>
              </a:rPr>
              <a:t>)     ежедневный контроль питания, подсчитывание сахарной ценности каждого употребления пищи.</a:t>
            </a:r>
          </a:p>
          <a:p>
            <a:r>
              <a:rPr lang="ru-RU" sz="1400" b="1" i="1" dirty="0" smtClean="0">
                <a:solidFill>
                  <a:schemeClr val="accent1">
                    <a:lumMod val="50000"/>
                  </a:schemeClr>
                </a:solidFill>
                <a:cs typeface="Aharoni" panose="02010803020104030203" pitchFamily="2" charset="-79"/>
              </a:rPr>
              <a:t>Принципы</a:t>
            </a:r>
            <a:r>
              <a:rPr lang="ru-RU" sz="1400" b="1" i="1" dirty="0">
                <a:solidFill>
                  <a:schemeClr val="accent1">
                    <a:lumMod val="50000"/>
                  </a:schemeClr>
                </a:solidFill>
                <a:cs typeface="Aharoni" panose="02010803020104030203" pitchFamily="2" charset="-79"/>
              </a:rPr>
              <a:t>, которые учитываются во время питания больных детей сахарным диабетом:</a:t>
            </a:r>
          </a:p>
          <a:p>
            <a:r>
              <a:rPr lang="ru-RU" sz="1400" b="1" i="1" dirty="0" smtClean="0">
                <a:solidFill>
                  <a:schemeClr val="accent1">
                    <a:lumMod val="50000"/>
                  </a:schemeClr>
                </a:solidFill>
                <a:cs typeface="Aharoni" panose="02010803020104030203" pitchFamily="2" charset="-79"/>
              </a:rPr>
              <a:t>1</a:t>
            </a:r>
            <a:r>
              <a:rPr lang="ru-RU" sz="1400" b="1" i="1" dirty="0">
                <a:solidFill>
                  <a:schemeClr val="accent1">
                    <a:lumMod val="50000"/>
                  </a:schemeClr>
                </a:solidFill>
                <a:cs typeface="Aharoni" panose="02010803020104030203" pitchFamily="2" charset="-79"/>
              </a:rPr>
              <a:t>)     поддержание  гликемии приблизительно к физиологическим уровням, предупреждая </a:t>
            </a:r>
            <a:r>
              <a:rPr lang="ru-RU" sz="1400" b="1" i="1" dirty="0" err="1">
                <a:solidFill>
                  <a:schemeClr val="accent1">
                    <a:lumMod val="50000"/>
                  </a:schemeClr>
                </a:solidFill>
                <a:cs typeface="Aharoni" panose="02010803020104030203" pitchFamily="2" charset="-79"/>
              </a:rPr>
              <a:t>гипо</a:t>
            </a:r>
            <a:r>
              <a:rPr lang="ru-RU" sz="1400" b="1" i="1" dirty="0">
                <a:solidFill>
                  <a:schemeClr val="accent1">
                    <a:lumMod val="50000"/>
                  </a:schemeClr>
                </a:solidFill>
                <a:cs typeface="Aharoni" panose="02010803020104030203" pitchFamily="2" charset="-79"/>
              </a:rPr>
              <a:t>- и гипергликемию,</a:t>
            </a:r>
          </a:p>
          <a:p>
            <a:r>
              <a:rPr lang="ru-RU" sz="1400" b="1" i="1" dirty="0" smtClean="0">
                <a:solidFill>
                  <a:schemeClr val="accent1">
                    <a:lumMod val="50000"/>
                  </a:schemeClr>
                </a:solidFill>
                <a:cs typeface="Aharoni" panose="02010803020104030203" pitchFamily="2" charset="-79"/>
              </a:rPr>
              <a:t>2</a:t>
            </a:r>
            <a:r>
              <a:rPr lang="ru-RU" sz="1400" b="1" i="1" dirty="0">
                <a:solidFill>
                  <a:schemeClr val="accent1">
                    <a:lumMod val="50000"/>
                  </a:schemeClr>
                </a:solidFill>
                <a:cs typeface="Aharoni" panose="02010803020104030203" pitchFamily="2" charset="-79"/>
              </a:rPr>
              <a:t>) вид, количество и распределение углеводов должны быть подобраны так, чтобы </a:t>
            </a:r>
            <a:r>
              <a:rPr lang="ru-RU" sz="1400" b="1" i="1" dirty="0" smtClean="0">
                <a:solidFill>
                  <a:schemeClr val="accent1">
                    <a:lumMod val="50000"/>
                  </a:schemeClr>
                </a:solidFill>
                <a:cs typeface="Aharoni" panose="02010803020104030203" pitchFamily="2" charset="-79"/>
              </a:rPr>
              <a:t>не было </a:t>
            </a:r>
            <a:r>
              <a:rPr lang="ru-RU" sz="1400" b="1" i="1" dirty="0">
                <a:solidFill>
                  <a:schemeClr val="accent1">
                    <a:lumMod val="50000"/>
                  </a:schemeClr>
                </a:solidFill>
                <a:cs typeface="Aharoni" panose="02010803020104030203" pitchFamily="2" charset="-79"/>
              </a:rPr>
              <a:t>резкого колебания уровня сахара  крови, гипергликемия зависит  не только от количества, но и от типа углеводов,</a:t>
            </a:r>
          </a:p>
          <a:p>
            <a:r>
              <a:rPr lang="ru-RU" sz="1400" b="1" i="1" dirty="0" smtClean="0">
                <a:solidFill>
                  <a:schemeClr val="accent1">
                    <a:lumMod val="50000"/>
                  </a:schemeClr>
                </a:solidFill>
                <a:cs typeface="Aharoni" panose="02010803020104030203" pitchFamily="2" charset="-79"/>
              </a:rPr>
              <a:t>3</a:t>
            </a:r>
            <a:r>
              <a:rPr lang="ru-RU" sz="1400" b="1" i="1" dirty="0">
                <a:solidFill>
                  <a:schemeClr val="accent1">
                    <a:lumMod val="50000"/>
                  </a:schemeClr>
                </a:solidFill>
                <a:cs typeface="Aharoni" panose="02010803020104030203" pitchFamily="2" charset="-79"/>
              </a:rPr>
              <a:t>) необходимость частых дробных </a:t>
            </a:r>
            <a:r>
              <a:rPr lang="ru-RU" sz="1400" b="1" i="1" dirty="0" smtClean="0">
                <a:solidFill>
                  <a:schemeClr val="accent1">
                    <a:lumMod val="50000"/>
                  </a:schemeClr>
                </a:solidFill>
                <a:cs typeface="Aharoni" panose="02010803020104030203" pitchFamily="2" charset="-79"/>
              </a:rPr>
              <a:t>приёмов </a:t>
            </a:r>
            <a:r>
              <a:rPr lang="ru-RU" sz="1400" b="1" i="1" dirty="0">
                <a:solidFill>
                  <a:schemeClr val="accent1">
                    <a:lumMod val="50000"/>
                  </a:schemeClr>
                </a:solidFill>
                <a:cs typeface="Aharoni" panose="02010803020104030203" pitchFamily="2" charset="-79"/>
              </a:rPr>
              <a:t>потому, что при инсулинотерапии возможна нефизиологическая концентрация инсулина в </a:t>
            </a:r>
            <a:r>
              <a:rPr lang="ru-RU" sz="1400" b="1" i="1" dirty="0" err="1">
                <a:solidFill>
                  <a:schemeClr val="accent1">
                    <a:lumMod val="50000"/>
                  </a:schemeClr>
                </a:solidFill>
                <a:cs typeface="Aharoni" panose="02010803020104030203" pitchFamily="2" charset="-79"/>
              </a:rPr>
              <a:t>крови,общая</a:t>
            </a:r>
            <a:r>
              <a:rPr lang="ru-RU" sz="1400" b="1" i="1" dirty="0">
                <a:solidFill>
                  <a:schemeClr val="accent1">
                    <a:lumMod val="50000"/>
                  </a:schemeClr>
                </a:solidFill>
                <a:cs typeface="Aharoni" panose="02010803020104030203" pitchFamily="2" charset="-79"/>
              </a:rPr>
              <a:t>  калорийность питания должна быть  </a:t>
            </a:r>
            <a:r>
              <a:rPr lang="ru-RU" sz="1400" b="1" i="1" dirty="0" err="1">
                <a:solidFill>
                  <a:schemeClr val="accent1">
                    <a:lumMod val="50000"/>
                  </a:schemeClr>
                </a:solidFill>
                <a:cs typeface="Aharoni" panose="02010803020104030203" pitchFamily="2" charset="-79"/>
              </a:rPr>
              <a:t>адэкватна</a:t>
            </a:r>
            <a:r>
              <a:rPr lang="ru-RU" sz="1400" b="1" i="1" dirty="0">
                <a:solidFill>
                  <a:schemeClr val="accent1">
                    <a:lumMod val="50000"/>
                  </a:schemeClr>
                </a:solidFill>
                <a:cs typeface="Aharoni" panose="02010803020104030203" pitchFamily="2" charset="-79"/>
              </a:rPr>
              <a:t> возрасту ребёнка,</a:t>
            </a:r>
          </a:p>
          <a:p>
            <a:r>
              <a:rPr lang="ru-RU" sz="1400" b="1" i="1" dirty="0" smtClean="0">
                <a:solidFill>
                  <a:schemeClr val="accent1">
                    <a:lumMod val="50000"/>
                  </a:schemeClr>
                </a:solidFill>
                <a:cs typeface="Aharoni" panose="02010803020104030203" pitchFamily="2" charset="-79"/>
              </a:rPr>
              <a:t>4</a:t>
            </a:r>
            <a:r>
              <a:rPr lang="ru-RU" sz="1400" b="1" i="1" dirty="0">
                <a:solidFill>
                  <a:schemeClr val="accent1">
                    <a:lumMod val="50000"/>
                  </a:schemeClr>
                </a:solidFill>
                <a:cs typeface="Aharoni" panose="02010803020104030203" pitchFamily="2" charset="-79"/>
              </a:rPr>
              <a:t>)     необходимо учитывать  индивидуальные, этнические и возрастные особенности ребёнка (индивидуальные продукты питания, которые соответствуют составу калорий),</a:t>
            </a:r>
          </a:p>
          <a:p>
            <a:r>
              <a:rPr lang="ru-RU" sz="1400" b="1" i="1" dirty="0" smtClean="0">
                <a:solidFill>
                  <a:schemeClr val="accent1">
                    <a:lumMod val="50000"/>
                  </a:schemeClr>
                </a:solidFill>
                <a:cs typeface="Aharoni" panose="02010803020104030203" pitchFamily="2" charset="-79"/>
              </a:rPr>
              <a:t>5</a:t>
            </a:r>
            <a:r>
              <a:rPr lang="ru-RU" sz="1400" b="1" i="1" dirty="0">
                <a:solidFill>
                  <a:schemeClr val="accent1">
                    <a:lumMod val="50000"/>
                  </a:schemeClr>
                </a:solidFill>
                <a:cs typeface="Aharoni" panose="02010803020104030203" pitchFamily="2" charset="-79"/>
              </a:rPr>
              <a:t>)     по возможности нужно  адаптировать своё питание к питанию ребёнка, не готовить пищу отдельно для него,</a:t>
            </a:r>
          </a:p>
          <a:p>
            <a:r>
              <a:rPr lang="ru-RU" sz="1400" b="1" i="1" dirty="0" smtClean="0">
                <a:solidFill>
                  <a:schemeClr val="accent1">
                    <a:lumMod val="50000"/>
                  </a:schemeClr>
                </a:solidFill>
                <a:cs typeface="Aharoni" panose="02010803020104030203" pitchFamily="2" charset="-79"/>
              </a:rPr>
              <a:t>6</a:t>
            </a:r>
            <a:r>
              <a:rPr lang="ru-RU" sz="1400" b="1" i="1" dirty="0">
                <a:solidFill>
                  <a:schemeClr val="accent1">
                    <a:lumMod val="50000"/>
                  </a:schemeClr>
                </a:solidFill>
                <a:cs typeface="Aharoni" panose="02010803020104030203" pitchFamily="2" charset="-79"/>
              </a:rPr>
              <a:t>)     нужно добавлять в пищу больше пищевых  волокон и употреблять небольшое количество жира,</a:t>
            </a:r>
          </a:p>
          <a:p>
            <a:r>
              <a:rPr lang="ru-RU" sz="1400" b="1" i="1" dirty="0" smtClean="0">
                <a:solidFill>
                  <a:schemeClr val="accent1">
                    <a:lumMod val="50000"/>
                  </a:schemeClr>
                </a:solidFill>
                <a:cs typeface="Aharoni" panose="02010803020104030203" pitchFamily="2" charset="-79"/>
              </a:rPr>
              <a:t>7</a:t>
            </a:r>
            <a:r>
              <a:rPr lang="ru-RU" sz="1400" b="1" i="1" dirty="0">
                <a:solidFill>
                  <a:schemeClr val="accent1">
                    <a:lumMod val="50000"/>
                  </a:schemeClr>
                </a:solidFill>
                <a:cs typeface="Aharoni" panose="02010803020104030203" pitchFamily="2" charset="-79"/>
              </a:rPr>
              <a:t>)     необходимо регулярно принимать пищу, поскольку при нерегулярном питании труднее регулировать гликемию,</a:t>
            </a:r>
          </a:p>
          <a:p>
            <a:r>
              <a:rPr lang="ru-RU" sz="1400" b="1" i="1" dirty="0" smtClean="0">
                <a:solidFill>
                  <a:schemeClr val="accent1">
                    <a:lumMod val="50000"/>
                  </a:schemeClr>
                </a:solidFill>
                <a:cs typeface="Aharoni" panose="02010803020104030203" pitchFamily="2" charset="-79"/>
              </a:rPr>
              <a:t>8</a:t>
            </a:r>
            <a:r>
              <a:rPr lang="ru-RU" sz="1400" b="1" i="1" dirty="0">
                <a:solidFill>
                  <a:schemeClr val="accent1">
                    <a:lumMod val="50000"/>
                  </a:schemeClr>
                </a:solidFill>
                <a:cs typeface="Aharoni" panose="02010803020104030203" pitchFamily="2" charset="-79"/>
              </a:rPr>
              <a:t>)     </a:t>
            </a:r>
            <a:r>
              <a:rPr lang="ru-RU" sz="1400" b="1" i="1" dirty="0" err="1">
                <a:solidFill>
                  <a:schemeClr val="accent1">
                    <a:lumMod val="50000"/>
                  </a:schemeClr>
                </a:solidFill>
                <a:cs typeface="Aharoni" panose="02010803020104030203" pitchFamily="2" charset="-79"/>
              </a:rPr>
              <a:t>вследствии</a:t>
            </a:r>
            <a:r>
              <a:rPr lang="ru-RU" sz="1400" b="1" i="1" dirty="0">
                <a:solidFill>
                  <a:schemeClr val="accent1">
                    <a:lumMod val="50000"/>
                  </a:schemeClr>
                </a:solidFill>
                <a:cs typeface="Aharoni" panose="02010803020104030203" pitchFamily="2" charset="-79"/>
              </a:rPr>
              <a:t> быстрого употребления сахара после пищи введение инсулина должно быть раньше, промежуток между введением инсулина и пищей должен составлять в сутки  15-30 мин,</a:t>
            </a:r>
          </a:p>
          <a:p>
            <a:r>
              <a:rPr lang="ru-RU" sz="1400" b="1" i="1" dirty="0" smtClean="0">
                <a:solidFill>
                  <a:schemeClr val="accent1">
                    <a:lumMod val="50000"/>
                  </a:schemeClr>
                </a:solidFill>
                <a:cs typeface="Aharoni" panose="02010803020104030203" pitchFamily="2" charset="-79"/>
              </a:rPr>
              <a:t> </a:t>
            </a:r>
            <a:r>
              <a:rPr lang="ru-RU" sz="1400" b="1" i="1" dirty="0">
                <a:solidFill>
                  <a:schemeClr val="accent1">
                    <a:lumMod val="50000"/>
                  </a:schemeClr>
                </a:solidFill>
                <a:cs typeface="Aharoni" panose="02010803020104030203" pitchFamily="2" charset="-79"/>
              </a:rPr>
              <a:t>10) необходимый постоянный контроль питания,</a:t>
            </a:r>
          </a:p>
          <a:p>
            <a:r>
              <a:rPr lang="ru-RU" sz="1400" b="1" i="1" dirty="0" smtClean="0">
                <a:solidFill>
                  <a:schemeClr val="accent1">
                    <a:lumMod val="50000"/>
                  </a:schemeClr>
                </a:solidFill>
                <a:cs typeface="Aharoni" panose="02010803020104030203" pitchFamily="2" charset="-79"/>
              </a:rPr>
              <a:t>11</a:t>
            </a:r>
            <a:r>
              <a:rPr lang="ru-RU" sz="1400" b="1" i="1" dirty="0">
                <a:solidFill>
                  <a:schemeClr val="accent1">
                    <a:lumMod val="50000"/>
                  </a:schemeClr>
                </a:solidFill>
                <a:cs typeface="Aharoni" panose="02010803020104030203" pitchFamily="2" charset="-79"/>
              </a:rPr>
              <a:t>) пища должна  удовлетворять  энергетические затраты больного, должно быть необходимое количество витаминов,  минеральных и </a:t>
            </a:r>
            <a:r>
              <a:rPr lang="ru-RU" sz="1400" b="1" i="1" dirty="0" err="1">
                <a:solidFill>
                  <a:schemeClr val="accent1">
                    <a:lumMod val="50000"/>
                  </a:schemeClr>
                </a:solidFill>
                <a:cs typeface="Aharoni" panose="02010803020104030203" pitchFamily="2" charset="-79"/>
              </a:rPr>
              <a:t>биологески</a:t>
            </a:r>
            <a:r>
              <a:rPr lang="ru-RU" sz="1400" b="1" i="1" dirty="0">
                <a:solidFill>
                  <a:schemeClr val="accent1">
                    <a:lumMod val="50000"/>
                  </a:schemeClr>
                </a:solidFill>
                <a:cs typeface="Aharoni" panose="02010803020104030203" pitchFamily="2" charset="-79"/>
              </a:rPr>
              <a:t> активных веществ,</a:t>
            </a:r>
          </a:p>
          <a:p>
            <a:r>
              <a:rPr lang="ru-RU" sz="1400" b="1" i="1" dirty="0" smtClean="0">
                <a:solidFill>
                  <a:schemeClr val="accent1">
                    <a:lumMod val="50000"/>
                  </a:schemeClr>
                </a:solidFill>
                <a:cs typeface="Aharoni" panose="02010803020104030203" pitchFamily="2" charset="-79"/>
              </a:rPr>
              <a:t>12</a:t>
            </a:r>
            <a:r>
              <a:rPr lang="ru-RU" sz="1400" b="1" i="1" dirty="0">
                <a:solidFill>
                  <a:schemeClr val="accent1">
                    <a:lumMod val="50000"/>
                  </a:schemeClr>
                </a:solidFill>
                <a:cs typeface="Aharoni" panose="02010803020104030203" pitchFamily="2" charset="-79"/>
              </a:rPr>
              <a:t>) необходимо поддерживание на нормальном уровне темпов  роста и веса, обеспечение  </a:t>
            </a:r>
            <a:r>
              <a:rPr lang="ru-RU" sz="1400" b="1" i="1" dirty="0" err="1">
                <a:solidFill>
                  <a:schemeClr val="accent1">
                    <a:lumMod val="50000"/>
                  </a:schemeClr>
                </a:solidFill>
                <a:cs typeface="Aharoni" panose="02010803020104030203" pitchFamily="2" charset="-79"/>
              </a:rPr>
              <a:t>интелектуального</a:t>
            </a:r>
            <a:r>
              <a:rPr lang="ru-RU" sz="1400" b="1" i="1" dirty="0">
                <a:solidFill>
                  <a:schemeClr val="accent1">
                    <a:lumMod val="50000"/>
                  </a:schemeClr>
                </a:solidFill>
                <a:cs typeface="Aharoni" panose="02010803020104030203" pitchFamily="2" charset="-79"/>
              </a:rPr>
              <a:t> развития ребёнка и подростка.</a:t>
            </a:r>
          </a:p>
          <a:p>
            <a:r>
              <a:rPr lang="ru-RU" sz="1400" b="1" i="1" dirty="0" smtClean="0">
                <a:solidFill>
                  <a:schemeClr val="accent1">
                    <a:lumMod val="50000"/>
                  </a:schemeClr>
                </a:solidFill>
                <a:cs typeface="Aharoni" panose="02010803020104030203" pitchFamily="2" charset="-79"/>
              </a:rPr>
              <a:t>Распределение </a:t>
            </a:r>
            <a:r>
              <a:rPr lang="ru-RU" sz="1400" b="1" i="1" dirty="0" err="1">
                <a:solidFill>
                  <a:schemeClr val="accent1">
                    <a:lumMod val="50000"/>
                  </a:schemeClr>
                </a:solidFill>
                <a:cs typeface="Aharoni" panose="02010803020104030203" pitchFamily="2" charset="-79"/>
              </a:rPr>
              <a:t>калоража</a:t>
            </a:r>
            <a:r>
              <a:rPr lang="ru-RU" sz="1400" b="1" i="1" dirty="0">
                <a:solidFill>
                  <a:schemeClr val="accent1">
                    <a:lumMod val="50000"/>
                  </a:schemeClr>
                </a:solidFill>
                <a:cs typeface="Aharoni" panose="02010803020104030203" pitchFamily="2" charset="-79"/>
              </a:rPr>
              <a:t> рациона :</a:t>
            </a:r>
          </a:p>
          <a:p>
            <a:r>
              <a:rPr lang="ru-RU" sz="1400" b="1" i="1" dirty="0" smtClean="0">
                <a:solidFill>
                  <a:schemeClr val="accent1">
                    <a:lumMod val="50000"/>
                  </a:schemeClr>
                </a:solidFill>
                <a:cs typeface="Aharoni" panose="02010803020104030203" pitchFamily="2" charset="-79"/>
              </a:rPr>
              <a:t>  </a:t>
            </a:r>
            <a:r>
              <a:rPr lang="ru-RU" sz="1400" b="1" i="1" dirty="0">
                <a:solidFill>
                  <a:schemeClr val="accent1">
                    <a:lumMod val="50000"/>
                  </a:schemeClr>
                </a:solidFill>
                <a:cs typeface="Aharoni" panose="02010803020104030203" pitchFamily="2" charset="-79"/>
              </a:rPr>
              <a:t>-завтрак – 25 % суточного </a:t>
            </a:r>
            <a:r>
              <a:rPr lang="ru-RU" sz="1400" b="1" i="1" dirty="0" err="1">
                <a:solidFill>
                  <a:schemeClr val="accent1">
                    <a:lumMod val="50000"/>
                  </a:schemeClr>
                </a:solidFill>
                <a:cs typeface="Aharoni" panose="02010803020104030203" pitchFamily="2" charset="-79"/>
              </a:rPr>
              <a:t>калоража</a:t>
            </a:r>
            <a:endParaRPr lang="ru-RU" sz="1400" b="1" i="1" dirty="0">
              <a:solidFill>
                <a:schemeClr val="accent1">
                  <a:lumMod val="50000"/>
                </a:schemeClr>
              </a:solidFill>
              <a:cs typeface="Aharoni" panose="02010803020104030203" pitchFamily="2" charset="-79"/>
            </a:endParaRPr>
          </a:p>
          <a:p>
            <a:r>
              <a:rPr lang="ru-RU" sz="1400" b="1" i="1" dirty="0" smtClean="0">
                <a:solidFill>
                  <a:schemeClr val="accent1">
                    <a:lumMod val="50000"/>
                  </a:schemeClr>
                </a:solidFill>
                <a:cs typeface="Aharoni" panose="02010803020104030203" pitchFamily="2" charset="-79"/>
              </a:rPr>
              <a:t> </a:t>
            </a:r>
            <a:r>
              <a:rPr lang="ru-RU" sz="1400" b="1" i="1" dirty="0">
                <a:solidFill>
                  <a:schemeClr val="accent1">
                    <a:lumMod val="50000"/>
                  </a:schemeClr>
                </a:solidFill>
                <a:cs typeface="Aharoni" panose="02010803020104030203" pitchFamily="2" charset="-79"/>
              </a:rPr>
              <a:t>-2-й завтрак – 10-15 </a:t>
            </a:r>
            <a:r>
              <a:rPr lang="ru-RU" sz="1400" b="1" i="1" dirty="0" smtClean="0">
                <a:solidFill>
                  <a:schemeClr val="accent1">
                    <a:lumMod val="50000"/>
                  </a:schemeClr>
                </a:solidFill>
                <a:cs typeface="Aharoni" panose="02010803020104030203" pitchFamily="2" charset="-79"/>
              </a:rPr>
              <a:t>%-</a:t>
            </a:r>
            <a:r>
              <a:rPr lang="ru-RU" sz="1400" b="1" i="1" dirty="0">
                <a:solidFill>
                  <a:schemeClr val="accent1">
                    <a:lumMod val="50000"/>
                  </a:schemeClr>
                </a:solidFill>
                <a:cs typeface="Aharoni" panose="02010803020104030203" pitchFamily="2" charset="-79"/>
              </a:rPr>
              <a:t>обед – 25 %</a:t>
            </a:r>
          </a:p>
          <a:p>
            <a:r>
              <a:rPr lang="ru-RU" sz="1400" b="1" i="1" dirty="0" smtClean="0">
                <a:solidFill>
                  <a:schemeClr val="accent1">
                    <a:lumMod val="50000"/>
                  </a:schemeClr>
                </a:solidFill>
                <a:cs typeface="Aharoni" panose="02010803020104030203" pitchFamily="2" charset="-79"/>
              </a:rPr>
              <a:t> </a:t>
            </a:r>
            <a:r>
              <a:rPr lang="ru-RU" sz="1400" b="1" i="1" dirty="0">
                <a:solidFill>
                  <a:schemeClr val="accent1">
                    <a:lumMod val="50000"/>
                  </a:schemeClr>
                </a:solidFill>
                <a:cs typeface="Aharoni" panose="02010803020104030203" pitchFamily="2" charset="-79"/>
              </a:rPr>
              <a:t>-</a:t>
            </a:r>
            <a:r>
              <a:rPr lang="ru-RU" sz="1400" b="1" i="1" dirty="0" err="1">
                <a:solidFill>
                  <a:schemeClr val="accent1">
                    <a:lumMod val="50000"/>
                  </a:schemeClr>
                </a:solidFill>
                <a:cs typeface="Aharoni" panose="02010803020104030203" pitchFamily="2" charset="-79"/>
              </a:rPr>
              <a:t>подужин</a:t>
            </a:r>
            <a:r>
              <a:rPr lang="ru-RU" sz="1400" b="1" i="1" dirty="0">
                <a:solidFill>
                  <a:schemeClr val="accent1">
                    <a:lumMod val="50000"/>
                  </a:schemeClr>
                </a:solidFill>
                <a:cs typeface="Aharoni" panose="02010803020104030203" pitchFamily="2" charset="-79"/>
              </a:rPr>
              <a:t> – 5-10 </a:t>
            </a:r>
            <a:r>
              <a:rPr lang="ru-RU" sz="1400" b="1" i="1" dirty="0" smtClean="0">
                <a:solidFill>
                  <a:schemeClr val="accent1">
                    <a:lumMod val="50000"/>
                  </a:schemeClr>
                </a:solidFill>
                <a:cs typeface="Aharoni" panose="02010803020104030203" pitchFamily="2" charset="-79"/>
              </a:rPr>
              <a:t>%  </a:t>
            </a:r>
            <a:r>
              <a:rPr lang="ru-RU" sz="1400" b="1" i="1" dirty="0">
                <a:solidFill>
                  <a:schemeClr val="accent1">
                    <a:lumMod val="50000"/>
                  </a:schemeClr>
                </a:solidFill>
                <a:cs typeface="Aharoni" panose="02010803020104030203" pitchFamily="2" charset="-79"/>
              </a:rPr>
              <a:t>-ужин – 25 %</a:t>
            </a:r>
          </a:p>
          <a:p>
            <a:r>
              <a:rPr lang="ru-RU" sz="1400" b="1" i="1" dirty="0" smtClean="0">
                <a:solidFill>
                  <a:schemeClr val="accent1">
                    <a:lumMod val="50000"/>
                  </a:schemeClr>
                </a:solidFill>
                <a:cs typeface="Aharoni" panose="02010803020104030203" pitchFamily="2" charset="-79"/>
              </a:rPr>
              <a:t> </a:t>
            </a:r>
            <a:r>
              <a:rPr lang="ru-RU" sz="1400" b="1" i="1" dirty="0">
                <a:solidFill>
                  <a:schemeClr val="accent1">
                    <a:lumMod val="50000"/>
                  </a:schemeClr>
                </a:solidFill>
                <a:cs typeface="Aharoni" panose="02010803020104030203" pitchFamily="2" charset="-79"/>
              </a:rPr>
              <a:t>-2-й ужин – 5-10 %</a:t>
            </a:r>
          </a:p>
        </p:txBody>
      </p:sp>
    </p:spTree>
    <p:extLst>
      <p:ext uri="{BB962C8B-B14F-4D97-AF65-F5344CB8AC3E}">
        <p14:creationId xmlns:p14="http://schemas.microsoft.com/office/powerpoint/2010/main" val="37060043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70164" y="98714"/>
            <a:ext cx="11565081" cy="6967104"/>
          </a:xfrm>
          <a:prstGeom prst="rect">
            <a:avLst/>
          </a:prstGeom>
        </p:spPr>
      </p:pic>
    </p:spTree>
    <p:extLst>
      <p:ext uri="{BB962C8B-B14F-4D97-AF65-F5344CB8AC3E}">
        <p14:creationId xmlns:p14="http://schemas.microsoft.com/office/powerpoint/2010/main" val="1232728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6027" y="249383"/>
            <a:ext cx="11000509" cy="2585323"/>
          </a:xfrm>
          <a:prstGeom prst="rect">
            <a:avLst/>
          </a:prstGeom>
        </p:spPr>
        <p:txBody>
          <a:bodyPr wrap="square">
            <a:spAutoFit/>
          </a:bodyPr>
          <a:lstStyle/>
          <a:p>
            <a:pPr algn="ctr"/>
            <a:r>
              <a:rPr lang="ru-RU" b="1" i="1" dirty="0" smtClean="0">
                <a:solidFill>
                  <a:schemeClr val="accent2">
                    <a:lumMod val="50000"/>
                  </a:schemeClr>
                </a:solidFill>
                <a:cs typeface="Aharoni" panose="02010803020104030203" pitchFamily="2" charset="-79"/>
              </a:rPr>
              <a:t>ВАЖНО! Изменение доз короткого инсулина проводят на основании 3 дней контроля. Если проблема (гипогликемия или высокий сахар) повторяется 3 дня в одном и том же месте, корректируем дозу. По одному эпизодическому повышению сахара крови не принимаем решений.</a:t>
            </a:r>
          </a:p>
          <a:p>
            <a:endParaRPr lang="ru-RU" dirty="0" smtClean="0"/>
          </a:p>
          <a:p>
            <a:pPr algn="ctr"/>
            <a:r>
              <a:rPr lang="ru-RU" b="1" i="1" dirty="0" smtClean="0">
                <a:solidFill>
                  <a:srgbClr val="C00000"/>
                </a:solidFill>
              </a:rPr>
              <a:t>Если сахар крови укладывается в приведенные выше рамки, можно просто разделить дозу короткого инсулина на количество съеденных ХЕ, и получить УК на данное время суток.</a:t>
            </a:r>
          </a:p>
          <a:p>
            <a:pPr algn="ctr"/>
            <a:r>
              <a:rPr lang="ru-RU" b="1" i="1" dirty="0" smtClean="0">
                <a:solidFill>
                  <a:srgbClr val="C00000"/>
                </a:solidFill>
              </a:rPr>
              <a:t> Например, сделали 10 ед. на 5 ХЕ, СК перед едой был 6,2, к следующему приему пищи стал 6,5, значит, инсулина хватило, и на 1 ХЕ пошло 2 ед. инсулина. В данном случае УК будет равен 2 (10 ед. : 5 ХЕ)</a:t>
            </a:r>
          </a:p>
          <a:p>
            <a:endParaRPr lang="ru-RU" dirty="0"/>
          </a:p>
        </p:txBody>
      </p:sp>
      <p:sp>
        <p:nvSpPr>
          <p:cNvPr id="3" name="Прямоугольник 2"/>
          <p:cNvSpPr/>
          <p:nvPr/>
        </p:nvSpPr>
        <p:spPr>
          <a:xfrm>
            <a:off x="211282" y="2834706"/>
            <a:ext cx="11980718" cy="4370427"/>
          </a:xfrm>
          <a:prstGeom prst="rect">
            <a:avLst/>
          </a:prstGeom>
        </p:spPr>
        <p:txBody>
          <a:bodyPr wrap="square">
            <a:spAutoFit/>
          </a:bodyPr>
          <a:lstStyle/>
          <a:p>
            <a:r>
              <a:rPr lang="ru-RU" sz="1600" b="1" i="0" dirty="0" smtClean="0">
                <a:solidFill>
                  <a:schemeClr val="accent2">
                    <a:lumMod val="50000"/>
                  </a:schemeClr>
                </a:solidFill>
                <a:effectLst/>
                <a:latin typeface="Verdana" panose="020B0604030504040204" pitchFamily="34" charset="0"/>
              </a:rPr>
              <a:t>ПЛАНИРУЕМОЕ КОЛИЧЕСТВО ХЕ. </a:t>
            </a:r>
            <a:r>
              <a:rPr lang="ru-RU" sz="1600" b="0" i="0" dirty="0" smtClean="0">
                <a:solidFill>
                  <a:schemeClr val="accent2">
                    <a:lumMod val="50000"/>
                  </a:schemeClr>
                </a:solidFill>
                <a:effectLst/>
                <a:latin typeface="Verdana" panose="020B0604030504040204" pitchFamily="34" charset="0"/>
              </a:rPr>
              <a:t>Для точного подсчета количества ХЕ, необходимо взвешивать продукты на электронных весах, пользоваться таблицей ХЕ или рассчитывать ХЕ по содержанию углеводов в 100 г продукта. Опытные диабетики могут позволить себе прикинуть ХЕ на глазок, и в кафе, например, невозможно взвесить продукты. Поэтому просчеты неизбежны, но нужно постараться свести их к минимуму.</a:t>
            </a:r>
          </a:p>
          <a:p>
            <a:r>
              <a:rPr lang="ru-RU" sz="1600" b="1" i="0" dirty="0" smtClean="0">
                <a:solidFill>
                  <a:schemeClr val="accent2">
                    <a:lumMod val="50000"/>
                  </a:schemeClr>
                </a:solidFill>
                <a:effectLst/>
                <a:latin typeface="Verdana" panose="020B0604030504040204" pitchFamily="34" charset="0"/>
              </a:rPr>
              <a:t>Принципы расчета ХЕ</a:t>
            </a:r>
            <a:r>
              <a:rPr lang="ru-RU" b="1" i="0" dirty="0" smtClean="0">
                <a:solidFill>
                  <a:srgbClr val="424242"/>
                </a:solidFill>
                <a:effectLst/>
                <a:latin typeface="Verdana" panose="020B0604030504040204" pitchFamily="34" charset="0"/>
              </a:rPr>
              <a:t>:</a:t>
            </a:r>
            <a:endParaRPr lang="ru-RU" b="0" i="0" dirty="0" smtClean="0">
              <a:solidFill>
                <a:srgbClr val="424242"/>
              </a:solidFill>
              <a:effectLst/>
              <a:latin typeface="Verdana" panose="020B0604030504040204" pitchFamily="34" charset="0"/>
            </a:endParaRPr>
          </a:p>
          <a:p>
            <a:r>
              <a:rPr lang="ru-RU" sz="1400" b="1" i="0" dirty="0" smtClean="0">
                <a:solidFill>
                  <a:srgbClr val="424242"/>
                </a:solidFill>
                <a:effectLst/>
                <a:latin typeface="Verdana" panose="020B0604030504040204" pitchFamily="34" charset="0"/>
                <a:cs typeface="Aharoni" panose="02010803020104030203" pitchFamily="2" charset="-79"/>
              </a:rPr>
              <a:t>а) </a:t>
            </a:r>
            <a:r>
              <a:rPr lang="ru-RU" sz="1400" b="1" i="1" dirty="0" smtClean="0">
                <a:solidFill>
                  <a:schemeClr val="accent6">
                    <a:lumMod val="50000"/>
                  </a:schemeClr>
                </a:solidFill>
                <a:effectLst/>
                <a:latin typeface="Verdana" panose="020B0604030504040204" pitchFamily="34" charset="0"/>
                <a:cs typeface="Aharoni" panose="02010803020104030203" pitchFamily="2" charset="-79"/>
              </a:rPr>
              <a:t>ПО ТАБЛИЦЕ. Если у Вас продукт, который есть в таблице ХЕ, то Вы просто делите вес порции данного продукта на вес этого продукта = 1 ХЕ, который указан в таблице. В данном случае ВЕС ПОРЦИИ делим НА ВЕС продукта, содержащего 1 ХЕ.</a:t>
            </a:r>
          </a:p>
          <a:p>
            <a:r>
              <a:rPr lang="ru-RU" sz="1400" b="1" i="1" dirty="0" smtClean="0">
                <a:solidFill>
                  <a:schemeClr val="accent6">
                    <a:lumMod val="50000"/>
                  </a:schemeClr>
                </a:solidFill>
                <a:effectLst/>
                <a:latin typeface="Verdana" panose="020B0604030504040204" pitchFamily="34" charset="0"/>
                <a:cs typeface="Aharoni" panose="02010803020104030203" pitchFamily="2" charset="-79"/>
              </a:rPr>
              <a:t>Например:</a:t>
            </a:r>
            <a:br>
              <a:rPr lang="ru-RU" sz="1400" b="1" i="1" dirty="0" smtClean="0">
                <a:solidFill>
                  <a:schemeClr val="accent6">
                    <a:lumMod val="50000"/>
                  </a:schemeClr>
                </a:solidFill>
                <a:effectLst/>
                <a:latin typeface="Verdana" panose="020B0604030504040204" pitchFamily="34" charset="0"/>
                <a:cs typeface="Aharoni" panose="02010803020104030203" pitchFamily="2" charset="-79"/>
              </a:rPr>
            </a:br>
            <a:r>
              <a:rPr lang="ru-RU" sz="1400" b="1" i="1" dirty="0" smtClean="0">
                <a:solidFill>
                  <a:schemeClr val="accent6">
                    <a:lumMod val="50000"/>
                  </a:schemeClr>
                </a:solidFill>
                <a:effectLst/>
                <a:latin typeface="Verdana" panose="020B0604030504040204" pitchFamily="34" charset="0"/>
                <a:cs typeface="Aharoni" panose="02010803020104030203" pitchFamily="2" charset="-79"/>
              </a:rPr>
              <a:t>взвесили яблоко без огрызка 150г, в таблице яблоко чистый вес 120г=1ХЕ, значит, просто делим 150 на 120, 150:120=1.25 ХЕ содержится в ВАШЕМ яблоке.</a:t>
            </a:r>
            <a:br>
              <a:rPr lang="ru-RU" sz="1400" b="1" i="1" dirty="0" smtClean="0">
                <a:solidFill>
                  <a:schemeClr val="accent6">
                    <a:lumMod val="50000"/>
                  </a:schemeClr>
                </a:solidFill>
                <a:effectLst/>
                <a:latin typeface="Verdana" panose="020B0604030504040204" pitchFamily="34" charset="0"/>
                <a:cs typeface="Aharoni" panose="02010803020104030203" pitchFamily="2" charset="-79"/>
              </a:rPr>
            </a:br>
            <a:r>
              <a:rPr lang="ru-RU" sz="1400" b="1" i="1" dirty="0" smtClean="0">
                <a:solidFill>
                  <a:schemeClr val="accent6">
                    <a:lumMod val="50000"/>
                  </a:schemeClr>
                </a:solidFill>
                <a:effectLst/>
                <a:latin typeface="Verdana" panose="020B0604030504040204" pitchFamily="34" charset="0"/>
                <a:cs typeface="Aharoni" panose="02010803020104030203" pitchFamily="2" charset="-79"/>
              </a:rPr>
              <a:t>Взвесили хлеб черный (только не Бородинский и не Ароматный) 50г, в таблице 1 ХЕ=25 г черного хлеба, значит в вашем куске 50:25=2 ХЕ</a:t>
            </a:r>
            <a:br>
              <a:rPr lang="ru-RU" sz="1400" b="1" i="1" dirty="0" smtClean="0">
                <a:solidFill>
                  <a:schemeClr val="accent6">
                    <a:lumMod val="50000"/>
                  </a:schemeClr>
                </a:solidFill>
                <a:effectLst/>
                <a:latin typeface="Verdana" panose="020B0604030504040204" pitchFamily="34" charset="0"/>
                <a:cs typeface="Aharoni" panose="02010803020104030203" pitchFamily="2" charset="-79"/>
              </a:rPr>
            </a:br>
            <a:r>
              <a:rPr lang="ru-RU" sz="1400" b="1" i="1" dirty="0" smtClean="0">
                <a:solidFill>
                  <a:schemeClr val="accent6">
                    <a:lumMod val="50000"/>
                  </a:schemeClr>
                </a:solidFill>
                <a:effectLst/>
                <a:latin typeface="Verdana" panose="020B0604030504040204" pitchFamily="34" charset="0"/>
                <a:cs typeface="Aharoni" panose="02010803020104030203" pitchFamily="2" charset="-79"/>
              </a:rPr>
              <a:t>взвесили натертую морковку 250 г, 180г моркови=1ХЕ, значит в вашей порции 250:180=1,4 ХЕ.</a:t>
            </a:r>
          </a:p>
          <a:p>
            <a:r>
              <a:rPr lang="ru-RU" sz="1400" b="1" i="1" dirty="0" smtClean="0">
                <a:solidFill>
                  <a:schemeClr val="accent6">
                    <a:lumMod val="50000"/>
                  </a:schemeClr>
                </a:solidFill>
                <a:effectLst/>
                <a:latin typeface="Verdana" panose="020B0604030504040204" pitchFamily="34" charset="0"/>
                <a:cs typeface="Aharoni" panose="02010803020104030203" pitchFamily="2" charset="-79"/>
              </a:rPr>
              <a:t>Не пренебрегайте маленькими порциями, не содержащими 1 ХЕ, очень часто при сложении этих порций получается 1.5 и более ХЕ, которые нужно учесть при расчете дозы инсулина. Всегда считайте эти ХЕ-</a:t>
            </a:r>
            <a:r>
              <a:rPr lang="ru-RU" sz="1400" b="1" i="1" dirty="0" err="1" smtClean="0">
                <a:solidFill>
                  <a:schemeClr val="accent6">
                    <a:lumMod val="50000"/>
                  </a:schemeClr>
                </a:solidFill>
                <a:effectLst/>
                <a:latin typeface="Verdana" panose="020B0604030504040204" pitchFamily="34" charset="0"/>
                <a:cs typeface="Aharoni" panose="02010803020104030203" pitchFamily="2" charset="-79"/>
              </a:rPr>
              <a:t>шки</a:t>
            </a:r>
            <a:r>
              <a:rPr lang="ru-RU" sz="1400" b="1" i="1" dirty="0" smtClean="0">
                <a:solidFill>
                  <a:schemeClr val="accent6">
                    <a:lumMod val="50000"/>
                  </a:schemeClr>
                </a:solidFill>
                <a:effectLst/>
                <a:latin typeface="Verdana" panose="020B0604030504040204" pitchFamily="34" charset="0"/>
                <a:cs typeface="Aharoni" panose="02010803020104030203" pitchFamily="2" charset="-79"/>
              </a:rPr>
              <a:t>, они повышают сахар крови!</a:t>
            </a:r>
          </a:p>
          <a:p>
            <a:r>
              <a:rPr lang="ru-RU" sz="1400" b="1" i="1" dirty="0" smtClean="0">
                <a:solidFill>
                  <a:schemeClr val="accent6">
                    <a:lumMod val="50000"/>
                  </a:schemeClr>
                </a:solidFill>
                <a:cs typeface="Aharoni" panose="02010803020104030203" pitchFamily="2" charset="-79"/>
              </a:rPr>
              <a:t/>
            </a:r>
            <a:br>
              <a:rPr lang="ru-RU" sz="1400" b="1" i="1" dirty="0" smtClean="0">
                <a:solidFill>
                  <a:schemeClr val="accent6">
                    <a:lumMod val="50000"/>
                  </a:schemeClr>
                </a:solidFill>
                <a:cs typeface="Aharoni" panose="02010803020104030203" pitchFamily="2" charset="-79"/>
              </a:rPr>
            </a:br>
            <a:endParaRPr lang="ru-RU" sz="1400" b="1" i="1" dirty="0">
              <a:solidFill>
                <a:schemeClr val="accent6">
                  <a:lumMod val="50000"/>
                </a:schemeClr>
              </a:solidFill>
              <a:cs typeface="Aharoni" panose="02010803020104030203" pitchFamily="2" charset="-79"/>
            </a:endParaRPr>
          </a:p>
        </p:txBody>
      </p:sp>
    </p:spTree>
    <p:extLst>
      <p:ext uri="{BB962C8B-B14F-4D97-AF65-F5344CB8AC3E}">
        <p14:creationId xmlns:p14="http://schemas.microsoft.com/office/powerpoint/2010/main" val="1496581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8125301"/>
          </a:xfrm>
          <a:prstGeom prst="rect">
            <a:avLst/>
          </a:prstGeom>
        </p:spPr>
        <p:txBody>
          <a:bodyPr wrap="square">
            <a:spAutoFit/>
          </a:bodyPr>
          <a:lstStyle/>
          <a:p>
            <a:r>
              <a:rPr lang="ru-RU" b="1" i="1" dirty="0" smtClean="0">
                <a:solidFill>
                  <a:srgbClr val="C00000"/>
                </a:solidFill>
                <a:cs typeface="Aharoni" panose="02010803020104030203" pitchFamily="2" charset="-79"/>
              </a:rPr>
              <a:t>б) ПО СОСТАВУ. Теперь о продуктах, которых нет в таблице ХЕ, или которые есть в таблице, но их состав отличается в зависимости от производителя. В данном случае, нужно смотреть количество УГЛЕВОДОВ на 100г продукта, высчитывать, сколько углеводов содержится в порции, и делить его на 12.</a:t>
            </a:r>
          </a:p>
          <a:p>
            <a:r>
              <a:rPr lang="ru-RU" b="1" i="1" dirty="0" smtClean="0">
                <a:solidFill>
                  <a:srgbClr val="C00000"/>
                </a:solidFill>
                <a:cs typeface="Aharoni" panose="02010803020104030203" pitchFamily="2" charset="-79"/>
              </a:rPr>
              <a:t> В данном случае ДЕЛИМ КОЛИЧЕСТВО УГЛЕВОДОВ в ПОРЦИИ на 12.</a:t>
            </a:r>
          </a:p>
          <a:p>
            <a:r>
              <a:rPr lang="ru-RU" b="1" i="1" dirty="0" smtClean="0">
                <a:solidFill>
                  <a:srgbClr val="C00000"/>
                </a:solidFill>
                <a:cs typeface="Aharoni" panose="02010803020104030203" pitchFamily="2" charset="-79"/>
              </a:rPr>
              <a:t>Например, возьмем наш любимый крекер. Допустим, в 100г крекера содержится 60г углеводов. Вы взвесили 20 г. Мы знаем, что 1 ХЕ 12 г углеводов. </a:t>
            </a:r>
          </a:p>
          <a:p>
            <a:r>
              <a:rPr lang="ru-RU" b="1" i="1" dirty="0" smtClean="0">
                <a:solidFill>
                  <a:srgbClr val="C00000"/>
                </a:solidFill>
                <a:cs typeface="Aharoni" panose="02010803020104030203" pitchFamily="2" charset="-79"/>
              </a:rPr>
              <a:t>Считаем (60:100)*20:12 (т.к. в 1 ХЕ содержится 12 г углеводов), получилось, что в 20 г этого крекера содержится 1 ХЕ.</a:t>
            </a:r>
          </a:p>
          <a:p>
            <a:r>
              <a:rPr lang="ru-RU" b="1" i="1" dirty="0" smtClean="0">
                <a:solidFill>
                  <a:srgbClr val="C00000"/>
                </a:solidFill>
                <a:cs typeface="Aharoni" panose="02010803020104030203" pitchFamily="2" charset="-79"/>
              </a:rPr>
              <a:t>Например, творожок </a:t>
            </a:r>
            <a:r>
              <a:rPr lang="ru-RU" b="1" i="1" dirty="0" err="1" smtClean="0">
                <a:solidFill>
                  <a:srgbClr val="C00000"/>
                </a:solidFill>
                <a:cs typeface="Aharoni" panose="02010803020104030203" pitchFamily="2" charset="-79"/>
              </a:rPr>
              <a:t>Активия</a:t>
            </a:r>
            <a:r>
              <a:rPr lang="ru-RU" b="1" i="1" dirty="0" smtClean="0">
                <a:solidFill>
                  <a:srgbClr val="C00000"/>
                </a:solidFill>
                <a:cs typeface="Aharoni" panose="02010803020104030203" pitchFamily="2" charset="-79"/>
              </a:rPr>
              <a:t>, в 100г содержится 15г углеводов, вес творожка 125 г, в 1 ХЕ по-прежнему 12 г углеводов.</a:t>
            </a:r>
          </a:p>
          <a:p>
            <a:r>
              <a:rPr lang="ru-RU" b="1" i="1" dirty="0" smtClean="0">
                <a:solidFill>
                  <a:srgbClr val="C00000"/>
                </a:solidFill>
                <a:cs typeface="Aharoni" panose="02010803020104030203" pitchFamily="2" charset="-79"/>
              </a:rPr>
              <a:t>Считаем (15:100)*125:12= 1.6 ХЕ.</a:t>
            </a:r>
          </a:p>
          <a:p>
            <a:r>
              <a:rPr lang="ru-RU" b="1" i="1" dirty="0" smtClean="0">
                <a:solidFill>
                  <a:srgbClr val="C00000"/>
                </a:solidFill>
                <a:cs typeface="Aharoni" panose="02010803020104030203" pitchFamily="2" charset="-79"/>
              </a:rPr>
              <a:t> В данном случае НЕЛЬЗЯ округлять ХЕ! нужно посчитать все ХЕ вместе, и только после этого рассчитать дозу короткого инсулина на данное количество ХЕ. </a:t>
            </a:r>
          </a:p>
          <a:p>
            <a:r>
              <a:rPr lang="ru-RU" b="1" i="1" dirty="0" smtClean="0">
                <a:solidFill>
                  <a:srgbClr val="C00000"/>
                </a:solidFill>
                <a:cs typeface="Aharoni" panose="02010803020104030203" pitchFamily="2" charset="-79"/>
              </a:rPr>
              <a:t>Вот в данном примере, если к творожку добавить те самые 250 г тертой морковки, то вместе с творожком получится уже 3 ХЕ!</a:t>
            </a:r>
          </a:p>
          <a:p>
            <a:r>
              <a:rPr lang="ru-RU" b="1" i="1" dirty="0" smtClean="0">
                <a:solidFill>
                  <a:srgbClr val="C00000"/>
                </a:solidFill>
                <a:cs typeface="Aharoni" panose="02010803020104030203" pitchFamily="2" charset="-79"/>
              </a:rPr>
              <a:t> Многие диабетики, округляют ХЕ, это неправильно. Вот если бы мы округлили 1,6 ХЕ творожка до 2 ХЕ и </a:t>
            </a:r>
          </a:p>
          <a:p>
            <a:r>
              <a:rPr lang="ru-RU" b="1" i="1" dirty="0" smtClean="0">
                <a:solidFill>
                  <a:srgbClr val="C00000"/>
                </a:solidFill>
                <a:cs typeface="Aharoni" panose="02010803020104030203" pitchFamily="2" charset="-79"/>
              </a:rPr>
              <a:t>1,4 ХЕ моркови до 1,5 ХЕ, мы бы получили 3,5 ХЕ, ввели бы дозу инсулина на это количество углеводов и получили бы гипогликемию через 2 часа после еды.</a:t>
            </a:r>
          </a:p>
          <a:p>
            <a:r>
              <a:rPr lang="ru-RU" b="1" i="1" dirty="0" smtClean="0">
                <a:solidFill>
                  <a:srgbClr val="C00000"/>
                </a:solidFill>
                <a:cs typeface="Aharoni" panose="02010803020104030203" pitchFamily="2" charset="-79"/>
              </a:rPr>
              <a:t>НЕ ПУТАЙТЕ варианты расчета!!! </a:t>
            </a:r>
          </a:p>
          <a:p>
            <a:r>
              <a:rPr lang="ru-RU" b="1" i="1" dirty="0" smtClean="0">
                <a:solidFill>
                  <a:srgbClr val="C00000"/>
                </a:solidFill>
                <a:cs typeface="Aharoni" panose="02010803020104030203" pitchFamily="2" charset="-79"/>
              </a:rPr>
              <a:t>считаем В ТАБЛИЦЕ - ДЕЛИМ ВЕС на ВЕС</a:t>
            </a:r>
          </a:p>
          <a:p>
            <a:r>
              <a:rPr lang="ru-RU" b="1" i="1" dirty="0" smtClean="0">
                <a:solidFill>
                  <a:srgbClr val="C00000"/>
                </a:solidFill>
                <a:cs typeface="Aharoni" panose="02010803020104030203" pitchFamily="2" charset="-79"/>
              </a:rPr>
              <a:t>считаем ПО СОСТАВУ - ДЕЛИМ УГЛЕВОДЫ в порции НА 12.</a:t>
            </a:r>
          </a:p>
          <a:p>
            <a:endParaRPr lang="ru-RU" b="1" i="1" dirty="0" smtClean="0">
              <a:solidFill>
                <a:srgbClr val="C00000"/>
              </a:solidFill>
              <a:cs typeface="Aharoni" panose="02010803020104030203" pitchFamily="2" charset="-79"/>
            </a:endParaRPr>
          </a:p>
          <a:p>
            <a:r>
              <a:rPr lang="ru-RU" b="1" i="1" dirty="0" smtClean="0">
                <a:solidFill>
                  <a:srgbClr val="C00000"/>
                </a:solidFill>
                <a:cs typeface="Aharoni" panose="02010803020104030203" pitchFamily="2" charset="-79"/>
              </a:rPr>
              <a:t>Чтобы быстро определить, сколько грамм продукта будет содержать одну хлебную единицу, нужно 1200 разделить на количество углеводов в 100 г этого продукта. Например, чипсы </a:t>
            </a:r>
            <a:r>
              <a:rPr lang="ru-RU" b="1" i="1" dirty="0" err="1" smtClean="0">
                <a:solidFill>
                  <a:srgbClr val="C00000"/>
                </a:solidFill>
                <a:cs typeface="Aharoni" panose="02010803020104030203" pitchFamily="2" charset="-79"/>
              </a:rPr>
              <a:t>Goute</a:t>
            </a:r>
            <a:r>
              <a:rPr lang="ru-RU" b="1" i="1" dirty="0" smtClean="0">
                <a:solidFill>
                  <a:srgbClr val="C00000"/>
                </a:solidFill>
                <a:cs typeface="Aharoni" panose="02010803020104030203" pitchFamily="2" charset="-79"/>
              </a:rPr>
              <a:t> на 100 г содержат 64 г углеводов. 1200:64=19 г в 1 ХЕ.</a:t>
            </a:r>
          </a:p>
          <a:p>
            <a:endParaRPr lang="ru-RU" b="1" i="1" dirty="0" smtClean="0">
              <a:solidFill>
                <a:srgbClr val="C00000"/>
              </a:solidFill>
              <a:cs typeface="Aharoni" panose="02010803020104030203" pitchFamily="2" charset="-79"/>
            </a:endParaRPr>
          </a:p>
          <a:p>
            <a:endParaRPr lang="ru-RU" b="1" i="1" dirty="0" smtClean="0">
              <a:solidFill>
                <a:srgbClr val="C00000"/>
              </a:solidFill>
              <a:cs typeface="Aharoni" panose="02010803020104030203" pitchFamily="2" charset="-79"/>
            </a:endParaRPr>
          </a:p>
          <a:p>
            <a:endParaRPr lang="ru-RU" dirty="0"/>
          </a:p>
        </p:txBody>
      </p:sp>
    </p:spTree>
    <p:extLst>
      <p:ext uri="{BB962C8B-B14F-4D97-AF65-F5344CB8AC3E}">
        <p14:creationId xmlns:p14="http://schemas.microsoft.com/office/powerpoint/2010/main" val="60008814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614</TotalTime>
  <Words>3795</Words>
  <Application>Microsoft Office PowerPoint</Application>
  <PresentationFormat>Произвольный</PresentationFormat>
  <Paragraphs>253</Paragraphs>
  <Slides>75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75</vt:i4>
      </vt:variant>
    </vt:vector>
  </HeadingPairs>
  <TitlesOfParts>
    <vt:vector size="76" baseType="lpstr">
      <vt:lpstr>Тема Office</vt:lpstr>
      <vt:lpstr>Углеводный коэффициент при сахарном диабете  </vt:lpstr>
      <vt:lpstr>Презентация PowerPoint</vt:lpstr>
      <vt:lpstr>Патогенез: Инсулин вырабатывается В- Клетками островков Лангерганса (клетки поджелудочной железы), @ -клетками вырабатывается – глюкагон. Это гормоны – антагонисты. Инсулин расщепляет поступающую в организм глюкозу, а глюкагон способствует ее накоплению.  При нормальной работе железы оба процесса сбалансированы, содержание сахара в крови поддерживается на определенном уровне. Глюкоза крови стимулирует секрецию инсулина. Инсулин способствует переходу глюкозы из крови в мышечную и жировую ткань, способствует превращению глюкозы в гликаген, способствует полному расщеплению глюкозы.  При дефиците инсулина или нечувствительности тканей к инсулину, ткани организма не получают глюкозу, либо не усваивают ее. Глюкоза накапливается в крови, гипергликемия), уменьшается превращение ее в жиры, синтез белков, нарушаются окислительно – восстановительные процессы.  Для поддержания энергетического обмена у больного начинается образование глюкозы из жиров, белков, гликогена.  В отсутствии инсулина нарушается окисление липидов, в крови накапливаются токсические продукты обмена жиров, (кетоновые тела) белков, избыток глюкозы выводится через почки (возникает полиурия). Больной худеет, появляется жажда, слабость, нарушение иммунитета, возникают трофические нарушения кожи и слизистых. Нарушается деятельность ЦНС, почек, печени, глаз. В детском возрасте потребность в инсулине более высокая, быстрее истощается инсулиновый аппарат, характерно более тяжелое течение.  -</vt:lpstr>
      <vt:lpstr>Каждый диабетик 1 типа должен уметь рассчитать свою, индивидуальную дозу инсулина, необходимую для снижения высокого сахара крови. Коррекцию сахара крови делают чаще всего перед очередным приемом пищи. Инсулин, который мы делаем на еду, называется прандиальным или болюсным</vt:lpstr>
      <vt:lpstr>УГЛЕВОДНЫЙ КОЭФФИЦИЕНТ (УК) – количество углеводов, на усвоение которых необходима 1 ед. прандиального инсулина.  ФОРМУЛА РАСЧЕТА УГЛЕВОДНОГО КОЭФФИЦИЕНТА (500: СДИ) = количество грамм углеводов, на которое необходима 1 ед. инсулина.  Чтобы рассчитать УК на 1 ХЕ, нужно число 12 разделить на полученное количество углеводов, т.к. в 1 ХЕ 12 грамм углеводов. Например, у человека суточная доза инсулина равна 50 ед. СДИ = 50, рассчитываем УК = 500: 50 = 10г углеводов усвоит 1 ед. инсулина,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6. КОЛИЧЕСТВО АКТИВНОГО ИНСУЛИНА (АИ). Активный инсулин - инсулин, оставшийся в крови от предыдущего болюса на еду.  Действие инсулина не заканчивается сразу после введения. В течение каждого часа активность КОРОТКИХ и УЛЬТРАКОРОТКИХ инсулинов снижается на 20-25% от первоначальной дозы.  Активность БАЗАЛЬНЫХ ИНСУЛИНОВ (Лантус, Протафан, НПХ, и др.) НЕ УЧИТЫВАЕТСЯ.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Work</cp:lastModifiedBy>
  <cp:revision>45</cp:revision>
  <dcterms:created xsi:type="dcterms:W3CDTF">2019-11-02T15:29:20Z</dcterms:created>
  <dcterms:modified xsi:type="dcterms:W3CDTF">2023-11-02T15:40:39Z</dcterms:modified>
</cp:coreProperties>
</file>