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333" r:id="rId4"/>
    <p:sldId id="335" r:id="rId5"/>
    <p:sldId id="348" r:id="rId6"/>
    <p:sldId id="330" r:id="rId7"/>
    <p:sldId id="336" r:id="rId8"/>
    <p:sldId id="334" r:id="rId9"/>
    <p:sldId id="329" r:id="rId10"/>
    <p:sldId id="337" r:id="rId11"/>
    <p:sldId id="345" r:id="rId12"/>
    <p:sldId id="298" r:id="rId13"/>
    <p:sldId id="339" r:id="rId14"/>
    <p:sldId id="341" r:id="rId15"/>
    <p:sldId id="265" r:id="rId16"/>
    <p:sldId id="283" r:id="rId17"/>
    <p:sldId id="258" r:id="rId18"/>
    <p:sldId id="260" r:id="rId19"/>
    <p:sldId id="299" r:id="rId20"/>
    <p:sldId id="313" r:id="rId21"/>
    <p:sldId id="259" r:id="rId22"/>
    <p:sldId id="263" r:id="rId23"/>
    <p:sldId id="285" r:id="rId24"/>
    <p:sldId id="286" r:id="rId25"/>
    <p:sldId id="311" r:id="rId26"/>
    <p:sldId id="312" r:id="rId27"/>
    <p:sldId id="266" r:id="rId28"/>
    <p:sldId id="338" r:id="rId29"/>
    <p:sldId id="295" r:id="rId30"/>
    <p:sldId id="269" r:id="rId31"/>
    <p:sldId id="300" r:id="rId32"/>
    <p:sldId id="301" r:id="rId33"/>
    <p:sldId id="280" r:id="rId34"/>
    <p:sldId id="331" r:id="rId35"/>
    <p:sldId id="340" r:id="rId36"/>
    <p:sldId id="270" r:id="rId37"/>
    <p:sldId id="302" r:id="rId38"/>
    <p:sldId id="303" r:id="rId39"/>
    <p:sldId id="304" r:id="rId40"/>
    <p:sldId id="271" r:id="rId41"/>
    <p:sldId id="305" r:id="rId42"/>
    <p:sldId id="321" r:id="rId43"/>
    <p:sldId id="318" r:id="rId44"/>
    <p:sldId id="326" r:id="rId45"/>
    <p:sldId id="342" r:id="rId46"/>
    <p:sldId id="306" r:id="rId47"/>
    <p:sldId id="349" r:id="rId48"/>
    <p:sldId id="261" r:id="rId49"/>
    <p:sldId id="281" r:id="rId50"/>
    <p:sldId id="289" r:id="rId51"/>
    <p:sldId id="309" r:id="rId52"/>
    <p:sldId id="310" r:id="rId53"/>
    <p:sldId id="328" r:id="rId54"/>
    <p:sldId id="314" r:id="rId55"/>
    <p:sldId id="315" r:id="rId56"/>
    <p:sldId id="292" r:id="rId57"/>
    <p:sldId id="293" r:id="rId58"/>
    <p:sldId id="294" r:id="rId59"/>
    <p:sldId id="343" r:id="rId60"/>
    <p:sldId id="344" r:id="rId61"/>
    <p:sldId id="346" r:id="rId62"/>
    <p:sldId id="347" r:id="rId63"/>
    <p:sldId id="307" r:id="rId64"/>
    <p:sldId id="291" r:id="rId65"/>
    <p:sldId id="308" r:id="rId66"/>
    <p:sldId id="317" r:id="rId67"/>
    <p:sldId id="323" r:id="rId68"/>
    <p:sldId id="282" r:id="rId69"/>
    <p:sldId id="316" r:id="rId70"/>
    <p:sldId id="324" r:id="rId71"/>
    <p:sldId id="319" r:id="rId72"/>
    <p:sldId id="327" r:id="rId73"/>
    <p:sldId id="325" r:id="rId74"/>
    <p:sldId id="320" r:id="rId75"/>
    <p:sldId id="332" r:id="rId76"/>
    <p:sldId id="272" r:id="rId77"/>
    <p:sldId id="297" r:id="rId78"/>
    <p:sldId id="274" r:id="rId7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51200-373A-45C0-8F79-76FC482D6A64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9319-7AEB-4E00-9F83-507CF13A7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A283-91AD-49AC-BAE3-CD46B41D6A18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92BFD-54B7-44A2-ADBE-2A2718D3C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5B613-F04D-49F3-AB25-8941E5315C30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C0FED-4FC6-4220-955D-C31E28D67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3B66-753D-47A4-8792-9833C74428A3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EE078-DC11-4509-92E0-CE4EF51C7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158DF-5A48-4911-B2E3-F3F0ECC2B41F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078F9-E042-40B0-BC7B-50D12FDE5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D105C-BE7B-4ABE-8154-98F4247F8362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B5549-19CD-46C8-AC1B-15298EB41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918F-87BC-4F83-927A-EDE66D6F3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BE135-5B44-4BF6-8576-5EB7BD60008E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5726-8C86-40B0-80CB-F4051C782853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15AD-2E21-4A57-87BA-0336BA122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9DC1-3148-4C2D-83C3-A1766178906B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6CD45-8F66-4FE3-A934-C196D22C7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3D974-237D-4904-905F-5D457A1245A9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67A0-4171-45BA-B9B9-27B2DC3D4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694EC-66B8-4DEF-B545-D0274E8E93B5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7D28-0FB2-4F60-B542-E2B4D40F7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F6A7BE-6F26-42D9-8EDC-59F6E662276C}" type="datetimeFigureOut">
              <a:rPr lang="ru-RU"/>
              <a:pPr>
                <a:defRPr/>
              </a:pPr>
              <a:t>02.11.2023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C49EC2-42AF-4D10-9C66-EF3D5167B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25" r:id="rId2"/>
    <p:sldLayoutId id="2147483732" r:id="rId3"/>
    <p:sldLayoutId id="2147483726" r:id="rId4"/>
    <p:sldLayoutId id="2147483733" r:id="rId5"/>
    <p:sldLayoutId id="2147483727" r:id="rId6"/>
    <p:sldLayoutId id="2147483728" r:id="rId7"/>
    <p:sldLayoutId id="2147483734" r:id="rId8"/>
    <p:sldLayoutId id="2147483735" r:id="rId9"/>
    <p:sldLayoutId id="2147483729" r:id="rId10"/>
    <p:sldLayoutId id="214748373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8C3836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A94543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912" y="2276475"/>
            <a:ext cx="7056511" cy="38163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Современные представления об этиологии, патогенезе, клиники и диагностики.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8227640" cy="1656184"/>
          </a:xfrm>
          <a:solidFill>
            <a:schemeClr val="bg2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Сахарный диабет 1 типа</a:t>
            </a:r>
            <a:br>
              <a:rPr lang="ru-RU" dirty="0"/>
            </a:br>
            <a:endParaRPr lang="ru-RU" dirty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17032"/>
            <a:ext cx="288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91680" y="714697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5762"/>
            <a:ext cx="8229600" cy="95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17033"/>
            <a:ext cx="4968552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7BD8175-CF66-44FA-B61E-E5E3E7CB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19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5023ADE-E5D7-42DA-8D64-A08DCB4C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7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371600"/>
            <a:ext cx="8661648" cy="5297760"/>
          </a:xfrm>
          <a:solidFill>
            <a:srgbClr val="92D050"/>
          </a:solidFill>
        </p:spPr>
        <p:txBody>
          <a:bodyPr/>
          <a:lstStyle/>
          <a:p>
            <a:r>
              <a:rPr lang="ru-RU" sz="2000" dirty="0">
                <a:solidFill>
                  <a:srgbClr val="7030A0"/>
                </a:solidFill>
              </a:rPr>
              <a:t>В настоящее время признана классификация ВОЗ 1999 г., согласно которой выделяют следующие виды сахарного диабета:</a:t>
            </a: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1) сахарный диабет I типа:</a:t>
            </a: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а) аутоиммунный;</a:t>
            </a: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б) идиопатический;</a:t>
            </a: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2) сахарный диабет II типа;</a:t>
            </a: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3) другие специфические типы сахарного диабета;</a:t>
            </a: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4) </a:t>
            </a:r>
            <a:r>
              <a:rPr lang="ru-RU" sz="2000" dirty="0" err="1">
                <a:solidFill>
                  <a:srgbClr val="7030A0"/>
                </a:solidFill>
              </a:rPr>
              <a:t>гестационный</a:t>
            </a:r>
            <a:r>
              <a:rPr lang="ru-RU" sz="2000" dirty="0">
                <a:solidFill>
                  <a:srgbClr val="7030A0"/>
                </a:solidFill>
              </a:rPr>
              <a:t> сахарный диабет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Классификация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44787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6A530D-404D-4AE9-BFE0-284E7A3DF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39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698A895-776C-4EB7-8EA1-890553749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Содержимое 3" descr="2072-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3" y="260350"/>
            <a:ext cx="8784976" cy="64090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8353425" cy="63357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92696"/>
            <a:ext cx="8640960" cy="6048672"/>
          </a:xfrm>
          <a:solidFill>
            <a:srgbClr val="92D050"/>
          </a:solidFill>
        </p:spPr>
        <p:txBody>
          <a:bodyPr>
            <a:normAutofit fontScale="325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sz="6200" b="1" dirty="0">
                <a:solidFill>
                  <a:schemeClr val="bg1"/>
                </a:solidFill>
              </a:rPr>
              <a:t>Генетическая предрасположенность</a:t>
            </a:r>
            <a:r>
              <a:rPr lang="ru-RU" sz="6200" dirty="0">
                <a:solidFill>
                  <a:schemeClr val="bg1"/>
                </a:solidFill>
              </a:rPr>
              <a:t> к инсулинозависимому сахарному диабету обусловлена несколькими генами, в том числе — генами, относящимися к области HLA на коротком плече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6200" dirty="0">
                <a:solidFill>
                  <a:schemeClr val="bg1"/>
                </a:solidFill>
              </a:rPr>
              <a:t>     6-й хромосомы.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200" b="1" dirty="0">
                <a:solidFill>
                  <a:schemeClr val="bg1"/>
                </a:solidFill>
              </a:rPr>
              <a:t> Главное звено патогенеза — разрушение </a:t>
            </a:r>
            <a:r>
              <a:rPr lang="ru-RU" sz="6200" b="1" dirty="0" err="1">
                <a:solidFill>
                  <a:schemeClr val="bg1"/>
                </a:solidFill>
              </a:rPr>
              <a:t>бета-клеток</a:t>
            </a:r>
            <a:r>
              <a:rPr lang="ru-RU" sz="6200" b="1" dirty="0">
                <a:solidFill>
                  <a:schemeClr val="bg1"/>
                </a:solidFill>
              </a:rPr>
              <a:t>. </a:t>
            </a:r>
            <a:r>
              <a:rPr lang="ru-RU" sz="6200" dirty="0">
                <a:solidFill>
                  <a:schemeClr val="bg1"/>
                </a:solidFill>
              </a:rPr>
              <a:t>В большинстве случаев это разрушение имеет аутоиммунную природу и обусловлено врожденным отсутствием или потерей толерантности к </a:t>
            </a:r>
            <a:r>
              <a:rPr lang="ru-RU" sz="6200" dirty="0" err="1">
                <a:solidFill>
                  <a:schemeClr val="bg1"/>
                </a:solidFill>
              </a:rPr>
              <a:t>аутоантигенам</a:t>
            </a:r>
            <a:r>
              <a:rPr lang="ru-RU" sz="6200" dirty="0">
                <a:solidFill>
                  <a:schemeClr val="bg1"/>
                </a:solidFill>
              </a:rPr>
              <a:t> бета-клеток.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200" dirty="0">
                <a:solidFill>
                  <a:schemeClr val="bg1"/>
                </a:solidFill>
              </a:rPr>
              <a:t> Как правило, разрушение бета-клеток происходит медленно и постепенно и поначалу не сопровождается нарушениями углеводного обмена. Эту фазу развития болезни называют латентным инсулинозависимым сахарным диабетом или </a:t>
            </a:r>
            <a:r>
              <a:rPr lang="ru-RU" sz="6200" b="1" dirty="0">
                <a:solidFill>
                  <a:schemeClr val="bg1"/>
                </a:solidFill>
              </a:rPr>
              <a:t>доклиническим периодом инсулинозависимого сахарного диабета.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200" b="1" dirty="0">
                <a:solidFill>
                  <a:schemeClr val="bg1"/>
                </a:solidFill>
              </a:rPr>
              <a:t> </a:t>
            </a:r>
            <a:r>
              <a:rPr lang="ru-RU" sz="6200" dirty="0">
                <a:solidFill>
                  <a:schemeClr val="bg1"/>
                </a:solidFill>
              </a:rPr>
              <a:t>Когда погибает 80—95% бета-клеток, возникает абсолютный дефицит инсулина, развиваются тяжелые метаболические нарушения и наступает </a:t>
            </a:r>
            <a:r>
              <a:rPr lang="ru-RU" sz="6200" b="1" dirty="0">
                <a:solidFill>
                  <a:schemeClr val="bg1"/>
                </a:solidFill>
              </a:rPr>
              <a:t>клинический период</a:t>
            </a:r>
            <a:r>
              <a:rPr lang="ru-RU" sz="6200" dirty="0">
                <a:solidFill>
                  <a:schemeClr val="bg1"/>
                </a:solidFill>
              </a:rPr>
              <a:t> болезни.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200" b="1" dirty="0">
                <a:solidFill>
                  <a:schemeClr val="bg1"/>
                </a:solidFill>
              </a:rPr>
              <a:t> Вирусные инфекции</a:t>
            </a:r>
            <a:r>
              <a:rPr lang="ru-RU" sz="6200" dirty="0">
                <a:solidFill>
                  <a:schemeClr val="bg1"/>
                </a:solidFill>
              </a:rPr>
              <a:t> могут индуцировать аутоиммунную реакцию против </a:t>
            </a:r>
            <a:r>
              <a:rPr lang="ru-RU" sz="6200" dirty="0" err="1">
                <a:solidFill>
                  <a:schemeClr val="bg1"/>
                </a:solidFill>
              </a:rPr>
              <a:t>бета-клеток</a:t>
            </a:r>
            <a:r>
              <a:rPr lang="ru-RU" sz="6200" dirty="0">
                <a:solidFill>
                  <a:schemeClr val="bg1"/>
                </a:solidFill>
              </a:rPr>
              <a:t> у лиц с генетической предрасположенностью к инсулинозависимому сахарному диабету.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200" b="1" dirty="0">
                <a:solidFill>
                  <a:schemeClr val="bg1"/>
                </a:solidFill>
              </a:rPr>
              <a:t> </a:t>
            </a:r>
            <a:r>
              <a:rPr lang="ru-RU" sz="6200" dirty="0">
                <a:solidFill>
                  <a:schemeClr val="bg1"/>
                </a:solidFill>
              </a:rPr>
              <a:t>Известны </a:t>
            </a:r>
            <a:r>
              <a:rPr lang="ru-RU" sz="6200" b="1" dirty="0">
                <a:solidFill>
                  <a:schemeClr val="bg1"/>
                </a:solidFill>
              </a:rPr>
              <a:t>токсические вещества,</a:t>
            </a:r>
            <a:r>
              <a:rPr lang="ru-RU" sz="6200" dirty="0">
                <a:solidFill>
                  <a:schemeClr val="bg1"/>
                </a:solidFill>
              </a:rPr>
              <a:t> избирательно поражающие </a:t>
            </a:r>
            <a:r>
              <a:rPr lang="ru-RU" sz="6200" dirty="0" err="1">
                <a:solidFill>
                  <a:schemeClr val="bg1"/>
                </a:solidFill>
              </a:rPr>
              <a:t>бета-клетки</a:t>
            </a:r>
            <a:r>
              <a:rPr lang="ru-RU" sz="6200" dirty="0">
                <a:solidFill>
                  <a:schemeClr val="bg1"/>
                </a:solidFill>
              </a:rPr>
              <a:t> и индуцирующие аутоиммунную реакцию.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6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19256" cy="54029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Этиология и патогенез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760640"/>
          </a:xfrm>
          <a:solidFill>
            <a:srgbClr val="92D050"/>
          </a:solidFill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b="1" dirty="0">
                <a:solidFill>
                  <a:schemeClr val="bg1"/>
                </a:solidFill>
              </a:rPr>
              <a:t>Этапами патогенеза СД 1 типа являются:</a:t>
            </a:r>
          </a:p>
          <a:p>
            <a:r>
              <a:rPr lang="ru-RU" dirty="0">
                <a:solidFill>
                  <a:schemeClr val="bg1"/>
                </a:solidFill>
              </a:rPr>
              <a:t>генетическая предрасположенность.</a:t>
            </a:r>
          </a:p>
          <a:p>
            <a:r>
              <a:rPr lang="ru-RU" dirty="0">
                <a:solidFill>
                  <a:schemeClr val="bg1"/>
                </a:solidFill>
              </a:rPr>
              <a:t>Также в редких случаях наблюдаются различные генетические синдромы, протекающие в сочетании с сахарным диабетом. </a:t>
            </a:r>
          </a:p>
          <a:p>
            <a:r>
              <a:rPr lang="ru-RU" dirty="0" err="1">
                <a:solidFill>
                  <a:schemeClr val="bg1"/>
                </a:solidFill>
              </a:rPr>
              <a:t>Гестационный</a:t>
            </a:r>
            <a:r>
              <a:rPr lang="ru-RU" dirty="0">
                <a:solidFill>
                  <a:schemeClr val="bg1"/>
                </a:solidFill>
              </a:rPr>
              <a:t> сахарный диабет характеризуется возникновением исключительно во время беременности.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rgbClr val="C00000"/>
                </a:solidFill>
              </a:rPr>
              <a:t>Различают следующие генетические дефекты функции </a:t>
            </a:r>
            <a:r>
              <a:rPr lang="en-US" sz="2000" dirty="0">
                <a:solidFill>
                  <a:srgbClr val="C00000"/>
                </a:solidFill>
              </a:rPr>
              <a:t>b</a:t>
            </a:r>
            <a:r>
              <a:rPr lang="ru-RU" sz="2000" dirty="0">
                <a:solidFill>
                  <a:srgbClr val="C00000"/>
                </a:solidFill>
              </a:rPr>
              <a:t>-клеток поджелудочной железы: MODY-1, MODY-2, MODY-3, MODY-4, </a:t>
            </a:r>
            <a:r>
              <a:rPr lang="ru-RU" sz="2000" dirty="0" err="1">
                <a:solidFill>
                  <a:srgbClr val="C00000"/>
                </a:solidFill>
              </a:rPr>
              <a:t>митохондриальная</a:t>
            </a:r>
            <a:r>
              <a:rPr lang="ru-RU" sz="2000" dirty="0">
                <a:solidFill>
                  <a:srgbClr val="C00000"/>
                </a:solidFill>
              </a:rPr>
              <a:t> мутация ДНК и другие генетические дефекты действия инсулина (резистентность к инсулину типа А, </a:t>
            </a:r>
            <a:r>
              <a:rPr lang="ru-RU" sz="2000" dirty="0" err="1">
                <a:solidFill>
                  <a:srgbClr val="C00000"/>
                </a:solidFill>
              </a:rPr>
              <a:t>лепречаунизм</a:t>
            </a:r>
            <a:r>
              <a:rPr lang="ru-RU" sz="2000" dirty="0">
                <a:solidFill>
                  <a:srgbClr val="C00000"/>
                </a:solidFill>
              </a:rPr>
              <a:t>, синдром </a:t>
            </a:r>
            <a:r>
              <a:rPr lang="ru-RU" sz="2000" dirty="0" err="1">
                <a:solidFill>
                  <a:srgbClr val="C00000"/>
                </a:solidFill>
              </a:rPr>
              <a:t>Рабсона</a:t>
            </a:r>
            <a:r>
              <a:rPr lang="ru-RU" sz="2000" dirty="0">
                <a:solidFill>
                  <a:srgbClr val="C00000"/>
                </a:solidFill>
              </a:rPr>
              <a:t> – </a:t>
            </a:r>
            <a:r>
              <a:rPr lang="ru-RU" sz="2000" dirty="0" err="1">
                <a:solidFill>
                  <a:srgbClr val="C00000"/>
                </a:solidFill>
              </a:rPr>
              <a:t>Менденхолла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 err="1">
                <a:solidFill>
                  <a:srgbClr val="C00000"/>
                </a:solidFill>
              </a:rPr>
              <a:t>липоатрофический</a:t>
            </a:r>
            <a:r>
              <a:rPr lang="ru-RU" sz="2000" dirty="0">
                <a:solidFill>
                  <a:srgbClr val="C00000"/>
                </a:solidFill>
              </a:rPr>
              <a:t> диабет и др.)</a:t>
            </a:r>
          </a:p>
          <a:p>
            <a:pPr>
              <a:buFont typeface="Wingdings 2" pitchFamily="18" charset="2"/>
              <a:buNone/>
            </a:pP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Патогенез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факторы окружающей среды в качестве пускового механизма (к ним относятся некоторые вирусы, в частности вирусы гриппа, паротита, </a:t>
            </a:r>
            <a:r>
              <a:rPr lang="ru-RU" dirty="0" err="1">
                <a:solidFill>
                  <a:srgbClr val="7030A0"/>
                </a:solidFill>
              </a:rPr>
              <a:t>Коксаки</a:t>
            </a:r>
            <a:r>
              <a:rPr lang="ru-RU" dirty="0">
                <a:solidFill>
                  <a:srgbClr val="7030A0"/>
                </a:solidFill>
              </a:rPr>
              <a:t>, а также сезонность заболевания — осенние и зимние эпидемии заболевания).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Патогенез (</a:t>
            </a:r>
            <a:r>
              <a:rPr lang="ru-RU" sz="2800"/>
              <a:t>продолжение</a:t>
            </a:r>
            <a:r>
              <a:rPr lang="ru-R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05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27240"/>
          </a:xfrm>
        </p:spPr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>
                <a:solidFill>
                  <a:schemeClr val="bg1"/>
                </a:solidFill>
              </a:rPr>
              <a:t>Инсулинозависимый сахарный диабет (сахарный диабет  типа I)</a:t>
            </a:r>
            <a:r>
              <a:rPr lang="ru-RU" dirty="0">
                <a:solidFill>
                  <a:schemeClr val="bg1"/>
                </a:solidFill>
              </a:rPr>
              <a:t> — это болезнь, вызванная разрушением бета-клеток островков поджелудочной железы.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bg1"/>
                </a:solidFill>
              </a:rPr>
              <a:t>Абсолютный дефицит инсулина при инсулинозависимом сахарном диабете приводит к гипергликемии и другим тяжелым метаболическим нарушениям, поэтому у больных, не получающих нужное количество инсулина, неминуемо развивается диабетический </a:t>
            </a:r>
            <a:r>
              <a:rPr lang="ru-RU" dirty="0" err="1">
                <a:solidFill>
                  <a:schemeClr val="bg1"/>
                </a:solidFill>
              </a:rPr>
              <a:t>кетоацидоз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bg1"/>
                </a:solidFill>
              </a:rPr>
              <a:t> Как правило, инсулинозависимый сахарный диабет поражает детей, подростков и молодых людей (отсюда его прежнее название: ювенильный диабет), но может начинаться в любом возрасте.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bg1"/>
                </a:solidFill>
              </a:rPr>
              <a:t>Современное название болезни — инсулинозависимый сахарный диабет(ИЗСД) — указывает на пожизненную потребность больных в инсулине.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</a:rPr>
              <a:t>определение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бета-</a:t>
            </a:r>
            <a:r>
              <a:rPr lang="ru-RU" b="1" dirty="0" err="1">
                <a:solidFill>
                  <a:schemeClr val="bg1"/>
                </a:solidFill>
              </a:rPr>
              <a:t>цитотропные</a:t>
            </a:r>
            <a:r>
              <a:rPr lang="ru-RU" b="1" dirty="0">
                <a:solidFill>
                  <a:schemeClr val="bg1"/>
                </a:solidFill>
              </a:rPr>
              <a:t> вирусы.</a:t>
            </a:r>
          </a:p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  - варианты вируса </a:t>
            </a:r>
            <a:r>
              <a:rPr lang="ru-RU" dirty="0" err="1">
                <a:solidFill>
                  <a:schemeClr val="bg1"/>
                </a:solidFill>
              </a:rPr>
              <a:t>Коксаки</a:t>
            </a:r>
            <a:r>
              <a:rPr lang="ru-RU" dirty="0">
                <a:solidFill>
                  <a:schemeClr val="bg1"/>
                </a:solidFill>
              </a:rPr>
              <a:t> B (чаще всего — B4)</a:t>
            </a:r>
          </a:p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  - вирусы эпидемического паротита</a:t>
            </a:r>
          </a:p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  - вирус краснухи</a:t>
            </a:r>
          </a:p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  - вирус ветряной оспы</a:t>
            </a:r>
          </a:p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  - вирус кори</a:t>
            </a:r>
          </a:p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  - </a:t>
            </a:r>
            <a:r>
              <a:rPr lang="ru-RU" dirty="0" err="1">
                <a:solidFill>
                  <a:schemeClr val="bg1"/>
                </a:solidFill>
              </a:rPr>
              <a:t>цитомегаловирус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Вирусные 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427474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Конкордантность</a:t>
            </a:r>
            <a:r>
              <a:rPr lang="ru-RU" dirty="0">
                <a:solidFill>
                  <a:schemeClr val="bg1"/>
                </a:solidFill>
              </a:rPr>
              <a:t> по инсулинозависимому сахарному диабету у однояйцовых близнецов гораздо выше, чем у двуяйцовых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bg1"/>
                </a:solidFill>
              </a:rPr>
              <a:t>У ближайших родственников больных риск инсулинозависимого сахарного диабета существенно повышен.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bg1"/>
                </a:solidFill>
              </a:rPr>
              <a:t>Если один из однояйцовых близнецов болен инсулинозависимым сахарным диабетом, то риск для другого близнеца достигает 30—50%.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bg1"/>
                </a:solidFill>
              </a:rPr>
              <a:t>Существуют аллели генов HLA-DR, -DQ и -DP, обусловливающие предрасположенность или </a:t>
            </a:r>
            <a:r>
              <a:rPr lang="ru-RU" dirty="0" err="1">
                <a:solidFill>
                  <a:schemeClr val="bg1"/>
                </a:solidFill>
              </a:rPr>
              <a:t>резистентность</a:t>
            </a:r>
            <a:r>
              <a:rPr lang="ru-RU" dirty="0">
                <a:solidFill>
                  <a:schemeClr val="bg1"/>
                </a:solidFill>
              </a:rPr>
              <a:t> к инсулинозависимому сахарному диабету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Генетика СД 1 типа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solidFill>
            <a:schemeClr val="tx2">
              <a:lumMod val="90000"/>
            </a:schemeClr>
          </a:solidFill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Многие соединения </a:t>
            </a:r>
            <a:r>
              <a:rPr lang="ru-RU" dirty="0" err="1">
                <a:solidFill>
                  <a:schemeClr val="bg1"/>
                </a:solidFill>
              </a:rPr>
              <a:t>нитрозомочевины</a:t>
            </a:r>
            <a:r>
              <a:rPr lang="ru-RU" dirty="0">
                <a:solidFill>
                  <a:schemeClr val="bg1"/>
                </a:solidFill>
              </a:rPr>
              <a:t> и другие нитро- или аминосодержащие вещества избирательно повреждают бета-клетки.</a:t>
            </a:r>
          </a:p>
          <a:p>
            <a:pPr>
              <a:buFontTx/>
              <a:buChar char="-"/>
            </a:pPr>
            <a:r>
              <a:rPr lang="ru-RU" b="1" dirty="0" err="1">
                <a:solidFill>
                  <a:schemeClr val="bg1"/>
                </a:solidFill>
              </a:rPr>
              <a:t>стрептозоцин</a:t>
            </a:r>
            <a:endParaRPr lang="ru-RU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b="1" dirty="0" err="1">
                <a:solidFill>
                  <a:schemeClr val="bg1"/>
                </a:solidFill>
              </a:rPr>
              <a:t>диазоксид</a:t>
            </a:r>
            <a:endParaRPr lang="ru-RU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b="1" dirty="0" err="1">
                <a:solidFill>
                  <a:schemeClr val="bg1"/>
                </a:solidFill>
              </a:rPr>
              <a:t>аллоксан</a:t>
            </a:r>
            <a:endParaRPr lang="ru-RU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b="1" dirty="0" err="1">
                <a:solidFill>
                  <a:schemeClr val="bg1"/>
                </a:solidFill>
              </a:rPr>
              <a:t>вакор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Токсические вещества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1"/>
          <p:cNvSpPr>
            <a:spLocks noGrp="1"/>
          </p:cNvSpPr>
          <p:nvPr>
            <p:ph idx="1"/>
          </p:nvPr>
        </p:nvSpPr>
        <p:spPr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иммунологическая активация (воспалительная реакция, появление в крови антител к островковым клеткам, к инсулину; самыми первыми в крови появляются антитела к ферменту </a:t>
            </a:r>
            <a:r>
              <a:rPr lang="ru-RU" dirty="0" err="1">
                <a:solidFill>
                  <a:schemeClr val="bg1"/>
                </a:solidFill>
              </a:rPr>
              <a:t>глютаматдекарбоксилазе</a:t>
            </a:r>
            <a:r>
              <a:rPr lang="ru-RU" dirty="0">
                <a:solidFill>
                  <a:schemeClr val="bg1"/>
                </a:solidFill>
              </a:rPr>
              <a:t> (АТ-GAD), они начинают циркулировать в крови за 15 лет до манифестации сахарного диабета 1 типа).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Патогенез (</a:t>
            </a:r>
            <a:r>
              <a:rPr lang="ru-RU" sz="2800"/>
              <a:t>продолжение</a:t>
            </a:r>
            <a:r>
              <a:rPr lang="ru-RU"/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1"/>
          <p:cNvSpPr>
            <a:spLocks noGrp="1"/>
          </p:cNvSpPr>
          <p:nvPr>
            <p:ph idx="1"/>
          </p:nvPr>
        </p:nvSpPr>
        <p:spPr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прогрессивная деструкция бета-клеток — клеток, секретирующих инсулин (происходит прямое разрушение клеток посредством аутоиммунных механизмов или же имеет место плохая регенерация (восстановление) клеток после их поражения.</a:t>
            </a:r>
          </a:p>
          <a:p>
            <a:r>
              <a:rPr lang="ru-RU" dirty="0">
                <a:solidFill>
                  <a:schemeClr val="bg1"/>
                </a:solidFill>
              </a:rPr>
              <a:t>нарушения в секреции инсулина.</a:t>
            </a:r>
          </a:p>
          <a:p>
            <a:r>
              <a:rPr lang="ru-RU" dirty="0">
                <a:solidFill>
                  <a:schemeClr val="bg1"/>
                </a:solidFill>
              </a:rPr>
              <a:t>ранние метаболические нарушения.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Патогенез (</a:t>
            </a:r>
            <a:r>
              <a:rPr lang="ru-RU" sz="2800"/>
              <a:t>продолжение</a:t>
            </a:r>
            <a:r>
              <a:rPr lang="ru-RU"/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91264" cy="507335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высокая потребность в энергии</a:t>
            </a:r>
          </a:p>
          <a:p>
            <a:r>
              <a:rPr lang="ru-RU" dirty="0">
                <a:solidFill>
                  <a:srgbClr val="002060"/>
                </a:solidFill>
              </a:rPr>
              <a:t> несовершенство функции печени</a:t>
            </a:r>
          </a:p>
          <a:p>
            <a:r>
              <a:rPr lang="ru-RU" dirty="0">
                <a:solidFill>
                  <a:srgbClr val="002060"/>
                </a:solidFill>
              </a:rPr>
              <a:t> незрелость компенсаторных механизмов</a:t>
            </a:r>
          </a:p>
          <a:p>
            <a:r>
              <a:rPr lang="ru-RU" dirty="0">
                <a:solidFill>
                  <a:srgbClr val="002060"/>
                </a:solidFill>
              </a:rPr>
              <a:t> нестабильность обменных процессов</a:t>
            </a:r>
          </a:p>
          <a:p>
            <a:r>
              <a:rPr lang="ru-RU" dirty="0">
                <a:solidFill>
                  <a:srgbClr val="002060"/>
                </a:solidFill>
              </a:rPr>
              <a:t> высокая чувствительность к инсулину	</a:t>
            </a:r>
          </a:p>
          <a:p>
            <a:r>
              <a:rPr lang="ru-RU" dirty="0">
                <a:solidFill>
                  <a:srgbClr val="002060"/>
                </a:solidFill>
              </a:rPr>
              <a:t>Особенности течения СД у детей первых лет жизни:</a:t>
            </a:r>
          </a:p>
          <a:p>
            <a:r>
              <a:rPr lang="ru-RU" dirty="0">
                <a:solidFill>
                  <a:srgbClr val="002060"/>
                </a:solidFill>
              </a:rPr>
              <a:t> лабильное течение</a:t>
            </a:r>
          </a:p>
          <a:p>
            <a:r>
              <a:rPr lang="ru-RU" dirty="0">
                <a:solidFill>
                  <a:srgbClr val="002060"/>
                </a:solidFill>
              </a:rPr>
              <a:t> склонность к гипогликемии</a:t>
            </a:r>
          </a:p>
          <a:p>
            <a:r>
              <a:rPr lang="ru-RU" dirty="0">
                <a:solidFill>
                  <a:srgbClr val="002060"/>
                </a:solidFill>
              </a:rPr>
              <a:t> склонность к </a:t>
            </a:r>
            <a:r>
              <a:rPr lang="ru-RU" dirty="0" err="1">
                <a:solidFill>
                  <a:srgbClr val="002060"/>
                </a:solidFill>
              </a:rPr>
              <a:t>кетоацидозу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обменных процессов                                                 		       у детей первых лет жизни</a:t>
            </a:r>
          </a:p>
        </p:txBody>
      </p:sp>
    </p:spTree>
    <p:extLst>
      <p:ext uri="{BB962C8B-B14F-4D97-AF65-F5344CB8AC3E}">
        <p14:creationId xmlns:p14="http://schemas.microsoft.com/office/powerpoint/2010/main" val="4042609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5472608"/>
          </a:xfrm>
          <a:solidFill>
            <a:schemeClr val="tx1">
              <a:lumMod val="50000"/>
            </a:schemeClr>
          </a:solidFill>
        </p:spPr>
        <p:txBody>
          <a:bodyPr/>
          <a:lstStyle/>
          <a:p>
            <a:r>
              <a:rPr lang="ru-RU" dirty="0"/>
              <a:t>тяжелое нестабильное  течение</a:t>
            </a:r>
          </a:p>
          <a:p>
            <a:r>
              <a:rPr lang="ru-RU" dirty="0"/>
              <a:t> склонность к </a:t>
            </a:r>
            <a:r>
              <a:rPr lang="ru-RU" dirty="0" err="1"/>
              <a:t>кетоацидозу</a:t>
            </a:r>
            <a:endParaRPr lang="ru-RU" dirty="0"/>
          </a:p>
          <a:p>
            <a:r>
              <a:rPr lang="ru-RU" dirty="0"/>
              <a:t> повышенной потребностью в инсулине (возрастание в этом возрасте уровня </a:t>
            </a:r>
            <a:r>
              <a:rPr lang="ru-RU" dirty="0" err="1"/>
              <a:t>контринсулярных</a:t>
            </a:r>
            <a:r>
              <a:rPr lang="ru-RU" dirty="0"/>
              <a:t> гормонов – гормон роста)</a:t>
            </a:r>
          </a:p>
          <a:p>
            <a:r>
              <a:rPr lang="ru-RU" dirty="0"/>
              <a:t> сосудистые осложнения</a:t>
            </a:r>
          </a:p>
          <a:p>
            <a:r>
              <a:rPr lang="ru-RU" dirty="0"/>
              <a:t>Особенности инсулинотерапии:</a:t>
            </a:r>
          </a:p>
          <a:p>
            <a:r>
              <a:rPr lang="ru-RU" dirty="0"/>
              <a:t> многократные инъекции</a:t>
            </a:r>
          </a:p>
          <a:p>
            <a:r>
              <a:rPr lang="ru-RU" dirty="0"/>
              <a:t> суточная доза увеличивается до 1 ЕД/кг</a:t>
            </a:r>
          </a:p>
          <a:p>
            <a:r>
              <a:rPr lang="ru-RU" dirty="0"/>
              <a:t> тщательный контроль с целью обнаружения ранних осложнений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</a:rPr>
              <a:t>Особенности течения сахарного диабета                 		          у подростков:</a:t>
            </a:r>
            <a:br>
              <a:rPr lang="ru-RU" sz="2400" b="1" i="1" dirty="0">
                <a:solidFill>
                  <a:srgbClr val="FFFF00"/>
                </a:solidFill>
              </a:rPr>
            </a:br>
            <a:endParaRPr lang="ru-RU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51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496300" cy="58324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ED876E-C38B-498E-8F53-2142A0B54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50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Цель: предупреждение развития </a:t>
            </a:r>
            <a:r>
              <a:rPr lang="ru-RU" dirty="0" err="1">
                <a:solidFill>
                  <a:schemeClr val="bg1"/>
                </a:solidFill>
              </a:rPr>
              <a:t>аутоимунной</a:t>
            </a:r>
            <a:r>
              <a:rPr lang="ru-RU" dirty="0">
                <a:solidFill>
                  <a:schemeClr val="bg1"/>
                </a:solidFill>
              </a:rPr>
              <a:t> реакции против </a:t>
            </a:r>
            <a:r>
              <a:rPr lang="ru-RU" dirty="0" err="1">
                <a:solidFill>
                  <a:schemeClr val="bg1"/>
                </a:solidFill>
              </a:rPr>
              <a:t>бета-клеток</a:t>
            </a:r>
            <a:r>
              <a:rPr lang="ru-RU" dirty="0">
                <a:solidFill>
                  <a:schemeClr val="bg1"/>
                </a:solidFill>
              </a:rPr>
              <a:t> либо замедлить или блокировать уже начавшуюся </a:t>
            </a:r>
            <a:r>
              <a:rPr lang="ru-RU" dirty="0" err="1">
                <a:solidFill>
                  <a:schemeClr val="bg1"/>
                </a:solidFill>
              </a:rPr>
              <a:t>аутоимунную</a:t>
            </a:r>
            <a:r>
              <a:rPr lang="ru-RU" dirty="0">
                <a:solidFill>
                  <a:schemeClr val="bg1"/>
                </a:solidFill>
              </a:rPr>
              <a:t> реакцию.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Первичная профилактика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D2D543-2170-4A59-B577-36948447D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1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Полидипсия</a:t>
            </a:r>
          </a:p>
          <a:p>
            <a:r>
              <a:rPr lang="ru-RU" dirty="0">
                <a:solidFill>
                  <a:schemeClr val="bg1"/>
                </a:solidFill>
              </a:rPr>
              <a:t>Полиурия</a:t>
            </a:r>
          </a:p>
          <a:p>
            <a:r>
              <a:rPr lang="ru-RU" dirty="0">
                <a:solidFill>
                  <a:schemeClr val="bg1"/>
                </a:solidFill>
              </a:rPr>
              <a:t>Кожный зуд</a:t>
            </a:r>
          </a:p>
          <a:p>
            <a:r>
              <a:rPr lang="ru-RU" dirty="0">
                <a:solidFill>
                  <a:schemeClr val="bg1"/>
                </a:solidFill>
              </a:rPr>
              <a:t>Похудение</a:t>
            </a:r>
          </a:p>
          <a:p>
            <a:r>
              <a:rPr lang="ru-RU" dirty="0">
                <a:solidFill>
                  <a:schemeClr val="bg1"/>
                </a:solidFill>
              </a:rPr>
              <a:t>Выраженная общая и мышечная слабость</a:t>
            </a:r>
          </a:p>
          <a:p>
            <a:r>
              <a:rPr lang="ru-RU" dirty="0">
                <a:solidFill>
                  <a:schemeClr val="bg1"/>
                </a:solidFill>
              </a:rPr>
              <a:t>Сонливость</a:t>
            </a:r>
          </a:p>
          <a:p>
            <a:r>
              <a:rPr lang="ru-RU" dirty="0">
                <a:solidFill>
                  <a:schemeClr val="bg1"/>
                </a:solidFill>
              </a:rPr>
              <a:t>Запах  ацетона изо рта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Клиника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88840"/>
            <a:ext cx="8568952" cy="4680520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>
                <a:solidFill>
                  <a:srgbClr val="FFFF00"/>
                </a:solidFill>
              </a:rPr>
              <a:t>В ряде случаев начало заболевания характеризуется повышением аппетита. По мере прогрессирования заболевания отмечается снижение аппетита вплоть до анорексии на фоне </a:t>
            </a:r>
            <a:r>
              <a:rPr lang="ru-RU" sz="2400" i="1" dirty="0" err="1">
                <a:solidFill>
                  <a:srgbClr val="FFFF00"/>
                </a:solidFill>
              </a:rPr>
              <a:t>кетоацидоза</a:t>
            </a:r>
            <a:r>
              <a:rPr lang="ru-RU" sz="2400" i="1" dirty="0">
                <a:solidFill>
                  <a:srgbClr val="FFFF00"/>
                </a:solidFill>
              </a:rPr>
              <a:t>.</a:t>
            </a:r>
            <a:endParaRPr lang="en-US" sz="2400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FFFF00"/>
                </a:solidFill>
              </a:rPr>
              <a:t> Состояние </a:t>
            </a:r>
            <a:r>
              <a:rPr lang="ru-RU" sz="2400" dirty="0" err="1">
                <a:solidFill>
                  <a:srgbClr val="FFFF00"/>
                </a:solidFill>
              </a:rPr>
              <a:t>кетоацидоза</a:t>
            </a:r>
            <a:r>
              <a:rPr lang="ru-RU" sz="2400" dirty="0">
                <a:solidFill>
                  <a:srgbClr val="FFFF00"/>
                </a:solidFill>
              </a:rPr>
              <a:t> характеризуется появлением запаха ацетона изо рта, отмечается тошнота, рвота, характерно появление болей в животе, происходит обезвоживание организма, что обычно заканчивается развитием коматозного состояния, т. е. </a:t>
            </a:r>
            <a:r>
              <a:rPr lang="ru-RU" sz="2400" dirty="0" err="1">
                <a:solidFill>
                  <a:srgbClr val="FFFF00"/>
                </a:solidFill>
              </a:rPr>
              <a:t>кетоацидотической</a:t>
            </a:r>
            <a:r>
              <a:rPr lang="ru-RU" sz="2400" dirty="0">
                <a:solidFill>
                  <a:srgbClr val="FFFF00"/>
                </a:solidFill>
              </a:rPr>
              <a:t> комы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52400"/>
            <a:ext cx="8424936" cy="154840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marL="273050" lvl="0" indent="-273050" algn="ctr">
              <a:spcBef>
                <a:spcPts val="600"/>
              </a:spcBef>
            </a:pPr>
            <a:r>
              <a:rPr lang="ru-RU" sz="2600" spc="0" dirty="0">
                <a:ln>
                  <a:noFill/>
                </a:ln>
                <a:solidFill>
                  <a:srgbClr val="002060"/>
                </a:solidFill>
                <a:effectLst/>
              </a:rPr>
              <a:t>Специфическими жалобами для сахарного диабета I типа являются значительное снижение массы тела, слабость, которая может быть ярко выраженной, снижение</a:t>
            </a:r>
            <a:r>
              <a:rPr lang="en-US" sz="2600" spc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lang="ru-RU" sz="2600" spc="0" dirty="0">
                <a:ln>
                  <a:noFill/>
                </a:ln>
                <a:solidFill>
                  <a:srgbClr val="002060"/>
                </a:solidFill>
                <a:effectLst/>
              </a:rPr>
              <a:t>работоспособности,  повышенная сонливость.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87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996952"/>
            <a:ext cx="8928992" cy="3861048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ru-RU" sz="2000" b="1" i="1" dirty="0">
                <a:solidFill>
                  <a:srgbClr val="FFC000"/>
                </a:solidFill>
              </a:rPr>
              <a:t>В результате неадекватно проводимой терапии </a:t>
            </a:r>
            <a:r>
              <a:rPr lang="ru-RU" sz="2000" b="1" i="1" dirty="0" err="1">
                <a:solidFill>
                  <a:srgbClr val="FFC000"/>
                </a:solidFill>
              </a:rPr>
              <a:t>сахароснижающими</a:t>
            </a:r>
            <a:r>
              <a:rPr lang="ru-RU" sz="2000" b="1" i="1" dirty="0">
                <a:solidFill>
                  <a:srgbClr val="FFC000"/>
                </a:solidFill>
              </a:rPr>
              <a:t> препаратами может развиться состояние гипогликемии, или гипогликемическая кома, что характерно для обоих типов сахарного диабета. Хронические или поздние осложнения сахарного диабета развиваются спустя несколько лет от начала заболевания и характерны для I и II типов.</a:t>
            </a:r>
          </a:p>
          <a:p>
            <a:r>
              <a:rPr lang="ru-RU" sz="2000" b="1" i="1" dirty="0">
                <a:solidFill>
                  <a:srgbClr val="FFC000"/>
                </a:solidFill>
              </a:rPr>
              <a:t>Такими осложнениями являются </a:t>
            </a:r>
            <a:r>
              <a:rPr lang="ru-RU" sz="2000" b="1" i="1" dirty="0" err="1">
                <a:solidFill>
                  <a:srgbClr val="FFC000"/>
                </a:solidFill>
              </a:rPr>
              <a:t>макроангиопатия</a:t>
            </a:r>
            <a:r>
              <a:rPr lang="ru-RU" sz="2000" b="1" i="1" dirty="0">
                <a:solidFill>
                  <a:srgbClr val="FFC000"/>
                </a:solidFill>
              </a:rPr>
              <a:t>, нефропатия, </a:t>
            </a:r>
            <a:r>
              <a:rPr lang="ru-RU" sz="2000" b="1" i="1" dirty="0" err="1">
                <a:solidFill>
                  <a:srgbClr val="FFC000"/>
                </a:solidFill>
              </a:rPr>
              <a:t>ретинопатия</a:t>
            </a:r>
            <a:r>
              <a:rPr lang="ru-RU" sz="2000" b="1" i="1" dirty="0">
                <a:solidFill>
                  <a:srgbClr val="FFC000"/>
                </a:solidFill>
              </a:rPr>
              <a:t>, </a:t>
            </a:r>
            <a:r>
              <a:rPr lang="ru-RU" sz="2000" b="1" i="1" dirty="0" err="1">
                <a:solidFill>
                  <a:srgbClr val="FFC000"/>
                </a:solidFill>
              </a:rPr>
              <a:t>нейропатия</a:t>
            </a:r>
            <a:r>
              <a:rPr lang="ru-RU" sz="2000" b="1" i="1" dirty="0">
                <a:solidFill>
                  <a:srgbClr val="FFC000"/>
                </a:solidFill>
              </a:rPr>
              <a:t>, синдром диабетической стопы. Развитие данных осложнений связано с длительно продолжающимся состоянием гипергликемии при любом типе сахарного диабета</a:t>
            </a:r>
            <a:r>
              <a:rPr lang="ru-RU" sz="2000" i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-99392"/>
            <a:ext cx="9361040" cy="3096344"/>
          </a:xfrm>
          <a:solidFill>
            <a:schemeClr val="tx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r>
              <a:rPr lang="ru-RU" sz="1300" dirty="0">
                <a:effectLst/>
              </a:rPr>
              <a:t/>
            </a:r>
            <a:br>
              <a:rPr lang="ru-RU" sz="1300" dirty="0">
                <a:effectLst/>
              </a:rPr>
            </a:b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/>
                <a:cs typeface="Aharoni" panose="02010803020104030203" pitchFamily="2" charset="-79"/>
              </a:rPr>
              <a:t>Сахарный диабет I типа характеризуется острым развитием. В некоторых случаях первым признаком наличия сахарного диабета I типа может быть нарушение сознания вплоть до коматозного состояния, что обычно происходит на фоне каких-либо инфекционных заболеваний. Сахарный диабет характеризуется наличием осложнений, которые могут быть острыми и хроническими.</a:t>
            </a:r>
            <a:b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/>
                <a:cs typeface="Aharoni" panose="02010803020104030203" pitchFamily="2" charset="-79"/>
              </a:rPr>
            </a:b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/>
                <a:cs typeface="Aharoni" panose="02010803020104030203" pitchFamily="2" charset="-79"/>
              </a:rPr>
              <a:t>Острым осложнением при сахарном диабете I типа является кетоацидотическая кома. Для сахарного диабета II типа более характерным осложнением является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  <a:effectLst/>
                <a:cs typeface="Aharoni" panose="02010803020104030203" pitchFamily="2" charset="-79"/>
              </a:rPr>
              <a:t>гиперосмолярная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/>
                <a:cs typeface="Aharoni" panose="02010803020104030203" pitchFamily="2" charset="-79"/>
              </a:rPr>
              <a:t> кома которая развивается крайне редко</a:t>
            </a:r>
            <a:endParaRPr lang="ru-RU" sz="2200" b="1" i="1" dirty="0">
              <a:solidFill>
                <a:schemeClr val="accent2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65405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84963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EFBBBCE-E4F5-4338-AE5B-9F92E68EC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16632"/>
            <a:ext cx="9324528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2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A64873C-3824-4C49-9256-F0C6FFF6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87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1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Диагностика сахарного диабета 1 типа в подавляющем большинстве случаев базируется на выявлении </a:t>
            </a:r>
            <a:r>
              <a:rPr lang="ru-RU" b="1" dirty="0">
                <a:solidFill>
                  <a:schemeClr val="bg1"/>
                </a:solidFill>
              </a:rPr>
              <a:t>значительной гипергликемии у пациентов с выраженными клиническими проявлениями абсолютного дефицита инсулина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Оральный </a:t>
            </a:r>
            <a:r>
              <a:rPr lang="ru-RU" b="1" dirty="0" err="1">
                <a:solidFill>
                  <a:schemeClr val="bg1"/>
                </a:solidFill>
              </a:rPr>
              <a:t>глюкозотолерантный</a:t>
            </a:r>
            <a:r>
              <a:rPr lang="ru-RU" b="1" dirty="0">
                <a:solidFill>
                  <a:schemeClr val="bg1"/>
                </a:solidFill>
              </a:rPr>
              <a:t> тест </a:t>
            </a:r>
            <a:r>
              <a:rPr lang="ru-RU" dirty="0">
                <a:solidFill>
                  <a:schemeClr val="bg1"/>
                </a:solidFill>
              </a:rPr>
              <a:t>с целью диагностики сахарного диабета 1 типа приходится проводить очень редко.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Диагностика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400" i="1" dirty="0"/>
              <a:t>В случае определения количества глюкозы после приема пищи содержание глюкозы колеблется между значениями 5,6–6,7, то для подтверждения диагноза необходимо провести тест толерантности к глюкозе.</a:t>
            </a:r>
          </a:p>
          <a:p>
            <a:r>
              <a:rPr lang="ru-RU" sz="2400" i="1" dirty="0"/>
              <a:t> Перед проведением теста больной в течение 12 ч не должен принимать пищу.</a:t>
            </a:r>
          </a:p>
          <a:p>
            <a:r>
              <a:rPr lang="ru-RU" sz="2400" i="1" dirty="0"/>
              <a:t>Для этого тест проводится утром натощак. В течение 3-х дней перед проведением теста больной должен придерживаться диеты и или нагрузочной пробы ее содержание повышается в капиллярной крови примерно на 1,1 </a:t>
            </a:r>
            <a:r>
              <a:rPr lang="ru-RU" sz="2400" i="1" dirty="0" err="1"/>
              <a:t>ммоль</a:t>
            </a:r>
            <a:r>
              <a:rPr lang="ru-RU" sz="2400" i="1" dirty="0"/>
              <a:t>/л по сравнению с венозной кровью.</a:t>
            </a:r>
          </a:p>
          <a:p>
            <a:r>
              <a:rPr lang="ru-RU" sz="2400" i="1" dirty="0"/>
              <a:t> Плазма крови содержит глюкозы на 0,84 </a:t>
            </a:r>
            <a:r>
              <a:rPr lang="ru-RU" sz="2400" i="1" dirty="0" err="1"/>
              <a:t>ммоль</a:t>
            </a:r>
            <a:r>
              <a:rPr lang="ru-RU" sz="2400" i="1" dirty="0"/>
              <a:t>/л больше, чем цельная кровь. </a:t>
            </a:r>
          </a:p>
          <a:p>
            <a:r>
              <a:rPr lang="ru-RU" sz="2400" i="1" dirty="0"/>
              <a:t>Если указывается содержание глюкозы без каких-либо дополнительных сведений, то говорится о цельной капиллярной крови.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84976" cy="612304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Лабораторная диагностика</a:t>
            </a:r>
          </a:p>
        </p:txBody>
      </p:sp>
    </p:spTree>
    <p:extLst>
      <p:ext uri="{BB962C8B-B14F-4D97-AF65-F5344CB8AC3E}">
        <p14:creationId xmlns:p14="http://schemas.microsoft.com/office/powerpoint/2010/main" val="1646833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7" y="404664"/>
            <a:ext cx="8807085" cy="532453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i="1" dirty="0"/>
              <a:t>Сам тест толерантности к глюкозе состоит в том, что больной утром натощак выпивает 75 г глюкозы, разведенной в 250–300 мл воды в течение 5 мин. </a:t>
            </a:r>
          </a:p>
          <a:p>
            <a:r>
              <a:rPr lang="ru-RU" sz="2000" i="1" dirty="0"/>
              <a:t>Через 2 ч после этого определяют содержание глюкозы в крови. </a:t>
            </a:r>
          </a:p>
          <a:p>
            <a:r>
              <a:rPr lang="ru-RU" sz="2000" i="1" dirty="0"/>
              <a:t>Нормальными значениями считаются следующие: </a:t>
            </a:r>
            <a:endParaRPr lang="ru-RU" sz="2000" i="1" dirty="0" smtClean="0"/>
          </a:p>
          <a:p>
            <a:r>
              <a:rPr lang="ru-RU" sz="2000" i="1" dirty="0" smtClean="0"/>
              <a:t>содержание </a:t>
            </a:r>
            <a:r>
              <a:rPr lang="ru-RU" sz="2000" i="1" dirty="0"/>
              <a:t>глюкозы в крови натощак ‹ 6,7 </a:t>
            </a:r>
            <a:r>
              <a:rPr lang="ru-RU" sz="2000" i="1" dirty="0" err="1"/>
              <a:t>ммоль</a:t>
            </a:r>
            <a:r>
              <a:rPr lang="ru-RU" sz="2000" i="1" dirty="0"/>
              <a:t>/л, через 2 ч – ‹ 7,8 </a:t>
            </a:r>
            <a:r>
              <a:rPr lang="ru-RU" sz="2000" i="1" dirty="0" err="1"/>
              <a:t>ммоль</a:t>
            </a:r>
            <a:r>
              <a:rPr lang="ru-RU" sz="2000" i="1" dirty="0"/>
              <a:t>/л. </a:t>
            </a:r>
          </a:p>
          <a:p>
            <a:r>
              <a:rPr lang="ru-RU" sz="2000" i="1" dirty="0"/>
              <a:t>Если у больного сахарный диабет, то содержание глюкозы натощак 6,7 </a:t>
            </a:r>
            <a:r>
              <a:rPr lang="ru-RU" sz="2000" i="1" dirty="0" err="1"/>
              <a:t>ммоль</a:t>
            </a:r>
            <a:r>
              <a:rPr lang="ru-RU" sz="2000" i="1" dirty="0"/>
              <a:t>/л, а через 2 ч после нагрузки – 11,1 </a:t>
            </a:r>
            <a:r>
              <a:rPr lang="ru-RU" sz="2000" i="1" dirty="0" err="1"/>
              <a:t>ммоль</a:t>
            </a:r>
            <a:r>
              <a:rPr lang="ru-RU" sz="2000" i="1" dirty="0"/>
              <a:t>/л.</a:t>
            </a:r>
          </a:p>
          <a:p>
            <a:endParaRPr lang="ru-RU" sz="2000" i="1" dirty="0"/>
          </a:p>
          <a:p>
            <a:r>
              <a:rPr lang="ru-RU" sz="2000" i="1" dirty="0"/>
              <a:t>В случае нарушенной толерантности к глюкозе количество глюкозы натощак составляет 6,6 </a:t>
            </a:r>
            <a:r>
              <a:rPr lang="ru-RU" sz="2000" i="1" dirty="0" err="1"/>
              <a:t>ммоль</a:t>
            </a:r>
            <a:r>
              <a:rPr lang="ru-RU" sz="2000" i="1" dirty="0"/>
              <a:t>/л, а через 2 ч находится в пределах 7,8 – 11,1 </a:t>
            </a:r>
            <a:r>
              <a:rPr lang="ru-RU" sz="2000" i="1" dirty="0" err="1"/>
              <a:t>ммоль</a:t>
            </a:r>
            <a:r>
              <a:rPr lang="ru-RU" sz="2000" i="1" dirty="0"/>
              <a:t>/л. </a:t>
            </a:r>
          </a:p>
          <a:p>
            <a:r>
              <a:rPr lang="ru-RU" sz="2000" i="1" dirty="0"/>
              <a:t>В случае наличия у больного различных форм нарушения всасывания в кишечнике тест толерантности к глюкозе может оказаться ложноположительным, т. е. содержание глюкозы в крови будет в пределах нормы.</a:t>
            </a:r>
          </a:p>
        </p:txBody>
      </p:sp>
    </p:spTree>
    <p:extLst>
      <p:ext uri="{BB962C8B-B14F-4D97-AF65-F5344CB8AC3E}">
        <p14:creationId xmlns:p14="http://schemas.microsoft.com/office/powerpoint/2010/main" val="332489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12968" cy="97234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2">
                    <a:lumMod val="50000"/>
                  </a:schemeClr>
                </a:solidFill>
                <a:effectLst/>
              </a:rPr>
              <a:t>Согласно ВОЗ диагноз сахарного диабета считается достоверным при наличии одного из трех следующих условий:</a:t>
            </a:r>
            <a:endParaRPr lang="ru-RU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568952" cy="50783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</a:rPr>
              <a:t>1) наличие симптомов сахарного диабета, таких как полиурия, полидипсия, прогрессирующая потеря массы тела, сочетающихся с содержанием глюкозы в крови равным или большим, чем 11,1 </a:t>
            </a:r>
            <a:r>
              <a:rPr lang="ru-RU" sz="20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ммоль</a:t>
            </a:r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</a:rPr>
              <a:t>/л при определении в произвольное время;</a:t>
            </a:r>
          </a:p>
          <a:p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</a:rPr>
              <a:t>2) содержание глюкозы в крови натощак – 6,1 </a:t>
            </a:r>
            <a:r>
              <a:rPr lang="ru-RU" sz="20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ммоль</a:t>
            </a:r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</a:rPr>
              <a:t>/л или больше;</a:t>
            </a:r>
          </a:p>
          <a:p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</a:rPr>
              <a:t>3) содержание глюкозы в капиллярной крови спустя 2 ч после нагрузочной пробы – 11,1 </a:t>
            </a:r>
            <a:r>
              <a:rPr lang="ru-RU" sz="20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ммоль</a:t>
            </a:r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</a:rPr>
              <a:t>/л или более.</a:t>
            </a:r>
          </a:p>
          <a:p>
            <a:r>
              <a:rPr lang="ru-RU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Для дифференцировки типа сахарного диабета используется определение содержания </a:t>
            </a:r>
            <a:r>
              <a:rPr lang="ru-RU" sz="2400" b="1" i="1" dirty="0">
                <a:solidFill>
                  <a:srgbClr val="C00000"/>
                </a:solidFill>
                <a:latin typeface="Verdana" panose="020B0604030504040204" pitchFamily="34" charset="0"/>
              </a:rPr>
              <a:t>С-пептида</a:t>
            </a:r>
            <a:r>
              <a:rPr lang="ru-RU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ru-RU" sz="2400" b="1" i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ru-RU" sz="2400" b="1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Его </a:t>
            </a:r>
            <a:r>
              <a:rPr lang="ru-RU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количество косвенно свидетельствует о способности b-клеток поджелудочной железы секретировать инсулин</a:t>
            </a:r>
            <a:r>
              <a:rPr lang="ru-RU" sz="2000" i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ru-RU" sz="2000" b="0" i="1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0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97D6F5-C441-4260-AC6D-587827F97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1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>
          <a:xfrm>
            <a:off x="179512" y="1371600"/>
            <a:ext cx="8784976" cy="4724400"/>
          </a:xfrm>
          <a:solidFill>
            <a:schemeClr val="tx2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  <a:cs typeface="Aharoni" panose="02010803020104030203" pitchFamily="2" charset="-79"/>
              </a:rPr>
              <a:t>определение уровня </a:t>
            </a:r>
            <a:r>
              <a:rPr lang="ru-RU" sz="2400" b="1" i="1" dirty="0">
                <a:solidFill>
                  <a:srgbClr val="002060"/>
                </a:solidFill>
                <a:cs typeface="Aharoni" panose="02010803020104030203" pitchFamily="2" charset="-79"/>
              </a:rPr>
              <a:t>С-пептида </a:t>
            </a:r>
            <a:r>
              <a:rPr lang="ru-RU" sz="2400" i="1" dirty="0">
                <a:solidFill>
                  <a:srgbClr val="002060"/>
                </a:solidFill>
                <a:cs typeface="Aharoni" panose="02010803020104030203" pitchFamily="2" charset="-79"/>
              </a:rPr>
              <a:t>(базального и через 2 часа после приема пищи).</a:t>
            </a:r>
          </a:p>
          <a:p>
            <a:r>
              <a:rPr lang="ru-RU" sz="2000" i="1" dirty="0">
                <a:solidFill>
                  <a:srgbClr val="002060"/>
                </a:solidFill>
                <a:latin typeface="Verdana" panose="020B0604030504040204" pitchFamily="34" charset="0"/>
                <a:cs typeface="Aharoni" panose="02010803020104030203" pitchFamily="2" charset="-79"/>
              </a:rPr>
              <a:t>Если при исследовании натощак содержание С-пептида составляет ‹ 0,4 </a:t>
            </a:r>
            <a:r>
              <a:rPr lang="ru-RU" sz="2000" i="1" dirty="0" err="1">
                <a:solidFill>
                  <a:srgbClr val="002060"/>
                </a:solidFill>
                <a:latin typeface="Verdana" panose="020B0604030504040204" pitchFamily="34" charset="0"/>
                <a:cs typeface="Aharoni" panose="02010803020104030203" pitchFamily="2" charset="-79"/>
              </a:rPr>
              <a:t>нмоль</a:t>
            </a:r>
            <a:r>
              <a:rPr lang="ru-RU" sz="2000" i="1" dirty="0">
                <a:solidFill>
                  <a:srgbClr val="002060"/>
                </a:solidFill>
                <a:latin typeface="Verdana" panose="020B0604030504040204" pitchFamily="34" charset="0"/>
                <a:cs typeface="Aharoni" panose="02010803020104030203" pitchFamily="2" charset="-79"/>
              </a:rPr>
              <a:t>/л, то это говорит о высокой степени наличия у больного сахарного диабета I типа. Более информативным является тест с использованием стимуляции (например, широко распространен тест с глюкагоном). Первоначально определяется содержание С-пептида натощак</a:t>
            </a:r>
            <a:r>
              <a:rPr lang="ru-RU" sz="2400" i="1" dirty="0">
                <a:solidFill>
                  <a:srgbClr val="002060"/>
                </a:solidFill>
                <a:latin typeface="Verdana" panose="020B0604030504040204" pitchFamily="34" charset="0"/>
                <a:cs typeface="Aharoni" panose="02010803020104030203" pitchFamily="2" charset="-79"/>
              </a:rPr>
              <a:t>.</a:t>
            </a:r>
            <a:endParaRPr lang="ru-RU" sz="2400" i="1" dirty="0">
              <a:solidFill>
                <a:srgbClr val="002060"/>
              </a:solidFill>
              <a:cs typeface="Aharoni" panose="02010803020104030203" pitchFamily="2" charset="-79"/>
            </a:endParaRPr>
          </a:p>
          <a:p>
            <a:r>
              <a:rPr lang="ru-RU" sz="2400" i="1" dirty="0">
                <a:solidFill>
                  <a:srgbClr val="002060"/>
                </a:solidFill>
                <a:cs typeface="Aharoni" panose="02010803020104030203" pitchFamily="2" charset="-79"/>
              </a:rPr>
              <a:t>определение </a:t>
            </a:r>
            <a:r>
              <a:rPr lang="ru-RU" sz="2400" b="1" i="1" dirty="0">
                <a:solidFill>
                  <a:srgbClr val="002060"/>
                </a:solidFill>
                <a:cs typeface="Aharoni" panose="02010803020104030203" pitchFamily="2" charset="-79"/>
              </a:rPr>
              <a:t>иммунологических маркеров</a:t>
            </a:r>
            <a:r>
              <a:rPr lang="en-US" sz="2400" b="1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ru-RU" sz="2400" i="1" dirty="0">
                <a:solidFill>
                  <a:srgbClr val="002060"/>
                </a:solidFill>
                <a:cs typeface="Aharoni" panose="02010803020104030203" pitchFamily="2" charset="-79"/>
              </a:rPr>
              <a:t>сахарного диабета 1 типа - антител к островкам поджелудочной железы, к </a:t>
            </a:r>
            <a:r>
              <a:rPr lang="ru-RU" sz="2400" i="1" dirty="0" err="1">
                <a:solidFill>
                  <a:srgbClr val="002060"/>
                </a:solidFill>
                <a:cs typeface="Aharoni" panose="02010803020104030203" pitchFamily="2" charset="-79"/>
              </a:rPr>
              <a:t>глутаматдекарбоксилазе</a:t>
            </a:r>
            <a:r>
              <a:rPr lang="ru-RU" sz="2400" i="1" dirty="0">
                <a:solidFill>
                  <a:srgbClr val="002060"/>
                </a:solidFill>
                <a:cs typeface="Aharoni" panose="02010803020104030203" pitchFamily="2" charset="-79"/>
              </a:rPr>
              <a:t> (GAD65) и </a:t>
            </a:r>
            <a:r>
              <a:rPr lang="ru-RU" sz="2400" i="1" dirty="0" err="1">
                <a:solidFill>
                  <a:srgbClr val="002060"/>
                </a:solidFill>
                <a:cs typeface="Aharoni" panose="02010803020104030203" pitchFamily="2" charset="-79"/>
              </a:rPr>
              <a:t>тирозинфосфатазе</a:t>
            </a:r>
            <a:r>
              <a:rPr lang="ru-RU" sz="2400" i="1" dirty="0">
                <a:solidFill>
                  <a:srgbClr val="002060"/>
                </a:solidFill>
                <a:cs typeface="Aharoni" panose="02010803020104030203" pitchFamily="2" charset="-79"/>
              </a:rPr>
              <a:t> (IA-2 и IA-2P).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Дифференциальная диагностика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07504" y="260648"/>
            <a:ext cx="6526088" cy="659735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sz="1800" dirty="0">
                <a:cs typeface="Aharoni" panose="02010803020104030203" pitchFamily="2" charset="-79"/>
              </a:rPr>
              <a:t>Клинически сахарный диабет I типа проявляется в возрасте до 40 лет, а наиболее часто – в 14 лет. Клиническая картина в каждом случае будет индивидуальной. При сахарном диабете происходит снижение количества секретируемого инсулина, что приводит к развитию гипергликемии. При этом повышается </a:t>
            </a:r>
            <a:r>
              <a:rPr lang="ru-RU" sz="1800" dirty="0" err="1">
                <a:cs typeface="Aharoni" panose="02010803020104030203" pitchFamily="2" charset="-79"/>
              </a:rPr>
              <a:t>осмолярность</a:t>
            </a:r>
            <a:r>
              <a:rPr lang="ru-RU" sz="1800" dirty="0">
                <a:cs typeface="Aharoni" panose="02010803020104030203" pitchFamily="2" charset="-79"/>
              </a:rPr>
              <a:t>, что вызывает появление осмотического диуреза.</a:t>
            </a:r>
          </a:p>
          <a:p>
            <a:endParaRPr lang="ru-RU" sz="1800" dirty="0">
              <a:cs typeface="Aharoni" panose="02010803020104030203" pitchFamily="2" charset="-79"/>
            </a:endParaRPr>
          </a:p>
          <a:p>
            <a:r>
              <a:rPr lang="ru-RU" sz="1800" dirty="0">
                <a:cs typeface="Aharoni" panose="02010803020104030203" pitchFamily="2" charset="-79"/>
              </a:rPr>
              <a:t>Помимо этого, стимулируется центр жажды, расположенный в головном мозге, чем объясняется повышенная жажда при данной патологии.</a:t>
            </a:r>
          </a:p>
          <a:p>
            <a:endParaRPr lang="ru-RU" sz="1800" dirty="0">
              <a:cs typeface="Aharoni" panose="02010803020104030203" pitchFamily="2" charset="-79"/>
            </a:endParaRPr>
          </a:p>
          <a:p>
            <a:r>
              <a:rPr lang="ru-RU" sz="1800" dirty="0">
                <a:cs typeface="Aharoni" panose="02010803020104030203" pitchFamily="2" charset="-79"/>
              </a:rPr>
              <a:t>При снижении количества глюкозы в крови происходит усиление </a:t>
            </a:r>
            <a:r>
              <a:rPr lang="ru-RU" sz="1800" dirty="0" err="1">
                <a:cs typeface="Aharoni" panose="02010803020104030203" pitchFamily="2" charset="-79"/>
              </a:rPr>
              <a:t>гликогенолиза</a:t>
            </a:r>
            <a:r>
              <a:rPr lang="ru-RU" sz="1800" dirty="0">
                <a:cs typeface="Aharoni" panose="02010803020104030203" pitchFamily="2" charset="-79"/>
              </a:rPr>
              <a:t> в печени. Этот механизм направлен на покрытие энергетических затрат организма. Активация </a:t>
            </a:r>
            <a:r>
              <a:rPr lang="ru-RU" sz="1800" dirty="0" err="1">
                <a:cs typeface="Aharoni" panose="02010803020104030203" pitchFamily="2" charset="-79"/>
              </a:rPr>
              <a:t>гликогенолиза</a:t>
            </a:r>
            <a:r>
              <a:rPr lang="ru-RU" sz="1800" dirty="0">
                <a:cs typeface="Aharoni" panose="02010803020104030203" pitchFamily="2" charset="-79"/>
              </a:rPr>
              <a:t> происходит за счет влияния </a:t>
            </a:r>
            <a:r>
              <a:rPr lang="ru-RU" sz="1800" dirty="0" err="1">
                <a:cs typeface="Aharoni" panose="02010803020104030203" pitchFamily="2" charset="-79"/>
              </a:rPr>
              <a:t>контринсулярных</a:t>
            </a:r>
            <a:r>
              <a:rPr lang="ru-RU" sz="1800" dirty="0">
                <a:cs typeface="Aharoni" panose="02010803020104030203" pitchFamily="2" charset="-79"/>
              </a:rPr>
              <a:t> гормонов, таких как: глюкагон, кортизол, катехоламины, гормон роста. Сахарный диабет I типа характеризуется малым содержанием инсулина в крови либо полным его отсутствием.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2110680" cy="499715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1200" b="1" i="1" dirty="0">
                <a:solidFill>
                  <a:srgbClr val="7030A0"/>
                </a:solidFill>
                <a:ea typeface="SimHei" panose="02010609060101010101" pitchFamily="49" charset="-122"/>
                <a:cs typeface="Aharoni" panose="02010803020104030203" pitchFamily="2" charset="-79"/>
              </a:rPr>
              <a:t>Отсутствие инсулина в организме приводит к активации </a:t>
            </a:r>
            <a:r>
              <a:rPr lang="ru-RU" sz="1200" b="1" i="1" dirty="0" err="1">
                <a:solidFill>
                  <a:srgbClr val="7030A0"/>
                </a:solidFill>
                <a:ea typeface="SimHei" panose="02010609060101010101" pitchFamily="49" charset="-122"/>
                <a:cs typeface="Aharoni" panose="02010803020104030203" pitchFamily="2" charset="-79"/>
              </a:rPr>
              <a:t>протеолиза</a:t>
            </a:r>
            <a:r>
              <a:rPr lang="ru-RU" sz="1200" b="1" i="1" dirty="0">
                <a:solidFill>
                  <a:srgbClr val="7030A0"/>
                </a:solidFill>
                <a:ea typeface="SimHei" panose="02010609060101010101" pitchFamily="49" charset="-122"/>
                <a:cs typeface="Aharoni" panose="02010803020104030203" pitchFamily="2" charset="-79"/>
              </a:rPr>
              <a:t> и включению </a:t>
            </a:r>
            <a:r>
              <a:rPr lang="ru-RU" sz="1200" b="1" i="1" dirty="0" err="1">
                <a:solidFill>
                  <a:srgbClr val="7030A0"/>
                </a:solidFill>
                <a:ea typeface="SimHei" panose="02010609060101010101" pitchFamily="49" charset="-122"/>
                <a:cs typeface="Aharoni" panose="02010803020104030203" pitchFamily="2" charset="-79"/>
              </a:rPr>
              <a:t>глюконеогенеза</a:t>
            </a:r>
            <a:r>
              <a:rPr lang="ru-RU" sz="1200" b="1" i="1" dirty="0">
                <a:solidFill>
                  <a:srgbClr val="7030A0"/>
                </a:solidFill>
                <a:ea typeface="SimHei" panose="02010609060101010101" pitchFamily="49" charset="-122"/>
                <a:cs typeface="Aharoni" panose="02010803020104030203" pitchFamily="2" charset="-79"/>
              </a:rPr>
              <a:t> за счет появления свободных аминокислот в кровотоке. Отмечается уменьшение мышечной массы. Нарушается процесс поступления кислорода к тканям организма, т. е. развивается гипоксия, что связано с тем, что около 20 % гемоглобина оказывается </a:t>
            </a:r>
            <a:r>
              <a:rPr lang="ru-RU" sz="1200" b="1" i="1" dirty="0" err="1">
                <a:solidFill>
                  <a:srgbClr val="7030A0"/>
                </a:solidFill>
                <a:ea typeface="SimHei" panose="02010609060101010101" pitchFamily="49" charset="-122"/>
                <a:cs typeface="Aharoni" panose="02010803020104030203" pitchFamily="2" charset="-79"/>
              </a:rPr>
              <a:t>гликолизированным</a:t>
            </a:r>
            <a:endParaRPr lang="ru-RU" sz="1200" b="1" i="1" dirty="0">
              <a:solidFill>
                <a:srgbClr val="7030A0"/>
              </a:solidFill>
              <a:ea typeface="SimHei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93294" y="404664"/>
            <a:ext cx="2099185" cy="1195536"/>
          </a:xfrm>
        </p:spPr>
        <p:txBody>
          <a:bodyPr>
            <a:normAutofit/>
          </a:bodyPr>
          <a:lstStyle/>
          <a:p>
            <a:pPr algn="ctr"/>
            <a:r>
              <a:rPr lang="ru-RU" sz="1200" b="0" dirty="0">
                <a:solidFill>
                  <a:srgbClr val="FFFF00"/>
                </a:solidFill>
              </a:rPr>
              <a:t>Инсулин в норме приводит к повышению синтеза белка и жира в организме, т. е. оказывает анаболическое 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703440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903649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7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16632"/>
            <a:ext cx="925252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19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64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73A4A4-41C1-414A-B5F4-3B7F6BDA0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8964487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5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116632"/>
            <a:ext cx="9212238" cy="674136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>том случае, если пациент соблюдает назначенную ему диету, дозирует свою физическую нагрузку, фаза ремиссии может продолжаться достаточно долгий период.</a:t>
            </a:r>
            <a:b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Если в организме сохраняется остаточная секреция инсулина и составляет около 1 ЕД/ч, то она может компенсировать необходимый базальный уровень гормона в крови</a:t>
            </a:r>
            <a:r>
              <a:rPr lang="ru-RU" sz="2400" i="1" dirty="0" smtClean="0">
                <a:solidFill>
                  <a:srgbClr val="7030A0"/>
                </a:solidFill>
              </a:rPr>
              <a:t>.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>
                <a:solidFill>
                  <a:srgbClr val="7030A0"/>
                </a:solidFill>
              </a:rPr>
              <a:t/>
            </a:r>
            <a:br>
              <a:rPr lang="ru-RU" sz="2400" i="1" dirty="0">
                <a:solidFill>
                  <a:srgbClr val="7030A0"/>
                </a:solidFill>
              </a:rPr>
            </a:br>
            <a:r>
              <a:rPr lang="ru-RU" sz="2400" i="1" dirty="0">
                <a:solidFill>
                  <a:srgbClr val="7030A0"/>
                </a:solidFill>
              </a:rPr>
              <a:t>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Остаточная секреция инсулина в организме продолжается дольше, если терапия препаратами инсулина проводится с самого начала заболевания.</a:t>
            </a:r>
            <a:b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Когда </a:t>
            </a:r>
            <a:r>
              <a:rPr lang="ru-RU" sz="2800" dirty="0">
                <a:solidFill>
                  <a:srgbClr val="7030A0"/>
                </a:solidFill>
              </a:rPr>
              <a:t>глюкоза даже в небольших количествах появляется в моче, а содержание глюкозы в крови натощак составляет 5,5–6,5 </a:t>
            </a:r>
            <a:r>
              <a:rPr lang="ru-RU" sz="2800" dirty="0" err="1">
                <a:solidFill>
                  <a:srgbClr val="7030A0"/>
                </a:solidFill>
              </a:rPr>
              <a:t>ммоль</a:t>
            </a:r>
            <a:r>
              <a:rPr lang="ru-RU" sz="2800" dirty="0">
                <a:solidFill>
                  <a:srgbClr val="7030A0"/>
                </a:solidFill>
              </a:rPr>
              <a:t>/л, спустя 1 ч после приема пищи – больше 8 </a:t>
            </a:r>
            <a:r>
              <a:rPr lang="ru-RU" sz="2800" dirty="0" err="1">
                <a:solidFill>
                  <a:srgbClr val="7030A0"/>
                </a:solidFill>
              </a:rPr>
              <a:t>ммоль</a:t>
            </a:r>
            <a:r>
              <a:rPr lang="ru-RU" sz="2800" dirty="0">
                <a:solidFill>
                  <a:srgbClr val="7030A0"/>
                </a:solidFill>
              </a:rPr>
              <a:t>/л при проведении лечения препаратами инсулина в дозе 0,3–0,4 ЕД/кг, фаза ремиссии считается законченной.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79512" y="6857999"/>
            <a:ext cx="8964488" cy="4571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2125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1"/>
            <a:ext cx="89644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Сахарный диабет I типа может проявиться у детей с пиелонефритом или инфекцией мочевых путей. После начала лечения сахарного диабета препаратами инсулина в течение довольно длительного промежутка времени дозы препарата могут оставаться небольшими и составлять даже меньше 0,3 ЕД/кг. </a:t>
            </a:r>
            <a:endParaRPr lang="ru-RU" sz="2400" b="1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Данный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период времени, когда дозировка остается минимальной, обозначается фазой ремиссии. В случае развития состояния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кетоацидоза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секреция инсулина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имеющимися b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-клетками поджелудочной железы снижается на 10–15 %. </a:t>
            </a:r>
            <a:endParaRPr lang="ru-RU" sz="28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Использование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препаратов инсулина в данный период приводит к восстановлению функции сохранившихся клеток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0509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solidFill>
            <a:schemeClr val="tx2">
              <a:lumMod val="90000"/>
            </a:schemeClr>
          </a:solidFill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dirty="0">
                <a:solidFill>
                  <a:schemeClr val="bg1"/>
                </a:solidFill>
              </a:rPr>
              <a:t>Цель лечения — нормализация обмена веществ и энергии, прежде всего — нормализация уровня глюкозы в крови. Основными способами лечения инсулинозависимого сахарного диабета по-прежнему остаются:</a:t>
            </a:r>
          </a:p>
          <a:p>
            <a:pPr>
              <a:buFont typeface="Wingdings 2" pitchFamily="18" charset="2"/>
              <a:buNone/>
            </a:pP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инсулинотерапия</a:t>
            </a:r>
          </a:p>
          <a:p>
            <a:r>
              <a:rPr lang="ru-RU" dirty="0">
                <a:solidFill>
                  <a:schemeClr val="bg1"/>
                </a:solidFill>
              </a:rPr>
              <a:t> диетотерапия</a:t>
            </a:r>
          </a:p>
          <a:p>
            <a:r>
              <a:rPr lang="ru-RU" dirty="0">
                <a:solidFill>
                  <a:schemeClr val="bg1"/>
                </a:solidFill>
              </a:rPr>
              <a:t> обучение пациентов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Лечение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777716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8FD1CD-4D4B-4D73-9955-5A217801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824034"/>
              </p:ext>
            </p:extLst>
          </p:nvPr>
        </p:nvGraphicFramePr>
        <p:xfrm>
          <a:off x="107503" y="752382"/>
          <a:ext cx="8928994" cy="585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8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84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8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030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/>
                        </a:rPr>
                        <a:t>Концентрация глюкозы в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Segoe UI"/>
                        </a:rPr>
                        <a:t>ммоль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/>
                        </a:rPr>
                        <a:t>/л (мг/%)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886">
                <a:tc rowSpan="2"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Цельная кровь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Плазма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Венозная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Капиллярная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Венозная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80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/>
                        </a:rPr>
                        <a:t>Н О Р М А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58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Натощак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bg1"/>
                          </a:solidFill>
                          <a:latin typeface="Segoe UI"/>
                        </a:rPr>
                        <a:t>или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Через 2 часа после ОГТТ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 3.3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59)</a:t>
                      </a:r>
                    </a:p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&lt;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 5.5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&lt;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 99)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 3.3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59)</a:t>
                      </a:r>
                    </a:p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&lt;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 5.5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&lt;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 99)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&gt;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4,0 (</a:t>
                      </a:r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72)</a:t>
                      </a:r>
                    </a:p>
                    <a:p>
                      <a:pPr algn="l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&lt; 6.1 (&lt; 110)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5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&lt; 6.7 (&lt;120)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&lt; 7.8 (&lt; 140)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&lt; 7.8 (&lt; 140)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724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/>
                        </a:rPr>
                        <a:t>Сахарный диабет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5886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Натощак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bg1"/>
                          </a:solidFill>
                          <a:latin typeface="Segoe UI"/>
                        </a:rPr>
                        <a:t>или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Через 2 часа после ОГТТ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bg1"/>
                          </a:solidFill>
                          <a:latin typeface="Segoe UI"/>
                        </a:rPr>
                        <a:t>или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Случайное определение гликемии в любое время дня вне зависимости от времени приема пищи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 6,1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110)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6,1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110)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7,0 (</a:t>
                      </a:r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126)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5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u="sng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10,0 (&gt; 180)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endParaRPr lang="ru-RU" sz="1200" u="sng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11,1 (&gt;200)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endParaRPr lang="ru-RU" sz="1200" u="sng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&gt; 11,1 (&gt; 200)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50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u="sng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10,0 (&gt; 180)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endParaRPr lang="ru-RU" sz="1200" u="sng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11,1 (&gt; 200)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endParaRPr lang="ru-RU" sz="1200" u="sng" dirty="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11,1 (&gt; 200)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591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/>
                        </a:rPr>
                        <a:t>Нарушенная толерантность к глюкозе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5886">
                <a:tc rowSpan="2">
                  <a:txBody>
                    <a:bodyPr/>
                    <a:lstStyle/>
                    <a:p>
                      <a:pPr algn="l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Натощак (если определяется)</a:t>
                      </a:r>
                    </a:p>
                    <a:p>
                      <a:pPr algn="l"/>
                      <a:r>
                        <a:rPr lang="ru-RU" sz="1200" b="1" i="1">
                          <a:solidFill>
                            <a:schemeClr val="bg1"/>
                          </a:solidFill>
                          <a:latin typeface="Segoe UI"/>
                        </a:rPr>
                        <a:t>и</a:t>
                      </a:r>
                      <a:endParaRPr lang="ru-RU" sz="120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Через 2 часа после ОГТТ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&lt; 6,1 (&lt; 110)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&lt; 6,1 (&lt; 110)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&lt; 7,0 (&lt; 126)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5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6,7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120)  &lt; 10,0 (&lt; 180)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7,8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140) &lt; 11,1 (&lt; 200)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7,8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140)  &lt; 11,1 (&lt; 200)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724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/>
                        </a:rPr>
                        <a:t>Нарушенная гликемия натощак</a:t>
                      </a:r>
                      <a:endParaRPr lang="ru-RU" sz="1200" dirty="0">
                        <a:solidFill>
                          <a:schemeClr val="bg1"/>
                        </a:solidFill>
                        <a:latin typeface="Segoe U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761200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Натощак</a:t>
                      </a:r>
                    </a:p>
                    <a:p>
                      <a:pPr algn="l"/>
                      <a:r>
                        <a:rPr lang="ru-RU" sz="1200" b="1" i="1">
                          <a:solidFill>
                            <a:schemeClr val="bg1"/>
                          </a:solidFill>
                          <a:latin typeface="Segoe UI"/>
                        </a:rPr>
                        <a:t>и</a:t>
                      </a:r>
                      <a:endParaRPr lang="ru-RU" sz="1200">
                        <a:solidFill>
                          <a:schemeClr val="bg1"/>
                        </a:solidFill>
                        <a:latin typeface="Segoe UI"/>
                      </a:endParaRPr>
                    </a:p>
                    <a:p>
                      <a:pPr algn="l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Через 2 часа</a:t>
                      </a:r>
                    </a:p>
                    <a:p>
                      <a:pPr algn="l"/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(если определяется)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5,6 (</a:t>
                      </a:r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100)  &lt; 6,1 (&lt; 110)</a:t>
                      </a:r>
                    </a:p>
                    <a:p>
                      <a:pPr algn="l"/>
                      <a:r>
                        <a:rPr lang="ru-RU" sz="1200" u="sng">
                          <a:solidFill>
                            <a:schemeClr val="bg1"/>
                          </a:solidFill>
                          <a:latin typeface="Segoe UI"/>
                        </a:rPr>
                        <a:t>&lt; 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latin typeface="Segoe UI"/>
                        </a:rPr>
                        <a:t>6,7 (120)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5,6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100) &lt; 6,1 (&lt; 110)</a:t>
                      </a:r>
                    </a:p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&lt; 7,8(140)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6,1 (</a:t>
                      </a:r>
                      <a:r>
                        <a:rPr lang="ru-RU" sz="1200" u="sng" dirty="0">
                          <a:solidFill>
                            <a:schemeClr val="bg1"/>
                          </a:solidFill>
                          <a:latin typeface="Segoe UI"/>
                        </a:rPr>
                        <a:t>&gt; 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110)  &lt; 7,0 (&lt; 126)</a:t>
                      </a:r>
                    </a:p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Segoe UI"/>
                        </a:rPr>
                        <a:t>&lt; 7,8(140)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64807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4400" b="1" dirty="0" smtClean="0">
                <a:effectLst/>
              </a:rPr>
              <a:t>. </a:t>
            </a: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06053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Диагностические  критерии  сахарного диабета и других нарушений углеводного  обмена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19256" cy="756320"/>
          </a:xfrm>
        </p:spPr>
        <p:txBody>
          <a:bodyPr/>
          <a:lstStyle/>
          <a:p>
            <a:r>
              <a:rPr lang="ru-RU" dirty="0"/>
              <a:t>Значение инсулина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85698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Инсулин участвует более чем в 20 реакциях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  облегчает проникновение глюкозы в клетки жировой и мышечной ткани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участвует в получение энергии из глюкозы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накопление питательных веществ в виде жира и гликогена в печени и мышцах, препятствует разрушению этих запасов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регулирует поддержание рН-среды, содержание электролитов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активно участвует в регуляции углеводного обмена; снижает гликемию за счет усиления транспорта глюкозы к мышцам и жировым клеткам; торможение </a:t>
            </a:r>
            <a:r>
              <a:rPr kumimoji="0" lang="ru-RU" sz="20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глюконеогенеза</a:t>
            </a: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; ускоряет обмен глюкозы в цикле Кребса и тем самым  обеспечивает организм энергией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способствует образованию гликогена в печени и мышцах, тормозит </a:t>
            </a:r>
            <a:r>
              <a:rPr kumimoji="0" lang="ru-RU" sz="20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глюконеогенез</a:t>
            </a: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подавляет </a:t>
            </a:r>
            <a:r>
              <a:rPr kumimoji="0" lang="ru-RU" sz="20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липолиз</a:t>
            </a: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, </a:t>
            </a:r>
            <a:r>
              <a:rPr kumimoji="0" lang="ru-RU" sz="20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кетогенез</a:t>
            </a: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, активирует синтез жира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повышает синтез белка, транспорт аминокислот в клетку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ь"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поддерживает внутриклеточную ионную среду (повышает ток в клетку ионов </a:t>
            </a:r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Na,</a:t>
            </a: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</a:t>
            </a:r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K,</a:t>
            </a: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 </a:t>
            </a:r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Mg, </a:t>
            </a: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фосфатов)</a:t>
            </a:r>
          </a:p>
        </p:txBody>
      </p:sp>
    </p:spTree>
    <p:extLst>
      <p:ext uri="{BB962C8B-B14F-4D97-AF65-F5344CB8AC3E}">
        <p14:creationId xmlns:p14="http://schemas.microsoft.com/office/powerpoint/2010/main" val="2830254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8496944" cy="432048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СНИЖЕНИЕ УТИЛИЗАЦИИ ГЛЮКОЗЫ ИНСУЛИНЗАВИСИМЫМИ ТКАНЯМИ  ("ЭНЕРГЕТИЧЕСКИЙ ГОЛОД")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03649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46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77855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16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17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71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698843"/>
              </p:ext>
            </p:extLst>
          </p:nvPr>
        </p:nvGraphicFramePr>
        <p:xfrm>
          <a:off x="107504" y="152401"/>
          <a:ext cx="8928992" cy="6588966"/>
        </p:xfrm>
        <a:graphic>
          <a:graphicData uri="http://schemas.openxmlformats.org/drawingml/2006/table">
            <a:tbl>
              <a:tblPr/>
              <a:tblGrid>
                <a:gridCol w="178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61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44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61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507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Таблица 38.1. Классификация и характеристика препаратов человеческого инсулина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6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Разновидности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Начало</a:t>
                      </a:r>
                      <a:b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действия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Пик действия,</a:t>
                      </a:r>
                      <a:b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ч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Длительность</a:t>
                      </a:r>
                      <a:b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действия, ч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Препараты сверхкороткого действия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Ново-рапид, Хумалог, Апидра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5—10 мин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0,5—2,5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3—4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6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Препараты короткого действия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Актрапид, Хумулин Р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 мин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1—4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5—8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Препараты средней длительности действия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Протофан, Хумулин Н, Инсуман-базал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1—3 ч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6—12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18—26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6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Препараты длительного действия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Лантус, Левемир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2.5 ч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7-15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01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Комбинированные препараты</a:t>
                      </a:r>
                      <a:r>
                        <a:rPr kumimoji="0" lang="ru-RU" sz="1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(а)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Новомикс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 30,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Лизпро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  микс25,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Микстард</a:t>
                      </a: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Times New Roman" pitchFamily="18" charset="0"/>
                        </a:rPr>
                        <a:t>Инсуман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 мин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Зависит от соотношения компонентов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80920" cy="10824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Содержимое 3" descr="all_insulin_pumps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24863" cy="6121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91264" cy="18025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Содержимое 4" descr="080504-insulin-vlg-2p_wide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620713"/>
            <a:ext cx="4679950" cy="56165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52400"/>
            <a:ext cx="8003232" cy="18025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B05611-DF4E-4CA8-87EA-6C281B82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7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41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A93CA58-14DB-4706-8387-EA3FD759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77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4E5E44-F9DC-431B-A2F4-A0079EB0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2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191FB9-5F08-458D-B2C4-43E62AF1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8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8902DC-CBE5-4A18-B3FD-5494B4DD4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34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759768"/>
            <a:ext cx="8928992" cy="5981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ru-RU" sz="1600" i="1" dirty="0" err="1">
                <a:solidFill>
                  <a:srgbClr val="362B2F"/>
                </a:solidFill>
                <a:latin typeface="inherit"/>
              </a:rPr>
              <a:t>цельнозерновой</a:t>
            </a:r>
            <a:r>
              <a:rPr lang="ru-RU" sz="1600" i="1" dirty="0">
                <a:solidFill>
                  <a:srgbClr val="362B2F"/>
                </a:solidFill>
                <a:latin typeface="inherit"/>
              </a:rPr>
              <a:t> или ржаной хлеб, хлеб с отрубями.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Овощные супы, нежирный бульон (рыбный, мясной, куриный), рассольник, борщ, окрошка. Можно добавлять крупу, фасоль, зеленый горошек.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Нежирное мясо (говядина, кролик, постная свинина и баранина), птица (курица, индейка) без шкуры, диабетическая колбаса.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Нежирная рыба: навага, ледяная, треска, судак, щука; заливные блюда.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Овощи в свежем, запеченном, вареном виде (любая капуста, кабачки, тыква, баклажаны, фасоль, помидоры, огурцы, бобы, зеленый горошек, болгарский перец, чечевица, морковь, свекла), листовой салат, зелень. Картофель можно использовать только для приготовления первых блюд.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Несладкие фрукты, ягоды (айва, арбуз, груши, яблоки, апельсины, лимоны, грейпфрут, вишня, гранат, слива, персик, смородина, клюква, малина, рябина, брусника, земляника), а также блюда из них (компот, кисель, желе).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Каши: овсянка, гречка; диетические макароны с отрубями.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Нежирные молочные продукты: молоко, простокваша, кефир, несоленый сыр, сливки, творог, сметана. Разрешается есть сырники, пудинги, творожники.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Яйца до 1 шт. в день (омлет, яичница, вареное).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Растительное масло; в незначительном количестве - сливочное.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Кофе, чай (черный, зеленый, травяной), отвар шиповника, томатный сок, минеральная вода, небольшое количество соков из несладких ягод, фруктов.</a:t>
            </a:r>
          </a:p>
          <a:p>
            <a:pPr>
              <a:buFont typeface="+mj-lt"/>
              <a:buAutoNum type="arabicPeriod"/>
            </a:pPr>
            <a:r>
              <a:rPr lang="ru-RU" sz="1600" i="1" dirty="0">
                <a:solidFill>
                  <a:srgbClr val="362B2F"/>
                </a:solidFill>
                <a:latin typeface="inherit"/>
              </a:rPr>
              <a:t>Кондитерские изделия для диабетиков на сахарозаменителях.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-459432"/>
            <a:ext cx="8856984" cy="12192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/>
              <a:t>Разрешенные продукты при диабете 1 типа</a:t>
            </a:r>
          </a:p>
        </p:txBody>
      </p:sp>
    </p:spTree>
    <p:extLst>
      <p:ext uri="{BB962C8B-B14F-4D97-AF65-F5344CB8AC3E}">
        <p14:creationId xmlns:p14="http://schemas.microsoft.com/office/powerpoint/2010/main" val="1178976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физиологическая (полноценная) по составу продуктов;</a:t>
            </a:r>
          </a:p>
          <a:p>
            <a:r>
              <a:rPr lang="ru-RU" dirty="0">
                <a:solidFill>
                  <a:schemeClr val="bg1"/>
                </a:solidFill>
              </a:rPr>
              <a:t>изокалорийная - при диабете 1 типа;</a:t>
            </a:r>
          </a:p>
          <a:p>
            <a:r>
              <a:rPr lang="ru-RU" dirty="0">
                <a:solidFill>
                  <a:schemeClr val="bg1"/>
                </a:solidFill>
              </a:rPr>
              <a:t>4-5-кратный прием пищи в течение суток;</a:t>
            </a:r>
          </a:p>
          <a:p>
            <a:r>
              <a:rPr lang="ru-RU" dirty="0">
                <a:solidFill>
                  <a:schemeClr val="bg1"/>
                </a:solidFill>
              </a:rPr>
              <a:t>исключение </a:t>
            </a:r>
            <a:r>
              <a:rPr lang="ru-RU" dirty="0" err="1">
                <a:solidFill>
                  <a:schemeClr val="bg1"/>
                </a:solidFill>
              </a:rPr>
              <a:t>легкоусваиваемых</a:t>
            </a:r>
            <a:r>
              <a:rPr lang="ru-RU" dirty="0">
                <a:solidFill>
                  <a:schemeClr val="bg1"/>
                </a:solidFill>
              </a:rPr>
              <a:t> углеводов;</a:t>
            </a:r>
          </a:p>
          <a:p>
            <a:r>
              <a:rPr lang="ru-RU" dirty="0">
                <a:solidFill>
                  <a:schemeClr val="bg1"/>
                </a:solidFill>
              </a:rPr>
              <a:t>достаточное содержание клетчатки (волокон);</a:t>
            </a:r>
          </a:p>
          <a:p>
            <a:r>
              <a:rPr lang="ru-RU" dirty="0">
                <a:solidFill>
                  <a:schemeClr val="bg1"/>
                </a:solidFill>
              </a:rPr>
              <a:t>40-50% от общего количества жиров, содержащихся в продуктах, должно быть растительного происхождения.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Общие требования к диете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904656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/>
              <a:t>Сдобное тесто, пироги, кондитерские изделия.</a:t>
            </a:r>
          </a:p>
          <a:p>
            <a:r>
              <a:rPr lang="ru-RU" dirty="0"/>
              <a:t>Сахар, конфеты, мед, мороженое, варенье</a:t>
            </a:r>
          </a:p>
          <a:p>
            <a:r>
              <a:rPr lang="ru-RU" dirty="0"/>
              <a:t>Копчености, жирные и жареные блюда, соленая рыба, мясо утки и гуся, колбаса, потроха.</a:t>
            </a:r>
          </a:p>
          <a:p>
            <a:r>
              <a:rPr lang="ru-RU" dirty="0"/>
              <a:t>Жирные молочные продукты: топленое молоко, сливки, сладкий йогурт, сметана, сладкие творожные сырки, жирные сыры.</a:t>
            </a:r>
          </a:p>
          <a:p>
            <a:r>
              <a:rPr lang="ru-RU" dirty="0"/>
              <a:t>Крепкие бульоны; кулинарные, мясные жиры.</a:t>
            </a:r>
          </a:p>
          <a:p>
            <a:r>
              <a:rPr lang="ru-RU" dirty="0"/>
              <a:t>Макароны, манка, рис.</a:t>
            </a:r>
          </a:p>
          <a:p>
            <a:r>
              <a:rPr lang="ru-RU" dirty="0"/>
              <a:t>Консервация, острые, пряные, закуски и специи.</a:t>
            </a:r>
          </a:p>
          <a:p>
            <a:r>
              <a:rPr lang="ru-RU" dirty="0"/>
              <a:t>Сладкие фрукты, сухофрукты (виноград, инжир, изюм, бананы, хурма).</a:t>
            </a:r>
          </a:p>
          <a:p>
            <a:r>
              <a:rPr lang="ru-RU" dirty="0"/>
              <a:t>Напитки с содержанием сахара, алкоголь.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52400"/>
            <a:ext cx="8856984" cy="612304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/>
              <a:t>Запрещенные продукты при диабете 1 типа</a:t>
            </a:r>
          </a:p>
        </p:txBody>
      </p:sp>
    </p:spTree>
    <p:extLst>
      <p:ext uri="{BB962C8B-B14F-4D97-AF65-F5344CB8AC3E}">
        <p14:creationId xmlns:p14="http://schemas.microsoft.com/office/powerpoint/2010/main" val="2431466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964488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2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8353425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1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BE1A96-C985-49D0-8AEA-9E3798D28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3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223838"/>
            <a:ext cx="9324528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03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856984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78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9238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797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54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186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AAACBE-293B-45A8-B0B0-947700DF1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03649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06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bg1"/>
                </a:solidFill>
              </a:rPr>
              <a:t>При отсутствии инсулинотерапии больной сахарным диабетом 1 типа неизбежно погибает от </a:t>
            </a:r>
            <a:r>
              <a:rPr lang="ru-RU" dirty="0" err="1">
                <a:solidFill>
                  <a:schemeClr val="bg1"/>
                </a:solidFill>
              </a:rPr>
              <a:t>кетоацидотической</a:t>
            </a:r>
            <a:r>
              <a:rPr lang="ru-RU" dirty="0">
                <a:solidFill>
                  <a:schemeClr val="bg1"/>
                </a:solidFill>
              </a:rPr>
              <a:t> комы. </a:t>
            </a:r>
            <a:endParaRPr lang="ru-RU" dirty="0" smtClean="0">
              <a:solidFill>
                <a:schemeClr val="bg1"/>
              </a:solidFill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>
                <a:solidFill>
                  <a:schemeClr val="bg1"/>
                </a:solidFill>
              </a:rPr>
              <a:t>При </a:t>
            </a:r>
            <a:r>
              <a:rPr lang="ru-RU" dirty="0">
                <a:solidFill>
                  <a:schemeClr val="bg1"/>
                </a:solidFill>
              </a:rPr>
              <a:t>неадекватной инсулинотерапии, на фоне которой не достигаются критерии компенсации сахарного диабета и пациент находится в состоянии хронической гипергликемии, начинают развиваться и прогрессировать поздние осложнения. </a:t>
            </a:r>
            <a:endParaRPr lang="ru-RU" dirty="0" smtClean="0">
              <a:solidFill>
                <a:schemeClr val="bg1"/>
              </a:solidFill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>
                <a:solidFill>
                  <a:schemeClr val="bg1"/>
                </a:solidFill>
              </a:rPr>
              <a:t>При </a:t>
            </a:r>
            <a:r>
              <a:rPr lang="ru-RU" dirty="0">
                <a:solidFill>
                  <a:schemeClr val="bg1"/>
                </a:solidFill>
              </a:rPr>
              <a:t>сахарном диабете 1 типа наибольшее клиническое значение в этом плане имеют проявления диабетической микроангиопатии (нефропатия и </a:t>
            </a:r>
            <a:r>
              <a:rPr lang="ru-RU" dirty="0" err="1">
                <a:solidFill>
                  <a:schemeClr val="bg1"/>
                </a:solidFill>
              </a:rPr>
              <a:t>ретинопатия</a:t>
            </a:r>
            <a:r>
              <a:rPr lang="ru-RU" dirty="0">
                <a:solidFill>
                  <a:schemeClr val="bg1"/>
                </a:solidFill>
              </a:rPr>
              <a:t>) и </a:t>
            </a:r>
            <a:r>
              <a:rPr lang="ru-RU" dirty="0" err="1">
                <a:solidFill>
                  <a:schemeClr val="bg1"/>
                </a:solidFill>
              </a:rPr>
              <a:t>нейропатии</a:t>
            </a:r>
            <a:r>
              <a:rPr lang="ru-RU" dirty="0">
                <a:solidFill>
                  <a:schemeClr val="bg1"/>
                </a:solidFill>
              </a:rPr>
              <a:t> (синдром диабетической стопы).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/>
              <a:t>Прогноз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2192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8351838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8F390A9-BCE0-4414-AB47-86BB7743B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0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91825" cy="830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661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1417</TotalTime>
  <Words>1956</Words>
  <Application>Microsoft Office PowerPoint</Application>
  <PresentationFormat>Экран (4:3)</PresentationFormat>
  <Paragraphs>287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Бумажная</vt:lpstr>
      <vt:lpstr>   Сахарный диабет 1 типа </vt:lpstr>
      <vt:lpstr>определение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Этиология и патогенез</vt:lpstr>
      <vt:lpstr>Патогенез</vt:lpstr>
      <vt:lpstr>Патогенез (продолжение)</vt:lpstr>
      <vt:lpstr>Вирусные инфекции</vt:lpstr>
      <vt:lpstr>Генетика СД 1 типа</vt:lpstr>
      <vt:lpstr>Токсические вещества</vt:lpstr>
      <vt:lpstr>Патогенез (продолжение)</vt:lpstr>
      <vt:lpstr>Патогенез (продолжение)</vt:lpstr>
      <vt:lpstr>Особенности обменных процессов                                                          у детей первых лет жизни</vt:lpstr>
      <vt:lpstr>Особенности течения сахарного диабета                             у подростков: </vt:lpstr>
      <vt:lpstr>Презентация PowerPoint</vt:lpstr>
      <vt:lpstr>Презентация PowerPoint</vt:lpstr>
      <vt:lpstr>Первичная профилактика</vt:lpstr>
      <vt:lpstr>Клиника</vt:lpstr>
      <vt:lpstr>Специфическими жалобами для сахарного диабета I типа являются значительное снижение массы тела, слабость, которая может быть ярко выраженной, снижение работоспособности,  повышенная сонливость.</vt:lpstr>
      <vt:lpstr>        Сахарный диабет I типа характеризуется острым развитием. В некоторых случаях первым признаком наличия сахарного диабета I типа может быть нарушение сознания вплоть до коматозного состояния, что обычно происходит на фоне каких-либо инфекционных заболеваний. Сахарный диабет характеризуется наличием осложнений, которые могут быть острыми и хроническими. Острым осложнением при сахарном диабете I типа является кетоацидотическая кома. Для сахарного диабета II типа более характерным осложнением является гиперосмолярная кома которая развивается крайне редко</vt:lpstr>
      <vt:lpstr>Презентация PowerPoint</vt:lpstr>
      <vt:lpstr>Презентация PowerPoint</vt:lpstr>
      <vt:lpstr>Презентация PowerPoint</vt:lpstr>
      <vt:lpstr>Диагностика</vt:lpstr>
      <vt:lpstr>Лабораторная диагностика</vt:lpstr>
      <vt:lpstr>Презентация PowerPoint</vt:lpstr>
      <vt:lpstr>Согласно ВОЗ диагноз сахарного диабета считается достоверным при наличии одного из трех следующих условий:</vt:lpstr>
      <vt:lpstr>Дифференциальная диагностика</vt:lpstr>
      <vt:lpstr>Инсулин в норме приводит к повышению синтеза белка и жира в организме, т. е. оказывает анаболическое действие</vt:lpstr>
      <vt:lpstr>Презентация PowerPoint</vt:lpstr>
      <vt:lpstr>Презентация PowerPoint</vt:lpstr>
      <vt:lpstr>Презентация PowerPoint</vt:lpstr>
      <vt:lpstr>Презентация PowerPoint</vt:lpstr>
      <vt:lpstr>В том случае, если пациент соблюдает назначенную ему диету, дозирует свою физическую нагрузку, фаза ремиссии может продолжаться достаточно долгий период.  Если в организме сохраняется остаточная секреция инсулина и составляет около 1 ЕД/ч, то она может компенсировать необходимый базальный уровень гормона в крови.   Остаточная секреция инсулина в организме продолжается дольше, если терапия препаратами инсулина проводится с самого начала заболевания. Когда глюкоза даже в небольших количествах появляется в моче, а содержание глюкозы в крови натощак составляет 5,5–6,5 ммоль/л, спустя 1 ч после приема пищи – больше 8 ммоль/л при проведении лечения препаратами инсулина в дозе 0,3–0,4 ЕД/кг, фаза ремиссии считается законченной.</vt:lpstr>
      <vt:lpstr>Презентация PowerPoint</vt:lpstr>
      <vt:lpstr>Лечение</vt:lpstr>
      <vt:lpstr>Презентация PowerPoint</vt:lpstr>
      <vt:lpstr>        .  </vt:lpstr>
      <vt:lpstr>Значение инсулина</vt:lpstr>
      <vt:lpstr>СНИЖЕНИЕ УТИЛИЗАЦИИ ГЛЮКОЗЫ ИНСУЛИНЗАВИСИМЫМИ ТКАНЯМИ  ("ЭНЕРГЕТИЧЕСКИЙ ГОЛОД")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Разрешенные продукты при диабете 1 типа</vt:lpstr>
      <vt:lpstr>Общие требования к диете</vt:lpstr>
      <vt:lpstr>Запрещенные продукты при диабете 1 типа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Сахарный диабет 1 типа</dc:title>
  <dc:creator>1</dc:creator>
  <cp:lastModifiedBy>Work</cp:lastModifiedBy>
  <cp:revision>136</cp:revision>
  <dcterms:created xsi:type="dcterms:W3CDTF">2010-10-17T10:28:22Z</dcterms:created>
  <dcterms:modified xsi:type="dcterms:W3CDTF">2023-11-02T15:39:53Z</dcterms:modified>
</cp:coreProperties>
</file>