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57" r:id="rId4"/>
    <p:sldId id="258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332" r:id="rId16"/>
    <p:sldId id="271" r:id="rId17"/>
    <p:sldId id="282" r:id="rId18"/>
    <p:sldId id="331" r:id="rId19"/>
    <p:sldId id="327" r:id="rId20"/>
    <p:sldId id="325" r:id="rId21"/>
    <p:sldId id="274" r:id="rId22"/>
    <p:sldId id="275" r:id="rId23"/>
    <p:sldId id="299" r:id="rId24"/>
    <p:sldId id="300" r:id="rId25"/>
    <p:sldId id="296" r:id="rId26"/>
    <p:sldId id="297" r:id="rId27"/>
    <p:sldId id="298" r:id="rId28"/>
    <p:sldId id="302" r:id="rId29"/>
    <p:sldId id="276" r:id="rId30"/>
    <p:sldId id="277" r:id="rId31"/>
    <p:sldId id="278" r:id="rId32"/>
    <p:sldId id="279" r:id="rId33"/>
    <p:sldId id="283" r:id="rId34"/>
    <p:sldId id="284" r:id="rId35"/>
    <p:sldId id="303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304" r:id="rId44"/>
    <p:sldId id="305" r:id="rId45"/>
    <p:sldId id="306" r:id="rId46"/>
    <p:sldId id="307" r:id="rId47"/>
    <p:sldId id="308" r:id="rId48"/>
    <p:sldId id="309" r:id="rId49"/>
    <p:sldId id="328" r:id="rId50"/>
    <p:sldId id="310" r:id="rId51"/>
    <p:sldId id="311" r:id="rId52"/>
    <p:sldId id="312" r:id="rId53"/>
    <p:sldId id="313" r:id="rId54"/>
    <p:sldId id="314" r:id="rId55"/>
    <p:sldId id="315" r:id="rId56"/>
    <p:sldId id="329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292" r:id="rId67"/>
    <p:sldId id="293" r:id="rId68"/>
    <p:sldId id="294" r:id="rId69"/>
    <p:sldId id="330" r:id="rId7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52" d="100"/>
          <a:sy n="52" d="100"/>
        </p:scale>
        <p:origin x="-1662" y="-4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01A2-CAF0-4EB1-B130-99319B92DD6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1891E-8EF0-46B0-9ACA-ACD6E9ED53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030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01A2-CAF0-4EB1-B130-99319B92DD6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1891E-8EF0-46B0-9ACA-ACD6E9ED53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188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01A2-CAF0-4EB1-B130-99319B92DD6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1891E-8EF0-46B0-9ACA-ACD6E9ED53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281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01A2-CAF0-4EB1-B130-99319B92DD6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1891E-8EF0-46B0-9ACA-ACD6E9ED53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587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01A2-CAF0-4EB1-B130-99319B92DD6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1891E-8EF0-46B0-9ACA-ACD6E9ED53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005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01A2-CAF0-4EB1-B130-99319B92DD6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1891E-8EF0-46B0-9ACA-ACD6E9ED53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01A2-CAF0-4EB1-B130-99319B92DD6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1891E-8EF0-46B0-9ACA-ACD6E9ED53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986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01A2-CAF0-4EB1-B130-99319B92DD6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1891E-8EF0-46B0-9ACA-ACD6E9ED53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999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01A2-CAF0-4EB1-B130-99319B92DD6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1891E-8EF0-46B0-9ACA-ACD6E9ED53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357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01A2-CAF0-4EB1-B130-99319B92DD6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1891E-8EF0-46B0-9ACA-ACD6E9ED53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55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01A2-CAF0-4EB1-B130-99319B92DD6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1891E-8EF0-46B0-9ACA-ACD6E9ED53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351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D01A2-CAF0-4EB1-B130-99319B92DD6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1891E-8EF0-46B0-9ACA-ACD6E9ED53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248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accent4">
                    <a:lumMod val="50000"/>
                  </a:schemeClr>
                </a:solidFill>
              </a:rPr>
              <a:t>Организация питания и физической активности при Сахарном Диабете 1типа у детей</a:t>
            </a:r>
            <a:endParaRPr lang="ru-RU" sz="32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600" b="1" i="1" dirty="0" smtClean="0">
                <a:solidFill>
                  <a:schemeClr val="accent6">
                    <a:lumMod val="50000"/>
                  </a:schemeClr>
                </a:solidFill>
              </a:rPr>
              <a:t>проф. Дружинина Н.А</a:t>
            </a:r>
          </a:p>
          <a:p>
            <a:r>
              <a:rPr lang="ru-RU" sz="2600" b="1" i="1" dirty="0" smtClean="0">
                <a:solidFill>
                  <a:schemeClr val="accent6">
                    <a:lumMod val="50000"/>
                  </a:schemeClr>
                </a:solidFill>
              </a:rPr>
              <a:t>Кафедра педиатрии им. </a:t>
            </a:r>
            <a:r>
              <a:rPr lang="ru-RU" sz="2600" b="1" i="1" dirty="0" err="1" smtClean="0">
                <a:solidFill>
                  <a:schemeClr val="accent6">
                    <a:lumMod val="50000"/>
                  </a:schemeClr>
                </a:solidFill>
              </a:rPr>
              <a:t>Л.Д.Гатауллиной</a:t>
            </a:r>
            <a:endParaRPr lang="ru-RU" sz="26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600" b="1" i="1" dirty="0" smtClean="0">
                <a:solidFill>
                  <a:schemeClr val="accent6">
                    <a:lumMod val="50000"/>
                  </a:schemeClr>
                </a:solidFill>
              </a:rPr>
              <a:t>Уфа-2023г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548680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Федеральное государственное бюджетное учреждение высшего образования Башкирский государственный медицинский университет Министерства здравоохранения РФ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674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752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143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80975"/>
            <a:ext cx="9252520" cy="649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1883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064895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4622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073008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9817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30"/>
            <a:ext cx="7992888" cy="518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948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64488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798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8791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иета или как правильно питаться при сахарном диабете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82453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771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0975"/>
            <a:ext cx="8964488" cy="649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2253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09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430"/>
            <a:ext cx="8856984" cy="642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24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7128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08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4216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282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781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10439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476250"/>
            <a:ext cx="9201150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0540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94295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129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5923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017"/>
            <a:ext cx="9036496" cy="673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126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40650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5715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6213"/>
            <a:ext cx="8712967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671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433048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9941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-642938"/>
            <a:ext cx="9477376" cy="814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91045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8847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Питание при сахарном диабете 1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типа</a:t>
            </a:r>
          </a:p>
          <a:p>
            <a:pPr algn="ctr"/>
            <a:endParaRPr lang="ru-RU" sz="2400" b="1" i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/>
              <a:t>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При сахарном диабете 1 типа, возникновение которого связано с гибелью ß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-клеток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поджелудочной железы и инсулиновой недостаточностью,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основным методом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лечения служит заместительная инсулинотерапия, а диетические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ограничения носят вспомогательный характер и должны присутствовать в той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мере, в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какой инсулинотерапия отличается от выработки инсулина у человека, не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страдающего сахарным диабетом. </a:t>
            </a:r>
            <a:endParaRPr lang="ru-RU" sz="24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24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Современные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режимы инсулинотерапии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и самоконтроль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сахара крови дают пациенту возможность регулировать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потребление пищи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в основном в зависимости от аппетита. Но введенный инсулин "не знает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", когда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и сколько человек ест. </a:t>
            </a:r>
            <a:endParaRPr lang="ru-RU" sz="24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Поэтому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человек сам должен позаботиться о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том, чтобы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действие инсулина соответствовало питанию. Следовательно,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необходимо знать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, какая пища повышает сахар крови.</a:t>
            </a:r>
          </a:p>
        </p:txBody>
      </p:sp>
    </p:spTree>
    <p:extLst>
      <p:ext uri="{BB962C8B-B14F-4D97-AF65-F5344CB8AC3E}">
        <p14:creationId xmlns:p14="http://schemas.microsoft.com/office/powerpoint/2010/main" val="28543615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96448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</a:rPr>
              <a:t>Основной целью лечения сахарного диабета </a:t>
            </a:r>
            <a:r>
              <a:rPr lang="ru-RU" sz="2400" b="1" i="1" dirty="0" smtClean="0">
                <a:solidFill>
                  <a:srgbClr val="C00000"/>
                </a:solidFill>
              </a:rPr>
              <a:t>является нормализация </a:t>
            </a:r>
            <a:r>
              <a:rPr lang="ru-RU" sz="2400" b="1" i="1" dirty="0">
                <a:solidFill>
                  <a:srgbClr val="C00000"/>
                </a:solidFill>
              </a:rPr>
              <a:t>обмена веществ, что </a:t>
            </a:r>
            <a:r>
              <a:rPr lang="ru-RU" sz="2400" b="1" i="1" dirty="0" smtClean="0">
                <a:solidFill>
                  <a:srgbClr val="C00000"/>
                </a:solidFill>
              </a:rPr>
              <a:t>достигается соответствием </a:t>
            </a:r>
            <a:r>
              <a:rPr lang="ru-RU" sz="2400" b="1" i="1" dirty="0">
                <a:solidFill>
                  <a:srgbClr val="C00000"/>
                </a:solidFill>
              </a:rPr>
              <a:t>дозы вводимого инсулина принимаемой</a:t>
            </a:r>
          </a:p>
          <a:p>
            <a:pPr algn="ctr"/>
            <a:r>
              <a:rPr lang="ru-RU" sz="2400" b="1" i="1" dirty="0">
                <a:solidFill>
                  <a:srgbClr val="C00000"/>
                </a:solidFill>
              </a:rPr>
              <a:t>пище</a:t>
            </a:r>
            <a:r>
              <a:rPr lang="ru-RU" sz="2400" b="1" i="1" dirty="0" smtClean="0">
                <a:solidFill>
                  <a:srgbClr val="C00000"/>
                </a:solidFill>
              </a:rPr>
              <a:t>.</a:t>
            </a:r>
          </a:p>
          <a:p>
            <a:r>
              <a:rPr lang="ru-RU" dirty="0" smtClean="0"/>
              <a:t>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Без точной информации по диете и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должного внимания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к этой проблеме не может быть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успешной  терапия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ребенка с сахарным диабетом.</a:t>
            </a:r>
          </a:p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Назначая диетотерапию больным сахарным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диабетом, мы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преследуем следующие цели:</a:t>
            </a:r>
          </a:p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• поддерживать сахар в крови на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уровне, близком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к нормальному значению;</a:t>
            </a:r>
          </a:p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• не допускать резкого подъема или снижения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сахара крови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;</a:t>
            </a:r>
          </a:p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• обеспечить организм ребенка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необходимыми питательными веществами, витаминами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 и микроэлементами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;</a:t>
            </a:r>
          </a:p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• добиться, чтобы сахарный диабет стал образом жизни.</a:t>
            </a:r>
          </a:p>
          <a:p>
            <a:pPr algn="ctr"/>
            <a:r>
              <a:rPr lang="ru-RU" sz="2400" b="1" i="1" dirty="0">
                <a:solidFill>
                  <a:srgbClr val="C00000"/>
                </a:solidFill>
              </a:rPr>
              <a:t>Хорошая компенсация сахарного диабета </a:t>
            </a:r>
            <a:r>
              <a:rPr lang="ru-RU" sz="2400" b="1" i="1" dirty="0" smtClean="0">
                <a:solidFill>
                  <a:srgbClr val="C00000"/>
                </a:solidFill>
              </a:rPr>
              <a:t>позволит вам </a:t>
            </a:r>
            <a:r>
              <a:rPr lang="ru-RU" sz="2400" b="1" i="1" dirty="0">
                <a:solidFill>
                  <a:srgbClr val="C00000"/>
                </a:solidFill>
              </a:rPr>
              <a:t>предупредить развитие сосудистых осложнений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87780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12845"/>
            <a:ext cx="864096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</a:rPr>
              <a:t>Все пищевые продукты состоят из трех компонентов: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белков </a:t>
            </a:r>
            <a:r>
              <a:rPr lang="ru-RU" sz="2400" dirty="0" smtClean="0">
                <a:solidFill>
                  <a:srgbClr val="C00000"/>
                </a:solidFill>
              </a:rPr>
              <a:t>(содержатся в мясе</a:t>
            </a:r>
            <a:r>
              <a:rPr lang="ru-RU" sz="2400" dirty="0">
                <a:solidFill>
                  <a:srgbClr val="C00000"/>
                </a:solidFill>
              </a:rPr>
              <a:t>, рыбе),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жиров</a:t>
            </a:r>
            <a:r>
              <a:rPr lang="ru-RU" sz="2400" dirty="0">
                <a:solidFill>
                  <a:srgbClr val="C00000"/>
                </a:solidFill>
              </a:rPr>
              <a:t> (например, масло, маргарин) и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углеводов </a:t>
            </a:r>
            <a:r>
              <a:rPr lang="ru-RU" sz="2400" dirty="0">
                <a:solidFill>
                  <a:srgbClr val="C00000"/>
                </a:solidFill>
              </a:rPr>
              <a:t>(есть в хлебе, </a:t>
            </a:r>
            <a:r>
              <a:rPr lang="ru-RU" sz="2400" dirty="0" smtClean="0">
                <a:solidFill>
                  <a:srgbClr val="C00000"/>
                </a:solidFill>
              </a:rPr>
              <a:t>фруктах, сахаре</a:t>
            </a:r>
            <a:r>
              <a:rPr lang="ru-RU" sz="2400" dirty="0">
                <a:solidFill>
                  <a:srgbClr val="C00000"/>
                </a:solidFill>
              </a:rPr>
              <a:t>). </a:t>
            </a:r>
            <a:endParaRPr lang="ru-RU" sz="2400" dirty="0" smtClean="0">
              <a:solidFill>
                <a:srgbClr val="C00000"/>
              </a:solidFill>
            </a:endParaRPr>
          </a:p>
          <a:p>
            <a:pPr algn="ctr"/>
            <a:endParaRPr lang="ru-RU" sz="2400" dirty="0" smtClean="0">
              <a:solidFill>
                <a:srgbClr val="C00000"/>
              </a:solidFill>
            </a:endParaRPr>
          </a:p>
          <a:p>
            <a:pPr algn="just"/>
            <a:r>
              <a:rPr lang="ru-RU" sz="2000" b="1" i="1" dirty="0" smtClean="0"/>
              <a:t>Жиры </a:t>
            </a:r>
            <a:r>
              <a:rPr lang="ru-RU" sz="2000" b="1" i="1" dirty="0"/>
              <a:t>и белки не обладают </a:t>
            </a:r>
            <a:r>
              <a:rPr lang="ru-RU" sz="2000" b="1" i="1" dirty="0" err="1"/>
              <a:t>сахароповышающим</a:t>
            </a:r>
            <a:r>
              <a:rPr lang="ru-RU" sz="2000" b="1" i="1" dirty="0"/>
              <a:t> действием, поэтому</a:t>
            </a:r>
          </a:p>
          <a:p>
            <a:pPr algn="just"/>
            <a:r>
              <a:rPr lang="ru-RU" sz="2000" b="1" i="1" dirty="0"/>
              <a:t>больной сахарным диабетом 1 типа может потреблять белки и жиры в таком </a:t>
            </a:r>
            <a:r>
              <a:rPr lang="ru-RU" sz="2000" b="1" i="1" dirty="0" smtClean="0"/>
              <a:t>же  количестве</a:t>
            </a:r>
            <a:r>
              <a:rPr lang="ru-RU" sz="2000" b="1" i="1" dirty="0"/>
              <a:t>, как здоровый человек (в зависимости от своего аппетита, </a:t>
            </a:r>
            <a:r>
              <a:rPr lang="ru-RU" sz="2000" b="1" i="1" dirty="0" smtClean="0"/>
              <a:t>привычек, традиций </a:t>
            </a:r>
            <a:r>
              <a:rPr lang="ru-RU" sz="2000" b="1" i="1" dirty="0"/>
              <a:t>в семье), при условии нормального веса тела и отсутствии </a:t>
            </a:r>
            <a:r>
              <a:rPr lang="ru-RU" sz="2000" b="1" i="1" dirty="0" smtClean="0"/>
              <a:t>других   медицинских противопоказаний</a:t>
            </a:r>
          </a:p>
          <a:p>
            <a:pPr algn="just"/>
            <a:endParaRPr lang="ru-RU" sz="2000" b="1" i="1" dirty="0"/>
          </a:p>
          <a:p>
            <a:r>
              <a:rPr lang="ru-RU" dirty="0"/>
              <a:t> 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Реальное 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</a:rPr>
              <a:t>сахароповышающее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 действие имеют только углеводы. Но это 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</a:rPr>
              <a:t>не значит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, что их нужно ограничивать. Если вес тела нормальный, 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</a:rPr>
              <a:t>углеводы необходимо 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лишь учитывать, чтобы правильно рассчитать дозу инсулина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830929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</a:rPr>
              <a:t>Углеводы.</a:t>
            </a:r>
          </a:p>
          <a:p>
            <a:pPr algn="ctr"/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Какая пища содержит углеводы? Это легко запомнить: все растительные</a:t>
            </a:r>
          </a:p>
          <a:p>
            <a:pPr algn="ctr"/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продукты, а из животных - только жидкие молочные продукты</a:t>
            </a:r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1" i="1" dirty="0"/>
              <a:t>Важно </a:t>
            </a:r>
            <a:r>
              <a:rPr lang="ru-RU" sz="2000" b="1" i="1" dirty="0" smtClean="0"/>
              <a:t>знать!</a:t>
            </a:r>
            <a:endParaRPr lang="ru-RU" sz="2000" b="1" i="1" dirty="0"/>
          </a:p>
          <a:p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повышается ли сахар крови после тех или иных продуктов, и если да, то насколько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.?</a:t>
            </a:r>
            <a:endParaRPr lang="ru-RU" sz="2000" b="1" i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Есть такие виды углеводсодержащих продуктов, после которых сахар крови либо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не повышается 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совсем, либо повышается не намного. Другая пища вызывает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более высокий 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или длительный подъем сахара крови.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Какие углеводсодержащие продукты можно не учитывать? </a:t>
            </a:r>
            <a:endParaRPr lang="ru-RU" sz="20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rgbClr val="7030A0"/>
                </a:solidFill>
              </a:rPr>
              <a:t>К ним относятся </a:t>
            </a:r>
            <a:r>
              <a:rPr lang="ru-RU" b="1" i="1" dirty="0">
                <a:solidFill>
                  <a:srgbClr val="7030A0"/>
                </a:solidFill>
              </a:rPr>
              <a:t>почти все виды овощей в обычных количествах. Подсчитывать </a:t>
            </a:r>
            <a:r>
              <a:rPr lang="ru-RU" b="1" i="1" dirty="0" smtClean="0">
                <a:solidFill>
                  <a:srgbClr val="7030A0"/>
                </a:solidFill>
              </a:rPr>
              <a:t>придется  лишь </a:t>
            </a:r>
            <a:r>
              <a:rPr lang="ru-RU" b="1" i="1" dirty="0">
                <a:solidFill>
                  <a:srgbClr val="7030A0"/>
                </a:solidFill>
              </a:rPr>
              <a:t>картофель и кукурузу. </a:t>
            </a:r>
            <a:endParaRPr lang="ru-RU" b="1" i="1" dirty="0" smtClean="0">
              <a:solidFill>
                <a:srgbClr val="7030A0"/>
              </a:solidFill>
            </a:endParaRPr>
          </a:p>
          <a:p>
            <a:r>
              <a:rPr lang="ru-RU" b="1" i="1" dirty="0" smtClean="0">
                <a:solidFill>
                  <a:srgbClr val="7030A0"/>
                </a:solidFill>
              </a:rPr>
              <a:t>Таким </a:t>
            </a:r>
            <a:r>
              <a:rPr lang="ru-RU" b="1" i="1" dirty="0">
                <a:solidFill>
                  <a:srgbClr val="7030A0"/>
                </a:solidFill>
              </a:rPr>
              <a:t>образом, без подсчета можно есть капусту, </a:t>
            </a:r>
            <a:r>
              <a:rPr lang="ru-RU" b="1" i="1" dirty="0" smtClean="0">
                <a:solidFill>
                  <a:srgbClr val="7030A0"/>
                </a:solidFill>
              </a:rPr>
              <a:t>салат, петрушку</a:t>
            </a:r>
            <a:r>
              <a:rPr lang="ru-RU" b="1" i="1" dirty="0">
                <a:solidFill>
                  <a:srgbClr val="7030A0"/>
                </a:solidFill>
              </a:rPr>
              <a:t>, укроп, редис, морковь, репу, кабачки, баклажаны, тыкву, перец и т. д.</a:t>
            </a:r>
          </a:p>
          <a:p>
            <a:r>
              <a:rPr lang="ru-RU" b="1" i="1" dirty="0">
                <a:solidFill>
                  <a:srgbClr val="7030A0"/>
                </a:solidFill>
              </a:rPr>
              <a:t>Среди продуктов этой группы наибольшее количество углеводов содержится в</a:t>
            </a:r>
          </a:p>
          <a:p>
            <a:r>
              <a:rPr lang="ru-RU" b="1" i="1" dirty="0">
                <a:solidFill>
                  <a:srgbClr val="7030A0"/>
                </a:solidFill>
              </a:rPr>
              <a:t>бобовых (фасоль, бобы, горох), однако подъем сахара крови после них не очень</a:t>
            </a:r>
          </a:p>
          <a:p>
            <a:r>
              <a:rPr lang="ru-RU" b="1" i="1" dirty="0">
                <a:solidFill>
                  <a:srgbClr val="7030A0"/>
                </a:solidFill>
              </a:rPr>
              <a:t>большой. Поэтому, если кушать бобовые в умеренных количествах (на гарнир), их</a:t>
            </a:r>
          </a:p>
          <a:p>
            <a:r>
              <a:rPr lang="ru-RU" b="1" i="1" dirty="0">
                <a:solidFill>
                  <a:srgbClr val="7030A0"/>
                </a:solidFill>
              </a:rPr>
              <a:t>тоже можно не подсчитывать</a:t>
            </a:r>
          </a:p>
        </p:txBody>
      </p:sp>
    </p:spTree>
    <p:extLst>
      <p:ext uri="{BB962C8B-B14F-4D97-AF65-F5344CB8AC3E}">
        <p14:creationId xmlns:p14="http://schemas.microsoft.com/office/powerpoint/2010/main" val="786325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7537"/>
            <a:ext cx="864096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Какие углеводсодержащие продукты нужно подсчитывать?</a:t>
            </a:r>
          </a:p>
          <a:p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Они делятся на 5 групп:</a:t>
            </a:r>
          </a:p>
          <a:p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1) зерновые (злаковые) - хлеб и хлебобулочные изделия, макаронные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изделия, крупы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, кукуруза;</a:t>
            </a:r>
          </a:p>
          <a:p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2) фрукты и ягоды;</a:t>
            </a:r>
          </a:p>
          <a:p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3) некоторые овощи (картофель);</a:t>
            </a:r>
          </a:p>
          <a:p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4) жидкие молочные продукты;</a:t>
            </a:r>
          </a:p>
          <a:p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5) продукты, содержащие чистый сахар, так называемые легко усваиваемые</a:t>
            </a:r>
          </a:p>
          <a:p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углеводы. </a:t>
            </a:r>
          </a:p>
        </p:txBody>
      </p:sp>
    </p:spTree>
    <p:extLst>
      <p:ext uri="{BB962C8B-B14F-4D97-AF65-F5344CB8AC3E}">
        <p14:creationId xmlns:p14="http://schemas.microsoft.com/office/powerpoint/2010/main" val="4021648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9"/>
            <a:ext cx="871296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C00000"/>
                </a:solidFill>
              </a:rPr>
              <a:t>Как учитывать углеводсодержащие продукты? </a:t>
            </a:r>
            <a:r>
              <a:rPr lang="ru-RU" sz="2400" b="1" i="1" dirty="0" smtClean="0">
                <a:solidFill>
                  <a:srgbClr val="C00000"/>
                </a:solidFill>
              </a:rPr>
              <a:t> </a:t>
            </a:r>
          </a:p>
          <a:p>
            <a:endParaRPr lang="ru-RU" sz="2400" b="1" i="1" dirty="0" smtClean="0">
              <a:solidFill>
                <a:srgbClr val="C00000"/>
              </a:solidFill>
            </a:endParaRPr>
          </a:p>
          <a:p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*Система учета углеводов 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должна быть простой, приемлемой для реальной жизни. 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Необходимо питаться 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разнообразно: заменять одни блюда, содержащие углеводы, другими, 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но так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, чтобы сахар крови при этом колебался незначительно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 *Такую 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замену 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легко делать 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с помощью системы хлебных единиц (ХЕ). </a:t>
            </a:r>
            <a:endParaRPr lang="ru-RU" sz="24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*Одна 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хлебная единица 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равна  количеству 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продукта, содержащего 10-12 граммов углеводов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 *Удобство системы  хлебных 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единиц заключается в том, что нет необходимости взвешивать 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продукты на 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весах, чтобы узнать количество углеводов с точностью до 1 г, а 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достаточно оценить 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это количество визуально - с помощью удобных для восприятия 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объемов  (кусок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, стакан, штука, ложка и т.д.).</a:t>
            </a:r>
          </a:p>
        </p:txBody>
      </p:sp>
    </p:spTree>
    <p:extLst>
      <p:ext uri="{BB962C8B-B14F-4D97-AF65-F5344CB8AC3E}">
        <p14:creationId xmlns:p14="http://schemas.microsoft.com/office/powerpoint/2010/main" val="2374038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1865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</a:rPr>
              <a:t>Зачем нужен подсчет ХЕ</a:t>
            </a:r>
            <a:r>
              <a:rPr lang="ru-RU" sz="2800" b="1" i="1" dirty="0" smtClean="0">
                <a:solidFill>
                  <a:srgbClr val="C00000"/>
                </a:solidFill>
              </a:rPr>
              <a:t>?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</a:rPr>
              <a:t>Измерив 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</a:rPr>
              <a:t>сахар крови до еды, зная, сколько</a:t>
            </a:r>
          </a:p>
          <a:p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</a:rPr>
              <a:t>хлебных единиц Вы собираетесь съесть за прием, можете ввести 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</a:rPr>
              <a:t>соответствующую дозу 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</a:rPr>
              <a:t>инсулина и затем проверить сахар крови после еды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</a:rPr>
              <a:t>Отсюда 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</a:rPr>
              <a:t>становится понятным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</a:rPr>
              <a:t>, что подсчет хлебных единиц нужен не просто для того, чтобы 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</a:rPr>
              <a:t>знать, сколько 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</a:rPr>
              <a:t>человек съел, а для того, чтобы правильно рассчитать дозу 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</a:rPr>
              <a:t>инсулина.</a:t>
            </a:r>
          </a:p>
          <a:p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</a:rPr>
              <a:t> Проводя 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</a:rPr>
              <a:t>регулярный самоконтроль сахара крови, можно приблизительно 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</a:rPr>
              <a:t>оценить свою 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</a:rPr>
              <a:t>потребность в инсулине на 1 хлебную единицу, причем эта величина 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</a:rPr>
              <a:t>может несколько 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</a:rPr>
              <a:t>варьировать в зависимости от времени суток</a:t>
            </a:r>
          </a:p>
        </p:txBody>
      </p:sp>
    </p:spTree>
    <p:extLst>
      <p:ext uri="{BB962C8B-B14F-4D97-AF65-F5344CB8AC3E}">
        <p14:creationId xmlns:p14="http://schemas.microsoft.com/office/powerpoint/2010/main" val="37689594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err="1">
                <a:solidFill>
                  <a:srgbClr val="FF0000"/>
                </a:solidFill>
              </a:rPr>
              <a:t>Легкоусваиваемые</a:t>
            </a:r>
            <a:r>
              <a:rPr lang="ru-RU" sz="2000" b="1" i="1" dirty="0">
                <a:solidFill>
                  <a:srgbClr val="FF0000"/>
                </a:solidFill>
              </a:rPr>
              <a:t> углеводы</a:t>
            </a:r>
          </a:p>
          <a:p>
            <a:r>
              <a:rPr lang="ru-RU" dirty="0"/>
              <a:t>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Какие факторы влияют на повышение сахара крови после еды?</a:t>
            </a:r>
          </a:p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1) количество углеводов в продукте. Не рекомендуется съедать на один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прием больше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7-8 ХЕ</a:t>
            </a:r>
          </a:p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2) вид углеводов. По своему строению углеводы можно разделить на простые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и сложные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. Простые углеводы имеют очень простую химическую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формулу, поэтому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быстро всасываются в кишечнике и уже через 10 минут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начинают  повышать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сахар крови. К простым углеводам относятся:</a:t>
            </a:r>
          </a:p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- глюкоза (виноградный сахар) — есть во фруктах, меде, как медицинский</a:t>
            </a:r>
          </a:p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препарат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; -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фруктоза (фруктовый сахар) — есть во фруктах, меде, в чистом виде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как  сахарозаменитель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;</a:t>
            </a:r>
          </a:p>
          <a:p>
            <a:pPr marL="342900" indent="-342900">
              <a:buFontTx/>
              <a:buChar char="-"/>
            </a:pP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сахароза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(пищевой сахар) — есть в обычном сахаре и изделиях с его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добавлением, во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фруктах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; -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лактоза (молочный сахар) — есть в молочных продуктах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; -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мальтоза (солодовый сахар) — есть в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пиве.</a:t>
            </a:r>
          </a:p>
          <a:p>
            <a:pPr marL="342900" indent="-342900">
              <a:buFontTx/>
              <a:buChar char="-"/>
            </a:pP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 Несмотря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на то, что сами по себе простые углеводы являются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легкоусвояемыми, конкретные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продукты с их содержанием необязательно будут быстро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повышать сахар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. Дело в том, процесс всасывания углеводов может замедлять наличие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в продукте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клетчатки (например, во фруктах), белка и жира (например,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молочные продукты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). Поэтому, в основном, к действительно легкоусвояемым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углеводам относится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обычный сахар и изделия с его добавлением.</a:t>
            </a:r>
          </a:p>
        </p:txBody>
      </p:sp>
    </p:spTree>
    <p:extLst>
      <p:ext uri="{BB962C8B-B14F-4D97-AF65-F5344CB8AC3E}">
        <p14:creationId xmlns:p14="http://schemas.microsoft.com/office/powerpoint/2010/main" val="25620256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97346"/>
            <a:ext cx="849694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</a:rPr>
              <a:t>Сложные углеводы также называют крахмалами</a:t>
            </a:r>
            <a:r>
              <a:rPr lang="ru-RU" dirty="0"/>
              <a:t>. </a:t>
            </a:r>
            <a:endParaRPr lang="ru-RU" dirty="0" smtClean="0"/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Крахмал </a:t>
            </a:r>
            <a:r>
              <a:rPr lang="ru-RU" sz="2000" b="1" i="1" dirty="0">
                <a:solidFill>
                  <a:srgbClr val="002060"/>
                </a:solidFill>
              </a:rPr>
              <a:t>- это длинная </a:t>
            </a:r>
            <a:r>
              <a:rPr lang="ru-RU" sz="2000" b="1" i="1" dirty="0" smtClean="0">
                <a:solidFill>
                  <a:srgbClr val="002060"/>
                </a:solidFill>
              </a:rPr>
              <a:t>цепочка, состоящая </a:t>
            </a:r>
            <a:r>
              <a:rPr lang="ru-RU" sz="2000" b="1" i="1" dirty="0">
                <a:solidFill>
                  <a:srgbClr val="002060"/>
                </a:solidFill>
              </a:rPr>
              <a:t>из множества молекул глюкозы. Для того чтобы глюкоза всосалась </a:t>
            </a:r>
            <a:r>
              <a:rPr lang="ru-RU" sz="2000" b="1" i="1" dirty="0" smtClean="0">
                <a:solidFill>
                  <a:srgbClr val="002060"/>
                </a:solidFill>
              </a:rPr>
              <a:t>в кишечнике</a:t>
            </a:r>
            <a:r>
              <a:rPr lang="ru-RU" sz="2000" b="1" i="1" dirty="0">
                <a:solidFill>
                  <a:srgbClr val="002060"/>
                </a:solidFill>
              </a:rPr>
              <a:t>, крахмал должен расщепиться. Именно поэтому такие </a:t>
            </a:r>
            <a:r>
              <a:rPr lang="ru-RU" sz="2000" b="1" i="1" dirty="0" smtClean="0">
                <a:solidFill>
                  <a:srgbClr val="002060"/>
                </a:solidFill>
              </a:rPr>
              <a:t>углеводы повышают </a:t>
            </a:r>
            <a:r>
              <a:rPr lang="ru-RU" sz="2000" b="1" i="1" dirty="0">
                <a:solidFill>
                  <a:srgbClr val="002060"/>
                </a:solidFill>
              </a:rPr>
              <a:t>сахар медленно, примерно через 30 минут</a:t>
            </a:r>
            <a:r>
              <a:rPr lang="ru-RU" dirty="0"/>
              <a:t>. </a:t>
            </a: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</a:rPr>
              <a:t>Сложные углеводы    содержатся </a:t>
            </a:r>
            <a:r>
              <a:rPr lang="ru-RU" sz="2000" b="1" i="1" dirty="0">
                <a:solidFill>
                  <a:srgbClr val="FF0000"/>
                </a:solidFill>
              </a:rPr>
              <a:t>во всех злаках и картофеле.</a:t>
            </a:r>
          </a:p>
          <a:p>
            <a:pPr algn="ctr"/>
            <a:r>
              <a:rPr lang="ru-RU" dirty="0" smtClean="0"/>
              <a:t>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содержание балластных веществ - клетчатки или пищевых волокон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sz="2000" b="1" i="1" dirty="0" smtClean="0"/>
              <a:t>Например</a:t>
            </a:r>
            <a:r>
              <a:rPr lang="ru-RU" sz="2000" b="1" i="1" dirty="0"/>
              <a:t>:</a:t>
            </a:r>
          </a:p>
          <a:p>
            <a:r>
              <a:rPr lang="ru-RU" sz="2000" b="1" i="1" dirty="0"/>
              <a:t>хлеб с добавлением отрубей всасывается медленнее</a:t>
            </a:r>
            <a:r>
              <a:rPr lang="ru-RU" dirty="0"/>
              <a:t>.</a:t>
            </a:r>
          </a:p>
          <a:p>
            <a:pPr algn="ctr"/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sz="2000" b="1" i="1" dirty="0">
                <a:solidFill>
                  <a:srgbClr val="FF0000"/>
                </a:solidFill>
              </a:rPr>
              <a:t>содержание в блюде жиров и белков, которые образуют с углеводами </a:t>
            </a:r>
            <a:r>
              <a:rPr lang="ru-RU" sz="2000" b="1" i="1" dirty="0" smtClean="0">
                <a:solidFill>
                  <a:srgbClr val="FF0000"/>
                </a:solidFill>
              </a:rPr>
              <a:t>сложные  комплексы</a:t>
            </a:r>
            <a:r>
              <a:rPr lang="ru-RU" sz="2000" b="1" i="1" dirty="0">
                <a:solidFill>
                  <a:srgbClr val="FF0000"/>
                </a:solidFill>
              </a:rPr>
              <a:t>, в результате чего углеводы всасываются медленнее</a:t>
            </a:r>
            <a:r>
              <a:rPr lang="ru-RU" dirty="0"/>
              <a:t>. </a:t>
            </a:r>
            <a:endParaRPr lang="ru-RU" dirty="0" smtClean="0"/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Например: жареный </a:t>
            </a:r>
            <a:r>
              <a:rPr lang="ru-RU" sz="2400" b="1" i="1" dirty="0">
                <a:solidFill>
                  <a:srgbClr val="002060"/>
                </a:solidFill>
              </a:rPr>
              <a:t>картофель всасывается медленнее, чем вареный.</a:t>
            </a:r>
          </a:p>
          <a:p>
            <a:r>
              <a:rPr lang="ru-RU" dirty="0"/>
              <a:t> </a:t>
            </a:r>
            <a:r>
              <a:rPr lang="ru-RU" sz="2400" b="1" i="1" dirty="0" smtClean="0">
                <a:solidFill>
                  <a:srgbClr val="FF0000"/>
                </a:solidFill>
              </a:rPr>
              <a:t>быстрота </a:t>
            </a:r>
            <a:r>
              <a:rPr lang="ru-RU" sz="2400" b="1" i="1" dirty="0">
                <a:solidFill>
                  <a:srgbClr val="FF0000"/>
                </a:solidFill>
              </a:rPr>
              <a:t>поступления пищи из желудка в кишечник.</a:t>
            </a:r>
            <a:r>
              <a:rPr lang="ru-RU" dirty="0"/>
              <a:t> 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</a:rPr>
              <a:t>Например: яблочный сок</a:t>
            </a:r>
          </a:p>
          <a:p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</a:rPr>
              <a:t>всасывается быстрее, чем яблоко.</a:t>
            </a:r>
          </a:p>
        </p:txBody>
      </p:sp>
    </p:spTree>
    <p:extLst>
      <p:ext uri="{BB962C8B-B14F-4D97-AF65-F5344CB8AC3E}">
        <p14:creationId xmlns:p14="http://schemas.microsoft.com/office/powerpoint/2010/main" val="17473241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188640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</a:rPr>
              <a:t>Основные правила питания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650306"/>
            <a:ext cx="9144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Питание должно быть дробным (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5-6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приемов в сутки), что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способствует  более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равномерному всасыванию углеводов из кишечника с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нерезким повышением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уровня глюкозы крови.</a:t>
            </a:r>
          </a:p>
          <a:p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• Пищу необходимо принимать в определенные часы, тогда будет легче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регулировать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сахар крови и дозу инсулина.</a:t>
            </a:r>
          </a:p>
          <a:p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• Надо исключить или ограничить в рационе продукты, высоко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поднимающие сахар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крови: сахар, кондитерские изделия, варенье, джем, виноград.</a:t>
            </a:r>
          </a:p>
          <a:p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• В рацион питания должна быть включена пища с достаточным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содержанием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клетчатки, «волокон» (овощи, мучные изделия). Эти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продукты в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меньшей степени повышают сахар крови.</a:t>
            </a:r>
          </a:p>
          <a:p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• Желательно, чтобы приготовленные блюда содержали небольшое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количество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жира (~ 30 %), причем более половины (до 75 %) его должно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быть представлено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растительными маслами (подсолнечное, кукурузное,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оливковое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и др.).</a:t>
            </a:r>
          </a:p>
          <a:p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•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</a:rPr>
              <a:t>Калораж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 пищи больного ребенка должен быть одинаковым изо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дня в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день (особенно при подборе дозы инсулина) и соответствовать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возрасту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ребенка. Очень важно поддерживать также одинаковый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</a:rPr>
              <a:t>калораж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 в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одни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и те же приемы пищи (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завтрак-завтрак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обед-обед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, и т.д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.). В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остальном диета ребенка не должна отличаться от нормального (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физиологического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)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питания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7733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8676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Качественный состав пищи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461666"/>
            <a:ext cx="896448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Как известно, общее состояние ребенка, как здорового, так и с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сахарным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диабетом, в большой степени определяется тем, как и что он ест.</a:t>
            </a:r>
          </a:p>
          <a:p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</a:rPr>
              <a:t>Продукты, которые ребенок получает с едой, перевариваясь в 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</a:rPr>
              <a:t>желудке 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</a:rPr>
              <a:t>и кишечнике, в виде питательных веществ поступают через кровь 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</a:rPr>
              <a:t>ко всем 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</a:rPr>
              <a:t>органам. </a:t>
            </a:r>
            <a:endParaRPr lang="ru-RU" sz="2400" b="1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</a:rPr>
              <a:t>Эти 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</a:rPr>
              <a:t>питательные вещества называются: </a:t>
            </a:r>
            <a:r>
              <a:rPr lang="ru-RU" sz="2400" b="1" i="1" dirty="0">
                <a:solidFill>
                  <a:srgbClr val="C00000"/>
                </a:solidFill>
              </a:rPr>
              <a:t>белки, жиры, </a:t>
            </a:r>
            <a:r>
              <a:rPr lang="ru-RU" sz="2400" b="1" i="1" dirty="0" smtClean="0">
                <a:solidFill>
                  <a:srgbClr val="C00000"/>
                </a:solidFill>
              </a:rPr>
              <a:t>углеводы.</a:t>
            </a:r>
          </a:p>
          <a:p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</a:rPr>
              <a:t>В состав продуктов входят также </a:t>
            </a:r>
            <a:r>
              <a:rPr lang="ru-RU" sz="2400" b="1" i="1" dirty="0">
                <a:solidFill>
                  <a:srgbClr val="C00000"/>
                </a:solidFill>
              </a:rPr>
              <a:t>витамины, минеральные </a:t>
            </a:r>
            <a:r>
              <a:rPr lang="ru-RU" sz="2400" b="1" i="1" dirty="0" smtClean="0">
                <a:solidFill>
                  <a:srgbClr val="C00000"/>
                </a:solidFill>
              </a:rPr>
              <a:t>вещества и </a:t>
            </a:r>
            <a:r>
              <a:rPr lang="ru-RU" sz="2400" b="1" i="1" dirty="0">
                <a:solidFill>
                  <a:srgbClr val="C00000"/>
                </a:solidFill>
              </a:rPr>
              <a:t>вода. </a:t>
            </a:r>
            <a:endParaRPr lang="ru-RU" sz="2400" b="1" i="1" dirty="0" smtClean="0">
              <a:solidFill>
                <a:srgbClr val="C00000"/>
              </a:solidFill>
            </a:endParaRPr>
          </a:p>
          <a:p>
            <a:pPr algn="just"/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</a:rPr>
              <a:t>Энергия 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</a:rPr>
              <a:t>питательных веществ нужна головному 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</a:rPr>
              <a:t>мозгу, мышцам  и 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</a:rPr>
              <a:t>всем органам. Потребность в питательных веществах возрастает при 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</a:rPr>
              <a:t>занятиях 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</a:rPr>
              <a:t>спортом, учебе, интеллектуальной и физической работе. </a:t>
            </a:r>
            <a:endParaRPr lang="ru-RU" sz="2400" b="1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</a:rPr>
              <a:t>Кроме того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</a:rPr>
              <a:t>, хорошая и вкусная еда доставляет удовольствие и ребенку, и 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</a:rPr>
              <a:t>взрослому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</a:rPr>
              <a:t>, улучшает настроение, повышает жизненный тонус. </a:t>
            </a:r>
          </a:p>
        </p:txBody>
      </p:sp>
    </p:spTree>
    <p:extLst>
      <p:ext uri="{BB962C8B-B14F-4D97-AF65-F5344CB8AC3E}">
        <p14:creationId xmlns:p14="http://schemas.microsoft.com/office/powerpoint/2010/main" val="21337018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896448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Белки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dirty="0" smtClean="0"/>
              <a:t> 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Основным их источником являются: мясо, рыба, птица, 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</a:rPr>
              <a:t>яйца, молочные 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продукты; эти продукты содержат животный белок. 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</a:rPr>
              <a:t>Растительный 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белок содержится в орехах, горохе, фасоли.</a:t>
            </a:r>
          </a:p>
          <a:p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Белки нужны организму для построения и роста всех органов и 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</a:rPr>
              <a:t>тканей, синтеза 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гормонов.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Приводим содержание белков в различных продуктах </a:t>
            </a: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Продукт                                                                                        Содержание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белка, г</a:t>
            </a:r>
          </a:p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120 г мяса в сыром виде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                                                                                            25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150 г рыбы в сыром виде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                                                                                           27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1 ст. молока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                                                                                                                      8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1 яйцо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                                                                                                                                 7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1 ст. ложка творога (30 г)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                                                                                             4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1 ломтик постного мяса (20 г)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                                                                                     4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1 ломтик сыра (30 г)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                                                                                                       9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1 ломтик хлеба (60 г)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                                                                                                     4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1 порция картофеля (160 г)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                                                                                          3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1 порция риса (150 г сырого веса)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                                                                             3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1 порция мучных изделий (60 г сырого веса)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                                                         8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200 г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овощей                                                                                                                      2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8152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88924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Жиры – основной источник энергии. Содержатся в мясных,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молочных 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продуктах (мясо, сало, сливочное масло, маргарин) – это животные</a:t>
            </a:r>
          </a:p>
          <a:p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жиры. Растительные жиры мы получаем из различных сортов масла: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подсолнечное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, кукурузное, оливковое, кокосовое и т.д.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556792"/>
            <a:ext cx="85689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Жиры в своем составе содержат:</a:t>
            </a:r>
          </a:p>
          <a:p>
            <a:r>
              <a:rPr lang="ru-RU" sz="2400" dirty="0"/>
              <a:t>• 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простые жиры (мононенасыщенные жирные кислоты);</a:t>
            </a:r>
          </a:p>
          <a:p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• сложные жиры (полиненасыщенные жирные кислоты);</a:t>
            </a:r>
          </a:p>
          <a:p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• твердые жиры (насыщенные жирные кислоты – тугоплавкие), в них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содержится 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много холестерина.</a:t>
            </a:r>
          </a:p>
          <a:p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Детям с сахарным диабетом нужно ограничить количество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тугоплавких  жиров 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(для их усвоения требуется много инсулина), а отдавать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предпочтение 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легкоусвояемым жирам – сливочному и растительным маслам.</a:t>
            </a:r>
          </a:p>
          <a:p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Однако следует иметь в виду, что сливочное масло содержит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большое  количество 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насыщенных жирных кислот, поэтому употребление его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также  ограничивается 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до 5 г в сутки</a:t>
            </a:r>
          </a:p>
        </p:txBody>
      </p:sp>
    </p:spTree>
    <p:extLst>
      <p:ext uri="{BB962C8B-B14F-4D97-AF65-F5344CB8AC3E}">
        <p14:creationId xmlns:p14="http://schemas.microsoft.com/office/powerpoint/2010/main" val="2170590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8847"/>
            <a:ext cx="91440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Состав </a:t>
            </a:r>
            <a:r>
              <a:rPr lang="ru-RU" sz="2800" b="1" i="1" dirty="0">
                <a:solidFill>
                  <a:srgbClr val="C00000"/>
                </a:solidFill>
              </a:rPr>
              <a:t>различных жиров</a:t>
            </a:r>
          </a:p>
          <a:p>
            <a:r>
              <a:rPr lang="ru-RU" sz="2000" b="1" i="1" dirty="0"/>
              <a:t>Ограничить количество жира в рационе можно </a:t>
            </a:r>
            <a:r>
              <a:rPr lang="ru-RU" sz="2000" b="1" i="1" dirty="0" smtClean="0"/>
              <a:t>следующим образом</a:t>
            </a:r>
            <a:r>
              <a:rPr lang="ru-RU" sz="2000" b="1" i="1" dirty="0"/>
              <a:t>:</a:t>
            </a:r>
          </a:p>
          <a:p>
            <a:r>
              <a:rPr lang="ru-RU" sz="2000" b="1" i="1" dirty="0"/>
              <a:t>• используя пищу, в которой содержится много клетчатки («волокон»); </a:t>
            </a:r>
            <a:r>
              <a:rPr lang="ru-RU" sz="2000" b="1" i="1" dirty="0" smtClean="0"/>
              <a:t>она замедляет </a:t>
            </a:r>
            <a:r>
              <a:rPr lang="ru-RU" sz="2000" b="1" i="1" dirty="0"/>
              <a:t>всасывание углеводов, создает чувство сытости, улучшает </a:t>
            </a:r>
            <a:r>
              <a:rPr lang="ru-RU" sz="2000" b="1" i="1" dirty="0" smtClean="0"/>
              <a:t>работу </a:t>
            </a:r>
            <a:r>
              <a:rPr lang="ru-RU" sz="2000" b="1" i="1" dirty="0"/>
              <a:t>кишечника;</a:t>
            </a:r>
          </a:p>
          <a:p>
            <a:r>
              <a:rPr lang="ru-RU" sz="2000" b="1" i="1" dirty="0"/>
              <a:t>О </a:t>
            </a:r>
            <a:r>
              <a:rPr lang="ru-RU" sz="2000" b="1" i="1" dirty="0" smtClean="0"/>
              <a:t>ПИТАНИИ</a:t>
            </a:r>
            <a:r>
              <a:rPr lang="ru-RU" sz="2000" b="1" i="1" dirty="0"/>
              <a:t> </a:t>
            </a:r>
            <a:r>
              <a:rPr lang="ru-RU" sz="2000" b="1" i="1" dirty="0" smtClean="0"/>
              <a:t>: Репейное масло, Подсолнечное масло, Оливковое масло ,Майонез </a:t>
            </a:r>
            <a:r>
              <a:rPr lang="ru-RU" sz="2000" b="1" i="1" dirty="0"/>
              <a:t>80% </a:t>
            </a:r>
            <a:r>
              <a:rPr lang="ru-RU" sz="2000" b="1" i="1" dirty="0" err="1" smtClean="0"/>
              <a:t>жирн</a:t>
            </a:r>
            <a:r>
              <a:rPr lang="ru-RU" sz="2000" b="1" i="1" dirty="0" smtClean="0"/>
              <a:t>. Диетический маргарин,</a:t>
            </a:r>
            <a:r>
              <a:rPr lang="ru-RU" sz="2000" b="1" i="1" dirty="0"/>
              <a:t> </a:t>
            </a:r>
            <a:r>
              <a:rPr lang="ru-RU" sz="2000" b="1" i="1" dirty="0" smtClean="0"/>
              <a:t>Простой </a:t>
            </a:r>
            <a:r>
              <a:rPr lang="ru-RU" sz="2000" b="1" i="1" dirty="0"/>
              <a:t>маргарин</a:t>
            </a:r>
          </a:p>
          <a:p>
            <a:r>
              <a:rPr lang="ru-RU" sz="2000" b="1" i="1" dirty="0"/>
              <a:t>Сливочное масло (</a:t>
            </a:r>
            <a:r>
              <a:rPr lang="ru-RU" sz="2000" b="1" i="1" dirty="0" smtClean="0"/>
              <a:t>сметана) Кокосовое масло    доля </a:t>
            </a:r>
            <a:r>
              <a:rPr lang="ru-RU" sz="2000" b="1" i="1" dirty="0"/>
              <a:t>многократно ненасыщенных жирных кислот (</a:t>
            </a:r>
            <a:r>
              <a:rPr lang="ru-RU" sz="2000" b="1" i="1" dirty="0" smtClean="0"/>
              <a:t>желательных) доля </a:t>
            </a:r>
            <a:r>
              <a:rPr lang="ru-RU" sz="2000" b="1" i="1" dirty="0"/>
              <a:t>простых ненасыщенных жирных кислот (желательных)</a:t>
            </a:r>
          </a:p>
          <a:p>
            <a:endParaRPr lang="ru-RU" sz="20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3356992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C00000"/>
                </a:solidFill>
              </a:rPr>
              <a:t>Ограничить количество жира в рационе можно следующим образом:</a:t>
            </a:r>
          </a:p>
          <a:p>
            <a:r>
              <a:rPr lang="ru-RU" dirty="0"/>
              <a:t>• 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используя пищу, в которой содержится много клетчатки («волокон»); она</a:t>
            </a:r>
          </a:p>
          <a:p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замедляет всасывание углеводов, создает чувство сытости, улучшает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работу 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кишечника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;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 готовя пищу в вареном виде, на пару, гриле, а не жареную;</a:t>
            </a:r>
          </a:p>
          <a:p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• употребляя нежирные сорта молока, мяса (говядина, кролик),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снимая «шкурку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» с домашней птицы;</a:t>
            </a:r>
          </a:p>
          <a:p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• используя больше рыбы, предпочтительнее нежирные сорта (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треска, минтай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, навага).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70123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85698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Выбирая </a:t>
            </a:r>
            <a:r>
              <a:rPr lang="ru-RU" sz="2000" b="1" i="1" dirty="0">
                <a:solidFill>
                  <a:srgbClr val="C00000"/>
                </a:solidFill>
              </a:rPr>
              <a:t>постные сорта мяса, рыбы, колбас, сыра, вы уменьшите </a:t>
            </a:r>
            <a:r>
              <a:rPr lang="ru-RU" sz="2000" b="1" i="1" dirty="0" smtClean="0">
                <a:solidFill>
                  <a:srgbClr val="C00000"/>
                </a:solidFill>
              </a:rPr>
              <a:t>потребление </a:t>
            </a:r>
            <a:r>
              <a:rPr lang="ru-RU" sz="2000" b="1" i="1" dirty="0">
                <a:solidFill>
                  <a:srgbClr val="C00000"/>
                </a:solidFill>
              </a:rPr>
              <a:t>скрытого </a:t>
            </a:r>
            <a:r>
              <a:rPr lang="ru-RU" sz="2000" b="1" i="1" dirty="0" smtClean="0">
                <a:solidFill>
                  <a:srgbClr val="C00000"/>
                </a:solidFill>
              </a:rPr>
              <a:t>жира</a:t>
            </a:r>
          </a:p>
          <a:p>
            <a:r>
              <a:rPr lang="ru-RU" dirty="0" smtClean="0"/>
              <a:t> 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При 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приготовлении бутербродов также можно 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избежать повышенного приема 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насыщенных (нежелательных) жирных кислот, исключая или 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уменьшая 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количество масла, используя в качестве «накладок»:</a:t>
            </a:r>
          </a:p>
          <a:p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• ломтики перца, соленых или свежих огурцов, помидоров, редиски; </a:t>
            </a:r>
            <a:endParaRPr lang="ru-RU" sz="24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• 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ломтики фруктов: яблока, банана, груши; </a:t>
            </a:r>
            <a:endParaRPr lang="ru-RU" sz="24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• 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творог (1 столовая ложка творога 30 г на ломтик хлеба); творог можно подсластить сахарозаменителем («</a:t>
            </a:r>
            <a:r>
              <a:rPr lang="ru-RU" sz="2400" b="1" i="1" dirty="0" err="1">
                <a:solidFill>
                  <a:schemeClr val="accent3">
                    <a:lumMod val="50000"/>
                  </a:schemeClr>
                </a:solidFill>
              </a:rPr>
              <a:t>Цукли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») или компотом из ревеня; </a:t>
            </a:r>
            <a:endParaRPr lang="ru-RU" sz="24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• 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ломтики постного мяса, колбасы, сыра, ветчины без жира.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3428999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5720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Углеводы – содержатся в продуктах растительного происхождения</a:t>
            </a:r>
          </a:p>
          <a:p>
            <a:pPr algn="ctr"/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(хлеб, хлебобулочные изделия, крупы, фрукты, ягоды, овощи) и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животного происхождения 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(молоко, кефир).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ru-RU" sz="2400" b="1" i="1" dirty="0" smtClean="0">
                <a:solidFill>
                  <a:srgbClr val="C00000"/>
                </a:solidFill>
              </a:rPr>
              <a:t>Различают </a:t>
            </a:r>
            <a:r>
              <a:rPr lang="ru-RU" sz="2400" b="1" i="1" dirty="0">
                <a:solidFill>
                  <a:srgbClr val="C00000"/>
                </a:solidFill>
              </a:rPr>
              <a:t>«защищенные» и «незащищенные» углеводы</a:t>
            </a:r>
            <a:r>
              <a:rPr lang="ru-RU" dirty="0"/>
              <a:t>.</a:t>
            </a:r>
          </a:p>
          <a:p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Углеводы растительного происхождения называются «</a:t>
            </a:r>
            <a:r>
              <a:rPr lang="ru-RU" sz="2000" b="1" i="1" dirty="0" err="1">
                <a:solidFill>
                  <a:schemeClr val="accent4">
                    <a:lumMod val="50000"/>
                  </a:schemeClr>
                </a:solidFill>
              </a:rPr>
              <a:t>защищенными»,или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 крахмалсодержащими. В желудке и кишечнике эти углеводы, перевариваясь, распадаются на простую глюкозу, которая поступает в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кровь. Этот 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процесс занимает определенное время, поэтому они медленно повышают сахар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крови</a:t>
            </a:r>
          </a:p>
          <a:p>
            <a:r>
              <a:rPr lang="ru-RU" dirty="0" smtClean="0"/>
              <a:t>.</a:t>
            </a:r>
            <a:r>
              <a:rPr lang="ru-RU" sz="2000" b="1" i="1" dirty="0">
                <a:solidFill>
                  <a:srgbClr val="C00000"/>
                </a:solidFill>
              </a:rPr>
              <a:t>К «незащищенным» </a:t>
            </a:r>
            <a:r>
              <a:rPr lang="ru-RU" sz="2000" b="1" i="1" dirty="0" smtClean="0">
                <a:solidFill>
                  <a:srgbClr val="C00000"/>
                </a:solidFill>
              </a:rPr>
              <a:t>углеводам</a:t>
            </a:r>
            <a:r>
              <a:rPr lang="ru-RU" dirty="0" smtClean="0"/>
              <a:t>,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или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простым сахарам, относятся: сахароза (сахар), глюкоза (фрукты, ягоды, мед*), лактоза (жидкие молочные продукты), мальтоза (квас, пиво), фруктоза (ягоды, фрукты, мед*).</a:t>
            </a:r>
          </a:p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Эти углеводы очень быстро всасываются и, соответственно, очень быстро повышают сахар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крови.</a:t>
            </a: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Углеводы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– это продукты, которые наиболее значительно влияют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на  уровень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сахара крови</a:t>
            </a:r>
          </a:p>
        </p:txBody>
      </p:sp>
    </p:spTree>
    <p:extLst>
      <p:ext uri="{BB962C8B-B14F-4D97-AF65-F5344CB8AC3E}">
        <p14:creationId xmlns:p14="http://schemas.microsoft.com/office/powerpoint/2010/main" val="1394098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93058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</a:rPr>
              <a:t>У здорового ребенка поджелудочная железа вырабатывает разное </a:t>
            </a:r>
            <a:r>
              <a:rPr lang="ru-RU" sz="2000" b="1" i="1" dirty="0" smtClean="0">
                <a:solidFill>
                  <a:srgbClr val="C00000"/>
                </a:solidFill>
              </a:rPr>
              <a:t>количество </a:t>
            </a:r>
            <a:r>
              <a:rPr lang="ru-RU" sz="2000" b="1" i="1" dirty="0">
                <a:solidFill>
                  <a:srgbClr val="C00000"/>
                </a:solidFill>
              </a:rPr>
              <a:t>инсулина в зависимости от калорийности съеденной пищи. </a:t>
            </a:r>
            <a:endParaRPr lang="ru-RU" sz="2000" b="1" i="1" dirty="0" smtClean="0">
              <a:solidFill>
                <a:srgbClr val="C00000"/>
              </a:solidFill>
            </a:endParaRPr>
          </a:p>
          <a:p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Поэтому сахар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</a:rPr>
              <a:t>крови после еды выше нормы не повышается. У больного сахарным</a:t>
            </a:r>
          </a:p>
          <a:p>
            <a:r>
              <a:rPr lang="ru-RU" b="1" i="1" dirty="0">
                <a:solidFill>
                  <a:schemeClr val="accent3">
                    <a:lumMod val="50000"/>
                  </a:schemeClr>
                </a:solidFill>
              </a:rPr>
              <a:t>диабетом сахар крови может резко повышаться или снижаться при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несоответствии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</a:rPr>
              <a:t>дозы вводимого инсулина количеству пищи. Если ребенок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много съел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</a:rPr>
              <a:t>, а инсулина в организме мало, то сахар крови повышается. Если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ребенок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</a:rPr>
              <a:t>мало съел, а инсулина введено много, то сахар крови резко падает</a:t>
            </a:r>
            <a:r>
              <a:rPr lang="ru-RU" dirty="0"/>
              <a:t>.</a:t>
            </a:r>
          </a:p>
          <a:p>
            <a:pPr algn="ctr"/>
            <a:r>
              <a:rPr lang="ru-RU" sz="2000" b="1" i="1" dirty="0">
                <a:solidFill>
                  <a:srgbClr val="C00000"/>
                </a:solidFill>
              </a:rPr>
              <a:t>Поэтому при сахарном диабете «свободного» питания быть не должно</a:t>
            </a:r>
            <a:r>
              <a:rPr lang="ru-RU" dirty="0" smtClean="0">
                <a:solidFill>
                  <a:srgbClr val="C00000"/>
                </a:solidFill>
              </a:rPr>
              <a:t>.!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sz="2000" b="1" i="1" dirty="0"/>
              <a:t>Однако в последние десятилетия питание больных сахарным </a:t>
            </a:r>
            <a:r>
              <a:rPr lang="ru-RU" sz="2000" b="1" i="1" dirty="0" smtClean="0"/>
              <a:t>диабетом стало </a:t>
            </a:r>
            <a:r>
              <a:rPr lang="ru-RU" sz="2000" b="1" i="1" dirty="0"/>
              <a:t>более «</a:t>
            </a:r>
            <a:r>
              <a:rPr lang="ru-RU" sz="2000" b="1" i="1" dirty="0" err="1"/>
              <a:t>либерализованным</a:t>
            </a:r>
            <a:r>
              <a:rPr lang="ru-RU" sz="2000" b="1" i="1" dirty="0"/>
              <a:t>». </a:t>
            </a:r>
            <a:endParaRPr lang="ru-RU" sz="2000" b="1" i="1" dirty="0" smtClean="0"/>
          </a:p>
          <a:p>
            <a:r>
              <a:rPr lang="ru-RU" sz="2000" b="1" i="1" dirty="0" smtClean="0"/>
              <a:t>Это </a:t>
            </a:r>
            <a:r>
              <a:rPr lang="ru-RU" sz="2000" b="1" i="1" dirty="0"/>
              <a:t>стало возможным благодаря </a:t>
            </a:r>
            <a:r>
              <a:rPr lang="ru-RU" sz="2000" b="1" i="1" dirty="0" smtClean="0"/>
              <a:t>обучению </a:t>
            </a:r>
            <a:r>
              <a:rPr lang="ru-RU" sz="2000" b="1" i="1" dirty="0"/>
              <a:t>больных в школе самоконтроля, широкому внедрению средств </a:t>
            </a:r>
            <a:r>
              <a:rPr lang="ru-RU" sz="2000" b="1" i="1" dirty="0" smtClean="0"/>
              <a:t>самоконтроля</a:t>
            </a:r>
            <a:r>
              <a:rPr lang="ru-RU" sz="2000" b="1" i="1" dirty="0"/>
              <a:t>, употреблению новых сверхбыстрых инсулинов (</a:t>
            </a:r>
            <a:r>
              <a:rPr lang="ru-RU" sz="2000" b="1" i="1" dirty="0" err="1"/>
              <a:t>Хумалог</a:t>
            </a:r>
            <a:r>
              <a:rPr lang="ru-RU" sz="2000" b="1" i="1" dirty="0"/>
              <a:t>, </a:t>
            </a:r>
            <a:r>
              <a:rPr lang="ru-RU" sz="2000" b="1" i="1" dirty="0" err="1" smtClean="0"/>
              <a:t>НовоРапид</a:t>
            </a:r>
            <a:r>
              <a:rPr lang="ru-RU" sz="2000" b="1" i="1" dirty="0"/>
              <a:t>). </a:t>
            </a:r>
            <a:endParaRPr lang="ru-RU" sz="2000" b="1" i="1" dirty="0" smtClean="0"/>
          </a:p>
          <a:p>
            <a:r>
              <a:rPr lang="ru-RU" sz="2000" b="1" i="1" dirty="0"/>
              <a:t>Т</a:t>
            </a:r>
            <a:r>
              <a:rPr lang="ru-RU" sz="2000" b="1" i="1" dirty="0" smtClean="0"/>
              <a:t>ем </a:t>
            </a:r>
            <a:r>
              <a:rPr lang="ru-RU" sz="2000" b="1" i="1" dirty="0"/>
              <a:t>не менее, относительно свободное питание возможно </a:t>
            </a:r>
            <a:r>
              <a:rPr lang="ru-RU" sz="2000" b="1" i="1" dirty="0" smtClean="0"/>
              <a:t>только у </a:t>
            </a:r>
            <a:r>
              <a:rPr lang="ru-RU" sz="2000" b="1" i="1" dirty="0"/>
              <a:t>хорошо обученных больных, при стабильном течении диабета и </a:t>
            </a:r>
            <a:r>
              <a:rPr lang="ru-RU" sz="2000" b="1" i="1" dirty="0" smtClean="0"/>
              <a:t>многократном </a:t>
            </a:r>
            <a:r>
              <a:rPr lang="ru-RU" sz="2000" b="1" i="1" dirty="0"/>
              <a:t>контроле сахара крови в течение дня</a:t>
            </a:r>
            <a:r>
              <a:rPr lang="ru-RU" sz="2000" b="1" i="1" dirty="0" smtClean="0"/>
              <a:t>.</a:t>
            </a:r>
          </a:p>
          <a:p>
            <a:endParaRPr lang="ru-RU" sz="2000" b="1" i="1" dirty="0"/>
          </a:p>
          <a:p>
            <a:r>
              <a:rPr lang="ru-RU" sz="2000" b="1" i="1" dirty="0"/>
              <a:t>Итак, больше всего повышают сахар крови </a:t>
            </a:r>
            <a:r>
              <a:rPr lang="ru-RU" sz="2000" b="1" i="1" dirty="0" smtClean="0"/>
              <a:t> углеводы</a:t>
            </a:r>
            <a:r>
              <a:rPr lang="ru-RU" sz="2000" b="1" i="1" dirty="0"/>
              <a:t>. </a:t>
            </a:r>
            <a:endParaRPr lang="ru-RU" sz="2000" b="1" i="1" dirty="0" smtClean="0"/>
          </a:p>
          <a:p>
            <a:r>
              <a:rPr lang="ru-RU" sz="2000" b="1" i="1" dirty="0" smtClean="0"/>
              <a:t>Продукты</a:t>
            </a:r>
            <a:r>
              <a:rPr lang="ru-RU" sz="2000" b="1" i="1" dirty="0"/>
              <a:t>, </a:t>
            </a:r>
            <a:r>
              <a:rPr lang="ru-RU" sz="2000" b="1" i="1" dirty="0" smtClean="0"/>
              <a:t>которые </a:t>
            </a:r>
            <a:r>
              <a:rPr lang="ru-RU" sz="2000" b="1" i="1" dirty="0"/>
              <a:t>содержат чистый сахар, в ежедневном питании должны быть </a:t>
            </a:r>
            <a:r>
              <a:rPr lang="ru-RU" sz="2000" b="1" i="1" dirty="0" smtClean="0"/>
              <a:t>исключены</a:t>
            </a:r>
            <a:r>
              <a:rPr lang="ru-RU" sz="2000" b="1" i="1" dirty="0"/>
              <a:t>.  </a:t>
            </a:r>
            <a:r>
              <a:rPr lang="ru-RU" sz="2000" b="1" i="1" dirty="0" smtClean="0"/>
              <a:t>Однако </a:t>
            </a:r>
            <a:r>
              <a:rPr lang="ru-RU" sz="2000" b="1" i="1" dirty="0"/>
              <a:t>сахар всегда должен быть у ребенка в кармане.  </a:t>
            </a:r>
            <a:r>
              <a:rPr lang="ru-RU" sz="2000" b="1" i="1" dirty="0" smtClean="0">
                <a:solidFill>
                  <a:srgbClr val="C00000"/>
                </a:solidFill>
              </a:rPr>
              <a:t>Это средство </a:t>
            </a:r>
            <a:r>
              <a:rPr lang="ru-RU" sz="2000" b="1" i="1" dirty="0">
                <a:solidFill>
                  <a:srgbClr val="C00000"/>
                </a:solidFill>
              </a:rPr>
              <a:t>первой помощи при резком снижении сахара крови – </a:t>
            </a:r>
            <a:r>
              <a:rPr lang="ru-RU" sz="2000" b="1" i="1" dirty="0" smtClean="0">
                <a:solidFill>
                  <a:srgbClr val="C00000"/>
                </a:solidFill>
              </a:rPr>
              <a:t>гипогликемии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288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49694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chemeClr val="accent2"/>
                </a:solidFill>
              </a:rPr>
              <a:t>В ежедневном питании следует употреблять углеводы, которые </a:t>
            </a:r>
            <a:r>
              <a:rPr lang="ru-RU" sz="2800" b="1" i="1" dirty="0" smtClean="0">
                <a:solidFill>
                  <a:schemeClr val="accent2"/>
                </a:solidFill>
              </a:rPr>
              <a:t>содержат </a:t>
            </a:r>
            <a:r>
              <a:rPr lang="ru-RU" sz="2800" b="1" i="1" dirty="0">
                <a:solidFill>
                  <a:schemeClr val="accent2"/>
                </a:solidFill>
              </a:rPr>
              <a:t>много клетчатки – это хлеб грубого помола, особенно ржаной, </a:t>
            </a:r>
            <a:r>
              <a:rPr lang="ru-RU" sz="2800" b="1" i="1" dirty="0" smtClean="0">
                <a:solidFill>
                  <a:schemeClr val="accent2"/>
                </a:solidFill>
              </a:rPr>
              <a:t>макаронные </a:t>
            </a:r>
            <a:r>
              <a:rPr lang="ru-RU" sz="2800" b="1" i="1" dirty="0">
                <a:solidFill>
                  <a:schemeClr val="accent2"/>
                </a:solidFill>
              </a:rPr>
              <a:t>изделия, рис, овощи (картофель, капуста, перец, зеленый </a:t>
            </a:r>
            <a:r>
              <a:rPr lang="ru-RU" sz="2800" b="1" i="1" dirty="0" smtClean="0">
                <a:solidFill>
                  <a:schemeClr val="accent2"/>
                </a:solidFill>
              </a:rPr>
              <a:t>горошек</a:t>
            </a:r>
            <a:r>
              <a:rPr lang="ru-RU" sz="2800" b="1" i="1" dirty="0">
                <a:solidFill>
                  <a:schemeClr val="accent2"/>
                </a:solidFill>
              </a:rPr>
              <a:t>, лук, морская капуста, зелень), фрукты (до 400 гр. в сутки). </a:t>
            </a:r>
            <a:endParaRPr lang="ru-RU" sz="2800" b="1" i="1" dirty="0" smtClean="0">
              <a:solidFill>
                <a:schemeClr val="accent2"/>
              </a:solidFill>
            </a:endParaRPr>
          </a:p>
          <a:p>
            <a:r>
              <a:rPr lang="ru-RU" sz="2800" b="1" i="1" dirty="0" smtClean="0">
                <a:solidFill>
                  <a:schemeClr val="accent2"/>
                </a:solidFill>
              </a:rPr>
              <a:t>Эти так называемые </a:t>
            </a:r>
            <a:r>
              <a:rPr lang="ru-RU" sz="2800" b="1" i="1" dirty="0">
                <a:solidFill>
                  <a:schemeClr val="accent2"/>
                </a:solidFill>
              </a:rPr>
              <a:t>«медленные» или «упакованные» углеводы более </a:t>
            </a:r>
            <a:r>
              <a:rPr lang="ru-RU" sz="2800" b="1" i="1" dirty="0" smtClean="0">
                <a:solidFill>
                  <a:schemeClr val="accent2"/>
                </a:solidFill>
              </a:rPr>
              <a:t>медленно всасываются </a:t>
            </a:r>
            <a:r>
              <a:rPr lang="ru-RU" sz="2800" b="1" i="1" dirty="0">
                <a:solidFill>
                  <a:schemeClr val="accent2"/>
                </a:solidFill>
              </a:rPr>
              <a:t>и поступают в кровь, благодаря чему успевают лучше </a:t>
            </a:r>
            <a:r>
              <a:rPr lang="ru-RU" sz="2800" b="1" i="1" dirty="0" smtClean="0">
                <a:solidFill>
                  <a:schemeClr val="accent2"/>
                </a:solidFill>
              </a:rPr>
              <a:t>усваиваться </a:t>
            </a:r>
            <a:r>
              <a:rPr lang="ru-RU" sz="2800" b="1" i="1" dirty="0">
                <a:solidFill>
                  <a:schemeClr val="accent2"/>
                </a:solidFill>
              </a:rPr>
              <a:t>клетками. </a:t>
            </a:r>
            <a:endParaRPr lang="ru-RU" sz="2800" b="1" i="1" dirty="0" smtClean="0">
              <a:solidFill>
                <a:schemeClr val="accent2"/>
              </a:solidFill>
            </a:endParaRPr>
          </a:p>
          <a:p>
            <a:r>
              <a:rPr lang="ru-RU" sz="2800" b="1" i="1" dirty="0" smtClean="0">
                <a:solidFill>
                  <a:schemeClr val="accent2"/>
                </a:solidFill>
              </a:rPr>
              <a:t>Чтобы </a:t>
            </a:r>
            <a:r>
              <a:rPr lang="ru-RU" sz="2800" b="1" i="1" dirty="0">
                <a:solidFill>
                  <a:schemeClr val="accent2"/>
                </a:solidFill>
              </a:rPr>
              <a:t>замедлить всасывание углеводов, </a:t>
            </a:r>
            <a:r>
              <a:rPr lang="ru-RU" sz="2800" b="1" i="1" dirty="0" smtClean="0">
                <a:solidFill>
                  <a:schemeClr val="accent2"/>
                </a:solidFill>
              </a:rPr>
              <a:t>употребляйте овощи </a:t>
            </a:r>
            <a:r>
              <a:rPr lang="ru-RU" sz="2800" b="1" i="1" dirty="0">
                <a:solidFill>
                  <a:schemeClr val="accent2"/>
                </a:solidFill>
              </a:rPr>
              <a:t>в каждый прием пищи.</a:t>
            </a:r>
          </a:p>
          <a:p>
            <a:r>
              <a:rPr lang="ru-RU" sz="2800" b="1" i="1" dirty="0">
                <a:solidFill>
                  <a:schemeClr val="accent2"/>
                </a:solidFill>
              </a:rPr>
              <a:t>Углеводы нужно обязательно учитывать в питании при расчете дозы </a:t>
            </a:r>
            <a:r>
              <a:rPr lang="ru-RU" sz="2800" b="1" i="1" dirty="0" smtClean="0">
                <a:solidFill>
                  <a:schemeClr val="accent2"/>
                </a:solidFill>
              </a:rPr>
              <a:t>короткого </a:t>
            </a:r>
            <a:r>
              <a:rPr lang="ru-RU" sz="2800" b="1" i="1" dirty="0">
                <a:solidFill>
                  <a:schemeClr val="accent2"/>
                </a:solidFill>
              </a:rPr>
              <a:t>инсулина. </a:t>
            </a:r>
          </a:p>
        </p:txBody>
      </p:sp>
    </p:spTree>
    <p:extLst>
      <p:ext uri="{BB962C8B-B14F-4D97-AF65-F5344CB8AC3E}">
        <p14:creationId xmlns:p14="http://schemas.microsoft.com/office/powerpoint/2010/main" val="36579390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РЕГУЛИРОВАНИЕ САХАРА</a:t>
            </a:r>
          </a:p>
          <a:p>
            <a:r>
              <a:rPr lang="ru-RU" sz="2000" b="1" i="1" dirty="0"/>
              <a:t>Слабый подъем сахара крови дают фасоль, горох, бобы.</a:t>
            </a:r>
          </a:p>
          <a:p>
            <a:r>
              <a:rPr lang="ru-RU" sz="2000" b="1" i="1" dirty="0"/>
              <a:t>Все виды овощей (кроме картофеля и кукурузы) и зелени (капуста, </a:t>
            </a:r>
            <a:r>
              <a:rPr lang="ru-RU" sz="2000" b="1" i="1" dirty="0" smtClean="0"/>
              <a:t>редис</a:t>
            </a:r>
            <a:r>
              <a:rPr lang="ru-RU" sz="2000" b="1" i="1" dirty="0"/>
              <a:t>, морковь, помидоры, огурцы, красный и зеленый перец, щавель, </a:t>
            </a:r>
            <a:r>
              <a:rPr lang="ru-RU" sz="2000" b="1" i="1" dirty="0" smtClean="0"/>
              <a:t>петрушка</a:t>
            </a:r>
            <a:r>
              <a:rPr lang="ru-RU" sz="2000" b="1" i="1" dirty="0"/>
              <a:t>, укроп, листовой салат) не повышают сахар крови.</a:t>
            </a:r>
          </a:p>
          <a:p>
            <a:r>
              <a:rPr lang="ru-RU" sz="2000" b="1" i="1" dirty="0" smtClean="0"/>
              <a:t>Не повышают сахар крови в обычных (физиологических) количествах: мясо, рыба, колбаса, яйца, грибы. При </a:t>
            </a:r>
            <a:r>
              <a:rPr lang="ru-RU" sz="2000" b="1" i="1" dirty="0"/>
              <a:t>употреблении большого количества белков сахар крови также </a:t>
            </a:r>
            <a:r>
              <a:rPr lang="ru-RU" sz="2000" b="1" i="1" dirty="0" smtClean="0"/>
              <a:t>повышается</a:t>
            </a:r>
            <a:r>
              <a:rPr lang="ru-RU" sz="2000" b="1" i="1" dirty="0"/>
              <a:t>, поскольку в организме до 50 % их превращается в углеводы.</a:t>
            </a:r>
          </a:p>
          <a:p>
            <a:r>
              <a:rPr lang="ru-RU" sz="2000" b="1" i="1" dirty="0"/>
              <a:t>Традиционно считается, что орехи в небольшом количестве (до 50 </a:t>
            </a:r>
            <a:r>
              <a:rPr lang="ru-RU" sz="2000" b="1" i="1" dirty="0" smtClean="0"/>
              <a:t>г) не </a:t>
            </a:r>
            <a:r>
              <a:rPr lang="ru-RU" sz="2000" b="1" i="1" dirty="0"/>
              <a:t>повышают сахар крови, так как жир, входящий в их состав, </a:t>
            </a:r>
            <a:r>
              <a:rPr lang="ru-RU" sz="2000" b="1" i="1" dirty="0" smtClean="0"/>
              <a:t>замедляет всасывание </a:t>
            </a:r>
            <a:r>
              <a:rPr lang="ru-RU" sz="2000" b="1" i="1" dirty="0"/>
              <a:t>углеводов. Однако при неотрегулированном углеводном </a:t>
            </a:r>
            <a:r>
              <a:rPr lang="ru-RU" sz="2000" b="1" i="1" dirty="0" smtClean="0"/>
              <a:t>обмене </a:t>
            </a:r>
            <a:r>
              <a:rPr lang="ru-RU" sz="2000" b="1" i="1" dirty="0"/>
              <a:t>жиры в организме частично превращаются в углеводы, частично </a:t>
            </a:r>
            <a:r>
              <a:rPr lang="ru-RU" sz="2000" b="1" i="1" dirty="0" smtClean="0"/>
              <a:t>накапливаются </a:t>
            </a:r>
            <a:r>
              <a:rPr lang="ru-RU" sz="2000" b="1" i="1" dirty="0"/>
              <a:t>в виде кетоновых тел, неполных продуктов сгорания. В </a:t>
            </a:r>
            <a:r>
              <a:rPr lang="ru-RU" sz="2000" b="1" i="1" dirty="0" smtClean="0"/>
              <a:t>результате </a:t>
            </a:r>
            <a:r>
              <a:rPr lang="ru-RU" sz="2000" b="1" i="1" dirty="0"/>
              <a:t>употребление большого количества орехов приводит к </a:t>
            </a:r>
            <a:r>
              <a:rPr lang="ru-RU" sz="2000" b="1" i="1" dirty="0" smtClean="0"/>
              <a:t>повышению сахара </a:t>
            </a:r>
            <a:r>
              <a:rPr lang="ru-RU" sz="2000" b="1" i="1" dirty="0"/>
              <a:t>крови и появлению ацетона. Поэтому орехи и другие жирные </a:t>
            </a:r>
            <a:r>
              <a:rPr lang="ru-RU" sz="2000" b="1" i="1" dirty="0" smtClean="0"/>
              <a:t>продукты </a:t>
            </a:r>
            <a:r>
              <a:rPr lang="ru-RU" sz="2000" b="1" i="1" dirty="0"/>
              <a:t>нужно исключать при декомпенсации сахарного диабета и </a:t>
            </a:r>
            <a:r>
              <a:rPr lang="ru-RU" sz="2000" b="1" i="1" dirty="0" smtClean="0"/>
              <a:t>употреблять </a:t>
            </a:r>
            <a:r>
              <a:rPr lang="ru-RU" sz="2000" b="1" i="1" dirty="0"/>
              <a:t>с осторожностью при нестабильном течении болезни.</a:t>
            </a:r>
          </a:p>
          <a:p>
            <a:r>
              <a:rPr lang="ru-RU" sz="2000" b="1" i="1" dirty="0"/>
              <a:t>На уровень сахара крови влияет не только вид продуктов, но и такие</a:t>
            </a:r>
          </a:p>
          <a:p>
            <a:r>
              <a:rPr lang="ru-RU" sz="2000" b="1" i="1" dirty="0"/>
              <a:t>факторы, как кулинарная обработка (жидкие продукты быстрее </a:t>
            </a:r>
            <a:r>
              <a:rPr lang="ru-RU" sz="2000" b="1" i="1" dirty="0" smtClean="0"/>
              <a:t>всасываются </a:t>
            </a:r>
            <a:r>
              <a:rPr lang="ru-RU" sz="2000" b="1" i="1" dirty="0"/>
              <a:t>– апельсиновый сок даст более быстрый подъем сахара, чем </a:t>
            </a:r>
            <a:r>
              <a:rPr lang="ru-RU" sz="2000" b="1" i="1" dirty="0" smtClean="0"/>
              <a:t>съеденный </a:t>
            </a:r>
            <a:r>
              <a:rPr lang="ru-RU" sz="2000" b="1" i="1" dirty="0"/>
              <a:t>апельсин; картофельное пюре повысит сахар быстрее, чем </a:t>
            </a:r>
            <a:r>
              <a:rPr lang="ru-RU" sz="2000" b="1" i="1" dirty="0" smtClean="0"/>
              <a:t>отварной или </a:t>
            </a:r>
            <a:r>
              <a:rPr lang="ru-RU" sz="2000" b="1" i="1" dirty="0"/>
              <a:t>жареный картофель), скорость приема пищи (при медленном </a:t>
            </a:r>
            <a:r>
              <a:rPr lang="ru-RU" sz="2000" b="1" i="1" dirty="0" smtClean="0"/>
              <a:t>приеме  менее </a:t>
            </a:r>
            <a:r>
              <a:rPr lang="ru-RU" sz="2000" b="1" i="1" dirty="0"/>
              <a:t>интенсивно повышается содержание сахара в крови)</a:t>
            </a:r>
          </a:p>
        </p:txBody>
      </p:sp>
    </p:spTree>
    <p:extLst>
      <p:ext uri="{BB962C8B-B14F-4D97-AF65-F5344CB8AC3E}">
        <p14:creationId xmlns:p14="http://schemas.microsoft.com/office/powerpoint/2010/main" val="5466178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332656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</a:rPr>
              <a:t>Режим питания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855876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Ребенок с сахарным диабетом должен соблюдать режим питания. </a:t>
            </a:r>
            <a:endParaRPr lang="ru-RU" sz="20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Наиболее 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рациональным является дробное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6-кратное 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питание, при котором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ребенок 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ест каждые 3 часа: это 3 основных приема пищи: </a:t>
            </a:r>
            <a:endParaRPr lang="ru-RU" sz="20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Завтрак (7:00 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– 9:00), </a:t>
            </a:r>
            <a:endParaRPr lang="ru-RU" sz="20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обед 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(12:00 –14:00), </a:t>
            </a:r>
            <a:endParaRPr lang="ru-RU" sz="20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ужин 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(18:00 –19:00), </a:t>
            </a:r>
            <a:endParaRPr lang="ru-RU" sz="20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а 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также 3 легких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пере куса 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(второй завтрак, полдник, второй ужин – через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2,5-3 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часа после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основного 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приема пищи – в момент максимального действия короткого инсулина).</a:t>
            </a:r>
          </a:p>
          <a:p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Важно принимать пищу изо дня в день в определенные часы.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Прием пищи 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в установленные часы предотвращает гипогликемические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состояния и 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закрепляет пищевой рефлекс на время «возникновения </a:t>
            </a:r>
            <a:r>
              <a:rPr lang="ru-RU" sz="2000" b="1" i="1" dirty="0" err="1" smtClean="0">
                <a:solidFill>
                  <a:schemeClr val="accent3">
                    <a:lumMod val="50000"/>
                  </a:schemeClr>
                </a:solidFill>
              </a:rPr>
              <a:t>здоровогоаппетита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». </a:t>
            </a:r>
            <a:endParaRPr lang="ru-RU" sz="20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С 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появлением инсулинов ультракороткого действия (</a:t>
            </a:r>
            <a:r>
              <a:rPr lang="ru-RU" sz="2000" b="1" i="1" dirty="0" err="1">
                <a:solidFill>
                  <a:schemeClr val="accent3">
                    <a:lumMod val="50000"/>
                  </a:schemeClr>
                </a:solidFill>
              </a:rPr>
              <a:t>НовоРапид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2000" b="1" i="1" dirty="0" err="1" smtClean="0">
                <a:solidFill>
                  <a:schemeClr val="accent3">
                    <a:lumMod val="50000"/>
                  </a:schemeClr>
                </a:solidFill>
              </a:rPr>
              <a:t>Хумалог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) стало возможным по желанию больного отказаться от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дополнительных 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перекусов либо уменьшить их количество или калорийность. </a:t>
            </a:r>
            <a:endParaRPr lang="ru-RU" sz="20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000" b="1" i="1" dirty="0">
                <a:solidFill>
                  <a:srgbClr val="0070C0"/>
                </a:solidFill>
              </a:rPr>
              <a:t>В</a:t>
            </a:r>
            <a:r>
              <a:rPr lang="ru-RU" sz="2000" b="1" i="1" dirty="0" smtClean="0">
                <a:solidFill>
                  <a:srgbClr val="0070C0"/>
                </a:solidFill>
              </a:rPr>
              <a:t>ысокая </a:t>
            </a:r>
            <a:r>
              <a:rPr lang="ru-RU" sz="2000" b="1" i="1" dirty="0">
                <a:solidFill>
                  <a:srgbClr val="0070C0"/>
                </a:solidFill>
              </a:rPr>
              <a:t>скорость всасывания инсулина позволяет в небольшом </a:t>
            </a:r>
            <a:r>
              <a:rPr lang="ru-RU" sz="2000" b="1" i="1" dirty="0" smtClean="0">
                <a:solidFill>
                  <a:srgbClr val="0070C0"/>
                </a:solidFill>
              </a:rPr>
              <a:t>количестве </a:t>
            </a:r>
            <a:r>
              <a:rPr lang="ru-RU" sz="2000" b="1" i="1" dirty="0">
                <a:solidFill>
                  <a:srgbClr val="0070C0"/>
                </a:solidFill>
              </a:rPr>
              <a:t>добавлять в питание легкоусвояемые углеводы (с учетом </a:t>
            </a:r>
            <a:r>
              <a:rPr lang="ru-RU" sz="2000" b="1" i="1" dirty="0" smtClean="0">
                <a:solidFill>
                  <a:srgbClr val="0070C0"/>
                </a:solidFill>
              </a:rPr>
              <a:t>количества </a:t>
            </a:r>
            <a:r>
              <a:rPr lang="ru-RU" sz="2000" b="1" i="1" dirty="0">
                <a:solidFill>
                  <a:srgbClr val="0070C0"/>
                </a:solidFill>
              </a:rPr>
              <a:t>принятых углеводов) без заметного изменения сахара крови.</a:t>
            </a:r>
          </a:p>
        </p:txBody>
      </p:sp>
    </p:spTree>
    <p:extLst>
      <p:ext uri="{BB962C8B-B14F-4D97-AF65-F5344CB8AC3E}">
        <p14:creationId xmlns:p14="http://schemas.microsoft.com/office/powerpoint/2010/main" val="1363802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260648"/>
            <a:ext cx="40233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</a:rPr>
              <a:t>Индивидуальный план питания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629980"/>
            <a:ext cx="9036496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Введение многократных инъекций инсулина короткого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действия(интенсифицированная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терапия) и постоянный самоконтроль сахара крови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позволяют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</a:rPr>
              <a:t>либерализовать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» диету</a:t>
            </a:r>
            <a:r>
              <a:rPr lang="ru-RU" dirty="0" smtClean="0"/>
              <a:t>.!</a:t>
            </a:r>
          </a:p>
          <a:p>
            <a:endParaRPr lang="ru-RU" dirty="0"/>
          </a:p>
          <a:p>
            <a:r>
              <a:rPr lang="ru-RU" dirty="0" smtClean="0"/>
              <a:t>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В компенсированном состоянии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допускается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некоторое изменение плана питания: изменение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</a:rPr>
              <a:t>калоража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смещение времени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приема пищи, пропуск мелких перекусов, если ребенок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получает инсулины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ультракороткого действия типа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</a:rPr>
              <a:t>Хумалог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</a:rPr>
              <a:t>НовоРапид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/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Подсчет питания </a:t>
            </a:r>
            <a:r>
              <a:rPr lang="ru-RU" sz="2000" b="1" i="1" dirty="0">
                <a:solidFill>
                  <a:srgbClr val="C00000"/>
                </a:solidFill>
              </a:rPr>
              <a:t>ведется значительно проще – по системе хлебных единиц</a:t>
            </a:r>
            <a:r>
              <a:rPr lang="ru-RU" sz="2000" b="1" i="1" dirty="0" smtClean="0">
                <a:solidFill>
                  <a:srgbClr val="C00000"/>
                </a:solidFill>
              </a:rPr>
              <a:t>.!</a:t>
            </a:r>
            <a:endParaRPr lang="ru-RU" sz="2000" b="1" i="1" dirty="0">
              <a:solidFill>
                <a:srgbClr val="C00000"/>
              </a:solidFill>
            </a:endParaRPr>
          </a:p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Врач обычно рекомендует больному ребенку индивидуальную диету,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которая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учитывает вкусовые запросы и привычки ребенка, особенности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режима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жизни и питания всей семьи, национальные особенности питания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и. т.д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. При этом для ребенка с сахарным диабетом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какого либо отдельного стола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и специальной кулинарной обработки продуктов не требуется. 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Пища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</a:rPr>
              <a:t>может готовиться одинаково для всех членов семьи с учетом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вышеприведенных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</a:rPr>
              <a:t>рекомендаций.</a:t>
            </a:r>
          </a:p>
          <a:p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</a:rPr>
              <a:t>Если у вашего ребенка нормальный для его возраста рост и вес, то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состав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</a:rPr>
              <a:t>пищи (то есть количество белков, жиров, углеводов)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практически не отличается от его здоровых сверстников.  </a:t>
            </a:r>
          </a:p>
        </p:txBody>
      </p:sp>
    </p:spTree>
    <p:extLst>
      <p:ext uri="{BB962C8B-B14F-4D97-AF65-F5344CB8AC3E}">
        <p14:creationId xmlns:p14="http://schemas.microsoft.com/office/powerpoint/2010/main" val="38069380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323439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период полового созревания (подростковый возраст – 15 –18 лет)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потребность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в калориях может меняться в зависимости от пола: у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мальчиков она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увеличивается до 2500 – 3000 калорий в день, </a:t>
            </a:r>
            <a:endParaRPr lang="ru-RU" sz="24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у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девочек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уменьшается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до 1800 – 2300 калорий. </a:t>
            </a:r>
            <a:endParaRPr lang="ru-RU" sz="24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Для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того, чтобы рассчитать ребенку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суточную потребность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в калориях, пользуются формулой расчета стандартной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физиологической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диеты: 1000 + (n х 100), где n – число лет, 1000 –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суточная калорийность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, которая необходима ребенку в 1 год.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Например: суточная потребность в калориях для ребенка 5 лет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составляет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1000 + (5 х 100) = 1500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ккал. Наиболее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калорийными являются жиры, при их усвоении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выделяется 9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ккал на 1 грамм жира; сгорая, 1 грамм белков выделяет 4 ккал,1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грамм углеводов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выделяет 4 ккал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</a:rPr>
              <a:t>Если до заболевания диабетом ребенок имел избыточный вес, то расчет </a:t>
            </a:r>
            <a:r>
              <a:rPr lang="ru-RU" sz="2000" b="1" i="1" dirty="0" err="1">
                <a:solidFill>
                  <a:schemeClr val="tx2">
                    <a:lumMod val="50000"/>
                  </a:schemeClr>
                </a:solidFill>
              </a:rPr>
              <a:t>калоража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</a:rPr>
              <a:t> проводится на идеальный вес. Как и у здоровых детей, суточная калорийность пищи покрывается на 50-55% за счет углеводов, на 15- 20% за счет белков и на 30% за счет жиров.</a:t>
            </a:r>
          </a:p>
        </p:txBody>
      </p:sp>
    </p:spTree>
    <p:extLst>
      <p:ext uri="{BB962C8B-B14F-4D97-AF65-F5344CB8AC3E}">
        <p14:creationId xmlns:p14="http://schemas.microsoft.com/office/powerpoint/2010/main" val="15627873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42493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C00000"/>
                </a:solidFill>
              </a:rPr>
              <a:t>Пример расчета суточного </a:t>
            </a:r>
            <a:r>
              <a:rPr lang="ru-RU" sz="2400" b="1" i="1" dirty="0" err="1">
                <a:solidFill>
                  <a:srgbClr val="C00000"/>
                </a:solidFill>
              </a:rPr>
              <a:t>калоража</a:t>
            </a:r>
            <a:r>
              <a:rPr lang="ru-RU" sz="2400" b="1" i="1" dirty="0">
                <a:solidFill>
                  <a:srgbClr val="C00000"/>
                </a:solidFill>
              </a:rPr>
              <a:t> ребенку 5 лет с сахарным диабетом.</a:t>
            </a:r>
          </a:p>
          <a:p>
            <a:r>
              <a:rPr lang="ru-RU" sz="2400" b="1" i="1" dirty="0">
                <a:solidFill>
                  <a:srgbClr val="C00000"/>
                </a:solidFill>
              </a:rPr>
              <a:t>Ребенку 5 лет (суточная калорийность пищи 1500 ккал) нужно в сутки:</a:t>
            </a:r>
          </a:p>
          <a:p>
            <a:r>
              <a:rPr lang="ru-RU" sz="2400" b="1" i="1" dirty="0">
                <a:solidFill>
                  <a:srgbClr val="C00000"/>
                </a:solidFill>
              </a:rPr>
              <a:t>а) углеводов граммов; (50x1500) :100 *4=187,5граммов</a:t>
            </a:r>
          </a:p>
          <a:p>
            <a:r>
              <a:rPr lang="ru-RU" sz="2400" b="1" i="1" dirty="0">
                <a:solidFill>
                  <a:srgbClr val="C00000"/>
                </a:solidFill>
              </a:rPr>
              <a:t>б) белков граммов; (1500x20)100  4=75граммов</a:t>
            </a:r>
          </a:p>
          <a:p>
            <a:r>
              <a:rPr lang="ru-RU" sz="2400" b="1" i="1" dirty="0">
                <a:solidFill>
                  <a:srgbClr val="C00000"/>
                </a:solidFill>
              </a:rPr>
              <a:t>в) жиров граммов. (1500x30) 100 9=50</a:t>
            </a:r>
          </a:p>
          <a:p>
            <a:r>
              <a:rPr lang="ru-RU" sz="2400" b="1" i="1" dirty="0">
                <a:solidFill>
                  <a:srgbClr val="C00000"/>
                </a:solidFill>
              </a:rPr>
              <a:t>Суточный </a:t>
            </a:r>
            <a:r>
              <a:rPr lang="ru-RU" sz="2400" b="1" i="1" dirty="0" err="1">
                <a:solidFill>
                  <a:srgbClr val="C00000"/>
                </a:solidFill>
              </a:rPr>
              <a:t>калораж</a:t>
            </a:r>
            <a:r>
              <a:rPr lang="ru-RU" sz="2400" b="1" i="1" dirty="0">
                <a:solidFill>
                  <a:srgbClr val="C00000"/>
                </a:solidFill>
              </a:rPr>
              <a:t> на каждый прием лучше распределить так:</a:t>
            </a:r>
          </a:p>
          <a:p>
            <a:r>
              <a:rPr lang="ru-RU" sz="2400" b="1" i="1" dirty="0">
                <a:solidFill>
                  <a:srgbClr val="C00000"/>
                </a:solidFill>
              </a:rPr>
              <a:t>• Первый завтрак – 20-25 %.</a:t>
            </a:r>
          </a:p>
          <a:p>
            <a:r>
              <a:rPr lang="ru-RU" sz="2400" b="1" i="1" dirty="0">
                <a:solidFill>
                  <a:srgbClr val="C00000"/>
                </a:solidFill>
              </a:rPr>
              <a:t>• Второй завтрак – 10-15 %.</a:t>
            </a:r>
          </a:p>
          <a:p>
            <a:r>
              <a:rPr lang="ru-RU" sz="2400" b="1" i="1" dirty="0">
                <a:solidFill>
                  <a:srgbClr val="C00000"/>
                </a:solidFill>
              </a:rPr>
              <a:t>• Обед – 25-30 %.</a:t>
            </a:r>
          </a:p>
          <a:p>
            <a:r>
              <a:rPr lang="ru-RU" sz="2400" b="1" i="1" dirty="0">
                <a:solidFill>
                  <a:srgbClr val="C00000"/>
                </a:solidFill>
              </a:rPr>
              <a:t>• Полдник – 5-10 %.</a:t>
            </a:r>
          </a:p>
          <a:p>
            <a:r>
              <a:rPr lang="ru-RU" sz="2400" b="1" i="1" dirty="0">
                <a:solidFill>
                  <a:srgbClr val="C00000"/>
                </a:solidFill>
              </a:rPr>
              <a:t>• Ужин – 20-25 %.</a:t>
            </a:r>
          </a:p>
          <a:p>
            <a:r>
              <a:rPr lang="ru-RU" sz="2400" b="1" i="1" dirty="0">
                <a:solidFill>
                  <a:srgbClr val="C00000"/>
                </a:solidFill>
              </a:rPr>
              <a:t>• Второй ужин – 5-10 %.Однако возможно и другое распределение в зависимости от аппетита ребенка в разное время суток</a:t>
            </a:r>
          </a:p>
        </p:txBody>
      </p:sp>
    </p:spTree>
    <p:extLst>
      <p:ext uri="{BB962C8B-B14F-4D97-AF65-F5344CB8AC3E}">
        <p14:creationId xmlns:p14="http://schemas.microsoft.com/office/powerpoint/2010/main" val="42800776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980728"/>
            <a:ext cx="87129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Для облегчения подбора продуктов при составлении диеты и ее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разнообразия 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разработана упрощенная оценка их по углеводам,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белкам,</a:t>
            </a:r>
            <a:r>
              <a:rPr lang="en-US" sz="2000" b="1" i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и 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жирам. Учитывая, что продукты, содержащие углеводы, в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максимальной</a:t>
            </a:r>
            <a:r>
              <a:rPr lang="en-US" sz="2000" b="1" i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степени 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поднимают уровень глюкозы крови, наиболее важным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является</a:t>
            </a:r>
            <a:r>
              <a:rPr lang="en-US" sz="2000" b="1" i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оценка 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состава продуктов по углеводам. </a:t>
            </a:r>
            <a:endParaRPr lang="ru-RU" sz="2000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Для 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удобства количество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углеводов 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измеряют в калорийных эквивалентах – хлебных единицах (ХЕ).</a:t>
            </a:r>
          </a:p>
          <a:p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За стандарт –1ХЕ принято считать кусочек черного хлеба весом 25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грамм, что 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составляет 12 граммов усвоенных углеводов. </a:t>
            </a:r>
            <a:endParaRPr lang="en-US" sz="2000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Ориентируясь 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на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ХЕ,</a:t>
            </a:r>
            <a:r>
              <a:rPr lang="en-US" sz="2000" b="1" i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можно 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легко заменять продукты, содержащие углеводы. 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представлено 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количество продуктов, содержащих определенное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количество  ХЕ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Пользуясь этой таблицей, легко научиться ориентировочно определять</a:t>
            </a:r>
          </a:p>
          <a:p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количество ХЕ в вашем питании, не взвешивая продукты каждый раз, а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визуально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, с помощью удобных, привычных для восприятия объемов (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кусок,</a:t>
            </a:r>
            <a:r>
              <a:rPr lang="en-US" sz="2000" b="1" i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стакан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, ложка, штука и т.п.)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88641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</a:rPr>
              <a:t>Система хлебных единиц в питании больных диабетом</a:t>
            </a:r>
          </a:p>
        </p:txBody>
      </p:sp>
    </p:spTree>
    <p:extLst>
      <p:ext uri="{BB962C8B-B14F-4D97-AF65-F5344CB8AC3E}">
        <p14:creationId xmlns:p14="http://schemas.microsoft.com/office/powerpoint/2010/main" val="4111705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212976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Белки и жиры, принятые в физиологическом количестве, не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учитываются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, так как они дают небольшой подъем сахара крови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За 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один основной прием не рекомендуется съедать больше 6 ХЕ, а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за сутки 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более 25 ХЕ.</a:t>
            </a:r>
          </a:p>
          <a:p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Сколько ХЕ нужно вашему ребенку, это легко вычислить, разделив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на  12 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количество углеводов, необходимое ребенку данного возраста (по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ранее 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приведенной формуле).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88204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Система подсчета ХЕ позволяет просто и с достаточной точностью определить их количество в продуктах питания.</a:t>
            </a:r>
          </a:p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Как же распределить хлебные единицы в течение дня?</a:t>
            </a:r>
          </a:p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Необходимо более или менее равномерно распределить ХЕ, чтобы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избежать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слишком резких колебаний сахара в крови, а поддерживать его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на приемлемом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уровне.</a:t>
            </a:r>
          </a:p>
        </p:txBody>
      </p:sp>
    </p:spTree>
    <p:extLst>
      <p:ext uri="{BB962C8B-B14F-4D97-AF65-F5344CB8AC3E}">
        <p14:creationId xmlns:p14="http://schemas.microsoft.com/office/powerpoint/2010/main" val="4004139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396730"/>
              </p:ext>
            </p:extLst>
          </p:nvPr>
        </p:nvGraphicFramePr>
        <p:xfrm>
          <a:off x="0" y="1019637"/>
          <a:ext cx="9144000" cy="58213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1143000"/>
                <a:gridCol w="1143000"/>
                <a:gridCol w="1143000"/>
                <a:gridCol w="1143000"/>
                <a:gridCol w="1143000"/>
                <a:gridCol w="1143000"/>
                <a:gridCol w="1143000"/>
              </a:tblGrid>
              <a:tr h="1268933">
                <a:tc>
                  <a:txBody>
                    <a:bodyPr/>
                    <a:lstStyle/>
                    <a:p>
                      <a:r>
                        <a:rPr lang="ru-RU" dirty="0" smtClean="0"/>
                        <a:t>возраст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 – 3</a:t>
                      </a:r>
                    </a:p>
                    <a:p>
                      <a:r>
                        <a:rPr lang="ru-RU" dirty="0" smtClean="0"/>
                        <a:t>года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 – 6 </a:t>
                      </a:r>
                    </a:p>
                    <a:p>
                      <a:r>
                        <a:rPr lang="ru-RU" dirty="0" smtClean="0"/>
                        <a:t>лет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 – 10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лет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 – 14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лет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11 – 14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лет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15 – 18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лет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15 – 18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лет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  <a:tr h="42035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Приемы пищи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+mj-lt"/>
                        </a:rPr>
                        <a:t>мальчики</a:t>
                      </a:r>
                      <a:endParaRPr lang="ru-RU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+mj-lt"/>
                        </a:rPr>
                        <a:t>девочки</a:t>
                      </a:r>
                      <a:endParaRPr lang="ru-RU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+mj-lt"/>
                        </a:rPr>
                        <a:t>мальчики</a:t>
                      </a:r>
                    </a:p>
                    <a:p>
                      <a:endParaRPr lang="ru-RU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+mj-lt"/>
                        </a:rPr>
                        <a:t>девочки</a:t>
                      </a:r>
                    </a:p>
                    <a:p>
                      <a:endParaRPr lang="ru-RU" sz="1600" dirty="0">
                        <a:latin typeface="+mj-lt"/>
                      </a:endParaRPr>
                    </a:p>
                  </a:txBody>
                  <a:tcPr/>
                </a:tc>
              </a:tr>
              <a:tr h="482192">
                <a:tc>
                  <a:txBody>
                    <a:bodyPr/>
                    <a:lstStyle/>
                    <a:p>
                      <a:r>
                        <a:rPr lang="ru-RU" sz="1600" b="1" i="1" dirty="0" smtClean="0">
                          <a:solidFill>
                            <a:srgbClr val="C00000"/>
                          </a:solidFill>
                        </a:rPr>
                        <a:t>завтрак</a:t>
                      </a:r>
                      <a:endParaRPr lang="ru-RU" sz="1600" b="1" i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 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4-5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4-5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5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5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11166">
                <a:tc>
                  <a:txBody>
                    <a:bodyPr/>
                    <a:lstStyle/>
                    <a:p>
                      <a:r>
                        <a:rPr lang="ru-RU" sz="1600" b="1" i="1" dirty="0" smtClean="0">
                          <a:solidFill>
                            <a:srgbClr val="C00000"/>
                          </a:solidFill>
                        </a:rPr>
                        <a:t>2 завтрак</a:t>
                      </a:r>
                      <a:endParaRPr lang="ru-RU" sz="1600" b="1" i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1,5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sz="1600" b="1" i="1" dirty="0" smtClean="0">
                          <a:solidFill>
                            <a:srgbClr val="C00000"/>
                          </a:solidFill>
                        </a:rPr>
                        <a:t>обед</a:t>
                      </a:r>
                      <a:endParaRPr lang="ru-RU" sz="1600" b="1" i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 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5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4-5</a:t>
                      </a:r>
                    </a:p>
                    <a:p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5-6</a:t>
                      </a:r>
                    </a:p>
                    <a:p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4-5</a:t>
                      </a:r>
                    </a:p>
                    <a:p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82192">
                <a:tc>
                  <a:txBody>
                    <a:bodyPr/>
                    <a:lstStyle/>
                    <a:p>
                      <a:r>
                        <a:rPr lang="ru-RU" sz="1600" b="1" i="1" dirty="0" smtClean="0">
                          <a:solidFill>
                            <a:srgbClr val="C00000"/>
                          </a:solidFill>
                        </a:rPr>
                        <a:t>полдник</a:t>
                      </a:r>
                      <a:endParaRPr lang="ru-RU" sz="1600" b="1" i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1,0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1,0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82192">
                <a:tc>
                  <a:txBody>
                    <a:bodyPr/>
                    <a:lstStyle/>
                    <a:p>
                      <a:r>
                        <a:rPr lang="ru-RU" sz="1600" b="1" i="1" dirty="0" smtClean="0">
                          <a:solidFill>
                            <a:srgbClr val="C00000"/>
                          </a:solidFill>
                        </a:rPr>
                        <a:t>ужин</a:t>
                      </a:r>
                      <a:endParaRPr lang="ru-RU" sz="1600" b="1" i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1,5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2-3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2-3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2-3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3-4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3-4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82192">
                <a:tc>
                  <a:txBody>
                    <a:bodyPr/>
                    <a:lstStyle/>
                    <a:p>
                      <a:r>
                        <a:rPr lang="ru-RU" sz="1600" b="1" i="1" dirty="0" smtClean="0">
                          <a:solidFill>
                            <a:srgbClr val="C00000"/>
                          </a:solidFill>
                        </a:rPr>
                        <a:t>2 ужин</a:t>
                      </a:r>
                      <a:endParaRPr lang="ru-RU" sz="1600" b="1" i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1,5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832276">
                <a:tc>
                  <a:txBody>
                    <a:bodyPr/>
                    <a:lstStyle/>
                    <a:p>
                      <a:r>
                        <a:rPr lang="ru-RU" sz="1600" b="1" i="1" dirty="0" smtClean="0">
                          <a:solidFill>
                            <a:srgbClr val="C00000"/>
                          </a:solidFill>
                        </a:rPr>
                        <a:t>Общее</a:t>
                      </a:r>
                    </a:p>
                    <a:p>
                      <a:r>
                        <a:rPr lang="ru-RU" sz="1600" b="1" i="1" dirty="0" err="1" smtClean="0">
                          <a:solidFill>
                            <a:srgbClr val="C00000"/>
                          </a:solidFill>
                        </a:rPr>
                        <a:t>колво</a:t>
                      </a:r>
                      <a:r>
                        <a:rPr lang="ru-RU" sz="1600" b="1" i="1" dirty="0" smtClean="0">
                          <a:solidFill>
                            <a:srgbClr val="C00000"/>
                          </a:solidFill>
                        </a:rPr>
                        <a:t> ХЕ </a:t>
                      </a:r>
                      <a:endParaRPr lang="ru-RU" sz="1600" b="1" i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10–11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12–13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15–16 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18–20 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16–17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19–21</a:t>
                      </a:r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18–20</a:t>
                      </a:r>
                    </a:p>
                    <a:p>
                      <a:endParaRPr lang="ru-RU" sz="20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51520" y="188640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Ориентировочная суточная потребность в ХЕ</a:t>
            </a:r>
          </a:p>
          <a:p>
            <a:pPr algn="ctr"/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в зависимости от возраста</a:t>
            </a:r>
          </a:p>
        </p:txBody>
      </p:sp>
    </p:spTree>
    <p:extLst>
      <p:ext uri="{BB962C8B-B14F-4D97-AF65-F5344CB8AC3E}">
        <p14:creationId xmlns:p14="http://schemas.microsoft.com/office/powerpoint/2010/main" val="239931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352928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7445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0"/>
            <a:ext cx="8712968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C00000"/>
                </a:solidFill>
              </a:rPr>
              <a:t>Завтрак </a:t>
            </a:r>
            <a:r>
              <a:rPr lang="ru-RU" sz="2400" b="1" i="1" dirty="0" smtClean="0">
                <a:solidFill>
                  <a:srgbClr val="C00000"/>
                </a:solidFill>
              </a:rPr>
              <a:t>  </a:t>
            </a:r>
            <a:r>
              <a:rPr lang="ru-RU" sz="2000" b="1" i="1" dirty="0" smtClean="0"/>
              <a:t>может </a:t>
            </a:r>
            <a:r>
              <a:rPr lang="ru-RU" sz="2000" b="1" i="1" dirty="0"/>
              <a:t>включать различные каши, крупяные хлопья или </a:t>
            </a:r>
            <a:r>
              <a:rPr lang="ru-RU" sz="2000" b="1" i="1" dirty="0" smtClean="0"/>
              <a:t>кисломолочные </a:t>
            </a:r>
            <a:r>
              <a:rPr lang="ru-RU" sz="2000" b="1" i="1" dirty="0"/>
              <a:t>продукты, бутерброды с сыром или колбасой, яйцо, </a:t>
            </a:r>
            <a:r>
              <a:rPr lang="ru-RU" sz="2000" b="1" i="1" dirty="0" smtClean="0"/>
              <a:t>сосиски, чай </a:t>
            </a:r>
            <a:r>
              <a:rPr lang="ru-RU" sz="2000" b="1" i="1" dirty="0"/>
              <a:t>или кофе с молоком</a:t>
            </a:r>
            <a:r>
              <a:rPr lang="ru-RU" sz="2000" b="1" i="1" dirty="0" smtClean="0"/>
              <a:t>.</a:t>
            </a:r>
          </a:p>
          <a:p>
            <a:endParaRPr lang="ru-RU" dirty="0"/>
          </a:p>
          <a:p>
            <a:r>
              <a:rPr lang="ru-RU" sz="2000" b="1" i="1" dirty="0">
                <a:solidFill>
                  <a:srgbClr val="C00000"/>
                </a:solidFill>
              </a:rPr>
              <a:t>Обед</a:t>
            </a:r>
            <a:r>
              <a:rPr lang="ru-RU" dirty="0"/>
              <a:t> </a:t>
            </a:r>
            <a:r>
              <a:rPr lang="ru-RU" sz="2000" b="1" i="1" dirty="0"/>
              <a:t>– салат из овощей, хлеб, супы вегетарианские или на постном</a:t>
            </a:r>
          </a:p>
          <a:p>
            <a:r>
              <a:rPr lang="ru-RU" sz="2000" b="1" i="1" dirty="0"/>
              <a:t>мясе, куриные бульоны, рыбные супы. Мясо отварное, тушеное, суфле;</a:t>
            </a:r>
          </a:p>
          <a:p>
            <a:r>
              <a:rPr lang="ru-RU" sz="2000" b="1" i="1" dirty="0"/>
              <a:t>рыба отварная, тушеная; мясная или рыбная котлета, плов.</a:t>
            </a:r>
          </a:p>
          <a:p>
            <a:r>
              <a:rPr lang="ru-RU" sz="2000" b="1" i="1" dirty="0"/>
              <a:t>Гарнир: картофель, различные крупы, овощи.</a:t>
            </a:r>
          </a:p>
          <a:p>
            <a:r>
              <a:rPr lang="ru-RU" sz="2000" b="1" i="1" dirty="0"/>
              <a:t>Компот, кисель, сок, фрукты, минеральная вода</a:t>
            </a:r>
            <a:r>
              <a:rPr lang="ru-RU" sz="2000" b="1" i="1" dirty="0" smtClean="0"/>
              <a:t>.</a:t>
            </a:r>
          </a:p>
          <a:p>
            <a:endParaRPr lang="ru-RU" dirty="0"/>
          </a:p>
          <a:p>
            <a:r>
              <a:rPr lang="ru-RU" sz="2400" b="1" i="1" dirty="0">
                <a:solidFill>
                  <a:srgbClr val="C00000"/>
                </a:solidFill>
              </a:rPr>
              <a:t>Ужин</a:t>
            </a:r>
            <a:r>
              <a:rPr lang="ru-RU" dirty="0"/>
              <a:t> – </a:t>
            </a:r>
            <a:r>
              <a:rPr lang="ru-RU" sz="2000" b="1" i="1" dirty="0"/>
              <a:t>салат из овощей, хлеб, сосиски, колбаса вареная; мясо </a:t>
            </a:r>
            <a:r>
              <a:rPr lang="ru-RU" sz="2000" b="1" i="1" dirty="0" smtClean="0"/>
              <a:t>отварное</a:t>
            </a:r>
            <a:r>
              <a:rPr lang="ru-RU" sz="2000" b="1" i="1" dirty="0"/>
              <a:t>, тушеное; котлеты, плов, картофель, тушенный с мясом; рыба </a:t>
            </a:r>
            <a:r>
              <a:rPr lang="ru-RU" sz="2000" b="1" i="1" dirty="0" smtClean="0"/>
              <a:t>отварная</a:t>
            </a:r>
            <a:r>
              <a:rPr lang="ru-RU" sz="2000" b="1" i="1" dirty="0"/>
              <a:t>, тушеная; рыбная котлета, каша, курица отварная.</a:t>
            </a:r>
          </a:p>
          <a:p>
            <a:r>
              <a:rPr lang="ru-RU" sz="2000" b="1" i="1" dirty="0"/>
              <a:t>Гарнир: любая крупа (кроме манной), овощи, макаронные изделия. Чай</a:t>
            </a:r>
            <a:r>
              <a:rPr lang="ru-RU" sz="2000" b="1" i="1" dirty="0" smtClean="0"/>
              <a:t>.</a:t>
            </a:r>
          </a:p>
          <a:p>
            <a:endParaRPr lang="ru-RU" dirty="0"/>
          </a:p>
          <a:p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В промежуточные приемы пищи можно предложить ребенку 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бутерброды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, хлебцы с сыром, джемом без сахара, молоко, кефир, овощи, 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орехи, ягоды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, творог или творожные запеканки и т.п.</a:t>
            </a:r>
          </a:p>
        </p:txBody>
      </p:sp>
    </p:spTree>
    <p:extLst>
      <p:ext uri="{BB962C8B-B14F-4D97-AF65-F5344CB8AC3E}">
        <p14:creationId xmlns:p14="http://schemas.microsoft.com/office/powerpoint/2010/main" val="41994535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C00000"/>
                </a:solidFill>
              </a:rPr>
              <a:t>Замена продуктов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461667"/>
            <a:ext cx="9144000" cy="6816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Питание ребенка с сахарным диабетом должно быть разнообразным,</a:t>
            </a:r>
          </a:p>
          <a:p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с учетом вкусовых привычек, желания, времени года, доступности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продукта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, религиозных традиций семьи, сопутствующих заболеваний. В связи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с этим 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возникает необходимость взаимозаменяемости продуктов.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Основной принцип 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замены продуктов – взаимозаменяемые продукты должны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быть близки 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по составу основных пищевых ингредиентов (белки, жиры,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углеводы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). Это правило позволяет в конечном итоге поддерживать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одинаковый уровень 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сахара крови после еды.</a:t>
            </a:r>
          </a:p>
          <a:p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Все продукты делят на 3 основные группы:</a:t>
            </a:r>
          </a:p>
          <a:p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1. Продукты, содержащие в основном углеводы.</a:t>
            </a:r>
          </a:p>
          <a:p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2. Продукты, содержащие в основном белки.</a:t>
            </a:r>
          </a:p>
          <a:p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3. Продукты, содержащие в основном жиры.</a:t>
            </a:r>
          </a:p>
          <a:p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Замена продуктов, содержащих белки и жиры, не представляет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сложностей. При 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замене по белкам учитывается эквивалентное содержание </a:t>
            </a:r>
            <a:r>
              <a:rPr lang="ru-RU" sz="2000" b="1" i="1" dirty="0" err="1" smtClean="0">
                <a:solidFill>
                  <a:schemeClr val="accent4">
                    <a:lumMod val="50000"/>
                  </a:schemeClr>
                </a:solidFill>
              </a:rPr>
              <a:t>белка.Взаимозаменяемы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мясо, рыба, яйца, колбаса, сыр (все эти продукты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богаты 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полноценным белком). Например: 100 г мяса = 120 г рыбы, 100 г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курицы 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= 120 г творога, 1 яйцо = 1 ст. ложка сливочного сыра. Замена по жирам производится с учетом содержания в них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насыщенных 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(твердых жиров) и полиненасыщенных жирных кислот; 10 г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сливочного 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масла = 35 г сметаны 25 % жирности, 80 г сливок 10 % жирности = 35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г сметаны 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25% жирности, 2 ч. л. растительного масла = 2 ст. л. сметаны</a:t>
            </a:r>
          </a:p>
        </p:txBody>
      </p:sp>
    </p:spTree>
    <p:extLst>
      <p:ext uri="{BB962C8B-B14F-4D97-AF65-F5344CB8AC3E}">
        <p14:creationId xmlns:p14="http://schemas.microsoft.com/office/powerpoint/2010/main" val="34693098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03649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Замена по углеводам производится с учетом не только ХЕ, но и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гликемического 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индекса. Пользуясь таблицей ХЕ, можно производить замену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углеводов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. Но система хлебных единиц учитывает только количество, а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не их 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вид (качество). Степень повышения сахара после приемов углеводов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с одним 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и тем же содержанием ХЕ будет разной, в зависимости от так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называемого 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гликемического коэффициента (индекса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).</a:t>
            </a:r>
          </a:p>
          <a:p>
            <a:endParaRPr lang="ru-RU" sz="2000" b="1" i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2400" b="1" i="1" dirty="0">
                <a:solidFill>
                  <a:srgbClr val="C00000"/>
                </a:solidFill>
              </a:rPr>
              <a:t>Гликемический индекс – это уровень повышения сахара крови в </a:t>
            </a:r>
            <a:r>
              <a:rPr lang="ru-RU" sz="2400" b="1" i="1" dirty="0" smtClean="0">
                <a:solidFill>
                  <a:srgbClr val="C00000"/>
                </a:solidFill>
              </a:rPr>
              <a:t>процентном </a:t>
            </a:r>
            <a:r>
              <a:rPr lang="ru-RU" sz="2400" b="1" i="1" dirty="0">
                <a:solidFill>
                  <a:srgbClr val="C00000"/>
                </a:solidFill>
              </a:rPr>
              <a:t>отношении к подобному подъему после приема </a:t>
            </a:r>
            <a:r>
              <a:rPr lang="ru-RU" sz="2400" b="1" i="1" dirty="0" smtClean="0">
                <a:solidFill>
                  <a:srgbClr val="C00000"/>
                </a:solidFill>
              </a:rPr>
              <a:t>стандартной пищи</a:t>
            </a:r>
            <a:r>
              <a:rPr lang="ru-RU" sz="2400" b="1" i="1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3543404"/>
            <a:ext cx="87849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Гликемический 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индекс   продукта 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будет тем выше, чем больше в нем 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содержание 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простых углеводов и меньше пищевых волокон (клетчатки).</a:t>
            </a:r>
          </a:p>
          <a:p>
            <a:pPr algn="ctr"/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Если принять за 100% гликемический индекс белого хлеба, можно 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выделить 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продукты с высоким, средним и низким гликемическим индексом</a:t>
            </a:r>
          </a:p>
        </p:txBody>
      </p:sp>
    </p:spTree>
    <p:extLst>
      <p:ext uri="{BB962C8B-B14F-4D97-AF65-F5344CB8AC3E}">
        <p14:creationId xmlns:p14="http://schemas.microsoft.com/office/powerpoint/2010/main" val="20713108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04664"/>
            <a:ext cx="87129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</a:rPr>
              <a:t>Пища с низким гликемическим индексом медленно и более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продолжительно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</a:rPr>
              <a:t>повышает уровень глюкозы крови по сравнению с пищей с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высоким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</a:rPr>
              <a:t>гликемическим индексом. При эквивалентной замене продуктов, содержащих углеводы,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выделяют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</a:rPr>
              <a:t>различные группы углеводов, с учетом их гликемического индекса: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2204864"/>
            <a:ext cx="8892480" cy="4852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Продукты, содержащие углеводы, которые нужно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подсчитывать (повышают 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сахар крови):</a:t>
            </a:r>
          </a:p>
          <a:p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Зерновые продукты (хлеб, хлебобулочные изделия, крахмал,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крупы, макаронные 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изделия).</a:t>
            </a:r>
          </a:p>
          <a:p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Некоторые овощи – картофель, картофельные изделия (картофельное</a:t>
            </a:r>
          </a:p>
          <a:p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пюре, жареный и вареный картофель, чипсы и др.), кукуруза.</a:t>
            </a:r>
          </a:p>
          <a:p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Молоко и жирные молочные продукты (йогурт, кефир, простокваша,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ряженка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, сливки).</a:t>
            </a:r>
          </a:p>
          <a:p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Продукты, содержащие чистый сахар (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сахар- рафинад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, сахарный песок,</a:t>
            </a:r>
          </a:p>
          <a:p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мед, сладости).</a:t>
            </a:r>
          </a:p>
          <a:p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Фрукты, ягоды.</a:t>
            </a:r>
          </a:p>
          <a:p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1. Продукты, очень быстро повышающие сахар крови.</a:t>
            </a:r>
          </a:p>
          <a:p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• Сахар в различных формах.</a:t>
            </a:r>
          </a:p>
          <a:p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• Напитки, содержащие сахар (чай с сахаром, </a:t>
            </a:r>
            <a:r>
              <a:rPr lang="ru-RU" sz="2000" b="1" i="1" dirty="0" err="1">
                <a:solidFill>
                  <a:schemeClr val="accent4">
                    <a:lumMod val="50000"/>
                  </a:schemeClr>
                </a:solidFill>
              </a:rPr>
              <a:t>кока!кола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, лимонад) !</a:t>
            </a:r>
          </a:p>
          <a:p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используются при гипогликемии.</a:t>
            </a:r>
          </a:p>
        </p:txBody>
      </p:sp>
    </p:spTree>
    <p:extLst>
      <p:ext uri="{BB962C8B-B14F-4D97-AF65-F5344CB8AC3E}">
        <p14:creationId xmlns:p14="http://schemas.microsoft.com/office/powerpoint/2010/main" val="34277297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111155"/>
              </p:ext>
            </p:extLst>
          </p:nvPr>
        </p:nvGraphicFramePr>
        <p:xfrm>
          <a:off x="0" y="836712"/>
          <a:ext cx="9144000" cy="62130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9575"/>
                <a:gridCol w="4684425"/>
              </a:tblGrid>
              <a:tr h="343962"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solidFill>
                            <a:srgbClr val="FF0000"/>
                          </a:solidFill>
                        </a:rPr>
                        <a:t>1. Высокий</a:t>
                      </a:r>
                      <a:endParaRPr lang="ru-RU" b="1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9765"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Глюкоза                                           1 38 </a:t>
                      </a:r>
                    </a:p>
                    <a:p>
                      <a:r>
                        <a:rPr lang="ru-RU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Воздушный рис                              132</a:t>
                      </a:r>
                    </a:p>
                    <a:p>
                      <a:r>
                        <a:rPr lang="ru-RU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Мед                                                  126 </a:t>
                      </a:r>
                    </a:p>
                    <a:p>
                      <a:r>
                        <a:rPr lang="ru-RU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Кукурузные хлопья                       115</a:t>
                      </a:r>
                    </a:p>
                    <a:p>
                      <a:r>
                        <a:rPr lang="ru-RU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Арбуз                                                101 </a:t>
                      </a:r>
                    </a:p>
                    <a:p>
                      <a:r>
                        <a:rPr lang="ru-RU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Белый хлеб                                      100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Ржаной хлеб                                      89</a:t>
                      </a:r>
                    </a:p>
                    <a:p>
                      <a:endParaRPr lang="ru-RU" b="1" i="1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Овсяные хлопья                             91-105 </a:t>
                      </a:r>
                    </a:p>
                    <a:p>
                      <a:r>
                        <a:rPr lang="ru-RU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Картофельное пюре -                      98</a:t>
                      </a:r>
                    </a:p>
                    <a:p>
                      <a:r>
                        <a:rPr lang="ru-RU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"Фанта" -                                              95 </a:t>
                      </a:r>
                    </a:p>
                    <a:p>
                      <a:r>
                        <a:rPr lang="ru-RU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Изюм -                                                   93</a:t>
                      </a:r>
                    </a:p>
                    <a:p>
                      <a:r>
                        <a:rPr lang="ru-RU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Бананы (очень спелые) -                   90 </a:t>
                      </a:r>
                    </a:p>
                    <a:p>
                      <a:r>
                        <a:rPr lang="ru-RU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Сахар -                                                     89</a:t>
                      </a:r>
                    </a:p>
                    <a:p>
                      <a:endParaRPr lang="ru-RU" b="1" i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43962"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solidFill>
                            <a:srgbClr val="C00000"/>
                          </a:solidFill>
                        </a:rPr>
                        <a:t>2. Средний</a:t>
                      </a:r>
                      <a:endParaRPr lang="ru-RU" b="1" i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32532">
                <a:tc>
                  <a:txBody>
                    <a:bodyPr/>
                    <a:lstStyle/>
                    <a:p>
                      <a:r>
                        <a:rPr lang="ru-RU" sz="2000" b="1" i="1" dirty="0" smtClean="0"/>
                        <a:t>Картофель отварной                       80 </a:t>
                      </a:r>
                    </a:p>
                    <a:p>
                      <a:r>
                        <a:rPr lang="ru-RU" sz="2000" b="1" i="1" dirty="0" smtClean="0"/>
                        <a:t>Бананы   (средней спелости</a:t>
                      </a:r>
                      <a:r>
                        <a:rPr lang="ru-RU" sz="2000" b="1" i="1" baseline="0" dirty="0" smtClean="0"/>
                        <a:t>          </a:t>
                      </a:r>
                      <a:r>
                        <a:rPr lang="ru-RU" sz="2000" b="1" i="1" dirty="0" smtClean="0"/>
                        <a:t>75</a:t>
                      </a:r>
                    </a:p>
                    <a:p>
                      <a:r>
                        <a:rPr lang="ru-RU" sz="2000" b="1" i="1" dirty="0" smtClean="0"/>
                        <a:t>Зерновой хлеб                                   68</a:t>
                      </a:r>
                    </a:p>
                    <a:p>
                      <a:r>
                        <a:rPr lang="ru-RU" sz="2000" b="1" i="1" dirty="0" smtClean="0"/>
                        <a:t>Бананы (неспелые) 59</a:t>
                      </a:r>
                      <a:endParaRPr lang="ru-RU" sz="2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1" dirty="0" smtClean="0"/>
                        <a:t>Рис отварной (15 мин.)                     68 </a:t>
                      </a:r>
                    </a:p>
                    <a:p>
                      <a:r>
                        <a:rPr lang="ru-RU" sz="2000" b="1" i="1" dirty="0" smtClean="0"/>
                        <a:t>Макароны                                          60-70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1" dirty="0" smtClean="0"/>
                        <a:t>Апельсины                                                59</a:t>
                      </a:r>
                    </a:p>
                    <a:p>
                      <a:endParaRPr lang="ru-RU" sz="2000" b="1" i="1" dirty="0"/>
                    </a:p>
                  </a:txBody>
                  <a:tcPr/>
                </a:tc>
              </a:tr>
              <a:tr h="343962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r>
                        <a:rPr lang="ru-RU" b="1" i="1" dirty="0" smtClean="0">
                          <a:solidFill>
                            <a:srgbClr val="C00000"/>
                          </a:solidFill>
                        </a:rPr>
                        <a:t>. Низкий</a:t>
                      </a:r>
                      <a:endParaRPr lang="ru-RU" b="1" i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19167">
                <a:tc>
                  <a:txBody>
                    <a:bodyPr/>
                    <a:lstStyle/>
                    <a:p>
                      <a:r>
                        <a:rPr lang="ru-RU" sz="2000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Яблоки 59 </a:t>
                      </a:r>
                    </a:p>
                    <a:p>
                      <a:r>
                        <a:rPr lang="ru-RU" sz="2000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Фасоль, чечевица, горох 37-43 </a:t>
                      </a:r>
                    </a:p>
                    <a:p>
                      <a:r>
                        <a:rPr lang="ru-RU" sz="2000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Соевые бобы 20</a:t>
                      </a:r>
                      <a:endParaRPr lang="ru-RU" sz="2000" b="1" i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Мороженое                                           52-63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Фруктоза                                                 26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Молоко 45</a:t>
                      </a:r>
                    </a:p>
                    <a:p>
                      <a:endParaRPr lang="ru-RU" sz="2000" b="1" i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188641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000" b="1" i="1" dirty="0">
                <a:solidFill>
                  <a:srgbClr val="C00000"/>
                </a:solidFill>
              </a:rPr>
              <a:t>Гликемический </a:t>
            </a:r>
            <a:r>
              <a:rPr lang="ru-RU" sz="2000" b="1" i="1" dirty="0" smtClean="0">
                <a:solidFill>
                  <a:srgbClr val="C00000"/>
                </a:solidFill>
              </a:rPr>
              <a:t>индекс различных </a:t>
            </a:r>
            <a:r>
              <a:rPr lang="ru-RU" sz="2000" b="1" i="1" dirty="0">
                <a:solidFill>
                  <a:srgbClr val="C00000"/>
                </a:solidFill>
              </a:rPr>
              <a:t>пищевых продуктов</a:t>
            </a:r>
          </a:p>
        </p:txBody>
      </p:sp>
    </p:spTree>
    <p:extLst>
      <p:ext uri="{BB962C8B-B14F-4D97-AF65-F5344CB8AC3E}">
        <p14:creationId xmlns:p14="http://schemas.microsoft.com/office/powerpoint/2010/main" val="28788023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612845"/>
            <a:ext cx="8856984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Продукты</a:t>
            </a:r>
            <a:r>
              <a:rPr lang="ru-RU" sz="2800" b="1" i="1" dirty="0">
                <a:solidFill>
                  <a:srgbClr val="C00000"/>
                </a:solidFill>
              </a:rPr>
              <a:t>, быстро повышающие сахар крови</a:t>
            </a:r>
            <a:r>
              <a:rPr lang="ru-RU" dirty="0"/>
              <a:t>.</a:t>
            </a:r>
          </a:p>
          <a:p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• Продукты из пшеничной муки, без примеси белка и жира (булки,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сухари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, кукурузные хлопья, тосты).</a:t>
            </a:r>
          </a:p>
          <a:p>
            <a:r>
              <a:rPr lang="ru-RU" sz="2800" b="1" i="1" dirty="0" smtClean="0">
                <a:solidFill>
                  <a:srgbClr val="C00000"/>
                </a:solidFill>
              </a:rPr>
              <a:t>. </a:t>
            </a:r>
            <a:r>
              <a:rPr lang="ru-RU" sz="2800" b="1" i="1" dirty="0">
                <a:solidFill>
                  <a:srgbClr val="C00000"/>
                </a:solidFill>
              </a:rPr>
              <a:t>Продукты, умеренно повышающие сахар </a:t>
            </a:r>
            <a:r>
              <a:rPr lang="ru-RU" sz="2800" b="1" i="1" dirty="0" smtClean="0">
                <a:solidFill>
                  <a:srgbClr val="C00000"/>
                </a:solidFill>
              </a:rPr>
              <a:t>крови</a:t>
            </a:r>
          </a:p>
          <a:p>
            <a:r>
              <a:rPr lang="ru-RU" sz="2800" b="1" i="1" dirty="0">
                <a:solidFill>
                  <a:srgbClr val="C00000"/>
                </a:solidFill>
              </a:rPr>
              <a:t>*</a:t>
            </a:r>
            <a:r>
              <a:rPr lang="ru-RU" sz="2400" b="1" i="1" dirty="0" smtClean="0"/>
              <a:t>комбинированные продукты </a:t>
            </a:r>
            <a:r>
              <a:rPr lang="ru-RU" sz="2400" b="1" i="1" dirty="0"/>
              <a:t>(углеводы, белки, жиры).</a:t>
            </a:r>
          </a:p>
          <a:p>
            <a:r>
              <a:rPr lang="ru-RU" sz="2400" b="1" i="1" dirty="0"/>
              <a:t>• Картофель, овощи, мясо с соусом, десерт (типа пудинга).</a:t>
            </a:r>
          </a:p>
          <a:p>
            <a:r>
              <a:rPr lang="ru-RU" sz="2400" b="1" i="1" dirty="0"/>
              <a:t>• Бутерброд с сыром или колбасой.</a:t>
            </a:r>
          </a:p>
          <a:p>
            <a:r>
              <a:rPr lang="ru-RU" sz="2400" b="1" i="1" dirty="0"/>
              <a:t>• Мороженое со сливками.</a:t>
            </a:r>
          </a:p>
          <a:p>
            <a:r>
              <a:rPr lang="ru-RU" sz="2400" b="1" i="1" dirty="0"/>
              <a:t>4. Продукты, медленно повышающие сахар крови 	 продукты, </a:t>
            </a:r>
            <a:r>
              <a:rPr lang="ru-RU" sz="2400" b="1" i="1" dirty="0" smtClean="0"/>
              <a:t>богатые клетчаткой </a:t>
            </a:r>
            <a:r>
              <a:rPr lang="ru-RU" sz="2400" b="1" i="1" dirty="0"/>
              <a:t>и/или жиром.</a:t>
            </a:r>
          </a:p>
          <a:p>
            <a:r>
              <a:rPr lang="ru-RU" sz="2400" b="1" i="1" dirty="0"/>
              <a:t>• Хлеб грубого помола с маслом и копченой рыбой.</a:t>
            </a:r>
          </a:p>
          <a:p>
            <a:r>
              <a:rPr lang="ru-RU" sz="2400" b="1" i="1" dirty="0"/>
              <a:t>• Салат из картофеля с колбасой.</a:t>
            </a:r>
          </a:p>
          <a:p>
            <a:r>
              <a:rPr lang="ru-RU" sz="2400" b="1" i="1" dirty="0"/>
              <a:t>• </a:t>
            </a:r>
            <a:r>
              <a:rPr lang="ru-RU" sz="2400" b="1" i="1" dirty="0" smtClean="0"/>
              <a:t>Картофель-фри </a:t>
            </a:r>
            <a:r>
              <a:rPr lang="ru-RU" sz="2400" b="1" i="1" dirty="0"/>
              <a:t>с майонезом.</a:t>
            </a:r>
          </a:p>
          <a:p>
            <a:r>
              <a:rPr lang="ru-RU" sz="2400" b="1" i="1" dirty="0"/>
              <a:t>• Мюсли.</a:t>
            </a:r>
          </a:p>
        </p:txBody>
      </p:sp>
    </p:spTree>
    <p:extLst>
      <p:ext uri="{BB962C8B-B14F-4D97-AF65-F5344CB8AC3E}">
        <p14:creationId xmlns:p14="http://schemas.microsoft.com/office/powerpoint/2010/main" val="13360349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68432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49446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76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74105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992888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692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8964488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5657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6993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"/>
            <a:ext cx="9612560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98430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4648</Words>
  <Application>Microsoft Office PowerPoint</Application>
  <PresentationFormat>Экран (4:3)</PresentationFormat>
  <Paragraphs>371</Paragraphs>
  <Slides>69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0" baseType="lpstr">
      <vt:lpstr>Тема Office</vt:lpstr>
      <vt:lpstr>Организация питания и физической активности при Сахарном Диабете 1типа у детей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питания и физической активности при Сахарном Диабете 1типа у детей</dc:title>
  <dc:creator>Work</dc:creator>
  <cp:lastModifiedBy>Work</cp:lastModifiedBy>
  <cp:revision>39</cp:revision>
  <dcterms:created xsi:type="dcterms:W3CDTF">2023-10-17T08:48:20Z</dcterms:created>
  <dcterms:modified xsi:type="dcterms:W3CDTF">2023-11-02T15:37:57Z</dcterms:modified>
</cp:coreProperties>
</file>