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94" r:id="rId5"/>
    <p:sldId id="332" r:id="rId6"/>
    <p:sldId id="295" r:id="rId7"/>
    <p:sldId id="296" r:id="rId8"/>
    <p:sldId id="297" r:id="rId9"/>
    <p:sldId id="298" r:id="rId10"/>
    <p:sldId id="299" r:id="rId11"/>
    <p:sldId id="300" r:id="rId12"/>
    <p:sldId id="333" r:id="rId13"/>
    <p:sldId id="301" r:id="rId14"/>
    <p:sldId id="302" r:id="rId15"/>
    <p:sldId id="304" r:id="rId16"/>
    <p:sldId id="306" r:id="rId17"/>
    <p:sldId id="335" r:id="rId18"/>
    <p:sldId id="307" r:id="rId19"/>
    <p:sldId id="334" r:id="rId20"/>
    <p:sldId id="308" r:id="rId21"/>
    <p:sldId id="309" r:id="rId22"/>
    <p:sldId id="310" r:id="rId23"/>
    <p:sldId id="312" r:id="rId24"/>
    <p:sldId id="314" r:id="rId25"/>
    <p:sldId id="316" r:id="rId26"/>
    <p:sldId id="319" r:id="rId27"/>
    <p:sldId id="318" r:id="rId28"/>
    <p:sldId id="321" r:id="rId29"/>
    <p:sldId id="323" r:id="rId30"/>
    <p:sldId id="325" r:id="rId31"/>
    <p:sldId id="327" r:id="rId32"/>
    <p:sldId id="329" r:id="rId33"/>
    <p:sldId id="331" r:id="rId34"/>
    <p:sldId id="258" r:id="rId35"/>
    <p:sldId id="257" r:id="rId36"/>
    <p:sldId id="259" r:id="rId37"/>
    <p:sldId id="260" r:id="rId38"/>
    <p:sldId id="261" r:id="rId39"/>
    <p:sldId id="262" r:id="rId40"/>
    <p:sldId id="282" r:id="rId41"/>
    <p:sldId id="278" r:id="rId42"/>
    <p:sldId id="263" r:id="rId43"/>
    <p:sldId id="287" r:id="rId44"/>
    <p:sldId id="284" r:id="rId45"/>
    <p:sldId id="285" r:id="rId46"/>
    <p:sldId id="264" r:id="rId47"/>
    <p:sldId id="277" r:id="rId48"/>
    <p:sldId id="274" r:id="rId49"/>
    <p:sldId id="265" r:id="rId50"/>
    <p:sldId id="291" r:id="rId51"/>
    <p:sldId id="266" r:id="rId52"/>
    <p:sldId id="267" r:id="rId53"/>
    <p:sldId id="268" r:id="rId54"/>
    <p:sldId id="269" r:id="rId55"/>
    <p:sldId id="270" r:id="rId56"/>
    <p:sldId id="271" r:id="rId57"/>
    <p:sldId id="272" r:id="rId58"/>
    <p:sldId id="273" r:id="rId59"/>
    <p:sldId id="275" r:id="rId60"/>
    <p:sldId id="276" r:id="rId61"/>
    <p:sldId id="279" r:id="rId62"/>
    <p:sldId id="280" r:id="rId63"/>
    <p:sldId id="281" r:id="rId64"/>
    <p:sldId id="283" r:id="rId65"/>
    <p:sldId id="286" r:id="rId66"/>
    <p:sldId id="288" r:id="rId67"/>
    <p:sldId id="289" r:id="rId68"/>
    <p:sldId id="290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72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30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58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40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0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6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4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0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6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1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78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D0457-DB90-4568-843A-21A8A1E56B14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4960-3BEB-4CD9-8D9E-5AA5CA3AC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26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8496944" cy="266429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</a:rPr>
              <a:t>Физикальное</a:t>
            </a:r>
            <a:r>
              <a:rPr lang="ru-RU" sz="3200" b="1" i="1" smtClean="0">
                <a:solidFill>
                  <a:schemeClr val="accent2">
                    <a:lumMod val="50000"/>
                  </a:schemeClr>
                </a:solidFill>
              </a:rPr>
              <a:t> обследование.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Лабораторные Инструментальные диагностические исследования для выявления сахарного диабета у детей</a:t>
            </a:r>
            <a:b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869160"/>
            <a:ext cx="6912768" cy="1296144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проф. Дружинина Н.А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Кафедра педиатрии им. </a:t>
            </a:r>
            <a:r>
              <a:rPr lang="ru-RU" b="1" i="1" dirty="0" err="1" smtClean="0">
                <a:solidFill>
                  <a:srgbClr val="C00000"/>
                </a:solidFill>
              </a:rPr>
              <a:t>Л.д.Гатауллиной</a:t>
            </a:r>
            <a:endParaRPr lang="ru-RU" b="1" i="1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rgbClr val="C00000"/>
                </a:solidFill>
              </a:rPr>
              <a:t>Уфа-2023г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0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36"/>
            <a:ext cx="9217024" cy="79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10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784976" cy="5445224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Дефицит инсулина приводит к нарушению энергетического обмена.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Нехватка </a:t>
            </a:r>
            <a:r>
              <a:rPr lang="ru-RU" b="1" i="1" dirty="0" err="1" smtClean="0">
                <a:solidFill>
                  <a:schemeClr val="accent4">
                    <a:lumMod val="50000"/>
                  </a:schemeClr>
                </a:solidFill>
              </a:rPr>
              <a:t>болюсного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инсулина приводит к нарушению утилизации глюкозы крови и синтеза гликогена в печени.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Дефицит базального инсулина приводит к тому, что запасы гликогена в печени не </a:t>
            </a:r>
            <a:r>
              <a:rPr lang="ru-RU" b="1" i="1" dirty="0" err="1" smtClean="0">
                <a:solidFill>
                  <a:schemeClr val="accent4">
                    <a:lumMod val="50000"/>
                  </a:schemeClr>
                </a:solidFill>
              </a:rPr>
              <a:t>сохранются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→ хроническая гипергликемия и истощение запасов гликогена→ энергетический голод.</a:t>
            </a: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Что происходит при дефиците инсулина?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8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имптомы, признаки диабета и его осложне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39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gbkovrov.ru/wp-content/uploads/2020/12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55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08912" cy="504056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Как работает инсулин?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24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8820471" cy="5112568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Сахарный диабет- группа заболеваний обмена веществ различной этиологии, характеризующееся хронической гипергликемией, возникающей в результате нарушения секреции или действия инсулина, либо обоих факторов одновременно.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Сахарный диабет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50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424935" cy="4353347"/>
          </a:xfrm>
        </p:spPr>
        <p:txBody>
          <a:bodyPr>
            <a:normAutofit fontScale="77500" lnSpcReduction="20000"/>
          </a:bodyPr>
          <a:lstStyle/>
          <a:p>
            <a:r>
              <a:rPr lang="ru-RU" sz="3300" b="1" i="1" dirty="0" smtClean="0">
                <a:solidFill>
                  <a:srgbClr val="002060"/>
                </a:solidFill>
              </a:rPr>
              <a:t>1. Клиника сахарного диабета+ концентрация глюкозы в случайной пробе плазмы </a:t>
            </a:r>
            <a:r>
              <a:rPr lang="en-US" sz="3300" b="1" i="1" dirty="0" smtClean="0">
                <a:solidFill>
                  <a:srgbClr val="002060"/>
                </a:solidFill>
              </a:rPr>
              <a:t>≥11,1 </a:t>
            </a:r>
            <a:r>
              <a:rPr lang="ru-RU" sz="3300" b="1" i="1" dirty="0" err="1" smtClean="0">
                <a:solidFill>
                  <a:srgbClr val="002060"/>
                </a:solidFill>
              </a:rPr>
              <a:t>ммоль</a:t>
            </a:r>
            <a:r>
              <a:rPr lang="ru-RU" sz="3300" b="1" i="1" dirty="0" smtClean="0">
                <a:solidFill>
                  <a:srgbClr val="002060"/>
                </a:solidFill>
              </a:rPr>
              <a:t>/л</a:t>
            </a:r>
          </a:p>
          <a:p>
            <a:r>
              <a:rPr lang="ru-RU" sz="3300" b="1" i="1" dirty="0" smtClean="0">
                <a:solidFill>
                  <a:srgbClr val="002060"/>
                </a:solidFill>
              </a:rPr>
              <a:t>2. Концентрация глюкозы в плазме натощак≥ 7,0 </a:t>
            </a:r>
            <a:r>
              <a:rPr lang="ru-RU" sz="3300" b="1" i="1" dirty="0" err="1" smtClean="0">
                <a:solidFill>
                  <a:srgbClr val="002060"/>
                </a:solidFill>
              </a:rPr>
              <a:t>ммоль</a:t>
            </a:r>
            <a:r>
              <a:rPr lang="ru-RU" sz="3300" b="1" i="1" dirty="0" smtClean="0">
                <a:solidFill>
                  <a:srgbClr val="002060"/>
                </a:solidFill>
              </a:rPr>
              <a:t>/л</a:t>
            </a:r>
          </a:p>
          <a:p>
            <a:r>
              <a:rPr lang="ru-RU" sz="3300" b="1" i="1" dirty="0" smtClean="0">
                <a:solidFill>
                  <a:srgbClr val="002060"/>
                </a:solidFill>
              </a:rPr>
              <a:t>3. Концентрация глюкозы в плазме на 120 минуте </a:t>
            </a:r>
            <a:r>
              <a:rPr lang="ru-RU" sz="3300" b="1" i="1" dirty="0" err="1" smtClean="0">
                <a:solidFill>
                  <a:srgbClr val="002060"/>
                </a:solidFill>
              </a:rPr>
              <a:t>глюкозотолерантного</a:t>
            </a:r>
            <a:r>
              <a:rPr lang="ru-RU" sz="3300" b="1" i="1" dirty="0" smtClean="0">
                <a:solidFill>
                  <a:srgbClr val="002060"/>
                </a:solidFill>
              </a:rPr>
              <a:t> теста ≥ 11,1 </a:t>
            </a:r>
            <a:r>
              <a:rPr lang="ru-RU" sz="3300" b="1" i="1" dirty="0" err="1" smtClean="0">
                <a:solidFill>
                  <a:srgbClr val="002060"/>
                </a:solidFill>
              </a:rPr>
              <a:t>ммоль</a:t>
            </a:r>
            <a:r>
              <a:rPr lang="ru-RU" sz="3300" b="1" i="1" dirty="0" smtClean="0">
                <a:solidFill>
                  <a:srgbClr val="002060"/>
                </a:solidFill>
              </a:rPr>
              <a:t>/л</a:t>
            </a:r>
          </a:p>
          <a:p>
            <a:r>
              <a:rPr lang="ru-RU" sz="3300" b="1" i="1" dirty="0" smtClean="0">
                <a:solidFill>
                  <a:srgbClr val="002060"/>
                </a:solidFill>
              </a:rPr>
              <a:t>4. </a:t>
            </a:r>
            <a:r>
              <a:rPr lang="ru-RU" sz="3300" b="1" i="1" dirty="0" err="1" smtClean="0">
                <a:solidFill>
                  <a:srgbClr val="002060"/>
                </a:solidFill>
              </a:rPr>
              <a:t>Гликированный</a:t>
            </a:r>
            <a:r>
              <a:rPr lang="ru-RU" sz="3300" b="1" i="1" dirty="0" smtClean="0">
                <a:solidFill>
                  <a:srgbClr val="002060"/>
                </a:solidFill>
              </a:rPr>
              <a:t> гемоглобин ≥ 6,5%</a:t>
            </a:r>
          </a:p>
          <a:p>
            <a:r>
              <a:rPr lang="ru-RU" sz="3300" b="1" i="1" dirty="0" smtClean="0">
                <a:solidFill>
                  <a:srgbClr val="002060"/>
                </a:solidFill>
              </a:rPr>
              <a:t>Если гипергликемия умеренная и острые метаболические нарушения (</a:t>
            </a:r>
            <a:r>
              <a:rPr lang="ru-RU" sz="3300" b="1" i="1" dirty="0" err="1" smtClean="0">
                <a:solidFill>
                  <a:srgbClr val="002060"/>
                </a:solidFill>
              </a:rPr>
              <a:t>кетоз</a:t>
            </a:r>
            <a:r>
              <a:rPr lang="ru-RU" sz="3300" b="1" i="1" dirty="0" smtClean="0">
                <a:solidFill>
                  <a:srgbClr val="002060"/>
                </a:solidFill>
              </a:rPr>
              <a:t>/</a:t>
            </a:r>
            <a:r>
              <a:rPr lang="ru-RU" sz="3300" b="1" i="1" dirty="0" err="1" smtClean="0">
                <a:solidFill>
                  <a:srgbClr val="002060"/>
                </a:solidFill>
              </a:rPr>
              <a:t>кетоацидоз</a:t>
            </a:r>
            <a:r>
              <a:rPr lang="ru-RU" sz="3300" b="1" i="1" dirty="0" smtClean="0">
                <a:solidFill>
                  <a:srgbClr val="002060"/>
                </a:solidFill>
              </a:rPr>
              <a:t>) отсутствуют, любая лабораторная находка должна быть подтверждена через несколько дней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Диагностические критерии сахарного диабета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5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Определение уровня гликированного гемоглобина для выявления сахарного диаб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92488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317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индром поздних осложнений сахарного диаб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82047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153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Диабетическая стопа – частое осложнение диаб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94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/>
                </a:solidFill>
              </a:rPr>
              <a:t>Физиология поджелудочной железы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916832"/>
            <a:ext cx="7560840" cy="37219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poliklinika-28\Desktop\п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2816"/>
            <a:ext cx="7620000" cy="45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22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1844824"/>
            <a:ext cx="8280920" cy="482453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sz="3600" b="1" i="1" dirty="0" smtClean="0"/>
              <a:t>Сахарный диабет 1 тип (деструкция </a:t>
            </a:r>
            <a:r>
              <a:rPr lang="el-GR" sz="3600" b="1" i="1" dirty="0" smtClean="0"/>
              <a:t>β</a:t>
            </a:r>
            <a:r>
              <a:rPr lang="ru-RU" sz="3600" b="1" i="1" dirty="0" smtClean="0"/>
              <a:t>-клеток, приводящая к абсолютной недостаточности инсулина): </a:t>
            </a:r>
          </a:p>
          <a:p>
            <a:r>
              <a:rPr lang="ru-RU" sz="3600" b="1" i="1" dirty="0" smtClean="0"/>
              <a:t>-аутоиммунный;</a:t>
            </a:r>
          </a:p>
          <a:p>
            <a:r>
              <a:rPr lang="ru-RU" sz="3600" b="1" i="1" dirty="0" smtClean="0"/>
              <a:t>-идиопатический</a:t>
            </a:r>
          </a:p>
          <a:p>
            <a:r>
              <a:rPr lang="ru-RU" sz="3600" b="1" i="1" dirty="0" smtClean="0"/>
              <a:t>2. Сахарный диабет 2 тип(резистентность к инсулину/ секреторный дефект </a:t>
            </a:r>
            <a:r>
              <a:rPr lang="el-GR" sz="3600" b="1" i="1" dirty="0" smtClean="0"/>
              <a:t>β</a:t>
            </a:r>
            <a:r>
              <a:rPr lang="ru-RU" sz="3600" b="1" i="1" dirty="0" smtClean="0"/>
              <a:t>-клеток)</a:t>
            </a:r>
          </a:p>
          <a:p>
            <a:r>
              <a:rPr lang="ru-RU" sz="3600" b="1" i="1" dirty="0" smtClean="0"/>
              <a:t>3. Другие специфические типы сахарного диабета:</a:t>
            </a:r>
          </a:p>
          <a:p>
            <a:r>
              <a:rPr lang="ru-RU" sz="3600" b="1" i="1" dirty="0" smtClean="0"/>
              <a:t>-генетические дефекты </a:t>
            </a:r>
            <a:r>
              <a:rPr lang="el-GR" sz="3600" b="1" i="1" dirty="0" smtClean="0"/>
              <a:t>β</a:t>
            </a:r>
            <a:r>
              <a:rPr lang="ru-RU" sz="3600" b="1" i="1" dirty="0" smtClean="0"/>
              <a:t>-клеточной функции( </a:t>
            </a:r>
            <a:r>
              <a:rPr lang="en-US" sz="3600" b="1" i="1" dirty="0" smtClean="0"/>
              <a:t>MODY)</a:t>
            </a:r>
            <a:r>
              <a:rPr lang="ru-RU" sz="3600" b="1" i="1" dirty="0" smtClean="0"/>
              <a:t>, неонатальный;</a:t>
            </a:r>
            <a:endParaRPr lang="ru-RU" sz="36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Этиологическая классификация нарушений углеводного обмена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78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10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07504" y="116632"/>
            <a:ext cx="9036496" cy="674136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-генетические дефекты в действии инсулина (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Лепрехаунизм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, синдром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Рабсона-Менделхолла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 Резистентность к инсулину типа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А;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Липоатрофический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диабет),</a:t>
            </a: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-болезни экзокринной части поджелудочной железы(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муковисцидоз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, панкреатит,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панкреотомия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),</a:t>
            </a: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-эндокринопатии (Синдром Иценко-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Кушинга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, акромегалия,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феохромоцитома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),</a:t>
            </a: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-диабет индуцированный лекарственными веществами(интерфероны,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тиазиды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глюкокортикостероиды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диазоксид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, никотиновая кислота),</a:t>
            </a: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-СД при инфекционных заболеваниях(краснуха, ЦМВ,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Коксаки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, аденовирусная инфекция),</a:t>
            </a: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-необычные формы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иммуноопосредованного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диабета(</a:t>
            </a:r>
            <a:r>
              <a:rPr lang="en-US" sz="2400" b="1" i="1" dirty="0">
                <a:solidFill>
                  <a:schemeClr val="accent4">
                    <a:lumMod val="50000"/>
                  </a:schemeClr>
                </a:solidFill>
              </a:rPr>
              <a:t>«stiff-man» -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синдром (синдром обездвиженности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), </a:t>
            </a: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-другие генетические синдромы сочетающиеся с диабетом(</a:t>
            </a:r>
            <a:r>
              <a:rPr lang="en-US" sz="2400" b="1" i="1" dirty="0" smtClean="0">
                <a:solidFill>
                  <a:schemeClr val="accent4">
                    <a:lumMod val="50000"/>
                  </a:schemeClr>
                </a:solidFill>
              </a:rPr>
              <a:t>DIDMOAD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,синдром Вольфрама, синд</a:t>
            </a:r>
            <a:r>
              <a:rPr lang="ru-RU" sz="2400" b="1" i="1" dirty="0" smtClean="0"/>
              <a:t>ром Лоуренса-Муна-Барде-</a:t>
            </a:r>
            <a:r>
              <a:rPr lang="ru-RU" sz="2400" b="1" i="1" dirty="0" err="1" smtClean="0"/>
              <a:t>Бидля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порфирия</a:t>
            </a:r>
            <a:r>
              <a:rPr lang="ru-RU" sz="2400" b="1" i="1" dirty="0" smtClean="0"/>
              <a:t>, синдром </a:t>
            </a:r>
            <a:r>
              <a:rPr lang="ru-RU" sz="2400" b="1" i="1" dirty="0" err="1" smtClean="0"/>
              <a:t>Прадера</a:t>
            </a:r>
            <a:r>
              <a:rPr lang="ru-RU" sz="2400" b="1" i="1" dirty="0" smtClean="0"/>
              <a:t>-Вилли).</a:t>
            </a:r>
          </a:p>
        </p:txBody>
      </p:sp>
    </p:spTree>
    <p:extLst>
      <p:ext uri="{BB962C8B-B14F-4D97-AF65-F5344CB8AC3E}">
        <p14:creationId xmlns:p14="http://schemas.microsoft.com/office/powerpoint/2010/main" val="1485105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аутоиммунное заболевание </a:t>
            </a:r>
            <a:r>
              <a:rPr lang="ru-RU" dirty="0" smtClean="0"/>
              <a:t>у </a:t>
            </a:r>
            <a:r>
              <a:rPr lang="ru-RU" dirty="0"/>
              <a:t>генетически предрасположенных лиц, характеризующееся инсулиновой недостаточностью вследствие аутоиммунной деструкции бета-клеток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Сахарный диабет 1 типа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199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0"/>
            <a:ext cx="7408333" cy="413732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1) Генетика. Наиболее значимые ассоциации генов </a:t>
            </a:r>
            <a:r>
              <a:rPr lang="en-US" dirty="0" smtClean="0"/>
              <a:t>HLA</a:t>
            </a:r>
            <a:r>
              <a:rPr lang="ru-RU" dirty="0" smtClean="0"/>
              <a:t>: </a:t>
            </a:r>
            <a:r>
              <a:rPr lang="en-US" dirty="0" smtClean="0"/>
              <a:t>DR3, DR4, DQA, DQB,</a:t>
            </a:r>
          </a:p>
          <a:p>
            <a:r>
              <a:rPr lang="en-US" dirty="0" smtClean="0"/>
              <a:t>2) </a:t>
            </a:r>
            <a:r>
              <a:rPr lang="ru-RU" dirty="0" smtClean="0"/>
              <a:t>Провоцирующие факторы внешней среды:</a:t>
            </a:r>
          </a:p>
          <a:p>
            <a:r>
              <a:rPr lang="ru-RU" dirty="0" smtClean="0"/>
              <a:t>- вирусы(корь, краснуха, ЦМВ, </a:t>
            </a:r>
            <a:r>
              <a:rPr lang="ru-RU" dirty="0" err="1" smtClean="0"/>
              <a:t>Коксаки</a:t>
            </a:r>
            <a:r>
              <a:rPr lang="ru-RU" dirty="0" smtClean="0"/>
              <a:t>, грипп, эпидемический паротит),</a:t>
            </a:r>
          </a:p>
          <a:p>
            <a:r>
              <a:rPr lang="ru-RU" dirty="0" smtClean="0"/>
              <a:t>- характер питания (искусственное питание инициирует </a:t>
            </a:r>
            <a:r>
              <a:rPr lang="ru-RU" dirty="0" err="1" smtClean="0"/>
              <a:t>аутоагрессию</a:t>
            </a:r>
            <a:r>
              <a:rPr lang="ru-RU" dirty="0" smtClean="0"/>
              <a:t> белками коровьего молока; токсические вещества; дефицит витамина Д)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Факторы, способствующие развитию сахарного диабета 1 типа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768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1. АОК, </a:t>
            </a:r>
            <a:r>
              <a:rPr lang="en-US" dirty="0" smtClean="0"/>
              <a:t>ICA-</a:t>
            </a:r>
            <a:r>
              <a:rPr lang="ru-RU" dirty="0" smtClean="0"/>
              <a:t> антитела к островковым клеткам(65-85% при манифестации СД),</a:t>
            </a:r>
          </a:p>
          <a:p>
            <a:r>
              <a:rPr lang="ru-RU" dirty="0" smtClean="0"/>
              <a:t>2. АИ, </a:t>
            </a:r>
            <a:r>
              <a:rPr lang="en-US" dirty="0" smtClean="0"/>
              <a:t>IAA</a:t>
            </a:r>
            <a:r>
              <a:rPr lang="ru-RU" dirty="0" smtClean="0"/>
              <a:t>- антитела к инсулину(20-60%),</a:t>
            </a:r>
          </a:p>
          <a:p>
            <a:r>
              <a:rPr lang="ru-RU" dirty="0" smtClean="0"/>
              <a:t>3. АГДК, </a:t>
            </a:r>
            <a:r>
              <a:rPr lang="en-US" dirty="0" smtClean="0"/>
              <a:t>GADA</a:t>
            </a:r>
            <a:r>
              <a:rPr lang="ru-RU" dirty="0" smtClean="0"/>
              <a:t>- антитела к </a:t>
            </a:r>
            <a:r>
              <a:rPr lang="ru-RU" dirty="0" err="1" smtClean="0"/>
              <a:t>глутаматдекарбоксилазе</a:t>
            </a:r>
            <a:r>
              <a:rPr lang="ru-RU" dirty="0" smtClean="0"/>
              <a:t> (80%),</a:t>
            </a:r>
          </a:p>
          <a:p>
            <a:r>
              <a:rPr lang="ru-RU" dirty="0" smtClean="0"/>
              <a:t>4. Анти-</a:t>
            </a:r>
            <a:r>
              <a:rPr lang="en-US" dirty="0" smtClean="0"/>
              <a:t>IA2, IA-2ab</a:t>
            </a:r>
            <a:r>
              <a:rPr lang="ru-RU" dirty="0" smtClean="0"/>
              <a:t>- антитела к </a:t>
            </a:r>
            <a:r>
              <a:rPr lang="ru-RU" dirty="0" err="1" smtClean="0"/>
              <a:t>тирозинфосфатазе</a:t>
            </a:r>
            <a:r>
              <a:rPr lang="ru-RU" dirty="0" smtClean="0"/>
              <a:t>,</a:t>
            </a:r>
          </a:p>
          <a:p>
            <a:r>
              <a:rPr lang="ru-RU" dirty="0" smtClean="0"/>
              <a:t>5. Антитела к транспортеру </a:t>
            </a:r>
            <a:r>
              <a:rPr lang="en-US" dirty="0" smtClean="0"/>
              <a:t>Zn8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Иммунологические маркеры сахарного диабета 1 типа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635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412776"/>
            <a:ext cx="8064895" cy="496855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Диагностируется в первые 6 месяцев жизни</a:t>
            </a:r>
          </a:p>
          <a:p>
            <a:r>
              <a:rPr lang="ru-RU" dirty="0" smtClean="0"/>
              <a:t>Распространенность 1:400 000 новорожденных</a:t>
            </a:r>
          </a:p>
          <a:p>
            <a:r>
              <a:rPr lang="ru-RU" dirty="0" smtClean="0"/>
              <a:t>Виды: </a:t>
            </a:r>
            <a:r>
              <a:rPr lang="en-US" dirty="0" smtClean="0"/>
              <a:t>1)</a:t>
            </a:r>
            <a:r>
              <a:rPr lang="ru-RU" dirty="0" smtClean="0"/>
              <a:t> транзиторный: </a:t>
            </a:r>
          </a:p>
          <a:p>
            <a:r>
              <a:rPr lang="ru-RU" dirty="0" smtClean="0"/>
              <a:t>-аномалия хромосомы 6</a:t>
            </a:r>
            <a:r>
              <a:rPr lang="en-US" dirty="0" smtClean="0"/>
              <a:t>q</a:t>
            </a:r>
            <a:r>
              <a:rPr lang="ru-RU" dirty="0" smtClean="0"/>
              <a:t>24, мутации генов </a:t>
            </a:r>
            <a:r>
              <a:rPr lang="en-US" dirty="0" smtClean="0"/>
              <a:t>ZAC, HYAMI, SUR1)</a:t>
            </a:r>
            <a:r>
              <a:rPr lang="ru-RU" dirty="0" smtClean="0"/>
              <a:t>;</a:t>
            </a:r>
          </a:p>
          <a:p>
            <a:r>
              <a:rPr lang="ru-RU" dirty="0" smtClean="0"/>
              <a:t>-проходит через 12 недель;</a:t>
            </a:r>
          </a:p>
          <a:p>
            <a:r>
              <a:rPr lang="ru-RU" dirty="0" smtClean="0"/>
              <a:t>- в 50% случаев проявляется снова через 10-15 лет;</a:t>
            </a:r>
          </a:p>
          <a:p>
            <a:r>
              <a:rPr lang="ru-RU" dirty="0" smtClean="0"/>
              <a:t>Тактика: временная инсулинотерапия при постановке диагноза, наблюдение в период </a:t>
            </a:r>
            <a:r>
              <a:rPr lang="ru-RU" dirty="0" err="1" smtClean="0"/>
              <a:t>пубертата</a:t>
            </a:r>
            <a:r>
              <a:rPr lang="ru-RU" dirty="0" smtClean="0"/>
              <a:t> .</a:t>
            </a:r>
          </a:p>
          <a:p>
            <a:r>
              <a:rPr lang="ru-RU" dirty="0" smtClean="0"/>
              <a:t>2) перманентный (кальциевый канал </a:t>
            </a:r>
            <a:r>
              <a:rPr lang="el-GR" dirty="0" smtClean="0"/>
              <a:t>β</a:t>
            </a:r>
            <a:r>
              <a:rPr lang="ru-RU" dirty="0" smtClean="0"/>
              <a:t>-клеток постоянно открыт):</a:t>
            </a:r>
          </a:p>
          <a:p>
            <a:r>
              <a:rPr lang="ru-RU" dirty="0" smtClean="0"/>
              <a:t>-мутации генов </a:t>
            </a:r>
            <a:r>
              <a:rPr lang="en-US" dirty="0" smtClean="0"/>
              <a:t>KCNJ11, ABCC8</a:t>
            </a:r>
          </a:p>
          <a:p>
            <a:r>
              <a:rPr lang="en-US" dirty="0" smtClean="0"/>
              <a:t>-</a:t>
            </a:r>
            <a:r>
              <a:rPr lang="ru-RU" dirty="0" smtClean="0"/>
              <a:t>в</a:t>
            </a:r>
            <a:r>
              <a:rPr lang="en-US" dirty="0" smtClean="0"/>
              <a:t> 90% </a:t>
            </a:r>
            <a:r>
              <a:rPr lang="ru-RU" dirty="0" smtClean="0"/>
              <a:t>случаев мутации спонтанные;</a:t>
            </a:r>
          </a:p>
          <a:p>
            <a:r>
              <a:rPr lang="ru-RU" dirty="0" smtClean="0"/>
              <a:t>-</a:t>
            </a:r>
            <a:r>
              <a:rPr lang="en-US" dirty="0" smtClean="0"/>
              <a:t>DEND</a:t>
            </a:r>
            <a:r>
              <a:rPr lang="ru-RU" dirty="0" smtClean="0"/>
              <a:t>- синдром (</a:t>
            </a:r>
            <a:r>
              <a:rPr lang="en-US" dirty="0" smtClean="0"/>
              <a:t>developmental delay, epilepsy and neonatal diabetes syndrome- </a:t>
            </a:r>
            <a:r>
              <a:rPr lang="ru-RU" dirty="0" smtClean="0"/>
              <a:t>задержка развития, эпилепсия, </a:t>
            </a:r>
            <a:r>
              <a:rPr lang="ru-RU" dirty="0" err="1" smtClean="0"/>
              <a:t>неонатальный</a:t>
            </a:r>
            <a:r>
              <a:rPr lang="ru-RU" dirty="0" smtClean="0"/>
              <a:t> диабет);</a:t>
            </a:r>
          </a:p>
          <a:p>
            <a:r>
              <a:rPr lang="ru-RU" dirty="0" smtClean="0"/>
              <a:t>Тактика: интенсифицированная инсулинотерапия, при определенных мутациях гена </a:t>
            </a:r>
            <a:r>
              <a:rPr lang="en-US" dirty="0" smtClean="0"/>
              <a:t>KCNJ11</a:t>
            </a:r>
            <a:r>
              <a:rPr lang="ru-RU" dirty="0" smtClean="0"/>
              <a:t> возможно лечение препаратами </a:t>
            </a:r>
            <a:r>
              <a:rPr lang="ru-RU" dirty="0" err="1" smtClean="0"/>
              <a:t>сульфонилмочевины</a:t>
            </a:r>
            <a:r>
              <a:rPr lang="ru-RU" dirty="0" smtClean="0"/>
              <a:t> 0,4-0,8 мг/кг/</a:t>
            </a:r>
            <a:r>
              <a:rPr lang="ru-RU" dirty="0" err="1" smtClean="0"/>
              <a:t>сут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Неонатальный</a:t>
            </a:r>
            <a:r>
              <a:rPr lang="ru-RU" dirty="0" smtClean="0"/>
              <a:t> сахарный диабет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797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1) Жажда</a:t>
            </a:r>
          </a:p>
          <a:p>
            <a:r>
              <a:rPr lang="ru-RU" dirty="0" smtClean="0"/>
              <a:t>2) Полиурия</a:t>
            </a:r>
          </a:p>
          <a:p>
            <a:r>
              <a:rPr lang="ru-RU" dirty="0" smtClean="0"/>
              <a:t>3) Похудание</a:t>
            </a:r>
          </a:p>
          <a:p>
            <a:r>
              <a:rPr lang="ru-RU" dirty="0" smtClean="0"/>
              <a:t>4)Повышенный аппетит</a:t>
            </a:r>
          </a:p>
          <a:p>
            <a:r>
              <a:rPr lang="ru-RU" dirty="0" smtClean="0"/>
              <a:t>5) Зуд кожи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Клинические признаки сахарного диабета 1 типа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" y="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89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3" cy="435334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Распространенность 0,15-17,4% ( в среднем 2-5%)</a:t>
            </a:r>
          </a:p>
          <a:p>
            <a:r>
              <a:rPr lang="ru-RU" dirty="0" smtClean="0"/>
              <a:t>Передается аутосомно-доминантным путем, </a:t>
            </a:r>
            <a:r>
              <a:rPr lang="ru-RU" dirty="0" err="1" smtClean="0"/>
              <a:t>моногенный</a:t>
            </a:r>
            <a:r>
              <a:rPr lang="ru-RU" dirty="0" smtClean="0"/>
              <a:t> тип наследования</a:t>
            </a:r>
          </a:p>
          <a:p>
            <a:r>
              <a:rPr lang="ru-RU" dirty="0" smtClean="0"/>
              <a:t>Развивается в молодом возрасте (до 25 лет)</a:t>
            </a:r>
          </a:p>
          <a:p>
            <a:pPr algn="just"/>
            <a:r>
              <a:rPr lang="ru-RU" dirty="0" smtClean="0"/>
              <a:t>Отсутствуют </a:t>
            </a:r>
            <a:r>
              <a:rPr lang="ru-RU" dirty="0" err="1" smtClean="0"/>
              <a:t>аутоантитела</a:t>
            </a:r>
            <a:r>
              <a:rPr lang="ru-RU" dirty="0" smtClean="0"/>
              <a:t>, ассоциированные с сахарным диабетом 1 типа</a:t>
            </a:r>
          </a:p>
          <a:p>
            <a:pPr algn="just"/>
            <a:r>
              <a:rPr lang="ru-RU" dirty="0" err="1" smtClean="0"/>
              <a:t>Кетоз</a:t>
            </a:r>
            <a:r>
              <a:rPr lang="ru-RU" dirty="0" smtClean="0"/>
              <a:t> отсутствует</a:t>
            </a:r>
          </a:p>
          <a:p>
            <a:pPr algn="just"/>
            <a:r>
              <a:rPr lang="ru-RU" dirty="0" smtClean="0"/>
              <a:t>Низкая потребность в инсулине или возможность обходиться без него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MODY- </a:t>
            </a:r>
            <a:r>
              <a:rPr lang="ru-RU" sz="3600" dirty="0" smtClean="0"/>
              <a:t>диабет</a:t>
            </a:r>
            <a:br>
              <a:rPr lang="ru-RU" sz="3600" dirty="0" smtClean="0"/>
            </a:br>
            <a:r>
              <a:rPr lang="ru-RU" sz="3600" dirty="0" smtClean="0"/>
              <a:t>(юношеский диабет взрослого типа)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97667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412776"/>
            <a:ext cx="8280919" cy="4713387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1) Наследственность (2-3 поколения с сахарным диабетом, минимум один член семьи до 25 лет, без потребности в инсулине);</a:t>
            </a:r>
          </a:p>
          <a:p>
            <a:r>
              <a:rPr lang="ru-RU" dirty="0" smtClean="0"/>
              <a:t>2) Отсутствие антител к панкреатическим антигенам;</a:t>
            </a:r>
          </a:p>
          <a:p>
            <a:r>
              <a:rPr lang="ru-RU" dirty="0" smtClean="0"/>
              <a:t>3) Определяемый уровень С-пептида при наличии гипергликемии после завершения медового месяца            ( через 5 лет от манифестации сахарного диабета);</a:t>
            </a:r>
          </a:p>
          <a:p>
            <a:r>
              <a:rPr lang="ru-RU" dirty="0" smtClean="0"/>
              <a:t>4) Отсутствие ожирения;</a:t>
            </a:r>
          </a:p>
          <a:p>
            <a:r>
              <a:rPr lang="ru-RU" dirty="0" smtClean="0"/>
              <a:t>5) Отсутствие маркеров </a:t>
            </a:r>
            <a:r>
              <a:rPr lang="ru-RU" dirty="0" err="1" smtClean="0"/>
              <a:t>инсулинорезистентности</a:t>
            </a:r>
            <a:r>
              <a:rPr lang="ru-RU" dirty="0" smtClean="0"/>
              <a:t> ( СПКЯ, черный </a:t>
            </a:r>
            <a:r>
              <a:rPr lang="ru-RU" dirty="0" err="1" smtClean="0"/>
              <a:t>акантоз</a:t>
            </a:r>
            <a:r>
              <a:rPr lang="ru-RU" dirty="0" smtClean="0"/>
              <a:t>, пониженный уровень ЛПВП, повышенный уровень </a:t>
            </a:r>
            <a:r>
              <a:rPr lang="ru-RU" dirty="0" err="1" smtClean="0"/>
              <a:t>триглицеридов</a:t>
            </a:r>
            <a:r>
              <a:rPr lang="ru-RU" dirty="0" smtClean="0"/>
              <a:t>)</a:t>
            </a:r>
          </a:p>
          <a:p>
            <a:r>
              <a:rPr lang="ru-RU" dirty="0" smtClean="0"/>
              <a:t>6) </a:t>
            </a:r>
            <a:r>
              <a:rPr lang="ru-RU" dirty="0" err="1" smtClean="0"/>
              <a:t>Глюкозурия</a:t>
            </a:r>
            <a:r>
              <a:rPr lang="ru-RU" dirty="0" smtClean="0"/>
              <a:t> в сочетании с </a:t>
            </a:r>
            <a:r>
              <a:rPr lang="ru-RU" dirty="0" err="1" smtClean="0"/>
              <a:t>нормогликемией</a:t>
            </a:r>
            <a:r>
              <a:rPr lang="ru-RU" dirty="0" smtClean="0"/>
              <a:t> у пациентов без заболеваний почек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Группа риска </a:t>
            </a:r>
            <a:r>
              <a:rPr lang="en-US" dirty="0" smtClean="0"/>
              <a:t>MODY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437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liklinika-28\Desktop\экзокр часть п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82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83568" y="1412776"/>
            <a:ext cx="7920879" cy="4713387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Гетерозиготная мутация гена </a:t>
            </a:r>
            <a:r>
              <a:rPr lang="ru-RU" dirty="0" err="1" smtClean="0"/>
              <a:t>глюкокиназы</a:t>
            </a:r>
            <a:r>
              <a:rPr lang="ru-RU" dirty="0" smtClean="0"/>
              <a:t> (</a:t>
            </a:r>
            <a:r>
              <a:rPr lang="en-US" dirty="0" smtClean="0"/>
              <a:t>GCK)</a:t>
            </a:r>
            <a:r>
              <a:rPr lang="ru-RU" dirty="0" smtClean="0"/>
              <a:t> Хромосома 7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Нарушение </a:t>
            </a:r>
            <a:r>
              <a:rPr lang="ru-RU" dirty="0" err="1" smtClean="0"/>
              <a:t>фосфорилирования</a:t>
            </a:r>
            <a:r>
              <a:rPr lang="ru-RU" dirty="0" smtClean="0"/>
              <a:t> глюкозы</a:t>
            </a:r>
          </a:p>
          <a:p>
            <a:endParaRPr lang="ru-RU" dirty="0" smtClean="0"/>
          </a:p>
          <a:p>
            <a:r>
              <a:rPr lang="ru-RU" dirty="0" smtClean="0"/>
              <a:t>Нарушение чувствительность </a:t>
            </a:r>
            <a:r>
              <a:rPr lang="el-GR" dirty="0" smtClean="0"/>
              <a:t>β</a:t>
            </a:r>
            <a:r>
              <a:rPr lang="ru-RU" dirty="0" smtClean="0"/>
              <a:t>-клеток к глюкозе</a:t>
            </a:r>
          </a:p>
          <a:p>
            <a:r>
              <a:rPr lang="ru-RU" b="1" dirty="0" smtClean="0"/>
              <a:t>Клиника: </a:t>
            </a:r>
            <a:r>
              <a:rPr lang="ru-RU" dirty="0" smtClean="0"/>
              <a:t>Умеренная гипергликемия (5,5-8,0 </a:t>
            </a:r>
            <a:r>
              <a:rPr lang="ru-RU" dirty="0" err="1" smtClean="0"/>
              <a:t>ммоль</a:t>
            </a:r>
            <a:r>
              <a:rPr lang="ru-RU" dirty="0" smtClean="0"/>
              <a:t>/л) натощак с рождения, диагностируется позднее, не прогрессирует;</a:t>
            </a:r>
          </a:p>
          <a:p>
            <a:r>
              <a:rPr lang="ru-RU" dirty="0" smtClean="0"/>
              <a:t>Адекватная секреция инсулина;</a:t>
            </a:r>
          </a:p>
          <a:p>
            <a:r>
              <a:rPr lang="ru-RU" dirty="0" smtClean="0"/>
              <a:t>Разница уровня глюкозы на ОГТТ </a:t>
            </a:r>
            <a:r>
              <a:rPr lang="en-US" dirty="0" smtClean="0"/>
              <a:t>&lt; 4,5 </a:t>
            </a:r>
            <a:r>
              <a:rPr lang="ru-RU" dirty="0" err="1" smtClean="0"/>
              <a:t>ммоль</a:t>
            </a:r>
            <a:r>
              <a:rPr lang="ru-RU" dirty="0" smtClean="0"/>
              <a:t>/л;</a:t>
            </a:r>
          </a:p>
          <a:p>
            <a:r>
              <a:rPr lang="ru-RU" dirty="0" smtClean="0"/>
              <a:t>Гликированный гемоглобин до 7,5 %</a:t>
            </a:r>
          </a:p>
          <a:p>
            <a:r>
              <a:rPr lang="ru-RU" dirty="0" smtClean="0"/>
              <a:t>Симптомы заболевания отсутствуют</a:t>
            </a:r>
          </a:p>
          <a:p>
            <a:r>
              <a:rPr lang="ru-RU" dirty="0" smtClean="0"/>
              <a:t>Отягощенная наследственность</a:t>
            </a:r>
          </a:p>
          <a:p>
            <a:r>
              <a:rPr lang="ru-RU" dirty="0" smtClean="0"/>
              <a:t>Макро- и </a:t>
            </a:r>
            <a:r>
              <a:rPr lang="ru-RU" dirty="0" err="1" smtClean="0"/>
              <a:t>микрососудистые</a:t>
            </a:r>
            <a:r>
              <a:rPr lang="ru-RU" dirty="0" smtClean="0"/>
              <a:t> осложнения наблюдаются редко</a:t>
            </a:r>
          </a:p>
          <a:p>
            <a:r>
              <a:rPr lang="ru-RU" b="1" dirty="0" smtClean="0"/>
              <a:t>Лечение: </a:t>
            </a:r>
            <a:r>
              <a:rPr lang="ru-RU" dirty="0" smtClean="0"/>
              <a:t>только во время беременности, у детей- диета и физические нагрузки. При недостаточной компенсации возможна инсулинотерапия.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MODY 2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ru-RU" dirty="0" smtClean="0"/>
              <a:t>легкая гипергликемия натощак)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283968" y="1844824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283968" y="24928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831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1628800"/>
            <a:ext cx="8208911" cy="44973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Мутация гена </a:t>
            </a:r>
            <a:r>
              <a:rPr lang="en-US" dirty="0" smtClean="0"/>
              <a:t>HNF1B </a:t>
            </a:r>
            <a:r>
              <a:rPr lang="ru-RU" dirty="0" smtClean="0"/>
              <a:t>, хромосома 17 </a:t>
            </a:r>
            <a:r>
              <a:rPr lang="en-US" dirty="0" smtClean="0"/>
              <a:t>(</a:t>
            </a:r>
            <a:r>
              <a:rPr lang="ru-RU" dirty="0" err="1" smtClean="0"/>
              <a:t>экспрессируется</a:t>
            </a:r>
            <a:r>
              <a:rPr lang="ru-RU" dirty="0" smtClean="0"/>
              <a:t> в почках, поджелудочной железе, печени, репродуктивных органах)</a:t>
            </a:r>
          </a:p>
          <a:p>
            <a:r>
              <a:rPr lang="ru-RU" dirty="0" smtClean="0"/>
              <a:t>Комбинация печеночной </a:t>
            </a:r>
            <a:r>
              <a:rPr lang="ru-RU" dirty="0" err="1" smtClean="0"/>
              <a:t>инсулинорезистентности</a:t>
            </a:r>
            <a:r>
              <a:rPr lang="ru-RU" dirty="0" smtClean="0"/>
              <a:t> и дисфункция </a:t>
            </a:r>
            <a:r>
              <a:rPr lang="el-GR" dirty="0" smtClean="0"/>
              <a:t>β</a:t>
            </a:r>
            <a:r>
              <a:rPr lang="ru-RU" dirty="0" smtClean="0"/>
              <a:t>-клеток</a:t>
            </a:r>
          </a:p>
          <a:p>
            <a:r>
              <a:rPr lang="ru-RU" b="1" dirty="0" smtClean="0"/>
              <a:t>Клиника: </a:t>
            </a:r>
            <a:r>
              <a:rPr lang="ru-RU" dirty="0" err="1" smtClean="0"/>
              <a:t>поликистоз</a:t>
            </a:r>
            <a:r>
              <a:rPr lang="ru-RU" dirty="0" smtClean="0"/>
              <a:t> почек, дисплазия почек, аномалии МВП, пороки развития гениталий.</a:t>
            </a:r>
          </a:p>
          <a:p>
            <a:r>
              <a:rPr lang="ru-RU" dirty="0" smtClean="0"/>
              <a:t>Низкий вес при рождении </a:t>
            </a:r>
          </a:p>
          <a:p>
            <a:r>
              <a:rPr lang="ru-RU" dirty="0" smtClean="0"/>
              <a:t>Прогрессирует быстрее, чем </a:t>
            </a:r>
            <a:r>
              <a:rPr lang="en-US" dirty="0" smtClean="0"/>
              <a:t>MODY3</a:t>
            </a:r>
            <a:endParaRPr lang="ru-RU" dirty="0" smtClean="0"/>
          </a:p>
          <a:p>
            <a:r>
              <a:rPr lang="ru-RU" dirty="0" smtClean="0"/>
              <a:t>Возможен </a:t>
            </a:r>
            <a:r>
              <a:rPr lang="ru-RU" dirty="0" err="1" smtClean="0"/>
              <a:t>кетоацидоз</a:t>
            </a:r>
            <a:endParaRPr lang="ru-RU" dirty="0" smtClean="0"/>
          </a:p>
          <a:p>
            <a:r>
              <a:rPr lang="ru-RU" dirty="0" smtClean="0"/>
              <a:t>Отсутствует чувствительность к препаратам </a:t>
            </a:r>
            <a:r>
              <a:rPr lang="ru-RU" dirty="0" err="1" smtClean="0"/>
              <a:t>сульфонилмочевины</a:t>
            </a:r>
            <a:endParaRPr lang="ru-RU" dirty="0" smtClean="0"/>
          </a:p>
          <a:p>
            <a:r>
              <a:rPr lang="ru-RU" b="1" dirty="0" smtClean="0"/>
              <a:t>Лечение: </a:t>
            </a:r>
            <a:r>
              <a:rPr lang="ru-RU" dirty="0" smtClean="0"/>
              <a:t>инсулинотерапия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MODY 5</a:t>
            </a:r>
            <a:br>
              <a:rPr lang="en-US" dirty="0" smtClean="0"/>
            </a:br>
            <a:r>
              <a:rPr lang="en-US" sz="3600" dirty="0" smtClean="0"/>
              <a:t>( </a:t>
            </a:r>
            <a:r>
              <a:rPr lang="ru-RU" sz="3600" dirty="0" smtClean="0"/>
              <a:t>СД с </a:t>
            </a:r>
            <a:r>
              <a:rPr lang="ru-RU" sz="3600" dirty="0" err="1" smtClean="0"/>
              <a:t>внепанкреатическими</a:t>
            </a:r>
            <a:r>
              <a:rPr lang="ru-RU" sz="3600" dirty="0" smtClean="0"/>
              <a:t> проявлениями)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81939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1079500" y="692150"/>
            <a:ext cx="8064500" cy="543401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2) Синдром Роджера- чувствительная к тиамину </a:t>
            </a:r>
            <a:r>
              <a:rPr lang="ru-RU" dirty="0" err="1" smtClean="0"/>
              <a:t>мегалобластная</a:t>
            </a:r>
            <a:r>
              <a:rPr lang="ru-RU" dirty="0" smtClean="0"/>
              <a:t> анемия:</a:t>
            </a:r>
          </a:p>
          <a:p>
            <a:r>
              <a:rPr lang="ru-RU" dirty="0" smtClean="0"/>
              <a:t>- аутосомно-рецессивное наследование (мутация гена </a:t>
            </a:r>
            <a:r>
              <a:rPr lang="en-US" dirty="0" smtClean="0"/>
              <a:t>SLC19A2)</a:t>
            </a:r>
            <a:endParaRPr lang="ru-RU" dirty="0" smtClean="0"/>
          </a:p>
          <a:p>
            <a:r>
              <a:rPr lang="ru-RU" dirty="0" smtClean="0"/>
              <a:t>- включает </a:t>
            </a:r>
            <a:r>
              <a:rPr lang="ru-RU" dirty="0" err="1" smtClean="0"/>
              <a:t>мегалобластную</a:t>
            </a:r>
            <a:r>
              <a:rPr lang="ru-RU" dirty="0" smtClean="0"/>
              <a:t> анемию, сахарный диабет и </a:t>
            </a:r>
            <a:r>
              <a:rPr lang="ru-RU" dirty="0" err="1" smtClean="0"/>
              <a:t>нейросенсорную</a:t>
            </a:r>
            <a:r>
              <a:rPr lang="ru-RU" dirty="0" smtClean="0"/>
              <a:t> тугоухость</a:t>
            </a:r>
            <a:endParaRPr lang="en-US" dirty="0" smtClean="0"/>
          </a:p>
          <a:p>
            <a:r>
              <a:rPr lang="ru-RU" dirty="0" smtClean="0"/>
              <a:t>Лечение: инсулинотерапия</a:t>
            </a:r>
          </a:p>
          <a:p>
            <a:r>
              <a:rPr lang="ru-RU" dirty="0" smtClean="0"/>
              <a:t>3) Синдром </a:t>
            </a:r>
            <a:r>
              <a:rPr lang="ru-RU" dirty="0" err="1" smtClean="0"/>
              <a:t>Альстрема</a:t>
            </a:r>
            <a:r>
              <a:rPr lang="ru-RU" dirty="0" smtClean="0"/>
              <a:t>: дистрофия сетчатки, </a:t>
            </a:r>
            <a:r>
              <a:rPr lang="ru-RU" dirty="0" err="1" smtClean="0"/>
              <a:t>нейросенсорная</a:t>
            </a:r>
            <a:r>
              <a:rPr lang="ru-RU" dirty="0" smtClean="0"/>
              <a:t> тугоухость, раннее ожирение, сахарный диабет, </a:t>
            </a:r>
            <a:r>
              <a:rPr lang="ru-RU" dirty="0" err="1" smtClean="0"/>
              <a:t>кардиомиопатия</a:t>
            </a:r>
            <a:r>
              <a:rPr lang="ru-RU" dirty="0" smtClean="0"/>
              <a:t>, </a:t>
            </a:r>
            <a:r>
              <a:rPr lang="ru-RU" dirty="0" err="1" smtClean="0"/>
              <a:t>гиперлипидемия</a:t>
            </a:r>
            <a:r>
              <a:rPr lang="ru-RU" dirty="0" smtClean="0"/>
              <a:t>, патология печени. Сахарный диабет характеризуется </a:t>
            </a:r>
            <a:r>
              <a:rPr lang="ru-RU" dirty="0" err="1" smtClean="0"/>
              <a:t>инсулинорезистентностью</a:t>
            </a:r>
            <a:endParaRPr lang="ru-RU" dirty="0" smtClean="0"/>
          </a:p>
          <a:p>
            <a:r>
              <a:rPr lang="ru-RU" dirty="0" smtClean="0"/>
              <a:t>Лечение: </a:t>
            </a:r>
            <a:r>
              <a:rPr lang="ru-RU" dirty="0" err="1" smtClean="0"/>
              <a:t>метформин</a:t>
            </a:r>
            <a:r>
              <a:rPr lang="ru-RU" dirty="0" smtClean="0"/>
              <a:t>, при отсутствии компенсации- инсулинотерапия.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408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индром альстрем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916832"/>
            <a:ext cx="5315885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Синдром </a:t>
            </a:r>
            <a:r>
              <a:rPr lang="ru-RU" dirty="0" err="1" smtClean="0"/>
              <a:t>Альстрема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689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4096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473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980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515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9072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023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571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0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oliklinika-28\Desktop\эндокр часть п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18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5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599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607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060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444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636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336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7046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533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74" y="-963488"/>
            <a:ext cx="9429750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79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3321"/>
            <a:ext cx="4248472" cy="381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066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748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604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213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655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232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4096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511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43408"/>
            <a:ext cx="1008112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39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44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36496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244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6213"/>
            <a:ext cx="9753600" cy="721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62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oliklinika-28\Desktop\график инсул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12879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dirty="0" smtClean="0"/>
              <a:t>График секреции инсулина</a:t>
            </a:r>
            <a:br>
              <a:rPr lang="ru-RU" dirty="0" smtClean="0"/>
            </a:br>
            <a:r>
              <a:rPr lang="ru-RU" sz="2000" dirty="0" smtClean="0"/>
              <a:t> Поджелудочная железа работает в базис-</a:t>
            </a:r>
            <a:r>
              <a:rPr lang="ru-RU" sz="2000" dirty="0" err="1" smtClean="0"/>
              <a:t>болюсном</a:t>
            </a:r>
            <a:r>
              <a:rPr lang="ru-RU" sz="2000" dirty="0" smtClean="0"/>
              <a:t> режиме</a:t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710723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6944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055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413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24936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111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652463"/>
            <a:ext cx="11430000" cy="816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225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3322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9557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2885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21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188640"/>
            <a:ext cx="864096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rgbClr val="C00000"/>
                </a:solidFill>
                <a:ea typeface="+mj-ea"/>
                <a:cs typeface="+mj-cs"/>
              </a:rPr>
              <a:t>Основное место действия инсулина- печень</a:t>
            </a:r>
            <a:r>
              <a:rPr lang="ru-RU" sz="2800" dirty="0" smtClean="0">
                <a:solidFill>
                  <a:prstClr val="black"/>
                </a:solidFill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Основная роль инсулина- это регуляция энергетического обмена</a:t>
            </a:r>
            <a:r>
              <a:rPr lang="ru-RU" sz="2800" dirty="0" smtClean="0">
                <a:solidFill>
                  <a:prstClr val="black"/>
                </a:solidFill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*Базальный инсулин - между приемами пищи способствует рациональному расходу запасов печеночного гликогена в зависимости от энергетических затрат организма.</a:t>
            </a:r>
          </a:p>
          <a:p>
            <a:pPr marL="0" indent="0">
              <a:buNone/>
            </a:pPr>
            <a:endParaRPr lang="ru-RU" sz="2800" b="1" i="1" dirty="0" smtClean="0">
              <a:solidFill>
                <a:schemeClr val="accent6">
                  <a:lumMod val="50000"/>
                </a:schemeClr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*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Болюсный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инсулин после приема пищи обеспечивает усвоение глюкозы тканями и складирование глюкозы(энергетического материала) в виде гликогена в клетках организма</a:t>
            </a:r>
            <a:r>
              <a:rPr lang="ru-RU" sz="2800" dirty="0" smtClean="0">
                <a:solidFill>
                  <a:prstClr val="black"/>
                </a:solidFill>
                <a:ea typeface="+mj-ea"/>
                <a:cs typeface="+mj-cs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63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877272"/>
          </a:xfrm>
        </p:spPr>
        <p:txBody>
          <a:bodyPr>
            <a:normAutofit fontScale="25000" lnSpcReduction="20000"/>
          </a:bodyPr>
          <a:lstStyle/>
          <a:p>
            <a:pPr lvl="0" algn="just"/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</a:rPr>
              <a:t>Гликоген хранится в </a:t>
            </a:r>
            <a:r>
              <a:rPr lang="ru-RU" sz="9600" b="1" i="1" dirty="0" smtClean="0">
                <a:solidFill>
                  <a:schemeClr val="accent2">
                    <a:lumMod val="50000"/>
                  </a:schemeClr>
                </a:solidFill>
              </a:rPr>
              <a:t>цитоплазме клетки 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</a:rPr>
              <a:t>в форме гранул диаметром 10-40 </a:t>
            </a:r>
            <a:r>
              <a:rPr lang="ru-RU" sz="9600" b="1" i="1" dirty="0" err="1">
                <a:solidFill>
                  <a:schemeClr val="accent2">
                    <a:lumMod val="50000"/>
                  </a:schemeClr>
                </a:solidFill>
              </a:rPr>
              <a:t>нм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9600" b="1" i="1" dirty="0" smtClean="0">
                <a:solidFill>
                  <a:schemeClr val="accent2">
                    <a:lumMod val="50000"/>
                  </a:schemeClr>
                </a:solidFill>
              </a:rPr>
              <a:t>Гликоген 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</a:rPr>
              <a:t>депонируется главным образом в печени и скелетных мышцах</a:t>
            </a:r>
            <a:r>
              <a:rPr lang="ru-RU" sz="96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</a:rPr>
              <a:t> Гликоген может синтезироваться во многих клетках, например в нейронах, макрофагах, клетках жировой ткани, но содержание его в этих тканях незначительно. В организме может содержаться до 450 г гликогена</a:t>
            </a:r>
            <a:r>
              <a:rPr lang="ru-RU" sz="96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96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9600" b="1" i="1" dirty="0">
                <a:solidFill>
                  <a:schemeClr val="accent2">
                    <a:lumMod val="50000"/>
                  </a:schemeClr>
                </a:solidFill>
              </a:rPr>
              <a:t>После приёма пищи, богатой углеводами, запас гликогена в печени может составлять примерно 5% от её массы. В мышцах запасается около 1% гликогена, однако масса мышечной ткани значительно больше и поэтому общее количество гликогена в мышцах в 2 раза больше, чем в печени. </a:t>
            </a:r>
            <a:endParaRPr lang="ru-RU" sz="96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8000" b="1" i="1" dirty="0" smtClean="0">
                <a:solidFill>
                  <a:schemeClr val="accent2">
                    <a:lumMod val="50000"/>
                  </a:schemeClr>
                </a:solidFill>
              </a:rPr>
              <a:t>Основная роль </a:t>
            </a: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гликогена печени </a:t>
            </a:r>
            <a:r>
              <a:rPr lang="ru-RU" sz="8000" b="1" i="1" dirty="0" smtClean="0">
                <a:solidFill>
                  <a:schemeClr val="accent2">
                    <a:lumMod val="50000"/>
                  </a:schemeClr>
                </a:solidFill>
              </a:rPr>
              <a:t>– энергетическая, он служит источником энергии  между приемами пищи </a:t>
            </a: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для поддержания уровня глюкозы в </a:t>
            </a:r>
            <a:r>
              <a:rPr lang="ru-RU" sz="8000" b="1" i="1" dirty="0" smtClean="0">
                <a:solidFill>
                  <a:schemeClr val="accent2">
                    <a:lumMod val="50000"/>
                  </a:schemeClr>
                </a:solidFill>
              </a:rPr>
              <a:t>крови в период голодания. </a:t>
            </a:r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Поэтому содержание гликогена в печени изменяется в зависимости от ритма питания. При длительном голодании оно снижается почти до </a:t>
            </a:r>
            <a:r>
              <a:rPr lang="ru-RU" sz="8000" b="1" i="1" dirty="0" smtClean="0">
                <a:solidFill>
                  <a:schemeClr val="accent2">
                    <a:lumMod val="50000"/>
                  </a:schemeClr>
                </a:solidFill>
              </a:rPr>
              <a:t>нуля.</a:t>
            </a:r>
          </a:p>
          <a:p>
            <a:pPr algn="just"/>
            <a:r>
              <a:rPr lang="ru-RU" sz="8000" b="1" i="1" dirty="0" smtClean="0">
                <a:solidFill>
                  <a:schemeClr val="accent4">
                    <a:lumMod val="50000"/>
                  </a:schemeClr>
                </a:solidFill>
              </a:rPr>
              <a:t>В состоянии покоя основная задача инсулина – сохранять запасы гликогена в печени.</a:t>
            </a:r>
            <a:endParaRPr lang="ru-RU" sz="80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340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Гликоген печени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5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47260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Мышечный гликоген не может быть источником энергии для всего организма;</a:t>
            </a:r>
          </a:p>
          <a:p>
            <a:pPr lvl="0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Гликоген мышц служит резервом глюкозы - источника энергии при мышечном сокращении. Мышечный гликоген не используется для поддержания уровня глюкозы в крови. </a:t>
            </a:r>
            <a:endParaRPr lang="ru-RU" sz="24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 состоянии высвобождаться из мышечных клеток и повышать уровень гликемии</a:t>
            </a: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энергией только работающую мышцу и не более 5-10 минут</a:t>
            </a: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клетках мышц нет фермента глюкозо-6-фосфатазы, и образование свободной глюкозы невозможно. Расход гликогена в мышцах зависит в основном от физической нагрузки 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Гликоген мышц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761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1305</Words>
  <Application>Microsoft Office PowerPoint</Application>
  <PresentationFormat>Экран (4:3)</PresentationFormat>
  <Paragraphs>126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  Физикальное обследование. Лабораторные Инструментальные диагностические исследования для выявления сахарного диабета у детей  </vt:lpstr>
      <vt:lpstr>Физиология поджелудочной железы</vt:lpstr>
      <vt:lpstr>Презентация PowerPoint</vt:lpstr>
      <vt:lpstr>Презентация PowerPoint</vt:lpstr>
      <vt:lpstr>Презентация PowerPoint</vt:lpstr>
      <vt:lpstr>График секреции инсулина  Поджелудочная железа работает в базис-болюсном режиме </vt:lpstr>
      <vt:lpstr>Презентация PowerPoint</vt:lpstr>
      <vt:lpstr>Гликоген печени</vt:lpstr>
      <vt:lpstr>Гликоген мышц</vt:lpstr>
      <vt:lpstr>Презентация PowerPoint</vt:lpstr>
      <vt:lpstr>Что происходит при дефиците инсулина?</vt:lpstr>
      <vt:lpstr>Презентация PowerPoint</vt:lpstr>
      <vt:lpstr>Презентация PowerPoint</vt:lpstr>
      <vt:lpstr>Как работает инсулин?</vt:lpstr>
      <vt:lpstr>Сахарный диабет</vt:lpstr>
      <vt:lpstr>Диагностические критерии сахарного диабета</vt:lpstr>
      <vt:lpstr>Презентация PowerPoint</vt:lpstr>
      <vt:lpstr>Презентация PowerPoint</vt:lpstr>
      <vt:lpstr>Презентация PowerPoint</vt:lpstr>
      <vt:lpstr>Этиологическая классификация нарушений углеводного обмена</vt:lpstr>
      <vt:lpstr>Презентация PowerPoint</vt:lpstr>
      <vt:lpstr>Презентация PowerPoint</vt:lpstr>
      <vt:lpstr>Сахарный диабет 1 типа</vt:lpstr>
      <vt:lpstr>Факторы, способствующие развитию сахарного диабета 1 типа</vt:lpstr>
      <vt:lpstr>Иммунологические маркеры сахарного диабета 1 типа</vt:lpstr>
      <vt:lpstr>Неонатальный сахарный диабет</vt:lpstr>
      <vt:lpstr>Клинические признаки сахарного диабета 1 типа</vt:lpstr>
      <vt:lpstr>MODY- диабет (юношеский диабет взрослого типа)</vt:lpstr>
      <vt:lpstr>Группа риска MODY</vt:lpstr>
      <vt:lpstr>MODY 2 (легкая гипергликемия натощак)</vt:lpstr>
      <vt:lpstr>MODY 5 ( СД с внепанкреатическими проявлениями)</vt:lpstr>
      <vt:lpstr>Презентация PowerPoint</vt:lpstr>
      <vt:lpstr>Синдром Альстрема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Физикальное обследование, Лабораторныедиагностические исследования (ПГТТпероральныйглюкозотолерантныйтест) Инструментальные диагностические исследования</dc:title>
  <dc:creator>Work</dc:creator>
  <cp:lastModifiedBy>Work</cp:lastModifiedBy>
  <cp:revision>16</cp:revision>
  <dcterms:created xsi:type="dcterms:W3CDTF">2023-10-17T08:29:43Z</dcterms:created>
  <dcterms:modified xsi:type="dcterms:W3CDTF">2023-11-02T15:37:09Z</dcterms:modified>
</cp:coreProperties>
</file>