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7" r:id="rId4"/>
  </p:sldMasterIdLst>
  <p:notesMasterIdLst>
    <p:notesMasterId r:id="rId50"/>
  </p:notesMasterIdLst>
  <p:handoutMasterIdLst>
    <p:handoutMasterId r:id="rId51"/>
  </p:handoutMasterIdLst>
  <p:sldIdLst>
    <p:sldId id="348" r:id="rId5"/>
    <p:sldId id="361" r:id="rId6"/>
    <p:sldId id="350" r:id="rId7"/>
    <p:sldId id="351" r:id="rId8"/>
    <p:sldId id="352" r:id="rId9"/>
    <p:sldId id="353" r:id="rId10"/>
    <p:sldId id="354" r:id="rId11"/>
    <p:sldId id="355" r:id="rId12"/>
    <p:sldId id="356" r:id="rId13"/>
    <p:sldId id="357" r:id="rId14"/>
    <p:sldId id="358" r:id="rId15"/>
    <p:sldId id="359" r:id="rId16"/>
    <p:sldId id="360" r:id="rId17"/>
    <p:sldId id="364" r:id="rId18"/>
    <p:sldId id="365" r:id="rId19"/>
    <p:sldId id="366" r:id="rId20"/>
    <p:sldId id="367" r:id="rId21"/>
    <p:sldId id="362" r:id="rId22"/>
    <p:sldId id="363" r:id="rId23"/>
    <p:sldId id="368" r:id="rId24"/>
    <p:sldId id="369" r:id="rId25"/>
    <p:sldId id="370" r:id="rId26"/>
    <p:sldId id="371" r:id="rId27"/>
    <p:sldId id="372" r:id="rId28"/>
    <p:sldId id="373" r:id="rId29"/>
    <p:sldId id="374" r:id="rId30"/>
    <p:sldId id="376" r:id="rId31"/>
    <p:sldId id="377" r:id="rId32"/>
    <p:sldId id="378" r:id="rId33"/>
    <p:sldId id="379" r:id="rId34"/>
    <p:sldId id="380" r:id="rId35"/>
    <p:sldId id="381" r:id="rId36"/>
    <p:sldId id="382" r:id="rId37"/>
    <p:sldId id="383" r:id="rId38"/>
    <p:sldId id="384" r:id="rId39"/>
    <p:sldId id="385" r:id="rId40"/>
    <p:sldId id="386" r:id="rId41"/>
    <p:sldId id="387" r:id="rId42"/>
    <p:sldId id="388" r:id="rId43"/>
    <p:sldId id="389" r:id="rId44"/>
    <p:sldId id="390" r:id="rId45"/>
    <p:sldId id="391" r:id="rId46"/>
    <p:sldId id="392" r:id="rId47"/>
    <p:sldId id="393" r:id="rId48"/>
    <p:sldId id="346" r:id="rId4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4" autoAdjust="0"/>
    <p:restoredTop sz="94634" autoAdjust="0"/>
  </p:normalViewPr>
  <p:slideViewPr>
    <p:cSldViewPr snapToGrid="0">
      <p:cViewPr varScale="1">
        <p:scale>
          <a:sx n="74" d="100"/>
          <a:sy n="74" d="100"/>
        </p:scale>
        <p:origin x="-45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EB596BA-F330-4785-8461-F74708FFCA50}" type="datetime1">
              <a:rPr lang="ru-RU" smtClean="0"/>
              <a:t>20.02.2024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A83F606-8A8B-426E-A649-E6072AD6EE3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876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7E9F4-7ED8-495D-B52D-5485A5BC0ACA}" type="datetime1">
              <a:rPr lang="ru-RU" noProof="0" smtClean="0"/>
              <a:pPr/>
              <a:t>20.02.2024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4DD8812-632B-44E3-B183-D20ADC793C3A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90637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4DD8812-632B-44E3-B183-D20ADC793C3A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7611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4DD8812-632B-44E3-B183-D20ADC793C3A}" type="slidenum">
              <a:rPr lang="ru-RU" smtClean="0"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9882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130004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F2DED7-F6AC-4866-8138-11B328ED7527}" type="datetime1">
              <a:rPr lang="ru-RU" noProof="0" smtClean="0"/>
              <a:t>20.02.2024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xmlns="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68EC5FC9-F7D0-0141-850B-7623CA81A775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B8F839E6-7F1F-6E4D-B83C-F5DA99E98229}"/>
              </a:ext>
            </a:extLst>
          </p:cNvPr>
          <p:cNvSpPr/>
          <p:nvPr userDrawn="1"/>
        </p:nvSpPr>
        <p:spPr>
          <a:xfrm>
            <a:off x="10337662" y="4398630"/>
            <a:ext cx="1700492" cy="170049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5EACA50E-A3A8-9D41-B30C-03B00FB2DEF0}"/>
              </a:ext>
            </a:extLst>
          </p:cNvPr>
          <p:cNvSpPr/>
          <p:nvPr userDrawn="1"/>
        </p:nvSpPr>
        <p:spPr>
          <a:xfrm>
            <a:off x="5664569" y="541205"/>
            <a:ext cx="283407" cy="283407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EA92073B-F20B-034A-BC3A-9B993F0DD0BA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C4091F50-D240-B145-B0B1-DAEDDFDE34AD}"/>
              </a:ext>
            </a:extLst>
          </p:cNvPr>
          <p:cNvSpPr/>
          <p:nvPr userDrawn="1"/>
        </p:nvSpPr>
        <p:spPr>
          <a:xfrm>
            <a:off x="0" y="-1994"/>
            <a:ext cx="1700492" cy="1700492"/>
          </a:xfrm>
          <a:prstGeom prst="ellipse">
            <a:avLst/>
          </a:prstGeom>
          <a:noFill/>
          <a:ln w="381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D0CC0D-F4E8-4EB2-A425-24C0A08BF2ED}" type="datetime1">
              <a:rPr lang="ru-RU" noProof="0" smtClean="0"/>
              <a:t>20.02.2024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xmlns="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7A2141DD-8D8D-FA43-BD4F-2CFC93C87782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xmlns="" id="{71A62821-5E0F-DE41-B5C2-17A3A7277F4E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xmlns="" id="{C311AE14-D8F0-1D4C-9D8D-603836582793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1F2BE645-D4F2-304C-9AFA-473D8F888A85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xmlns="" id="{93640330-30A6-6948-87A7-9DE6D41794F5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xmlns="" id="{ADFB6548-D83C-1D4E-AE87-2E8F1D3D0FA7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xmlns="" id="{D97C7400-7EDC-8845-AB5A-80FB8175C1E2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xmlns="" id="{BC941C44-9B96-0040-8C71-D8364EB57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E014993B-5057-2A4C-9CA0-383DC5504020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43B110E8-1FE2-BC47-A5AE-4C698B688B65}"/>
              </a:ext>
            </a:extLst>
          </p:cNvPr>
          <p:cNvSpPr/>
          <p:nvPr userDrawn="1"/>
        </p:nvSpPr>
        <p:spPr>
          <a:xfrm>
            <a:off x="5664570" y="125360"/>
            <a:ext cx="176394" cy="17639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87DACF2F-5D4D-434D-8786-E4DF0385E6F6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CFE816CC-CBCA-7946-B9E5-E9649EF369BE}"/>
              </a:ext>
            </a:extLst>
          </p:cNvPr>
          <p:cNvSpPr/>
          <p:nvPr userDrawn="1"/>
        </p:nvSpPr>
        <p:spPr>
          <a:xfrm>
            <a:off x="11383587" y="6035040"/>
            <a:ext cx="776923" cy="77692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D365CB-744A-4AFA-AFC9-892345BE9421}" type="datetime1">
              <a:rPr lang="ru-RU" noProof="0" smtClean="0"/>
              <a:t>20.02.2024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xmlns="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4" name="Рисунок 3">
            <a:extLst>
              <a:ext uri="{FF2B5EF4-FFF2-40B4-BE49-F238E27FC236}">
                <a16:creationId xmlns:a16="http://schemas.microsoft.com/office/drawing/2014/main" xmlns="" id="{C950F4E3-11A9-2549-A00D-601AEF6E49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7279" y="2160508"/>
            <a:ext cx="2919413" cy="2919413"/>
          </a:xfrm>
          <a:prstGeom prst="ellipse">
            <a:avLst/>
          </a:prstGeom>
          <a:solidFill>
            <a:srgbClr val="EDEFF7"/>
          </a:solidFill>
          <a:ln w="38100">
            <a:solidFill>
              <a:schemeClr val="accent3"/>
            </a:solidFill>
          </a:ln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1" name="Рисунок 3">
            <a:extLst>
              <a:ext uri="{FF2B5EF4-FFF2-40B4-BE49-F238E27FC236}">
                <a16:creationId xmlns:a16="http://schemas.microsoft.com/office/drawing/2014/main" xmlns="" id="{21B5A175-E633-E74F-AE3B-DF58F989F4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9186" y="2160508"/>
            <a:ext cx="2919413" cy="2919413"/>
          </a:xfrm>
          <a:prstGeom prst="ellipse">
            <a:avLst/>
          </a:prstGeom>
          <a:solidFill>
            <a:srgbClr val="EDEFF7"/>
          </a:solidFill>
          <a:ln w="38100">
            <a:solidFill>
              <a:schemeClr val="accent6"/>
            </a:solidFill>
          </a:ln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2" name="Рисунок 3">
            <a:extLst>
              <a:ext uri="{FF2B5EF4-FFF2-40B4-BE49-F238E27FC236}">
                <a16:creationId xmlns:a16="http://schemas.microsoft.com/office/drawing/2014/main" xmlns="" id="{261D2778-BA56-D247-9B2C-28D010C9D4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21093" y="2160508"/>
            <a:ext cx="2919413" cy="2919413"/>
          </a:xfrm>
          <a:prstGeom prst="ellipse">
            <a:avLst/>
          </a:prstGeom>
          <a:solidFill>
            <a:srgbClr val="EDEFF7"/>
          </a:solidFill>
          <a:ln w="38100">
            <a:solidFill>
              <a:schemeClr val="accent1"/>
            </a:solidFill>
          </a:ln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xmlns="" id="{2DAF6EFF-134E-BA40-8B51-917FDE13C07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97279" y="5486968"/>
            <a:ext cx="2919413" cy="583534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dirty="0"/>
              <a:t>Место для имени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xmlns="" id="{188BF917-678C-1249-95B9-7FD2AC7B2231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666773" y="5486968"/>
            <a:ext cx="2919413" cy="583534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dirty="0"/>
              <a:t>Место для имени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:a16="http://schemas.microsoft.com/office/drawing/2014/main" xmlns="" id="{BAFF17AE-3EA2-2D47-BCDD-E5587B127062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236267" y="5486968"/>
            <a:ext cx="2919413" cy="583534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dirty="0"/>
              <a:t>Место для имени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F2D7EDB7-7C02-0245-8A1F-553F094A4429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xmlns="" id="{8CF5D165-4F6F-2447-8B9E-8B0D94808ED3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146C35C7-7133-4C43-BBF7-575440F7BAD3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xmlns="" id="{D33DD7BE-C379-5C42-9FB0-EF72161049F4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xmlns="" id="{743DFC41-C6DE-7942-9358-E23A1EE8759D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xmlns="" id="{A2ABB593-7229-9548-8BCC-C947B1BF8D93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xmlns="" id="{986D2413-D60D-484E-ACAB-31891AFDA133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xmlns="" id="{86090E0F-345E-3D4B-8886-95D8A4A77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58682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7873" y="758952"/>
            <a:ext cx="7356255" cy="3566160"/>
          </a:xfrm>
          <a:prstGeom prst="rect">
            <a:avLst/>
          </a:prstGeom>
        </p:spPr>
        <p:txBody>
          <a:bodyPr rtlCol="0" anchor="b" anchorCtr="0">
            <a:normAutofit/>
          </a:bodyPr>
          <a:lstStyle>
            <a:lvl1pPr algn="ctr">
              <a:lnSpc>
                <a:spcPct val="9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7873" y="4663440"/>
            <a:ext cx="7356255" cy="114300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459DE2C1-4C52-40A3-8959-27B2C1BEBFF6}"/>
              </a:ext>
            </a:extLst>
          </p:cNvPr>
          <p:cNvCxnSpPr/>
          <p:nvPr/>
        </p:nvCxnSpPr>
        <p:spPr>
          <a:xfrm>
            <a:off x="1158240" y="4485132"/>
            <a:ext cx="98755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5B89D9-0013-4DF9-B570-27DC755C2F3F}" type="datetime1">
              <a:rPr lang="ru-RU" noProof="0" smtClean="0"/>
              <a:t>20.02.2024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xmlns="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8675A452-E352-BE40-9E44-7C0E90F4DBC5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72E00246-7C7C-8E48-B95E-02BE89F197F5}"/>
              </a:ext>
            </a:extLst>
          </p:cNvPr>
          <p:cNvSpPr/>
          <p:nvPr userDrawn="1"/>
        </p:nvSpPr>
        <p:spPr>
          <a:xfrm>
            <a:off x="10337662" y="4398630"/>
            <a:ext cx="1700492" cy="170049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EBF1652A-A323-BC48-9A00-7ECF1C4E1DA4}"/>
              </a:ext>
            </a:extLst>
          </p:cNvPr>
          <p:cNvSpPr/>
          <p:nvPr userDrawn="1"/>
        </p:nvSpPr>
        <p:spPr>
          <a:xfrm>
            <a:off x="11634902" y="2565781"/>
            <a:ext cx="283407" cy="283407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F733BC29-8FD1-CB45-8FF6-0C7CC3CB423D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4C67EB1F-C984-B840-BD1F-FD174D01A3AF}"/>
              </a:ext>
            </a:extLst>
          </p:cNvPr>
          <p:cNvSpPr/>
          <p:nvPr userDrawn="1"/>
        </p:nvSpPr>
        <p:spPr>
          <a:xfrm>
            <a:off x="6135" y="0"/>
            <a:ext cx="1700492" cy="1700492"/>
          </a:xfrm>
          <a:prstGeom prst="ellipse">
            <a:avLst/>
          </a:prstGeom>
          <a:noFill/>
          <a:ln w="381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9D75F8B1-A294-E349-BD08-B06B2954212A}"/>
              </a:ext>
            </a:extLst>
          </p:cNvPr>
          <p:cNvGrpSpPr/>
          <p:nvPr userDrawn="1"/>
        </p:nvGrpSpPr>
        <p:grpSpPr>
          <a:xfrm>
            <a:off x="495300" y="0"/>
            <a:ext cx="11201400" cy="6880860"/>
            <a:chOff x="495300" y="0"/>
            <a:chExt cx="11201400" cy="6880860"/>
          </a:xfrm>
        </p:grpSpPr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xmlns="" id="{5942EFAD-842E-9C46-9853-C0F135D24007}"/>
                </a:ext>
              </a:extLst>
            </p:cNvPr>
            <p:cNvSpPr/>
            <p:nvPr userDrawn="1"/>
          </p:nvSpPr>
          <p:spPr>
            <a:xfrm>
              <a:off x="495300" y="0"/>
              <a:ext cx="1337265" cy="6880860"/>
            </a:xfrm>
            <a:custGeom>
              <a:avLst/>
              <a:gdLst>
                <a:gd name="connsiteX0" fmla="*/ 1173967 w 1337265"/>
                <a:gd name="connsiteY0" fmla="*/ 0 h 6880860"/>
                <a:gd name="connsiteX1" fmla="*/ 1319300 w 1337265"/>
                <a:gd name="connsiteY1" fmla="*/ 0 h 6880860"/>
                <a:gd name="connsiteX2" fmla="*/ 1204253 w 1337265"/>
                <a:gd name="connsiteY2" fmla="*/ 146399 h 6880860"/>
                <a:gd name="connsiteX3" fmla="*/ 114300 w 1337265"/>
                <a:gd name="connsiteY3" fmla="*/ 3429000 h 6880860"/>
                <a:gd name="connsiteX4" fmla="*/ 1204253 w 1337265"/>
                <a:gd name="connsiteY4" fmla="*/ 6711601 h 6880860"/>
                <a:gd name="connsiteX5" fmla="*/ 1337265 w 1337265"/>
                <a:gd name="connsiteY5" fmla="*/ 6880860 h 6880860"/>
                <a:gd name="connsiteX6" fmla="*/ 1191931 w 1337265"/>
                <a:gd name="connsiteY6" fmla="*/ 6880860 h 6880860"/>
                <a:gd name="connsiteX7" fmla="*/ 1112661 w 1337265"/>
                <a:gd name="connsiteY7" fmla="*/ 6779988 h 6880860"/>
                <a:gd name="connsiteX8" fmla="*/ 0 w 1337265"/>
                <a:gd name="connsiteY8" fmla="*/ 3429000 h 6880860"/>
                <a:gd name="connsiteX9" fmla="*/ 1112661 w 1337265"/>
                <a:gd name="connsiteY9" fmla="*/ 78012 h 6880860"/>
                <a:gd name="connsiteX10" fmla="*/ 1173967 w 1337265"/>
                <a:gd name="connsiteY10" fmla="*/ 0 h 688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7265" h="6880860">
                  <a:moveTo>
                    <a:pt x="1173967" y="0"/>
                  </a:moveTo>
                  <a:lnTo>
                    <a:pt x="1319300" y="0"/>
                  </a:lnTo>
                  <a:lnTo>
                    <a:pt x="1204253" y="146399"/>
                  </a:lnTo>
                  <a:cubicBezTo>
                    <a:pt x="519693" y="1061765"/>
                    <a:pt x="114300" y="2198040"/>
                    <a:pt x="114300" y="3429000"/>
                  </a:cubicBezTo>
                  <a:cubicBezTo>
                    <a:pt x="114300" y="4659960"/>
                    <a:pt x="519693" y="5796235"/>
                    <a:pt x="1204253" y="6711601"/>
                  </a:cubicBezTo>
                  <a:lnTo>
                    <a:pt x="1337265" y="6880860"/>
                  </a:lnTo>
                  <a:lnTo>
                    <a:pt x="1191931" y="6880860"/>
                  </a:lnTo>
                  <a:lnTo>
                    <a:pt x="1112661" y="6779988"/>
                  </a:lnTo>
                  <a:cubicBezTo>
                    <a:pt x="413839" y="5845552"/>
                    <a:pt x="0" y="4685605"/>
                    <a:pt x="0" y="3429000"/>
                  </a:cubicBezTo>
                  <a:cubicBezTo>
                    <a:pt x="0" y="2172395"/>
                    <a:pt x="413839" y="1012448"/>
                    <a:pt x="1112661" y="78012"/>
                  </a:cubicBezTo>
                  <a:lnTo>
                    <a:pt x="11739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xmlns="" id="{BE0B7AF7-52C0-EB45-93DE-79DFF44F5AAE}"/>
                </a:ext>
              </a:extLst>
            </p:cNvPr>
            <p:cNvSpPr/>
            <p:nvPr userDrawn="1"/>
          </p:nvSpPr>
          <p:spPr>
            <a:xfrm>
              <a:off x="10359435" y="0"/>
              <a:ext cx="1337265" cy="6880860"/>
            </a:xfrm>
            <a:custGeom>
              <a:avLst/>
              <a:gdLst>
                <a:gd name="connsiteX0" fmla="*/ 17965 w 1337265"/>
                <a:gd name="connsiteY0" fmla="*/ 0 h 6880860"/>
                <a:gd name="connsiteX1" fmla="*/ 163299 w 1337265"/>
                <a:gd name="connsiteY1" fmla="*/ 0 h 6880860"/>
                <a:gd name="connsiteX2" fmla="*/ 224604 w 1337265"/>
                <a:gd name="connsiteY2" fmla="*/ 78012 h 6880860"/>
                <a:gd name="connsiteX3" fmla="*/ 1337265 w 1337265"/>
                <a:gd name="connsiteY3" fmla="*/ 3429000 h 6880860"/>
                <a:gd name="connsiteX4" fmla="*/ 224604 w 1337265"/>
                <a:gd name="connsiteY4" fmla="*/ 6779988 h 6880860"/>
                <a:gd name="connsiteX5" fmla="*/ 145334 w 1337265"/>
                <a:gd name="connsiteY5" fmla="*/ 6880860 h 6880860"/>
                <a:gd name="connsiteX6" fmla="*/ 0 w 1337265"/>
                <a:gd name="connsiteY6" fmla="*/ 6880860 h 6880860"/>
                <a:gd name="connsiteX7" fmla="*/ 133012 w 1337265"/>
                <a:gd name="connsiteY7" fmla="*/ 6711601 h 6880860"/>
                <a:gd name="connsiteX8" fmla="*/ 1222965 w 1337265"/>
                <a:gd name="connsiteY8" fmla="*/ 3429000 h 6880860"/>
                <a:gd name="connsiteX9" fmla="*/ 133012 w 1337265"/>
                <a:gd name="connsiteY9" fmla="*/ 146399 h 6880860"/>
                <a:gd name="connsiteX10" fmla="*/ 17965 w 1337265"/>
                <a:gd name="connsiteY10" fmla="*/ 0 h 688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7265" h="6880860">
                  <a:moveTo>
                    <a:pt x="17965" y="0"/>
                  </a:moveTo>
                  <a:lnTo>
                    <a:pt x="163299" y="0"/>
                  </a:lnTo>
                  <a:lnTo>
                    <a:pt x="224604" y="78012"/>
                  </a:lnTo>
                  <a:cubicBezTo>
                    <a:pt x="923426" y="1012448"/>
                    <a:pt x="1337265" y="2172395"/>
                    <a:pt x="1337265" y="3429000"/>
                  </a:cubicBezTo>
                  <a:cubicBezTo>
                    <a:pt x="1337265" y="4685605"/>
                    <a:pt x="923426" y="5845552"/>
                    <a:pt x="224604" y="6779988"/>
                  </a:cubicBezTo>
                  <a:lnTo>
                    <a:pt x="145334" y="6880860"/>
                  </a:lnTo>
                  <a:lnTo>
                    <a:pt x="0" y="6880860"/>
                  </a:lnTo>
                  <a:lnTo>
                    <a:pt x="133012" y="6711601"/>
                  </a:lnTo>
                  <a:cubicBezTo>
                    <a:pt x="817572" y="5796235"/>
                    <a:pt x="1222965" y="4659960"/>
                    <a:pt x="1222965" y="3429000"/>
                  </a:cubicBezTo>
                  <a:cubicBezTo>
                    <a:pt x="1222965" y="2198040"/>
                    <a:pt x="817572" y="1061765"/>
                    <a:pt x="133012" y="146399"/>
                  </a:cubicBezTo>
                  <a:lnTo>
                    <a:pt x="179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A79461-147E-4321-BCEB-239C620C895A}" type="datetime1">
              <a:rPr lang="ru-RU" noProof="0" smtClean="0"/>
              <a:t>20.02.2024</a:t>
            </a:fld>
            <a:endParaRPr lang="ru-RU" noProof="0" dirty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xmlns="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10" name="Номер слайда 9">
            <a:extLst>
              <a:ext uri="{FF2B5EF4-FFF2-40B4-BE49-F238E27FC236}">
                <a16:creationId xmlns:a16="http://schemas.microsoft.com/office/drawing/2014/main" xmlns="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D06E6D77-4CA3-764C-99E1-7D2CFE6B929E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xmlns="" id="{1D155117-8A2A-414B-9598-C2919DF747DC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xmlns="" id="{53838F88-99DE-9246-A83B-9C7DB6AE99EF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D031FBA2-FD0D-7346-8941-4861923E15CF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022D5D5E-3339-5D47-9E1C-8897082672DB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13BE7267-458F-A141-8480-10E9FB553671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xmlns="" id="{A71A438B-57BE-F445-AFBB-BBB2270E9BB4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040C74AA-3663-2A49-AA62-C9207F22BF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8E70AAE0-F405-8C4D-B2F2-BC73ABD2560F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FC72AC8A-19AA-5641-88DA-414732A1A643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B0FF4153-FE4A-204C-B4B4-F331F8058F73}"/>
              </a:ext>
            </a:extLst>
          </p:cNvPr>
          <p:cNvSpPr/>
          <p:nvPr userDrawn="1"/>
        </p:nvSpPr>
        <p:spPr>
          <a:xfrm>
            <a:off x="5664570" y="125360"/>
            <a:ext cx="176394" cy="17639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C0910027-B57E-5C4C-B196-C2CF16EB6B83}"/>
              </a:ext>
            </a:extLst>
          </p:cNvPr>
          <p:cNvSpPr/>
          <p:nvPr userDrawn="1"/>
        </p:nvSpPr>
        <p:spPr>
          <a:xfrm>
            <a:off x="11383587" y="6035040"/>
            <a:ext cx="776923" cy="77692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74DA27-089F-41DB-9018-6804069C0386}" type="datetime1">
              <a:rPr lang="ru-RU" noProof="0" smtClean="0"/>
              <a:t>20.02.2024</a:t>
            </a:fld>
            <a:endParaRPr lang="ru-RU" noProof="0" dirty="0"/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xmlns="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12" name="Номер слайда 11">
            <a:extLst>
              <a:ext uri="{FF2B5EF4-FFF2-40B4-BE49-F238E27FC236}">
                <a16:creationId xmlns:a16="http://schemas.microsoft.com/office/drawing/2014/main" xmlns="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DD896C11-7092-DD43-9676-23A81081B759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D39FB8D4-533A-0C44-89B5-487470B0B82B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C642B0AB-C322-C14B-B2A1-E9F144473219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47ABE4C7-7926-3949-9205-07E33FB2D2CE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xmlns="" id="{E1B43F26-6C7C-4D43-9D1C-A0F792F54874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xmlns="" id="{C53D175F-F9D4-DD4E-81B9-495A2E867249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852D03A0-BBCF-2042-832A-8082F1377835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E2831508-70C2-2F43-998D-55CE4837BA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5232ACE3-4E65-6243-9416-19BFA39FD92C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6A372105-F1CB-9149-A4B9-C151B3CCB9B4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CAE2DDF3-5C18-5644-8994-8CD902656DE8}"/>
              </a:ext>
            </a:extLst>
          </p:cNvPr>
          <p:cNvSpPr/>
          <p:nvPr userDrawn="1"/>
        </p:nvSpPr>
        <p:spPr>
          <a:xfrm>
            <a:off x="5664570" y="125360"/>
            <a:ext cx="176394" cy="17639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0383F4E3-E6C1-BB40-90E6-290C140F9A07}"/>
              </a:ext>
            </a:extLst>
          </p:cNvPr>
          <p:cNvSpPr/>
          <p:nvPr userDrawn="1"/>
        </p:nvSpPr>
        <p:spPr>
          <a:xfrm>
            <a:off x="11383587" y="6035040"/>
            <a:ext cx="776923" cy="77692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>
            <a:extLst>
              <a:ext uri="{FF2B5EF4-FFF2-40B4-BE49-F238E27FC236}">
                <a16:creationId xmlns:a16="http://schemas.microsoft.com/office/drawing/2014/main" xmlns="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F5337F-F302-414C-9999-654EC56929E7}" type="datetime1">
              <a:rPr lang="ru-RU" noProof="0" smtClean="0"/>
              <a:t>20.02.2024</a:t>
            </a:fld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xmlns="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A2C09A16-A6B6-E04E-A40A-F482C0A95C0A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xmlns="" id="{A6B2DF34-338D-4F43-B8F7-D7A00348B68B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xmlns="" id="{33778C21-4171-774D-A73F-77BEBF2E4C18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xmlns="" id="{CC25D2EF-AE01-A247-8BC3-8F35F863C0A6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xmlns="" id="{5F860801-109B-EB4F-96A8-35D76B759583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97337F70-9199-7242-BD8B-8F96606A18A1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DF9320B7-AD58-7649-BC95-614ED90F4E69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0C0DE796-998A-F84E-9B56-1958C6777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7B23D2B0-E152-D14D-8154-8DD47BD10DF3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8A3BEDF6-5ABA-3B42-99BB-4438813B1A4B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A9CF8BE7-F2AC-AB4C-900F-F64D55111EFC}"/>
              </a:ext>
            </a:extLst>
          </p:cNvPr>
          <p:cNvSpPr/>
          <p:nvPr userDrawn="1"/>
        </p:nvSpPr>
        <p:spPr>
          <a:xfrm>
            <a:off x="5664570" y="125360"/>
            <a:ext cx="176394" cy="17639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5EF4254B-D281-684E-BD0B-63AEC0AC197C}"/>
              </a:ext>
            </a:extLst>
          </p:cNvPr>
          <p:cNvSpPr/>
          <p:nvPr userDrawn="1"/>
        </p:nvSpPr>
        <p:spPr>
          <a:xfrm>
            <a:off x="11383587" y="6035040"/>
            <a:ext cx="776923" cy="77692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>
            <a:extLst>
              <a:ext uri="{FF2B5EF4-FFF2-40B4-BE49-F238E27FC236}">
                <a16:creationId xmlns:a16="http://schemas.microsoft.com/office/drawing/2014/main" xmlns="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63DE5C-7286-415E-BD66-0312B5E1AB50}" type="datetime1">
              <a:rPr lang="ru-RU" noProof="0" smtClean="0"/>
              <a:t>20.02.2024</a:t>
            </a:fld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xmlns="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A2C09A16-A6B6-E04E-A40A-F482C0A95C0A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xmlns="" id="{A6B2DF34-338D-4F43-B8F7-D7A00348B68B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xmlns="" id="{33778C21-4171-774D-A73F-77BEBF2E4C18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xmlns="" id="{CC25D2EF-AE01-A247-8BC3-8F35F863C0A6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xmlns="" id="{5F860801-109B-EB4F-96A8-35D76B759583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97337F70-9199-7242-BD8B-8F96606A18A1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DF9320B7-AD58-7649-BC95-614ED90F4E69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0C0DE796-998A-F84E-9B56-1958C6777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5751389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xmlns="" id="{384D173E-9054-4C40-98EA-A6EAC4D851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1641" y="0"/>
            <a:ext cx="4270360" cy="6858001"/>
          </a:xfrm>
          <a:custGeom>
            <a:avLst/>
            <a:gdLst>
              <a:gd name="connsiteX0" fmla="*/ 1904091 w 4305219"/>
              <a:gd name="connsiteY0" fmla="*/ 0 h 6913983"/>
              <a:gd name="connsiteX1" fmla="*/ 4305219 w 4305219"/>
              <a:gd name="connsiteY1" fmla="*/ 0 h 6913983"/>
              <a:gd name="connsiteX2" fmla="*/ 4305219 w 4305219"/>
              <a:gd name="connsiteY2" fmla="*/ 6913983 h 6913983"/>
              <a:gd name="connsiteX3" fmla="*/ 1818156 w 4305219"/>
              <a:gd name="connsiteY3" fmla="*/ 6913983 h 6913983"/>
              <a:gd name="connsiteX4" fmla="*/ 1507580 w 4305219"/>
              <a:gd name="connsiteY4" fmla="*/ 6681739 h 6913983"/>
              <a:gd name="connsiteX5" fmla="*/ 0 w 4305219"/>
              <a:gd name="connsiteY5" fmla="*/ 3484983 h 6913983"/>
              <a:gd name="connsiteX6" fmla="*/ 1826504 w 4305219"/>
              <a:gd name="connsiteY6" fmla="*/ 49741 h 6913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219" h="6913983">
                <a:moveTo>
                  <a:pt x="1904091" y="0"/>
                </a:moveTo>
                <a:lnTo>
                  <a:pt x="4305219" y="0"/>
                </a:lnTo>
                <a:lnTo>
                  <a:pt x="4305219" y="6913983"/>
                </a:lnTo>
                <a:lnTo>
                  <a:pt x="1818156" y="6913983"/>
                </a:lnTo>
                <a:lnTo>
                  <a:pt x="1507580" y="6681739"/>
                </a:lnTo>
                <a:cubicBezTo>
                  <a:pt x="586863" y="5921896"/>
                  <a:pt x="0" y="4771974"/>
                  <a:pt x="0" y="3484983"/>
                </a:cubicBezTo>
                <a:cubicBezTo>
                  <a:pt x="0" y="2054993"/>
                  <a:pt x="724522" y="794225"/>
                  <a:pt x="1826504" y="4974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xmlns="" id="{881322FE-E286-E344-B332-CF37E6CAD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2322728"/>
            <a:ext cx="5751389" cy="4032225"/>
          </a:xfrm>
        </p:spPr>
        <p:txBody>
          <a:bodyPr rtlCol="0"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9985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F888F6-BA81-4650-96F1-E4BE1E5DDAE1}" type="datetime1">
              <a:rPr lang="ru-RU" noProof="0" smtClean="0"/>
              <a:t>20.02.2024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 3">
            <a:extLst>
              <a:ext uri="{FF2B5EF4-FFF2-40B4-BE49-F238E27FC236}">
                <a16:creationId xmlns:a16="http://schemas.microsoft.com/office/drawing/2014/main" xmlns="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AB14CD44-37FB-48CC-A24D-89C3A643DD86}" type="datetime1">
              <a:rPr lang="ru-RU" noProof="0" smtClean="0"/>
              <a:t>20.02.2024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22" r:id="rId3"/>
    <p:sldLayoutId id="2147483708" r:id="rId4"/>
    <p:sldLayoutId id="2147483709" r:id="rId5"/>
    <p:sldLayoutId id="2147483716" r:id="rId6"/>
    <p:sldLayoutId id="2147483710" r:id="rId7"/>
    <p:sldLayoutId id="2147483724" r:id="rId8"/>
    <p:sldLayoutId id="2147483711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ru/photo/971719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ru/photo/547827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audit-it.ru/articles/account/otrasl/a100/916425.html#anchor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pxhere.com/ru/photo/919394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F50278-9A9A-0F4E-BDCF-6351BE1732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182110"/>
            <a:ext cx="10058400" cy="674273"/>
          </a:xfrm>
        </p:spPr>
        <p:txBody>
          <a:bodyPr rtlCol="0">
            <a:normAutofit/>
          </a:bodyPr>
          <a:lstStyle/>
          <a:p>
            <a:pPr rtl="0"/>
            <a:r>
              <a:rPr lang="ru-RU" sz="2800" b="1" i="1" dirty="0">
                <a:solidFill>
                  <a:srgbClr val="002060"/>
                </a:solidFill>
                <a:cs typeface="Aharoni" panose="02010803020104030203" pitchFamily="2" charset="-79"/>
              </a:rPr>
              <a:t>Организация питания в образовательных учреждениях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17F481B-9C2C-084A-8DF1-0582D2DA4B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Autofit/>
          </a:bodyPr>
          <a:lstStyle/>
          <a:p>
            <a:pPr algn="ctr" rtl="0"/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</a:rPr>
              <a:t>Проф. Дружинина Н.А</a:t>
            </a:r>
          </a:p>
          <a:p>
            <a:pPr algn="ctr" rtl="0"/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</a:rPr>
              <a:t>Кафедра педиатрии ИДПО БГМУ</a:t>
            </a:r>
          </a:p>
          <a:p>
            <a:pPr algn="ctr" rtl="0"/>
            <a:r>
              <a:rPr lang="ru-RU" sz="1400" b="1" i="1" smtClean="0"/>
              <a:t> </a:t>
            </a:r>
            <a:endParaRPr lang="ru-RU" sz="1400" b="1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915DE8-DD68-4082-9911-25D53CFC4D44}"/>
              </a:ext>
            </a:extLst>
          </p:cNvPr>
          <p:cNvSpPr txBox="1"/>
          <p:nvPr/>
        </p:nvSpPr>
        <p:spPr>
          <a:xfrm>
            <a:off x="1192696" y="530087"/>
            <a:ext cx="9647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cs typeface="Aharoni" panose="02010803020104030203" pitchFamily="2" charset="-79"/>
              </a:rPr>
              <a:t>Федеральное государственное бюджетное учреждение высшего образования Башкирский государственный медицинский университет Министерства здравоохранения РФ</a:t>
            </a:r>
          </a:p>
        </p:txBody>
      </p:sp>
    </p:spTree>
    <p:extLst>
      <p:ext uri="{BB962C8B-B14F-4D97-AF65-F5344CB8AC3E}">
        <p14:creationId xmlns:p14="http://schemas.microsoft.com/office/powerpoint/2010/main" val="3827693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931546E-02EB-4030-ADEB-0F7E99C9A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9" y="0"/>
            <a:ext cx="11847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6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5D665C1-99D4-4FCF-AE73-DA7FA50E7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0" y="0"/>
            <a:ext cx="11913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24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800FF2A-03C9-4716-A9AC-CE7BF1663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478" y="0"/>
            <a:ext cx="5539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00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300180C-B050-4550-99FA-C6C2492F0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04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9EC34B0-4269-4BD1-B4C6-DB38913A5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66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2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3A8A31F-AF23-4D3C-88FA-C475E28C5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83" y="571500"/>
            <a:ext cx="11290852" cy="61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91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5F527FB-17A7-46BC-AA4B-EECBF964B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39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59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134C0F0-A942-422E-93E1-2B6C16CB5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0" y="0"/>
            <a:ext cx="11926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45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54ADEAF-75FF-470D-BEAC-66F9AE3B3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49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B357FFE-B699-4568-A135-B8C23346B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1" y="119270"/>
            <a:ext cx="11330608" cy="64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61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E5C5106-9E92-4118-8289-D262641D4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5" y="0"/>
            <a:ext cx="11714922" cy="715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45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F1E5350-F426-4DB2-892E-B44C4324E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926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61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31DFD21-5496-4E61-B802-7663F1F49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39" y="119270"/>
            <a:ext cx="10933044" cy="616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6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DDC57F7-FBB6-4D1B-9830-FE6C58C38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87" y="0"/>
            <a:ext cx="11767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04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9C45D66-5011-48BC-9D87-30B365213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1" y="0"/>
            <a:ext cx="11767931" cy="70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80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306636D-F928-4F60-822B-72FBE5C50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6" y="0"/>
            <a:ext cx="11847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07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394E0FD-2C2C-4C3C-8EB7-A54422587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635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82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C0DE7D9-4491-4849-84BE-7814CAA8E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9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73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BE21DA2-BC8C-4F46-8EFB-E0972FC49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19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16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2FA8FE8-6CD0-4C4F-B3FD-8D7B36326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22" y="0"/>
            <a:ext cx="11476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060D9DD-77F1-49FF-8E31-6A0566BCD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0" y="0"/>
            <a:ext cx="12006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02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617FBB-74C8-4B64-885D-B36AA2009BEA}"/>
              </a:ext>
            </a:extLst>
          </p:cNvPr>
          <p:cNvSpPr txBox="1"/>
          <p:nvPr/>
        </p:nvSpPr>
        <p:spPr>
          <a:xfrm>
            <a:off x="265044" y="278297"/>
            <a:ext cx="65333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 соответствии с п. 1 ст. 37 Закона об образовании[ на образовательные организации возложена обязанность по организации питания обучающихся.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3A79AA2-AC61-4758-A586-1CAC0C2BB6D2}"/>
              </a:ext>
            </a:extLst>
          </p:cNvPr>
          <p:cNvSpPr txBox="1"/>
          <p:nvPr/>
        </p:nvSpPr>
        <p:spPr>
          <a:xfrm>
            <a:off x="384313" y="2120348"/>
            <a:ext cx="613575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Организацией питания должно заниматься образовательное учреждение. </a:t>
            </a:r>
          </a:p>
          <a:p>
            <a:r>
              <a:rPr lang="ru-RU" dirty="0"/>
              <a:t>При этом нормативное регулирование  обеспечения питанием обучающихся находится в компетенции органов государственной власти субъектов РФ и органов местного самоуправления (п. 4 ст. 37 Закона об образовании). </a:t>
            </a:r>
          </a:p>
          <a:p>
            <a:r>
              <a:rPr lang="ru-RU" dirty="0"/>
              <a:t>Они определяют стоимость питания, источники и правила его финансирования, льготные категории обучающихся, которые освобождаются от платы за питание полностью или частично, другие общие организационные вопросы.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DB2B170-00D0-4D53-BA9F-81C4344B4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195931" y="0"/>
            <a:ext cx="5340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57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52A14E1-AF39-4B57-A71C-E30F1A84A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9" y="0"/>
            <a:ext cx="11847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18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3FE5C51-14B0-41E9-B5AD-65A7F50B5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87" y="0"/>
            <a:ext cx="11701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22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CF7D1A8-100C-4D4A-AF9B-D22099297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46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85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49DDE14-4C92-4B72-99E0-EFC8CA79F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" y="0"/>
            <a:ext cx="11860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269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5087488-5943-46FB-AA52-68D6F49D6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7" y="0"/>
            <a:ext cx="12085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207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D014BF0-ABD2-4683-8C60-265182A5E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5" y="0"/>
            <a:ext cx="11767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88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43CBCC0-4881-4BDE-80BB-EE91495D7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3" y="0"/>
            <a:ext cx="11873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04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B1F42F-DDEA-40FA-BA48-C6E5F71C7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47" y="0"/>
            <a:ext cx="11675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031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7D26C70-0C3D-421D-AA84-D3C8087D2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79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185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DA640A6-EC8A-4A7A-9EDC-ECEF7D859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0" y="0"/>
            <a:ext cx="11529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01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EFD06A-DF64-45EF-871D-36D1571784B3}"/>
              </a:ext>
            </a:extLst>
          </p:cNvPr>
          <p:cNvSpPr txBox="1"/>
          <p:nvPr/>
        </p:nvSpPr>
        <p:spPr>
          <a:xfrm>
            <a:off x="1" y="-106017"/>
            <a:ext cx="8348869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accent5">
                    <a:lumMod val="50000"/>
                  </a:schemeClr>
                </a:solidFill>
              </a:rPr>
              <a:t>Требования к питанию</a:t>
            </a:r>
            <a:r>
              <a:rPr lang="ru-RU" dirty="0"/>
              <a:t>.</a:t>
            </a:r>
          </a:p>
          <a:p>
            <a:r>
              <a:rPr lang="ru-RU" sz="1600" b="1" dirty="0">
                <a:cs typeface="Aharoni" panose="02010803020104030203" pitchFamily="2" charset="-79"/>
              </a:rPr>
              <a:t>За питанием может быть организован контроль со стороны родительских комитетов, опекунских советов и других общественных организаций.</a:t>
            </a:r>
          </a:p>
          <a:p>
            <a:r>
              <a:rPr lang="ru-RU" sz="1600" b="1" dirty="0">
                <a:cs typeface="Aharoni" panose="02010803020104030203" pitchFamily="2" charset="-79"/>
              </a:rPr>
              <a:t>При организации питания рекомендуется предусмотреть следующие основные моменты (п. 4 Рекомендаций):</a:t>
            </a:r>
          </a:p>
          <a:p>
            <a:r>
              <a:rPr lang="ru-RU" sz="1600" b="1" dirty="0">
                <a:cs typeface="Aharoni" panose="02010803020104030203" pitchFamily="2" charset="-79"/>
              </a:rPr>
              <a:t> 1.соответствие энергетической ценности суточных рационов питания </a:t>
            </a:r>
            <a:r>
              <a:rPr lang="ru-RU" sz="1600" b="1" dirty="0" err="1">
                <a:cs typeface="Aharoni" panose="02010803020104030203" pitchFamily="2" charset="-79"/>
              </a:rPr>
              <a:t>энерготратам</a:t>
            </a:r>
            <a:r>
              <a:rPr lang="ru-RU" sz="1600" b="1" dirty="0">
                <a:cs typeface="Aharoni" panose="02010803020104030203" pitchFamily="2" charset="-79"/>
              </a:rPr>
              <a:t> обучающихся и воспитанников;</a:t>
            </a:r>
          </a:p>
          <a:p>
            <a:r>
              <a:rPr lang="ru-RU" sz="1600" b="1" dirty="0">
                <a:cs typeface="Aharoni" panose="02010803020104030203" pitchFamily="2" charset="-79"/>
              </a:rPr>
              <a:t>2. сбалансированность и максимальное разнообразие рациона питания;</a:t>
            </a:r>
          </a:p>
          <a:p>
            <a:r>
              <a:rPr lang="ru-RU" sz="1600" b="1" dirty="0">
                <a:cs typeface="Aharoni" panose="02010803020104030203" pitchFamily="2" charset="-79"/>
              </a:rPr>
              <a:t>3 оптимальный режим питания;</a:t>
            </a:r>
          </a:p>
          <a:p>
            <a:r>
              <a:rPr lang="ru-RU" sz="1600" b="1" dirty="0">
                <a:cs typeface="Aharoni" panose="02010803020104030203" pitchFamily="2" charset="-79"/>
              </a:rPr>
              <a:t>4 обеспечение в процессе технологической и кулинарной обработки продуктов питания их высоких вкусовых качеств и сохранения исходной пищевой ценности;</a:t>
            </a:r>
          </a:p>
          <a:p>
            <a:r>
              <a:rPr lang="ru-RU" sz="1600" b="1" dirty="0">
                <a:cs typeface="Aharoni" panose="02010803020104030203" pitchFamily="2" charset="-79"/>
              </a:rPr>
              <a:t>5. учет индивидуальных особенностей обучающихся и воспитанников (потребность в диетическом питании, пищевая аллергия и прочее);</a:t>
            </a:r>
          </a:p>
          <a:p>
            <a:r>
              <a:rPr lang="ru-RU" sz="1600" b="1" dirty="0">
                <a:cs typeface="Aharoni" panose="02010803020104030203" pitchFamily="2" charset="-79"/>
              </a:rPr>
              <a:t>6. обеспечение санитарно-гигиенической безопасности питания;</a:t>
            </a:r>
          </a:p>
          <a:p>
            <a:r>
              <a:rPr lang="ru-RU" sz="1600" b="1" dirty="0">
                <a:cs typeface="Aharoni" panose="02010803020104030203" pitchFamily="2" charset="-79"/>
              </a:rPr>
              <a:t>7.соответствие сырья и продуктов, используемых в питании, гигиеническим требованиям к качеству и безопасности продуктов питания, предусмотренным техническим регламентом о безопасности пищевой продукции, техническим регламентом на соковую продукцию из фруктов и овощей, техническим регламентом на масложировую продукцию, Единым требованиям, утвержденным Решением Комиссии таможенного союза от 28.05.2010 № 299, СанПиН 2.3.2.1940-05[2], СанПиН 2.3.2.1078-01[3].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B80282D-FCEA-4C87-850E-00BB9F97C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348870" y="0"/>
            <a:ext cx="3843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042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E2BFF1C-32A7-4CDD-97CA-0FB1DE037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21" y="0"/>
            <a:ext cx="10747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836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160E816-EC06-4ECB-8DFA-692D00644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48" y="0"/>
            <a:ext cx="11754678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702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82ECF4E-8545-415B-993D-C77E3C763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11608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104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09A95D2-E231-4851-A9ED-A8CCB6A69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3" y="0"/>
            <a:ext cx="11794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61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9A2E642-C24D-4833-A22A-23E35F8DE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304" y="0"/>
            <a:ext cx="12245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022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Объект 32" descr="Вид города и зданий ">
            <a:extLst>
              <a:ext uri="{FF2B5EF4-FFF2-40B4-BE49-F238E27FC236}">
                <a16:creationId xmlns:a16="http://schemas.microsoft.com/office/drawing/2014/main" xmlns="" id="{E70F7F78-29FD-3E49-BEFD-E20A8C71D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79" y="2108200"/>
            <a:ext cx="10058399" cy="3760788"/>
          </a:xfr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xmlns="" id="{8BB1D2D3-565B-8645-85F7-41F999D96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>
                <a:sym typeface="Bodoni SvtyTwo ITC TT-Book"/>
              </a:rPr>
              <a:t>ВОПРОСЫ</a:t>
            </a:r>
          </a:p>
        </p:txBody>
      </p:sp>
    </p:spTree>
    <p:extLst>
      <p:ext uri="{BB962C8B-B14F-4D97-AF65-F5344CB8AC3E}">
        <p14:creationId xmlns:p14="http://schemas.microsoft.com/office/powerpoint/2010/main" val="446868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5DAF4EE-C230-4E9C-8B65-F8CF5DCBC29F}"/>
              </a:ext>
            </a:extLst>
          </p:cNvPr>
          <p:cNvSpPr txBox="1"/>
          <p:nvPr/>
        </p:nvSpPr>
        <p:spPr>
          <a:xfrm>
            <a:off x="198783" y="0"/>
            <a:ext cx="1188719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Обучающихся и воспитанников образовательных учреждений рекомендуется обеспечивать среднесуточными наборами (рационами) питания в соответствии с действующими санитарными правилами и нормативами (п. 7 Рекомендаций):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воспитанников дошкольных образовательных учреждений </a:t>
            </a:r>
            <a:r>
              <a:rPr lang="ru-RU" dirty="0"/>
              <a:t>– среднесуточными наборами (рационами) питания для детей возрастных групп в соответствии с СанПиН 2.4.1.3049-13;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обучающихся общеобразовательных учреждений </a:t>
            </a:r>
            <a:r>
              <a:rPr lang="ru-RU" dirty="0"/>
              <a:t>– среднесуточными наборами (рационами) питания для обучающихся общеобразовательных учреждений в возрасте с 7 до 11, с 11 лет и старше – в соответствии с СанПиН 2.4.5.2409-08;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обучающихся учреждений начального и среднего профессионального образования –</a:t>
            </a:r>
            <a:r>
              <a:rPr lang="ru-RU" dirty="0"/>
              <a:t> среднесуточными наборами (рационами) питания для обучающихся образовательных учреждений начального и среднего профессионального образования в соответствии с СанПиН 2.4.5.2409-08;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обучающихся, получающих высшее профессиональное образование по очной форме обучения в учреждениях высшего профессионального образования</a:t>
            </a:r>
            <a:r>
              <a:rPr lang="ru-RU" dirty="0"/>
              <a:t>, – среднесуточными наборами (рационами) питания для обучающихся образовательных учреждений начального и среднего профессионального образования в соответствии с СанПиН 2.4.5.2409-08;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обучающихся с ограниченными возможностями здоровья в специальных (коррекционных) учреждениях</a:t>
            </a:r>
            <a:r>
              <a:rPr lang="ru-RU" dirty="0"/>
              <a:t> – среднесуточными наборами (рационами) питания в соответствии с видом образовательного учреждения (общеобразовательная школа, общеобразовательная школа-интернат);</a:t>
            </a:r>
          </a:p>
          <a:p>
            <a:r>
              <a:rPr lang="ru-RU" dirty="0"/>
              <a:t>детей-сирот и детей, оставшихся без попечения родителей, – среднесуточными наборами (рационами) питания в соответствии с СанПиН 2.4.3259-15[6].</a:t>
            </a:r>
          </a:p>
        </p:txBody>
      </p:sp>
    </p:spTree>
    <p:extLst>
      <p:ext uri="{BB962C8B-B14F-4D97-AF65-F5344CB8AC3E}">
        <p14:creationId xmlns:p14="http://schemas.microsoft.com/office/powerpoint/2010/main" val="4140257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7C0D1CB-91ED-48C7-87C6-9A02AF44A376}"/>
              </a:ext>
            </a:extLst>
          </p:cNvPr>
          <p:cNvSpPr txBox="1"/>
          <p:nvPr/>
        </p:nvSpPr>
        <p:spPr>
          <a:xfrm>
            <a:off x="238539" y="145774"/>
            <a:ext cx="1195346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Согласно п. 11 Рекомендаций образовательным учреждениям рекомендуется использовать цикличное меню на 10, 14, 20, 28 дней.</a:t>
            </a:r>
          </a:p>
          <a:p>
            <a:endParaRPr lang="ru-RU" dirty="0"/>
          </a:p>
          <a:p>
            <a:r>
              <a:rPr lang="ru-RU" dirty="0"/>
              <a:t>Меню для каждого типа образовательных учреждений надо разрабатывать на основе утвержденных наборов (рационов) питания, обеспечивающих удовлетворение потребностей обучающихся и воспитанников разных возрастных групп в основных пищевых веществах и энергетической ценности пищевых веществ с учетом длительности их пребывания в образовательном учреждения и учебной нагрузки.</a:t>
            </a:r>
          </a:p>
          <a:p>
            <a:endParaRPr lang="ru-RU" dirty="0"/>
          </a:p>
          <a:p>
            <a:r>
              <a:rPr lang="ru-RU" dirty="0"/>
              <a:t>При разработке меню и организации питания следует также руководствоваться Методическими рекомендациями «МР 2.4.5.0107-15. 2.4.5. Гигиена. Гигиена детей и подростков. Детское питание. Организация питания детей дошкольного и школьного возраста в организованных коллективах», утвержденными Главным государственным санитарным врачом РФ 12.11.2015. В них изложены основные принципы и рекомендации по организации питания детей дошкольного и школьного возраста в организованных коллективах, а также по использованию ассортимента пищевых продуктов в питании детей.</a:t>
            </a:r>
          </a:p>
          <a:p>
            <a:endParaRPr lang="ru-RU" dirty="0"/>
          </a:p>
          <a:p>
            <a:r>
              <a:rPr lang="ru-RU" dirty="0"/>
              <a:t>В учреждениях также необходимо предусмотреть централизованное обеспечение питьевой водой, отвечающей гигиеническим требованиям, предъявляемым к качеству воды централизованных систем питьевого водоснабжения (п. 12 Рекомендаций).</a:t>
            </a:r>
          </a:p>
        </p:txBody>
      </p:sp>
    </p:spTree>
    <p:extLst>
      <p:ext uri="{BB962C8B-B14F-4D97-AF65-F5344CB8AC3E}">
        <p14:creationId xmlns:p14="http://schemas.microsoft.com/office/powerpoint/2010/main" val="4252049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3B6B66-7A62-49AB-84BB-8F4FE2FACF21}"/>
              </a:ext>
            </a:extLst>
          </p:cNvPr>
          <p:cNvSpPr txBox="1"/>
          <p:nvPr/>
        </p:nvSpPr>
        <p:spPr>
          <a:xfrm>
            <a:off x="0" y="1"/>
            <a:ext cx="12085983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Ассортимент пищевых продуктов, составляющих основу питания обучающихся и воспитанников образовательных учреждений, рекомендуется составлять в соответствии с требованиями СанПиН 2.4.1.3049-13 и СанПиН 2.4.5.2409-08 (п. 14 Рекомендаций).</a:t>
            </a:r>
          </a:p>
          <a:p>
            <a:endParaRPr lang="ru-RU" dirty="0"/>
          </a:p>
          <a:p>
            <a:r>
              <a:rPr lang="ru-RU" dirty="0"/>
              <a:t>Надлежит организовывать двухразовое горячее питание (завтрак и обед). Интервалы между приемами пищи не должны превышать трех-четырех часов. Для обучающихся и воспитанников, посещающих группу продленного дня в общеобразовательных учреждениях, дополнительно рекомендуется организовать полдник (п. 15 Рекомендаций).</a:t>
            </a:r>
          </a:p>
          <a:p>
            <a:r>
              <a:rPr lang="ru-RU" dirty="0"/>
              <a:t>В образовательных учреждениях (кроме дошкольных) может осуществляться торговля пищевой продукцией с использованием торговых автоматов.</a:t>
            </a:r>
          </a:p>
          <a:p>
            <a:r>
              <a:rPr lang="ru-RU" dirty="0"/>
              <a:t>Ассортиментный перечень 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пищевых продуктов, разрешенный для торговли таким способом, приведен в п. 16 Рекомендаций.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1427F24-3BA3-46FA-BC47-0A334C50CE04}"/>
              </a:ext>
            </a:extLst>
          </p:cNvPr>
          <p:cNvSpPr txBox="1"/>
          <p:nvPr/>
        </p:nvSpPr>
        <p:spPr>
          <a:xfrm>
            <a:off x="1" y="3441680"/>
            <a:ext cx="12192000" cy="31393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Организация питания.</a:t>
            </a:r>
          </a:p>
          <a:p>
            <a:r>
              <a:rPr lang="ru-RU" dirty="0"/>
              <a:t>Организация питания в образовательных учреждениях может осуществляться с помощью индустриальных способов производства питания и производства кулинарной продукции непосредственно на пищеблоках образовательных учреждений в соответствии с санитарно-эпидемиологическими требованиями (п. 17 Рекомендаций).</a:t>
            </a:r>
          </a:p>
          <a:p>
            <a:r>
              <a:rPr lang="ru-RU" dirty="0"/>
              <a:t>Индустриальными способами производства питания для образовательных учреждений рекомендуется обеспечивать промышленное производство полуфабрикатов и готовых блюд с пролонгированными (увеличенными) сроками годности на пищевых производственных комплексах с использованием современных технологий, обеспечивающих крупносерийное производство наборов (рационов) питания, с последующей их выдачей </a:t>
            </a:r>
            <a:r>
              <a:rPr lang="ru-RU" dirty="0" err="1"/>
              <a:t>доготовочными</a:t>
            </a:r>
            <a:r>
              <a:rPr lang="ru-RU" dirty="0"/>
              <a:t> и раздаточными столовыми образовательных учреждений (п. 18 Рекомендаций).</a:t>
            </a:r>
          </a:p>
        </p:txBody>
      </p:sp>
    </p:spTree>
    <p:extLst>
      <p:ext uri="{BB962C8B-B14F-4D97-AF65-F5344CB8AC3E}">
        <p14:creationId xmlns:p14="http://schemas.microsoft.com/office/powerpoint/2010/main" val="32015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77D7A04-D60D-4BBA-A02B-63EB87466880}"/>
              </a:ext>
            </a:extLst>
          </p:cNvPr>
          <p:cNvSpPr txBox="1"/>
          <p:nvPr/>
        </p:nvSpPr>
        <p:spPr>
          <a:xfrm>
            <a:off x="0" y="-76340"/>
            <a:ext cx="826935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Документальное оформление и учет.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 рамках организации питания затрагиваются следующие основные направления учета: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inherit"/>
              </a:rPr>
              <a:t>учет продуктов питания;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inherit"/>
              </a:rPr>
              <a:t>учет готовых блюд;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inherit"/>
              </a:rPr>
              <a:t>учет платы за питание.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Учет продуктов питания. В соответствии с п. 118 Инструкции № 157н продукты питания учитываются на счете 0 105 02 000 «Продукты питания» (чаще всего на счете 0 105 32 000 «Продукты питания – иное движимое имущество учреждения»). </a:t>
            </a:r>
          </a:p>
          <a:p>
            <a:pPr algn="l"/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Продукты питания относятся к материальным запасам, и их приобретение согласно Указаниям № 65н</a:t>
            </a:r>
            <a:r>
              <a:rPr lang="ru-RU" b="0" i="0" u="sng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[8]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осуществляется по статье 340 «Увеличение стоимости материальных запасов» КОСГУ по коду вида расходов 244 «Прочая закупка товаров, работ и услуг для обеспечения государственных (муниципальных) нужд».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 организации закупки продуктов питания учреждения руководствуются Законом о контрактной системе. При осуществлении закупки на услуги общественного питания и (или) поставки пищевых продуктов, закупаемых для организаций, осуществляющих образовательную деятельность, заказчик вправе провести либо электронный аукцион,  либо конкурс с ограниченным участием с предъявлением требований к участникам закупки о наличии опыта в соответствии с нормами, установленными приложением 2 к Постановлению Правительства РФ от 04.02.2015 № 99 (далее – Постановление № 99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8B58D01-16F8-42F5-A791-16285144B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8123584" y="0"/>
            <a:ext cx="4068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01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7D18ED4-B4D9-4F97-96D5-98F7C76E1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675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39084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спективаVTI">
  <a:themeElements>
    <a:clrScheme name="Brights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Consolas-Verdana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42167610_TF66722518.potx" id="{99535A38-7086-4F19-BA2D-7114A7639216}" vid="{E1E69E6A-375F-4B0F-8CE5-93EFF684DE41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F4328E-77DF-41E8-952F-124AE19F1F7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F2FE978-FCBC-4C90-A410-B547AA7060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7FA506-1E93-4CA4-B270-1F08FD18C3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Простая презентация продаж</Template>
  <TotalTime>1000</TotalTime>
  <Words>903</Words>
  <Application>Microsoft Office PowerPoint</Application>
  <PresentationFormat>Произвольный</PresentationFormat>
  <Paragraphs>52</Paragraphs>
  <Slides>45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РетроспективаVTI</vt:lpstr>
      <vt:lpstr>Организация питания в образовательных учреждениях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питания в образовательных учреждениях</dc:title>
  <dc:creator>Work</dc:creator>
  <cp:lastModifiedBy>Work</cp:lastModifiedBy>
  <cp:revision>19</cp:revision>
  <dcterms:created xsi:type="dcterms:W3CDTF">2021-02-16T09:40:36Z</dcterms:created>
  <dcterms:modified xsi:type="dcterms:W3CDTF">2024-02-20T12:22:53Z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