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4"/>
  </p:sldMasterIdLst>
  <p:notesMasterIdLst>
    <p:notesMasterId r:id="rId48"/>
  </p:notesMasterIdLst>
  <p:handoutMasterIdLst>
    <p:handoutMasterId r:id="rId49"/>
  </p:handoutMasterIdLst>
  <p:sldIdLst>
    <p:sldId id="349" r:id="rId5"/>
    <p:sldId id="333" r:id="rId6"/>
    <p:sldId id="374" r:id="rId7"/>
    <p:sldId id="375" r:id="rId8"/>
    <p:sldId id="376" r:id="rId9"/>
    <p:sldId id="359" r:id="rId10"/>
    <p:sldId id="353" r:id="rId11"/>
    <p:sldId id="354" r:id="rId12"/>
    <p:sldId id="350" r:id="rId13"/>
    <p:sldId id="351" r:id="rId14"/>
    <p:sldId id="355" r:id="rId15"/>
    <p:sldId id="356" r:id="rId16"/>
    <p:sldId id="357" r:id="rId17"/>
    <p:sldId id="358" r:id="rId18"/>
    <p:sldId id="352" r:id="rId19"/>
    <p:sldId id="361" r:id="rId20"/>
    <p:sldId id="362" r:id="rId21"/>
    <p:sldId id="360" r:id="rId22"/>
    <p:sldId id="363" r:id="rId23"/>
    <p:sldId id="364" r:id="rId24"/>
    <p:sldId id="365" r:id="rId25"/>
    <p:sldId id="366" r:id="rId26"/>
    <p:sldId id="367" r:id="rId27"/>
    <p:sldId id="368" r:id="rId28"/>
    <p:sldId id="369" r:id="rId29"/>
    <p:sldId id="370" r:id="rId30"/>
    <p:sldId id="371" r:id="rId31"/>
    <p:sldId id="372" r:id="rId32"/>
    <p:sldId id="373" r:id="rId33"/>
    <p:sldId id="382" r:id="rId34"/>
    <p:sldId id="383" r:id="rId35"/>
    <p:sldId id="384" r:id="rId36"/>
    <p:sldId id="387" r:id="rId37"/>
    <p:sldId id="385" r:id="rId38"/>
    <p:sldId id="386" r:id="rId39"/>
    <p:sldId id="377" r:id="rId40"/>
    <p:sldId id="378" r:id="rId41"/>
    <p:sldId id="379" r:id="rId42"/>
    <p:sldId id="380" r:id="rId43"/>
    <p:sldId id="381" r:id="rId44"/>
    <p:sldId id="388" r:id="rId45"/>
    <p:sldId id="389" r:id="rId46"/>
    <p:sldId id="346" r:id="rId47"/>
  </p:sldIdLst>
  <p:sldSz cx="12192000" cy="6858000"/>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28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34" autoAdjust="0"/>
  </p:normalViewPr>
  <p:slideViewPr>
    <p:cSldViewPr snapToGrid="0">
      <p:cViewPr varScale="1">
        <p:scale>
          <a:sx n="74" d="100"/>
          <a:sy n="74" d="100"/>
        </p:scale>
        <p:origin x="-582" y="-102"/>
      </p:cViewPr>
      <p:guideLst>
        <p:guide orient="horz" pos="2160"/>
        <p:guide pos="3840"/>
      </p:guideLst>
    </p:cSldViewPr>
  </p:slideViewPr>
  <p:notesTextViewPr>
    <p:cViewPr>
      <p:scale>
        <a:sx n="1" d="1"/>
        <a:sy n="1" d="1"/>
      </p:scale>
      <p:origin x="0" y="0"/>
    </p:cViewPr>
  </p:notesTextViewPr>
  <p:notesViewPr>
    <p:cSldViewPr snapToGrid="0">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dirty="0"/>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8EB596BA-F330-4785-8461-F74708FFCA50}" type="datetime1">
              <a:rPr lang="ru-RU" smtClean="0"/>
              <a:t>20.02.2024</a:t>
            </a:fld>
            <a:endParaRPr lang="ru-RU" dirty="0"/>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dirty="0"/>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A83F606-8A8B-426E-A649-E6072AD6EE3A}" type="slidenum">
              <a:rPr lang="ru-RU" smtClean="0"/>
              <a:t>‹#›</a:t>
            </a:fld>
            <a:endParaRPr lang="ru-RU" dirty="0"/>
          </a:p>
        </p:txBody>
      </p:sp>
    </p:spTree>
    <p:extLst>
      <p:ext uri="{BB962C8B-B14F-4D97-AF65-F5344CB8AC3E}">
        <p14:creationId xmlns:p14="http://schemas.microsoft.com/office/powerpoint/2010/main" val="2268761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0"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7E9F4-7ED8-495D-B52D-5485A5BC0ACA}" type="datetime1">
              <a:rPr lang="ru-RU" noProof="0" smtClean="0"/>
              <a:pPr/>
              <a:t>20.02.2024</a:t>
            </a:fld>
            <a:endParaRPr lang="ru-RU" noProof="0"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u-RU" noProof="0"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0" dirty="0"/>
              <a:t>Щелкните, чтобы изменить стили текста образца слайда</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0"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4DD8812-632B-44E3-B183-D20ADC793C3A}" type="slidenum">
              <a:rPr lang="ru-RU" noProof="0" smtClean="0"/>
              <a:t>‹#›</a:t>
            </a:fld>
            <a:endParaRPr lang="ru-RU" noProof="0" dirty="0"/>
          </a:p>
        </p:txBody>
      </p:sp>
    </p:spTree>
    <p:extLst>
      <p:ext uri="{BB962C8B-B14F-4D97-AF65-F5344CB8AC3E}">
        <p14:creationId xmlns:p14="http://schemas.microsoft.com/office/powerpoint/2010/main" val="2390637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34DD8812-632B-44E3-B183-D20ADC793C3A}" type="slidenum">
              <a:rPr lang="ru-RU" smtClean="0"/>
              <a:t>1</a:t>
            </a:fld>
            <a:endParaRPr lang="ru-RU" dirty="0"/>
          </a:p>
        </p:txBody>
      </p:sp>
    </p:spTree>
    <p:extLst>
      <p:ext uri="{BB962C8B-B14F-4D97-AF65-F5344CB8AC3E}">
        <p14:creationId xmlns:p14="http://schemas.microsoft.com/office/powerpoint/2010/main" val="64733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34DD8812-632B-44E3-B183-D20ADC793C3A}" type="slidenum">
              <a:rPr lang="ru-RU" smtClean="0"/>
              <a:t>2</a:t>
            </a:fld>
            <a:endParaRPr lang="ru-RU" dirty="0"/>
          </a:p>
        </p:txBody>
      </p:sp>
    </p:spTree>
    <p:extLst>
      <p:ext uri="{BB962C8B-B14F-4D97-AF65-F5344CB8AC3E}">
        <p14:creationId xmlns:p14="http://schemas.microsoft.com/office/powerpoint/2010/main" val="3805443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34DD8812-632B-44E3-B183-D20ADC793C3A}" type="slidenum">
              <a:rPr lang="ru-RU" smtClean="0"/>
              <a:t>43</a:t>
            </a:fld>
            <a:endParaRPr lang="ru-RU" dirty="0"/>
          </a:p>
        </p:txBody>
      </p:sp>
    </p:spTree>
    <p:extLst>
      <p:ext uri="{BB962C8B-B14F-4D97-AF65-F5344CB8AC3E}">
        <p14:creationId xmlns:p14="http://schemas.microsoft.com/office/powerpoint/2010/main" val="3509882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97280" y="758952"/>
            <a:ext cx="10058400" cy="3566160"/>
          </a:xfrm>
          <a:prstGeom prst="rect">
            <a:avLst/>
          </a:prstGeom>
        </p:spPr>
        <p:txBody>
          <a:bodyPr rtlCol="0" anchor="b">
            <a:normAutofit/>
          </a:bodyPr>
          <a:lstStyle>
            <a:lvl1pPr algn="l">
              <a:lnSpc>
                <a:spcPct val="90000"/>
              </a:lnSpc>
              <a:defRPr sz="8000" spc="-50" baseline="0">
                <a:solidFill>
                  <a:schemeClr val="tx1">
                    <a:lumMod val="85000"/>
                    <a:lumOff val="15000"/>
                  </a:schemeClr>
                </a:solidFill>
              </a:defRPr>
            </a:lvl1pPr>
          </a:lstStyle>
          <a:p>
            <a:pPr rtl="0"/>
            <a:r>
              <a:rPr lang="ru-RU" noProof="0"/>
              <a:t>Образец заголовка</a:t>
            </a:r>
            <a:endParaRPr lang="ru-RU" noProof="0" dirty="0"/>
          </a:p>
        </p:txBody>
      </p:sp>
      <p:sp>
        <p:nvSpPr>
          <p:cNvPr id="3" name="Подзаголовок 2"/>
          <p:cNvSpPr>
            <a:spLocks noGrp="1"/>
          </p:cNvSpPr>
          <p:nvPr>
            <p:ph type="subTitle" idx="1"/>
          </p:nvPr>
        </p:nvSpPr>
        <p:spPr>
          <a:xfrm>
            <a:off x="1100051" y="4645152"/>
            <a:ext cx="10058400" cy="1143000"/>
          </a:xfrm>
        </p:spPr>
        <p:txBody>
          <a:bodyPr lIns="91440" rIns="91440" rtlCol="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ru-RU" noProof="0"/>
              <a:t>Образец подзаголовка</a:t>
            </a:r>
            <a:endParaRPr lang="ru-RU" noProof="0" dirty="0"/>
          </a:p>
        </p:txBody>
      </p:sp>
      <p:cxnSp>
        <p:nvCxnSpPr>
          <p:cNvPr id="9" name="Прямая соединительная линия 8">
            <a:extLst>
              <a:ext uri="{FF2B5EF4-FFF2-40B4-BE49-F238E27FC236}">
                <a16:creationId xmlns:a16="http://schemas.microsoft.com/office/drawing/2014/main" xmlns="" id="{1F5DC8C3-BA5F-4EED-BB9A-A14272BD82A1}"/>
              </a:ext>
            </a:extLst>
          </p:cNvPr>
          <p:cNvCxnSpPr/>
          <p:nvPr/>
        </p:nvCxnSpPr>
        <p:spPr>
          <a:xfrm>
            <a:off x="1207658" y="4474741"/>
            <a:ext cx="9130004"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Дата 3">
            <a:extLst>
              <a:ext uri="{FF2B5EF4-FFF2-40B4-BE49-F238E27FC236}">
                <a16:creationId xmlns:a16="http://schemas.microsoft.com/office/drawing/2014/main" xmlns="" id="{9925CCF1-92C0-4AF3-BFAF-4921631915AB}"/>
              </a:ext>
            </a:extLst>
          </p:cNvPr>
          <p:cNvSpPr>
            <a:spLocks noGrp="1"/>
          </p:cNvSpPr>
          <p:nvPr>
            <p:ph type="dt" sz="half" idx="10"/>
          </p:nvPr>
        </p:nvSpPr>
        <p:spPr/>
        <p:txBody>
          <a:bodyPr rtlCol="0"/>
          <a:lstStyle/>
          <a:p>
            <a:pPr rtl="0"/>
            <a:fld id="{42F2DED7-F6AC-4866-8138-11B328ED7527}" type="datetime1">
              <a:rPr lang="ru-RU" noProof="0" smtClean="0"/>
              <a:t>20.02.2024</a:t>
            </a:fld>
            <a:endParaRPr lang="ru-RU" noProof="0" dirty="0"/>
          </a:p>
        </p:txBody>
      </p:sp>
      <p:sp>
        <p:nvSpPr>
          <p:cNvPr id="5" name="Нижний колонтитул 4">
            <a:extLst>
              <a:ext uri="{FF2B5EF4-FFF2-40B4-BE49-F238E27FC236}">
                <a16:creationId xmlns:a16="http://schemas.microsoft.com/office/drawing/2014/main" xmlns="" id="{051A78A9-3DFF-4937-A9F2-5D8CF495F367}"/>
              </a:ext>
            </a:extLst>
          </p:cNvPr>
          <p:cNvSpPr>
            <a:spLocks noGrp="1"/>
          </p:cNvSpPr>
          <p:nvPr>
            <p:ph type="ftr" sz="quarter" idx="11"/>
          </p:nvPr>
        </p:nvSpPr>
        <p:spPr/>
        <p:txBody>
          <a:bodyPr rtlCol="0"/>
          <a:lstStyle/>
          <a:p>
            <a:pPr rtl="0"/>
            <a:endParaRPr lang="ru-RU" noProof="0" dirty="0"/>
          </a:p>
        </p:txBody>
      </p:sp>
      <p:sp>
        <p:nvSpPr>
          <p:cNvPr id="6" name="Номер слайда 5">
            <a:extLst>
              <a:ext uri="{FF2B5EF4-FFF2-40B4-BE49-F238E27FC236}">
                <a16:creationId xmlns:a16="http://schemas.microsoft.com/office/drawing/2014/main" xmlns="" id="{5FAEB271-5CC0-4759-BC6E-8BE53AB227C0}"/>
              </a:ext>
            </a:extLst>
          </p:cNvPr>
          <p:cNvSpPr>
            <a:spLocks noGrp="1"/>
          </p:cNvSpPr>
          <p:nvPr>
            <p:ph type="sldNum" sz="quarter" idx="12"/>
          </p:nvPr>
        </p:nvSpPr>
        <p:spPr/>
        <p:txBody>
          <a:bodyPr rtlCol="0"/>
          <a:lstStyle/>
          <a:p>
            <a:pPr rtl="0"/>
            <a:fld id="{3A98EE3D-8CD1-4C3F-BD1C-C98C9596463C}" type="slidenum">
              <a:rPr lang="ru-RU" noProof="0" smtClean="0"/>
              <a:t>‹#›</a:t>
            </a:fld>
            <a:endParaRPr lang="ru-RU" noProof="0" dirty="0"/>
          </a:p>
        </p:txBody>
      </p:sp>
      <p:sp>
        <p:nvSpPr>
          <p:cNvPr id="11" name="Овал 10">
            <a:extLst>
              <a:ext uri="{FF2B5EF4-FFF2-40B4-BE49-F238E27FC236}">
                <a16:creationId xmlns:a16="http://schemas.microsoft.com/office/drawing/2014/main" xmlns="" id="{68EC5FC9-F7D0-0141-850B-7623CA81A775}"/>
              </a:ext>
            </a:extLst>
          </p:cNvPr>
          <p:cNvSpPr/>
          <p:nvPr userDrawn="1"/>
        </p:nvSpPr>
        <p:spPr>
          <a:xfrm>
            <a:off x="10429390" y="360726"/>
            <a:ext cx="1035859" cy="1035859"/>
          </a:xfrm>
          <a:prstGeom prst="ellipse">
            <a:avLst/>
          </a:prstGeom>
          <a:noFill/>
          <a:ln w="381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2" name="Овал 11">
            <a:extLst>
              <a:ext uri="{FF2B5EF4-FFF2-40B4-BE49-F238E27FC236}">
                <a16:creationId xmlns:a16="http://schemas.microsoft.com/office/drawing/2014/main" xmlns="" id="{B8F839E6-7F1F-6E4D-B83C-F5DA99E98229}"/>
              </a:ext>
            </a:extLst>
          </p:cNvPr>
          <p:cNvSpPr/>
          <p:nvPr userDrawn="1"/>
        </p:nvSpPr>
        <p:spPr>
          <a:xfrm>
            <a:off x="10337662" y="4398630"/>
            <a:ext cx="1700492" cy="170049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3" name="Овал 12">
            <a:extLst>
              <a:ext uri="{FF2B5EF4-FFF2-40B4-BE49-F238E27FC236}">
                <a16:creationId xmlns:a16="http://schemas.microsoft.com/office/drawing/2014/main" xmlns="" id="{5EACA50E-A3A8-9D41-B30C-03B00FB2DEF0}"/>
              </a:ext>
            </a:extLst>
          </p:cNvPr>
          <p:cNvSpPr/>
          <p:nvPr userDrawn="1"/>
        </p:nvSpPr>
        <p:spPr>
          <a:xfrm>
            <a:off x="5664569" y="541205"/>
            <a:ext cx="283407" cy="283407"/>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4" name="Овал 13">
            <a:extLst>
              <a:ext uri="{FF2B5EF4-FFF2-40B4-BE49-F238E27FC236}">
                <a16:creationId xmlns:a16="http://schemas.microsoft.com/office/drawing/2014/main" xmlns="" id="{EA92073B-F20B-034A-BC3A-9B993F0DD0BA}"/>
              </a:ext>
            </a:extLst>
          </p:cNvPr>
          <p:cNvSpPr/>
          <p:nvPr userDrawn="1"/>
        </p:nvSpPr>
        <p:spPr>
          <a:xfrm>
            <a:off x="458087" y="5430446"/>
            <a:ext cx="99011" cy="99011"/>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5" name="Овал 14">
            <a:extLst>
              <a:ext uri="{FF2B5EF4-FFF2-40B4-BE49-F238E27FC236}">
                <a16:creationId xmlns:a16="http://schemas.microsoft.com/office/drawing/2014/main" xmlns="" id="{C4091F50-D240-B145-B0B1-DAEDDFDE34AD}"/>
              </a:ext>
            </a:extLst>
          </p:cNvPr>
          <p:cNvSpPr/>
          <p:nvPr userDrawn="1"/>
        </p:nvSpPr>
        <p:spPr>
          <a:xfrm>
            <a:off x="0" y="-1994"/>
            <a:ext cx="1700492" cy="1700492"/>
          </a:xfrm>
          <a:prstGeom prst="ellipse">
            <a:avLst/>
          </a:prstGeom>
          <a:no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Два объекта 2">
    <p:spTree>
      <p:nvGrpSpPr>
        <p:cNvPr id="1" name=""/>
        <p:cNvGrpSpPr/>
        <p:nvPr/>
      </p:nvGrpSpPr>
      <p:grpSpPr>
        <a:xfrm>
          <a:off x="0" y="0"/>
          <a:ext cx="0" cy="0"/>
          <a:chOff x="0" y="0"/>
          <a:chExt cx="0" cy="0"/>
        </a:xfrm>
      </p:grpSpPr>
      <p:sp>
        <p:nvSpPr>
          <p:cNvPr id="13" name="Овал 12">
            <a:extLst>
              <a:ext uri="{FF2B5EF4-FFF2-40B4-BE49-F238E27FC236}">
                <a16:creationId xmlns:a16="http://schemas.microsoft.com/office/drawing/2014/main" xmlns="" id="{71DAD948-6707-714E-9E8F-26A36F4AE20E}"/>
              </a:ext>
            </a:extLst>
          </p:cNvPr>
          <p:cNvSpPr/>
          <p:nvPr userDrawn="1"/>
        </p:nvSpPr>
        <p:spPr>
          <a:xfrm>
            <a:off x="10429390" y="360726"/>
            <a:ext cx="1035859" cy="1035859"/>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4" name="Овал 13">
            <a:extLst>
              <a:ext uri="{FF2B5EF4-FFF2-40B4-BE49-F238E27FC236}">
                <a16:creationId xmlns:a16="http://schemas.microsoft.com/office/drawing/2014/main" xmlns="" id="{E5F81511-AC79-6748-869A-9982CD568B16}"/>
              </a:ext>
            </a:extLst>
          </p:cNvPr>
          <p:cNvSpPr/>
          <p:nvPr userDrawn="1"/>
        </p:nvSpPr>
        <p:spPr>
          <a:xfrm>
            <a:off x="10337662" y="4398630"/>
            <a:ext cx="1700492" cy="170049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6" name="Рисунок 5">
            <a:extLst>
              <a:ext uri="{FF2B5EF4-FFF2-40B4-BE49-F238E27FC236}">
                <a16:creationId xmlns:a16="http://schemas.microsoft.com/office/drawing/2014/main" xmlns="" id="{A6F72D4E-9F4D-6341-9F9E-63E01AF59B47}"/>
              </a:ext>
            </a:extLst>
          </p:cNvPr>
          <p:cNvSpPr>
            <a:spLocks noGrp="1"/>
          </p:cNvSpPr>
          <p:nvPr>
            <p:ph type="pic" sz="quarter" idx="13"/>
          </p:nvPr>
        </p:nvSpPr>
        <p:spPr>
          <a:xfrm>
            <a:off x="5654414" y="265113"/>
            <a:ext cx="6089650" cy="6089650"/>
          </a:xfrm>
          <a:prstGeom prst="ellipse">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p:spPr>
        <p:txBody>
          <a:bodyPr rtlCol="0"/>
          <a:lstStyle/>
          <a:p>
            <a:pPr rtl="0"/>
            <a:r>
              <a:rPr lang="ru-RU" noProof="0"/>
              <a:t>Вставка рисунка</a:t>
            </a:r>
            <a:endParaRPr lang="ru-RU" noProof="0" dirty="0"/>
          </a:p>
        </p:txBody>
      </p:sp>
      <p:sp>
        <p:nvSpPr>
          <p:cNvPr id="2" name="Дата 1"/>
          <p:cNvSpPr>
            <a:spLocks noGrp="1"/>
          </p:cNvSpPr>
          <p:nvPr>
            <p:ph type="dt" sz="half" idx="10"/>
          </p:nvPr>
        </p:nvSpPr>
        <p:spPr/>
        <p:txBody>
          <a:bodyPr rtlCol="0"/>
          <a:lstStyle/>
          <a:p>
            <a:pPr rtl="0"/>
            <a:fld id="{8460B3D8-67BB-423B-A8FF-203C9ED948C7}" type="datetime1">
              <a:rPr lang="ru-RU" noProof="0" smtClean="0"/>
              <a:t>20.02.2024</a:t>
            </a:fld>
            <a:endParaRPr lang="ru-RU" noProof="0" dirty="0"/>
          </a:p>
        </p:txBody>
      </p:sp>
      <p:sp>
        <p:nvSpPr>
          <p:cNvPr id="3" name="Нижний колонтитул 2"/>
          <p:cNvSpPr>
            <a:spLocks noGrp="1"/>
          </p:cNvSpPr>
          <p:nvPr>
            <p:ph type="ftr" sz="quarter" idx="11"/>
          </p:nvPr>
        </p:nvSpPr>
        <p:spPr/>
        <p:txBody>
          <a:bodyPr rtlCol="0"/>
          <a:lstStyle/>
          <a:p>
            <a:pPr rtl="0"/>
            <a:endParaRPr lang="ru-RU" noProof="0" dirty="0"/>
          </a:p>
        </p:txBody>
      </p:sp>
      <p:sp>
        <p:nvSpPr>
          <p:cNvPr id="4" name="Номер слайда 3"/>
          <p:cNvSpPr>
            <a:spLocks noGrp="1"/>
          </p:cNvSpPr>
          <p:nvPr>
            <p:ph type="sldNum" sz="quarter" idx="12"/>
          </p:nvPr>
        </p:nvSpPr>
        <p:spPr/>
        <p:txBody>
          <a:bodyPr rtlCol="0"/>
          <a:lstStyle/>
          <a:p>
            <a:pPr rtl="0"/>
            <a:fld id="{3A98EE3D-8CD1-4C3F-BD1C-C98C9596463C}" type="slidenum">
              <a:rPr lang="ru-RU" noProof="0" smtClean="0"/>
              <a:t>‹#›</a:t>
            </a:fld>
            <a:endParaRPr lang="ru-RU" noProof="0" dirty="0"/>
          </a:p>
        </p:txBody>
      </p:sp>
      <p:sp>
        <p:nvSpPr>
          <p:cNvPr id="18" name="Объект 2">
            <a:extLst>
              <a:ext uri="{FF2B5EF4-FFF2-40B4-BE49-F238E27FC236}">
                <a16:creationId xmlns:a16="http://schemas.microsoft.com/office/drawing/2014/main" xmlns="" id="{A2F758DC-4792-1D42-83A8-ED4E6CD5F7E3}"/>
              </a:ext>
            </a:extLst>
          </p:cNvPr>
          <p:cNvSpPr>
            <a:spLocks noGrp="1"/>
          </p:cNvSpPr>
          <p:nvPr>
            <p:ph sz="half" idx="1"/>
          </p:nvPr>
        </p:nvSpPr>
        <p:spPr>
          <a:xfrm>
            <a:off x="1097279" y="2322728"/>
            <a:ext cx="4144096" cy="4032225"/>
          </a:xfrm>
        </p:spPr>
        <p:txBody>
          <a:bodyPr rtlCol="0" anchor="t">
            <a:normAutofit/>
          </a:bodyPr>
          <a:lstStyle>
            <a:lvl1pPr>
              <a:defRPr sz="1600"/>
            </a:lvl1pPr>
            <a:lvl2pPr>
              <a:defRPr sz="1400"/>
            </a:lvl2pPr>
            <a:lvl3pPr>
              <a:defRPr sz="1200"/>
            </a:lvl3pPr>
            <a:lvl4pPr>
              <a:defRPr sz="1100"/>
            </a:lvl4pPr>
            <a:lvl5pPr>
              <a:defRPr sz="1100"/>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11" name="Овал 10">
            <a:extLst>
              <a:ext uri="{FF2B5EF4-FFF2-40B4-BE49-F238E27FC236}">
                <a16:creationId xmlns:a16="http://schemas.microsoft.com/office/drawing/2014/main" xmlns="" id="{2CB8633A-7C70-3C48-8FEE-69941AF2B466}"/>
              </a:ext>
            </a:extLst>
          </p:cNvPr>
          <p:cNvSpPr/>
          <p:nvPr userDrawn="1"/>
        </p:nvSpPr>
        <p:spPr>
          <a:xfrm>
            <a:off x="5535466" y="5600935"/>
            <a:ext cx="643415" cy="643415"/>
          </a:xfrm>
          <a:prstGeom prst="ellipse">
            <a:avLst/>
          </a:prstGeom>
          <a:noFill/>
          <a:ln w="381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0" name="Овал 19">
            <a:extLst>
              <a:ext uri="{FF2B5EF4-FFF2-40B4-BE49-F238E27FC236}">
                <a16:creationId xmlns:a16="http://schemas.microsoft.com/office/drawing/2014/main" xmlns="" id="{23B967D9-597D-E14A-AE80-4C3877655FB2}"/>
              </a:ext>
            </a:extLst>
          </p:cNvPr>
          <p:cNvSpPr/>
          <p:nvPr userDrawn="1"/>
        </p:nvSpPr>
        <p:spPr>
          <a:xfrm>
            <a:off x="5664569" y="541205"/>
            <a:ext cx="283407" cy="283407"/>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1" name="Овал 20">
            <a:extLst>
              <a:ext uri="{FF2B5EF4-FFF2-40B4-BE49-F238E27FC236}">
                <a16:creationId xmlns:a16="http://schemas.microsoft.com/office/drawing/2014/main" xmlns="" id="{B7114435-8CC0-E744-B541-8EF28B774ECF}"/>
              </a:ext>
            </a:extLst>
          </p:cNvPr>
          <p:cNvSpPr/>
          <p:nvPr userDrawn="1"/>
        </p:nvSpPr>
        <p:spPr>
          <a:xfrm flipV="1">
            <a:off x="11885583" y="3453319"/>
            <a:ext cx="167338" cy="167338"/>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grpSp>
        <p:nvGrpSpPr>
          <p:cNvPr id="30" name="Группа 29">
            <a:extLst>
              <a:ext uri="{FF2B5EF4-FFF2-40B4-BE49-F238E27FC236}">
                <a16:creationId xmlns:a16="http://schemas.microsoft.com/office/drawing/2014/main" xmlns="" id="{BB844B6D-9772-1D4A-A22A-19F6A1250CD6}"/>
              </a:ext>
            </a:extLst>
          </p:cNvPr>
          <p:cNvGrpSpPr/>
          <p:nvPr userDrawn="1"/>
        </p:nvGrpSpPr>
        <p:grpSpPr>
          <a:xfrm rot="5400000">
            <a:off x="-21619" y="1088453"/>
            <a:ext cx="910099" cy="99010"/>
            <a:chOff x="622418" y="280927"/>
            <a:chExt cx="2335705" cy="254101"/>
          </a:xfrm>
        </p:grpSpPr>
        <p:sp>
          <p:nvSpPr>
            <p:cNvPr id="31" name="Овал 30">
              <a:extLst>
                <a:ext uri="{FF2B5EF4-FFF2-40B4-BE49-F238E27FC236}">
                  <a16:creationId xmlns:a16="http://schemas.microsoft.com/office/drawing/2014/main" xmlns="" id="{4834FA13-7139-8546-99A9-CF39B5EDFDF5}"/>
                </a:ext>
              </a:extLst>
            </p:cNvPr>
            <p:cNvSpPr/>
            <p:nvPr userDrawn="1"/>
          </p:nvSpPr>
          <p:spPr>
            <a:xfrm>
              <a:off x="1038739" y="280927"/>
              <a:ext cx="254101" cy="254101"/>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2" name="Овал 31">
              <a:extLst>
                <a:ext uri="{FF2B5EF4-FFF2-40B4-BE49-F238E27FC236}">
                  <a16:creationId xmlns:a16="http://schemas.microsoft.com/office/drawing/2014/main" xmlns="" id="{9746C656-7A16-8445-80B5-88C23703E694}"/>
                </a:ext>
              </a:extLst>
            </p:cNvPr>
            <p:cNvSpPr/>
            <p:nvPr userDrawn="1"/>
          </p:nvSpPr>
          <p:spPr>
            <a:xfrm>
              <a:off x="1455060" y="280927"/>
              <a:ext cx="254101" cy="254101"/>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3" name="Овал 32">
              <a:extLst>
                <a:ext uri="{FF2B5EF4-FFF2-40B4-BE49-F238E27FC236}">
                  <a16:creationId xmlns:a16="http://schemas.microsoft.com/office/drawing/2014/main" xmlns="" id="{1E0A223A-22AD-6D40-9B6F-62F488036D58}"/>
                </a:ext>
              </a:extLst>
            </p:cNvPr>
            <p:cNvSpPr/>
            <p:nvPr userDrawn="1"/>
          </p:nvSpPr>
          <p:spPr>
            <a:xfrm>
              <a:off x="1871381" y="280927"/>
              <a:ext cx="254101" cy="254101"/>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4" name="Овал 33">
              <a:extLst>
                <a:ext uri="{FF2B5EF4-FFF2-40B4-BE49-F238E27FC236}">
                  <a16:creationId xmlns:a16="http://schemas.microsoft.com/office/drawing/2014/main" xmlns="" id="{1DB8FD84-D022-E842-9B56-88F0574EBD30}"/>
                </a:ext>
              </a:extLst>
            </p:cNvPr>
            <p:cNvSpPr/>
            <p:nvPr userDrawn="1"/>
          </p:nvSpPr>
          <p:spPr>
            <a:xfrm>
              <a:off x="2287702" y="280927"/>
              <a:ext cx="254101" cy="254101"/>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5" name="Овал 34">
              <a:extLst>
                <a:ext uri="{FF2B5EF4-FFF2-40B4-BE49-F238E27FC236}">
                  <a16:creationId xmlns:a16="http://schemas.microsoft.com/office/drawing/2014/main" xmlns="" id="{42F4DC0E-4CC4-374D-BE14-132577B95A70}"/>
                </a:ext>
              </a:extLst>
            </p:cNvPr>
            <p:cNvSpPr/>
            <p:nvPr userDrawn="1"/>
          </p:nvSpPr>
          <p:spPr>
            <a:xfrm>
              <a:off x="2704022" y="280927"/>
              <a:ext cx="254101" cy="254101"/>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6" name="Овал 35">
              <a:extLst>
                <a:ext uri="{FF2B5EF4-FFF2-40B4-BE49-F238E27FC236}">
                  <a16:creationId xmlns:a16="http://schemas.microsoft.com/office/drawing/2014/main" xmlns="" id="{A4E00522-1D16-F244-89FE-668EEBD08F2B}"/>
                </a:ext>
              </a:extLst>
            </p:cNvPr>
            <p:cNvSpPr/>
            <p:nvPr userDrawn="1"/>
          </p:nvSpPr>
          <p:spPr>
            <a:xfrm>
              <a:off x="622418" y="280927"/>
              <a:ext cx="254101" cy="254101"/>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grpSp>
      <p:sp>
        <p:nvSpPr>
          <p:cNvPr id="37" name="Заголовок 1">
            <a:extLst>
              <a:ext uri="{FF2B5EF4-FFF2-40B4-BE49-F238E27FC236}">
                <a16:creationId xmlns:a16="http://schemas.microsoft.com/office/drawing/2014/main" xmlns="" id="{C4C5AC59-B537-D54C-9B5C-55B75E9117A7}"/>
              </a:ext>
            </a:extLst>
          </p:cNvPr>
          <p:cNvSpPr>
            <a:spLocks noGrp="1"/>
          </p:cNvSpPr>
          <p:nvPr>
            <p:ph type="title" hasCustomPrompt="1"/>
          </p:nvPr>
        </p:nvSpPr>
        <p:spPr>
          <a:xfrm>
            <a:off x="1097280" y="421817"/>
            <a:ext cx="4144095" cy="1369074"/>
          </a:xfrm>
          <a:prstGeom prst="rect">
            <a:avLst/>
          </a:prstGeom>
        </p:spPr>
        <p:txBody>
          <a:bodyPr lIns="0" rIns="0" rtlCol="0" anchor="ctr">
            <a:normAutofit/>
          </a:bodyPr>
          <a:lstStyle>
            <a:lvl1pPr>
              <a:defRPr sz="4000" cap="all" baseline="0"/>
            </a:lvl1pPr>
          </a:lstStyle>
          <a:p>
            <a:pPr rtl="0"/>
            <a:r>
              <a:rPr lang="ru-RU" noProof="0" dirty="0"/>
              <a:t>Место для заголовка</a:t>
            </a:r>
          </a:p>
        </p:txBody>
      </p:sp>
    </p:spTree>
    <p:extLst>
      <p:ext uri="{BB962C8B-B14F-4D97-AF65-F5344CB8AC3E}">
        <p14:creationId xmlns:p14="http://schemas.microsoft.com/office/powerpoint/2010/main" val="1253830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3" name="Объект 2"/>
          <p:cNvSpPr>
            <a:spLocks noGrp="1"/>
          </p:cNvSpPr>
          <p:nvPr>
            <p:ph idx="1"/>
          </p:nvPr>
        </p:nvSpPr>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7" name="Дата 6">
            <a:extLst>
              <a:ext uri="{FF2B5EF4-FFF2-40B4-BE49-F238E27FC236}">
                <a16:creationId xmlns:a16="http://schemas.microsoft.com/office/drawing/2014/main" xmlns="" id="{354D8B55-9EA8-4B81-8E84-9B93B0A27559}"/>
              </a:ext>
            </a:extLst>
          </p:cNvPr>
          <p:cNvSpPr>
            <a:spLocks noGrp="1"/>
          </p:cNvSpPr>
          <p:nvPr>
            <p:ph type="dt" sz="half" idx="10"/>
          </p:nvPr>
        </p:nvSpPr>
        <p:spPr/>
        <p:txBody>
          <a:bodyPr rtlCol="0"/>
          <a:lstStyle/>
          <a:p>
            <a:pPr rtl="0"/>
            <a:fld id="{2DD0CC0D-F4E8-4EB2-A425-24C0A08BF2ED}" type="datetime1">
              <a:rPr lang="ru-RU" noProof="0" smtClean="0"/>
              <a:t>20.02.2024</a:t>
            </a:fld>
            <a:endParaRPr lang="ru-RU" noProof="0" dirty="0"/>
          </a:p>
        </p:txBody>
      </p:sp>
      <p:sp>
        <p:nvSpPr>
          <p:cNvPr id="8" name="Нижний колонтитул 7">
            <a:extLst>
              <a:ext uri="{FF2B5EF4-FFF2-40B4-BE49-F238E27FC236}">
                <a16:creationId xmlns:a16="http://schemas.microsoft.com/office/drawing/2014/main" xmlns="" id="{062CA021-2578-47CB-822C-BDDFF7223B28}"/>
              </a:ext>
            </a:extLst>
          </p:cNvPr>
          <p:cNvSpPr>
            <a:spLocks noGrp="1"/>
          </p:cNvSpPr>
          <p:nvPr>
            <p:ph type="ftr" sz="quarter" idx="11"/>
          </p:nvPr>
        </p:nvSpPr>
        <p:spPr/>
        <p:txBody>
          <a:bodyPr rtlCol="0"/>
          <a:lstStyle/>
          <a:p>
            <a:pPr rtl="0"/>
            <a:endParaRPr lang="ru-RU" noProof="0" dirty="0"/>
          </a:p>
        </p:txBody>
      </p:sp>
      <p:sp>
        <p:nvSpPr>
          <p:cNvPr id="9" name="Номер слайда 8">
            <a:extLst>
              <a:ext uri="{FF2B5EF4-FFF2-40B4-BE49-F238E27FC236}">
                <a16:creationId xmlns:a16="http://schemas.microsoft.com/office/drawing/2014/main" xmlns="" id="{C4AAB51D-4141-4682-9375-DAFD5FB9DD10}"/>
              </a:ext>
            </a:extLst>
          </p:cNvPr>
          <p:cNvSpPr>
            <a:spLocks noGrp="1"/>
          </p:cNvSpPr>
          <p:nvPr>
            <p:ph type="sldNum" sz="quarter" idx="12"/>
          </p:nvPr>
        </p:nvSpPr>
        <p:spPr/>
        <p:txBody>
          <a:bodyPr rtlCol="0"/>
          <a:lstStyle/>
          <a:p>
            <a:pPr rtl="0"/>
            <a:fld id="{3A98EE3D-8CD1-4C3F-BD1C-C98C9596463C}" type="slidenum">
              <a:rPr lang="ru-RU" noProof="0" smtClean="0"/>
              <a:t>‹#›</a:t>
            </a:fld>
            <a:endParaRPr lang="ru-RU" noProof="0" dirty="0"/>
          </a:p>
        </p:txBody>
      </p:sp>
      <p:grpSp>
        <p:nvGrpSpPr>
          <p:cNvPr id="21" name="Группа 20">
            <a:extLst>
              <a:ext uri="{FF2B5EF4-FFF2-40B4-BE49-F238E27FC236}">
                <a16:creationId xmlns:a16="http://schemas.microsoft.com/office/drawing/2014/main" xmlns="" id="{7A2141DD-8D8D-FA43-BD4F-2CFC93C87782}"/>
              </a:ext>
            </a:extLst>
          </p:cNvPr>
          <p:cNvGrpSpPr/>
          <p:nvPr userDrawn="1"/>
        </p:nvGrpSpPr>
        <p:grpSpPr>
          <a:xfrm rot="5400000">
            <a:off x="-21619" y="1088453"/>
            <a:ext cx="910099" cy="99010"/>
            <a:chOff x="622418" y="280927"/>
            <a:chExt cx="2335705" cy="254101"/>
          </a:xfrm>
        </p:grpSpPr>
        <p:sp>
          <p:nvSpPr>
            <p:cNvPr id="22" name="Овал 21">
              <a:extLst>
                <a:ext uri="{FF2B5EF4-FFF2-40B4-BE49-F238E27FC236}">
                  <a16:creationId xmlns:a16="http://schemas.microsoft.com/office/drawing/2014/main" xmlns="" id="{71A62821-5E0F-DE41-B5C2-17A3A7277F4E}"/>
                </a:ext>
              </a:extLst>
            </p:cNvPr>
            <p:cNvSpPr/>
            <p:nvPr userDrawn="1"/>
          </p:nvSpPr>
          <p:spPr>
            <a:xfrm>
              <a:off x="1038739" y="280927"/>
              <a:ext cx="254101" cy="254101"/>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3" name="Овал 22">
              <a:extLst>
                <a:ext uri="{FF2B5EF4-FFF2-40B4-BE49-F238E27FC236}">
                  <a16:creationId xmlns:a16="http://schemas.microsoft.com/office/drawing/2014/main" xmlns="" id="{C311AE14-D8F0-1D4C-9D8D-603836582793}"/>
                </a:ext>
              </a:extLst>
            </p:cNvPr>
            <p:cNvSpPr/>
            <p:nvPr userDrawn="1"/>
          </p:nvSpPr>
          <p:spPr>
            <a:xfrm>
              <a:off x="1455060" y="280927"/>
              <a:ext cx="254101" cy="254101"/>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4" name="Овал 23">
              <a:extLst>
                <a:ext uri="{FF2B5EF4-FFF2-40B4-BE49-F238E27FC236}">
                  <a16:creationId xmlns:a16="http://schemas.microsoft.com/office/drawing/2014/main" xmlns="" id="{1F2BE645-D4F2-304C-9AFA-473D8F888A85}"/>
                </a:ext>
              </a:extLst>
            </p:cNvPr>
            <p:cNvSpPr/>
            <p:nvPr userDrawn="1"/>
          </p:nvSpPr>
          <p:spPr>
            <a:xfrm>
              <a:off x="1871381" y="280927"/>
              <a:ext cx="254101" cy="254101"/>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5" name="Овал 24">
              <a:extLst>
                <a:ext uri="{FF2B5EF4-FFF2-40B4-BE49-F238E27FC236}">
                  <a16:creationId xmlns:a16="http://schemas.microsoft.com/office/drawing/2014/main" xmlns="" id="{93640330-30A6-6948-87A7-9DE6D41794F5}"/>
                </a:ext>
              </a:extLst>
            </p:cNvPr>
            <p:cNvSpPr/>
            <p:nvPr userDrawn="1"/>
          </p:nvSpPr>
          <p:spPr>
            <a:xfrm>
              <a:off x="2287702" y="280927"/>
              <a:ext cx="254101" cy="254101"/>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6" name="Овал 25">
              <a:extLst>
                <a:ext uri="{FF2B5EF4-FFF2-40B4-BE49-F238E27FC236}">
                  <a16:creationId xmlns:a16="http://schemas.microsoft.com/office/drawing/2014/main" xmlns="" id="{ADFB6548-D83C-1D4E-AE87-2E8F1D3D0FA7}"/>
                </a:ext>
              </a:extLst>
            </p:cNvPr>
            <p:cNvSpPr/>
            <p:nvPr userDrawn="1"/>
          </p:nvSpPr>
          <p:spPr>
            <a:xfrm>
              <a:off x="2704022" y="280927"/>
              <a:ext cx="254101" cy="254101"/>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7" name="Овал 26">
              <a:extLst>
                <a:ext uri="{FF2B5EF4-FFF2-40B4-BE49-F238E27FC236}">
                  <a16:creationId xmlns:a16="http://schemas.microsoft.com/office/drawing/2014/main" xmlns="" id="{D97C7400-7EDC-8845-AB5A-80FB8175C1E2}"/>
                </a:ext>
              </a:extLst>
            </p:cNvPr>
            <p:cNvSpPr/>
            <p:nvPr userDrawn="1"/>
          </p:nvSpPr>
          <p:spPr>
            <a:xfrm>
              <a:off x="622418" y="280927"/>
              <a:ext cx="254101" cy="254101"/>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grpSp>
      <p:sp>
        <p:nvSpPr>
          <p:cNvPr id="28" name="Заголовок 1">
            <a:extLst>
              <a:ext uri="{FF2B5EF4-FFF2-40B4-BE49-F238E27FC236}">
                <a16:creationId xmlns:a16="http://schemas.microsoft.com/office/drawing/2014/main" xmlns="" id="{BC941C44-9B96-0040-8C71-D8364EB577C2}"/>
              </a:ext>
            </a:extLst>
          </p:cNvPr>
          <p:cNvSpPr>
            <a:spLocks noGrp="1"/>
          </p:cNvSpPr>
          <p:nvPr>
            <p:ph type="title" hasCustomPrompt="1"/>
          </p:nvPr>
        </p:nvSpPr>
        <p:spPr>
          <a:xfrm>
            <a:off x="1097280" y="421817"/>
            <a:ext cx="10058400" cy="1369074"/>
          </a:xfrm>
          <a:prstGeom prst="rect">
            <a:avLst/>
          </a:prstGeom>
        </p:spPr>
        <p:txBody>
          <a:bodyPr lIns="0" rIns="0" rtlCol="0" anchor="ctr">
            <a:normAutofit/>
          </a:bodyPr>
          <a:lstStyle>
            <a:lvl1pPr>
              <a:defRPr sz="4000" cap="all" baseline="0"/>
            </a:lvl1pPr>
          </a:lstStyle>
          <a:p>
            <a:pPr rtl="0"/>
            <a:r>
              <a:rPr lang="ru-RU" noProof="0" dirty="0"/>
              <a:t>Место для заголовка</a:t>
            </a:r>
          </a:p>
        </p:txBody>
      </p:sp>
      <p:sp>
        <p:nvSpPr>
          <p:cNvPr id="29" name="Овал 28">
            <a:extLst>
              <a:ext uri="{FF2B5EF4-FFF2-40B4-BE49-F238E27FC236}">
                <a16:creationId xmlns:a16="http://schemas.microsoft.com/office/drawing/2014/main" xmlns="" id="{E014993B-5057-2A4C-9CA0-383DC5504020}"/>
              </a:ext>
            </a:extLst>
          </p:cNvPr>
          <p:cNvSpPr/>
          <p:nvPr userDrawn="1"/>
        </p:nvSpPr>
        <p:spPr>
          <a:xfrm>
            <a:off x="10429390" y="360726"/>
            <a:ext cx="1035859" cy="1035859"/>
          </a:xfrm>
          <a:prstGeom prst="ellipse">
            <a:avLst/>
          </a:prstGeom>
          <a:noFill/>
          <a:ln w="381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1" name="Овал 30">
            <a:extLst>
              <a:ext uri="{FF2B5EF4-FFF2-40B4-BE49-F238E27FC236}">
                <a16:creationId xmlns:a16="http://schemas.microsoft.com/office/drawing/2014/main" xmlns="" id="{43B110E8-1FE2-BC47-A5AE-4C698B688B65}"/>
              </a:ext>
            </a:extLst>
          </p:cNvPr>
          <p:cNvSpPr/>
          <p:nvPr userDrawn="1"/>
        </p:nvSpPr>
        <p:spPr>
          <a:xfrm>
            <a:off x="5664570" y="125360"/>
            <a:ext cx="176394" cy="176394"/>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2" name="Овал 31">
            <a:extLst>
              <a:ext uri="{FF2B5EF4-FFF2-40B4-BE49-F238E27FC236}">
                <a16:creationId xmlns:a16="http://schemas.microsoft.com/office/drawing/2014/main" xmlns="" id="{87DACF2F-5D4D-434D-8786-E4DF0385E6F6}"/>
              </a:ext>
            </a:extLst>
          </p:cNvPr>
          <p:cNvSpPr/>
          <p:nvPr userDrawn="1"/>
        </p:nvSpPr>
        <p:spPr>
          <a:xfrm>
            <a:off x="458087" y="5430446"/>
            <a:ext cx="99011" cy="99011"/>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9" name="Овал 18">
            <a:extLst>
              <a:ext uri="{FF2B5EF4-FFF2-40B4-BE49-F238E27FC236}">
                <a16:creationId xmlns:a16="http://schemas.microsoft.com/office/drawing/2014/main" xmlns="" id="{CFE816CC-CBCA-7946-B9E5-E9649EF369BE}"/>
              </a:ext>
            </a:extLst>
          </p:cNvPr>
          <p:cNvSpPr/>
          <p:nvPr userDrawn="1"/>
        </p:nvSpPr>
        <p:spPr>
          <a:xfrm>
            <a:off x="11383587" y="6035040"/>
            <a:ext cx="776923" cy="776923"/>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Заголовок и объект">
    <p:spTree>
      <p:nvGrpSpPr>
        <p:cNvPr id="1" name=""/>
        <p:cNvGrpSpPr/>
        <p:nvPr/>
      </p:nvGrpSpPr>
      <p:grpSpPr>
        <a:xfrm>
          <a:off x="0" y="0"/>
          <a:ext cx="0" cy="0"/>
          <a:chOff x="0" y="0"/>
          <a:chExt cx="0" cy="0"/>
        </a:xfrm>
      </p:grpSpPr>
      <p:sp>
        <p:nvSpPr>
          <p:cNvPr id="7" name="Дата 6">
            <a:extLst>
              <a:ext uri="{FF2B5EF4-FFF2-40B4-BE49-F238E27FC236}">
                <a16:creationId xmlns:a16="http://schemas.microsoft.com/office/drawing/2014/main" xmlns="" id="{354D8B55-9EA8-4B81-8E84-9B93B0A27559}"/>
              </a:ext>
            </a:extLst>
          </p:cNvPr>
          <p:cNvSpPr>
            <a:spLocks noGrp="1"/>
          </p:cNvSpPr>
          <p:nvPr>
            <p:ph type="dt" sz="half" idx="10"/>
          </p:nvPr>
        </p:nvSpPr>
        <p:spPr/>
        <p:txBody>
          <a:bodyPr rtlCol="0"/>
          <a:lstStyle/>
          <a:p>
            <a:pPr rtl="0"/>
            <a:fld id="{11D365CB-744A-4AFA-AFC9-892345BE9421}" type="datetime1">
              <a:rPr lang="ru-RU" noProof="0" smtClean="0"/>
              <a:t>20.02.2024</a:t>
            </a:fld>
            <a:endParaRPr lang="ru-RU" noProof="0" dirty="0"/>
          </a:p>
        </p:txBody>
      </p:sp>
      <p:sp>
        <p:nvSpPr>
          <p:cNvPr id="8" name="Нижний колонтитул 7">
            <a:extLst>
              <a:ext uri="{FF2B5EF4-FFF2-40B4-BE49-F238E27FC236}">
                <a16:creationId xmlns:a16="http://schemas.microsoft.com/office/drawing/2014/main" xmlns="" id="{062CA021-2578-47CB-822C-BDDFF7223B28}"/>
              </a:ext>
            </a:extLst>
          </p:cNvPr>
          <p:cNvSpPr>
            <a:spLocks noGrp="1"/>
          </p:cNvSpPr>
          <p:nvPr>
            <p:ph type="ftr" sz="quarter" idx="11"/>
          </p:nvPr>
        </p:nvSpPr>
        <p:spPr/>
        <p:txBody>
          <a:bodyPr rtlCol="0"/>
          <a:lstStyle/>
          <a:p>
            <a:pPr rtl="0"/>
            <a:endParaRPr lang="ru-RU" noProof="0" dirty="0"/>
          </a:p>
        </p:txBody>
      </p:sp>
      <p:sp>
        <p:nvSpPr>
          <p:cNvPr id="9" name="Номер слайда 8">
            <a:extLst>
              <a:ext uri="{FF2B5EF4-FFF2-40B4-BE49-F238E27FC236}">
                <a16:creationId xmlns:a16="http://schemas.microsoft.com/office/drawing/2014/main" xmlns="" id="{C4AAB51D-4141-4682-9375-DAFD5FB9DD10}"/>
              </a:ext>
            </a:extLst>
          </p:cNvPr>
          <p:cNvSpPr>
            <a:spLocks noGrp="1"/>
          </p:cNvSpPr>
          <p:nvPr>
            <p:ph type="sldNum" sz="quarter" idx="12"/>
          </p:nvPr>
        </p:nvSpPr>
        <p:spPr/>
        <p:txBody>
          <a:bodyPr rtlCol="0"/>
          <a:lstStyle/>
          <a:p>
            <a:pPr rtl="0"/>
            <a:fld id="{3A98EE3D-8CD1-4C3F-BD1C-C98C9596463C}" type="slidenum">
              <a:rPr lang="ru-RU" noProof="0" smtClean="0"/>
              <a:t>‹#›</a:t>
            </a:fld>
            <a:endParaRPr lang="ru-RU" noProof="0" dirty="0"/>
          </a:p>
        </p:txBody>
      </p:sp>
      <p:sp>
        <p:nvSpPr>
          <p:cNvPr id="14" name="Рисунок 3">
            <a:extLst>
              <a:ext uri="{FF2B5EF4-FFF2-40B4-BE49-F238E27FC236}">
                <a16:creationId xmlns:a16="http://schemas.microsoft.com/office/drawing/2014/main" xmlns="" id="{C950F4E3-11A9-2549-A00D-601AEF6E49A4}"/>
              </a:ext>
            </a:extLst>
          </p:cNvPr>
          <p:cNvSpPr>
            <a:spLocks noGrp="1"/>
          </p:cNvSpPr>
          <p:nvPr>
            <p:ph type="pic" sz="quarter" idx="13"/>
          </p:nvPr>
        </p:nvSpPr>
        <p:spPr>
          <a:xfrm>
            <a:off x="1097279" y="2160508"/>
            <a:ext cx="2919413" cy="2919413"/>
          </a:xfrm>
          <a:prstGeom prst="ellipse">
            <a:avLst/>
          </a:prstGeom>
          <a:solidFill>
            <a:srgbClr val="EDEFF7"/>
          </a:solidFill>
          <a:ln w="38100">
            <a:solidFill>
              <a:schemeClr val="accent3"/>
            </a:solidFill>
          </a:ln>
        </p:spPr>
        <p:txBody>
          <a:bodyPr rtlCol="0" anchor="ctr"/>
          <a:lstStyle>
            <a:lvl1pPr algn="ctr">
              <a:defRPr/>
            </a:lvl1pPr>
          </a:lstStyle>
          <a:p>
            <a:pPr rtl="0"/>
            <a:r>
              <a:rPr lang="ru-RU" noProof="0"/>
              <a:t>Вставка рисунка</a:t>
            </a:r>
            <a:endParaRPr lang="ru-RU" noProof="0" dirty="0"/>
          </a:p>
        </p:txBody>
      </p:sp>
      <p:sp>
        <p:nvSpPr>
          <p:cNvPr id="21" name="Рисунок 3">
            <a:extLst>
              <a:ext uri="{FF2B5EF4-FFF2-40B4-BE49-F238E27FC236}">
                <a16:creationId xmlns:a16="http://schemas.microsoft.com/office/drawing/2014/main" xmlns="" id="{21B5A175-E633-E74F-AE3B-DF58F989F443}"/>
              </a:ext>
            </a:extLst>
          </p:cNvPr>
          <p:cNvSpPr>
            <a:spLocks noGrp="1"/>
          </p:cNvSpPr>
          <p:nvPr>
            <p:ph type="pic" sz="quarter" idx="14"/>
          </p:nvPr>
        </p:nvSpPr>
        <p:spPr>
          <a:xfrm>
            <a:off x="4659186" y="2160508"/>
            <a:ext cx="2919413" cy="2919413"/>
          </a:xfrm>
          <a:prstGeom prst="ellipse">
            <a:avLst/>
          </a:prstGeom>
          <a:solidFill>
            <a:srgbClr val="EDEFF7"/>
          </a:solidFill>
          <a:ln w="38100">
            <a:solidFill>
              <a:schemeClr val="accent6"/>
            </a:solidFill>
          </a:ln>
        </p:spPr>
        <p:txBody>
          <a:bodyPr rtlCol="0" anchor="ctr"/>
          <a:lstStyle>
            <a:lvl1pPr algn="ctr">
              <a:defRPr/>
            </a:lvl1pPr>
          </a:lstStyle>
          <a:p>
            <a:pPr rtl="0"/>
            <a:r>
              <a:rPr lang="ru-RU" noProof="0"/>
              <a:t>Вставка рисунка</a:t>
            </a:r>
            <a:endParaRPr lang="ru-RU" noProof="0" dirty="0"/>
          </a:p>
        </p:txBody>
      </p:sp>
      <p:sp>
        <p:nvSpPr>
          <p:cNvPr id="22" name="Рисунок 3">
            <a:extLst>
              <a:ext uri="{FF2B5EF4-FFF2-40B4-BE49-F238E27FC236}">
                <a16:creationId xmlns:a16="http://schemas.microsoft.com/office/drawing/2014/main" xmlns="" id="{261D2778-BA56-D247-9B2C-28D010C9D4E2}"/>
              </a:ext>
            </a:extLst>
          </p:cNvPr>
          <p:cNvSpPr>
            <a:spLocks noGrp="1"/>
          </p:cNvSpPr>
          <p:nvPr>
            <p:ph type="pic" sz="quarter" idx="15"/>
          </p:nvPr>
        </p:nvSpPr>
        <p:spPr>
          <a:xfrm>
            <a:off x="8221093" y="2160508"/>
            <a:ext cx="2919413" cy="2919413"/>
          </a:xfrm>
          <a:prstGeom prst="ellipse">
            <a:avLst/>
          </a:prstGeom>
          <a:solidFill>
            <a:srgbClr val="EDEFF7"/>
          </a:solidFill>
          <a:ln w="38100">
            <a:solidFill>
              <a:schemeClr val="accent1"/>
            </a:solidFill>
          </a:ln>
        </p:spPr>
        <p:txBody>
          <a:bodyPr rtlCol="0" anchor="ctr"/>
          <a:lstStyle>
            <a:lvl1pPr algn="ctr">
              <a:defRPr/>
            </a:lvl1pPr>
          </a:lstStyle>
          <a:p>
            <a:pPr rtl="0"/>
            <a:r>
              <a:rPr lang="ru-RU" noProof="0"/>
              <a:t>Вставка рисунка</a:t>
            </a:r>
            <a:endParaRPr lang="ru-RU" noProof="0" dirty="0"/>
          </a:p>
        </p:txBody>
      </p:sp>
      <p:sp>
        <p:nvSpPr>
          <p:cNvPr id="23" name="Текст 3">
            <a:extLst>
              <a:ext uri="{FF2B5EF4-FFF2-40B4-BE49-F238E27FC236}">
                <a16:creationId xmlns:a16="http://schemas.microsoft.com/office/drawing/2014/main" xmlns="" id="{2DAF6EFF-134E-BA40-8B51-917FDE13C076}"/>
              </a:ext>
            </a:extLst>
          </p:cNvPr>
          <p:cNvSpPr>
            <a:spLocks noGrp="1"/>
          </p:cNvSpPr>
          <p:nvPr>
            <p:ph type="body" sz="half" idx="2" hasCustomPrompt="1"/>
          </p:nvPr>
        </p:nvSpPr>
        <p:spPr>
          <a:xfrm>
            <a:off x="1097279" y="5486968"/>
            <a:ext cx="2919413" cy="583534"/>
          </a:xfrm>
        </p:spPr>
        <p:txBody>
          <a:bodyPr lIns="91440" rIns="91440" rtlCol="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0" dirty="0"/>
              <a:t>Место для имени</a:t>
            </a:r>
          </a:p>
        </p:txBody>
      </p:sp>
      <p:sp>
        <p:nvSpPr>
          <p:cNvPr id="24" name="Текст 3">
            <a:extLst>
              <a:ext uri="{FF2B5EF4-FFF2-40B4-BE49-F238E27FC236}">
                <a16:creationId xmlns:a16="http://schemas.microsoft.com/office/drawing/2014/main" xmlns="" id="{188BF917-678C-1249-95B9-7FD2AC7B2231}"/>
              </a:ext>
            </a:extLst>
          </p:cNvPr>
          <p:cNvSpPr>
            <a:spLocks noGrp="1"/>
          </p:cNvSpPr>
          <p:nvPr>
            <p:ph type="body" sz="half" idx="16" hasCustomPrompt="1"/>
          </p:nvPr>
        </p:nvSpPr>
        <p:spPr>
          <a:xfrm>
            <a:off x="4666773" y="5486968"/>
            <a:ext cx="2919413" cy="583534"/>
          </a:xfrm>
        </p:spPr>
        <p:txBody>
          <a:bodyPr lIns="91440" rIns="91440" rtlCol="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0" dirty="0"/>
              <a:t>Место для имени</a:t>
            </a:r>
          </a:p>
        </p:txBody>
      </p:sp>
      <p:sp>
        <p:nvSpPr>
          <p:cNvPr id="25" name="Текст 3">
            <a:extLst>
              <a:ext uri="{FF2B5EF4-FFF2-40B4-BE49-F238E27FC236}">
                <a16:creationId xmlns:a16="http://schemas.microsoft.com/office/drawing/2014/main" xmlns="" id="{BAFF17AE-3EA2-2D47-BCDD-E5587B127062}"/>
              </a:ext>
            </a:extLst>
          </p:cNvPr>
          <p:cNvSpPr>
            <a:spLocks noGrp="1"/>
          </p:cNvSpPr>
          <p:nvPr>
            <p:ph type="body" sz="half" idx="17" hasCustomPrompt="1"/>
          </p:nvPr>
        </p:nvSpPr>
        <p:spPr>
          <a:xfrm>
            <a:off x="8236267" y="5486968"/>
            <a:ext cx="2919413" cy="583534"/>
          </a:xfrm>
        </p:spPr>
        <p:txBody>
          <a:bodyPr lIns="91440" rIns="91440" rtlCol="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0" dirty="0"/>
              <a:t>Место для имени</a:t>
            </a:r>
          </a:p>
        </p:txBody>
      </p:sp>
      <p:grpSp>
        <p:nvGrpSpPr>
          <p:cNvPr id="26" name="Группа 25">
            <a:extLst>
              <a:ext uri="{FF2B5EF4-FFF2-40B4-BE49-F238E27FC236}">
                <a16:creationId xmlns:a16="http://schemas.microsoft.com/office/drawing/2014/main" xmlns="" id="{F2D7EDB7-7C02-0245-8A1F-553F094A4429}"/>
              </a:ext>
            </a:extLst>
          </p:cNvPr>
          <p:cNvGrpSpPr/>
          <p:nvPr userDrawn="1"/>
        </p:nvGrpSpPr>
        <p:grpSpPr>
          <a:xfrm rot="5400000">
            <a:off x="-21619" y="1088453"/>
            <a:ext cx="910099" cy="99010"/>
            <a:chOff x="622418" y="280927"/>
            <a:chExt cx="2335705" cy="254101"/>
          </a:xfrm>
        </p:grpSpPr>
        <p:sp>
          <p:nvSpPr>
            <p:cNvPr id="27" name="Овал 26">
              <a:extLst>
                <a:ext uri="{FF2B5EF4-FFF2-40B4-BE49-F238E27FC236}">
                  <a16:creationId xmlns:a16="http://schemas.microsoft.com/office/drawing/2014/main" xmlns="" id="{8CF5D165-4F6F-2447-8B9E-8B0D94808ED3}"/>
                </a:ext>
              </a:extLst>
            </p:cNvPr>
            <p:cNvSpPr/>
            <p:nvPr userDrawn="1"/>
          </p:nvSpPr>
          <p:spPr>
            <a:xfrm>
              <a:off x="1038739" y="280927"/>
              <a:ext cx="254101" cy="254101"/>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8" name="Овал 27">
              <a:extLst>
                <a:ext uri="{FF2B5EF4-FFF2-40B4-BE49-F238E27FC236}">
                  <a16:creationId xmlns:a16="http://schemas.microsoft.com/office/drawing/2014/main" xmlns="" id="{146C35C7-7133-4C43-BBF7-575440F7BAD3}"/>
                </a:ext>
              </a:extLst>
            </p:cNvPr>
            <p:cNvSpPr/>
            <p:nvPr userDrawn="1"/>
          </p:nvSpPr>
          <p:spPr>
            <a:xfrm>
              <a:off x="1455060" y="280927"/>
              <a:ext cx="254101" cy="254101"/>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9" name="Овал 28">
              <a:extLst>
                <a:ext uri="{FF2B5EF4-FFF2-40B4-BE49-F238E27FC236}">
                  <a16:creationId xmlns:a16="http://schemas.microsoft.com/office/drawing/2014/main" xmlns="" id="{D33DD7BE-C379-5C42-9FB0-EF72161049F4}"/>
                </a:ext>
              </a:extLst>
            </p:cNvPr>
            <p:cNvSpPr/>
            <p:nvPr userDrawn="1"/>
          </p:nvSpPr>
          <p:spPr>
            <a:xfrm>
              <a:off x="1871381" y="280927"/>
              <a:ext cx="254101" cy="254101"/>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0" name="Овал 29">
              <a:extLst>
                <a:ext uri="{FF2B5EF4-FFF2-40B4-BE49-F238E27FC236}">
                  <a16:creationId xmlns:a16="http://schemas.microsoft.com/office/drawing/2014/main" xmlns="" id="{743DFC41-C6DE-7942-9358-E23A1EE8759D}"/>
                </a:ext>
              </a:extLst>
            </p:cNvPr>
            <p:cNvSpPr/>
            <p:nvPr userDrawn="1"/>
          </p:nvSpPr>
          <p:spPr>
            <a:xfrm>
              <a:off x="2287702" y="280927"/>
              <a:ext cx="254101" cy="254101"/>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1" name="Овал 30">
              <a:extLst>
                <a:ext uri="{FF2B5EF4-FFF2-40B4-BE49-F238E27FC236}">
                  <a16:creationId xmlns:a16="http://schemas.microsoft.com/office/drawing/2014/main" xmlns="" id="{A2ABB593-7229-9548-8BCC-C947B1BF8D93}"/>
                </a:ext>
              </a:extLst>
            </p:cNvPr>
            <p:cNvSpPr/>
            <p:nvPr userDrawn="1"/>
          </p:nvSpPr>
          <p:spPr>
            <a:xfrm>
              <a:off x="2704022" y="280927"/>
              <a:ext cx="254101" cy="254101"/>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2" name="Овал 31">
              <a:extLst>
                <a:ext uri="{FF2B5EF4-FFF2-40B4-BE49-F238E27FC236}">
                  <a16:creationId xmlns:a16="http://schemas.microsoft.com/office/drawing/2014/main" xmlns="" id="{986D2413-D60D-484E-ACAB-31891AFDA133}"/>
                </a:ext>
              </a:extLst>
            </p:cNvPr>
            <p:cNvSpPr/>
            <p:nvPr userDrawn="1"/>
          </p:nvSpPr>
          <p:spPr>
            <a:xfrm>
              <a:off x="622418" y="280927"/>
              <a:ext cx="254101" cy="254101"/>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grpSp>
      <p:sp>
        <p:nvSpPr>
          <p:cNvPr id="34" name="Заголовок 1">
            <a:extLst>
              <a:ext uri="{FF2B5EF4-FFF2-40B4-BE49-F238E27FC236}">
                <a16:creationId xmlns:a16="http://schemas.microsoft.com/office/drawing/2014/main" xmlns="" id="{86090E0F-345E-3D4B-8886-95D8A4A77CE7}"/>
              </a:ext>
            </a:extLst>
          </p:cNvPr>
          <p:cNvSpPr>
            <a:spLocks noGrp="1"/>
          </p:cNvSpPr>
          <p:nvPr>
            <p:ph type="title" hasCustomPrompt="1"/>
          </p:nvPr>
        </p:nvSpPr>
        <p:spPr>
          <a:xfrm>
            <a:off x="1097280" y="421817"/>
            <a:ext cx="10058400" cy="1369074"/>
          </a:xfrm>
          <a:prstGeom prst="rect">
            <a:avLst/>
          </a:prstGeom>
        </p:spPr>
        <p:txBody>
          <a:bodyPr lIns="0" rIns="0" rtlCol="0" anchor="ctr">
            <a:normAutofit/>
          </a:bodyPr>
          <a:lstStyle>
            <a:lvl1pPr>
              <a:defRPr sz="4000" cap="all" baseline="0"/>
            </a:lvl1pPr>
          </a:lstStyle>
          <a:p>
            <a:pPr rtl="0"/>
            <a:r>
              <a:rPr lang="ru-RU" noProof="0" dirty="0"/>
              <a:t>Место для заголовка</a:t>
            </a:r>
          </a:p>
        </p:txBody>
      </p:sp>
    </p:spTree>
    <p:extLst>
      <p:ext uri="{BB962C8B-B14F-4D97-AF65-F5344CB8AC3E}">
        <p14:creationId xmlns:p14="http://schemas.microsoft.com/office/powerpoint/2010/main" val="3258682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17873" y="758952"/>
            <a:ext cx="7356255" cy="3566160"/>
          </a:xfrm>
          <a:prstGeom prst="rect">
            <a:avLst/>
          </a:prstGeom>
        </p:spPr>
        <p:txBody>
          <a:bodyPr rtlCol="0" anchor="b" anchorCtr="0">
            <a:normAutofit/>
          </a:bodyPr>
          <a:lstStyle>
            <a:lvl1pPr algn="ctr">
              <a:lnSpc>
                <a:spcPct val="90000"/>
              </a:lnSpc>
              <a:defRPr sz="8000" b="0">
                <a:solidFill>
                  <a:schemeClr val="tx1"/>
                </a:solidFill>
              </a:defRPr>
            </a:lvl1pPr>
          </a:lstStyle>
          <a:p>
            <a:pPr rtl="0"/>
            <a:r>
              <a:rPr lang="ru-RU" noProof="0"/>
              <a:t>Образец заголовка</a:t>
            </a:r>
            <a:endParaRPr lang="ru-RU" noProof="0" dirty="0"/>
          </a:p>
        </p:txBody>
      </p:sp>
      <p:sp>
        <p:nvSpPr>
          <p:cNvPr id="3" name="Текст 2"/>
          <p:cNvSpPr>
            <a:spLocks noGrp="1"/>
          </p:cNvSpPr>
          <p:nvPr>
            <p:ph type="body" idx="1"/>
          </p:nvPr>
        </p:nvSpPr>
        <p:spPr>
          <a:xfrm>
            <a:off x="2417873" y="4663440"/>
            <a:ext cx="7356255" cy="1143000"/>
          </a:xfrm>
        </p:spPr>
        <p:txBody>
          <a:bodyPr lIns="91440" rIns="91440" rtlCol="0" anchor="t" anchorCtr="0">
            <a:normAutofit/>
          </a:bodyPr>
          <a:lstStyle>
            <a:lvl1pPr marL="0" indent="0" algn="ctr">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u-RU" noProof="0"/>
              <a:t>Образец текста</a:t>
            </a:r>
          </a:p>
        </p:txBody>
      </p:sp>
      <p:cxnSp>
        <p:nvCxnSpPr>
          <p:cNvPr id="9" name="Прямая соединительная линия 8">
            <a:extLst>
              <a:ext uri="{FF2B5EF4-FFF2-40B4-BE49-F238E27FC236}">
                <a16:creationId xmlns:a16="http://schemas.microsoft.com/office/drawing/2014/main" xmlns="" id="{459DE2C1-4C52-40A3-8959-27B2C1BEBFF6}"/>
              </a:ext>
            </a:extLst>
          </p:cNvPr>
          <p:cNvCxnSpPr/>
          <p:nvPr/>
        </p:nvCxnSpPr>
        <p:spPr>
          <a:xfrm>
            <a:off x="1158240" y="4485132"/>
            <a:ext cx="98755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Дата 6">
            <a:extLst>
              <a:ext uri="{FF2B5EF4-FFF2-40B4-BE49-F238E27FC236}">
                <a16:creationId xmlns:a16="http://schemas.microsoft.com/office/drawing/2014/main" xmlns="" id="{AAF2E137-EC28-48F8-9198-1F02539029B6}"/>
              </a:ext>
            </a:extLst>
          </p:cNvPr>
          <p:cNvSpPr>
            <a:spLocks noGrp="1"/>
          </p:cNvSpPr>
          <p:nvPr>
            <p:ph type="dt" sz="half" idx="10"/>
          </p:nvPr>
        </p:nvSpPr>
        <p:spPr/>
        <p:txBody>
          <a:bodyPr rtlCol="0"/>
          <a:lstStyle/>
          <a:p>
            <a:pPr rtl="0"/>
            <a:fld id="{4B5B89D9-0013-4DF9-B570-27DC755C2F3F}" type="datetime1">
              <a:rPr lang="ru-RU" noProof="0" smtClean="0"/>
              <a:t>20.02.2024</a:t>
            </a:fld>
            <a:endParaRPr lang="ru-RU" noProof="0" dirty="0"/>
          </a:p>
        </p:txBody>
      </p:sp>
      <p:sp>
        <p:nvSpPr>
          <p:cNvPr id="8" name="Нижний колонтитул 7">
            <a:extLst>
              <a:ext uri="{FF2B5EF4-FFF2-40B4-BE49-F238E27FC236}">
                <a16:creationId xmlns:a16="http://schemas.microsoft.com/office/drawing/2014/main" xmlns="" id="{189422CD-6F62-4DD6-89EF-07A60B42D219}"/>
              </a:ext>
            </a:extLst>
          </p:cNvPr>
          <p:cNvSpPr>
            <a:spLocks noGrp="1"/>
          </p:cNvSpPr>
          <p:nvPr>
            <p:ph type="ftr" sz="quarter" idx="11"/>
          </p:nvPr>
        </p:nvSpPr>
        <p:spPr/>
        <p:txBody>
          <a:bodyPr rtlCol="0"/>
          <a:lstStyle/>
          <a:p>
            <a:pPr rtl="0"/>
            <a:endParaRPr lang="ru-RU" noProof="0" dirty="0"/>
          </a:p>
        </p:txBody>
      </p:sp>
      <p:sp>
        <p:nvSpPr>
          <p:cNvPr id="11" name="Номер слайда 10">
            <a:extLst>
              <a:ext uri="{FF2B5EF4-FFF2-40B4-BE49-F238E27FC236}">
                <a16:creationId xmlns:a16="http://schemas.microsoft.com/office/drawing/2014/main" xmlns="" id="{69C6AFF8-42B4-4D05-969B-9F5FB3355555}"/>
              </a:ext>
            </a:extLst>
          </p:cNvPr>
          <p:cNvSpPr>
            <a:spLocks noGrp="1"/>
          </p:cNvSpPr>
          <p:nvPr>
            <p:ph type="sldNum" sz="quarter" idx="12"/>
          </p:nvPr>
        </p:nvSpPr>
        <p:spPr/>
        <p:txBody>
          <a:bodyPr rtlCol="0"/>
          <a:lstStyle/>
          <a:p>
            <a:pPr rtl="0"/>
            <a:fld id="{3A98EE3D-8CD1-4C3F-BD1C-C98C9596463C}" type="slidenum">
              <a:rPr lang="ru-RU" noProof="0" smtClean="0"/>
              <a:t>‹#›</a:t>
            </a:fld>
            <a:endParaRPr lang="ru-RU" noProof="0" dirty="0"/>
          </a:p>
        </p:txBody>
      </p:sp>
      <p:sp>
        <p:nvSpPr>
          <p:cNvPr id="12" name="Овал 11">
            <a:extLst>
              <a:ext uri="{FF2B5EF4-FFF2-40B4-BE49-F238E27FC236}">
                <a16:creationId xmlns:a16="http://schemas.microsoft.com/office/drawing/2014/main" xmlns="" id="{8675A452-E352-BE40-9E44-7C0E90F4DBC5}"/>
              </a:ext>
            </a:extLst>
          </p:cNvPr>
          <p:cNvSpPr/>
          <p:nvPr userDrawn="1"/>
        </p:nvSpPr>
        <p:spPr>
          <a:xfrm>
            <a:off x="10429390" y="360726"/>
            <a:ext cx="1035859" cy="1035859"/>
          </a:xfrm>
          <a:prstGeom prst="ellipse">
            <a:avLst/>
          </a:prstGeom>
          <a:noFill/>
          <a:ln w="381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3" name="Овал 12">
            <a:extLst>
              <a:ext uri="{FF2B5EF4-FFF2-40B4-BE49-F238E27FC236}">
                <a16:creationId xmlns:a16="http://schemas.microsoft.com/office/drawing/2014/main" xmlns="" id="{72E00246-7C7C-8E48-B95E-02BE89F197F5}"/>
              </a:ext>
            </a:extLst>
          </p:cNvPr>
          <p:cNvSpPr/>
          <p:nvPr userDrawn="1"/>
        </p:nvSpPr>
        <p:spPr>
          <a:xfrm>
            <a:off x="10337662" y="4398630"/>
            <a:ext cx="1700492" cy="170049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4" name="Овал 13">
            <a:extLst>
              <a:ext uri="{FF2B5EF4-FFF2-40B4-BE49-F238E27FC236}">
                <a16:creationId xmlns:a16="http://schemas.microsoft.com/office/drawing/2014/main" xmlns="" id="{EBF1652A-A323-BC48-9A00-7ECF1C4E1DA4}"/>
              </a:ext>
            </a:extLst>
          </p:cNvPr>
          <p:cNvSpPr/>
          <p:nvPr userDrawn="1"/>
        </p:nvSpPr>
        <p:spPr>
          <a:xfrm>
            <a:off x="11634902" y="2565781"/>
            <a:ext cx="283407" cy="283407"/>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5" name="Овал 14">
            <a:extLst>
              <a:ext uri="{FF2B5EF4-FFF2-40B4-BE49-F238E27FC236}">
                <a16:creationId xmlns:a16="http://schemas.microsoft.com/office/drawing/2014/main" xmlns="" id="{F733BC29-8FD1-CB45-8FF6-0C7CC3CB423D}"/>
              </a:ext>
            </a:extLst>
          </p:cNvPr>
          <p:cNvSpPr/>
          <p:nvPr userDrawn="1"/>
        </p:nvSpPr>
        <p:spPr>
          <a:xfrm>
            <a:off x="458087" y="5430446"/>
            <a:ext cx="99011" cy="99011"/>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6" name="Овал 15">
            <a:extLst>
              <a:ext uri="{FF2B5EF4-FFF2-40B4-BE49-F238E27FC236}">
                <a16:creationId xmlns:a16="http://schemas.microsoft.com/office/drawing/2014/main" xmlns="" id="{4C67EB1F-C984-B840-BD1F-FD174D01A3AF}"/>
              </a:ext>
            </a:extLst>
          </p:cNvPr>
          <p:cNvSpPr/>
          <p:nvPr userDrawn="1"/>
        </p:nvSpPr>
        <p:spPr>
          <a:xfrm>
            <a:off x="6135" y="0"/>
            <a:ext cx="1700492" cy="1700492"/>
          </a:xfrm>
          <a:prstGeom prst="ellipse">
            <a:avLst/>
          </a:prstGeom>
          <a:no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grpSp>
        <p:nvGrpSpPr>
          <p:cNvPr id="39" name="Группа 38">
            <a:extLst>
              <a:ext uri="{FF2B5EF4-FFF2-40B4-BE49-F238E27FC236}">
                <a16:creationId xmlns:a16="http://schemas.microsoft.com/office/drawing/2014/main" xmlns="" id="{9D75F8B1-A294-E349-BD08-B06B2954212A}"/>
              </a:ext>
            </a:extLst>
          </p:cNvPr>
          <p:cNvGrpSpPr/>
          <p:nvPr userDrawn="1"/>
        </p:nvGrpSpPr>
        <p:grpSpPr>
          <a:xfrm>
            <a:off x="495300" y="0"/>
            <a:ext cx="11201400" cy="6880860"/>
            <a:chOff x="495300" y="0"/>
            <a:chExt cx="11201400" cy="6880860"/>
          </a:xfrm>
        </p:grpSpPr>
        <p:sp>
          <p:nvSpPr>
            <p:cNvPr id="33" name="Полилиния 32">
              <a:extLst>
                <a:ext uri="{FF2B5EF4-FFF2-40B4-BE49-F238E27FC236}">
                  <a16:creationId xmlns:a16="http://schemas.microsoft.com/office/drawing/2014/main" xmlns="" id="{5942EFAD-842E-9C46-9853-C0F135D24007}"/>
                </a:ext>
              </a:extLst>
            </p:cNvPr>
            <p:cNvSpPr/>
            <p:nvPr userDrawn="1"/>
          </p:nvSpPr>
          <p:spPr>
            <a:xfrm>
              <a:off x="495300" y="0"/>
              <a:ext cx="1337265" cy="6880860"/>
            </a:xfrm>
            <a:custGeom>
              <a:avLst/>
              <a:gdLst>
                <a:gd name="connsiteX0" fmla="*/ 1173967 w 1337265"/>
                <a:gd name="connsiteY0" fmla="*/ 0 h 6880860"/>
                <a:gd name="connsiteX1" fmla="*/ 1319300 w 1337265"/>
                <a:gd name="connsiteY1" fmla="*/ 0 h 6880860"/>
                <a:gd name="connsiteX2" fmla="*/ 1204253 w 1337265"/>
                <a:gd name="connsiteY2" fmla="*/ 146399 h 6880860"/>
                <a:gd name="connsiteX3" fmla="*/ 114300 w 1337265"/>
                <a:gd name="connsiteY3" fmla="*/ 3429000 h 6880860"/>
                <a:gd name="connsiteX4" fmla="*/ 1204253 w 1337265"/>
                <a:gd name="connsiteY4" fmla="*/ 6711601 h 6880860"/>
                <a:gd name="connsiteX5" fmla="*/ 1337265 w 1337265"/>
                <a:gd name="connsiteY5" fmla="*/ 6880860 h 6880860"/>
                <a:gd name="connsiteX6" fmla="*/ 1191931 w 1337265"/>
                <a:gd name="connsiteY6" fmla="*/ 6880860 h 6880860"/>
                <a:gd name="connsiteX7" fmla="*/ 1112661 w 1337265"/>
                <a:gd name="connsiteY7" fmla="*/ 6779988 h 6880860"/>
                <a:gd name="connsiteX8" fmla="*/ 0 w 1337265"/>
                <a:gd name="connsiteY8" fmla="*/ 3429000 h 6880860"/>
                <a:gd name="connsiteX9" fmla="*/ 1112661 w 1337265"/>
                <a:gd name="connsiteY9" fmla="*/ 78012 h 6880860"/>
                <a:gd name="connsiteX10" fmla="*/ 1173967 w 1337265"/>
                <a:gd name="connsiteY10" fmla="*/ 0 h 688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265" h="6880860">
                  <a:moveTo>
                    <a:pt x="1173967" y="0"/>
                  </a:moveTo>
                  <a:lnTo>
                    <a:pt x="1319300" y="0"/>
                  </a:lnTo>
                  <a:lnTo>
                    <a:pt x="1204253" y="146399"/>
                  </a:lnTo>
                  <a:cubicBezTo>
                    <a:pt x="519693" y="1061765"/>
                    <a:pt x="114300" y="2198040"/>
                    <a:pt x="114300" y="3429000"/>
                  </a:cubicBezTo>
                  <a:cubicBezTo>
                    <a:pt x="114300" y="4659960"/>
                    <a:pt x="519693" y="5796235"/>
                    <a:pt x="1204253" y="6711601"/>
                  </a:cubicBezTo>
                  <a:lnTo>
                    <a:pt x="1337265" y="6880860"/>
                  </a:lnTo>
                  <a:lnTo>
                    <a:pt x="1191931" y="6880860"/>
                  </a:lnTo>
                  <a:lnTo>
                    <a:pt x="1112661" y="6779988"/>
                  </a:lnTo>
                  <a:cubicBezTo>
                    <a:pt x="413839" y="5845552"/>
                    <a:pt x="0" y="4685605"/>
                    <a:pt x="0" y="3429000"/>
                  </a:cubicBezTo>
                  <a:cubicBezTo>
                    <a:pt x="0" y="2172395"/>
                    <a:pt x="413839" y="1012448"/>
                    <a:pt x="1112661" y="78012"/>
                  </a:cubicBezTo>
                  <a:lnTo>
                    <a:pt x="1173967"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2" name="Полилиния 31">
              <a:extLst>
                <a:ext uri="{FF2B5EF4-FFF2-40B4-BE49-F238E27FC236}">
                  <a16:creationId xmlns:a16="http://schemas.microsoft.com/office/drawing/2014/main" xmlns="" id="{BE0B7AF7-52C0-EB45-93DE-79DFF44F5AAE}"/>
                </a:ext>
              </a:extLst>
            </p:cNvPr>
            <p:cNvSpPr/>
            <p:nvPr userDrawn="1"/>
          </p:nvSpPr>
          <p:spPr>
            <a:xfrm>
              <a:off x="10359435" y="0"/>
              <a:ext cx="1337265" cy="6880860"/>
            </a:xfrm>
            <a:custGeom>
              <a:avLst/>
              <a:gdLst>
                <a:gd name="connsiteX0" fmla="*/ 17965 w 1337265"/>
                <a:gd name="connsiteY0" fmla="*/ 0 h 6880860"/>
                <a:gd name="connsiteX1" fmla="*/ 163299 w 1337265"/>
                <a:gd name="connsiteY1" fmla="*/ 0 h 6880860"/>
                <a:gd name="connsiteX2" fmla="*/ 224604 w 1337265"/>
                <a:gd name="connsiteY2" fmla="*/ 78012 h 6880860"/>
                <a:gd name="connsiteX3" fmla="*/ 1337265 w 1337265"/>
                <a:gd name="connsiteY3" fmla="*/ 3429000 h 6880860"/>
                <a:gd name="connsiteX4" fmla="*/ 224604 w 1337265"/>
                <a:gd name="connsiteY4" fmla="*/ 6779988 h 6880860"/>
                <a:gd name="connsiteX5" fmla="*/ 145334 w 1337265"/>
                <a:gd name="connsiteY5" fmla="*/ 6880860 h 6880860"/>
                <a:gd name="connsiteX6" fmla="*/ 0 w 1337265"/>
                <a:gd name="connsiteY6" fmla="*/ 6880860 h 6880860"/>
                <a:gd name="connsiteX7" fmla="*/ 133012 w 1337265"/>
                <a:gd name="connsiteY7" fmla="*/ 6711601 h 6880860"/>
                <a:gd name="connsiteX8" fmla="*/ 1222965 w 1337265"/>
                <a:gd name="connsiteY8" fmla="*/ 3429000 h 6880860"/>
                <a:gd name="connsiteX9" fmla="*/ 133012 w 1337265"/>
                <a:gd name="connsiteY9" fmla="*/ 146399 h 6880860"/>
                <a:gd name="connsiteX10" fmla="*/ 17965 w 1337265"/>
                <a:gd name="connsiteY10" fmla="*/ 0 h 688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265" h="6880860">
                  <a:moveTo>
                    <a:pt x="17965" y="0"/>
                  </a:moveTo>
                  <a:lnTo>
                    <a:pt x="163299" y="0"/>
                  </a:lnTo>
                  <a:lnTo>
                    <a:pt x="224604" y="78012"/>
                  </a:lnTo>
                  <a:cubicBezTo>
                    <a:pt x="923426" y="1012448"/>
                    <a:pt x="1337265" y="2172395"/>
                    <a:pt x="1337265" y="3429000"/>
                  </a:cubicBezTo>
                  <a:cubicBezTo>
                    <a:pt x="1337265" y="4685605"/>
                    <a:pt x="923426" y="5845552"/>
                    <a:pt x="224604" y="6779988"/>
                  </a:cubicBezTo>
                  <a:lnTo>
                    <a:pt x="145334" y="6880860"/>
                  </a:lnTo>
                  <a:lnTo>
                    <a:pt x="0" y="6880860"/>
                  </a:lnTo>
                  <a:lnTo>
                    <a:pt x="133012" y="6711601"/>
                  </a:lnTo>
                  <a:cubicBezTo>
                    <a:pt x="817572" y="5796235"/>
                    <a:pt x="1222965" y="4659960"/>
                    <a:pt x="1222965" y="3429000"/>
                  </a:cubicBezTo>
                  <a:cubicBezTo>
                    <a:pt x="1222965" y="2198040"/>
                    <a:pt x="817572" y="1061765"/>
                    <a:pt x="133012" y="146399"/>
                  </a:cubicBezTo>
                  <a:lnTo>
                    <a:pt x="17965"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gr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sp>
        <p:nvSpPr>
          <p:cNvPr id="3" name="Объект 2"/>
          <p:cNvSpPr>
            <a:spLocks noGrp="1"/>
          </p:cNvSpPr>
          <p:nvPr>
            <p:ph sz="half" idx="1"/>
          </p:nvPr>
        </p:nvSpPr>
        <p:spPr>
          <a:xfrm>
            <a:off x="1097280" y="2120900"/>
            <a:ext cx="4639736" cy="3748193"/>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4" name="Объект 3"/>
          <p:cNvSpPr>
            <a:spLocks noGrp="1"/>
          </p:cNvSpPr>
          <p:nvPr>
            <p:ph sz="half" idx="2"/>
          </p:nvPr>
        </p:nvSpPr>
        <p:spPr>
          <a:xfrm>
            <a:off x="6515944" y="2120900"/>
            <a:ext cx="4639736" cy="3748194"/>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2" name="Дата 1">
            <a:extLst>
              <a:ext uri="{FF2B5EF4-FFF2-40B4-BE49-F238E27FC236}">
                <a16:creationId xmlns:a16="http://schemas.microsoft.com/office/drawing/2014/main" xmlns="" id="{5782D47D-B0DC-4C40-BCC6-BBBA32584A38}"/>
              </a:ext>
            </a:extLst>
          </p:cNvPr>
          <p:cNvSpPr>
            <a:spLocks noGrp="1"/>
          </p:cNvSpPr>
          <p:nvPr>
            <p:ph type="dt" sz="half" idx="10"/>
          </p:nvPr>
        </p:nvSpPr>
        <p:spPr/>
        <p:txBody>
          <a:bodyPr rtlCol="0"/>
          <a:lstStyle/>
          <a:p>
            <a:pPr rtl="0"/>
            <a:fld id="{17A79461-147E-4321-BCEB-239C620C895A}" type="datetime1">
              <a:rPr lang="ru-RU" noProof="0" smtClean="0"/>
              <a:t>20.02.2024</a:t>
            </a:fld>
            <a:endParaRPr lang="ru-RU" noProof="0" dirty="0"/>
          </a:p>
        </p:txBody>
      </p:sp>
      <p:sp>
        <p:nvSpPr>
          <p:cNvPr id="9" name="Нижний колонтитул 8">
            <a:extLst>
              <a:ext uri="{FF2B5EF4-FFF2-40B4-BE49-F238E27FC236}">
                <a16:creationId xmlns:a16="http://schemas.microsoft.com/office/drawing/2014/main" xmlns="" id="{4690D34E-7EBD-44B2-83CA-4C126A18D7EF}"/>
              </a:ext>
            </a:extLst>
          </p:cNvPr>
          <p:cNvSpPr>
            <a:spLocks noGrp="1"/>
          </p:cNvSpPr>
          <p:nvPr>
            <p:ph type="ftr" sz="quarter" idx="11"/>
          </p:nvPr>
        </p:nvSpPr>
        <p:spPr/>
        <p:txBody>
          <a:bodyPr rtlCol="0"/>
          <a:lstStyle/>
          <a:p>
            <a:pPr rtl="0"/>
            <a:endParaRPr lang="ru-RU" noProof="0" dirty="0"/>
          </a:p>
        </p:txBody>
      </p:sp>
      <p:sp>
        <p:nvSpPr>
          <p:cNvPr id="10" name="Номер слайда 9">
            <a:extLst>
              <a:ext uri="{FF2B5EF4-FFF2-40B4-BE49-F238E27FC236}">
                <a16:creationId xmlns:a16="http://schemas.microsoft.com/office/drawing/2014/main" xmlns="" id="{2AC511A1-9BBD-42DE-92FB-2AF44F8E97A9}"/>
              </a:ext>
            </a:extLst>
          </p:cNvPr>
          <p:cNvSpPr>
            <a:spLocks noGrp="1"/>
          </p:cNvSpPr>
          <p:nvPr>
            <p:ph type="sldNum" sz="quarter" idx="12"/>
          </p:nvPr>
        </p:nvSpPr>
        <p:spPr/>
        <p:txBody>
          <a:bodyPr rtlCol="0"/>
          <a:lstStyle/>
          <a:p>
            <a:pPr rtl="0"/>
            <a:fld id="{3A98EE3D-8CD1-4C3F-BD1C-C98C9596463C}" type="slidenum">
              <a:rPr lang="ru-RU" noProof="0" smtClean="0"/>
              <a:t>‹#›</a:t>
            </a:fld>
            <a:endParaRPr lang="ru-RU" noProof="0" dirty="0"/>
          </a:p>
        </p:txBody>
      </p:sp>
      <p:grpSp>
        <p:nvGrpSpPr>
          <p:cNvPr id="11" name="Группа 10">
            <a:extLst>
              <a:ext uri="{FF2B5EF4-FFF2-40B4-BE49-F238E27FC236}">
                <a16:creationId xmlns:a16="http://schemas.microsoft.com/office/drawing/2014/main" xmlns="" id="{D06E6D77-4CA3-764C-99E1-7D2CFE6B929E}"/>
              </a:ext>
            </a:extLst>
          </p:cNvPr>
          <p:cNvGrpSpPr/>
          <p:nvPr userDrawn="1"/>
        </p:nvGrpSpPr>
        <p:grpSpPr>
          <a:xfrm rot="5400000">
            <a:off x="-21619" y="1088453"/>
            <a:ext cx="910099" cy="99010"/>
            <a:chOff x="622418" y="280927"/>
            <a:chExt cx="2335705" cy="254101"/>
          </a:xfrm>
        </p:grpSpPr>
        <p:sp>
          <p:nvSpPr>
            <p:cNvPr id="12" name="Овал 11">
              <a:extLst>
                <a:ext uri="{FF2B5EF4-FFF2-40B4-BE49-F238E27FC236}">
                  <a16:creationId xmlns:a16="http://schemas.microsoft.com/office/drawing/2014/main" xmlns="" id="{1D155117-8A2A-414B-9598-C2919DF747DC}"/>
                </a:ext>
              </a:extLst>
            </p:cNvPr>
            <p:cNvSpPr/>
            <p:nvPr userDrawn="1"/>
          </p:nvSpPr>
          <p:spPr>
            <a:xfrm>
              <a:off x="1038739" y="280927"/>
              <a:ext cx="254101" cy="254101"/>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3" name="Овал 12">
              <a:extLst>
                <a:ext uri="{FF2B5EF4-FFF2-40B4-BE49-F238E27FC236}">
                  <a16:creationId xmlns:a16="http://schemas.microsoft.com/office/drawing/2014/main" xmlns="" id="{53838F88-99DE-9246-A83B-9C7DB6AE99EF}"/>
                </a:ext>
              </a:extLst>
            </p:cNvPr>
            <p:cNvSpPr/>
            <p:nvPr userDrawn="1"/>
          </p:nvSpPr>
          <p:spPr>
            <a:xfrm>
              <a:off x="1455060" y="280927"/>
              <a:ext cx="254101" cy="254101"/>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4" name="Овал 13">
              <a:extLst>
                <a:ext uri="{FF2B5EF4-FFF2-40B4-BE49-F238E27FC236}">
                  <a16:creationId xmlns:a16="http://schemas.microsoft.com/office/drawing/2014/main" xmlns="" id="{D031FBA2-FD0D-7346-8941-4861923E15CF}"/>
                </a:ext>
              </a:extLst>
            </p:cNvPr>
            <p:cNvSpPr/>
            <p:nvPr userDrawn="1"/>
          </p:nvSpPr>
          <p:spPr>
            <a:xfrm>
              <a:off x="1871381" y="280927"/>
              <a:ext cx="254101" cy="254101"/>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5" name="Овал 14">
              <a:extLst>
                <a:ext uri="{FF2B5EF4-FFF2-40B4-BE49-F238E27FC236}">
                  <a16:creationId xmlns:a16="http://schemas.microsoft.com/office/drawing/2014/main" xmlns="" id="{022D5D5E-3339-5D47-9E1C-8897082672DB}"/>
                </a:ext>
              </a:extLst>
            </p:cNvPr>
            <p:cNvSpPr/>
            <p:nvPr userDrawn="1"/>
          </p:nvSpPr>
          <p:spPr>
            <a:xfrm>
              <a:off x="2287702" y="280927"/>
              <a:ext cx="254101" cy="254101"/>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6" name="Овал 15">
              <a:extLst>
                <a:ext uri="{FF2B5EF4-FFF2-40B4-BE49-F238E27FC236}">
                  <a16:creationId xmlns:a16="http://schemas.microsoft.com/office/drawing/2014/main" xmlns="" id="{13BE7267-458F-A141-8480-10E9FB553671}"/>
                </a:ext>
              </a:extLst>
            </p:cNvPr>
            <p:cNvSpPr/>
            <p:nvPr userDrawn="1"/>
          </p:nvSpPr>
          <p:spPr>
            <a:xfrm>
              <a:off x="2704022" y="280927"/>
              <a:ext cx="254101" cy="254101"/>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7" name="Овал 16">
              <a:extLst>
                <a:ext uri="{FF2B5EF4-FFF2-40B4-BE49-F238E27FC236}">
                  <a16:creationId xmlns:a16="http://schemas.microsoft.com/office/drawing/2014/main" xmlns="" id="{A71A438B-57BE-F445-AFBB-BBB2270E9BB4}"/>
                </a:ext>
              </a:extLst>
            </p:cNvPr>
            <p:cNvSpPr/>
            <p:nvPr userDrawn="1"/>
          </p:nvSpPr>
          <p:spPr>
            <a:xfrm>
              <a:off x="622418" y="280927"/>
              <a:ext cx="254101" cy="254101"/>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grpSp>
      <p:sp>
        <p:nvSpPr>
          <p:cNvPr id="18" name="Заголовок 1">
            <a:extLst>
              <a:ext uri="{FF2B5EF4-FFF2-40B4-BE49-F238E27FC236}">
                <a16:creationId xmlns:a16="http://schemas.microsoft.com/office/drawing/2014/main" xmlns="" id="{040C74AA-3663-2A49-AA62-C9207F22BF3D}"/>
              </a:ext>
            </a:extLst>
          </p:cNvPr>
          <p:cNvSpPr>
            <a:spLocks noGrp="1"/>
          </p:cNvSpPr>
          <p:nvPr>
            <p:ph type="title" hasCustomPrompt="1"/>
          </p:nvPr>
        </p:nvSpPr>
        <p:spPr>
          <a:xfrm>
            <a:off x="1097280" y="421817"/>
            <a:ext cx="10058400" cy="1369074"/>
          </a:xfrm>
          <a:prstGeom prst="rect">
            <a:avLst/>
          </a:prstGeom>
        </p:spPr>
        <p:txBody>
          <a:bodyPr lIns="0" rIns="0" rtlCol="0" anchor="ctr">
            <a:normAutofit/>
          </a:bodyPr>
          <a:lstStyle>
            <a:lvl1pPr>
              <a:defRPr sz="4000" cap="all" baseline="0"/>
            </a:lvl1pPr>
          </a:lstStyle>
          <a:p>
            <a:pPr rtl="0"/>
            <a:r>
              <a:rPr lang="ru-RU" noProof="0" dirty="0"/>
              <a:t>Место для заголовка</a:t>
            </a:r>
          </a:p>
        </p:txBody>
      </p:sp>
      <p:sp>
        <p:nvSpPr>
          <p:cNvPr id="19" name="Овал 18">
            <a:extLst>
              <a:ext uri="{FF2B5EF4-FFF2-40B4-BE49-F238E27FC236}">
                <a16:creationId xmlns:a16="http://schemas.microsoft.com/office/drawing/2014/main" xmlns="" id="{8E70AAE0-F405-8C4D-B2F2-BC73ABD2560F}"/>
              </a:ext>
            </a:extLst>
          </p:cNvPr>
          <p:cNvSpPr/>
          <p:nvPr userDrawn="1"/>
        </p:nvSpPr>
        <p:spPr>
          <a:xfrm>
            <a:off x="10429390" y="360726"/>
            <a:ext cx="1035859" cy="1035859"/>
          </a:xfrm>
          <a:prstGeom prst="ellipse">
            <a:avLst/>
          </a:prstGeom>
          <a:noFill/>
          <a:ln w="381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2" name="Овал 21">
            <a:extLst>
              <a:ext uri="{FF2B5EF4-FFF2-40B4-BE49-F238E27FC236}">
                <a16:creationId xmlns:a16="http://schemas.microsoft.com/office/drawing/2014/main" xmlns="" id="{FC72AC8A-19AA-5641-88DA-414732A1A643}"/>
              </a:ext>
            </a:extLst>
          </p:cNvPr>
          <p:cNvSpPr/>
          <p:nvPr userDrawn="1"/>
        </p:nvSpPr>
        <p:spPr>
          <a:xfrm>
            <a:off x="458087" y="5430446"/>
            <a:ext cx="99011" cy="99011"/>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3" name="Овал 22">
            <a:extLst>
              <a:ext uri="{FF2B5EF4-FFF2-40B4-BE49-F238E27FC236}">
                <a16:creationId xmlns:a16="http://schemas.microsoft.com/office/drawing/2014/main" xmlns="" id="{B0FF4153-FE4A-204C-B4B4-F331F8058F73}"/>
              </a:ext>
            </a:extLst>
          </p:cNvPr>
          <p:cNvSpPr/>
          <p:nvPr userDrawn="1"/>
        </p:nvSpPr>
        <p:spPr>
          <a:xfrm>
            <a:off x="5664570" y="125360"/>
            <a:ext cx="176394" cy="176394"/>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0" name="Овал 19">
            <a:extLst>
              <a:ext uri="{FF2B5EF4-FFF2-40B4-BE49-F238E27FC236}">
                <a16:creationId xmlns:a16="http://schemas.microsoft.com/office/drawing/2014/main" xmlns="" id="{C0910027-B57E-5C4C-B196-C2CF16EB6B83}"/>
              </a:ext>
            </a:extLst>
          </p:cNvPr>
          <p:cNvSpPr/>
          <p:nvPr userDrawn="1"/>
        </p:nvSpPr>
        <p:spPr>
          <a:xfrm>
            <a:off x="11383587" y="6035040"/>
            <a:ext cx="776923" cy="776923"/>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1097280" y="2057400"/>
            <a:ext cx="4639736" cy="736282"/>
          </a:xfrm>
        </p:spPr>
        <p:txBody>
          <a:bodyPr lIns="91440" rIns="91440" rtlCol="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4" name="Объект 3"/>
          <p:cNvSpPr>
            <a:spLocks noGrp="1"/>
          </p:cNvSpPr>
          <p:nvPr>
            <p:ph sz="half" idx="2"/>
          </p:nvPr>
        </p:nvSpPr>
        <p:spPr>
          <a:xfrm>
            <a:off x="1097280" y="2958274"/>
            <a:ext cx="4639736" cy="2910821"/>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5" name="Текст 4"/>
          <p:cNvSpPr>
            <a:spLocks noGrp="1"/>
          </p:cNvSpPr>
          <p:nvPr>
            <p:ph type="body" sz="quarter" idx="3"/>
          </p:nvPr>
        </p:nvSpPr>
        <p:spPr>
          <a:xfrm>
            <a:off x="6515944" y="2057400"/>
            <a:ext cx="4639736" cy="736282"/>
          </a:xfrm>
        </p:spPr>
        <p:txBody>
          <a:bodyPr lIns="91440" rIns="91440" rtlCol="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6" name="Объект 5"/>
          <p:cNvSpPr>
            <a:spLocks noGrp="1"/>
          </p:cNvSpPr>
          <p:nvPr>
            <p:ph sz="quarter" idx="4"/>
          </p:nvPr>
        </p:nvSpPr>
        <p:spPr>
          <a:xfrm>
            <a:off x="6515944" y="2958273"/>
            <a:ext cx="4639736" cy="2910821"/>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2" name="Дата 1">
            <a:extLst>
              <a:ext uri="{FF2B5EF4-FFF2-40B4-BE49-F238E27FC236}">
                <a16:creationId xmlns:a16="http://schemas.microsoft.com/office/drawing/2014/main" xmlns="" id="{8AF8A515-AA94-45D1-9223-5C2272618D85}"/>
              </a:ext>
            </a:extLst>
          </p:cNvPr>
          <p:cNvSpPr>
            <a:spLocks noGrp="1"/>
          </p:cNvSpPr>
          <p:nvPr>
            <p:ph type="dt" sz="half" idx="10"/>
          </p:nvPr>
        </p:nvSpPr>
        <p:spPr/>
        <p:txBody>
          <a:bodyPr rtlCol="0"/>
          <a:lstStyle/>
          <a:p>
            <a:pPr rtl="0"/>
            <a:fld id="{0C74DA27-089F-41DB-9018-6804069C0386}" type="datetime1">
              <a:rPr lang="ru-RU" noProof="0" smtClean="0"/>
              <a:t>20.02.2024</a:t>
            </a:fld>
            <a:endParaRPr lang="ru-RU" noProof="0" dirty="0"/>
          </a:p>
        </p:txBody>
      </p:sp>
      <p:sp>
        <p:nvSpPr>
          <p:cNvPr id="11" name="Нижний колонтитул 10">
            <a:extLst>
              <a:ext uri="{FF2B5EF4-FFF2-40B4-BE49-F238E27FC236}">
                <a16:creationId xmlns:a16="http://schemas.microsoft.com/office/drawing/2014/main" xmlns="" id="{D052F5BC-98E0-4D60-AD67-9547738B7DD4}"/>
              </a:ext>
            </a:extLst>
          </p:cNvPr>
          <p:cNvSpPr>
            <a:spLocks noGrp="1"/>
          </p:cNvSpPr>
          <p:nvPr>
            <p:ph type="ftr" sz="quarter" idx="11"/>
          </p:nvPr>
        </p:nvSpPr>
        <p:spPr/>
        <p:txBody>
          <a:bodyPr rtlCol="0"/>
          <a:lstStyle/>
          <a:p>
            <a:pPr rtl="0"/>
            <a:endParaRPr lang="ru-RU" noProof="0" dirty="0"/>
          </a:p>
        </p:txBody>
      </p:sp>
      <p:sp>
        <p:nvSpPr>
          <p:cNvPr id="12" name="Номер слайда 11">
            <a:extLst>
              <a:ext uri="{FF2B5EF4-FFF2-40B4-BE49-F238E27FC236}">
                <a16:creationId xmlns:a16="http://schemas.microsoft.com/office/drawing/2014/main" xmlns="" id="{A38552DC-952E-41EA-AAAF-C2187523C0B0}"/>
              </a:ext>
            </a:extLst>
          </p:cNvPr>
          <p:cNvSpPr>
            <a:spLocks noGrp="1"/>
          </p:cNvSpPr>
          <p:nvPr>
            <p:ph type="sldNum" sz="quarter" idx="12"/>
          </p:nvPr>
        </p:nvSpPr>
        <p:spPr/>
        <p:txBody>
          <a:bodyPr rtlCol="0"/>
          <a:lstStyle/>
          <a:p>
            <a:pPr rtl="0"/>
            <a:fld id="{3A98EE3D-8CD1-4C3F-BD1C-C98C9596463C}" type="slidenum">
              <a:rPr lang="ru-RU" noProof="0" smtClean="0"/>
              <a:t>‹#›</a:t>
            </a:fld>
            <a:endParaRPr lang="ru-RU" noProof="0" dirty="0"/>
          </a:p>
        </p:txBody>
      </p:sp>
      <p:grpSp>
        <p:nvGrpSpPr>
          <p:cNvPr id="13" name="Группа 12">
            <a:extLst>
              <a:ext uri="{FF2B5EF4-FFF2-40B4-BE49-F238E27FC236}">
                <a16:creationId xmlns:a16="http://schemas.microsoft.com/office/drawing/2014/main" xmlns="" id="{DD896C11-7092-DD43-9676-23A81081B759}"/>
              </a:ext>
            </a:extLst>
          </p:cNvPr>
          <p:cNvGrpSpPr/>
          <p:nvPr userDrawn="1"/>
        </p:nvGrpSpPr>
        <p:grpSpPr>
          <a:xfrm rot="5400000">
            <a:off x="-21619" y="1088453"/>
            <a:ext cx="910099" cy="99010"/>
            <a:chOff x="622418" y="280927"/>
            <a:chExt cx="2335705" cy="254101"/>
          </a:xfrm>
        </p:grpSpPr>
        <p:sp>
          <p:nvSpPr>
            <p:cNvPr id="14" name="Овал 13">
              <a:extLst>
                <a:ext uri="{FF2B5EF4-FFF2-40B4-BE49-F238E27FC236}">
                  <a16:creationId xmlns:a16="http://schemas.microsoft.com/office/drawing/2014/main" xmlns="" id="{D39FB8D4-533A-0C44-89B5-487470B0B82B}"/>
                </a:ext>
              </a:extLst>
            </p:cNvPr>
            <p:cNvSpPr/>
            <p:nvPr userDrawn="1"/>
          </p:nvSpPr>
          <p:spPr>
            <a:xfrm>
              <a:off x="1038739" y="280927"/>
              <a:ext cx="254101" cy="254101"/>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5" name="Овал 14">
              <a:extLst>
                <a:ext uri="{FF2B5EF4-FFF2-40B4-BE49-F238E27FC236}">
                  <a16:creationId xmlns:a16="http://schemas.microsoft.com/office/drawing/2014/main" xmlns="" id="{C642B0AB-C322-C14B-B2A1-E9F144473219}"/>
                </a:ext>
              </a:extLst>
            </p:cNvPr>
            <p:cNvSpPr/>
            <p:nvPr userDrawn="1"/>
          </p:nvSpPr>
          <p:spPr>
            <a:xfrm>
              <a:off x="1455060" y="280927"/>
              <a:ext cx="254101" cy="254101"/>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6" name="Овал 15">
              <a:extLst>
                <a:ext uri="{FF2B5EF4-FFF2-40B4-BE49-F238E27FC236}">
                  <a16:creationId xmlns:a16="http://schemas.microsoft.com/office/drawing/2014/main" xmlns="" id="{47ABE4C7-7926-3949-9205-07E33FB2D2CE}"/>
                </a:ext>
              </a:extLst>
            </p:cNvPr>
            <p:cNvSpPr/>
            <p:nvPr userDrawn="1"/>
          </p:nvSpPr>
          <p:spPr>
            <a:xfrm>
              <a:off x="1871381" y="280927"/>
              <a:ext cx="254101" cy="254101"/>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7" name="Овал 16">
              <a:extLst>
                <a:ext uri="{FF2B5EF4-FFF2-40B4-BE49-F238E27FC236}">
                  <a16:creationId xmlns:a16="http://schemas.microsoft.com/office/drawing/2014/main" xmlns="" id="{E1B43F26-6C7C-4D43-9D1C-A0F792F54874}"/>
                </a:ext>
              </a:extLst>
            </p:cNvPr>
            <p:cNvSpPr/>
            <p:nvPr userDrawn="1"/>
          </p:nvSpPr>
          <p:spPr>
            <a:xfrm>
              <a:off x="2287702" y="280927"/>
              <a:ext cx="254101" cy="254101"/>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8" name="Овал 17">
              <a:extLst>
                <a:ext uri="{FF2B5EF4-FFF2-40B4-BE49-F238E27FC236}">
                  <a16:creationId xmlns:a16="http://schemas.microsoft.com/office/drawing/2014/main" xmlns="" id="{C53D175F-F9D4-DD4E-81B9-495A2E867249}"/>
                </a:ext>
              </a:extLst>
            </p:cNvPr>
            <p:cNvSpPr/>
            <p:nvPr userDrawn="1"/>
          </p:nvSpPr>
          <p:spPr>
            <a:xfrm>
              <a:off x="2704022" y="280927"/>
              <a:ext cx="254101" cy="254101"/>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9" name="Овал 18">
              <a:extLst>
                <a:ext uri="{FF2B5EF4-FFF2-40B4-BE49-F238E27FC236}">
                  <a16:creationId xmlns:a16="http://schemas.microsoft.com/office/drawing/2014/main" xmlns="" id="{852D03A0-BBCF-2042-832A-8082F1377835}"/>
                </a:ext>
              </a:extLst>
            </p:cNvPr>
            <p:cNvSpPr/>
            <p:nvPr userDrawn="1"/>
          </p:nvSpPr>
          <p:spPr>
            <a:xfrm>
              <a:off x="622418" y="280927"/>
              <a:ext cx="254101" cy="254101"/>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grpSp>
      <p:sp>
        <p:nvSpPr>
          <p:cNvPr id="20" name="Заголовок 1">
            <a:extLst>
              <a:ext uri="{FF2B5EF4-FFF2-40B4-BE49-F238E27FC236}">
                <a16:creationId xmlns:a16="http://schemas.microsoft.com/office/drawing/2014/main" xmlns="" id="{E2831508-70C2-2F43-998D-55CE4837BA4C}"/>
              </a:ext>
            </a:extLst>
          </p:cNvPr>
          <p:cNvSpPr>
            <a:spLocks noGrp="1"/>
          </p:cNvSpPr>
          <p:nvPr>
            <p:ph type="title" hasCustomPrompt="1"/>
          </p:nvPr>
        </p:nvSpPr>
        <p:spPr>
          <a:xfrm>
            <a:off x="1097280" y="421817"/>
            <a:ext cx="10058400" cy="1369074"/>
          </a:xfrm>
          <a:prstGeom prst="rect">
            <a:avLst/>
          </a:prstGeom>
        </p:spPr>
        <p:txBody>
          <a:bodyPr lIns="0" rIns="0" rtlCol="0" anchor="ctr">
            <a:normAutofit/>
          </a:bodyPr>
          <a:lstStyle>
            <a:lvl1pPr>
              <a:defRPr sz="4000" cap="all" baseline="0"/>
            </a:lvl1pPr>
          </a:lstStyle>
          <a:p>
            <a:pPr rtl="0"/>
            <a:r>
              <a:rPr lang="ru-RU" noProof="0" dirty="0"/>
              <a:t>Место для заголовка</a:t>
            </a:r>
          </a:p>
        </p:txBody>
      </p:sp>
      <p:sp>
        <p:nvSpPr>
          <p:cNvPr id="21" name="Овал 20">
            <a:extLst>
              <a:ext uri="{FF2B5EF4-FFF2-40B4-BE49-F238E27FC236}">
                <a16:creationId xmlns:a16="http://schemas.microsoft.com/office/drawing/2014/main" xmlns="" id="{5232ACE3-4E65-6243-9416-19BFA39FD92C}"/>
              </a:ext>
            </a:extLst>
          </p:cNvPr>
          <p:cNvSpPr/>
          <p:nvPr userDrawn="1"/>
        </p:nvSpPr>
        <p:spPr>
          <a:xfrm>
            <a:off x="10429390" y="360726"/>
            <a:ext cx="1035859" cy="1035859"/>
          </a:xfrm>
          <a:prstGeom prst="ellipse">
            <a:avLst/>
          </a:prstGeom>
          <a:noFill/>
          <a:ln w="381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4" name="Овал 23">
            <a:extLst>
              <a:ext uri="{FF2B5EF4-FFF2-40B4-BE49-F238E27FC236}">
                <a16:creationId xmlns:a16="http://schemas.microsoft.com/office/drawing/2014/main" xmlns="" id="{6A372105-F1CB-9149-A4B9-C151B3CCB9B4}"/>
              </a:ext>
            </a:extLst>
          </p:cNvPr>
          <p:cNvSpPr/>
          <p:nvPr userDrawn="1"/>
        </p:nvSpPr>
        <p:spPr>
          <a:xfrm>
            <a:off x="458087" y="5430446"/>
            <a:ext cx="99011" cy="99011"/>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6" name="Овал 25">
            <a:extLst>
              <a:ext uri="{FF2B5EF4-FFF2-40B4-BE49-F238E27FC236}">
                <a16:creationId xmlns:a16="http://schemas.microsoft.com/office/drawing/2014/main" xmlns="" id="{CAE2DDF3-5C18-5644-8994-8CD902656DE8}"/>
              </a:ext>
            </a:extLst>
          </p:cNvPr>
          <p:cNvSpPr/>
          <p:nvPr userDrawn="1"/>
        </p:nvSpPr>
        <p:spPr>
          <a:xfrm>
            <a:off x="5664570" y="125360"/>
            <a:ext cx="176394" cy="176394"/>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2" name="Овал 21">
            <a:extLst>
              <a:ext uri="{FF2B5EF4-FFF2-40B4-BE49-F238E27FC236}">
                <a16:creationId xmlns:a16="http://schemas.microsoft.com/office/drawing/2014/main" xmlns="" id="{0383F4E3-E6C1-BB40-90E6-290C140F9A07}"/>
              </a:ext>
            </a:extLst>
          </p:cNvPr>
          <p:cNvSpPr/>
          <p:nvPr userDrawn="1"/>
        </p:nvSpPr>
        <p:spPr>
          <a:xfrm>
            <a:off x="11383587" y="6035040"/>
            <a:ext cx="776923" cy="776923"/>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sp>
        <p:nvSpPr>
          <p:cNvPr id="6" name="Дата 5">
            <a:extLst>
              <a:ext uri="{FF2B5EF4-FFF2-40B4-BE49-F238E27FC236}">
                <a16:creationId xmlns:a16="http://schemas.microsoft.com/office/drawing/2014/main" xmlns="" id="{7392073F-158F-44A3-8913-917AFFC1BC20}"/>
              </a:ext>
            </a:extLst>
          </p:cNvPr>
          <p:cNvSpPr>
            <a:spLocks noGrp="1"/>
          </p:cNvSpPr>
          <p:nvPr>
            <p:ph type="dt" sz="half" idx="10"/>
          </p:nvPr>
        </p:nvSpPr>
        <p:spPr/>
        <p:txBody>
          <a:bodyPr rtlCol="0"/>
          <a:lstStyle/>
          <a:p>
            <a:pPr rtl="0"/>
            <a:fld id="{4CF5337F-F302-414C-9999-654EC56929E7}" type="datetime1">
              <a:rPr lang="ru-RU" noProof="0" smtClean="0"/>
              <a:t>20.02.2024</a:t>
            </a:fld>
            <a:endParaRPr lang="ru-RU" noProof="0" dirty="0"/>
          </a:p>
        </p:txBody>
      </p:sp>
      <p:sp>
        <p:nvSpPr>
          <p:cNvPr id="7" name="Нижний колонтитул 6">
            <a:extLst>
              <a:ext uri="{FF2B5EF4-FFF2-40B4-BE49-F238E27FC236}">
                <a16:creationId xmlns:a16="http://schemas.microsoft.com/office/drawing/2014/main" xmlns="" id="{EED72207-24CA-42B7-A975-2F8E41CBA904}"/>
              </a:ext>
            </a:extLst>
          </p:cNvPr>
          <p:cNvSpPr>
            <a:spLocks noGrp="1"/>
          </p:cNvSpPr>
          <p:nvPr>
            <p:ph type="ftr" sz="quarter" idx="11"/>
          </p:nvPr>
        </p:nvSpPr>
        <p:spPr/>
        <p:txBody>
          <a:bodyPr rtlCol="0"/>
          <a:lstStyle/>
          <a:p>
            <a:pPr rtl="0"/>
            <a:endParaRPr lang="ru-RU" noProof="0" dirty="0"/>
          </a:p>
        </p:txBody>
      </p:sp>
      <p:sp>
        <p:nvSpPr>
          <p:cNvPr id="8" name="Номер слайда 7">
            <a:extLst>
              <a:ext uri="{FF2B5EF4-FFF2-40B4-BE49-F238E27FC236}">
                <a16:creationId xmlns:a16="http://schemas.microsoft.com/office/drawing/2014/main" xmlns="" id="{D01080F2-251A-4B88-9A62-16F46D724F83}"/>
              </a:ext>
            </a:extLst>
          </p:cNvPr>
          <p:cNvSpPr>
            <a:spLocks noGrp="1"/>
          </p:cNvSpPr>
          <p:nvPr>
            <p:ph type="sldNum" sz="quarter" idx="12"/>
          </p:nvPr>
        </p:nvSpPr>
        <p:spPr/>
        <p:txBody>
          <a:bodyPr rtlCol="0"/>
          <a:lstStyle/>
          <a:p>
            <a:pPr rtl="0"/>
            <a:fld id="{3A98EE3D-8CD1-4C3F-BD1C-C98C9596463C}" type="slidenum">
              <a:rPr lang="ru-RU" noProof="0" smtClean="0"/>
              <a:t>‹#›</a:t>
            </a:fld>
            <a:endParaRPr lang="ru-RU" noProof="0" dirty="0"/>
          </a:p>
        </p:txBody>
      </p:sp>
      <p:grpSp>
        <p:nvGrpSpPr>
          <p:cNvPr id="9" name="Группа 8">
            <a:extLst>
              <a:ext uri="{FF2B5EF4-FFF2-40B4-BE49-F238E27FC236}">
                <a16:creationId xmlns:a16="http://schemas.microsoft.com/office/drawing/2014/main" xmlns="" id="{A2C09A16-A6B6-E04E-A40A-F482C0A95C0A}"/>
              </a:ext>
            </a:extLst>
          </p:cNvPr>
          <p:cNvGrpSpPr/>
          <p:nvPr userDrawn="1"/>
        </p:nvGrpSpPr>
        <p:grpSpPr>
          <a:xfrm rot="5400000">
            <a:off x="-21619" y="1088453"/>
            <a:ext cx="910099" cy="99010"/>
            <a:chOff x="622418" y="280927"/>
            <a:chExt cx="2335705" cy="254101"/>
          </a:xfrm>
        </p:grpSpPr>
        <p:sp>
          <p:nvSpPr>
            <p:cNvPr id="10" name="Овал 9">
              <a:extLst>
                <a:ext uri="{FF2B5EF4-FFF2-40B4-BE49-F238E27FC236}">
                  <a16:creationId xmlns:a16="http://schemas.microsoft.com/office/drawing/2014/main" xmlns="" id="{A6B2DF34-338D-4F43-B8F7-D7A00348B68B}"/>
                </a:ext>
              </a:extLst>
            </p:cNvPr>
            <p:cNvSpPr/>
            <p:nvPr userDrawn="1"/>
          </p:nvSpPr>
          <p:spPr>
            <a:xfrm>
              <a:off x="1038739" y="280927"/>
              <a:ext cx="254101" cy="254101"/>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1" name="Овал 10">
              <a:extLst>
                <a:ext uri="{FF2B5EF4-FFF2-40B4-BE49-F238E27FC236}">
                  <a16:creationId xmlns:a16="http://schemas.microsoft.com/office/drawing/2014/main" xmlns="" id="{33778C21-4171-774D-A73F-77BEBF2E4C18}"/>
                </a:ext>
              </a:extLst>
            </p:cNvPr>
            <p:cNvSpPr/>
            <p:nvPr userDrawn="1"/>
          </p:nvSpPr>
          <p:spPr>
            <a:xfrm>
              <a:off x="1455060" y="280927"/>
              <a:ext cx="254101" cy="254101"/>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2" name="Овал 11">
              <a:extLst>
                <a:ext uri="{FF2B5EF4-FFF2-40B4-BE49-F238E27FC236}">
                  <a16:creationId xmlns:a16="http://schemas.microsoft.com/office/drawing/2014/main" xmlns="" id="{CC25D2EF-AE01-A247-8BC3-8F35F863C0A6}"/>
                </a:ext>
              </a:extLst>
            </p:cNvPr>
            <p:cNvSpPr/>
            <p:nvPr userDrawn="1"/>
          </p:nvSpPr>
          <p:spPr>
            <a:xfrm>
              <a:off x="1871381" y="280927"/>
              <a:ext cx="254101" cy="254101"/>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3" name="Овал 12">
              <a:extLst>
                <a:ext uri="{FF2B5EF4-FFF2-40B4-BE49-F238E27FC236}">
                  <a16:creationId xmlns:a16="http://schemas.microsoft.com/office/drawing/2014/main" xmlns="" id="{5F860801-109B-EB4F-96A8-35D76B759583}"/>
                </a:ext>
              </a:extLst>
            </p:cNvPr>
            <p:cNvSpPr/>
            <p:nvPr userDrawn="1"/>
          </p:nvSpPr>
          <p:spPr>
            <a:xfrm>
              <a:off x="2287702" y="280927"/>
              <a:ext cx="254101" cy="254101"/>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4" name="Овал 13">
              <a:extLst>
                <a:ext uri="{FF2B5EF4-FFF2-40B4-BE49-F238E27FC236}">
                  <a16:creationId xmlns:a16="http://schemas.microsoft.com/office/drawing/2014/main" xmlns="" id="{97337F70-9199-7242-BD8B-8F96606A18A1}"/>
                </a:ext>
              </a:extLst>
            </p:cNvPr>
            <p:cNvSpPr/>
            <p:nvPr userDrawn="1"/>
          </p:nvSpPr>
          <p:spPr>
            <a:xfrm>
              <a:off x="2704022" y="280927"/>
              <a:ext cx="254101" cy="254101"/>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5" name="Овал 14">
              <a:extLst>
                <a:ext uri="{FF2B5EF4-FFF2-40B4-BE49-F238E27FC236}">
                  <a16:creationId xmlns:a16="http://schemas.microsoft.com/office/drawing/2014/main" xmlns="" id="{DF9320B7-AD58-7649-BC95-614ED90F4E69}"/>
                </a:ext>
              </a:extLst>
            </p:cNvPr>
            <p:cNvSpPr/>
            <p:nvPr userDrawn="1"/>
          </p:nvSpPr>
          <p:spPr>
            <a:xfrm>
              <a:off x="622418" y="280927"/>
              <a:ext cx="254101" cy="254101"/>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grpSp>
      <p:sp>
        <p:nvSpPr>
          <p:cNvPr id="16" name="Заголовок 1">
            <a:extLst>
              <a:ext uri="{FF2B5EF4-FFF2-40B4-BE49-F238E27FC236}">
                <a16:creationId xmlns:a16="http://schemas.microsoft.com/office/drawing/2014/main" xmlns="" id="{0C0DE796-998A-F84E-9B56-1958C6777C8D}"/>
              </a:ext>
            </a:extLst>
          </p:cNvPr>
          <p:cNvSpPr>
            <a:spLocks noGrp="1"/>
          </p:cNvSpPr>
          <p:nvPr>
            <p:ph type="title" hasCustomPrompt="1"/>
          </p:nvPr>
        </p:nvSpPr>
        <p:spPr>
          <a:xfrm>
            <a:off x="1097280" y="421817"/>
            <a:ext cx="10058400" cy="1369074"/>
          </a:xfrm>
          <a:prstGeom prst="rect">
            <a:avLst/>
          </a:prstGeom>
        </p:spPr>
        <p:txBody>
          <a:bodyPr lIns="0" rIns="0" rtlCol="0" anchor="ctr">
            <a:normAutofit/>
          </a:bodyPr>
          <a:lstStyle>
            <a:lvl1pPr>
              <a:defRPr sz="4000" cap="all" baseline="0"/>
            </a:lvl1pPr>
          </a:lstStyle>
          <a:p>
            <a:pPr rtl="0"/>
            <a:r>
              <a:rPr lang="ru-RU" noProof="0" dirty="0"/>
              <a:t>Место для заголовка</a:t>
            </a:r>
          </a:p>
        </p:txBody>
      </p:sp>
      <p:sp>
        <p:nvSpPr>
          <p:cNvPr id="17" name="Овал 16">
            <a:extLst>
              <a:ext uri="{FF2B5EF4-FFF2-40B4-BE49-F238E27FC236}">
                <a16:creationId xmlns:a16="http://schemas.microsoft.com/office/drawing/2014/main" xmlns="" id="{7B23D2B0-E152-D14D-8154-8DD47BD10DF3}"/>
              </a:ext>
            </a:extLst>
          </p:cNvPr>
          <p:cNvSpPr/>
          <p:nvPr userDrawn="1"/>
        </p:nvSpPr>
        <p:spPr>
          <a:xfrm>
            <a:off x="10429390" y="360726"/>
            <a:ext cx="1035859" cy="1035859"/>
          </a:xfrm>
          <a:prstGeom prst="ellipse">
            <a:avLst/>
          </a:prstGeom>
          <a:noFill/>
          <a:ln w="381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3" name="Овал 22">
            <a:extLst>
              <a:ext uri="{FF2B5EF4-FFF2-40B4-BE49-F238E27FC236}">
                <a16:creationId xmlns:a16="http://schemas.microsoft.com/office/drawing/2014/main" xmlns="" id="{8A3BEDF6-5ABA-3B42-99BB-4438813B1A4B}"/>
              </a:ext>
            </a:extLst>
          </p:cNvPr>
          <p:cNvSpPr/>
          <p:nvPr userDrawn="1"/>
        </p:nvSpPr>
        <p:spPr>
          <a:xfrm>
            <a:off x="458087" y="5430446"/>
            <a:ext cx="99011" cy="99011"/>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4" name="Овал 23">
            <a:extLst>
              <a:ext uri="{FF2B5EF4-FFF2-40B4-BE49-F238E27FC236}">
                <a16:creationId xmlns:a16="http://schemas.microsoft.com/office/drawing/2014/main" xmlns="" id="{A9CF8BE7-F2AC-AB4C-900F-F64D55111EFC}"/>
              </a:ext>
            </a:extLst>
          </p:cNvPr>
          <p:cNvSpPr/>
          <p:nvPr userDrawn="1"/>
        </p:nvSpPr>
        <p:spPr>
          <a:xfrm>
            <a:off x="5664570" y="125360"/>
            <a:ext cx="176394" cy="176394"/>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7" name="Овал 26">
            <a:extLst>
              <a:ext uri="{FF2B5EF4-FFF2-40B4-BE49-F238E27FC236}">
                <a16:creationId xmlns:a16="http://schemas.microsoft.com/office/drawing/2014/main" xmlns="" id="{5EF4254B-D281-684E-BD0B-63AEC0AC197C}"/>
              </a:ext>
            </a:extLst>
          </p:cNvPr>
          <p:cNvSpPr/>
          <p:nvPr userDrawn="1"/>
        </p:nvSpPr>
        <p:spPr>
          <a:xfrm>
            <a:off x="11383587" y="6035040"/>
            <a:ext cx="776923" cy="776923"/>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Только заголовок">
    <p:spTree>
      <p:nvGrpSpPr>
        <p:cNvPr id="1" name=""/>
        <p:cNvGrpSpPr/>
        <p:nvPr/>
      </p:nvGrpSpPr>
      <p:grpSpPr>
        <a:xfrm>
          <a:off x="0" y="0"/>
          <a:ext cx="0" cy="0"/>
          <a:chOff x="0" y="0"/>
          <a:chExt cx="0" cy="0"/>
        </a:xfrm>
      </p:grpSpPr>
      <p:sp>
        <p:nvSpPr>
          <p:cNvPr id="6" name="Дата 5">
            <a:extLst>
              <a:ext uri="{FF2B5EF4-FFF2-40B4-BE49-F238E27FC236}">
                <a16:creationId xmlns:a16="http://schemas.microsoft.com/office/drawing/2014/main" xmlns="" id="{7392073F-158F-44A3-8913-917AFFC1BC20}"/>
              </a:ext>
            </a:extLst>
          </p:cNvPr>
          <p:cNvSpPr>
            <a:spLocks noGrp="1"/>
          </p:cNvSpPr>
          <p:nvPr>
            <p:ph type="dt" sz="half" idx="10"/>
          </p:nvPr>
        </p:nvSpPr>
        <p:spPr/>
        <p:txBody>
          <a:bodyPr rtlCol="0"/>
          <a:lstStyle/>
          <a:p>
            <a:pPr rtl="0"/>
            <a:fld id="{FF63DE5C-7286-415E-BD66-0312B5E1AB50}" type="datetime1">
              <a:rPr lang="ru-RU" noProof="0" smtClean="0"/>
              <a:t>20.02.2024</a:t>
            </a:fld>
            <a:endParaRPr lang="ru-RU" noProof="0" dirty="0"/>
          </a:p>
        </p:txBody>
      </p:sp>
      <p:sp>
        <p:nvSpPr>
          <p:cNvPr id="7" name="Нижний колонтитул 6">
            <a:extLst>
              <a:ext uri="{FF2B5EF4-FFF2-40B4-BE49-F238E27FC236}">
                <a16:creationId xmlns:a16="http://schemas.microsoft.com/office/drawing/2014/main" xmlns="" id="{EED72207-24CA-42B7-A975-2F8E41CBA904}"/>
              </a:ext>
            </a:extLst>
          </p:cNvPr>
          <p:cNvSpPr>
            <a:spLocks noGrp="1"/>
          </p:cNvSpPr>
          <p:nvPr>
            <p:ph type="ftr" sz="quarter" idx="11"/>
          </p:nvPr>
        </p:nvSpPr>
        <p:spPr/>
        <p:txBody>
          <a:bodyPr rtlCol="0"/>
          <a:lstStyle/>
          <a:p>
            <a:pPr rtl="0"/>
            <a:endParaRPr lang="ru-RU" noProof="0" dirty="0"/>
          </a:p>
        </p:txBody>
      </p:sp>
      <p:sp>
        <p:nvSpPr>
          <p:cNvPr id="8" name="Номер слайда 7">
            <a:extLst>
              <a:ext uri="{FF2B5EF4-FFF2-40B4-BE49-F238E27FC236}">
                <a16:creationId xmlns:a16="http://schemas.microsoft.com/office/drawing/2014/main" xmlns="" id="{D01080F2-251A-4B88-9A62-16F46D724F83}"/>
              </a:ext>
            </a:extLst>
          </p:cNvPr>
          <p:cNvSpPr>
            <a:spLocks noGrp="1"/>
          </p:cNvSpPr>
          <p:nvPr>
            <p:ph type="sldNum" sz="quarter" idx="12"/>
          </p:nvPr>
        </p:nvSpPr>
        <p:spPr/>
        <p:txBody>
          <a:bodyPr rtlCol="0"/>
          <a:lstStyle/>
          <a:p>
            <a:pPr rtl="0"/>
            <a:fld id="{3A98EE3D-8CD1-4C3F-BD1C-C98C9596463C}" type="slidenum">
              <a:rPr lang="ru-RU" noProof="0" smtClean="0"/>
              <a:t>‹#›</a:t>
            </a:fld>
            <a:endParaRPr lang="ru-RU" noProof="0" dirty="0"/>
          </a:p>
        </p:txBody>
      </p:sp>
      <p:grpSp>
        <p:nvGrpSpPr>
          <p:cNvPr id="9" name="Группа 8">
            <a:extLst>
              <a:ext uri="{FF2B5EF4-FFF2-40B4-BE49-F238E27FC236}">
                <a16:creationId xmlns:a16="http://schemas.microsoft.com/office/drawing/2014/main" xmlns="" id="{A2C09A16-A6B6-E04E-A40A-F482C0A95C0A}"/>
              </a:ext>
            </a:extLst>
          </p:cNvPr>
          <p:cNvGrpSpPr/>
          <p:nvPr userDrawn="1"/>
        </p:nvGrpSpPr>
        <p:grpSpPr>
          <a:xfrm rot="5400000">
            <a:off x="-21619" y="1088453"/>
            <a:ext cx="910099" cy="99010"/>
            <a:chOff x="622418" y="280927"/>
            <a:chExt cx="2335705" cy="254101"/>
          </a:xfrm>
        </p:grpSpPr>
        <p:sp>
          <p:nvSpPr>
            <p:cNvPr id="10" name="Овал 9">
              <a:extLst>
                <a:ext uri="{FF2B5EF4-FFF2-40B4-BE49-F238E27FC236}">
                  <a16:creationId xmlns:a16="http://schemas.microsoft.com/office/drawing/2014/main" xmlns="" id="{A6B2DF34-338D-4F43-B8F7-D7A00348B68B}"/>
                </a:ext>
              </a:extLst>
            </p:cNvPr>
            <p:cNvSpPr/>
            <p:nvPr userDrawn="1"/>
          </p:nvSpPr>
          <p:spPr>
            <a:xfrm>
              <a:off x="1038739" y="280927"/>
              <a:ext cx="254101" cy="254101"/>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1" name="Овал 10">
              <a:extLst>
                <a:ext uri="{FF2B5EF4-FFF2-40B4-BE49-F238E27FC236}">
                  <a16:creationId xmlns:a16="http://schemas.microsoft.com/office/drawing/2014/main" xmlns="" id="{33778C21-4171-774D-A73F-77BEBF2E4C18}"/>
                </a:ext>
              </a:extLst>
            </p:cNvPr>
            <p:cNvSpPr/>
            <p:nvPr userDrawn="1"/>
          </p:nvSpPr>
          <p:spPr>
            <a:xfrm>
              <a:off x="1455060" y="280927"/>
              <a:ext cx="254101" cy="254101"/>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2" name="Овал 11">
              <a:extLst>
                <a:ext uri="{FF2B5EF4-FFF2-40B4-BE49-F238E27FC236}">
                  <a16:creationId xmlns:a16="http://schemas.microsoft.com/office/drawing/2014/main" xmlns="" id="{CC25D2EF-AE01-A247-8BC3-8F35F863C0A6}"/>
                </a:ext>
              </a:extLst>
            </p:cNvPr>
            <p:cNvSpPr/>
            <p:nvPr userDrawn="1"/>
          </p:nvSpPr>
          <p:spPr>
            <a:xfrm>
              <a:off x="1871381" y="280927"/>
              <a:ext cx="254101" cy="254101"/>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3" name="Овал 12">
              <a:extLst>
                <a:ext uri="{FF2B5EF4-FFF2-40B4-BE49-F238E27FC236}">
                  <a16:creationId xmlns:a16="http://schemas.microsoft.com/office/drawing/2014/main" xmlns="" id="{5F860801-109B-EB4F-96A8-35D76B759583}"/>
                </a:ext>
              </a:extLst>
            </p:cNvPr>
            <p:cNvSpPr/>
            <p:nvPr userDrawn="1"/>
          </p:nvSpPr>
          <p:spPr>
            <a:xfrm>
              <a:off x="2287702" y="280927"/>
              <a:ext cx="254101" cy="254101"/>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4" name="Овал 13">
              <a:extLst>
                <a:ext uri="{FF2B5EF4-FFF2-40B4-BE49-F238E27FC236}">
                  <a16:creationId xmlns:a16="http://schemas.microsoft.com/office/drawing/2014/main" xmlns="" id="{97337F70-9199-7242-BD8B-8F96606A18A1}"/>
                </a:ext>
              </a:extLst>
            </p:cNvPr>
            <p:cNvSpPr/>
            <p:nvPr userDrawn="1"/>
          </p:nvSpPr>
          <p:spPr>
            <a:xfrm>
              <a:off x="2704022" y="280927"/>
              <a:ext cx="254101" cy="254101"/>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5" name="Овал 14">
              <a:extLst>
                <a:ext uri="{FF2B5EF4-FFF2-40B4-BE49-F238E27FC236}">
                  <a16:creationId xmlns:a16="http://schemas.microsoft.com/office/drawing/2014/main" xmlns="" id="{DF9320B7-AD58-7649-BC95-614ED90F4E69}"/>
                </a:ext>
              </a:extLst>
            </p:cNvPr>
            <p:cNvSpPr/>
            <p:nvPr userDrawn="1"/>
          </p:nvSpPr>
          <p:spPr>
            <a:xfrm>
              <a:off x="622418" y="280927"/>
              <a:ext cx="254101" cy="254101"/>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grpSp>
      <p:sp>
        <p:nvSpPr>
          <p:cNvPr id="16" name="Заголовок 1">
            <a:extLst>
              <a:ext uri="{FF2B5EF4-FFF2-40B4-BE49-F238E27FC236}">
                <a16:creationId xmlns:a16="http://schemas.microsoft.com/office/drawing/2014/main" xmlns="" id="{0C0DE796-998A-F84E-9B56-1958C6777C8D}"/>
              </a:ext>
            </a:extLst>
          </p:cNvPr>
          <p:cNvSpPr>
            <a:spLocks noGrp="1"/>
          </p:cNvSpPr>
          <p:nvPr>
            <p:ph type="title" hasCustomPrompt="1"/>
          </p:nvPr>
        </p:nvSpPr>
        <p:spPr>
          <a:xfrm>
            <a:off x="1097280" y="421817"/>
            <a:ext cx="5751389" cy="1369074"/>
          </a:xfrm>
          <a:prstGeom prst="rect">
            <a:avLst/>
          </a:prstGeom>
        </p:spPr>
        <p:txBody>
          <a:bodyPr lIns="0" rIns="0" rtlCol="0" anchor="ctr">
            <a:normAutofit/>
          </a:bodyPr>
          <a:lstStyle>
            <a:lvl1pPr>
              <a:defRPr sz="4000" cap="all" baseline="0"/>
            </a:lvl1pPr>
          </a:lstStyle>
          <a:p>
            <a:pPr rtl="0"/>
            <a:r>
              <a:rPr lang="ru-RU" noProof="0" dirty="0"/>
              <a:t>Место для заголовка</a:t>
            </a:r>
          </a:p>
        </p:txBody>
      </p:sp>
      <p:sp>
        <p:nvSpPr>
          <p:cNvPr id="21" name="Рисунок 20">
            <a:extLst>
              <a:ext uri="{FF2B5EF4-FFF2-40B4-BE49-F238E27FC236}">
                <a16:creationId xmlns:a16="http://schemas.microsoft.com/office/drawing/2014/main" xmlns="" id="{384D173E-9054-4C40-98EA-A6EAC4D8511B}"/>
              </a:ext>
            </a:extLst>
          </p:cNvPr>
          <p:cNvSpPr>
            <a:spLocks noGrp="1"/>
          </p:cNvSpPr>
          <p:nvPr>
            <p:ph type="pic" sz="quarter" idx="13"/>
          </p:nvPr>
        </p:nvSpPr>
        <p:spPr>
          <a:xfrm>
            <a:off x="7921641" y="0"/>
            <a:ext cx="4270360" cy="6858001"/>
          </a:xfrm>
          <a:custGeom>
            <a:avLst/>
            <a:gdLst>
              <a:gd name="connsiteX0" fmla="*/ 1904091 w 4305219"/>
              <a:gd name="connsiteY0" fmla="*/ 0 h 6913983"/>
              <a:gd name="connsiteX1" fmla="*/ 4305219 w 4305219"/>
              <a:gd name="connsiteY1" fmla="*/ 0 h 6913983"/>
              <a:gd name="connsiteX2" fmla="*/ 4305219 w 4305219"/>
              <a:gd name="connsiteY2" fmla="*/ 6913983 h 6913983"/>
              <a:gd name="connsiteX3" fmla="*/ 1818156 w 4305219"/>
              <a:gd name="connsiteY3" fmla="*/ 6913983 h 6913983"/>
              <a:gd name="connsiteX4" fmla="*/ 1507580 w 4305219"/>
              <a:gd name="connsiteY4" fmla="*/ 6681739 h 6913983"/>
              <a:gd name="connsiteX5" fmla="*/ 0 w 4305219"/>
              <a:gd name="connsiteY5" fmla="*/ 3484983 h 6913983"/>
              <a:gd name="connsiteX6" fmla="*/ 1826504 w 4305219"/>
              <a:gd name="connsiteY6" fmla="*/ 49741 h 691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5219" h="6913983">
                <a:moveTo>
                  <a:pt x="1904091" y="0"/>
                </a:moveTo>
                <a:lnTo>
                  <a:pt x="4305219" y="0"/>
                </a:lnTo>
                <a:lnTo>
                  <a:pt x="4305219" y="6913983"/>
                </a:lnTo>
                <a:lnTo>
                  <a:pt x="1818156" y="6913983"/>
                </a:lnTo>
                <a:lnTo>
                  <a:pt x="1507580" y="6681739"/>
                </a:lnTo>
                <a:cubicBezTo>
                  <a:pt x="586863" y="5921896"/>
                  <a:pt x="0" y="4771974"/>
                  <a:pt x="0" y="3484983"/>
                </a:cubicBezTo>
                <a:cubicBezTo>
                  <a:pt x="0" y="2054993"/>
                  <a:pt x="724522" y="794225"/>
                  <a:pt x="1826504" y="49741"/>
                </a:cubicBezTo>
                <a:close/>
              </a:path>
            </a:pathLst>
          </a:cu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p:spPr>
        <p:txBody>
          <a:bodyPr wrap="square" rtlCol="0">
            <a:noAutofit/>
          </a:bodyPr>
          <a:lstStyle/>
          <a:p>
            <a:pPr rtl="0"/>
            <a:r>
              <a:rPr lang="ru-RU" noProof="0"/>
              <a:t>Вставка рисунка</a:t>
            </a:r>
            <a:endParaRPr lang="ru-RU" noProof="0" dirty="0"/>
          </a:p>
        </p:txBody>
      </p:sp>
      <p:sp>
        <p:nvSpPr>
          <p:cNvPr id="18" name="Объект 2">
            <a:extLst>
              <a:ext uri="{FF2B5EF4-FFF2-40B4-BE49-F238E27FC236}">
                <a16:creationId xmlns:a16="http://schemas.microsoft.com/office/drawing/2014/main" xmlns="" id="{881322FE-E286-E344-B332-CF37E6CAD2DC}"/>
              </a:ext>
            </a:extLst>
          </p:cNvPr>
          <p:cNvSpPr>
            <a:spLocks noGrp="1"/>
          </p:cNvSpPr>
          <p:nvPr>
            <p:ph sz="half" idx="1"/>
          </p:nvPr>
        </p:nvSpPr>
        <p:spPr>
          <a:xfrm>
            <a:off x="1097278" y="2322728"/>
            <a:ext cx="5751389" cy="4032225"/>
          </a:xfrm>
        </p:spPr>
        <p:txBody>
          <a:bodyPr rtlCol="0" anchor="t">
            <a:normAutofit/>
          </a:bodyPr>
          <a:lstStyle>
            <a:lvl1pPr>
              <a:defRPr sz="1600"/>
            </a:lvl1pPr>
            <a:lvl2pPr>
              <a:defRPr sz="1400"/>
            </a:lvl2pPr>
            <a:lvl3pPr>
              <a:defRPr sz="1200"/>
            </a:lvl3pPr>
            <a:lvl4pPr>
              <a:defRPr sz="1100"/>
            </a:lvl4pPr>
            <a:lvl5pPr>
              <a:defRPr sz="1100"/>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Tree>
    <p:extLst>
      <p:ext uri="{BB962C8B-B14F-4D97-AF65-F5344CB8AC3E}">
        <p14:creationId xmlns:p14="http://schemas.microsoft.com/office/powerpoint/2010/main" val="2829985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94E9223F-721F-47BF-9FD5-0F8D12FF0DE1}"/>
              </a:ext>
            </a:extLst>
          </p:cNvPr>
          <p:cNvSpPr>
            <a:spLocks noGrp="1"/>
          </p:cNvSpPr>
          <p:nvPr>
            <p:ph type="dt" sz="half" idx="10"/>
          </p:nvPr>
        </p:nvSpPr>
        <p:spPr/>
        <p:txBody>
          <a:bodyPr rtlCol="0"/>
          <a:lstStyle/>
          <a:p>
            <a:pPr rtl="0"/>
            <a:fld id="{05F888F6-BA81-4650-96F1-E4BE1E5DDAE1}" type="datetime1">
              <a:rPr lang="ru-RU" noProof="0" smtClean="0"/>
              <a:t>20.02.2024</a:t>
            </a:fld>
            <a:endParaRPr lang="ru-RU" noProof="0" dirty="0"/>
          </a:p>
        </p:txBody>
      </p:sp>
      <p:sp>
        <p:nvSpPr>
          <p:cNvPr id="3" name="Нижний колонтитул 2">
            <a:extLst>
              <a:ext uri="{FF2B5EF4-FFF2-40B4-BE49-F238E27FC236}">
                <a16:creationId xmlns:a16="http://schemas.microsoft.com/office/drawing/2014/main" xmlns="" id="{05915714-6BBA-4593-8591-4E26F7D58D9F}"/>
              </a:ext>
            </a:extLst>
          </p:cNvPr>
          <p:cNvSpPr>
            <a:spLocks noGrp="1"/>
          </p:cNvSpPr>
          <p:nvPr>
            <p:ph type="ftr" sz="quarter" idx="11"/>
          </p:nvPr>
        </p:nvSpPr>
        <p:spPr/>
        <p:txBody>
          <a:bodyPr rtlCol="0"/>
          <a:lstStyle/>
          <a:p>
            <a:pPr rtl="0"/>
            <a:endParaRPr lang="ru-RU" noProof="0" dirty="0"/>
          </a:p>
        </p:txBody>
      </p:sp>
      <p:sp>
        <p:nvSpPr>
          <p:cNvPr id="4" name="Номер слайда 3">
            <a:extLst>
              <a:ext uri="{FF2B5EF4-FFF2-40B4-BE49-F238E27FC236}">
                <a16:creationId xmlns:a16="http://schemas.microsoft.com/office/drawing/2014/main" xmlns="" id="{BE06F857-D2E1-44DD-ABDD-EBB739645B67}"/>
              </a:ext>
            </a:extLst>
          </p:cNvPr>
          <p:cNvSpPr>
            <a:spLocks noGrp="1"/>
          </p:cNvSpPr>
          <p:nvPr>
            <p:ph type="sldNum" sz="quarter" idx="12"/>
          </p:nvPr>
        </p:nvSpPr>
        <p:spPr/>
        <p:txBody>
          <a:bodyPr rtlCol="0"/>
          <a:lstStyle/>
          <a:p>
            <a:pPr rtl="0"/>
            <a:fld id="{3A98EE3D-8CD1-4C3F-BD1C-C98C9596463C}" type="slidenum">
              <a:rPr lang="ru-RU" noProof="0" smtClean="0"/>
              <a:t>‹#›</a:t>
            </a:fld>
            <a:endParaRPr lang="ru-RU" noProof="0"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ru-RU" noProof="0" dirty="0"/>
              <a:t>Стиль образца заголовка</a:t>
            </a:r>
          </a:p>
        </p:txBody>
      </p:sp>
      <p:sp>
        <p:nvSpPr>
          <p:cNvPr id="3" name="Текст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rtl="0"/>
            <a:r>
              <a:rPr lang="ru-RU" noProof="0" dirty="0"/>
              <a:t>Щелкните, чтобы изменить стили текста образца слайда</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4" name="Дата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pPr rtl="0"/>
            <a:fld id="{AB14CD44-37FB-48CC-A24D-89C3A643DD86}" type="datetime1">
              <a:rPr lang="ru-RU" noProof="0" smtClean="0"/>
              <a:t>20.02.2024</a:t>
            </a:fld>
            <a:endParaRPr lang="ru-RU" noProof="0" dirty="0"/>
          </a:p>
        </p:txBody>
      </p:sp>
      <p:sp>
        <p:nvSpPr>
          <p:cNvPr id="5" name="Нижний колонтитул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pPr rtl="0"/>
            <a:endParaRPr lang="ru-RU" noProof="0" dirty="0"/>
          </a:p>
        </p:txBody>
      </p:sp>
      <p:sp>
        <p:nvSpPr>
          <p:cNvPr id="6" name="Номер слайда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pPr rtl="0"/>
            <a:fld id="{3A98EE3D-8CD1-4C3F-BD1C-C98C9596463C}" type="slidenum">
              <a:rPr lang="ru-RU" noProof="0" smtClean="0"/>
              <a:t>‹#›</a:t>
            </a:fld>
            <a:endParaRPr lang="ru-RU"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22" r:id="rId3"/>
    <p:sldLayoutId id="2147483708" r:id="rId4"/>
    <p:sldLayoutId id="2147483709" r:id="rId5"/>
    <p:sldLayoutId id="2147483716" r:id="rId6"/>
    <p:sldLayoutId id="2147483710" r:id="rId7"/>
    <p:sldLayoutId id="2147483724" r:id="rId8"/>
    <p:sldLayoutId id="2147483711" r:id="rId9"/>
    <p:sldLayoutId id="2147483718" r:id="rId10"/>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31B00C7-0803-8A43-A9F3-6FF24BDCB923}"/>
              </a:ext>
            </a:extLst>
          </p:cNvPr>
          <p:cNvSpPr>
            <a:spLocks noGrp="1"/>
          </p:cNvSpPr>
          <p:nvPr>
            <p:ph type="title"/>
          </p:nvPr>
        </p:nvSpPr>
        <p:spPr>
          <a:xfrm>
            <a:off x="2417873" y="1948070"/>
            <a:ext cx="7356255" cy="1480930"/>
          </a:xfrm>
        </p:spPr>
        <p:txBody>
          <a:bodyPr rtlCol="0">
            <a:normAutofit/>
          </a:bodyPr>
          <a:lstStyle/>
          <a:p>
            <a:pPr rtl="0"/>
            <a:r>
              <a:rPr lang="ru-RU" sz="4000" b="1" i="1" dirty="0">
                <a:solidFill>
                  <a:schemeClr val="accent6">
                    <a:lumMod val="50000"/>
                  </a:schemeClr>
                </a:solidFill>
                <a:cs typeface="Aharoni" panose="02010803020104030203" pitchFamily="2" charset="-79"/>
              </a:rPr>
              <a:t>Возрастная </a:t>
            </a:r>
            <a:r>
              <a:rPr lang="ru-RU" sz="4000" b="1" i="1" dirty="0" err="1">
                <a:solidFill>
                  <a:schemeClr val="accent6">
                    <a:lumMod val="50000"/>
                  </a:schemeClr>
                </a:solidFill>
                <a:cs typeface="Aharoni" panose="02010803020104030203" pitchFamily="2" charset="-79"/>
              </a:rPr>
              <a:t>нутрициология</a:t>
            </a:r>
            <a:r>
              <a:rPr lang="ru-RU" sz="4000" b="1" i="1" dirty="0">
                <a:solidFill>
                  <a:schemeClr val="accent6">
                    <a:lumMod val="50000"/>
                  </a:schemeClr>
                </a:solidFill>
                <a:cs typeface="Aharoni" panose="02010803020104030203" pitchFamily="2" charset="-79"/>
              </a:rPr>
              <a:t>,  питание пожилых людей</a:t>
            </a:r>
          </a:p>
        </p:txBody>
      </p:sp>
      <p:sp>
        <p:nvSpPr>
          <p:cNvPr id="3" name="Текст 2">
            <a:extLst>
              <a:ext uri="{FF2B5EF4-FFF2-40B4-BE49-F238E27FC236}">
                <a16:creationId xmlns:a16="http://schemas.microsoft.com/office/drawing/2014/main" xmlns="" id="{8CFCA704-4032-7441-8B97-38C90F96D7F8}"/>
              </a:ext>
            </a:extLst>
          </p:cNvPr>
          <p:cNvSpPr>
            <a:spLocks noGrp="1"/>
          </p:cNvSpPr>
          <p:nvPr>
            <p:ph type="body" idx="1"/>
          </p:nvPr>
        </p:nvSpPr>
        <p:spPr/>
        <p:txBody>
          <a:bodyPr rtlCol="0">
            <a:normAutofit fontScale="32500" lnSpcReduction="20000"/>
          </a:bodyPr>
          <a:lstStyle/>
          <a:p>
            <a:pPr algn="ctr"/>
            <a:r>
              <a:rPr lang="ru-RU" sz="6400" b="1" i="1" dirty="0">
                <a:cs typeface="Aharoni" panose="02010803020104030203" pitchFamily="2" charset="-79"/>
              </a:rPr>
              <a:t>Проф. Дружинина Н.А</a:t>
            </a:r>
          </a:p>
          <a:p>
            <a:pPr algn="ctr"/>
            <a:r>
              <a:rPr lang="ru-RU" sz="6400" b="1" i="1" dirty="0">
                <a:cs typeface="Aharoni" panose="02010803020104030203" pitchFamily="2" charset="-79"/>
              </a:rPr>
              <a:t>Кафедра педиатрии ИДПО БГМУ</a:t>
            </a:r>
          </a:p>
          <a:p>
            <a:pPr rtl="0"/>
            <a:r>
              <a:rPr lang="ru-RU" dirty="0" smtClean="0"/>
              <a:t>МЕСТО </a:t>
            </a:r>
            <a:r>
              <a:rPr lang="ru-RU" dirty="0"/>
              <a:t>ДЛЯ ПОДЗАГОЛОВКА</a:t>
            </a:r>
          </a:p>
        </p:txBody>
      </p:sp>
      <p:sp>
        <p:nvSpPr>
          <p:cNvPr id="7" name="TextBox 6">
            <a:extLst>
              <a:ext uri="{FF2B5EF4-FFF2-40B4-BE49-F238E27FC236}">
                <a16:creationId xmlns:a16="http://schemas.microsoft.com/office/drawing/2014/main" xmlns="" id="{E60C1213-AE90-464C-9086-C9A6E102B747}"/>
              </a:ext>
            </a:extLst>
          </p:cNvPr>
          <p:cNvSpPr txBox="1"/>
          <p:nvPr/>
        </p:nvSpPr>
        <p:spPr>
          <a:xfrm>
            <a:off x="1033670" y="530087"/>
            <a:ext cx="10005391" cy="923330"/>
          </a:xfrm>
          <a:prstGeom prst="rect">
            <a:avLst/>
          </a:prstGeom>
          <a:noFill/>
        </p:spPr>
        <p:txBody>
          <a:bodyPr wrap="square">
            <a:spAutoFit/>
          </a:bodyPr>
          <a:lstStyle/>
          <a:p>
            <a:pPr algn="ctr"/>
            <a:r>
              <a:rPr lang="ru-RU" i="1" dirty="0">
                <a:solidFill>
                  <a:schemeClr val="accent5">
                    <a:lumMod val="50000"/>
                  </a:schemeClr>
                </a:solidFill>
                <a:cs typeface="Aharoni" panose="02010803020104030203" pitchFamily="2" charset="-79"/>
              </a:rPr>
              <a:t>Федеральное государственное бюджетное учреждение высшего образования Башкирский государственный медицинский университет Министерства здравоохранения РФ</a:t>
            </a:r>
          </a:p>
        </p:txBody>
      </p:sp>
    </p:spTree>
    <p:extLst>
      <p:ext uri="{BB962C8B-B14F-4D97-AF65-F5344CB8AC3E}">
        <p14:creationId xmlns:p14="http://schemas.microsoft.com/office/powerpoint/2010/main" val="1639088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F4728D9-8D67-4A98-A8F7-EDA526AEEA87}"/>
              </a:ext>
            </a:extLst>
          </p:cNvPr>
          <p:cNvSpPr>
            <a:spLocks noGrp="1"/>
          </p:cNvSpPr>
          <p:nvPr>
            <p:ph type="title"/>
          </p:nvPr>
        </p:nvSpPr>
        <p:spPr>
          <a:xfrm>
            <a:off x="251791" y="421816"/>
            <a:ext cx="11582400" cy="3007183"/>
          </a:xfrm>
        </p:spPr>
        <p:txBody>
          <a:bodyPr>
            <a:normAutofit fontScale="90000"/>
          </a:bodyPr>
          <a:lstStyle/>
          <a:p>
            <a:r>
              <a:rPr lang="ru-RU" sz="3600" i="1" dirty="0">
                <a:solidFill>
                  <a:schemeClr val="accent5">
                    <a:lumMod val="50000"/>
                  </a:schemeClr>
                </a:solidFill>
                <a:cs typeface="Aharoni" panose="02010803020104030203" pitchFamily="2" charset="-79"/>
              </a:rPr>
              <a:t>Рекомендуемая энергетическая ценность составляет в 54-60 лет - до 80 % от ценности рациона в 20-22 года, 61-70 лет - до 79 %, </a:t>
            </a:r>
            <a:br>
              <a:rPr lang="ru-RU" sz="3600" i="1" dirty="0">
                <a:solidFill>
                  <a:schemeClr val="accent5">
                    <a:lumMod val="50000"/>
                  </a:schemeClr>
                </a:solidFill>
                <a:cs typeface="Aharoni" panose="02010803020104030203" pitchFamily="2" charset="-79"/>
              </a:rPr>
            </a:br>
            <a:r>
              <a:rPr lang="ru-RU" sz="3600" i="1" dirty="0">
                <a:solidFill>
                  <a:schemeClr val="accent5">
                    <a:lumMod val="50000"/>
                  </a:schemeClr>
                </a:solidFill>
                <a:cs typeface="Aharoni" panose="02010803020104030203" pitchFamily="2" charset="-79"/>
              </a:rPr>
              <a:t>в 70 лет и старше ценность рациона должна составлять 1900-2300 ккал.</a:t>
            </a:r>
            <a:r>
              <a:rPr lang="ru-RU" dirty="0"/>
              <a:t/>
            </a:r>
            <a:br>
              <a:rPr lang="ru-RU" dirty="0"/>
            </a:br>
            <a:endParaRPr lang="ru-RU" dirty="0"/>
          </a:p>
        </p:txBody>
      </p:sp>
      <p:sp>
        <p:nvSpPr>
          <p:cNvPr id="4" name="TextBox 3">
            <a:extLst>
              <a:ext uri="{FF2B5EF4-FFF2-40B4-BE49-F238E27FC236}">
                <a16:creationId xmlns:a16="http://schemas.microsoft.com/office/drawing/2014/main" xmlns="" id="{03CB6307-1665-4620-BF82-22DDD617AF5D}"/>
              </a:ext>
            </a:extLst>
          </p:cNvPr>
          <p:cNvSpPr txBox="1"/>
          <p:nvPr/>
        </p:nvSpPr>
        <p:spPr>
          <a:xfrm>
            <a:off x="251791" y="2729948"/>
            <a:ext cx="11582400" cy="3477875"/>
          </a:xfrm>
          <a:prstGeom prst="rect">
            <a:avLst/>
          </a:prstGeom>
          <a:noFill/>
        </p:spPr>
        <p:txBody>
          <a:bodyPr wrap="square">
            <a:spAutoFit/>
          </a:bodyPr>
          <a:lstStyle/>
          <a:p>
            <a:r>
              <a:rPr lang="ru-RU" sz="2000" b="1" i="1" dirty="0">
                <a:solidFill>
                  <a:schemeClr val="accent3">
                    <a:lumMod val="50000"/>
                  </a:schemeClr>
                </a:solidFill>
                <a:cs typeface="Aharoni" panose="02010803020104030203" pitchFamily="2" charset="-79"/>
              </a:rPr>
              <a:t>Так как у пожилых людей ослаблены </a:t>
            </a:r>
            <a:r>
              <a:rPr lang="ru-RU" sz="2000" b="1" i="1" dirty="0" err="1">
                <a:solidFill>
                  <a:schemeClr val="accent3">
                    <a:lumMod val="50000"/>
                  </a:schemeClr>
                </a:solidFill>
                <a:cs typeface="Aharoni" panose="02010803020104030203" pitchFamily="2" charset="-79"/>
              </a:rPr>
              <a:t>ассимиляторные</a:t>
            </a:r>
            <a:r>
              <a:rPr lang="ru-RU" sz="2000" b="1" i="1" dirty="0">
                <a:solidFill>
                  <a:schemeClr val="accent3">
                    <a:lumMod val="50000"/>
                  </a:schemeClr>
                </a:solidFill>
                <a:cs typeface="Aharoni" panose="02010803020104030203" pitchFamily="2" charset="-79"/>
              </a:rPr>
              <a:t> процессы, то они  нуждаются в достаточном количестве белков (1,2-1,0 г/кг массы тела).</a:t>
            </a:r>
          </a:p>
          <a:p>
            <a:r>
              <a:rPr lang="ru-RU" sz="2000" b="1" i="1" dirty="0">
                <a:solidFill>
                  <a:schemeClr val="accent3">
                    <a:lumMod val="50000"/>
                  </a:schemeClr>
                </a:solidFill>
                <a:cs typeface="Aharoni" panose="02010803020104030203" pitchFamily="2" charset="-79"/>
              </a:rPr>
              <a:t>Источником белков должны быть в основном молочные продукты, за исключением острых сыров, особенно тех, которые богаты аминами, вызывающими сосудосуживающий эффект (например, чеддер).</a:t>
            </a:r>
          </a:p>
          <a:p>
            <a:r>
              <a:rPr lang="ru-RU" sz="2000" b="1" i="1" dirty="0">
                <a:solidFill>
                  <a:schemeClr val="accent3">
                    <a:lumMod val="50000"/>
                  </a:schemeClr>
                </a:solidFill>
                <a:cs typeface="Aharoni" panose="02010803020104030203" pitchFamily="2" charset="-79"/>
              </a:rPr>
              <a:t>Из мясных продуктов следует использовать нежирную говядину, куры, кроличье мясо, рыбу в отварном виде. Субпродукты, яйца нужно потреблять ограниченно, т.к. они богаты нуклеиновыми кислотами, не </a:t>
            </a:r>
            <a:r>
              <a:rPr lang="ru-RU" sz="2000" b="1" i="1" dirty="0" err="1">
                <a:solidFill>
                  <a:schemeClr val="accent3">
                    <a:lumMod val="50000"/>
                  </a:schemeClr>
                </a:solidFill>
                <a:cs typeface="Aharoni" panose="02010803020104030203" pitchFamily="2" charset="-79"/>
              </a:rPr>
              <a:t>извлекающимися</a:t>
            </a:r>
            <a:r>
              <a:rPr lang="ru-RU" sz="2000" b="1" i="1" dirty="0">
                <a:solidFill>
                  <a:schemeClr val="accent3">
                    <a:lumMod val="50000"/>
                  </a:schemeClr>
                </a:solidFill>
                <a:cs typeface="Aharoni" panose="02010803020104030203" pitchFamily="2" charset="-79"/>
              </a:rPr>
              <a:t> в отвар, а также содержат холестерин. </a:t>
            </a:r>
          </a:p>
          <a:p>
            <a:r>
              <a:rPr lang="ru-RU" sz="2000" b="1" i="1" dirty="0">
                <a:solidFill>
                  <a:schemeClr val="accent3">
                    <a:lumMod val="50000"/>
                  </a:schemeClr>
                </a:solidFill>
                <a:cs typeface="Aharoni" panose="02010803020104030203" pitchFamily="2" charset="-79"/>
              </a:rPr>
              <a:t>Из меню лиц пожилого возраста  необходимо исключить копченые рыбу, колбасы</a:t>
            </a:r>
            <a:r>
              <a:rPr lang="ru-RU" dirty="0"/>
              <a:t>. </a:t>
            </a:r>
          </a:p>
        </p:txBody>
      </p:sp>
    </p:spTree>
    <p:extLst>
      <p:ext uri="{BB962C8B-B14F-4D97-AF65-F5344CB8AC3E}">
        <p14:creationId xmlns:p14="http://schemas.microsoft.com/office/powerpoint/2010/main" val="3729203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6AB7A1B6-C766-4048-98EA-1C927730C6D0}"/>
              </a:ext>
            </a:extLst>
          </p:cNvPr>
          <p:cNvPicPr>
            <a:picLocks noChangeAspect="1"/>
          </p:cNvPicPr>
          <p:nvPr/>
        </p:nvPicPr>
        <p:blipFill>
          <a:blip r:embed="rId2"/>
          <a:stretch>
            <a:fillRect/>
          </a:stretch>
        </p:blipFill>
        <p:spPr>
          <a:xfrm>
            <a:off x="304800" y="0"/>
            <a:ext cx="11688417" cy="6858000"/>
          </a:xfrm>
          <a:prstGeom prst="rect">
            <a:avLst/>
          </a:prstGeom>
        </p:spPr>
      </p:pic>
    </p:spTree>
    <p:extLst>
      <p:ext uri="{BB962C8B-B14F-4D97-AF65-F5344CB8AC3E}">
        <p14:creationId xmlns:p14="http://schemas.microsoft.com/office/powerpoint/2010/main" val="2982051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9E166099-DE10-447E-BA7C-46397E538748}"/>
              </a:ext>
            </a:extLst>
          </p:cNvPr>
          <p:cNvPicPr>
            <a:picLocks noChangeAspect="1"/>
          </p:cNvPicPr>
          <p:nvPr/>
        </p:nvPicPr>
        <p:blipFill>
          <a:blip r:embed="rId2"/>
          <a:stretch>
            <a:fillRect/>
          </a:stretch>
        </p:blipFill>
        <p:spPr>
          <a:xfrm>
            <a:off x="1" y="0"/>
            <a:ext cx="11410122" cy="6858000"/>
          </a:xfrm>
          <a:prstGeom prst="rect">
            <a:avLst/>
          </a:prstGeom>
        </p:spPr>
      </p:pic>
    </p:spTree>
    <p:extLst>
      <p:ext uri="{BB962C8B-B14F-4D97-AF65-F5344CB8AC3E}">
        <p14:creationId xmlns:p14="http://schemas.microsoft.com/office/powerpoint/2010/main" val="1128965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FE4A4617-C493-40AC-A370-5D8DAE9B440E}"/>
              </a:ext>
            </a:extLst>
          </p:cNvPr>
          <p:cNvPicPr>
            <a:picLocks noChangeAspect="1"/>
          </p:cNvPicPr>
          <p:nvPr/>
        </p:nvPicPr>
        <p:blipFill>
          <a:blip r:embed="rId2"/>
          <a:stretch>
            <a:fillRect/>
          </a:stretch>
        </p:blipFill>
        <p:spPr>
          <a:xfrm>
            <a:off x="0" y="0"/>
            <a:ext cx="12046226" cy="6858000"/>
          </a:xfrm>
          <a:prstGeom prst="rect">
            <a:avLst/>
          </a:prstGeom>
        </p:spPr>
      </p:pic>
    </p:spTree>
    <p:extLst>
      <p:ext uri="{BB962C8B-B14F-4D97-AF65-F5344CB8AC3E}">
        <p14:creationId xmlns:p14="http://schemas.microsoft.com/office/powerpoint/2010/main" val="3402972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DC921E0C-6880-4B1C-9D29-3AD74A96DFC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80689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A67C40C-F5DD-49AD-B52F-D3FD433EE35C}"/>
              </a:ext>
            </a:extLst>
          </p:cNvPr>
          <p:cNvSpPr txBox="1"/>
          <p:nvPr/>
        </p:nvSpPr>
        <p:spPr>
          <a:xfrm>
            <a:off x="1" y="62160"/>
            <a:ext cx="12192000" cy="4093428"/>
          </a:xfrm>
          <a:prstGeom prst="rect">
            <a:avLst/>
          </a:prstGeom>
          <a:noFill/>
        </p:spPr>
        <p:txBody>
          <a:bodyPr wrap="square">
            <a:spAutoFit/>
          </a:bodyPr>
          <a:lstStyle/>
          <a:p>
            <a:pPr algn="ctr"/>
            <a:r>
              <a:rPr lang="ru-RU" sz="2000" dirty="0">
                <a:solidFill>
                  <a:srgbClr val="00B050"/>
                </a:solidFill>
                <a:cs typeface="Aharoni" panose="02010803020104030203" pitchFamily="2" charset="-79"/>
              </a:rPr>
              <a:t>Необходимо иметь в виду, что при уменьшении, по сравнению с нормой</a:t>
            </a:r>
          </a:p>
          <a:p>
            <a:pPr algn="ctr"/>
            <a:r>
              <a:rPr lang="ru-RU" sz="2000" dirty="0">
                <a:solidFill>
                  <a:srgbClr val="00B050"/>
                </a:solidFill>
                <a:cs typeface="Aharoni" panose="02010803020104030203" pitchFamily="2" charset="-79"/>
              </a:rPr>
              <a:t>содержания белка в питании пожилых людей снижается сопротивляемость</a:t>
            </a:r>
          </a:p>
          <a:p>
            <a:pPr algn="ctr"/>
            <a:r>
              <a:rPr lang="ru-RU" sz="2000" dirty="0">
                <a:solidFill>
                  <a:srgbClr val="00B050"/>
                </a:solidFill>
                <a:cs typeface="Aharoni" panose="02010803020104030203" pitchFamily="2" charset="-79"/>
              </a:rPr>
              <a:t>организма к инфекциям и нарушается азотистое равновесие.</a:t>
            </a:r>
          </a:p>
          <a:p>
            <a:pPr algn="ctr"/>
            <a:r>
              <a:rPr lang="ru-RU" sz="2000" dirty="0">
                <a:solidFill>
                  <a:srgbClr val="00B050"/>
                </a:solidFill>
                <a:cs typeface="Aharoni" panose="02010803020104030203" pitchFamily="2" charset="-79"/>
              </a:rPr>
              <a:t> В то же время</a:t>
            </a:r>
          </a:p>
          <a:p>
            <a:pPr algn="ctr"/>
            <a:r>
              <a:rPr lang="ru-RU" sz="2000" dirty="0">
                <a:solidFill>
                  <a:srgbClr val="00B050"/>
                </a:solidFill>
                <a:cs typeface="Aharoni" panose="02010803020104030203" pitchFamily="2" charset="-79"/>
              </a:rPr>
              <a:t>избыток белков увеличивает нагрузку на сердце, печень, почки</a:t>
            </a:r>
            <a:r>
              <a:rPr lang="ru-RU" dirty="0"/>
              <a:t>.</a:t>
            </a:r>
          </a:p>
          <a:p>
            <a:r>
              <a:rPr lang="ru-RU" sz="2000" b="1" dirty="0">
                <a:solidFill>
                  <a:schemeClr val="accent4">
                    <a:lumMod val="50000"/>
                  </a:schemeClr>
                </a:solidFill>
                <a:cs typeface="Aharoni" panose="02010803020104030203" pitchFamily="2" charset="-79"/>
              </a:rPr>
              <a:t>Потребность в жирах составляет 0,8-1,0 г/кг массы тела. В качестве источника липидов в рацион следует включать продукты, содержащие триглицериды, </a:t>
            </a:r>
            <a:r>
              <a:rPr lang="ru-RU" sz="2000" b="1" dirty="0" err="1">
                <a:solidFill>
                  <a:schemeClr val="accent4">
                    <a:lumMod val="50000"/>
                  </a:schemeClr>
                </a:solidFill>
                <a:cs typeface="Aharoni" panose="02010803020104030203" pitchFamily="2" charset="-79"/>
              </a:rPr>
              <a:t>липотропные</a:t>
            </a:r>
            <a:r>
              <a:rPr lang="ru-RU" sz="2000" b="1" dirty="0">
                <a:solidFill>
                  <a:schemeClr val="accent4">
                    <a:lumMod val="50000"/>
                  </a:schemeClr>
                </a:solidFill>
                <a:cs typeface="Aharoni" panose="02010803020104030203" pitchFamily="2" charset="-79"/>
              </a:rPr>
              <a:t> вещества (</a:t>
            </a:r>
            <a:r>
              <a:rPr lang="ru-RU" sz="2000" b="1" dirty="0" err="1">
                <a:solidFill>
                  <a:schemeClr val="accent4">
                    <a:lumMod val="50000"/>
                  </a:schemeClr>
                </a:solidFill>
                <a:cs typeface="Aharoni" panose="02010803020104030203" pitchFamily="2" charset="-79"/>
              </a:rPr>
              <a:t>например,лецитин</a:t>
            </a:r>
            <a:r>
              <a:rPr lang="ru-RU" sz="2000" b="1" dirty="0">
                <a:solidFill>
                  <a:schemeClr val="accent4">
                    <a:lumMod val="50000"/>
                  </a:schemeClr>
                </a:solidFill>
                <a:cs typeface="Aharoni" panose="02010803020104030203" pitchFamily="2" charset="-79"/>
              </a:rPr>
              <a:t>) и др.</a:t>
            </a:r>
          </a:p>
          <a:p>
            <a:r>
              <a:rPr lang="ru-RU" sz="2000" b="1" dirty="0">
                <a:solidFill>
                  <a:schemeClr val="accent4">
                    <a:lumMod val="50000"/>
                  </a:schemeClr>
                </a:solidFill>
                <a:cs typeface="Aharoni" panose="02010803020104030203" pitchFamily="2" charset="-79"/>
              </a:rPr>
              <a:t> На долю растительных жиров должно приходиться 1/3 от всех видов жиров. </a:t>
            </a:r>
          </a:p>
          <a:p>
            <a:r>
              <a:rPr lang="ru-RU" sz="2000" b="1" dirty="0">
                <a:solidFill>
                  <a:schemeClr val="accent4">
                    <a:lumMod val="50000"/>
                  </a:schemeClr>
                </a:solidFill>
                <a:cs typeface="Aharoni" panose="02010803020104030203" pitchFamily="2" charset="-79"/>
              </a:rPr>
              <a:t>Вместе с тем нецелесообразно значительно увеличивать долю растительного жира в питании,  т.к. это может затруднить процессы пищеварения и утилизацию жира, а также оказать возможное отрицательное действие на щитовидную железу, функция которой ослаблена в пожилом возрасте</a:t>
            </a:r>
            <a:r>
              <a:rPr lang="ru-RU" dirty="0"/>
              <a:t>.</a:t>
            </a:r>
          </a:p>
        </p:txBody>
      </p:sp>
    </p:spTree>
    <p:extLst>
      <p:ext uri="{BB962C8B-B14F-4D97-AF65-F5344CB8AC3E}">
        <p14:creationId xmlns:p14="http://schemas.microsoft.com/office/powerpoint/2010/main" val="4029929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974E5112-99A6-4258-A139-73117DD34B2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39208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2275DB1C-3665-4FB1-8558-44E9B8192D31}"/>
              </a:ext>
            </a:extLst>
          </p:cNvPr>
          <p:cNvPicPr>
            <a:picLocks noChangeAspect="1"/>
          </p:cNvPicPr>
          <p:nvPr/>
        </p:nvPicPr>
        <p:blipFill>
          <a:blip r:embed="rId2"/>
          <a:stretch>
            <a:fillRect/>
          </a:stretch>
        </p:blipFill>
        <p:spPr>
          <a:xfrm>
            <a:off x="251791" y="0"/>
            <a:ext cx="11489635" cy="6858000"/>
          </a:xfrm>
          <a:prstGeom prst="rect">
            <a:avLst/>
          </a:prstGeom>
        </p:spPr>
      </p:pic>
    </p:spTree>
    <p:extLst>
      <p:ext uri="{BB962C8B-B14F-4D97-AF65-F5344CB8AC3E}">
        <p14:creationId xmlns:p14="http://schemas.microsoft.com/office/powerpoint/2010/main" val="660333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D06B2555-9F4C-4E2A-89FE-C467D945AC2E}"/>
              </a:ext>
            </a:extLst>
          </p:cNvPr>
          <p:cNvPicPr>
            <a:picLocks noChangeAspect="1"/>
          </p:cNvPicPr>
          <p:nvPr/>
        </p:nvPicPr>
        <p:blipFill>
          <a:blip r:embed="rId2"/>
          <a:stretch>
            <a:fillRect/>
          </a:stretch>
        </p:blipFill>
        <p:spPr>
          <a:xfrm>
            <a:off x="278296" y="0"/>
            <a:ext cx="11635408" cy="6858000"/>
          </a:xfrm>
          <a:prstGeom prst="rect">
            <a:avLst/>
          </a:prstGeom>
        </p:spPr>
      </p:pic>
    </p:spTree>
    <p:extLst>
      <p:ext uri="{BB962C8B-B14F-4D97-AF65-F5344CB8AC3E}">
        <p14:creationId xmlns:p14="http://schemas.microsoft.com/office/powerpoint/2010/main" val="145824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087E9284-F27A-464C-9529-E16DCAF3C20F}"/>
              </a:ext>
            </a:extLst>
          </p:cNvPr>
          <p:cNvPicPr>
            <a:picLocks noChangeAspect="1"/>
          </p:cNvPicPr>
          <p:nvPr/>
        </p:nvPicPr>
        <p:blipFill>
          <a:blip r:embed="rId2"/>
          <a:stretch>
            <a:fillRect/>
          </a:stretch>
        </p:blipFill>
        <p:spPr>
          <a:xfrm>
            <a:off x="145773" y="0"/>
            <a:ext cx="11940209" cy="6858000"/>
          </a:xfrm>
          <a:prstGeom prst="rect">
            <a:avLst/>
          </a:prstGeom>
        </p:spPr>
      </p:pic>
    </p:spTree>
    <p:extLst>
      <p:ext uri="{BB962C8B-B14F-4D97-AF65-F5344CB8AC3E}">
        <p14:creationId xmlns:p14="http://schemas.microsoft.com/office/powerpoint/2010/main" val="629777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23" descr="Группа людей за столом обсуждает планы">
            <a:extLst>
              <a:ext uri="{FF2B5EF4-FFF2-40B4-BE49-F238E27FC236}">
                <a16:creationId xmlns:a16="http://schemas.microsoft.com/office/drawing/2014/main" xmlns="" id="{14641C01-C347-EE4E-A9B1-95BFFAA1ADA5}"/>
              </a:ext>
            </a:extLst>
          </p:cNvPr>
          <p:cNvPicPr>
            <a:picLocks noGrp="1" noChangeAspect="1"/>
          </p:cNvPicPr>
          <p:nvPr>
            <p:ph type="pic" sz="quarter" idx="13"/>
          </p:nvPr>
        </p:nvPicPr>
        <p:blipFill>
          <a:blip r:embed="rId3" cstate="email">
            <a:duotone>
              <a:prstClr val="black"/>
              <a:schemeClr val="accent6">
                <a:tint val="45000"/>
                <a:satMod val="400000"/>
              </a:schemeClr>
            </a:duotone>
            <a:alphaModFix amt="85000"/>
            <a:extLst>
              <a:ext uri="{28A0092B-C50C-407E-A947-70E740481C1C}">
                <a14:useLocalDpi xmlns:a14="http://schemas.microsoft.com/office/drawing/2010/main"/>
              </a:ext>
            </a:extLst>
          </a:blip>
          <a:srcRect/>
          <a:stretch>
            <a:fillRect/>
          </a:stretch>
        </p:blipFill>
        <p:spPr>
          <a:xfrm>
            <a:off x="6537588" y="265113"/>
            <a:ext cx="5206476" cy="6089650"/>
          </a:xfrm>
        </p:spPr>
      </p:pic>
      <p:sp>
        <p:nvSpPr>
          <p:cNvPr id="12" name="Объект 11">
            <a:extLst>
              <a:ext uri="{FF2B5EF4-FFF2-40B4-BE49-F238E27FC236}">
                <a16:creationId xmlns:a16="http://schemas.microsoft.com/office/drawing/2014/main" xmlns="" id="{2F06A708-C428-8443-AB48-F60A95FF71FE}"/>
              </a:ext>
            </a:extLst>
          </p:cNvPr>
          <p:cNvSpPr>
            <a:spLocks noGrp="1"/>
          </p:cNvSpPr>
          <p:nvPr>
            <p:ph sz="half" idx="1"/>
          </p:nvPr>
        </p:nvSpPr>
        <p:spPr>
          <a:xfrm>
            <a:off x="92765" y="1444488"/>
            <a:ext cx="5897217" cy="4910466"/>
          </a:xfrm>
        </p:spPr>
        <p:txBody>
          <a:bodyPr rtlCol="0">
            <a:normAutofit fontScale="77500" lnSpcReduction="20000"/>
          </a:bodyPr>
          <a:lstStyle/>
          <a:p>
            <a:pPr rtl="0"/>
            <a:r>
              <a:rPr lang="ru-RU" sz="1900" i="1" dirty="0"/>
              <a:t>Для организации сбалансированного рационального питания пожилых людей необходимо учитывать возрастную классификацию, одобренную конгрессом геронтологов и гериатров.</a:t>
            </a:r>
          </a:p>
          <a:p>
            <a:pPr rtl="0"/>
            <a:r>
              <a:rPr lang="ru-RU" sz="2300" b="1" i="1" dirty="0">
                <a:cs typeface="Aharoni" panose="02010803020104030203" pitchFamily="2" charset="-79"/>
              </a:rPr>
              <a:t> </a:t>
            </a:r>
            <a:r>
              <a:rPr lang="ru-RU" sz="2300" b="1" dirty="0">
                <a:cs typeface="Aharoni" panose="02010803020104030203" pitchFamily="2" charset="-79"/>
              </a:rPr>
              <a:t>Население старше 60 лет подразделяют</a:t>
            </a:r>
          </a:p>
          <a:p>
            <a:pPr rtl="0"/>
            <a:r>
              <a:rPr lang="ru-RU" sz="2300" b="1" dirty="0">
                <a:cs typeface="Aharoni" panose="02010803020104030203" pitchFamily="2" charset="-79"/>
              </a:rPr>
              <a:t>на три группы: </a:t>
            </a:r>
          </a:p>
          <a:p>
            <a:pPr rtl="0"/>
            <a:r>
              <a:rPr lang="ru-RU" sz="2300" b="1" dirty="0">
                <a:cs typeface="Aharoni" panose="02010803020104030203" pitchFamily="2" charset="-79"/>
              </a:rPr>
              <a:t>лица пожилого возраста от 61 года до 74 лет,</a:t>
            </a:r>
          </a:p>
          <a:p>
            <a:pPr rtl="0"/>
            <a:r>
              <a:rPr lang="ru-RU" sz="2300" b="1" dirty="0">
                <a:cs typeface="Aharoni" panose="02010803020104030203" pitchFamily="2" charset="-79"/>
              </a:rPr>
              <a:t> люди старческого возраста от 75 лет и старше, долгожители от 90 лет и старше.</a:t>
            </a:r>
          </a:p>
          <a:p>
            <a:pPr marL="457200" indent="-457200" rtl="0">
              <a:buFont typeface="+mj-lt"/>
              <a:buAutoNum type="arabicPeriod"/>
            </a:pPr>
            <a:r>
              <a:rPr lang="ru-RU" sz="2100" b="1" i="1" dirty="0">
                <a:cs typeface="Aharoni" panose="02010803020104030203" pitchFamily="2" charset="-79"/>
              </a:rPr>
              <a:t>Одним из основных процессов при старении является уменьшение активности </a:t>
            </a:r>
            <a:r>
              <a:rPr lang="ru-RU" sz="2100" b="1" i="1" dirty="0" err="1">
                <a:cs typeface="Aharoni" panose="02010803020104030203" pitchFamily="2" charset="-79"/>
              </a:rPr>
              <a:t>обновляемости</a:t>
            </a:r>
            <a:r>
              <a:rPr lang="ru-RU" sz="2100" b="1" i="1" dirty="0">
                <a:cs typeface="Aharoni" panose="02010803020104030203" pitchFamily="2" charset="-79"/>
              </a:rPr>
              <a:t> структур живой материи, ослабление процессов ассимиляции и преобладание процессов диссимиляции, снижение функции нейрогуморальной системы, что нарушает процессы адаптации организма к условиям внешней среды, в том числе и характеру питания</a:t>
            </a:r>
            <a:r>
              <a:rPr lang="ru-RU" dirty="0"/>
              <a:t>.</a:t>
            </a:r>
          </a:p>
          <a:p>
            <a:pPr rtl="0"/>
            <a:endParaRPr lang="ru-RU" dirty="0"/>
          </a:p>
        </p:txBody>
      </p:sp>
      <p:sp>
        <p:nvSpPr>
          <p:cNvPr id="11" name="Заголовок 10">
            <a:extLst>
              <a:ext uri="{FF2B5EF4-FFF2-40B4-BE49-F238E27FC236}">
                <a16:creationId xmlns:a16="http://schemas.microsoft.com/office/drawing/2014/main" xmlns="" id="{09B206E8-59BD-1B4C-8912-9A0443F96A4F}"/>
              </a:ext>
            </a:extLst>
          </p:cNvPr>
          <p:cNvSpPr>
            <a:spLocks noGrp="1"/>
          </p:cNvSpPr>
          <p:nvPr>
            <p:ph type="title"/>
          </p:nvPr>
        </p:nvSpPr>
        <p:spPr>
          <a:xfrm>
            <a:off x="675862" y="421817"/>
            <a:ext cx="4565514" cy="929905"/>
          </a:xfrm>
        </p:spPr>
        <p:txBody>
          <a:bodyPr rtlCol="0">
            <a:normAutofit fontScale="90000"/>
          </a:bodyPr>
          <a:lstStyle/>
          <a:p>
            <a:pPr rtl="0"/>
            <a:r>
              <a:rPr lang="ru-RU" sz="2400" b="1" i="1" dirty="0" err="1">
                <a:solidFill>
                  <a:schemeClr val="accent2">
                    <a:lumMod val="50000"/>
                  </a:schemeClr>
                </a:solidFill>
                <a:sym typeface="Bodoni SvtyTwo ITC TT-Book"/>
              </a:rPr>
              <a:t>Геродиетическое</a:t>
            </a:r>
            <a:r>
              <a:rPr lang="ru-RU" sz="2400" b="1" i="1" dirty="0">
                <a:solidFill>
                  <a:schemeClr val="accent2">
                    <a:lumMod val="50000"/>
                  </a:schemeClr>
                </a:solidFill>
                <a:sym typeface="Bodoni SvtyTwo ITC TT-Book"/>
              </a:rPr>
              <a:t> питание (питание пожилых людей)</a:t>
            </a:r>
            <a:br>
              <a:rPr lang="ru-RU" sz="2400" b="1" i="1" dirty="0">
                <a:solidFill>
                  <a:schemeClr val="accent2">
                    <a:lumMod val="50000"/>
                  </a:schemeClr>
                </a:solidFill>
                <a:sym typeface="Bodoni SvtyTwo ITC TT-Book"/>
              </a:rPr>
            </a:br>
            <a:endParaRPr lang="ru-RU" sz="2400" b="1" i="1" dirty="0">
              <a:solidFill>
                <a:schemeClr val="accent2">
                  <a:lumMod val="50000"/>
                </a:schemeClr>
              </a:solidFill>
              <a:sym typeface="Bodoni SvtyTwo ITC TT-Book"/>
            </a:endParaRPr>
          </a:p>
        </p:txBody>
      </p:sp>
    </p:spTree>
    <p:extLst>
      <p:ext uri="{BB962C8B-B14F-4D97-AF65-F5344CB8AC3E}">
        <p14:creationId xmlns:p14="http://schemas.microsoft.com/office/powerpoint/2010/main" val="398011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0AD6C54A-4FF4-4CAA-8669-34951C97A750}"/>
              </a:ext>
            </a:extLst>
          </p:cNvPr>
          <p:cNvPicPr>
            <a:picLocks noChangeAspect="1"/>
          </p:cNvPicPr>
          <p:nvPr/>
        </p:nvPicPr>
        <p:blipFill>
          <a:blip r:embed="rId2"/>
          <a:stretch>
            <a:fillRect/>
          </a:stretch>
        </p:blipFill>
        <p:spPr>
          <a:xfrm>
            <a:off x="225287" y="0"/>
            <a:ext cx="11622156" cy="6858000"/>
          </a:xfrm>
          <a:prstGeom prst="rect">
            <a:avLst/>
          </a:prstGeom>
        </p:spPr>
      </p:pic>
    </p:spTree>
    <p:extLst>
      <p:ext uri="{BB962C8B-B14F-4D97-AF65-F5344CB8AC3E}">
        <p14:creationId xmlns:p14="http://schemas.microsoft.com/office/powerpoint/2010/main" val="718251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431C2FDC-C66A-4B52-AFCD-6D03E83A3D2B}"/>
              </a:ext>
            </a:extLst>
          </p:cNvPr>
          <p:cNvPicPr>
            <a:picLocks noChangeAspect="1"/>
          </p:cNvPicPr>
          <p:nvPr/>
        </p:nvPicPr>
        <p:blipFill>
          <a:blip r:embed="rId2"/>
          <a:stretch>
            <a:fillRect/>
          </a:stretch>
        </p:blipFill>
        <p:spPr>
          <a:xfrm>
            <a:off x="185530" y="0"/>
            <a:ext cx="11569148" cy="6858000"/>
          </a:xfrm>
          <a:prstGeom prst="rect">
            <a:avLst/>
          </a:prstGeom>
        </p:spPr>
      </p:pic>
    </p:spTree>
    <p:extLst>
      <p:ext uri="{BB962C8B-B14F-4D97-AF65-F5344CB8AC3E}">
        <p14:creationId xmlns:p14="http://schemas.microsoft.com/office/powerpoint/2010/main" val="44117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46A45906-868B-45FD-89CC-EC1777618490}"/>
              </a:ext>
            </a:extLst>
          </p:cNvPr>
          <p:cNvPicPr>
            <a:picLocks noChangeAspect="1"/>
          </p:cNvPicPr>
          <p:nvPr/>
        </p:nvPicPr>
        <p:blipFill>
          <a:blip r:embed="rId2"/>
          <a:stretch>
            <a:fillRect/>
          </a:stretch>
        </p:blipFill>
        <p:spPr>
          <a:xfrm>
            <a:off x="172278" y="352425"/>
            <a:ext cx="11688418" cy="6153150"/>
          </a:xfrm>
          <a:prstGeom prst="rect">
            <a:avLst/>
          </a:prstGeom>
        </p:spPr>
      </p:pic>
    </p:spTree>
    <p:extLst>
      <p:ext uri="{BB962C8B-B14F-4D97-AF65-F5344CB8AC3E}">
        <p14:creationId xmlns:p14="http://schemas.microsoft.com/office/powerpoint/2010/main" val="2507104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C982A967-5E77-4803-BD04-D64D8FEBC468}"/>
              </a:ext>
            </a:extLst>
          </p:cNvPr>
          <p:cNvPicPr>
            <a:picLocks noChangeAspect="1"/>
          </p:cNvPicPr>
          <p:nvPr/>
        </p:nvPicPr>
        <p:blipFill>
          <a:blip r:embed="rId2"/>
          <a:stretch>
            <a:fillRect/>
          </a:stretch>
        </p:blipFill>
        <p:spPr>
          <a:xfrm>
            <a:off x="185530" y="159026"/>
            <a:ext cx="11370366" cy="6838122"/>
          </a:xfrm>
          <a:prstGeom prst="rect">
            <a:avLst/>
          </a:prstGeom>
        </p:spPr>
      </p:pic>
    </p:spTree>
    <p:extLst>
      <p:ext uri="{BB962C8B-B14F-4D97-AF65-F5344CB8AC3E}">
        <p14:creationId xmlns:p14="http://schemas.microsoft.com/office/powerpoint/2010/main" val="1030025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66CECD4B-A375-4673-B4D0-15F9AA4499D5}"/>
              </a:ext>
            </a:extLst>
          </p:cNvPr>
          <p:cNvPicPr>
            <a:picLocks noChangeAspect="1"/>
          </p:cNvPicPr>
          <p:nvPr/>
        </p:nvPicPr>
        <p:blipFill>
          <a:blip r:embed="rId2"/>
          <a:stretch>
            <a:fillRect/>
          </a:stretch>
        </p:blipFill>
        <p:spPr>
          <a:xfrm>
            <a:off x="172277" y="0"/>
            <a:ext cx="11794435" cy="6858000"/>
          </a:xfrm>
          <a:prstGeom prst="rect">
            <a:avLst/>
          </a:prstGeom>
        </p:spPr>
      </p:pic>
    </p:spTree>
    <p:extLst>
      <p:ext uri="{BB962C8B-B14F-4D97-AF65-F5344CB8AC3E}">
        <p14:creationId xmlns:p14="http://schemas.microsoft.com/office/powerpoint/2010/main" val="1547215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BCBC6F8C-B1FA-41A2-B8B2-76162BCD50AE}"/>
              </a:ext>
            </a:extLst>
          </p:cNvPr>
          <p:cNvPicPr>
            <a:picLocks noChangeAspect="1"/>
          </p:cNvPicPr>
          <p:nvPr/>
        </p:nvPicPr>
        <p:blipFill>
          <a:blip r:embed="rId2"/>
          <a:stretch>
            <a:fillRect/>
          </a:stretch>
        </p:blipFill>
        <p:spPr>
          <a:xfrm>
            <a:off x="291547" y="0"/>
            <a:ext cx="11529391" cy="6679096"/>
          </a:xfrm>
          <a:prstGeom prst="rect">
            <a:avLst/>
          </a:prstGeom>
        </p:spPr>
      </p:pic>
    </p:spTree>
    <p:extLst>
      <p:ext uri="{BB962C8B-B14F-4D97-AF65-F5344CB8AC3E}">
        <p14:creationId xmlns:p14="http://schemas.microsoft.com/office/powerpoint/2010/main" val="769204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A6F81CDC-3E53-4D03-AD60-D75A3FB0CE02}"/>
              </a:ext>
            </a:extLst>
          </p:cNvPr>
          <p:cNvPicPr>
            <a:picLocks noChangeAspect="1"/>
          </p:cNvPicPr>
          <p:nvPr/>
        </p:nvPicPr>
        <p:blipFill>
          <a:blip r:embed="rId2"/>
          <a:stretch>
            <a:fillRect/>
          </a:stretch>
        </p:blipFill>
        <p:spPr>
          <a:xfrm>
            <a:off x="291548" y="0"/>
            <a:ext cx="11383617" cy="6858000"/>
          </a:xfrm>
          <a:prstGeom prst="rect">
            <a:avLst/>
          </a:prstGeom>
        </p:spPr>
      </p:pic>
    </p:spTree>
    <p:extLst>
      <p:ext uri="{BB962C8B-B14F-4D97-AF65-F5344CB8AC3E}">
        <p14:creationId xmlns:p14="http://schemas.microsoft.com/office/powerpoint/2010/main" val="1831058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1385119-295D-429A-A39B-446D969F22DD}"/>
              </a:ext>
            </a:extLst>
          </p:cNvPr>
          <p:cNvSpPr txBox="1"/>
          <p:nvPr/>
        </p:nvSpPr>
        <p:spPr>
          <a:xfrm>
            <a:off x="291548" y="477658"/>
            <a:ext cx="7089913" cy="5909310"/>
          </a:xfrm>
          <a:prstGeom prst="rect">
            <a:avLst/>
          </a:prstGeom>
          <a:noFill/>
        </p:spPr>
        <p:txBody>
          <a:bodyPr wrap="square">
            <a:spAutoFit/>
          </a:bodyPr>
          <a:lstStyle/>
          <a:p>
            <a:r>
              <a:rPr lang="ru-RU" dirty="0"/>
              <a:t>В пожилом возрасте отмечаются нарушения минерального обмена.</a:t>
            </a:r>
          </a:p>
          <a:p>
            <a:r>
              <a:rPr lang="ru-RU" dirty="0"/>
              <a:t>Наблюдаются накопления и отложения солей кальция в стенках кровеносных</a:t>
            </a:r>
          </a:p>
          <a:p>
            <a:r>
              <a:rPr lang="ru-RU" dirty="0"/>
              <a:t>сосудов, суставах, хрящах, других тканях. При этом происходит обеднение</a:t>
            </a:r>
          </a:p>
          <a:p>
            <a:r>
              <a:rPr lang="ru-RU" dirty="0"/>
              <a:t>костей этими минеральными веществами. В результате кости становятся</a:t>
            </a:r>
          </a:p>
          <a:p>
            <a:r>
              <a:rPr lang="ru-RU" dirty="0"/>
              <a:t>пористыми и ломкими. Это нарушение связано с потерей сродства белковой</a:t>
            </a:r>
          </a:p>
          <a:p>
            <a:r>
              <a:rPr lang="ru-RU" dirty="0"/>
              <a:t>основы к кальцию костей, а также со снижением способности организма</a:t>
            </a:r>
          </a:p>
          <a:p>
            <a:r>
              <a:rPr lang="ru-RU" dirty="0"/>
              <a:t>усваивать этот элемент из пищи.</a:t>
            </a:r>
          </a:p>
          <a:p>
            <a:r>
              <a:rPr lang="ru-RU" dirty="0"/>
              <a:t>Суточная потребность в кальции составляет 800 мг. Предпочтительно</a:t>
            </a:r>
          </a:p>
          <a:p>
            <a:r>
              <a:rPr lang="ru-RU" dirty="0"/>
              <a:t>включать в питание легкоусвояемый кальций, содержащийся в молоке и</a:t>
            </a:r>
          </a:p>
          <a:p>
            <a:r>
              <a:rPr lang="ru-RU" dirty="0"/>
              <a:t>молочнокислых продуктах, где он находится в благоприятном соотношении с</a:t>
            </a:r>
          </a:p>
          <a:p>
            <a:r>
              <a:rPr lang="ru-RU" dirty="0"/>
              <a:t>фосфором. Суточная потребность в фосфоре составляет 1000-1500 мг.</a:t>
            </a:r>
          </a:p>
        </p:txBody>
      </p:sp>
      <p:sp>
        <p:nvSpPr>
          <p:cNvPr id="5" name="TextBox 4">
            <a:extLst>
              <a:ext uri="{FF2B5EF4-FFF2-40B4-BE49-F238E27FC236}">
                <a16:creationId xmlns:a16="http://schemas.microsoft.com/office/drawing/2014/main" xmlns="" id="{046E2541-DE8A-4112-8122-0DD6D1E2424A}"/>
              </a:ext>
            </a:extLst>
          </p:cNvPr>
          <p:cNvSpPr txBox="1"/>
          <p:nvPr/>
        </p:nvSpPr>
        <p:spPr>
          <a:xfrm>
            <a:off x="7010400" y="477658"/>
            <a:ext cx="5181600" cy="5909310"/>
          </a:xfrm>
          <a:prstGeom prst="rect">
            <a:avLst/>
          </a:prstGeom>
          <a:noFill/>
        </p:spPr>
        <p:txBody>
          <a:bodyPr wrap="square">
            <a:spAutoFit/>
          </a:bodyPr>
          <a:lstStyle/>
          <a:p>
            <a:r>
              <a:rPr lang="ru-RU" dirty="0"/>
              <a:t>В пожилом возрасте особое значение имеет магний, который обладает</a:t>
            </a:r>
          </a:p>
          <a:p>
            <a:r>
              <a:rPr lang="ru-RU" dirty="0"/>
              <a:t>сосудорасширяющим эффектом - противодействует спазму сосудов. Наряду с</a:t>
            </a:r>
          </a:p>
          <a:p>
            <a:r>
              <a:rPr lang="ru-RU" dirty="0"/>
              <a:t>этим магний стимулирует перистальтику кишечника и желчевыделение,</a:t>
            </a:r>
          </a:p>
          <a:p>
            <a:r>
              <a:rPr lang="ru-RU" dirty="0"/>
              <a:t>способствует уменьшению содержания холестерина в крови. Установлено, что</a:t>
            </a:r>
          </a:p>
          <a:p>
            <a:r>
              <a:rPr lang="ru-RU" dirty="0"/>
              <a:t>при снижении содержания магния в крови в стенках кровеносных сосудов</a:t>
            </a:r>
          </a:p>
          <a:p>
            <a:r>
              <a:rPr lang="ru-RU" dirty="0"/>
              <a:t>повышается количество кальция, который придает им хрупкость. Суточная</a:t>
            </a:r>
          </a:p>
          <a:p>
            <a:r>
              <a:rPr lang="ru-RU" dirty="0"/>
              <a:t>потребность в магнии составляет 400 мг.</a:t>
            </a:r>
          </a:p>
          <a:p>
            <a:r>
              <a:rPr lang="ru-RU" dirty="0"/>
              <a:t>Для лиц пожилого возраста важную роль в обмене веществ играет калий,</a:t>
            </a:r>
          </a:p>
          <a:p>
            <a:r>
              <a:rPr lang="ru-RU" dirty="0"/>
              <a:t>т.к. он способствует выведению из организма шлаков, необходим для</a:t>
            </a:r>
          </a:p>
          <a:p>
            <a:r>
              <a:rPr lang="ru-RU" dirty="0"/>
              <a:t>нормальной деятельности сердечной мышцы и др. органов и систем. Суточная</a:t>
            </a:r>
          </a:p>
          <a:p>
            <a:r>
              <a:rPr lang="ru-RU" dirty="0"/>
              <a:t>потребность в калии составляет 4000 мг</a:t>
            </a:r>
          </a:p>
        </p:txBody>
      </p:sp>
    </p:spTree>
    <p:extLst>
      <p:ext uri="{BB962C8B-B14F-4D97-AF65-F5344CB8AC3E}">
        <p14:creationId xmlns:p14="http://schemas.microsoft.com/office/powerpoint/2010/main" val="3240229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4BC97BA-9429-4E3C-9493-F2E97997E850}"/>
              </a:ext>
            </a:extLst>
          </p:cNvPr>
          <p:cNvSpPr txBox="1"/>
          <p:nvPr/>
        </p:nvSpPr>
        <p:spPr>
          <a:xfrm>
            <a:off x="874644" y="616158"/>
            <a:ext cx="6082748" cy="5632311"/>
          </a:xfrm>
          <a:prstGeom prst="rect">
            <a:avLst/>
          </a:prstGeom>
          <a:noFill/>
        </p:spPr>
        <p:txBody>
          <a:bodyPr wrap="square">
            <a:spAutoFit/>
          </a:bodyPr>
          <a:lstStyle/>
          <a:p>
            <a:r>
              <a:rPr lang="ru-RU" dirty="0"/>
              <a:t>С возрастом у пожилых людей может развиваться дефицит железа. Он</a:t>
            </a:r>
          </a:p>
          <a:p>
            <a:r>
              <a:rPr lang="ru-RU" dirty="0"/>
              <a:t>может наступить при односторонней молочно-растительной диете, т.к. молоко</a:t>
            </a:r>
          </a:p>
          <a:p>
            <a:r>
              <a:rPr lang="ru-RU" dirty="0"/>
              <a:t>и молочные продукты бедны этим минеральным веществом, а из растительных</a:t>
            </a:r>
          </a:p>
          <a:p>
            <a:r>
              <a:rPr lang="ru-RU" dirty="0"/>
              <a:t>продуктов железо усваивается плохо. Дефицит железа в организме может</a:t>
            </a:r>
          </a:p>
          <a:p>
            <a:r>
              <a:rPr lang="ru-RU" dirty="0"/>
              <a:t>возникнуть при нарушении всасывания: при старении происходит ослабление</a:t>
            </a:r>
          </a:p>
          <a:p>
            <a:r>
              <a:rPr lang="ru-RU" dirty="0"/>
              <a:t>секреции желудочного сока и снижение его кислотности. Суточная</a:t>
            </a:r>
          </a:p>
          <a:p>
            <a:r>
              <a:rPr lang="ru-RU" dirty="0"/>
              <a:t>потребность в железе у пожилых людей такая же, как и в молодом возрасте, -</a:t>
            </a:r>
          </a:p>
          <a:p>
            <a:r>
              <a:rPr lang="ru-RU" dirty="0"/>
              <a:t>10 мг для мужчин и 18 мг для женщин. Источником хорошо усвояемого железа</a:t>
            </a:r>
          </a:p>
          <a:p>
            <a:r>
              <a:rPr lang="ru-RU" dirty="0"/>
              <a:t>могут быть мясо, яичный желток, зерновые и бобовые культуры (при условии</a:t>
            </a:r>
          </a:p>
          <a:p>
            <a:r>
              <a:rPr lang="ru-RU" dirty="0"/>
              <a:t>потребления одновременно с источниками аскорбиновой кислоты)</a:t>
            </a:r>
          </a:p>
        </p:txBody>
      </p:sp>
      <p:sp>
        <p:nvSpPr>
          <p:cNvPr id="5" name="TextBox 4">
            <a:extLst>
              <a:ext uri="{FF2B5EF4-FFF2-40B4-BE49-F238E27FC236}">
                <a16:creationId xmlns:a16="http://schemas.microsoft.com/office/drawing/2014/main" xmlns="" id="{91AB4215-7661-44A5-982D-4C0B50A66819}"/>
              </a:ext>
            </a:extLst>
          </p:cNvPr>
          <p:cNvSpPr txBox="1"/>
          <p:nvPr/>
        </p:nvSpPr>
        <p:spPr>
          <a:xfrm>
            <a:off x="6732104" y="0"/>
            <a:ext cx="5221357" cy="369332"/>
          </a:xfrm>
          <a:prstGeom prst="rect">
            <a:avLst/>
          </a:prstGeom>
          <a:noFill/>
        </p:spPr>
        <p:txBody>
          <a:bodyPr wrap="square">
            <a:spAutoFit/>
          </a:bodyPr>
          <a:lstStyle/>
          <a:p>
            <a:r>
              <a:rPr lang="ru-RU" dirty="0"/>
              <a:t>Побольше пищевых волокон</a:t>
            </a:r>
          </a:p>
        </p:txBody>
      </p:sp>
      <p:sp>
        <p:nvSpPr>
          <p:cNvPr id="7" name="TextBox 6">
            <a:extLst>
              <a:ext uri="{FF2B5EF4-FFF2-40B4-BE49-F238E27FC236}">
                <a16:creationId xmlns:a16="http://schemas.microsoft.com/office/drawing/2014/main" xmlns="" id="{B9F08485-E8FF-4CDD-AF2B-F7D389D94BCB}"/>
              </a:ext>
            </a:extLst>
          </p:cNvPr>
          <p:cNvSpPr txBox="1"/>
          <p:nvPr/>
        </p:nvSpPr>
        <p:spPr>
          <a:xfrm>
            <a:off x="6732104" y="477078"/>
            <a:ext cx="5327374" cy="6247864"/>
          </a:xfrm>
          <a:prstGeom prst="rect">
            <a:avLst/>
          </a:prstGeom>
          <a:noFill/>
        </p:spPr>
        <p:txBody>
          <a:bodyPr wrap="square">
            <a:spAutoFit/>
          </a:bodyPr>
          <a:lstStyle/>
          <a:p>
            <a:r>
              <a:rPr lang="ru-RU" sz="1600" b="1" i="1" dirty="0">
                <a:cs typeface="Aharoni" panose="02010803020104030203" pitchFamily="2" charset="-79"/>
              </a:rPr>
              <a:t>Клетчатка и пектиновые вещества почти не усваиваются. Благодаря своим</a:t>
            </a:r>
          </a:p>
          <a:p>
            <a:r>
              <a:rPr lang="ru-RU" sz="1600" b="1" i="1" dirty="0">
                <a:cs typeface="Aharoni" panose="02010803020104030203" pitchFamily="2" charset="-79"/>
              </a:rPr>
              <a:t>физико-химическим свойствам они обладают способностью адсорбировать</a:t>
            </a:r>
          </a:p>
          <a:p>
            <a:r>
              <a:rPr lang="ru-RU" sz="1600" b="1" i="1" dirty="0">
                <a:cs typeface="Aharoni" panose="02010803020104030203" pitchFamily="2" charset="-79"/>
              </a:rPr>
              <a:t>пищевые и токсические вещества и улучшать бактериальное содержание</a:t>
            </a:r>
          </a:p>
          <a:p>
            <a:r>
              <a:rPr lang="ru-RU" sz="1600" b="1" i="1" dirty="0">
                <a:cs typeface="Aharoni" panose="02010803020104030203" pitchFamily="2" charset="-79"/>
              </a:rPr>
              <a:t>кишечника.</a:t>
            </a:r>
          </a:p>
          <a:p>
            <a:r>
              <a:rPr lang="ru-RU" sz="1600" b="1" i="1" dirty="0">
                <a:cs typeface="Aharoni" panose="02010803020104030203" pitchFamily="2" charset="-79"/>
              </a:rPr>
              <a:t>Особенно важно регулирующее действие пищевых волокон на опорожнение</a:t>
            </a:r>
          </a:p>
          <a:p>
            <a:r>
              <a:rPr lang="ru-RU" sz="1600" b="1" i="1" dirty="0">
                <a:cs typeface="Aharoni" panose="02010803020104030203" pitchFamily="2" charset="-79"/>
              </a:rPr>
              <a:t>кишечника и снижение давления в нем. Активация моторной деятельности</a:t>
            </a:r>
          </a:p>
          <a:p>
            <a:r>
              <a:rPr lang="ru-RU" sz="1600" b="1" i="1" dirty="0">
                <a:cs typeface="Aharoni" panose="02010803020104030203" pitchFamily="2" charset="-79"/>
              </a:rPr>
              <a:t>кишечника, нормализация стула под влиянием пищевых волокон</a:t>
            </a:r>
          </a:p>
          <a:p>
            <a:r>
              <a:rPr lang="ru-RU" sz="1600" b="1" i="1" dirty="0">
                <a:cs typeface="Aharoni" panose="02010803020104030203" pitchFamily="2" charset="-79"/>
              </a:rPr>
              <a:t>представляются реальной мерой профилактики </a:t>
            </a:r>
            <a:r>
              <a:rPr lang="ru-RU" sz="1600" b="1" i="1" dirty="0" err="1">
                <a:cs typeface="Aharoni" panose="02010803020104030203" pitchFamily="2" charset="-79"/>
              </a:rPr>
              <a:t>дивертикулеза</a:t>
            </a:r>
            <a:r>
              <a:rPr lang="ru-RU" sz="1600" b="1" i="1" dirty="0">
                <a:cs typeface="Aharoni" panose="02010803020104030203" pitchFamily="2" charset="-79"/>
              </a:rPr>
              <a:t> и</a:t>
            </a:r>
          </a:p>
          <a:p>
            <a:r>
              <a:rPr lang="ru-RU" sz="1600" b="1" i="1" dirty="0">
                <a:cs typeface="Aharoni" panose="02010803020104030203" pitchFamily="2" charset="-79"/>
              </a:rPr>
              <a:t>злокачественных новообразований. Кроме того, пищевые волокна</a:t>
            </a:r>
          </a:p>
          <a:p>
            <a:r>
              <a:rPr lang="ru-RU" sz="1600" b="1" i="1" dirty="0">
                <a:cs typeface="Aharoni" panose="02010803020104030203" pitchFamily="2" charset="-79"/>
              </a:rPr>
              <a:t>способствуют снижению уровня холестерина в крови и желчи. Имеются</a:t>
            </a:r>
          </a:p>
          <a:p>
            <a:r>
              <a:rPr lang="ru-RU" sz="1600" b="1" i="1" dirty="0">
                <a:cs typeface="Aharoni" panose="02010803020104030203" pitchFamily="2" charset="-79"/>
              </a:rPr>
              <a:t>указания на взаимосвязь между возникновением зубного кариеса и </a:t>
            </a:r>
          </a:p>
          <a:p>
            <a:r>
              <a:rPr lang="ru-RU" sz="1600" b="1" i="1" dirty="0">
                <a:cs typeface="Aharoni" panose="02010803020104030203" pitchFamily="2" charset="-79"/>
              </a:rPr>
              <a:t>недостаточным количеством пищевых волокон в пище. Для лиц пожилого</a:t>
            </a:r>
          </a:p>
          <a:p>
            <a:r>
              <a:rPr lang="ru-RU" sz="1600" b="1" i="1" dirty="0">
                <a:cs typeface="Aharoni" panose="02010803020104030203" pitchFamily="2" charset="-79"/>
              </a:rPr>
              <a:t>возраста количество клетчатки должно составлять 25–30 г/</a:t>
            </a:r>
            <a:r>
              <a:rPr lang="ru-RU" sz="1600" b="1" i="1" dirty="0" err="1">
                <a:cs typeface="Aharoni" panose="02010803020104030203" pitchFamily="2" charset="-79"/>
              </a:rPr>
              <a:t>сут</a:t>
            </a:r>
            <a:r>
              <a:rPr lang="ru-RU" sz="1600" b="1" i="1" dirty="0">
                <a:cs typeface="Aharoni" panose="02010803020104030203" pitchFamily="2" charset="-79"/>
              </a:rPr>
              <a:t>.</a:t>
            </a:r>
          </a:p>
        </p:txBody>
      </p:sp>
    </p:spTree>
    <p:extLst>
      <p:ext uri="{BB962C8B-B14F-4D97-AF65-F5344CB8AC3E}">
        <p14:creationId xmlns:p14="http://schemas.microsoft.com/office/powerpoint/2010/main" val="437423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D93320A-A9A9-45EB-A133-B09CE1AC71C9}"/>
              </a:ext>
            </a:extLst>
          </p:cNvPr>
          <p:cNvSpPr txBox="1"/>
          <p:nvPr/>
        </p:nvSpPr>
        <p:spPr>
          <a:xfrm>
            <a:off x="583096" y="238539"/>
            <a:ext cx="11290852" cy="5355312"/>
          </a:xfrm>
          <a:prstGeom prst="rect">
            <a:avLst/>
          </a:prstGeom>
          <a:noFill/>
        </p:spPr>
        <p:txBody>
          <a:bodyPr wrap="square">
            <a:spAutoFit/>
          </a:bodyPr>
          <a:lstStyle/>
          <a:p>
            <a:r>
              <a:rPr lang="ru-RU" dirty="0"/>
              <a:t>Разнообразие в питании в рационе пожилых людей</a:t>
            </a:r>
          </a:p>
          <a:p>
            <a:r>
              <a:rPr lang="ru-RU" dirty="0"/>
              <a:t>В рационе пожилых людей, безусловно, должны присутствовать любые</a:t>
            </a:r>
          </a:p>
          <a:p>
            <a:r>
              <a:rPr lang="ru-RU" dirty="0"/>
              <a:t>продукты, а диета должна быть смешанной, разнообразной. Не</a:t>
            </a:r>
          </a:p>
          <a:p>
            <a:r>
              <a:rPr lang="ru-RU" dirty="0"/>
              <a:t>рекомендуется исключать из рациона любимые блюда и заменять их пищей,</a:t>
            </a:r>
          </a:p>
          <a:p>
            <a:r>
              <a:rPr lang="ru-RU" dirty="0"/>
              <a:t>которую старый человек никогда не употреблял.</a:t>
            </a:r>
          </a:p>
          <a:p>
            <a:r>
              <a:rPr lang="ru-RU" dirty="0"/>
              <a:t>Так же как и в случае других возрастных групп, пожилые люди должны</a:t>
            </a:r>
          </a:p>
          <a:p>
            <a:r>
              <a:rPr lang="ru-RU" dirty="0"/>
              <a:t>получать разнообразную диету с использованием четырех основных групп</a:t>
            </a:r>
          </a:p>
          <a:p>
            <a:r>
              <a:rPr lang="ru-RU" dirty="0"/>
              <a:t>продуктов пирамиды питания. Американский национальный институт</a:t>
            </a:r>
          </a:p>
          <a:p>
            <a:r>
              <a:rPr lang="ru-RU" dirty="0"/>
              <a:t>старения рекомендует, чтобы диета пожилых людей включала:</a:t>
            </a:r>
          </a:p>
          <a:p>
            <a:r>
              <a:rPr lang="ru-RU" dirty="0"/>
              <a:t> По крайней мере два раза в день молоко (или молочные продукты с</a:t>
            </a:r>
          </a:p>
          <a:p>
            <a:r>
              <a:rPr lang="ru-RU" dirty="0"/>
              <a:t>низким содержанием лактозы, такие как старые твердые сыры и</a:t>
            </a:r>
          </a:p>
          <a:p>
            <a:r>
              <a:rPr lang="ru-RU" dirty="0"/>
              <a:t>йогурт).</a:t>
            </a:r>
          </a:p>
          <a:p>
            <a:r>
              <a:rPr lang="ru-RU" dirty="0"/>
              <a:t> Два раза в день пищу с высоким содержанием белка (</a:t>
            </a:r>
            <a:r>
              <a:rPr lang="ru-RU" dirty="0" err="1"/>
              <a:t>не-</a:t>
            </a:r>
            <a:r>
              <a:rPr lang="ru-RU" dirty="0"/>
              <a:t> жирное мясо,</a:t>
            </a:r>
          </a:p>
          <a:p>
            <a:r>
              <a:rPr lang="ru-RU" dirty="0"/>
              <a:t>птицу, рыбу, яйца, бобовые, орехи, арахисовое масло).</a:t>
            </a:r>
          </a:p>
          <a:p>
            <a:r>
              <a:rPr lang="ru-RU" dirty="0"/>
              <a:t> Четыре раза в день фрукты и овощи, которые должны включать</a:t>
            </a:r>
          </a:p>
          <a:p>
            <a:r>
              <a:rPr lang="ru-RU" dirty="0"/>
              <a:t>цитрусовые (или сок цитрусовых) и овощи с темно-зелеными</a:t>
            </a:r>
          </a:p>
          <a:p>
            <a:r>
              <a:rPr lang="ru-RU" dirty="0"/>
              <a:t>листьями.</a:t>
            </a:r>
          </a:p>
          <a:p>
            <a:r>
              <a:rPr lang="ru-RU" dirty="0"/>
              <a:t> Четыре раза в день хлеб или продукты из зерновых культур,</a:t>
            </a:r>
          </a:p>
          <a:p>
            <a:r>
              <a:rPr lang="ru-RU" dirty="0" err="1"/>
              <a:t>цельнозерновых</a:t>
            </a:r>
            <a:r>
              <a:rPr lang="ru-RU" dirty="0"/>
              <a:t> или обогащенных.</a:t>
            </a:r>
          </a:p>
        </p:txBody>
      </p:sp>
    </p:spTree>
    <p:extLst>
      <p:ext uri="{BB962C8B-B14F-4D97-AF65-F5344CB8AC3E}">
        <p14:creationId xmlns:p14="http://schemas.microsoft.com/office/powerpoint/2010/main" val="3486183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DB92E3E3-D501-42A4-9952-B1A5A749DD61}"/>
              </a:ext>
            </a:extLst>
          </p:cNvPr>
          <p:cNvSpPr txBox="1"/>
          <p:nvPr/>
        </p:nvSpPr>
        <p:spPr>
          <a:xfrm>
            <a:off x="145773" y="132521"/>
            <a:ext cx="7805531" cy="7017306"/>
          </a:xfrm>
          <a:prstGeom prst="rect">
            <a:avLst/>
          </a:prstGeom>
          <a:noFill/>
        </p:spPr>
        <p:txBody>
          <a:bodyPr wrap="square">
            <a:spAutoFit/>
          </a:bodyPr>
          <a:lstStyle/>
          <a:p>
            <a:r>
              <a:rPr lang="ru-RU" dirty="0"/>
              <a:t>Старение проявляется как постепенное ухудшение физиологических функций: ослабляется защита иммунной системы, уменьшается мышечная масса, возникают нарушения работы мозга и сердечно-сосудистой системы. До недавнего времени казалось, что процесс старения не поддается контролю. Однако, в последние десятилетия в </a:t>
            </a:r>
            <a:r>
              <a:rPr lang="ru-RU" dirty="0" err="1"/>
              <a:t>биогеронтологии</a:t>
            </a:r>
            <a:r>
              <a:rPr lang="ru-RU" dirty="0"/>
              <a:t> — науке о старении — был сделан ряд важных открытий. Ученые давно догадывались, что доступные глазу признаки старения — это последствия незаметных изменений на уровне клеток и молекул, но выяснить, какие же это молекулярные изменения, удалось совсем недавно . На данный момент выделяют девять клеточно-молекулярных признаков старения, общих для различных организмов. К этим признакам относят :</a:t>
            </a:r>
          </a:p>
          <a:p>
            <a:endParaRPr lang="ru-RU" dirty="0"/>
          </a:p>
          <a:p>
            <a:r>
              <a:rPr lang="ru-RU" dirty="0"/>
              <a:t>повышение нестабильности генома;</a:t>
            </a:r>
          </a:p>
          <a:p>
            <a:r>
              <a:rPr lang="ru-RU" dirty="0"/>
              <a:t>укорочение </a:t>
            </a:r>
            <a:r>
              <a:rPr lang="ru-RU" dirty="0" err="1"/>
              <a:t>теломер</a:t>
            </a:r>
            <a:r>
              <a:rPr lang="ru-RU" dirty="0"/>
              <a:t> ;</a:t>
            </a:r>
          </a:p>
          <a:p>
            <a:r>
              <a:rPr lang="ru-RU" dirty="0"/>
              <a:t>эпигенетические изменения ;</a:t>
            </a:r>
          </a:p>
          <a:p>
            <a:r>
              <a:rPr lang="ru-RU" dirty="0"/>
              <a:t>изменения в межклеточной коммуникации;</a:t>
            </a:r>
          </a:p>
          <a:p>
            <a:r>
              <a:rPr lang="ru-RU" dirty="0"/>
              <a:t>нарушение белкового гомеостаза;</a:t>
            </a:r>
          </a:p>
          <a:p>
            <a:r>
              <a:rPr lang="ru-RU" dirty="0"/>
              <a:t>истощение стволовых клеток;</a:t>
            </a:r>
          </a:p>
          <a:p>
            <a:r>
              <a:rPr lang="ru-RU" dirty="0"/>
              <a:t>клеточное старение ;</a:t>
            </a:r>
          </a:p>
          <a:p>
            <a:r>
              <a:rPr lang="ru-RU" dirty="0"/>
              <a:t>митохондриальные нарушения;</a:t>
            </a:r>
          </a:p>
          <a:p>
            <a:r>
              <a:rPr lang="ru-RU" dirty="0" err="1"/>
              <a:t>разрегулирование</a:t>
            </a:r>
            <a:r>
              <a:rPr lang="ru-RU" dirty="0"/>
              <a:t> клеточных сигнальных путей, чувствующих уровень питательных веществ.</a:t>
            </a:r>
          </a:p>
        </p:txBody>
      </p:sp>
      <p:pic>
        <p:nvPicPr>
          <p:cNvPr id="7" name="Рисунок 6">
            <a:extLst>
              <a:ext uri="{FF2B5EF4-FFF2-40B4-BE49-F238E27FC236}">
                <a16:creationId xmlns:a16="http://schemas.microsoft.com/office/drawing/2014/main" xmlns="" id="{C19232DE-2723-4F8F-A05C-48CD9F8C19FC}"/>
              </a:ext>
            </a:extLst>
          </p:cNvPr>
          <p:cNvPicPr>
            <a:picLocks noChangeAspect="1"/>
          </p:cNvPicPr>
          <p:nvPr/>
        </p:nvPicPr>
        <p:blipFill>
          <a:blip r:embed="rId2"/>
          <a:stretch>
            <a:fillRect/>
          </a:stretch>
        </p:blipFill>
        <p:spPr>
          <a:xfrm>
            <a:off x="7951304" y="1300162"/>
            <a:ext cx="3697356" cy="4257675"/>
          </a:xfrm>
          <a:prstGeom prst="rect">
            <a:avLst/>
          </a:prstGeom>
        </p:spPr>
      </p:pic>
    </p:spTree>
    <p:extLst>
      <p:ext uri="{BB962C8B-B14F-4D97-AF65-F5344CB8AC3E}">
        <p14:creationId xmlns:p14="http://schemas.microsoft.com/office/powerpoint/2010/main" val="2115201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5128706E-C714-43D2-BAD2-3FCE9651E52E}"/>
              </a:ext>
            </a:extLst>
          </p:cNvPr>
          <p:cNvPicPr>
            <a:picLocks noChangeAspect="1"/>
          </p:cNvPicPr>
          <p:nvPr/>
        </p:nvPicPr>
        <p:blipFill>
          <a:blip r:embed="rId2"/>
          <a:stretch>
            <a:fillRect/>
          </a:stretch>
        </p:blipFill>
        <p:spPr>
          <a:xfrm>
            <a:off x="318051" y="0"/>
            <a:ext cx="11476383" cy="6858000"/>
          </a:xfrm>
          <a:prstGeom prst="rect">
            <a:avLst/>
          </a:prstGeom>
        </p:spPr>
      </p:pic>
    </p:spTree>
    <p:extLst>
      <p:ext uri="{BB962C8B-B14F-4D97-AF65-F5344CB8AC3E}">
        <p14:creationId xmlns:p14="http://schemas.microsoft.com/office/powerpoint/2010/main" val="2939463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CA526D20-C306-4570-9E1C-239B949A592B}"/>
              </a:ext>
            </a:extLst>
          </p:cNvPr>
          <p:cNvPicPr>
            <a:picLocks noChangeAspect="1"/>
          </p:cNvPicPr>
          <p:nvPr/>
        </p:nvPicPr>
        <p:blipFill>
          <a:blip r:embed="rId2"/>
          <a:stretch>
            <a:fillRect/>
          </a:stretch>
        </p:blipFill>
        <p:spPr>
          <a:xfrm>
            <a:off x="344556" y="0"/>
            <a:ext cx="11410121" cy="6858000"/>
          </a:xfrm>
          <a:prstGeom prst="rect">
            <a:avLst/>
          </a:prstGeom>
        </p:spPr>
      </p:pic>
    </p:spTree>
    <p:extLst>
      <p:ext uri="{BB962C8B-B14F-4D97-AF65-F5344CB8AC3E}">
        <p14:creationId xmlns:p14="http://schemas.microsoft.com/office/powerpoint/2010/main" val="1731225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2D8657D0-39AA-4EAA-A700-0B6BC8688DB6}"/>
              </a:ext>
            </a:extLst>
          </p:cNvPr>
          <p:cNvPicPr>
            <a:picLocks noChangeAspect="1"/>
          </p:cNvPicPr>
          <p:nvPr/>
        </p:nvPicPr>
        <p:blipFill>
          <a:blip r:embed="rId2"/>
          <a:stretch>
            <a:fillRect/>
          </a:stretch>
        </p:blipFill>
        <p:spPr>
          <a:xfrm>
            <a:off x="503583" y="106017"/>
            <a:ext cx="11052313" cy="6751983"/>
          </a:xfrm>
          <a:prstGeom prst="rect">
            <a:avLst/>
          </a:prstGeom>
        </p:spPr>
      </p:pic>
    </p:spTree>
    <p:extLst>
      <p:ext uri="{BB962C8B-B14F-4D97-AF65-F5344CB8AC3E}">
        <p14:creationId xmlns:p14="http://schemas.microsoft.com/office/powerpoint/2010/main" val="3319162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A33A834D-5F5E-49FB-8B08-9E4E1DC56E14}"/>
              </a:ext>
            </a:extLst>
          </p:cNvPr>
          <p:cNvPicPr>
            <a:picLocks noChangeAspect="1"/>
          </p:cNvPicPr>
          <p:nvPr/>
        </p:nvPicPr>
        <p:blipFill>
          <a:blip r:embed="rId2"/>
          <a:stretch>
            <a:fillRect/>
          </a:stretch>
        </p:blipFill>
        <p:spPr>
          <a:xfrm>
            <a:off x="212035" y="0"/>
            <a:ext cx="11608904" cy="6858000"/>
          </a:xfrm>
          <a:prstGeom prst="rect">
            <a:avLst/>
          </a:prstGeom>
        </p:spPr>
      </p:pic>
    </p:spTree>
    <p:extLst>
      <p:ext uri="{BB962C8B-B14F-4D97-AF65-F5344CB8AC3E}">
        <p14:creationId xmlns:p14="http://schemas.microsoft.com/office/powerpoint/2010/main" val="3285225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4D6B8724-8D94-47EA-8EB1-A45450257F3F}"/>
              </a:ext>
            </a:extLst>
          </p:cNvPr>
          <p:cNvPicPr>
            <a:picLocks noChangeAspect="1"/>
          </p:cNvPicPr>
          <p:nvPr/>
        </p:nvPicPr>
        <p:blipFill>
          <a:blip r:embed="rId2"/>
          <a:stretch>
            <a:fillRect/>
          </a:stretch>
        </p:blipFill>
        <p:spPr>
          <a:xfrm>
            <a:off x="198783" y="318052"/>
            <a:ext cx="11661913" cy="6539948"/>
          </a:xfrm>
          <a:prstGeom prst="rect">
            <a:avLst/>
          </a:prstGeom>
        </p:spPr>
      </p:pic>
    </p:spTree>
    <p:extLst>
      <p:ext uri="{BB962C8B-B14F-4D97-AF65-F5344CB8AC3E}">
        <p14:creationId xmlns:p14="http://schemas.microsoft.com/office/powerpoint/2010/main" val="20618720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FA4D8F67-7055-40FE-B0A1-0EB9EC738DA8}"/>
              </a:ext>
            </a:extLst>
          </p:cNvPr>
          <p:cNvPicPr>
            <a:picLocks noChangeAspect="1"/>
          </p:cNvPicPr>
          <p:nvPr/>
        </p:nvPicPr>
        <p:blipFill>
          <a:blip r:embed="rId2"/>
          <a:stretch>
            <a:fillRect/>
          </a:stretch>
        </p:blipFill>
        <p:spPr>
          <a:xfrm>
            <a:off x="185529" y="172277"/>
            <a:ext cx="11436627" cy="6294783"/>
          </a:xfrm>
          <a:prstGeom prst="rect">
            <a:avLst/>
          </a:prstGeom>
        </p:spPr>
      </p:pic>
    </p:spTree>
    <p:extLst>
      <p:ext uri="{BB962C8B-B14F-4D97-AF65-F5344CB8AC3E}">
        <p14:creationId xmlns:p14="http://schemas.microsoft.com/office/powerpoint/2010/main" val="3675704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xmlns="" id="{C1308709-20F2-49D6-8565-9D6DC3DAEF9C}"/>
              </a:ext>
            </a:extLst>
          </p:cNvPr>
          <p:cNvSpPr>
            <a:spLocks noGrp="1"/>
          </p:cNvSpPr>
          <p:nvPr>
            <p:ph type="title"/>
          </p:nvPr>
        </p:nvSpPr>
        <p:spPr/>
        <p:txBody>
          <a:bodyPr>
            <a:normAutofit fontScale="90000"/>
          </a:bodyPr>
          <a:lstStyle/>
          <a:p>
            <a:pPr algn="ctr"/>
            <a:r>
              <a:rPr lang="ru-RU" sz="2700" i="1" dirty="0">
                <a:solidFill>
                  <a:schemeClr val="accent5">
                    <a:lumMod val="50000"/>
                  </a:schemeClr>
                </a:solidFill>
                <a:cs typeface="Aharoni" panose="02010803020104030203" pitchFamily="2" charset="-79"/>
              </a:rPr>
              <a:t>Диета при атеросклерозе: общие принципы рациона</a:t>
            </a:r>
            <a:r>
              <a:rPr lang="ru-RU" dirty="0"/>
              <a:t/>
            </a:r>
            <a:br>
              <a:rPr lang="ru-RU" dirty="0"/>
            </a:br>
            <a:r>
              <a:rPr lang="ru-RU" dirty="0"/>
              <a:t/>
            </a:r>
            <a:br>
              <a:rPr lang="ru-RU" dirty="0"/>
            </a:br>
            <a:endParaRPr lang="ru-RU" dirty="0"/>
          </a:p>
        </p:txBody>
      </p:sp>
      <p:sp>
        <p:nvSpPr>
          <p:cNvPr id="6" name="TextBox 5">
            <a:extLst>
              <a:ext uri="{FF2B5EF4-FFF2-40B4-BE49-F238E27FC236}">
                <a16:creationId xmlns:a16="http://schemas.microsoft.com/office/drawing/2014/main" xmlns="" id="{F523F9C9-35D9-4FB0-B5BB-7167729E39F6}"/>
              </a:ext>
            </a:extLst>
          </p:cNvPr>
          <p:cNvSpPr txBox="1"/>
          <p:nvPr/>
        </p:nvSpPr>
        <p:spPr>
          <a:xfrm>
            <a:off x="583096" y="893157"/>
            <a:ext cx="11317355" cy="3139321"/>
          </a:xfrm>
          <a:prstGeom prst="rect">
            <a:avLst/>
          </a:prstGeom>
          <a:noFill/>
        </p:spPr>
        <p:txBody>
          <a:bodyPr wrap="square">
            <a:spAutoFit/>
          </a:bodyPr>
          <a:lstStyle/>
          <a:p>
            <a:r>
              <a:rPr lang="ru-RU" dirty="0"/>
              <a:t>При атеросклерозе необходимо придерживаться диеты, чтобы снизить риск развития сердечно-сосудистого заболевания (ишемической болезни сердца), которое приводит к осложнениям. </a:t>
            </a:r>
          </a:p>
          <a:p>
            <a:r>
              <a:rPr lang="ru-RU" dirty="0"/>
              <a:t>Изменяют количество и характер употребляемой пищи с целью: улучшить трофику тканей (через активизацию кровообращения);</a:t>
            </a:r>
          </a:p>
          <a:p>
            <a:r>
              <a:rPr lang="ru-RU" dirty="0"/>
              <a:t> скорректировать биохимический состав крови; </a:t>
            </a:r>
          </a:p>
          <a:p>
            <a:r>
              <a:rPr lang="ru-RU" dirty="0"/>
              <a:t>восстановить нормальный метаболизм (обмен веществ) в стенках сосудов и миокарде; </a:t>
            </a:r>
          </a:p>
          <a:p>
            <a:r>
              <a:rPr lang="ru-RU" dirty="0"/>
              <a:t>уменьшить способность крови сворачиваться;</a:t>
            </a:r>
          </a:p>
          <a:p>
            <a:r>
              <a:rPr lang="ru-RU" dirty="0"/>
              <a:t> скорректировать вес;</a:t>
            </a:r>
          </a:p>
          <a:p>
            <a:r>
              <a:rPr lang="ru-RU" dirty="0"/>
              <a:t> нормализовать активность нервной системы.</a:t>
            </a:r>
          </a:p>
          <a:p>
            <a:endParaRPr lang="ru-RU" dirty="0"/>
          </a:p>
        </p:txBody>
      </p:sp>
      <p:sp>
        <p:nvSpPr>
          <p:cNvPr id="8" name="TextBox 7">
            <a:extLst>
              <a:ext uri="{FF2B5EF4-FFF2-40B4-BE49-F238E27FC236}">
                <a16:creationId xmlns:a16="http://schemas.microsoft.com/office/drawing/2014/main" xmlns="" id="{4302CF89-CECE-4015-B3CF-F0AF96698DC6}"/>
              </a:ext>
            </a:extLst>
          </p:cNvPr>
          <p:cNvSpPr txBox="1"/>
          <p:nvPr/>
        </p:nvSpPr>
        <p:spPr>
          <a:xfrm>
            <a:off x="159029" y="3674386"/>
            <a:ext cx="11608901" cy="1292662"/>
          </a:xfrm>
          <a:prstGeom prst="rect">
            <a:avLst/>
          </a:prstGeom>
          <a:noFill/>
        </p:spPr>
        <p:txBody>
          <a:bodyPr wrap="square">
            <a:spAutoFit/>
          </a:bodyPr>
          <a:lstStyle/>
          <a:p>
            <a:pPr algn="ctr"/>
            <a:r>
              <a:rPr lang="ru-RU" sz="2000" dirty="0">
                <a:solidFill>
                  <a:schemeClr val="accent5">
                    <a:lumMod val="50000"/>
                  </a:schemeClr>
                </a:solidFill>
                <a:cs typeface="Aharoni" panose="02010803020104030203" pitchFamily="2" charset="-79"/>
              </a:rPr>
              <a:t>Для достижения этих эффектов придерживаются таких принципов:</a:t>
            </a:r>
          </a:p>
          <a:p>
            <a:pPr algn="ctr"/>
            <a:r>
              <a:rPr lang="ru-RU" sz="2000" dirty="0">
                <a:solidFill>
                  <a:schemeClr val="accent5">
                    <a:lumMod val="50000"/>
                  </a:schemeClr>
                </a:solidFill>
                <a:cs typeface="Aharoni" panose="02010803020104030203" pitchFamily="2" charset="-79"/>
              </a:rPr>
              <a:t> ограничивают энергетическую ценность потребляемой еды до необходимого минимума с целью поддержки идеальной массы тела</a:t>
            </a:r>
            <a:r>
              <a:rPr lang="ru-RU" dirty="0"/>
              <a:t>;</a:t>
            </a:r>
          </a:p>
          <a:p>
            <a:r>
              <a:rPr lang="ru-RU" dirty="0"/>
              <a:t> </a:t>
            </a:r>
          </a:p>
        </p:txBody>
      </p:sp>
      <p:sp>
        <p:nvSpPr>
          <p:cNvPr id="10" name="TextBox 9">
            <a:extLst>
              <a:ext uri="{FF2B5EF4-FFF2-40B4-BE49-F238E27FC236}">
                <a16:creationId xmlns:a16="http://schemas.microsoft.com/office/drawing/2014/main" xmlns="" id="{EE375CC5-3FF0-480C-8C92-1739D0609C4E}"/>
              </a:ext>
            </a:extLst>
          </p:cNvPr>
          <p:cNvSpPr txBox="1"/>
          <p:nvPr/>
        </p:nvSpPr>
        <p:spPr>
          <a:xfrm>
            <a:off x="159029" y="4850296"/>
            <a:ext cx="11741422" cy="2031325"/>
          </a:xfrm>
          <a:prstGeom prst="rect">
            <a:avLst/>
          </a:prstGeom>
          <a:noFill/>
        </p:spPr>
        <p:txBody>
          <a:bodyPr wrap="square">
            <a:spAutoFit/>
          </a:bodyPr>
          <a:lstStyle/>
          <a:p>
            <a:r>
              <a:rPr lang="ru-RU" dirty="0"/>
              <a:t>Отдают приоритет этим продуктам: овощам и фруктам; неочищенному зерну (ограничиваются хлебом грубого помола); молочным продуктам со сниженным содержанием жира (питье парного деревенского молока придется отложить до лучших времен); </a:t>
            </a:r>
          </a:p>
          <a:p>
            <a:r>
              <a:rPr lang="ru-RU" dirty="0"/>
              <a:t>постным сортам мяса; жирным видам рыбы (да-да, это ради полиненасыщенных омега-3 жирных кислот); общее количество употребленных жиров не должно превышать 30% потраченной за день энергии. насыщенные жиры должны составлять одну треть и меньше;</a:t>
            </a:r>
          </a:p>
          <a:p>
            <a:endParaRPr lang="ru-RU" dirty="0"/>
          </a:p>
        </p:txBody>
      </p:sp>
    </p:spTree>
    <p:extLst>
      <p:ext uri="{BB962C8B-B14F-4D97-AF65-F5344CB8AC3E}">
        <p14:creationId xmlns:p14="http://schemas.microsoft.com/office/powerpoint/2010/main" val="3388356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EE8D974-A8A2-442E-A8DB-12FB865AD66B}"/>
              </a:ext>
            </a:extLst>
          </p:cNvPr>
          <p:cNvSpPr>
            <a:spLocks noGrp="1"/>
          </p:cNvSpPr>
          <p:nvPr>
            <p:ph type="title"/>
          </p:nvPr>
        </p:nvSpPr>
        <p:spPr>
          <a:xfrm>
            <a:off x="556591" y="421817"/>
            <a:ext cx="10599089" cy="969661"/>
          </a:xfrm>
        </p:spPr>
        <p:txBody>
          <a:bodyPr>
            <a:normAutofit/>
          </a:bodyPr>
          <a:lstStyle/>
          <a:p>
            <a:r>
              <a:rPr lang="ru-RU" sz="2800" i="1" dirty="0">
                <a:solidFill>
                  <a:schemeClr val="accent5">
                    <a:lumMod val="50000"/>
                  </a:schemeClr>
                </a:solidFill>
                <a:cs typeface="Aharoni" panose="02010803020104030203" pitchFamily="2" charset="-79"/>
              </a:rPr>
              <a:t>Диета при атеросклерозе: общие принципы рациона</a:t>
            </a:r>
          </a:p>
        </p:txBody>
      </p:sp>
      <p:sp>
        <p:nvSpPr>
          <p:cNvPr id="4" name="TextBox 3">
            <a:extLst>
              <a:ext uri="{FF2B5EF4-FFF2-40B4-BE49-F238E27FC236}">
                <a16:creationId xmlns:a16="http://schemas.microsoft.com/office/drawing/2014/main" xmlns="" id="{5E9476D0-50C9-4B98-B12B-E47F17BE7B56}"/>
              </a:ext>
            </a:extLst>
          </p:cNvPr>
          <p:cNvSpPr txBox="1"/>
          <p:nvPr/>
        </p:nvSpPr>
        <p:spPr>
          <a:xfrm>
            <a:off x="556591" y="2001078"/>
            <a:ext cx="11092070" cy="2585323"/>
          </a:xfrm>
          <a:prstGeom prst="rect">
            <a:avLst/>
          </a:prstGeom>
          <a:noFill/>
        </p:spPr>
        <p:txBody>
          <a:bodyPr wrap="square">
            <a:spAutoFit/>
          </a:bodyPr>
          <a:lstStyle/>
          <a:p>
            <a:r>
              <a:rPr lang="ru-RU" dirty="0"/>
              <a:t>В низкокалорийной диете (направленной на похудение) частично заменяют сложными углеводами, жирами морепродуктов и растительными маслами. холестерин употребляют до 300 мг в сутки (ведь он еще и печенью синтезируется);</a:t>
            </a:r>
          </a:p>
          <a:p>
            <a:r>
              <a:rPr lang="ru-RU" dirty="0"/>
              <a:t> ограничивают количество быстрых сахаров (предпочитают низкоуглеводные сладости, поскольку гипергликемия готовит почву для появления атеросклеротической бляшки); при наличии гипертонии или избыточной массы тела уменьшают потребление поваренной соли до 5 г/сутки;</a:t>
            </a:r>
          </a:p>
          <a:p>
            <a:r>
              <a:rPr lang="ru-RU" dirty="0"/>
              <a:t>максимально ограничивают алкоголь.</a:t>
            </a:r>
          </a:p>
          <a:p>
            <a:endParaRPr lang="ru-RU" dirty="0"/>
          </a:p>
        </p:txBody>
      </p:sp>
      <p:sp>
        <p:nvSpPr>
          <p:cNvPr id="6" name="TextBox 5">
            <a:extLst>
              <a:ext uri="{FF2B5EF4-FFF2-40B4-BE49-F238E27FC236}">
                <a16:creationId xmlns:a16="http://schemas.microsoft.com/office/drawing/2014/main" xmlns="" id="{ECD1889A-3016-4674-B0CD-A0A97528B31E}"/>
              </a:ext>
            </a:extLst>
          </p:cNvPr>
          <p:cNvSpPr txBox="1"/>
          <p:nvPr/>
        </p:nvSpPr>
        <p:spPr>
          <a:xfrm>
            <a:off x="755375" y="4452729"/>
            <a:ext cx="10774016" cy="1477328"/>
          </a:xfrm>
          <a:prstGeom prst="rect">
            <a:avLst/>
          </a:prstGeom>
          <a:noFill/>
        </p:spPr>
        <p:txBody>
          <a:bodyPr wrap="square">
            <a:spAutoFit/>
          </a:bodyPr>
          <a:lstStyle/>
          <a:p>
            <a:r>
              <a:rPr lang="ru-RU" dirty="0"/>
              <a:t>Правильное питание при атеросклерозе сосудов головного мозга базируется на описанных выше главных принципах. Однако обогащают рацион продуктами, которые содержат вещества, оказывающие благотворное влияние на функционирование мозговых тканей в условиях угрозы нарушения кровоснабжения.</a:t>
            </a:r>
          </a:p>
          <a:p>
            <a:endParaRPr lang="ru-RU" dirty="0"/>
          </a:p>
        </p:txBody>
      </p:sp>
    </p:spTree>
    <p:extLst>
      <p:ext uri="{BB962C8B-B14F-4D97-AF65-F5344CB8AC3E}">
        <p14:creationId xmlns:p14="http://schemas.microsoft.com/office/powerpoint/2010/main" val="2386976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4EF0656-9D4C-4B06-B5F9-1052089B30F2}"/>
              </a:ext>
            </a:extLst>
          </p:cNvPr>
          <p:cNvSpPr>
            <a:spLocks noGrp="1"/>
          </p:cNvSpPr>
          <p:nvPr>
            <p:ph type="title"/>
          </p:nvPr>
        </p:nvSpPr>
        <p:spPr>
          <a:xfrm>
            <a:off x="304800" y="421817"/>
            <a:ext cx="11118574" cy="717870"/>
          </a:xfrm>
        </p:spPr>
        <p:txBody>
          <a:bodyPr>
            <a:normAutofit fontScale="90000"/>
          </a:bodyPr>
          <a:lstStyle/>
          <a:p>
            <a:r>
              <a:rPr lang="ru-RU" sz="2700" dirty="0">
                <a:solidFill>
                  <a:schemeClr val="accent6">
                    <a:lumMod val="50000"/>
                  </a:schemeClr>
                </a:solidFill>
                <a:cs typeface="Aharoni" panose="02010803020104030203" pitchFamily="2" charset="-79"/>
              </a:rPr>
              <a:t/>
            </a:r>
            <a:br>
              <a:rPr lang="ru-RU" sz="2700" dirty="0">
                <a:solidFill>
                  <a:schemeClr val="accent6">
                    <a:lumMod val="50000"/>
                  </a:schemeClr>
                </a:solidFill>
                <a:cs typeface="Aharoni" panose="02010803020104030203" pitchFamily="2" charset="-79"/>
              </a:rPr>
            </a:br>
            <a:r>
              <a:rPr lang="ru-RU" sz="2700" dirty="0">
                <a:solidFill>
                  <a:schemeClr val="accent6">
                    <a:lumMod val="50000"/>
                  </a:schemeClr>
                </a:solidFill>
                <a:cs typeface="Aharoni" panose="02010803020104030203" pitchFamily="2" charset="-79"/>
              </a:rPr>
              <a:t/>
            </a:r>
            <a:br>
              <a:rPr lang="ru-RU" sz="2700" dirty="0">
                <a:solidFill>
                  <a:schemeClr val="accent6">
                    <a:lumMod val="50000"/>
                  </a:schemeClr>
                </a:solidFill>
                <a:cs typeface="Aharoni" panose="02010803020104030203" pitchFamily="2" charset="-79"/>
              </a:rPr>
            </a:br>
            <a:r>
              <a:rPr lang="ru-RU" dirty="0"/>
              <a:t/>
            </a:r>
            <a:br>
              <a:rPr lang="ru-RU" dirty="0"/>
            </a:br>
            <a:r>
              <a:rPr lang="ru-RU" dirty="0"/>
              <a:t/>
            </a:r>
            <a:br>
              <a:rPr lang="ru-RU" dirty="0"/>
            </a:br>
            <a:r>
              <a:rPr lang="ru-RU" dirty="0"/>
              <a:t/>
            </a:r>
            <a:br>
              <a:rPr lang="ru-RU" dirty="0"/>
            </a:br>
            <a:r>
              <a:rPr lang="ru-RU" dirty="0"/>
              <a:t/>
            </a:r>
            <a:br>
              <a:rPr lang="ru-RU" dirty="0"/>
            </a:br>
            <a:r>
              <a:rPr lang="ru-RU" dirty="0"/>
              <a:t/>
            </a:r>
            <a:br>
              <a:rPr lang="ru-RU" dirty="0"/>
            </a:br>
            <a:r>
              <a:rPr lang="ru-RU" dirty="0"/>
              <a:t/>
            </a:r>
            <a:br>
              <a:rPr lang="ru-RU" dirty="0"/>
            </a:br>
            <a:r>
              <a:rPr lang="ru-RU" dirty="0"/>
              <a:t/>
            </a:r>
            <a:br>
              <a:rPr lang="ru-RU" dirty="0"/>
            </a:br>
            <a:r>
              <a:rPr lang="ru-RU" dirty="0"/>
              <a:t/>
            </a:r>
            <a:br>
              <a:rPr lang="ru-RU" dirty="0"/>
            </a:br>
            <a:r>
              <a:rPr lang="ru-RU" sz="2200" dirty="0">
                <a:cs typeface="Aharoni" panose="02010803020104030203" pitchFamily="2" charset="-79"/>
              </a:rPr>
              <a:t>К таким активным компонентам пищи относят</a:t>
            </a:r>
            <a:r>
              <a:rPr lang="ru-RU" dirty="0"/>
              <a:t>:</a:t>
            </a:r>
            <a:br>
              <a:rPr lang="ru-RU" dirty="0"/>
            </a:br>
            <a:r>
              <a:rPr lang="ru-RU" sz="2000" i="1" dirty="0">
                <a:solidFill>
                  <a:schemeClr val="accent6">
                    <a:lumMod val="50000"/>
                  </a:schemeClr>
                </a:solidFill>
                <a:cs typeface="Aharoni" panose="02010803020104030203" pitchFamily="2" charset="-79"/>
              </a:rPr>
              <a:t/>
            </a:r>
            <a:br>
              <a:rPr lang="ru-RU" sz="2000" i="1" dirty="0">
                <a:solidFill>
                  <a:schemeClr val="accent6">
                    <a:lumMod val="50000"/>
                  </a:schemeClr>
                </a:solidFill>
                <a:cs typeface="Aharoni" panose="02010803020104030203" pitchFamily="2" charset="-79"/>
              </a:rPr>
            </a:br>
            <a:r>
              <a:rPr lang="ru-RU" sz="2000" i="1" dirty="0">
                <a:solidFill>
                  <a:schemeClr val="accent6">
                    <a:lumMod val="50000"/>
                  </a:schemeClr>
                </a:solidFill>
                <a:cs typeface="Aharoni" panose="02010803020104030203" pitchFamily="2" charset="-79"/>
              </a:rPr>
              <a:t>Бета-каротин</a:t>
            </a:r>
            <a:r>
              <a:rPr lang="ru-RU" sz="1600" i="1" dirty="0">
                <a:solidFill>
                  <a:schemeClr val="accent6">
                    <a:lumMod val="50000"/>
                  </a:schemeClr>
                </a:solidFill>
                <a:cs typeface="Aharoni" panose="02010803020104030203" pitchFamily="2" charset="-79"/>
              </a:rPr>
              <a:t>-</a:t>
            </a:r>
            <a:r>
              <a:rPr lang="ru-RU" sz="1600" dirty="0">
                <a:cs typeface="Aharoni" panose="02010803020104030203" pitchFamily="2" charset="-79"/>
              </a:rPr>
              <a:t> Он на долгий срок защищает клетки мозга. Содержится в ярких плодах – тыкве, моркови, манго, дыне, папайе.</a:t>
            </a:r>
            <a:br>
              <a:rPr lang="ru-RU" sz="1600" dirty="0">
                <a:cs typeface="Aharoni" panose="02010803020104030203" pitchFamily="2" charset="-79"/>
              </a:rPr>
            </a:br>
            <a:r>
              <a:rPr lang="ru-RU" sz="1800" dirty="0">
                <a:solidFill>
                  <a:schemeClr val="accent6">
                    <a:lumMod val="50000"/>
                  </a:schemeClr>
                </a:solidFill>
                <a:cs typeface="Aharoni" panose="02010803020104030203" pitchFamily="2" charset="-79"/>
              </a:rPr>
              <a:t>Витамин В1</a:t>
            </a:r>
            <a:r>
              <a:rPr lang="ru-RU" sz="1600" dirty="0">
                <a:solidFill>
                  <a:schemeClr val="accent6">
                    <a:lumMod val="50000"/>
                  </a:schemeClr>
                </a:solidFill>
                <a:cs typeface="Aharoni" panose="02010803020104030203" pitchFamily="2" charset="-79"/>
              </a:rPr>
              <a:t>-</a:t>
            </a:r>
            <a:r>
              <a:rPr lang="ru-RU" sz="1600" dirty="0">
                <a:cs typeface="Aharoni" panose="02010803020104030203" pitchFamily="2" charset="-79"/>
              </a:rPr>
              <a:t> Тормозит старение коры головного мозга, улучшает доставку кислорода нейронам, помогает внутриклеточному процессу выработки энергии. Его содержат продукты животного происхождения: курица, телятина, рыба, а также орехи, зернобобовые.</a:t>
            </a:r>
            <a:br>
              <a:rPr lang="ru-RU" sz="1600" dirty="0">
                <a:cs typeface="Aharoni" panose="02010803020104030203" pitchFamily="2" charset="-79"/>
              </a:rPr>
            </a:br>
            <a:r>
              <a:rPr lang="ru-RU" sz="1800" dirty="0">
                <a:solidFill>
                  <a:schemeClr val="accent6">
                    <a:lumMod val="50000"/>
                  </a:schemeClr>
                </a:solidFill>
                <a:cs typeface="Aharoni" panose="02010803020104030203" pitchFamily="2" charset="-79"/>
              </a:rPr>
              <a:t>Витамин В6</a:t>
            </a:r>
            <a:r>
              <a:rPr lang="ru-RU" sz="1600" dirty="0">
                <a:solidFill>
                  <a:schemeClr val="accent6">
                    <a:lumMod val="50000"/>
                  </a:schemeClr>
                </a:solidFill>
                <a:cs typeface="Aharoni" panose="02010803020104030203" pitchFamily="2" charset="-79"/>
              </a:rPr>
              <a:t>-</a:t>
            </a:r>
            <a:r>
              <a:rPr lang="ru-RU" sz="1600" dirty="0">
                <a:cs typeface="Aharoni" panose="02010803020104030203" pitchFamily="2" charset="-79"/>
              </a:rPr>
              <a:t> Помогает производить медиаторы (специальные молекулы, с помощью которых в нервной системе передаются команды). Источники – яйца, молочная продукция, пророщенная пшеница, картофель, курица, индейка, красное мясо, продукты морского происхождения (жирные сорта морской рыбы), зернобобовые. </a:t>
            </a:r>
            <a:br>
              <a:rPr lang="ru-RU" sz="1600" dirty="0">
                <a:cs typeface="Aharoni" panose="02010803020104030203" pitchFamily="2" charset="-79"/>
              </a:rPr>
            </a:br>
            <a:r>
              <a:rPr lang="ru-RU" sz="1800" dirty="0">
                <a:solidFill>
                  <a:schemeClr val="accent6">
                    <a:lumMod val="50000"/>
                  </a:schemeClr>
                </a:solidFill>
                <a:cs typeface="Aharoni" panose="02010803020104030203" pitchFamily="2" charset="-79"/>
              </a:rPr>
              <a:t>Витамин В9</a:t>
            </a:r>
            <a:r>
              <a:rPr lang="ru-RU" sz="1600" dirty="0">
                <a:solidFill>
                  <a:schemeClr val="accent6">
                    <a:lumMod val="50000"/>
                  </a:schemeClr>
                </a:solidFill>
                <a:cs typeface="Aharoni" panose="02010803020104030203" pitchFamily="2" charset="-79"/>
              </a:rPr>
              <a:t> -</a:t>
            </a:r>
            <a:r>
              <a:rPr lang="ru-RU" sz="1600" dirty="0">
                <a:cs typeface="Aharoni" panose="02010803020104030203" pitchFamily="2" charset="-79"/>
              </a:rPr>
              <a:t> Снижает риск повреждения стенок сосудов и образования тромбов. Находится преимущественно в растительных продуктах – овощах (зеленых листовых), фруктах, орехах. </a:t>
            </a:r>
            <a:br>
              <a:rPr lang="ru-RU" sz="1600" dirty="0">
                <a:cs typeface="Aharoni" panose="02010803020104030203" pitchFamily="2" charset="-79"/>
              </a:rPr>
            </a:br>
            <a:r>
              <a:rPr lang="ru-RU" sz="1800" dirty="0">
                <a:solidFill>
                  <a:schemeClr val="accent6">
                    <a:lumMod val="50000"/>
                  </a:schemeClr>
                </a:solidFill>
                <a:cs typeface="Aharoni" panose="02010803020104030203" pitchFamily="2" charset="-79"/>
              </a:rPr>
              <a:t>Витамин В12</a:t>
            </a:r>
            <a:r>
              <a:rPr lang="ru-RU" sz="1600" dirty="0">
                <a:solidFill>
                  <a:schemeClr val="accent6">
                    <a:lumMod val="50000"/>
                  </a:schemeClr>
                </a:solidFill>
                <a:cs typeface="Aharoni" panose="02010803020104030203" pitchFamily="2" charset="-79"/>
              </a:rPr>
              <a:t> -</a:t>
            </a:r>
            <a:r>
              <a:rPr lang="ru-RU" sz="1600" dirty="0">
                <a:cs typeface="Aharoni" panose="02010803020104030203" pitchFamily="2" charset="-79"/>
              </a:rPr>
              <a:t> Отвечает за </a:t>
            </a:r>
            <a:r>
              <a:rPr lang="ru-RU" sz="1600" dirty="0" err="1">
                <a:cs typeface="Aharoni" panose="02010803020104030203" pitchFamily="2" charset="-79"/>
              </a:rPr>
              <a:t>миелинизацию</a:t>
            </a:r>
            <a:r>
              <a:rPr lang="ru-RU" sz="1600" dirty="0">
                <a:cs typeface="Aharoni" panose="02010803020104030203" pitchFamily="2" charset="-79"/>
              </a:rPr>
              <a:t> (покрытие специальными клетками) нервных волокон. Это нужно для быстрой передачи импульсов (для высокой скорости и точности возникновения реакции в ответ на раздражитель). </a:t>
            </a:r>
            <a:br>
              <a:rPr lang="ru-RU" sz="1600" dirty="0">
                <a:cs typeface="Aharoni" panose="02010803020104030203" pitchFamily="2" charset="-79"/>
              </a:rPr>
            </a:br>
            <a:r>
              <a:rPr lang="ru-RU" sz="1800" dirty="0">
                <a:solidFill>
                  <a:schemeClr val="accent6">
                    <a:lumMod val="50000"/>
                  </a:schemeClr>
                </a:solidFill>
                <a:cs typeface="Aharoni" panose="02010803020104030203" pitchFamily="2" charset="-79"/>
              </a:rPr>
              <a:t>Витамин С</a:t>
            </a:r>
            <a:r>
              <a:rPr lang="ru-RU" sz="1600" dirty="0">
                <a:cs typeface="Aharoni" panose="02010803020104030203" pitchFamily="2" charset="-79"/>
              </a:rPr>
              <a:t> -Проявляет антиоксидантное действие (стабилизирует мембраны клеток), помогает усвояемости железа (а оно отвечает за уровень гемоглобина, который переносит кислород к клеткам центральной нервной системы, защищая головной мозг от гипоксии). Содержится преимущественно в зеленых овощах и цитрусовых фруктах.</a:t>
            </a:r>
            <a:br>
              <a:rPr lang="ru-RU" sz="1600" dirty="0">
                <a:cs typeface="Aharoni" panose="02010803020104030203" pitchFamily="2" charset="-79"/>
              </a:rPr>
            </a:br>
            <a:r>
              <a:rPr lang="ru-RU" sz="1800" dirty="0">
                <a:solidFill>
                  <a:schemeClr val="accent6">
                    <a:lumMod val="50000"/>
                  </a:schemeClr>
                </a:solidFill>
                <a:cs typeface="Aharoni" panose="02010803020104030203" pitchFamily="2" charset="-79"/>
              </a:rPr>
              <a:t>Омега-3 жирные кислоты</a:t>
            </a:r>
            <a:r>
              <a:rPr lang="ru-RU" sz="1600" dirty="0">
                <a:cs typeface="Aharoni" panose="02010803020104030203" pitchFamily="2" charset="-79"/>
              </a:rPr>
              <a:t>. Предотвращают дегенерацию </a:t>
            </a:r>
            <a:r>
              <a:rPr lang="ru-RU" sz="1600" dirty="0" err="1">
                <a:cs typeface="Aharoni" panose="02010803020104030203" pitchFamily="2" charset="-79"/>
              </a:rPr>
              <a:t>нейроцитов</a:t>
            </a:r>
            <a:r>
              <a:rPr lang="ru-RU" sz="1600" dirty="0">
                <a:cs typeface="Aharoni" panose="02010803020104030203" pitchFamily="2" charset="-79"/>
              </a:rPr>
              <a:t> (которая возникает из-за гипоксии вследствие хронического уменьшения кровотока в бассейне одной из мозговых сосудов). Содержатся в жирных сортах рыбы – анчоус, сардина, тунец, лосось. </a:t>
            </a:r>
            <a:br>
              <a:rPr lang="ru-RU" sz="1600" dirty="0">
                <a:cs typeface="Aharoni" panose="02010803020104030203" pitchFamily="2" charset="-79"/>
              </a:rPr>
            </a:br>
            <a:r>
              <a:rPr lang="ru-RU" sz="1600" dirty="0">
                <a:solidFill>
                  <a:schemeClr val="accent6">
                    <a:lumMod val="50000"/>
                  </a:schemeClr>
                </a:solidFill>
                <a:cs typeface="Aharoni" panose="02010803020104030203" pitchFamily="2" charset="-79"/>
              </a:rPr>
              <a:t>Йод</a:t>
            </a:r>
            <a:r>
              <a:rPr lang="ru-RU" sz="1600" dirty="0">
                <a:cs typeface="Aharoni" panose="02010803020104030203" pitchFamily="2" charset="-79"/>
              </a:rPr>
              <a:t>. Настолько важен (особенно на этапе роста мозга), что при его нехватке ребенок вырастет умственно неполноценным. Этим элементом богаты морепродукты (водоросли, представители фауны), говяжья печень, молоко, желток </a:t>
            </a:r>
            <a:r>
              <a:rPr lang="ru-RU" sz="1600" dirty="0" err="1">
                <a:cs typeface="Aharoni" panose="02010803020104030203" pitchFamily="2" charset="-79"/>
              </a:rPr>
              <a:t>ЯЙца</a:t>
            </a:r>
            <a:r>
              <a:rPr lang="ru-RU" sz="2200" dirty="0">
                <a:cs typeface="Aharoni" panose="02010803020104030203" pitchFamily="2" charset="-79"/>
              </a:rPr>
              <a:t>.</a:t>
            </a:r>
            <a:br>
              <a:rPr lang="ru-RU" sz="2200" dirty="0">
                <a:cs typeface="Aharoni" panose="02010803020104030203" pitchFamily="2" charset="-79"/>
              </a:rPr>
            </a:br>
            <a:r>
              <a:rPr lang="ru-RU" sz="2200" dirty="0">
                <a:cs typeface="Aharoni" panose="02010803020104030203" pitchFamily="2" charset="-79"/>
              </a:rPr>
              <a:t/>
            </a:r>
            <a:br>
              <a:rPr lang="ru-RU" sz="2200" dirty="0">
                <a:cs typeface="Aharoni" panose="02010803020104030203" pitchFamily="2" charset="-79"/>
              </a:rPr>
            </a:br>
            <a:endParaRPr lang="ru-RU" sz="2200" dirty="0">
              <a:cs typeface="Aharoni" panose="02010803020104030203" pitchFamily="2" charset="-79"/>
            </a:endParaRPr>
          </a:p>
        </p:txBody>
      </p:sp>
    </p:spTree>
    <p:extLst>
      <p:ext uri="{BB962C8B-B14F-4D97-AF65-F5344CB8AC3E}">
        <p14:creationId xmlns:p14="http://schemas.microsoft.com/office/powerpoint/2010/main" val="3895380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DAA8CBD1-BAFD-462B-BBEA-3C3939E724E8}"/>
              </a:ext>
            </a:extLst>
          </p:cNvPr>
          <p:cNvPicPr>
            <a:picLocks noChangeAspect="1"/>
          </p:cNvPicPr>
          <p:nvPr/>
        </p:nvPicPr>
        <p:blipFill>
          <a:blip r:embed="rId2"/>
          <a:stretch>
            <a:fillRect/>
          </a:stretch>
        </p:blipFill>
        <p:spPr>
          <a:xfrm>
            <a:off x="212035" y="132523"/>
            <a:ext cx="11277600" cy="6612834"/>
          </a:xfrm>
          <a:prstGeom prst="rect">
            <a:avLst/>
          </a:prstGeom>
        </p:spPr>
      </p:pic>
    </p:spTree>
    <p:extLst>
      <p:ext uri="{BB962C8B-B14F-4D97-AF65-F5344CB8AC3E}">
        <p14:creationId xmlns:p14="http://schemas.microsoft.com/office/powerpoint/2010/main" val="3395041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3A3D64C6-2114-47F9-81B9-00A541E84B54}"/>
              </a:ext>
            </a:extLst>
          </p:cNvPr>
          <p:cNvPicPr>
            <a:picLocks noChangeAspect="1"/>
          </p:cNvPicPr>
          <p:nvPr/>
        </p:nvPicPr>
        <p:blipFill>
          <a:blip r:embed="rId2"/>
          <a:stretch>
            <a:fillRect/>
          </a:stretch>
        </p:blipFill>
        <p:spPr>
          <a:xfrm>
            <a:off x="702365" y="291548"/>
            <a:ext cx="10495722" cy="6566452"/>
          </a:xfrm>
          <a:prstGeom prst="rect">
            <a:avLst/>
          </a:prstGeom>
        </p:spPr>
      </p:pic>
    </p:spTree>
    <p:extLst>
      <p:ext uri="{BB962C8B-B14F-4D97-AF65-F5344CB8AC3E}">
        <p14:creationId xmlns:p14="http://schemas.microsoft.com/office/powerpoint/2010/main" val="19012184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8D496F99-BCF0-4787-B870-158612F9B420}"/>
              </a:ext>
            </a:extLst>
          </p:cNvPr>
          <p:cNvPicPr>
            <a:picLocks noChangeAspect="1"/>
          </p:cNvPicPr>
          <p:nvPr/>
        </p:nvPicPr>
        <p:blipFill>
          <a:blip r:embed="rId2"/>
          <a:stretch>
            <a:fillRect/>
          </a:stretch>
        </p:blipFill>
        <p:spPr>
          <a:xfrm>
            <a:off x="198783" y="-82826"/>
            <a:ext cx="11741425" cy="6858000"/>
          </a:xfrm>
          <a:prstGeom prst="rect">
            <a:avLst/>
          </a:prstGeom>
        </p:spPr>
      </p:pic>
    </p:spTree>
    <p:extLst>
      <p:ext uri="{BB962C8B-B14F-4D97-AF65-F5344CB8AC3E}">
        <p14:creationId xmlns:p14="http://schemas.microsoft.com/office/powerpoint/2010/main" val="5738084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DDA60A17-4F88-471D-AE30-A3F26A4656DA}"/>
              </a:ext>
            </a:extLst>
          </p:cNvPr>
          <p:cNvPicPr>
            <a:picLocks noChangeAspect="1"/>
          </p:cNvPicPr>
          <p:nvPr/>
        </p:nvPicPr>
        <p:blipFill>
          <a:blip r:embed="rId2"/>
          <a:stretch>
            <a:fillRect/>
          </a:stretch>
        </p:blipFill>
        <p:spPr>
          <a:xfrm>
            <a:off x="119269" y="0"/>
            <a:ext cx="11873947" cy="6858000"/>
          </a:xfrm>
          <a:prstGeom prst="rect">
            <a:avLst/>
          </a:prstGeom>
        </p:spPr>
      </p:pic>
    </p:spTree>
    <p:extLst>
      <p:ext uri="{BB962C8B-B14F-4D97-AF65-F5344CB8AC3E}">
        <p14:creationId xmlns:p14="http://schemas.microsoft.com/office/powerpoint/2010/main" val="8981009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38E108C-C8E3-4B90-825D-EDFEADBFD817}"/>
              </a:ext>
            </a:extLst>
          </p:cNvPr>
          <p:cNvSpPr>
            <a:spLocks noGrp="1"/>
          </p:cNvSpPr>
          <p:nvPr>
            <p:ph type="title"/>
          </p:nvPr>
        </p:nvSpPr>
        <p:spPr>
          <a:xfrm>
            <a:off x="1097280" y="421817"/>
            <a:ext cx="10058400" cy="982913"/>
          </a:xfrm>
        </p:spPr>
        <p:txBody>
          <a:bodyPr>
            <a:normAutofit/>
          </a:bodyPr>
          <a:lstStyle/>
          <a:p>
            <a:r>
              <a:rPr lang="ru-RU" sz="3200" dirty="0">
                <a:solidFill>
                  <a:schemeClr val="accent6">
                    <a:lumMod val="50000"/>
                  </a:schemeClr>
                </a:solidFill>
                <a:cs typeface="Aharoni" panose="02010803020104030203" pitchFamily="2" charset="-79"/>
              </a:rPr>
              <a:t>ГЛАВНЫЕ ПРИНЦИПЫ ПИТАНИЯ при гипертонии</a:t>
            </a:r>
          </a:p>
        </p:txBody>
      </p:sp>
      <p:sp>
        <p:nvSpPr>
          <p:cNvPr id="4" name="TextBox 3">
            <a:extLst>
              <a:ext uri="{FF2B5EF4-FFF2-40B4-BE49-F238E27FC236}">
                <a16:creationId xmlns:a16="http://schemas.microsoft.com/office/drawing/2014/main" xmlns="" id="{6229E80A-E18A-4D76-9612-D043C4F5DD2F}"/>
              </a:ext>
            </a:extLst>
          </p:cNvPr>
          <p:cNvSpPr txBox="1"/>
          <p:nvPr/>
        </p:nvSpPr>
        <p:spPr>
          <a:xfrm>
            <a:off x="384313" y="1046922"/>
            <a:ext cx="11714922" cy="5909310"/>
          </a:xfrm>
          <a:prstGeom prst="rect">
            <a:avLst/>
          </a:prstGeom>
          <a:noFill/>
        </p:spPr>
        <p:txBody>
          <a:bodyPr wrap="square">
            <a:spAutoFit/>
          </a:bodyPr>
          <a:lstStyle/>
          <a:p>
            <a:r>
              <a:rPr lang="ru-RU" dirty="0"/>
              <a:t>Ограничить суточную дозу соли. Учитывая, что </a:t>
            </a:r>
            <a:r>
              <a:rPr lang="ru-RU" dirty="0" err="1"/>
              <a:t>NaCl</a:t>
            </a:r>
            <a:r>
              <a:rPr lang="ru-RU" dirty="0"/>
              <a:t> усиливает «задержку» жидкости в организме, потребление больших доз соли чревато отёками тканей, окружающих капилляры. При этом, вследствие повышенного давления на артерии, увеличивается кровяной выброс из сердечных полостей (начало развития гипертонии). Однако, продукт нельзя полностью исключать из дневного меню гипертоника (ввиду возможного накопления азотистых соединений в плазме крови). Оптимальная порция соли – 4 – 5 грамм в сутки. Для улучшения вкуса пищи можно использовать пряности (базилик, укроп, чеснок, петрушку, лук), клюквенный и лимонный сок.</a:t>
            </a:r>
          </a:p>
          <a:p>
            <a:r>
              <a:rPr lang="ru-RU" dirty="0"/>
              <a:t> Резко ограничить в меню животные жиры (насыщенные). Наиболее распространённой причиной повышенного давления является закупорка сосудов «плохим» холестерином. Для улучшения проходимости капилляров крайне важно отказаться от пищи, ухудшающей липидный обмен. А именно от: субпродуктов, колбасных изделий, жареного  или копченного  свиного сала, плавленых сырков, жирных сортов мяса.</a:t>
            </a:r>
          </a:p>
          <a:p>
            <a:r>
              <a:rPr lang="ru-RU" dirty="0"/>
              <a:t> Обогатить пищевой рацион продуктами, содержащими калий и магний. Артериальная гипертензия, в 70 % случаев, сопровождается массивными отёками, недостаточностью кровообращения, нарушениями холестеринового обмена. </a:t>
            </a:r>
          </a:p>
          <a:p>
            <a:r>
              <a:rPr lang="ru-RU" dirty="0"/>
              <a:t>Для минимизации данных проблем в дневной рацион больного включают калий и магний. Данные микроэлементы улучшают функцию миокарда (в том числе повышают её выносливость), ускоряют выведение избыточной жидкости из тканей, оказывают расслабляющее действие на артерии, снижая спазм гладкой мускулатуры, препятствуют накоплению атеросклеротических бляшек на стенках капилляров. </a:t>
            </a:r>
          </a:p>
        </p:txBody>
      </p:sp>
    </p:spTree>
    <p:extLst>
      <p:ext uri="{BB962C8B-B14F-4D97-AF65-F5344CB8AC3E}">
        <p14:creationId xmlns:p14="http://schemas.microsoft.com/office/powerpoint/2010/main" val="2844816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Объект 32" descr="Вид города и зданий ">
            <a:extLst>
              <a:ext uri="{FF2B5EF4-FFF2-40B4-BE49-F238E27FC236}">
                <a16:creationId xmlns:a16="http://schemas.microsoft.com/office/drawing/2014/main" xmlns="" id="{E70F7F78-29FD-3E49-BEFD-E20A8C71DD55}"/>
              </a:ext>
            </a:extLst>
          </p:cNvPr>
          <p:cNvPicPr>
            <a:picLocks noGrp="1" noChangeAspect="1"/>
          </p:cNvPicPr>
          <p:nvPr>
            <p:ph idx="1"/>
          </p:nvPr>
        </p:nvPicPr>
        <p:blipFill rotWithShape="1">
          <a:blip r:embed="rId3"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1097279" y="2108200"/>
            <a:ext cx="10058399" cy="3760788"/>
          </a:xfrm>
        </p:spPr>
      </p:pic>
      <p:sp>
        <p:nvSpPr>
          <p:cNvPr id="12" name="Заголовок 11">
            <a:extLst>
              <a:ext uri="{FF2B5EF4-FFF2-40B4-BE49-F238E27FC236}">
                <a16:creationId xmlns:a16="http://schemas.microsoft.com/office/drawing/2014/main" xmlns="" id="{8BB1D2D3-565B-8645-85F7-41F999D96B52}"/>
              </a:ext>
            </a:extLst>
          </p:cNvPr>
          <p:cNvSpPr>
            <a:spLocks noGrp="1"/>
          </p:cNvSpPr>
          <p:nvPr>
            <p:ph type="title"/>
          </p:nvPr>
        </p:nvSpPr>
        <p:spPr/>
        <p:txBody>
          <a:bodyPr rtlCol="0"/>
          <a:lstStyle/>
          <a:p>
            <a:pPr rtl="0"/>
            <a:r>
              <a:rPr lang="ru-RU" dirty="0">
                <a:sym typeface="Bodoni SvtyTwo ITC TT-Book"/>
              </a:rPr>
              <a:t>ВОПРОСЫ</a:t>
            </a:r>
          </a:p>
        </p:txBody>
      </p:sp>
    </p:spTree>
    <p:extLst>
      <p:ext uri="{BB962C8B-B14F-4D97-AF65-F5344CB8AC3E}">
        <p14:creationId xmlns:p14="http://schemas.microsoft.com/office/powerpoint/2010/main" val="446868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98A3A9C-7872-4E6E-9599-18A696F66A92}"/>
              </a:ext>
            </a:extLst>
          </p:cNvPr>
          <p:cNvSpPr txBox="1"/>
          <p:nvPr/>
        </p:nvSpPr>
        <p:spPr>
          <a:xfrm>
            <a:off x="331304" y="609601"/>
            <a:ext cx="11169530" cy="5262979"/>
          </a:xfrm>
          <a:prstGeom prst="rect">
            <a:avLst/>
          </a:prstGeom>
          <a:noFill/>
        </p:spPr>
        <p:txBody>
          <a:bodyPr wrap="square">
            <a:spAutoFit/>
          </a:bodyPr>
          <a:lstStyle/>
          <a:p>
            <a:r>
              <a:rPr lang="ru-RU" sz="2800" dirty="0"/>
              <a:t>Но на сегодняшний день первоначальные причины старения до сих пор не ясны, и наиболее зарекомендовавшими себя типами питания являются средиземноморская и окинавская диеты  Общие аспекты данных диет таковы: высокое потребление цельных зерновых, бобовых, рыбы и морепродуктов, фруктов и овощей; умеренное потребление молочных продуктов (в основном, сыр и йогурт) и вина; низкое потребление красного мяса, мяса птицы и сладостей . Множество исследований подтвердило взаимосвязь между соблюдением средиземноморской диеты и долголетием, а также сниженным риском развития патологий </a:t>
            </a:r>
          </a:p>
        </p:txBody>
      </p:sp>
    </p:spTree>
    <p:extLst>
      <p:ext uri="{BB962C8B-B14F-4D97-AF65-F5344CB8AC3E}">
        <p14:creationId xmlns:p14="http://schemas.microsoft.com/office/powerpoint/2010/main" val="2698713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1230B7ED-D90C-4301-866D-6C55DA73C3F5}"/>
              </a:ext>
            </a:extLst>
          </p:cNvPr>
          <p:cNvPicPr>
            <a:picLocks noChangeAspect="1"/>
          </p:cNvPicPr>
          <p:nvPr/>
        </p:nvPicPr>
        <p:blipFill>
          <a:blip r:embed="rId2"/>
          <a:stretch>
            <a:fillRect/>
          </a:stretch>
        </p:blipFill>
        <p:spPr>
          <a:xfrm>
            <a:off x="225286" y="0"/>
            <a:ext cx="11688417" cy="6858000"/>
          </a:xfrm>
          <a:prstGeom prst="rect">
            <a:avLst/>
          </a:prstGeom>
        </p:spPr>
      </p:pic>
    </p:spTree>
    <p:extLst>
      <p:ext uri="{BB962C8B-B14F-4D97-AF65-F5344CB8AC3E}">
        <p14:creationId xmlns:p14="http://schemas.microsoft.com/office/powerpoint/2010/main" val="234167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45DCFA91-8E95-49A7-BB15-FB60F877D393}"/>
              </a:ext>
            </a:extLst>
          </p:cNvPr>
          <p:cNvPicPr>
            <a:picLocks noChangeAspect="1"/>
          </p:cNvPicPr>
          <p:nvPr/>
        </p:nvPicPr>
        <p:blipFill>
          <a:blip r:embed="rId2"/>
          <a:stretch>
            <a:fillRect/>
          </a:stretch>
        </p:blipFill>
        <p:spPr>
          <a:xfrm>
            <a:off x="371061" y="0"/>
            <a:ext cx="10959548" cy="6858000"/>
          </a:xfrm>
          <a:prstGeom prst="rect">
            <a:avLst/>
          </a:prstGeom>
        </p:spPr>
      </p:pic>
    </p:spTree>
    <p:extLst>
      <p:ext uri="{BB962C8B-B14F-4D97-AF65-F5344CB8AC3E}">
        <p14:creationId xmlns:p14="http://schemas.microsoft.com/office/powerpoint/2010/main" val="3063674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C5564397-E2BF-41D3-92F7-6F55C0D25509}"/>
              </a:ext>
            </a:extLst>
          </p:cNvPr>
          <p:cNvPicPr>
            <a:picLocks noChangeAspect="1"/>
          </p:cNvPicPr>
          <p:nvPr/>
        </p:nvPicPr>
        <p:blipFill>
          <a:blip r:embed="rId2"/>
          <a:stretch>
            <a:fillRect/>
          </a:stretch>
        </p:blipFill>
        <p:spPr>
          <a:xfrm>
            <a:off x="145773" y="0"/>
            <a:ext cx="11953461" cy="6858000"/>
          </a:xfrm>
          <a:prstGeom prst="rect">
            <a:avLst/>
          </a:prstGeom>
        </p:spPr>
      </p:pic>
    </p:spTree>
    <p:extLst>
      <p:ext uri="{BB962C8B-B14F-4D97-AF65-F5344CB8AC3E}">
        <p14:creationId xmlns:p14="http://schemas.microsoft.com/office/powerpoint/2010/main" val="3813500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0097C9C9-91E7-4F6B-95C5-6911B2F3A7CF}"/>
              </a:ext>
            </a:extLst>
          </p:cNvPr>
          <p:cNvSpPr txBox="1"/>
          <p:nvPr/>
        </p:nvSpPr>
        <p:spPr>
          <a:xfrm>
            <a:off x="193183" y="198783"/>
            <a:ext cx="11835685" cy="5232202"/>
          </a:xfrm>
          <a:prstGeom prst="rect">
            <a:avLst/>
          </a:prstGeom>
          <a:noFill/>
        </p:spPr>
        <p:txBody>
          <a:bodyPr wrap="square">
            <a:spAutoFit/>
          </a:bodyPr>
          <a:lstStyle/>
          <a:p>
            <a:r>
              <a:rPr lang="ru-RU" b="1" dirty="0">
                <a:solidFill>
                  <a:schemeClr val="accent3">
                    <a:lumMod val="50000"/>
                  </a:schemeClr>
                </a:solidFill>
                <a:cs typeface="Aharoni" panose="02010803020104030203" pitchFamily="2" charset="-79"/>
              </a:rPr>
              <a:t>С возрастом снижается биосинтез и активность пищеварительных  ферментов</a:t>
            </a:r>
            <a:r>
              <a:rPr lang="ru-RU" dirty="0"/>
              <a:t>,</a:t>
            </a:r>
          </a:p>
          <a:p>
            <a:r>
              <a:rPr lang="ru-RU" dirty="0"/>
              <a:t> </a:t>
            </a:r>
            <a:r>
              <a:rPr lang="ru-RU" b="1" dirty="0">
                <a:solidFill>
                  <a:schemeClr val="accent3">
                    <a:lumMod val="50000"/>
                  </a:schemeClr>
                </a:solidFill>
                <a:cs typeface="Aharoni" panose="02010803020104030203" pitchFamily="2" charset="-79"/>
              </a:rPr>
              <a:t>ослабляются процессы всасывания веществ</a:t>
            </a:r>
            <a:r>
              <a:rPr lang="ru-RU" dirty="0"/>
              <a:t>. </a:t>
            </a:r>
          </a:p>
          <a:p>
            <a:endParaRPr lang="ru-RU" dirty="0"/>
          </a:p>
          <a:p>
            <a:r>
              <a:rPr lang="ru-RU" sz="2000" dirty="0"/>
              <a:t>Это может обусловить нарушение снабжения тканей нутриентами.</a:t>
            </a:r>
          </a:p>
          <a:p>
            <a:r>
              <a:rPr lang="ru-RU" sz="2000" dirty="0"/>
              <a:t> Снижение двигательной активности мышечных стенок пищеварительного тракта</a:t>
            </a:r>
          </a:p>
          <a:p>
            <a:r>
              <a:rPr lang="ru-RU" sz="2000" dirty="0"/>
              <a:t>приводит к развитию запоров. </a:t>
            </a:r>
          </a:p>
          <a:p>
            <a:r>
              <a:rPr lang="ru-RU" sz="2000" dirty="0"/>
              <a:t>Уменьшение кислотности желудочного сока способствует развитию гнилостных микроорганизмов в пищеварительном канале.  Это повышает нагрузку на печень, где происходит обезвреживание  всосавшихся из кишечника токсических соединений, образуемых гнилостной  микрофлорой.  </a:t>
            </a:r>
          </a:p>
          <a:p>
            <a:r>
              <a:rPr lang="ru-RU" sz="2000" dirty="0"/>
              <a:t>Уменьшение оттока желчи наряду с ослаблением выделительной функции кишечника и понижением окислительно-восстановительных процессов приводит к задержке холестерина в организме и развитию атеросклероза.</a:t>
            </a:r>
          </a:p>
          <a:p>
            <a:r>
              <a:rPr lang="ru-RU" sz="2000" dirty="0"/>
              <a:t>Следовательно, составляя рацион для пожилых людей, необходимо включать легкоусвояемые продукты наряду со стимуляторами двигательной активности стенок кишечника, а также вещества, противодействующие накоплению шлаков, в т.ч. холестерина.</a:t>
            </a:r>
          </a:p>
        </p:txBody>
      </p:sp>
    </p:spTree>
    <p:extLst>
      <p:ext uri="{BB962C8B-B14F-4D97-AF65-F5344CB8AC3E}">
        <p14:creationId xmlns:p14="http://schemas.microsoft.com/office/powerpoint/2010/main" val="473562440"/>
      </p:ext>
    </p:extLst>
  </p:cSld>
  <p:clrMapOvr>
    <a:masterClrMapping/>
  </p:clrMapOvr>
</p:sld>
</file>

<file path=ppt/theme/theme1.xml><?xml version="1.0" encoding="utf-8"?>
<a:theme xmlns:a="http://schemas.openxmlformats.org/drawingml/2006/main" name="РетроспективаVTI">
  <a:themeElements>
    <a:clrScheme name="Brights">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Consolas-Verdana">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Office_42167610_TF66722518.potx" id="{99535A38-7086-4F19-BA2D-7114A7639216}" vid="{E1E69E6A-375F-4B0F-8CE5-93EFF684DE41}"/>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F2FE978-FCBC-4C90-A410-B547AA7060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A7FA506-1E93-4CA4-B270-1F08FD18C366}">
  <ds:schemaRefs>
    <ds:schemaRef ds:uri="http://schemas.microsoft.com/sharepoint/v3/contenttype/forms"/>
  </ds:schemaRefs>
</ds:datastoreItem>
</file>

<file path=customXml/itemProps3.xml><?xml version="1.0" encoding="utf-8"?>
<ds:datastoreItem xmlns:ds="http://schemas.openxmlformats.org/officeDocument/2006/customXml" ds:itemID="{38F4328E-77DF-41E8-952F-124AE19F1F7C}">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Простая презентация продаж</Template>
  <TotalTime>392</TotalTime>
  <Words>1899</Words>
  <Application>Microsoft Office PowerPoint</Application>
  <PresentationFormat>Произвольный</PresentationFormat>
  <Paragraphs>139</Paragraphs>
  <Slides>43</Slides>
  <Notes>3</Notes>
  <HiddenSlides>0</HiddenSlides>
  <MMClips>0</MMClips>
  <ScaleCrop>false</ScaleCrop>
  <HeadingPairs>
    <vt:vector size="4" baseType="variant">
      <vt:variant>
        <vt:lpstr>Тема</vt:lpstr>
      </vt:variant>
      <vt:variant>
        <vt:i4>1</vt:i4>
      </vt:variant>
      <vt:variant>
        <vt:lpstr>Заголовки слайдов</vt:lpstr>
      </vt:variant>
      <vt:variant>
        <vt:i4>43</vt:i4>
      </vt:variant>
    </vt:vector>
  </HeadingPairs>
  <TitlesOfParts>
    <vt:vector size="44" baseType="lpstr">
      <vt:lpstr>РетроспективаVTI</vt:lpstr>
      <vt:lpstr>Возрастная нутрициология,  питание пожилых людей</vt:lpstr>
      <vt:lpstr>Геродиетическое питание (питание пожилых людей)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Рекомендуемая энергетическая ценность составляет в 54-60 лет - до 80 % от ценности рациона в 20-22 года, 61-70 лет - до 79 %,  в 70 лет и старше ценность рациона должна составлять 1900-2300 ккал.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Диета при атеросклерозе: общие принципы рациона  </vt:lpstr>
      <vt:lpstr>Диета при атеросклерозе: общие принципы рациона</vt:lpstr>
      <vt:lpstr>          К таким активным компонентам пищи относят:  Бета-каротин- Он на долгий срок защищает клетки мозга. Содержится в ярких плодах – тыкве, моркови, манго, дыне, папайе. Витамин В1- Тормозит старение коры головного мозга, улучшает доставку кислорода нейронам, помогает внутриклеточному процессу выработки энергии. Его содержат продукты животного происхождения: курица, телятина, рыба, а также орехи, зернобобовые. Витамин В6- Помогает производить медиаторы (специальные молекулы, с помощью которых в нервной системе передаются команды). Источники – яйца, молочная продукция, пророщенная пшеница, картофель, курица, индейка, красное мясо, продукты морского происхождения (жирные сорта морской рыбы), зернобобовые.  Витамин В9 - Снижает риск повреждения стенок сосудов и образования тромбов. Находится преимущественно в растительных продуктах – овощах (зеленых листовых), фруктах, орехах.  Витамин В12 - Отвечает за миелинизацию (покрытие специальными клетками) нервных волокон. Это нужно для быстрой передачи импульсов (для высокой скорости и точности возникновения реакции в ответ на раздражитель).  Витамин С -Проявляет антиоксидантное действие (стабилизирует мембраны клеток), помогает усвояемости железа (а оно отвечает за уровень гемоглобина, который переносит кислород к клеткам центральной нервной системы, защищая головной мозг от гипоксии). Содержится преимущественно в зеленых овощах и цитрусовых фруктах. Омега-3 жирные кислоты. Предотвращают дегенерацию нейроцитов (которая возникает из-за гипоксии вследствие хронического уменьшения кровотока в бассейне одной из мозговых сосудов). Содержатся в жирных сортах рыбы – анчоус, сардина, тунец, лосось.  Йод. Настолько важен (особенно на этапе роста мозга), что при его нехватке ребенок вырастет умственно неполноценным. Этим элементом богаты морепродукты (водоросли, представители фауны), говяжья печень, молоко, желток ЯЙца.  </vt:lpstr>
      <vt:lpstr>Презентация PowerPoint</vt:lpstr>
      <vt:lpstr>Презентация PowerPoint</vt:lpstr>
      <vt:lpstr>Презентация PowerPoint</vt:lpstr>
      <vt:lpstr>ГЛАВНЫЕ ПРИНЦИПЫ ПИТАНИЯ при гипертонии</vt:lpstr>
      <vt:lpstr>ВОПРОСЫ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Возрастная нутрициология,  питание пожилых людей</dc:title>
  <dc:creator>Work</dc:creator>
  <cp:lastModifiedBy>Work</cp:lastModifiedBy>
  <cp:revision>17</cp:revision>
  <dcterms:created xsi:type="dcterms:W3CDTF">2021-01-06T08:10:38Z</dcterms:created>
  <dcterms:modified xsi:type="dcterms:W3CDTF">2024-02-20T12:19:43Z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