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87" r:id="rId5"/>
    <p:sldId id="286" r:id="rId6"/>
    <p:sldId id="289" r:id="rId7"/>
    <p:sldId id="29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94" r:id="rId23"/>
    <p:sldId id="299" r:id="rId24"/>
    <p:sldId id="272" r:id="rId25"/>
    <p:sldId id="303" r:id="rId26"/>
    <p:sldId id="300" r:id="rId27"/>
    <p:sldId id="304" r:id="rId28"/>
    <p:sldId id="301" r:id="rId29"/>
    <p:sldId id="302" r:id="rId30"/>
    <p:sldId id="298" r:id="rId31"/>
    <p:sldId id="297" r:id="rId32"/>
    <p:sldId id="296" r:id="rId33"/>
    <p:sldId id="295" r:id="rId34"/>
    <p:sldId id="273" r:id="rId35"/>
    <p:sldId id="274" r:id="rId36"/>
    <p:sldId id="275" r:id="rId37"/>
    <p:sldId id="276" r:id="rId38"/>
    <p:sldId id="277" r:id="rId39"/>
    <p:sldId id="278" r:id="rId40"/>
    <p:sldId id="279" r:id="rId41"/>
    <p:sldId id="280" r:id="rId42"/>
    <p:sldId id="281" r:id="rId43"/>
    <p:sldId id="305" r:id="rId44"/>
    <p:sldId id="306" r:id="rId45"/>
    <p:sldId id="307" r:id="rId46"/>
    <p:sldId id="308" r:id="rId47"/>
    <p:sldId id="309" r:id="rId48"/>
    <p:sldId id="282" r:id="rId49"/>
    <p:sldId id="283" r:id="rId50"/>
    <p:sldId id="284" r:id="rId51"/>
    <p:sldId id="291" r:id="rId52"/>
    <p:sldId id="285"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F0E0DC-FA5D-423C-801E-5F759351D26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4E3CD6F9-8C87-48FB-8E8D-BE2DAA103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BFC977FA-682B-45C8-949B-BF6AD641366F}"/>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5" name="Нижний колонтитул 4">
            <a:extLst>
              <a:ext uri="{FF2B5EF4-FFF2-40B4-BE49-F238E27FC236}">
                <a16:creationId xmlns:a16="http://schemas.microsoft.com/office/drawing/2014/main" xmlns="" id="{BB312D11-FBC2-41AF-98D0-05B0B4E5FD1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4696B95-A090-4526-842B-CE3F8BD11D45}"/>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173244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938E3F-6CC0-47F2-802A-6D79047C265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EC91E127-5D7F-414B-951D-500ECCDD0A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33D2D9B-2F21-4DF2-B9BC-EADB65D8B570}"/>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5" name="Нижний колонтитул 4">
            <a:extLst>
              <a:ext uri="{FF2B5EF4-FFF2-40B4-BE49-F238E27FC236}">
                <a16:creationId xmlns:a16="http://schemas.microsoft.com/office/drawing/2014/main" xmlns="" id="{2F677AFA-493A-41BF-8415-705F28C847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2BA2CC0-20CB-43F8-9E3C-E8C3720678A8}"/>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55244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7122F7D-B9A6-4BE0-AF64-F6BE47C36E4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4221BFAE-DC35-478C-87C2-463387DADDC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EDF54AA-54C6-480A-9677-0CD7CA1D08D2}"/>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5" name="Нижний колонтитул 4">
            <a:extLst>
              <a:ext uri="{FF2B5EF4-FFF2-40B4-BE49-F238E27FC236}">
                <a16:creationId xmlns:a16="http://schemas.microsoft.com/office/drawing/2014/main" xmlns="" id="{333B5A9A-8463-478D-94F9-34459D92E3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D383714-A58E-40E6-BC16-D73CEEFEB90B}"/>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330892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F772AC-ED3D-4C84-9B88-0962F903232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6E7319B-2D72-4A35-9769-83A5B05A599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EE036BC-2941-4BC8-B1C2-85ED1137A80B}"/>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5" name="Нижний колонтитул 4">
            <a:extLst>
              <a:ext uri="{FF2B5EF4-FFF2-40B4-BE49-F238E27FC236}">
                <a16:creationId xmlns:a16="http://schemas.microsoft.com/office/drawing/2014/main" xmlns="" id="{F20DD81F-2E26-4E7B-A246-DC2DEA8129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9DBD942-49F5-48C2-A013-7F1B0F7E3A6B}"/>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301195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66BFA8-B346-409E-950B-81C58E1A9A1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BDBB33F5-B7EA-434D-A615-F963F6457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2556BF7A-63BB-430C-9E75-DD06FCA628F6}"/>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5" name="Нижний колонтитул 4">
            <a:extLst>
              <a:ext uri="{FF2B5EF4-FFF2-40B4-BE49-F238E27FC236}">
                <a16:creationId xmlns:a16="http://schemas.microsoft.com/office/drawing/2014/main" xmlns="" id="{AFA69F59-162D-48AA-983C-AC58B8B4ED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5947ED1-60E7-486E-B3BF-ACF929F42007}"/>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185226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F1B92E-BE66-4A17-A70C-6556C286D23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D34E681-C954-4B5F-9719-4588A805FCD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65BB0CA7-FCC2-4EF9-9D9F-651ABAF4B49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655D946D-19E4-4202-A70D-035B0570E81F}"/>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6" name="Нижний колонтитул 5">
            <a:extLst>
              <a:ext uri="{FF2B5EF4-FFF2-40B4-BE49-F238E27FC236}">
                <a16:creationId xmlns:a16="http://schemas.microsoft.com/office/drawing/2014/main" xmlns="" id="{B788CF9F-3110-4C59-B70F-9FF6F7B0FF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9088CC0-AD48-4515-AD4F-6131B9A536B6}"/>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174845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F38D1B-21E9-4B4D-8FBB-DEE5004DEBD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1B74FE4E-2E8C-41A8-B766-0A19E0213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94FFB2DB-3776-4687-9957-242E31DF7E6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D6DAEB9B-2E0E-4816-9CF9-9CA5B2FDA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A56AB69D-8E27-46EF-BC5E-BDE71C04260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0212642-78EF-4970-8432-3329AF7ECD00}"/>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8" name="Нижний колонтитул 7">
            <a:extLst>
              <a:ext uri="{FF2B5EF4-FFF2-40B4-BE49-F238E27FC236}">
                <a16:creationId xmlns:a16="http://schemas.microsoft.com/office/drawing/2014/main" xmlns="" id="{599FFA2F-227C-4422-8E41-4DC702612FD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5FB3242-9169-4229-82E6-B763C88F6F25}"/>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123088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0EF714-F42A-4D6C-AAED-9D1F8E012C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DEA65ED-9414-422C-9B33-905B62D36432}"/>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4" name="Нижний колонтитул 3">
            <a:extLst>
              <a:ext uri="{FF2B5EF4-FFF2-40B4-BE49-F238E27FC236}">
                <a16:creationId xmlns:a16="http://schemas.microsoft.com/office/drawing/2014/main" xmlns="" id="{620FB4BC-8E0C-42C4-A2B1-FDE5D0FF1C1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A74AED6-CC6C-4BDB-8A8E-DB34EBC9A608}"/>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161326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D4AD380-D7FB-40DC-8EDB-6EA9668D1DA8}"/>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3" name="Нижний колонтитул 2">
            <a:extLst>
              <a:ext uri="{FF2B5EF4-FFF2-40B4-BE49-F238E27FC236}">
                <a16:creationId xmlns:a16="http://schemas.microsoft.com/office/drawing/2014/main" xmlns="" id="{B1FC41BE-425E-403B-819C-53B7D3EB7ED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E6522853-D9FD-4EBD-A1A3-9CB62DAB82C2}"/>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80047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EDD7DC-ADE8-4FFF-B44B-708ECDCC437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32A8CA0B-907E-4819-B721-B5BAD1F71B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2803B6C-ADD5-40AC-AB1F-084E4B6B9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E047027F-A701-471C-97C3-2DC35F87E3DE}"/>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6" name="Нижний колонтитул 5">
            <a:extLst>
              <a:ext uri="{FF2B5EF4-FFF2-40B4-BE49-F238E27FC236}">
                <a16:creationId xmlns:a16="http://schemas.microsoft.com/office/drawing/2014/main" xmlns="" id="{E06740E2-C443-4875-A010-38BB0DF2BB8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DC85BF2-55FE-45A1-BD91-7F2393DF848B}"/>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157204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35023F-520C-4537-85B1-1CB5D06AD0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3ACB52C2-BAFA-41B5-B19F-12A4C68BA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29EAD4AE-79BE-43EE-9D36-18B766AAF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B8AE0FD-C93B-47F7-978F-6B39C6B1374C}"/>
              </a:ext>
            </a:extLst>
          </p:cNvPr>
          <p:cNvSpPr>
            <a:spLocks noGrp="1"/>
          </p:cNvSpPr>
          <p:nvPr>
            <p:ph type="dt" sz="half" idx="10"/>
          </p:nvPr>
        </p:nvSpPr>
        <p:spPr/>
        <p:txBody>
          <a:bodyPr/>
          <a:lstStyle/>
          <a:p>
            <a:fld id="{E72598F8-9020-4AC1-89BC-EA6AE1C66487}" type="datetimeFigureOut">
              <a:rPr lang="ru-RU" smtClean="0"/>
              <a:t>20.02.2024</a:t>
            </a:fld>
            <a:endParaRPr lang="ru-RU"/>
          </a:p>
        </p:txBody>
      </p:sp>
      <p:sp>
        <p:nvSpPr>
          <p:cNvPr id="6" name="Нижний колонтитул 5">
            <a:extLst>
              <a:ext uri="{FF2B5EF4-FFF2-40B4-BE49-F238E27FC236}">
                <a16:creationId xmlns:a16="http://schemas.microsoft.com/office/drawing/2014/main" xmlns="" id="{4B401A2C-5478-441F-A515-71F613FBEF6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EEAD90B-376F-4F57-8B08-8FC53D0F12AC}"/>
              </a:ext>
            </a:extLst>
          </p:cNvPr>
          <p:cNvSpPr>
            <a:spLocks noGrp="1"/>
          </p:cNvSpPr>
          <p:nvPr>
            <p:ph type="sldNum" sz="quarter" idx="12"/>
          </p:nvPr>
        </p:nvSpPr>
        <p:spPr/>
        <p:txBody>
          <a:bodyPr/>
          <a:lstStyle/>
          <a:p>
            <a:fld id="{A982A3E4-59FB-4A46-BEF3-93A4908F840E}" type="slidenum">
              <a:rPr lang="ru-RU" smtClean="0"/>
              <a:t>‹#›</a:t>
            </a:fld>
            <a:endParaRPr lang="ru-RU"/>
          </a:p>
        </p:txBody>
      </p:sp>
    </p:spTree>
    <p:extLst>
      <p:ext uri="{BB962C8B-B14F-4D97-AF65-F5344CB8AC3E}">
        <p14:creationId xmlns:p14="http://schemas.microsoft.com/office/powerpoint/2010/main" val="215624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EBAD67-A0D4-4F06-8F77-F85F96699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4211418-0688-46EE-A52B-5C7245CCC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E7971D0-75F3-471E-AE75-0D4DCA95B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598F8-9020-4AC1-89BC-EA6AE1C66487}" type="datetimeFigureOut">
              <a:rPr lang="ru-RU" smtClean="0"/>
              <a:t>20.02.2024</a:t>
            </a:fld>
            <a:endParaRPr lang="ru-RU"/>
          </a:p>
        </p:txBody>
      </p:sp>
      <p:sp>
        <p:nvSpPr>
          <p:cNvPr id="5" name="Нижний колонтитул 4">
            <a:extLst>
              <a:ext uri="{FF2B5EF4-FFF2-40B4-BE49-F238E27FC236}">
                <a16:creationId xmlns:a16="http://schemas.microsoft.com/office/drawing/2014/main" xmlns="" id="{160F955F-73AD-43B1-B50E-F586395A5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A6BB23C-B25B-4E4C-913F-B7901983C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2A3E4-59FB-4A46-BEF3-93A4908F840E}" type="slidenum">
              <a:rPr lang="ru-RU" smtClean="0"/>
              <a:t>‹#›</a:t>
            </a:fld>
            <a:endParaRPr lang="ru-RU"/>
          </a:p>
        </p:txBody>
      </p:sp>
    </p:spTree>
    <p:extLst>
      <p:ext uri="{BB962C8B-B14F-4D97-AF65-F5344CB8AC3E}">
        <p14:creationId xmlns:p14="http://schemas.microsoft.com/office/powerpoint/2010/main" val="74980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zpp.guru/torg/tablica-e-dobavok/"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amrom.ru/nutritsiologiya/#%D0%91%D0%B8%D0%BE%D1%82%D0%B8%D0%BA%D0%B8" TargetMode="External"/><Relationship Id="rId13" Type="http://schemas.openxmlformats.org/officeDocument/2006/relationships/hyperlink" Target="https://amrom.ru/nutritsiologiya/#%D0%9F%D1%80%D0%B8%D0%BD%D1%86%D0%B8%D0%BF%D1%8B_%D0%BF%D1%80%D0%B0%D0%B2%D0%B8%D0%BB%D1%8C%D0%BD%D0%BE%D0%B3%D0%BE_%D0%BF%D0%B8%D1%82%D0%B0%D0%BD%D0%B8%D1%8F" TargetMode="External"/><Relationship Id="rId3" Type="http://schemas.openxmlformats.org/officeDocument/2006/relationships/hyperlink" Target="https://amrom.ru/nutritsiologiya/#%D0%9E%D1%81%D0%BD%D0%BE%D0%B2%D0%BD%D1%8B%D0%B5_%D0%BF%D0%BE%D0%BD%D1%8F%D1%82%D0%B8%D1%8F_%D0%BD%D1%83%D1%82%D1%80%D0%B8%D1%86%D0%B8%D0%BE%D0%BB%D0%BE%D0%B3%D0%B8%D0%B8" TargetMode="External"/><Relationship Id="rId7" Type="http://schemas.openxmlformats.org/officeDocument/2006/relationships/hyperlink" Target="https://amrom.ru/nutritsiologiya/#%D0%9F%D0%B0%D1%80%D0%B0%D1%84%D0%B0%D1%80%D0%BC%D0%B0%D1%86%D0%B5%D0%B2%D1%82%D0%B8%D0%BA%D0%B8" TargetMode="External"/><Relationship Id="rId12" Type="http://schemas.openxmlformats.org/officeDocument/2006/relationships/hyperlink" Target="https://amrom.ru/nutritsiologiya/#%D0%91%D0%90%D0%94%D1%8B_%D0%B8_%D0%BF%D0%B8%D1%89%D0%B5%D0%B2%D1%8B%D0%B5_%D0%B4%D0%BE%D0%B1%D0%B0%D0%B2%D0%BA%D0%B8" TargetMode="External"/><Relationship Id="rId2" Type="http://schemas.openxmlformats.org/officeDocument/2006/relationships/hyperlink" Target="https://amrom.ru/nutritsiologiya/#%D0%9D%D0%B0%D0%BF%D1%80%D0%B0%D0%B2%D0%BB%D0%B5%D0%BD%D0%B8%D1%8F_%D0%BD%D1%83%D1%82%D1%80%D0%B8%D1%86%D0%B8%D0%BE%D0%BB%D0%BE%D0%B3%D0%B8%D0%B8" TargetMode="External"/><Relationship Id="rId1" Type="http://schemas.openxmlformats.org/officeDocument/2006/relationships/slideLayout" Target="../slideLayouts/slideLayout6.xml"/><Relationship Id="rId6" Type="http://schemas.openxmlformats.org/officeDocument/2006/relationships/hyperlink" Target="https://amrom.ru/nutritsiologiya/#%D0%9D%D1%83%D1%82%D1%80%D0%B8%D1%86%D0%B5%D0%B2%D1%82%D0%B8%D0%BA%D0%B8" TargetMode="External"/><Relationship Id="rId11" Type="http://schemas.openxmlformats.org/officeDocument/2006/relationships/hyperlink" Target="https://amrom.ru/nutritsiologiya/#%D0%91%D0%90%D0%94%D1%8B_%D0%B7%D0%B0_%D0%B8_%D0%BF%D1%80%D0%BE%D1%82%D0%B8%D0%B2" TargetMode="External"/><Relationship Id="rId5" Type="http://schemas.openxmlformats.org/officeDocument/2006/relationships/hyperlink" Target="https://amrom.ru/nutritsiologiya/#%D0%9D%D1%83%D1%82%D1%80%D0%B8%D0%B5%D0%BD%D1%82%D1%8B" TargetMode="External"/><Relationship Id="rId10" Type="http://schemas.openxmlformats.org/officeDocument/2006/relationships/hyperlink" Target="https://amrom.ru/nutritsiologiya/#%D0%9F%D1%80%D0%B8%D0%BD%D1%86%D0%B8%D0%BF%D1%8B_%D0%BE%D0%BF%D1%82%D0%B8%D0%BC%D0%B8%D0%B7%D0%B0%D1%86%D0%B8%D0%B8_%D0%BF%D0%B8%D1%82%D0%B0%D0%BD%D0%B8%D1%8F" TargetMode="External"/><Relationship Id="rId4" Type="http://schemas.openxmlformats.org/officeDocument/2006/relationships/hyperlink" Target="https://amrom.ru/nutritsiologiya/#%D0%9E%D0%B1%D1%8A%D0%B5%D0%BA%D1%82%D1%8B_%D0%BD%D1%83%D1%82%D1%80%D0%B8%D1%86%D0%B8%D0%BE%D0%BB%D0%BE%D0%B3%D0%B8%D0%B8" TargetMode="External"/><Relationship Id="rId9" Type="http://schemas.openxmlformats.org/officeDocument/2006/relationships/hyperlink" Target="https://amrom.ru/nutritsiologiya/#%D0%AD%D1%83%D0%B1%D0%B8%D0%BE%D1%82%D0%B8%D0%BA%D0%B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утрициология - основы и понятия">
            <a:extLst>
              <a:ext uri="{FF2B5EF4-FFF2-40B4-BE49-F238E27FC236}">
                <a16:creationId xmlns:a16="http://schemas.microsoft.com/office/drawing/2014/main" xmlns="" id="{4C2BE42F-848C-4C85-BCA0-903570D01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86" y="1444487"/>
            <a:ext cx="8161097" cy="559639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B8F37E6B-7E42-43B4-871A-4437A8B0DB11}"/>
              </a:ext>
            </a:extLst>
          </p:cNvPr>
          <p:cNvPicPr>
            <a:picLocks noChangeAspect="1"/>
          </p:cNvPicPr>
          <p:nvPr/>
        </p:nvPicPr>
        <p:blipFill>
          <a:blip r:embed="rId3"/>
          <a:stretch>
            <a:fillRect/>
          </a:stretch>
        </p:blipFill>
        <p:spPr>
          <a:xfrm>
            <a:off x="134764" y="0"/>
            <a:ext cx="12006470" cy="1086676"/>
          </a:xfrm>
          <a:prstGeom prst="rect">
            <a:avLst/>
          </a:prstGeom>
        </p:spPr>
      </p:pic>
      <p:pic>
        <p:nvPicPr>
          <p:cNvPr id="5" name="Рисунок 4">
            <a:extLst>
              <a:ext uri="{FF2B5EF4-FFF2-40B4-BE49-F238E27FC236}">
                <a16:creationId xmlns:a16="http://schemas.microsoft.com/office/drawing/2014/main" xmlns="" id="{4B154E03-A091-4345-B48B-8FA05943EE3D}"/>
              </a:ext>
            </a:extLst>
          </p:cNvPr>
          <p:cNvPicPr>
            <a:picLocks noChangeAspect="1"/>
          </p:cNvPicPr>
          <p:nvPr/>
        </p:nvPicPr>
        <p:blipFill>
          <a:blip r:embed="rId4"/>
          <a:stretch>
            <a:fillRect/>
          </a:stretch>
        </p:blipFill>
        <p:spPr>
          <a:xfrm>
            <a:off x="8521148" y="4797288"/>
            <a:ext cx="3403566" cy="1086676"/>
          </a:xfrm>
          <a:prstGeom prst="rect">
            <a:avLst/>
          </a:prstGeom>
        </p:spPr>
      </p:pic>
    </p:spTree>
    <p:extLst>
      <p:ext uri="{BB962C8B-B14F-4D97-AF65-F5344CB8AC3E}">
        <p14:creationId xmlns:p14="http://schemas.microsoft.com/office/powerpoint/2010/main" val="211539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77BDD4B-1139-4A21-81AB-5A7B42118631}"/>
              </a:ext>
            </a:extLst>
          </p:cNvPr>
          <p:cNvSpPr txBox="1"/>
          <p:nvPr/>
        </p:nvSpPr>
        <p:spPr>
          <a:xfrm>
            <a:off x="0" y="1"/>
            <a:ext cx="12192000" cy="6463308"/>
          </a:xfrm>
          <a:prstGeom prst="rect">
            <a:avLst/>
          </a:prstGeom>
          <a:noFill/>
        </p:spPr>
        <p:txBody>
          <a:bodyPr wrap="square">
            <a:spAutoFit/>
          </a:bodyPr>
          <a:lstStyle/>
          <a:p>
            <a:pPr algn="ctr"/>
            <a:r>
              <a:rPr lang="ru-RU" b="1" i="1" dirty="0">
                <a:solidFill>
                  <a:schemeClr val="accent2">
                    <a:lumMod val="50000"/>
                  </a:schemeClr>
                </a:solidFill>
                <a:effectLst/>
                <a:latin typeface="-apple-system"/>
                <a:cs typeface="Aharoni" panose="02010803020104030203" pitchFamily="2" charset="-79"/>
              </a:rPr>
              <a:t>Отдельного внимания заслуживает направление </a:t>
            </a:r>
            <a:r>
              <a:rPr lang="ru-RU" b="1" i="1" dirty="0" err="1">
                <a:solidFill>
                  <a:schemeClr val="accent2">
                    <a:lumMod val="50000"/>
                  </a:schemeClr>
                </a:solidFill>
                <a:effectLst/>
                <a:latin typeface="-apple-system"/>
                <a:cs typeface="Aharoni" panose="02010803020104030203" pitchFamily="2" charset="-79"/>
              </a:rPr>
              <a:t>нутрициологии</a:t>
            </a:r>
            <a:r>
              <a:rPr lang="ru-RU" b="1" i="1" dirty="0">
                <a:solidFill>
                  <a:schemeClr val="accent2">
                    <a:lumMod val="50000"/>
                  </a:schemeClr>
                </a:solidFill>
                <a:effectLst/>
                <a:latin typeface="-apple-system"/>
                <a:cs typeface="Aharoni" panose="02010803020104030203" pitchFamily="2" charset="-79"/>
              </a:rPr>
              <a:t> под названием </a:t>
            </a:r>
            <a:r>
              <a:rPr lang="ru-RU" b="1" i="1" dirty="0" err="1">
                <a:solidFill>
                  <a:schemeClr val="accent2">
                    <a:lumMod val="50000"/>
                  </a:schemeClr>
                </a:solidFill>
                <a:effectLst/>
                <a:latin typeface="-apple-system"/>
                <a:cs typeface="Aharoni" panose="02010803020104030203" pitchFamily="2" charset="-79"/>
              </a:rPr>
              <a:t>нутригеномика</a:t>
            </a:r>
            <a:r>
              <a:rPr lang="ru-RU" b="1" i="1" dirty="0">
                <a:solidFill>
                  <a:schemeClr val="accent2">
                    <a:lumMod val="50000"/>
                  </a:schemeClr>
                </a:solidFill>
                <a:effectLst/>
                <a:latin typeface="-apple-system"/>
                <a:cs typeface="Aharoni" panose="02010803020104030203" pitchFamily="2" charset="-79"/>
              </a:rPr>
              <a:t>, которая выясняет способность </a:t>
            </a:r>
            <a:r>
              <a:rPr lang="ru-RU" b="1" i="1" dirty="0" err="1">
                <a:solidFill>
                  <a:schemeClr val="accent2">
                    <a:lumMod val="50000"/>
                  </a:schemeClr>
                </a:solidFill>
                <a:effectLst/>
                <a:latin typeface="-apple-system"/>
                <a:cs typeface="Aharoni" panose="02010803020104030203" pitchFamily="2" charset="-79"/>
              </a:rPr>
              <a:t>нутрицевтиков</a:t>
            </a:r>
            <a:r>
              <a:rPr lang="ru-RU" b="1" i="1" dirty="0">
                <a:solidFill>
                  <a:schemeClr val="accent2">
                    <a:lumMod val="50000"/>
                  </a:schemeClr>
                </a:solidFill>
                <a:effectLst/>
                <a:latin typeface="-apple-system"/>
                <a:cs typeface="Aharoni" panose="02010803020104030203" pitchFamily="2" charset="-79"/>
              </a:rPr>
              <a:t> видоизменять эффекты тех или иных генов как эукариотических, так и прокариотических клеток в экспериментальных условиях. </a:t>
            </a:r>
          </a:p>
          <a:p>
            <a:pPr algn="l"/>
            <a:endParaRPr lang="ru-RU" dirty="0">
              <a:solidFill>
                <a:srgbClr val="3A3A3A"/>
              </a:solidFill>
              <a:latin typeface="-apple-system"/>
            </a:endParaRPr>
          </a:p>
          <a:p>
            <a:pPr algn="l"/>
            <a:r>
              <a:rPr lang="ru-RU" b="0" i="1" dirty="0">
                <a:solidFill>
                  <a:schemeClr val="accent5">
                    <a:lumMod val="50000"/>
                  </a:schemeClr>
                </a:solidFill>
                <a:effectLst/>
                <a:latin typeface="-apple-system"/>
                <a:cs typeface="Aharoni" panose="02010803020104030203" pitchFamily="2" charset="-79"/>
              </a:rPr>
              <a:t>Посредством инновационных методов вводится степень выраженности эффектов непосредственно в генах под воздействием нутриентов, которые выступают в качестве сигнальных молекул либо ответа на стресс, поступивший из окружающей среды</a:t>
            </a:r>
            <a:r>
              <a:rPr lang="ru-RU" b="0" i="0" dirty="0">
                <a:solidFill>
                  <a:srgbClr val="3A3A3A"/>
                </a:solidFill>
                <a:effectLst/>
                <a:latin typeface="-apple-system"/>
              </a:rPr>
              <a:t>.</a:t>
            </a:r>
          </a:p>
          <a:p>
            <a:pPr algn="l"/>
            <a:r>
              <a:rPr lang="ru-RU" b="1" i="1" dirty="0" smtClean="0">
                <a:solidFill>
                  <a:srgbClr val="C00000"/>
                </a:solidFill>
                <a:effectLst/>
                <a:latin typeface="-apple-system"/>
                <a:cs typeface="Aharoni" panose="02010803020104030203" pitchFamily="2" charset="-79"/>
              </a:rPr>
              <a:t>Перечислим </a:t>
            </a:r>
            <a:r>
              <a:rPr lang="ru-RU" b="1" i="1" dirty="0">
                <a:solidFill>
                  <a:srgbClr val="C00000"/>
                </a:solidFill>
                <a:effectLst/>
                <a:latin typeface="-apple-system"/>
                <a:cs typeface="Aharoni" panose="02010803020104030203" pitchFamily="2" charset="-79"/>
              </a:rPr>
              <a:t>ряд задач, которые решает наука </a:t>
            </a:r>
            <a:r>
              <a:rPr lang="ru-RU" b="1" i="1" dirty="0" err="1">
                <a:solidFill>
                  <a:srgbClr val="C00000"/>
                </a:solidFill>
                <a:effectLst/>
                <a:latin typeface="-apple-system"/>
                <a:cs typeface="Aharoni" panose="02010803020104030203" pitchFamily="2" charset="-79"/>
              </a:rPr>
              <a:t>нутрициология</a:t>
            </a:r>
            <a:r>
              <a:rPr lang="ru-RU" b="0" i="0" dirty="0">
                <a:solidFill>
                  <a:srgbClr val="3A3A3A"/>
                </a:solidFill>
                <a:effectLst/>
                <a:latin typeface="-apple-system"/>
              </a:rPr>
              <a:t>:</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интеграция с остальными науками о питании;</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установление роли нутриентов, а также </a:t>
            </a:r>
            <a:r>
              <a:rPr lang="ru-RU" b="1" i="1" dirty="0" err="1">
                <a:solidFill>
                  <a:schemeClr val="accent4">
                    <a:lumMod val="50000"/>
                  </a:schemeClr>
                </a:solidFill>
                <a:effectLst/>
                <a:latin typeface="-apple-system"/>
                <a:cs typeface="Aharoni" panose="02010803020104030203" pitchFamily="2" charset="-79"/>
              </a:rPr>
              <a:t>эубиотиков</a:t>
            </a:r>
            <a:r>
              <a:rPr lang="ru-RU" b="1" i="1" dirty="0">
                <a:solidFill>
                  <a:schemeClr val="accent4">
                    <a:lumMod val="50000"/>
                  </a:schemeClr>
                </a:solidFill>
                <a:effectLst/>
                <a:latin typeface="-apple-system"/>
                <a:cs typeface="Aharoni" panose="02010803020104030203" pitchFamily="2" charset="-79"/>
              </a:rPr>
              <a:t> в процессе предотвращения заболеваний;</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устранение дефицита жизненно необходимых веществ посредством рационального питания;</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составление индивидуального рациона питания;</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удовлетворение всех потребностей организма, измененных болезнями,</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повышение неспецифической резистентности организма человека;</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детоксикация организма, заключающаяся в обезвреживании и выведении из него различных ядовитых веществ;</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усовершенствование способов исследования, а также стандартизации объектов </a:t>
            </a:r>
            <a:r>
              <a:rPr lang="ru-RU" b="1" i="1" dirty="0" err="1">
                <a:solidFill>
                  <a:schemeClr val="accent4">
                    <a:lumMod val="50000"/>
                  </a:schemeClr>
                </a:solidFill>
                <a:effectLst/>
                <a:latin typeface="-apple-system"/>
                <a:cs typeface="Aharoni" panose="02010803020104030203" pitchFamily="2" charset="-79"/>
              </a:rPr>
              <a:t>нутрициологии</a:t>
            </a:r>
            <a:r>
              <a:rPr lang="ru-RU" b="1" i="1" dirty="0">
                <a:solidFill>
                  <a:schemeClr val="accent4">
                    <a:lumMod val="50000"/>
                  </a:schemeClr>
                </a:solidFill>
                <a:effectLst/>
                <a:latin typeface="-apple-system"/>
                <a:cs typeface="Aharoni" panose="02010803020104030203" pitchFamily="2" charset="-79"/>
              </a:rPr>
              <a:t>;</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проведение токсикологических, </a:t>
            </a:r>
            <a:r>
              <a:rPr lang="ru-RU" b="1" i="1" dirty="0" err="1">
                <a:solidFill>
                  <a:schemeClr val="accent4">
                    <a:lumMod val="50000"/>
                  </a:schemeClr>
                </a:solidFill>
                <a:effectLst/>
                <a:latin typeface="-apple-system"/>
                <a:cs typeface="Aharoni" panose="02010803020104030203" pitchFamily="2" charset="-79"/>
              </a:rPr>
              <a:t>предклинических</a:t>
            </a:r>
            <a:r>
              <a:rPr lang="ru-RU" b="1" i="1" dirty="0">
                <a:solidFill>
                  <a:schemeClr val="accent4">
                    <a:lumMod val="50000"/>
                  </a:schemeClr>
                </a:solidFill>
                <a:effectLst/>
                <a:latin typeface="-apple-system"/>
                <a:cs typeface="Aharoni" panose="02010803020104030203" pitchFamily="2" charset="-79"/>
              </a:rPr>
              <a:t> и клинических исследований, которые направлены на глубокое определение биохимических, а также клеточных эффектов в самих биологических системах;</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влияние диетических и иных биологически активных добавок на существующий жизненный цикл;</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установление положительного и отрицательного воздействия препаратов,</a:t>
            </a:r>
          </a:p>
          <a:p>
            <a:pPr algn="l">
              <a:buFont typeface="Arial" panose="020B0604020202020204" pitchFamily="34" charset="0"/>
              <a:buChar char="•"/>
            </a:pPr>
            <a:r>
              <a:rPr lang="ru-RU" b="1" i="1" dirty="0">
                <a:solidFill>
                  <a:schemeClr val="accent4">
                    <a:lumMod val="50000"/>
                  </a:schemeClr>
                </a:solidFill>
                <a:effectLst/>
                <a:latin typeface="-apple-system"/>
                <a:cs typeface="Aharoni" panose="02010803020104030203" pitchFamily="2" charset="-79"/>
              </a:rPr>
              <a:t>изучение пищевого поведения и выявление связи с психическим здоровьем</a:t>
            </a:r>
            <a:r>
              <a:rPr lang="ru-RU" b="0" i="0" dirty="0">
                <a:solidFill>
                  <a:srgbClr val="3A3A3A"/>
                </a:solidFill>
                <a:effectLst/>
                <a:latin typeface="-apple-system"/>
              </a:rPr>
              <a:t>.</a:t>
            </a:r>
          </a:p>
        </p:txBody>
      </p:sp>
    </p:spTree>
    <p:extLst>
      <p:ext uri="{BB962C8B-B14F-4D97-AF65-F5344CB8AC3E}">
        <p14:creationId xmlns:p14="http://schemas.microsoft.com/office/powerpoint/2010/main" val="328548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3AD5B0-F21B-4E76-82FC-1369835CDA4D}"/>
              </a:ext>
            </a:extLst>
          </p:cNvPr>
          <p:cNvSpPr>
            <a:spLocks noGrp="1"/>
          </p:cNvSpPr>
          <p:nvPr>
            <p:ph type="title"/>
          </p:nvPr>
        </p:nvSpPr>
        <p:spPr>
          <a:xfrm>
            <a:off x="92766" y="91140"/>
            <a:ext cx="9435546" cy="730495"/>
          </a:xfrm>
        </p:spPr>
        <p:txBody>
          <a:bodyPr>
            <a:normAutofit fontScale="90000"/>
          </a:bodyPr>
          <a:lstStyle/>
          <a:p>
            <a:r>
              <a:rPr lang="ru-RU" b="0" i="0" dirty="0">
                <a:solidFill>
                  <a:srgbClr val="00253E"/>
                </a:solidFill>
                <a:effectLst/>
                <a:latin typeface="-apple-system"/>
              </a:rPr>
              <a:t>Основные понятия </a:t>
            </a:r>
            <a:r>
              <a:rPr lang="ru-RU" b="0" i="0" dirty="0" err="1">
                <a:solidFill>
                  <a:srgbClr val="00253E"/>
                </a:solidFill>
                <a:effectLst/>
                <a:latin typeface="-apple-system"/>
              </a:rPr>
              <a:t>нутрициологии</a:t>
            </a:r>
            <a:r>
              <a:rPr lang="ru-RU" b="0" i="0" dirty="0">
                <a:solidFill>
                  <a:srgbClr val="00253E"/>
                </a:solidFill>
                <a:effectLst/>
                <a:latin typeface="-apple-system"/>
              </a:rPr>
              <a:t/>
            </a:r>
            <a:br>
              <a:rPr lang="ru-RU" b="0" i="0" dirty="0">
                <a:solidFill>
                  <a:srgbClr val="00253E"/>
                </a:solidFill>
                <a:effectLst/>
                <a:latin typeface="-apple-system"/>
              </a:rPr>
            </a:br>
            <a:endParaRPr lang="ru-RU" dirty="0"/>
          </a:p>
        </p:txBody>
      </p:sp>
      <p:sp>
        <p:nvSpPr>
          <p:cNvPr id="4" name="TextBox 3">
            <a:extLst>
              <a:ext uri="{FF2B5EF4-FFF2-40B4-BE49-F238E27FC236}">
                <a16:creationId xmlns:a16="http://schemas.microsoft.com/office/drawing/2014/main" xmlns="" id="{512C9391-50EE-48A9-8B67-1A1831DF85C5}"/>
              </a:ext>
            </a:extLst>
          </p:cNvPr>
          <p:cNvSpPr txBox="1"/>
          <p:nvPr/>
        </p:nvSpPr>
        <p:spPr>
          <a:xfrm>
            <a:off x="0" y="566671"/>
            <a:ext cx="9289774" cy="6032421"/>
          </a:xfrm>
          <a:prstGeom prst="rect">
            <a:avLst/>
          </a:prstGeom>
          <a:noFill/>
        </p:spPr>
        <p:txBody>
          <a:bodyPr wrap="square">
            <a:spAutoFit/>
          </a:bodyPr>
          <a:lstStyle/>
          <a:p>
            <a:pPr algn="l"/>
            <a:r>
              <a:rPr lang="ru-RU" sz="2000" b="0" i="0" dirty="0" err="1">
                <a:solidFill>
                  <a:schemeClr val="accent4">
                    <a:lumMod val="50000"/>
                  </a:schemeClr>
                </a:solidFill>
                <a:effectLst/>
                <a:latin typeface="-apple-system"/>
                <a:cs typeface="Aharoni" panose="02010803020104030203" pitchFamily="2" charset="-79"/>
              </a:rPr>
              <a:t>Нутрициология</a:t>
            </a:r>
            <a:r>
              <a:rPr lang="ru-RU" sz="2000" b="0" i="0" dirty="0">
                <a:solidFill>
                  <a:schemeClr val="accent4">
                    <a:lumMod val="50000"/>
                  </a:schemeClr>
                </a:solidFill>
                <a:effectLst/>
                <a:latin typeface="-apple-system"/>
                <a:cs typeface="Aharoni" panose="02010803020104030203" pitchFamily="2" charset="-79"/>
              </a:rPr>
              <a:t>, не в пример диетологии, наиболее комплексно подходит к вопросам изучения проблемы питания</a:t>
            </a:r>
            <a:r>
              <a:rPr lang="ru-RU" b="0" i="0" dirty="0">
                <a:solidFill>
                  <a:srgbClr val="3A3A3A"/>
                </a:solidFill>
                <a:effectLst/>
                <a:latin typeface="-apple-system"/>
              </a:rPr>
              <a:t>: </a:t>
            </a:r>
          </a:p>
          <a:p>
            <a:pPr algn="l"/>
            <a:r>
              <a:rPr lang="ru-RU" b="0" i="0" dirty="0">
                <a:solidFill>
                  <a:srgbClr val="3A3A3A"/>
                </a:solidFill>
                <a:effectLst/>
                <a:latin typeface="-apple-system"/>
              </a:rPr>
              <a:t>во-первых, исследуются мотивы выбора человеком определенных продуктов питания, </a:t>
            </a:r>
          </a:p>
          <a:p>
            <a:pPr algn="l"/>
            <a:r>
              <a:rPr lang="ru-RU" b="0" i="0" dirty="0">
                <a:solidFill>
                  <a:srgbClr val="3A3A3A"/>
                </a:solidFill>
                <a:effectLst/>
                <a:latin typeface="-apple-system"/>
              </a:rPr>
              <a:t>во-вторых, изучаются механизмы внутриклеточного питания, а также их воздействие на здоровье человеческого организма.</a:t>
            </a:r>
          </a:p>
          <a:p>
            <a:pPr algn="l"/>
            <a:r>
              <a:rPr lang="ru-RU" b="0" i="0" dirty="0">
                <a:solidFill>
                  <a:srgbClr val="3A3A3A"/>
                </a:solidFill>
                <a:effectLst/>
                <a:latin typeface="-apple-system"/>
              </a:rPr>
              <a:t>Сегодня человечество столкнулось с явлением, при котором традиционные системы питания, даже учитывая их эффективность, достаточно трудно практиковать в нелегких условиях промышленного производства, в условиях урбанизации и стремительного ускорения темпов жизни современного человека.</a:t>
            </a:r>
          </a:p>
          <a:p>
            <a:pPr algn="l"/>
            <a:r>
              <a:rPr lang="ru-RU" b="0" i="0" dirty="0">
                <a:solidFill>
                  <a:srgbClr val="3A3A3A"/>
                </a:solidFill>
                <a:effectLst/>
                <a:latin typeface="-apple-system"/>
              </a:rPr>
              <a:t> Поэтому неудивительно, что продукты питания из фаст-</a:t>
            </a:r>
            <a:r>
              <a:rPr lang="ru-RU" b="0" i="0" dirty="0" err="1">
                <a:solidFill>
                  <a:srgbClr val="3A3A3A"/>
                </a:solidFill>
                <a:effectLst/>
                <a:latin typeface="-apple-system"/>
              </a:rPr>
              <a:t>фудов</a:t>
            </a:r>
            <a:r>
              <a:rPr lang="ru-RU" b="0" i="0" dirty="0">
                <a:solidFill>
                  <a:srgbClr val="3A3A3A"/>
                </a:solidFill>
                <a:effectLst/>
                <a:latin typeface="-apple-system"/>
              </a:rPr>
              <a:t>, перекусы, употребление </a:t>
            </a:r>
            <a:r>
              <a:rPr lang="ru-RU" b="0" i="0" dirty="0" err="1">
                <a:solidFill>
                  <a:srgbClr val="3A3A3A"/>
                </a:solidFill>
                <a:effectLst/>
                <a:latin typeface="-apple-system"/>
              </a:rPr>
              <a:t>генномодифицированных</a:t>
            </a:r>
            <a:r>
              <a:rPr lang="ru-RU" b="0" i="0" dirty="0">
                <a:solidFill>
                  <a:srgbClr val="3A3A3A"/>
                </a:solidFill>
                <a:effectLst/>
                <a:latin typeface="-apple-system"/>
              </a:rPr>
              <a:t> продуктов, а также пищи, содержащей большое количество химических добавок, являются теми негативными факторами, которые подтачивают здоровье человека. </a:t>
            </a:r>
          </a:p>
          <a:p>
            <a:pPr algn="l"/>
            <a:r>
              <a:rPr lang="ru-RU" sz="2000" b="0" i="1" dirty="0">
                <a:solidFill>
                  <a:schemeClr val="accent4">
                    <a:lumMod val="50000"/>
                  </a:schemeClr>
                </a:solidFill>
                <a:effectLst/>
                <a:latin typeface="-apple-system"/>
                <a:cs typeface="Aharoni" panose="02010803020104030203" pitchFamily="2" charset="-79"/>
              </a:rPr>
              <a:t>Таким образом, задача </a:t>
            </a:r>
            <a:r>
              <a:rPr lang="ru-RU" sz="2000" b="0" i="1" dirty="0" err="1">
                <a:solidFill>
                  <a:schemeClr val="accent4">
                    <a:lumMod val="50000"/>
                  </a:schemeClr>
                </a:solidFill>
                <a:effectLst/>
                <a:latin typeface="-apple-system"/>
                <a:cs typeface="Aharoni" panose="02010803020104030203" pitchFamily="2" charset="-79"/>
              </a:rPr>
              <a:t>нутрициологии</a:t>
            </a:r>
            <a:r>
              <a:rPr lang="ru-RU" sz="2000" b="0" i="1" dirty="0">
                <a:solidFill>
                  <a:schemeClr val="accent4">
                    <a:lumMod val="50000"/>
                  </a:schemeClr>
                </a:solidFill>
                <a:effectLst/>
                <a:latin typeface="-apple-system"/>
                <a:cs typeface="Aharoni" panose="02010803020104030203" pitchFamily="2" charset="-79"/>
              </a:rPr>
              <a:t> – максимально снизить негативное влияние употребляемой пищи на здоровье человека</a:t>
            </a:r>
            <a:r>
              <a:rPr lang="ru-RU" b="0" i="0" dirty="0">
                <a:solidFill>
                  <a:srgbClr val="3A3A3A"/>
                </a:solidFill>
                <a:effectLst/>
                <a:latin typeface="-apple-system"/>
              </a:rPr>
              <a:t>.</a:t>
            </a:r>
          </a:p>
          <a:p>
            <a:pPr algn="l"/>
            <a:r>
              <a:rPr lang="ru-RU" b="0" i="0" dirty="0">
                <a:solidFill>
                  <a:srgbClr val="3A3A3A"/>
                </a:solidFill>
                <a:effectLst/>
                <a:latin typeface="-apple-system"/>
              </a:rPr>
              <a:t> </a:t>
            </a:r>
            <a:r>
              <a:rPr lang="ru-RU" b="1" dirty="0">
                <a:solidFill>
                  <a:schemeClr val="accent6">
                    <a:lumMod val="50000"/>
                  </a:schemeClr>
                </a:solidFill>
                <a:latin typeface="-apple-system"/>
                <a:cs typeface="Aharoni" panose="02010803020104030203" pitchFamily="2" charset="-79"/>
              </a:rPr>
              <a:t>П</a:t>
            </a:r>
            <a:r>
              <a:rPr lang="ru-RU" b="1" i="0" dirty="0">
                <a:solidFill>
                  <a:schemeClr val="accent6">
                    <a:lumMod val="50000"/>
                  </a:schemeClr>
                </a:solidFill>
                <a:effectLst/>
                <a:latin typeface="-apple-system"/>
                <a:cs typeface="Aharoni" panose="02010803020104030203" pitchFamily="2" charset="-79"/>
              </a:rPr>
              <a:t>редмет изучения </a:t>
            </a:r>
            <a:r>
              <a:rPr lang="ru-RU" b="1" i="0" dirty="0" err="1">
                <a:solidFill>
                  <a:schemeClr val="accent6">
                    <a:lumMod val="50000"/>
                  </a:schemeClr>
                </a:solidFill>
                <a:effectLst/>
                <a:latin typeface="-apple-system"/>
                <a:cs typeface="Aharoni" panose="02010803020104030203" pitchFamily="2" charset="-79"/>
              </a:rPr>
              <a:t>нутрициологии</a:t>
            </a:r>
            <a:r>
              <a:rPr lang="ru-RU" b="1" i="0" dirty="0">
                <a:solidFill>
                  <a:schemeClr val="accent6">
                    <a:lumMod val="50000"/>
                  </a:schemeClr>
                </a:solidFill>
                <a:effectLst/>
                <a:latin typeface="-apple-system"/>
                <a:cs typeface="Aharoni" panose="02010803020104030203" pitchFamily="2" charset="-79"/>
              </a:rPr>
              <a:t> условно делится на три типа</a:t>
            </a:r>
            <a:r>
              <a:rPr lang="ru-RU" b="1" i="0" dirty="0">
                <a:solidFill>
                  <a:srgbClr val="3A3A3A"/>
                </a:solidFill>
                <a:effectLst/>
                <a:latin typeface="-apple-system"/>
              </a:rPr>
              <a:t>:</a:t>
            </a:r>
          </a:p>
          <a:p>
            <a:pPr algn="l">
              <a:buFont typeface="Arial" panose="020B0604020202020204" pitchFamily="34" charset="0"/>
              <a:buChar char="•"/>
            </a:pPr>
            <a:r>
              <a:rPr lang="ru-RU" b="1" i="0" dirty="0">
                <a:solidFill>
                  <a:srgbClr val="3A3A3A"/>
                </a:solidFill>
                <a:effectLst/>
                <a:latin typeface="-apple-system"/>
              </a:rPr>
              <a:t>рост и формирование продуктов питания в природе;</a:t>
            </a:r>
          </a:p>
          <a:p>
            <a:pPr algn="l">
              <a:buFont typeface="Arial" panose="020B0604020202020204" pitchFamily="34" charset="0"/>
              <a:buChar char="•"/>
            </a:pPr>
            <a:r>
              <a:rPr lang="ru-RU" b="1" i="0" dirty="0">
                <a:solidFill>
                  <a:srgbClr val="3A3A3A"/>
                </a:solidFill>
                <a:effectLst/>
                <a:latin typeface="-apple-system"/>
              </a:rPr>
              <a:t>усвоение пищи непосредственно в организме (включая воздействие </a:t>
            </a:r>
          </a:p>
          <a:p>
            <a:pPr algn="l"/>
            <a:r>
              <a:rPr lang="ru-RU" b="1" i="0" dirty="0">
                <a:solidFill>
                  <a:srgbClr val="3A3A3A"/>
                </a:solidFill>
                <a:effectLst/>
                <a:latin typeface="-apple-system"/>
              </a:rPr>
              <a:t>употребляемой пищи на организм человека);</a:t>
            </a:r>
          </a:p>
          <a:p>
            <a:pPr algn="l">
              <a:buFont typeface="Arial" panose="020B0604020202020204" pitchFamily="34" charset="0"/>
              <a:buChar char="•"/>
            </a:pPr>
            <a:r>
              <a:rPr lang="ru-RU" b="1" i="0" dirty="0">
                <a:solidFill>
                  <a:srgbClr val="3A3A3A"/>
                </a:solidFill>
                <a:effectLst/>
                <a:latin typeface="-apple-system"/>
              </a:rPr>
              <a:t>профилактическое и оздоровительное воздействие пищи.</a:t>
            </a:r>
          </a:p>
        </p:txBody>
      </p:sp>
      <p:pic>
        <p:nvPicPr>
          <p:cNvPr id="5122" name="Picture 2">
            <a:extLst>
              <a:ext uri="{FF2B5EF4-FFF2-40B4-BE49-F238E27FC236}">
                <a16:creationId xmlns:a16="http://schemas.microsoft.com/office/drawing/2014/main" xmlns="" id="{4DD58F65-9DF1-4AEF-98FD-9179675CB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0"/>
            <a:ext cx="335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9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0591B17-D8F8-4C9D-9EB0-D393EA9D7B15}"/>
              </a:ext>
            </a:extLst>
          </p:cNvPr>
          <p:cNvSpPr txBox="1"/>
          <p:nvPr/>
        </p:nvSpPr>
        <p:spPr>
          <a:xfrm>
            <a:off x="2" y="119271"/>
            <a:ext cx="8481388" cy="6832640"/>
          </a:xfrm>
          <a:prstGeom prst="rect">
            <a:avLst/>
          </a:prstGeom>
          <a:noFill/>
        </p:spPr>
        <p:txBody>
          <a:bodyPr wrap="square">
            <a:spAutoFit/>
          </a:bodyPr>
          <a:lstStyle/>
          <a:p>
            <a:pPr algn="l"/>
            <a:r>
              <a:rPr lang="ru-RU" b="1" i="1" dirty="0">
                <a:solidFill>
                  <a:schemeClr val="accent2">
                    <a:lumMod val="50000"/>
                  </a:schemeClr>
                </a:solidFill>
                <a:effectLst/>
                <a:latin typeface="-apple-system"/>
                <a:cs typeface="Aharoni" panose="02010803020104030203" pitchFamily="2" charset="-79"/>
              </a:rPr>
              <a:t>Одними из основных объектов изучения </a:t>
            </a:r>
            <a:r>
              <a:rPr lang="ru-RU" b="1" i="1" dirty="0" err="1">
                <a:solidFill>
                  <a:schemeClr val="accent2">
                    <a:lumMod val="50000"/>
                  </a:schemeClr>
                </a:solidFill>
                <a:effectLst/>
                <a:latin typeface="-apple-system"/>
                <a:cs typeface="Aharoni" panose="02010803020104030203" pitchFamily="2" charset="-79"/>
              </a:rPr>
              <a:t>нутрициологии</a:t>
            </a:r>
            <a:r>
              <a:rPr lang="ru-RU" b="1" i="1" dirty="0">
                <a:solidFill>
                  <a:schemeClr val="accent2">
                    <a:lumMod val="50000"/>
                  </a:schemeClr>
                </a:solidFill>
                <a:effectLst/>
                <a:latin typeface="-apple-system"/>
                <a:cs typeface="Aharoni" panose="02010803020104030203" pitchFamily="2" charset="-79"/>
              </a:rPr>
              <a:t> по праву считаются незаменимые элементы пищи (так называемые </a:t>
            </a:r>
            <a:r>
              <a:rPr lang="ru-RU" b="1" i="1" dirty="0" err="1">
                <a:solidFill>
                  <a:schemeClr val="accent2">
                    <a:lumMod val="50000"/>
                  </a:schemeClr>
                </a:solidFill>
                <a:effectLst/>
                <a:latin typeface="-apple-system"/>
                <a:cs typeface="Aharoni" panose="02010803020104030203" pitchFamily="2" charset="-79"/>
              </a:rPr>
              <a:t>эссенциальные</a:t>
            </a:r>
            <a:r>
              <a:rPr lang="ru-RU" b="1" i="1" dirty="0">
                <a:solidFill>
                  <a:schemeClr val="accent2">
                    <a:lumMod val="50000"/>
                  </a:schemeClr>
                </a:solidFill>
                <a:effectLst/>
                <a:latin typeface="-apple-system"/>
                <a:cs typeface="Aharoni" panose="02010803020104030203" pitchFamily="2" charset="-79"/>
              </a:rPr>
              <a:t> компоненты), которые попадают в организм человека лишь в процессе питания, то есть они не синтезируются в самом организме. Нехватка этих элементов (к примеру, холина, цинка или селена) может привести к достаточно серьезным заболеваниям</a:t>
            </a:r>
            <a:r>
              <a:rPr lang="ru-RU" b="0" i="0" dirty="0">
                <a:solidFill>
                  <a:srgbClr val="3A3A3A"/>
                </a:solidFill>
                <a:effectLst/>
                <a:latin typeface="-apple-system"/>
              </a:rPr>
              <a:t>.</a:t>
            </a:r>
          </a:p>
          <a:p>
            <a:pPr algn="l"/>
            <a:r>
              <a:rPr lang="ru-RU" sz="2000" b="0" i="0" dirty="0">
                <a:solidFill>
                  <a:schemeClr val="accent6">
                    <a:lumMod val="50000"/>
                  </a:schemeClr>
                </a:solidFill>
                <a:effectLst/>
                <a:latin typeface="-apple-system"/>
                <a:cs typeface="Aharoni" panose="02010803020104030203" pitchFamily="2" charset="-79"/>
              </a:rPr>
              <a:t>К важнейшим пищевым составляющим, присутствие которых в употребляемых продуктах критично для здоровья, можно отнести </a:t>
            </a:r>
            <a:r>
              <a:rPr lang="ru-RU" sz="2000" b="0" i="0" dirty="0" err="1" smtClean="0">
                <a:solidFill>
                  <a:schemeClr val="accent6">
                    <a:lumMod val="50000"/>
                  </a:schemeClr>
                </a:solidFill>
                <a:effectLst/>
                <a:latin typeface="-apple-system"/>
                <a:cs typeface="Aharoni" panose="02010803020104030203" pitchFamily="2" charset="-79"/>
              </a:rPr>
              <a:t>следующие:Белки</a:t>
            </a:r>
            <a:r>
              <a:rPr lang="ru-RU" sz="2000" b="0" i="0" dirty="0">
                <a:solidFill>
                  <a:schemeClr val="accent6">
                    <a:lumMod val="50000"/>
                  </a:schemeClr>
                </a:solidFill>
                <a:effectLst/>
                <a:latin typeface="-apple-system"/>
                <a:cs typeface="Aharoni" panose="02010803020104030203" pitchFamily="2" charset="-79"/>
              </a:rPr>
              <a:t>. При их нехватке возникают нарушения, связанные с белковым обменом.</a:t>
            </a:r>
          </a:p>
          <a:p>
            <a:pPr algn="l">
              <a:buFont typeface="+mj-lt"/>
              <a:buAutoNum type="arabicPeriod"/>
            </a:pPr>
            <a:r>
              <a:rPr lang="ru-RU" sz="2000" b="0" i="0" dirty="0">
                <a:solidFill>
                  <a:schemeClr val="accent6">
                    <a:lumMod val="50000"/>
                  </a:schemeClr>
                </a:solidFill>
                <a:effectLst/>
                <a:latin typeface="-apple-system"/>
                <a:cs typeface="Aharoni" panose="02010803020104030203" pitchFamily="2" charset="-79"/>
              </a:rPr>
              <a:t>Жиры и липиды. Так, употребление фаст-</a:t>
            </a:r>
            <a:r>
              <a:rPr lang="ru-RU" sz="2000" b="0" i="0" dirty="0" err="1">
                <a:solidFill>
                  <a:schemeClr val="accent6">
                    <a:lumMod val="50000"/>
                  </a:schemeClr>
                </a:solidFill>
                <a:effectLst/>
                <a:latin typeface="-apple-system"/>
                <a:cs typeface="Aharoni" panose="02010803020104030203" pitchFamily="2" charset="-79"/>
              </a:rPr>
              <a:t>фуда</a:t>
            </a:r>
            <a:r>
              <a:rPr lang="ru-RU" sz="2000" b="0" i="0" dirty="0">
                <a:solidFill>
                  <a:schemeClr val="accent6">
                    <a:lumMod val="50000"/>
                  </a:schemeClr>
                </a:solidFill>
                <a:effectLst/>
                <a:latin typeface="-apple-system"/>
                <a:cs typeface="Aharoni" panose="02010803020104030203" pitchFamily="2" charset="-79"/>
              </a:rPr>
              <a:t> может привести к опасному перенасыщению организма транс-жирами.</a:t>
            </a:r>
          </a:p>
          <a:p>
            <a:pPr algn="l">
              <a:buFont typeface="+mj-lt"/>
              <a:buAutoNum type="arabicPeriod"/>
            </a:pPr>
            <a:r>
              <a:rPr lang="ru-RU" sz="2000" b="0" i="0" dirty="0">
                <a:solidFill>
                  <a:schemeClr val="accent6">
                    <a:lumMod val="50000"/>
                  </a:schemeClr>
                </a:solidFill>
                <a:effectLst/>
                <a:latin typeface="-apple-system"/>
                <a:cs typeface="Aharoni" panose="02010803020104030203" pitchFamily="2" charset="-79"/>
              </a:rPr>
              <a:t>Углеводы. Это обязательные компоненты для образования живой протоплазмы.</a:t>
            </a:r>
          </a:p>
          <a:p>
            <a:pPr algn="l">
              <a:buFont typeface="+mj-lt"/>
              <a:buAutoNum type="arabicPeriod"/>
            </a:pPr>
            <a:r>
              <a:rPr lang="ru-RU" sz="2000" b="0" i="0" dirty="0">
                <a:solidFill>
                  <a:schemeClr val="accent6">
                    <a:lumMod val="50000"/>
                  </a:schemeClr>
                </a:solidFill>
                <a:effectLst/>
                <a:latin typeface="-apple-system"/>
                <a:cs typeface="Aharoni" panose="02010803020104030203" pitchFamily="2" charset="-79"/>
              </a:rPr>
              <a:t>Витамины, которые бывают водорастворимыми (группа В и витамин С) и жирорастворимыми (витамины групп А, О, Е). Надо сказать, что опасен не только недостаток, но и переизбыток витаминов.</a:t>
            </a:r>
          </a:p>
          <a:p>
            <a:pPr algn="l">
              <a:buFont typeface="+mj-lt"/>
              <a:buAutoNum type="arabicPeriod"/>
            </a:pPr>
            <a:r>
              <a:rPr lang="ru-RU" b="1" i="1" dirty="0">
                <a:solidFill>
                  <a:schemeClr val="accent6">
                    <a:lumMod val="50000"/>
                  </a:schemeClr>
                </a:solidFill>
                <a:effectLst/>
                <a:latin typeface="-apple-system"/>
                <a:cs typeface="Aharoni" panose="02010803020104030203" pitchFamily="2" charset="-79"/>
              </a:rPr>
              <a:t>Минералы и микроэлементы, которых в человеческом организме присутствует 81, из которых 12 элементов относятся к структурным, то есть именно на них приходится порядка 99% элементного состава всего организма.</a:t>
            </a:r>
          </a:p>
        </p:txBody>
      </p:sp>
      <p:pic>
        <p:nvPicPr>
          <p:cNvPr id="6146" name="Picture 2">
            <a:extLst>
              <a:ext uri="{FF2B5EF4-FFF2-40B4-BE49-F238E27FC236}">
                <a16:creationId xmlns:a16="http://schemas.microsoft.com/office/drawing/2014/main" xmlns="" id="{03B488E7-1CDD-4B89-A8C0-5BDC1F9233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390" y="0"/>
            <a:ext cx="3710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5CD9B6-2029-4792-9811-829CB5ABCB60}"/>
              </a:ext>
            </a:extLst>
          </p:cNvPr>
          <p:cNvSpPr txBox="1"/>
          <p:nvPr/>
        </p:nvSpPr>
        <p:spPr>
          <a:xfrm>
            <a:off x="5565913" y="0"/>
            <a:ext cx="6440556" cy="2308324"/>
          </a:xfrm>
          <a:prstGeom prst="rect">
            <a:avLst/>
          </a:prstGeom>
          <a:noFill/>
        </p:spPr>
        <p:txBody>
          <a:bodyPr wrap="square">
            <a:spAutoFit/>
          </a:bodyPr>
          <a:lstStyle/>
          <a:p>
            <a:r>
              <a:rPr lang="ru-RU" b="1" i="1" dirty="0">
                <a:solidFill>
                  <a:schemeClr val="accent6">
                    <a:lumMod val="50000"/>
                  </a:schemeClr>
                </a:solidFill>
                <a:cs typeface="Aharoni" panose="02010803020104030203" pitchFamily="2" charset="-79"/>
              </a:rPr>
              <a:t>Немаловажным понятием </a:t>
            </a:r>
            <a:r>
              <a:rPr lang="ru-RU" b="1" i="1" dirty="0" err="1">
                <a:solidFill>
                  <a:schemeClr val="accent6">
                    <a:lumMod val="50000"/>
                  </a:schemeClr>
                </a:solidFill>
                <a:cs typeface="Aharoni" panose="02010803020104030203" pitchFamily="2" charset="-79"/>
              </a:rPr>
              <a:t>нутрициологии</a:t>
            </a:r>
            <a:r>
              <a:rPr lang="ru-RU" b="1" i="1" dirty="0">
                <a:solidFill>
                  <a:schemeClr val="accent6">
                    <a:lumMod val="50000"/>
                  </a:schemeClr>
                </a:solidFill>
                <a:cs typeface="Aharoni" panose="02010803020104030203" pitchFamily="2" charset="-79"/>
              </a:rPr>
              <a:t> является также кислотно-щелочной баланс. Дело в том, что в современной системе питания преобладают продукты, которые поддаются термической обработке, тогда как сырая пища потребляется крайне редко, что приводит к чрезмерной кислотности внутренней среды. А это, в свою очередь, провоцирует рост паразитарных, хронических и многих других заболеваний</a:t>
            </a:r>
          </a:p>
        </p:txBody>
      </p:sp>
      <p:sp>
        <p:nvSpPr>
          <p:cNvPr id="5" name="TextBox 4">
            <a:extLst>
              <a:ext uri="{FF2B5EF4-FFF2-40B4-BE49-F238E27FC236}">
                <a16:creationId xmlns:a16="http://schemas.microsoft.com/office/drawing/2014/main" xmlns="" id="{9F46D704-FE27-4EE0-997B-4BB3556F2FCC}"/>
              </a:ext>
            </a:extLst>
          </p:cNvPr>
          <p:cNvSpPr txBox="1"/>
          <p:nvPr/>
        </p:nvSpPr>
        <p:spPr>
          <a:xfrm>
            <a:off x="238539" y="2637183"/>
            <a:ext cx="11767929" cy="3600986"/>
          </a:xfrm>
          <a:prstGeom prst="rect">
            <a:avLst/>
          </a:prstGeom>
          <a:noFill/>
        </p:spPr>
        <p:txBody>
          <a:bodyPr wrap="square">
            <a:spAutoFit/>
          </a:bodyPr>
          <a:lstStyle/>
          <a:p>
            <a:pPr algn="l"/>
            <a:r>
              <a:rPr lang="ru-RU" sz="2000" b="1" i="0" dirty="0">
                <a:solidFill>
                  <a:schemeClr val="accent5">
                    <a:lumMod val="50000"/>
                  </a:schemeClr>
                </a:solidFill>
                <a:effectLst/>
                <a:latin typeface="-apple-system"/>
                <a:cs typeface="Aharoni" panose="02010803020104030203" pitchFamily="2" charset="-79"/>
              </a:rPr>
              <a:t>В последнее время много времени уделяется проблеме клеточного питания.  </a:t>
            </a:r>
            <a:r>
              <a:rPr lang="ru-RU" sz="2000" b="1" dirty="0">
                <a:solidFill>
                  <a:schemeClr val="accent5">
                    <a:lumMod val="50000"/>
                  </a:schemeClr>
                </a:solidFill>
                <a:latin typeface="-apple-system"/>
                <a:cs typeface="Aharoni" panose="02010803020104030203" pitchFamily="2" charset="-79"/>
              </a:rPr>
              <a:t>П</a:t>
            </a:r>
            <a:r>
              <a:rPr lang="ru-RU" sz="2000" b="1" i="0" dirty="0">
                <a:solidFill>
                  <a:schemeClr val="accent5">
                    <a:lumMod val="50000"/>
                  </a:schemeClr>
                </a:solidFill>
                <a:effectLst/>
                <a:latin typeface="-apple-system"/>
                <a:cs typeface="Aharoni" panose="02010803020104030203" pitchFamily="2" charset="-79"/>
              </a:rPr>
              <a:t>остоянное влияние различных негативных факторов (стрессов, плохой экологии и пр.) вынуждает организм человека тратить ресурсы на процесс адаптации к ним. </a:t>
            </a:r>
          </a:p>
          <a:p>
            <a:pPr algn="l"/>
            <a:r>
              <a:rPr lang="ru-RU" sz="2000" b="1" i="0" dirty="0">
                <a:solidFill>
                  <a:schemeClr val="accent5">
                    <a:lumMod val="50000"/>
                  </a:schemeClr>
                </a:solidFill>
                <a:effectLst/>
                <a:latin typeface="-apple-system"/>
                <a:cs typeface="Aharoni" panose="02010803020104030203" pitchFamily="2" charset="-79"/>
              </a:rPr>
              <a:t>При нехватке питательных элементов, которые поступают с пищей, в организме значительно увеличивается формирование свободных радикалов, атакующих клетки.</a:t>
            </a:r>
          </a:p>
          <a:p>
            <a:pPr algn="l"/>
            <a:r>
              <a:rPr lang="ru-RU" sz="2000" b="1" i="0" dirty="0">
                <a:solidFill>
                  <a:schemeClr val="accent5">
                    <a:lumMod val="50000"/>
                  </a:schemeClr>
                </a:solidFill>
                <a:effectLst/>
                <a:latin typeface="-apple-system"/>
                <a:cs typeface="Aharoni" panose="02010803020104030203" pitchFamily="2" charset="-79"/>
              </a:rPr>
              <a:t> Прежде всего, страдает иммунная система, желудочно-кишечная ткань и соединительная ткань.</a:t>
            </a:r>
          </a:p>
          <a:p>
            <a:pPr algn="l"/>
            <a:r>
              <a:rPr lang="ru-RU" sz="2000" b="1" i="0" dirty="0">
                <a:solidFill>
                  <a:schemeClr val="accent5">
                    <a:lumMod val="50000"/>
                  </a:schemeClr>
                </a:solidFill>
                <a:effectLst/>
                <a:latin typeface="-apple-system"/>
                <a:cs typeface="Aharoni" panose="02010803020104030203" pitchFamily="2" charset="-79"/>
              </a:rPr>
              <a:t>Согласно проведенным исследованиям, тело человека примерно на 85% состоит именно из соединительной ткани, в которой происходит накопление всех вредных веществ (тяжелых металлов, радионуклидов, пестицидов, яда), поступающих в организм с продуктами питания.</a:t>
            </a:r>
          </a:p>
        </p:txBody>
      </p:sp>
      <p:pic>
        <p:nvPicPr>
          <p:cNvPr id="9218" name="Picture 2">
            <a:extLst>
              <a:ext uri="{FF2B5EF4-FFF2-40B4-BE49-F238E27FC236}">
                <a16:creationId xmlns:a16="http://schemas.microsoft.com/office/drawing/2014/main" xmlns="" id="{658F1CFA-3E83-4693-903B-8BDF99630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1" y="106018"/>
            <a:ext cx="5380381" cy="253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75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17F42AE-42BA-4B45-94D5-684E0A0825AB}"/>
              </a:ext>
            </a:extLst>
          </p:cNvPr>
          <p:cNvSpPr txBox="1"/>
          <p:nvPr/>
        </p:nvSpPr>
        <p:spPr>
          <a:xfrm>
            <a:off x="159026" y="344557"/>
            <a:ext cx="6308035" cy="6186309"/>
          </a:xfrm>
          <a:prstGeom prst="rect">
            <a:avLst/>
          </a:prstGeom>
          <a:noFill/>
        </p:spPr>
        <p:txBody>
          <a:bodyPr wrap="square">
            <a:spAutoFit/>
          </a:bodyPr>
          <a:lstStyle/>
          <a:p>
            <a:pPr algn="l"/>
            <a:r>
              <a:rPr lang="ru-RU" b="1" i="1" dirty="0">
                <a:solidFill>
                  <a:schemeClr val="accent5">
                    <a:lumMod val="50000"/>
                  </a:schemeClr>
                </a:solidFill>
                <a:effectLst/>
                <a:latin typeface="-apple-system"/>
                <a:cs typeface="Aharoni" panose="02010803020104030203" pitchFamily="2" charset="-79"/>
              </a:rPr>
              <a:t>Поэтому крайне важно организовать рациональное и здоровое питание, ведь именно пища является основным строительным материалом организма.</a:t>
            </a:r>
          </a:p>
          <a:p>
            <a:pPr algn="l"/>
            <a:r>
              <a:rPr lang="ru-RU" b="1" i="1" dirty="0">
                <a:solidFill>
                  <a:schemeClr val="accent5">
                    <a:lumMod val="50000"/>
                  </a:schemeClr>
                </a:solidFill>
                <a:effectLst/>
                <a:latin typeface="-apple-system"/>
                <a:cs typeface="Aharoni" panose="02010803020104030203" pitchFamily="2" charset="-79"/>
              </a:rPr>
              <a:t> Наукой доказано, что на протяжении пяти лет примерно 95% тела человека полностью обновляется. То есть можно сделать следующий вывод: наш организм состоит из того, что мы едим.</a:t>
            </a:r>
          </a:p>
          <a:p>
            <a:pPr algn="l"/>
            <a:r>
              <a:rPr lang="ru-RU" b="1" i="1" dirty="0" err="1">
                <a:solidFill>
                  <a:schemeClr val="accent5">
                    <a:lumMod val="50000"/>
                  </a:schemeClr>
                </a:solidFill>
                <a:latin typeface="-apple-system"/>
                <a:cs typeface="Aharoni" panose="02010803020104030203" pitchFamily="2" charset="-79"/>
              </a:rPr>
              <a:t>Н</a:t>
            </a:r>
            <a:r>
              <a:rPr lang="ru-RU" b="1" i="1" dirty="0" err="1" smtClean="0">
                <a:solidFill>
                  <a:schemeClr val="accent5">
                    <a:lumMod val="50000"/>
                  </a:schemeClr>
                </a:solidFill>
                <a:effectLst/>
                <a:latin typeface="-apple-system"/>
                <a:cs typeface="Aharoni" panose="02010803020104030203" pitchFamily="2" charset="-79"/>
              </a:rPr>
              <a:t>утрициология</a:t>
            </a:r>
            <a:r>
              <a:rPr lang="ru-RU" b="1" i="1" dirty="0" smtClean="0">
                <a:solidFill>
                  <a:schemeClr val="accent5">
                    <a:lumMod val="50000"/>
                  </a:schemeClr>
                </a:solidFill>
                <a:effectLst/>
                <a:latin typeface="-apple-system"/>
                <a:cs typeface="Aharoni" panose="02010803020104030203" pitchFamily="2" charset="-79"/>
              </a:rPr>
              <a:t> </a:t>
            </a:r>
            <a:r>
              <a:rPr lang="ru-RU" b="1" i="1" dirty="0">
                <a:solidFill>
                  <a:schemeClr val="accent5">
                    <a:lumMod val="50000"/>
                  </a:schemeClr>
                </a:solidFill>
                <a:effectLst/>
                <a:latin typeface="-apple-system"/>
                <a:cs typeface="Aharoni" panose="02010803020104030203" pitchFamily="2" charset="-79"/>
              </a:rPr>
              <a:t>ориентирована на устранение причины того или иного заболевания, но никак не борьбу с его симптомами.</a:t>
            </a:r>
          </a:p>
          <a:p>
            <a:pPr algn="l"/>
            <a:r>
              <a:rPr lang="ru-RU" b="1" i="1" dirty="0">
                <a:solidFill>
                  <a:schemeClr val="accent5">
                    <a:lumMod val="50000"/>
                  </a:schemeClr>
                </a:solidFill>
                <a:effectLst/>
                <a:latin typeface="-apple-system"/>
                <a:cs typeface="Aharoni" panose="02010803020104030203" pitchFamily="2" charset="-79"/>
              </a:rPr>
              <a:t> Так, врачи узкого профиля (например, стоматологи, окулисты или ревматологи), обследовав пациента, диагностируют у него ряд заболеваний, которые относятся к их сфере деятельности.</a:t>
            </a:r>
          </a:p>
          <a:p>
            <a:pPr algn="l"/>
            <a:r>
              <a:rPr lang="ru-RU" b="1" i="1" dirty="0">
                <a:solidFill>
                  <a:schemeClr val="accent5">
                    <a:lumMod val="50000"/>
                  </a:schemeClr>
                </a:solidFill>
                <a:effectLst/>
                <a:latin typeface="-apple-system"/>
                <a:cs typeface="Aharoni" panose="02010803020104030203" pitchFamily="2" charset="-79"/>
              </a:rPr>
              <a:t> Врач прописывает разные виды лечения, включая препараты химической фармацевтики. Однако не секрет, что многие лекарственные препараты обладают сильными побочными эффектами, к тому же их длительное и постоянное применение может спровоцировать развитие новых болезней.</a:t>
            </a:r>
          </a:p>
        </p:txBody>
      </p:sp>
      <p:sp>
        <p:nvSpPr>
          <p:cNvPr id="5" name="TextBox 4">
            <a:extLst>
              <a:ext uri="{FF2B5EF4-FFF2-40B4-BE49-F238E27FC236}">
                <a16:creationId xmlns:a16="http://schemas.microsoft.com/office/drawing/2014/main" xmlns="" id="{7B47E73B-B45A-4372-A79E-0FAE6C3A488A}"/>
              </a:ext>
            </a:extLst>
          </p:cNvPr>
          <p:cNvSpPr txBox="1"/>
          <p:nvPr/>
        </p:nvSpPr>
        <p:spPr>
          <a:xfrm>
            <a:off x="6467061" y="4306957"/>
            <a:ext cx="5724939" cy="2308324"/>
          </a:xfrm>
          <a:prstGeom prst="rect">
            <a:avLst/>
          </a:prstGeom>
          <a:noFill/>
        </p:spPr>
        <p:txBody>
          <a:bodyPr wrap="square">
            <a:spAutoFit/>
          </a:bodyPr>
          <a:lstStyle/>
          <a:p>
            <a:r>
              <a:rPr lang="ru-RU" b="1" i="1" dirty="0">
                <a:solidFill>
                  <a:schemeClr val="accent6">
                    <a:lumMod val="50000"/>
                  </a:schemeClr>
                </a:solidFill>
                <a:effectLst/>
                <a:latin typeface="-apple-system"/>
              </a:rPr>
              <a:t>В свою очередь, если бы пациент пришел к врачу-</a:t>
            </a:r>
            <a:r>
              <a:rPr lang="ru-RU" b="1" i="1" dirty="0" err="1">
                <a:solidFill>
                  <a:schemeClr val="accent6">
                    <a:lumMod val="50000"/>
                  </a:schemeClr>
                </a:solidFill>
                <a:effectLst/>
                <a:latin typeface="-apple-system"/>
              </a:rPr>
              <a:t>нутрициологу</a:t>
            </a:r>
            <a:r>
              <a:rPr lang="ru-RU" b="1" i="1" dirty="0">
                <a:solidFill>
                  <a:schemeClr val="accent6">
                    <a:lumMod val="50000"/>
                  </a:schemeClr>
                </a:solidFill>
                <a:effectLst/>
                <a:latin typeface="-apple-system"/>
              </a:rPr>
              <a:t>, то ушел бы он от врача с диагнозом «дефицит кальция», который и стал первопричиной болезни, обнаруженной специалистом узкого профиля. Поэтому в таком случае необходимо лечить не последствия заболевания, а надо повышать потребление кальция</a:t>
            </a:r>
            <a:r>
              <a:rPr lang="ru-RU" b="0" i="0" dirty="0">
                <a:solidFill>
                  <a:srgbClr val="3A3A3A"/>
                </a:solidFill>
                <a:effectLst/>
                <a:latin typeface="-apple-system"/>
              </a:rPr>
              <a:t>.</a:t>
            </a:r>
            <a:endParaRPr lang="ru-RU" dirty="0"/>
          </a:p>
        </p:txBody>
      </p:sp>
      <p:pic>
        <p:nvPicPr>
          <p:cNvPr id="10242" name="Picture 2">
            <a:extLst>
              <a:ext uri="{FF2B5EF4-FFF2-40B4-BE49-F238E27FC236}">
                <a16:creationId xmlns:a16="http://schemas.microsoft.com/office/drawing/2014/main" xmlns="" id="{5ABE0D3C-ACDA-415E-ADB2-B98655ABD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6" y="200025"/>
            <a:ext cx="5565913" cy="410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3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85AD9D-1D91-4C61-BB33-863BD04115EF}"/>
              </a:ext>
            </a:extLst>
          </p:cNvPr>
          <p:cNvSpPr>
            <a:spLocks noGrp="1"/>
          </p:cNvSpPr>
          <p:nvPr>
            <p:ph type="title"/>
          </p:nvPr>
        </p:nvSpPr>
        <p:spPr>
          <a:xfrm>
            <a:off x="503583" y="365126"/>
            <a:ext cx="10850217" cy="920336"/>
          </a:xfrm>
        </p:spPr>
        <p:txBody>
          <a:bodyPr>
            <a:normAutofit fontScale="90000"/>
          </a:bodyPr>
          <a:lstStyle/>
          <a:p>
            <a:r>
              <a:rPr lang="ru-RU" b="0" i="0" dirty="0">
                <a:solidFill>
                  <a:srgbClr val="00253E"/>
                </a:solidFill>
                <a:effectLst/>
                <a:latin typeface="-apple-system"/>
              </a:rPr>
              <a:t>Объекты </a:t>
            </a:r>
            <a:r>
              <a:rPr lang="ru-RU" b="0" i="0" dirty="0" err="1">
                <a:solidFill>
                  <a:srgbClr val="00253E"/>
                </a:solidFill>
                <a:effectLst/>
                <a:latin typeface="-apple-system"/>
              </a:rPr>
              <a:t>нутрициологии</a:t>
            </a:r>
            <a:r>
              <a:rPr lang="ru-RU" b="0" i="0" dirty="0">
                <a:solidFill>
                  <a:srgbClr val="00253E"/>
                </a:solidFill>
                <a:effectLst/>
                <a:latin typeface="-apple-system"/>
              </a:rPr>
              <a:t/>
            </a:r>
            <a:br>
              <a:rPr lang="ru-RU" b="0" i="0" dirty="0">
                <a:solidFill>
                  <a:srgbClr val="00253E"/>
                </a:solidFill>
                <a:effectLst/>
                <a:latin typeface="-apple-system"/>
              </a:rPr>
            </a:br>
            <a:endParaRPr lang="ru-RU" dirty="0"/>
          </a:p>
        </p:txBody>
      </p:sp>
      <p:sp>
        <p:nvSpPr>
          <p:cNvPr id="5" name="TextBox 4">
            <a:extLst>
              <a:ext uri="{FF2B5EF4-FFF2-40B4-BE49-F238E27FC236}">
                <a16:creationId xmlns:a16="http://schemas.microsoft.com/office/drawing/2014/main" xmlns="" id="{5ED328CE-F050-482B-8E01-0A4721BAE46C}"/>
              </a:ext>
            </a:extLst>
          </p:cNvPr>
          <p:cNvSpPr txBox="1"/>
          <p:nvPr/>
        </p:nvSpPr>
        <p:spPr>
          <a:xfrm>
            <a:off x="92765" y="781878"/>
            <a:ext cx="6334541" cy="6001643"/>
          </a:xfrm>
          <a:prstGeom prst="rect">
            <a:avLst/>
          </a:prstGeom>
          <a:noFill/>
        </p:spPr>
        <p:txBody>
          <a:bodyPr wrap="square">
            <a:spAutoFit/>
          </a:bodyPr>
          <a:lstStyle/>
          <a:p>
            <a:r>
              <a:rPr lang="ru-RU" sz="2400" b="1" i="1" dirty="0">
                <a:solidFill>
                  <a:schemeClr val="accent2">
                    <a:lumMod val="50000"/>
                  </a:schemeClr>
                </a:solidFill>
                <a:cs typeface="Aharoni" panose="02010803020104030203" pitchFamily="2" charset="-79"/>
              </a:rPr>
              <a:t>Объектами </a:t>
            </a:r>
            <a:r>
              <a:rPr lang="ru-RU" sz="2400" b="1" i="1" dirty="0" err="1">
                <a:solidFill>
                  <a:schemeClr val="accent2">
                    <a:lumMod val="50000"/>
                  </a:schemeClr>
                </a:solidFill>
                <a:cs typeface="Aharoni" panose="02010803020104030203" pitchFamily="2" charset="-79"/>
              </a:rPr>
              <a:t>нутрициологии</a:t>
            </a:r>
            <a:r>
              <a:rPr lang="ru-RU" sz="2400" b="1" i="1" dirty="0">
                <a:solidFill>
                  <a:schemeClr val="accent2">
                    <a:lumMod val="50000"/>
                  </a:schemeClr>
                </a:solidFill>
                <a:cs typeface="Aharoni" panose="02010803020104030203" pitchFamily="2" charset="-79"/>
              </a:rPr>
              <a:t> являются источники поступления в организм питательных, а также биологически активных веществ, среди которых:</a:t>
            </a:r>
          </a:p>
          <a:p>
            <a:endParaRPr lang="ru-RU" sz="2400" b="1" i="1" dirty="0">
              <a:solidFill>
                <a:schemeClr val="accent2">
                  <a:lumMod val="50000"/>
                </a:schemeClr>
              </a:solidFill>
              <a:cs typeface="Aharoni" panose="02010803020104030203" pitchFamily="2" charset="-79"/>
            </a:endParaRPr>
          </a:p>
          <a:p>
            <a:r>
              <a:rPr lang="ru-RU" sz="2400" b="1" i="1" dirty="0">
                <a:solidFill>
                  <a:schemeClr val="accent2">
                    <a:lumMod val="50000"/>
                  </a:schemeClr>
                </a:solidFill>
                <a:cs typeface="Aharoni" panose="02010803020104030203" pitchFamily="2" charset="-79"/>
              </a:rPr>
              <a:t>продовольственное сырье, используемое при производстве пищевых продуктов с натуральным составом нутриентов;</a:t>
            </a:r>
          </a:p>
          <a:p>
            <a:r>
              <a:rPr lang="ru-RU" sz="2400" b="1" i="1" dirty="0">
                <a:solidFill>
                  <a:schemeClr val="accent2">
                    <a:lumMod val="50000"/>
                  </a:schemeClr>
                </a:solidFill>
                <a:cs typeface="Aharoni" panose="02010803020104030203" pitchFamily="2" charset="-79"/>
              </a:rPr>
              <a:t>натуральные продукты, имеющие измененный химический состав;</a:t>
            </a:r>
          </a:p>
          <a:p>
            <a:r>
              <a:rPr lang="ru-RU" sz="2400" b="1" i="1" dirty="0" err="1">
                <a:solidFill>
                  <a:schemeClr val="accent2">
                    <a:lumMod val="50000"/>
                  </a:schemeClr>
                </a:solidFill>
                <a:cs typeface="Aharoni" panose="02010803020104030203" pitchFamily="2" charset="-79"/>
              </a:rPr>
              <a:t>нутрицевтики</a:t>
            </a:r>
            <a:r>
              <a:rPr lang="ru-RU" sz="2400" b="1" i="1" dirty="0">
                <a:solidFill>
                  <a:schemeClr val="accent2">
                    <a:lumMod val="50000"/>
                  </a:schemeClr>
                </a:solidFill>
                <a:cs typeface="Aharoni" panose="02010803020104030203" pitchFamily="2" charset="-79"/>
              </a:rPr>
              <a:t>, </a:t>
            </a:r>
            <a:r>
              <a:rPr lang="ru-RU" sz="2400" b="1" i="1" dirty="0" err="1">
                <a:solidFill>
                  <a:schemeClr val="accent2">
                    <a:lumMod val="50000"/>
                  </a:schemeClr>
                </a:solidFill>
                <a:cs typeface="Aharoni" panose="02010803020104030203" pitchFamily="2" charset="-79"/>
              </a:rPr>
              <a:t>эубиотики</a:t>
            </a:r>
            <a:r>
              <a:rPr lang="ru-RU" sz="2400" b="1" i="1" dirty="0">
                <a:solidFill>
                  <a:schemeClr val="accent2">
                    <a:lumMod val="50000"/>
                  </a:schemeClr>
                </a:solidFill>
                <a:cs typeface="Aharoni" panose="02010803020104030203" pitchFamily="2" charset="-79"/>
              </a:rPr>
              <a:t>, </a:t>
            </a:r>
            <a:r>
              <a:rPr lang="ru-RU" sz="2400" b="1" i="1" dirty="0" err="1">
                <a:solidFill>
                  <a:schemeClr val="accent2">
                    <a:lumMod val="50000"/>
                  </a:schemeClr>
                </a:solidFill>
                <a:cs typeface="Aharoni" panose="02010803020104030203" pitchFamily="2" charset="-79"/>
              </a:rPr>
              <a:t>парафармацевтики</a:t>
            </a:r>
            <a:r>
              <a:rPr lang="ru-RU" sz="2400" b="1" i="1" dirty="0">
                <a:solidFill>
                  <a:schemeClr val="accent2">
                    <a:lumMod val="50000"/>
                  </a:schemeClr>
                </a:solidFill>
                <a:cs typeface="Aharoni" panose="02010803020104030203" pitchFamily="2" charset="-79"/>
              </a:rPr>
              <a:t>, которые необходимы для коррекции состояния, а также функций организма (причем неважно, здоров человек, болен или находится в состоянии предболезни).</a:t>
            </a:r>
          </a:p>
        </p:txBody>
      </p:sp>
      <p:pic>
        <p:nvPicPr>
          <p:cNvPr id="11266" name="Picture 2">
            <a:extLst>
              <a:ext uri="{FF2B5EF4-FFF2-40B4-BE49-F238E27FC236}">
                <a16:creationId xmlns:a16="http://schemas.microsoft.com/office/drawing/2014/main" xmlns="" id="{29D7197D-1CF0-4E97-AE98-6A6B327C1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06" y="0"/>
            <a:ext cx="5764694" cy="504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1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7EAFEF-D0CB-4FBA-ACD6-D21579C02B77}"/>
              </a:ext>
            </a:extLst>
          </p:cNvPr>
          <p:cNvSpPr>
            <a:spLocks noGrp="1"/>
          </p:cNvSpPr>
          <p:nvPr>
            <p:ph type="title"/>
          </p:nvPr>
        </p:nvSpPr>
        <p:spPr>
          <a:xfrm>
            <a:off x="167425" y="185530"/>
            <a:ext cx="11322210" cy="535687"/>
          </a:xfrm>
        </p:spPr>
        <p:txBody>
          <a:bodyPr>
            <a:normAutofit fontScale="90000"/>
          </a:bodyPr>
          <a:lstStyle/>
          <a:p>
            <a:pPr algn="ctr"/>
            <a:r>
              <a:rPr lang="ru-RU" b="1" i="1" dirty="0">
                <a:solidFill>
                  <a:schemeClr val="accent2">
                    <a:lumMod val="50000"/>
                  </a:schemeClr>
                </a:solidFill>
              </a:rPr>
              <a:t>Нутриенты</a:t>
            </a:r>
          </a:p>
        </p:txBody>
      </p:sp>
      <p:sp>
        <p:nvSpPr>
          <p:cNvPr id="4" name="TextBox 3">
            <a:extLst>
              <a:ext uri="{FF2B5EF4-FFF2-40B4-BE49-F238E27FC236}">
                <a16:creationId xmlns:a16="http://schemas.microsoft.com/office/drawing/2014/main" xmlns="" id="{00ED82EC-028F-4D0D-943C-5BBF927CCE94}"/>
              </a:ext>
            </a:extLst>
          </p:cNvPr>
          <p:cNvSpPr txBox="1"/>
          <p:nvPr/>
        </p:nvSpPr>
        <p:spPr>
          <a:xfrm>
            <a:off x="0" y="746975"/>
            <a:ext cx="12192000" cy="6001643"/>
          </a:xfrm>
          <a:prstGeom prst="rect">
            <a:avLst/>
          </a:prstGeom>
          <a:noFill/>
        </p:spPr>
        <p:txBody>
          <a:bodyPr wrap="square">
            <a:spAutoFit/>
          </a:bodyPr>
          <a:lstStyle/>
          <a:p>
            <a:pPr algn="l"/>
            <a:r>
              <a:rPr lang="ru-RU" b="1" i="1" dirty="0">
                <a:solidFill>
                  <a:schemeClr val="accent5">
                    <a:lumMod val="50000"/>
                  </a:schemeClr>
                </a:solidFill>
                <a:effectLst/>
                <a:latin typeface="-apple-system"/>
                <a:cs typeface="Aharoni" panose="02010803020104030203" pitchFamily="2" charset="-79"/>
              </a:rPr>
              <a:t>Представляют собой составные элементы натуральных продуктов питания, используемых организмом для формирования, обновления и полноценного функционирования органов, тканей, клеток. </a:t>
            </a:r>
          </a:p>
          <a:p>
            <a:pPr algn="l"/>
            <a:r>
              <a:rPr lang="ru-RU" b="1" i="1" dirty="0">
                <a:solidFill>
                  <a:schemeClr val="accent5">
                    <a:lumMod val="50000"/>
                  </a:schemeClr>
                </a:solidFill>
                <a:effectLst/>
                <a:latin typeface="-apple-system"/>
                <a:cs typeface="Aharoni" panose="02010803020104030203" pitchFamily="2" charset="-79"/>
              </a:rPr>
              <a:t>Кроме того, нутриенты являются источником энергии, необходимым для поддержания нормальной жизнедеятельности организма не только в состоянии покоя, но и при выполнении работы.</a:t>
            </a:r>
          </a:p>
          <a:p>
            <a:pPr algn="l"/>
            <a:r>
              <a:rPr lang="ru-RU" b="1" i="0" dirty="0">
                <a:solidFill>
                  <a:schemeClr val="accent4">
                    <a:lumMod val="50000"/>
                  </a:schemeClr>
                </a:solidFill>
                <a:effectLst/>
                <a:latin typeface="-apple-system"/>
              </a:rPr>
              <a:t>Элементы этой группы делятся на </a:t>
            </a:r>
            <a:r>
              <a:rPr lang="ru-RU" b="1" i="0" dirty="0" err="1">
                <a:solidFill>
                  <a:schemeClr val="accent4">
                    <a:lumMod val="50000"/>
                  </a:schemeClr>
                </a:solidFill>
                <a:effectLst/>
                <a:latin typeface="-apple-system"/>
              </a:rPr>
              <a:t>макронутриенты</a:t>
            </a:r>
            <a:r>
              <a:rPr lang="ru-RU" b="1" i="0" dirty="0">
                <a:solidFill>
                  <a:schemeClr val="accent4">
                    <a:lumMod val="50000"/>
                  </a:schemeClr>
                </a:solidFill>
                <a:effectLst/>
                <a:latin typeface="-apple-system"/>
              </a:rPr>
              <a:t> и микронутриенты</a:t>
            </a:r>
            <a:r>
              <a:rPr lang="ru-RU" b="0" i="0" dirty="0">
                <a:solidFill>
                  <a:srgbClr val="3A3A3A"/>
                </a:solidFill>
                <a:effectLst/>
                <a:latin typeface="-apple-system"/>
              </a:rPr>
              <a:t>.</a:t>
            </a:r>
          </a:p>
          <a:p>
            <a:pPr algn="l"/>
            <a:r>
              <a:rPr lang="ru-RU" b="1" i="0" dirty="0" err="1">
                <a:solidFill>
                  <a:srgbClr val="3A3A3A"/>
                </a:solidFill>
                <a:effectLst/>
                <a:latin typeface="-apple-system"/>
              </a:rPr>
              <a:t>Макронутриенты</a:t>
            </a:r>
            <a:r>
              <a:rPr lang="ru-RU" b="0" i="0" dirty="0">
                <a:solidFill>
                  <a:srgbClr val="3A3A3A"/>
                </a:solidFill>
                <a:effectLst/>
                <a:latin typeface="-apple-system"/>
              </a:rPr>
              <a:t> – это основные питательные вещества, среди которых белки, жиры, углеводы. Так, в процессе ассимиляции эти питательные вещества выделяют энергию, предназначенную для выполнения всех без исключения функций организма. К тому же они участвуют в процессе построения клеток и тканей, необходимы для синтеза ферментов.</a:t>
            </a:r>
          </a:p>
          <a:p>
            <a:pPr algn="l"/>
            <a:r>
              <a:rPr lang="ru-RU" b="1" i="0" dirty="0">
                <a:solidFill>
                  <a:srgbClr val="3A3A3A"/>
                </a:solidFill>
                <a:effectLst/>
                <a:latin typeface="-apple-system"/>
              </a:rPr>
              <a:t>Микронутриенты</a:t>
            </a:r>
            <a:r>
              <a:rPr lang="ru-RU" b="0" i="0" dirty="0">
                <a:solidFill>
                  <a:srgbClr val="3A3A3A"/>
                </a:solidFill>
                <a:effectLst/>
                <a:latin typeface="-apple-system"/>
              </a:rPr>
              <a:t> – это минорные физиологически активные компоненты, необходимые организму в достаточно небольших количествах. Они принимают активное участие в процессе усвоения энергии, при регуляции различных функций. Мало того, без них просто невозможным является осуществление процессов роста, а также развития организма. </a:t>
            </a:r>
          </a:p>
          <a:p>
            <a:pPr algn="l"/>
            <a:r>
              <a:rPr lang="ru-RU" b="0" i="0" dirty="0">
                <a:solidFill>
                  <a:srgbClr val="3A3A3A"/>
                </a:solidFill>
                <a:effectLst/>
                <a:latin typeface="-apple-system"/>
              </a:rPr>
              <a:t>Микронутриенты – это отдельные аминокислоты, имеющие пищевое происхождение и участвующие в регуляции функций не только органов, но и систем.</a:t>
            </a:r>
          </a:p>
          <a:p>
            <a:pPr algn="l"/>
            <a:r>
              <a:rPr lang="ru-RU" sz="1600" b="1" i="1" dirty="0">
                <a:solidFill>
                  <a:schemeClr val="accent6">
                    <a:lumMod val="50000"/>
                  </a:schemeClr>
                </a:solidFill>
                <a:effectLst/>
                <a:latin typeface="-apple-system"/>
              </a:rPr>
              <a:t>К микронутриентам относятся:</a:t>
            </a:r>
            <a:endParaRPr lang="ru-RU" sz="1600" b="1" i="0" dirty="0">
              <a:solidFill>
                <a:schemeClr val="accent6">
                  <a:lumMod val="50000"/>
                </a:schemeClr>
              </a:solidFill>
              <a:effectLst/>
              <a:latin typeface="-apple-system"/>
            </a:endParaRPr>
          </a:p>
          <a:p>
            <a:pPr algn="l">
              <a:buFont typeface="Arial" panose="020B0604020202020204" pitchFamily="34" charset="0"/>
              <a:buChar char="•"/>
            </a:pPr>
            <a:r>
              <a:rPr lang="ru-RU" sz="1600" b="1" i="1" dirty="0" err="1">
                <a:solidFill>
                  <a:schemeClr val="accent6">
                    <a:lumMod val="50000"/>
                  </a:schemeClr>
                </a:solidFill>
                <a:effectLst/>
                <a:latin typeface="-apple-system"/>
                <a:cs typeface="Aharoni" panose="02010803020104030203" pitchFamily="2" charset="-79"/>
              </a:rPr>
              <a:t>эссенциальные</a:t>
            </a:r>
            <a:r>
              <a:rPr lang="ru-RU" sz="1600" b="1" i="1" dirty="0">
                <a:solidFill>
                  <a:schemeClr val="accent6">
                    <a:lumMod val="50000"/>
                  </a:schemeClr>
                </a:solidFill>
                <a:effectLst/>
                <a:latin typeface="-apple-system"/>
                <a:cs typeface="Aharoni" panose="02010803020104030203" pitchFamily="2" charset="-79"/>
              </a:rPr>
              <a:t> жирные кислоты;</a:t>
            </a:r>
          </a:p>
          <a:p>
            <a:pPr algn="l">
              <a:buFont typeface="Arial" panose="020B0604020202020204" pitchFamily="34" charset="0"/>
              <a:buChar char="•"/>
            </a:pPr>
            <a:r>
              <a:rPr lang="ru-RU" sz="1600" b="1" i="1" dirty="0">
                <a:solidFill>
                  <a:schemeClr val="accent6">
                    <a:lumMod val="50000"/>
                  </a:schemeClr>
                </a:solidFill>
                <a:effectLst/>
                <a:latin typeface="-apple-system"/>
                <a:cs typeface="Aharoni" panose="02010803020104030203" pitchFamily="2" charset="-79"/>
              </a:rPr>
              <a:t>всевозможные органические соединения;</a:t>
            </a:r>
          </a:p>
          <a:p>
            <a:pPr algn="l">
              <a:buFont typeface="Arial" panose="020B0604020202020204" pitchFamily="34" charset="0"/>
              <a:buChar char="•"/>
            </a:pPr>
            <a:r>
              <a:rPr lang="ru-RU" sz="1600" b="1" i="1" dirty="0">
                <a:solidFill>
                  <a:schemeClr val="accent6">
                    <a:lumMod val="50000"/>
                  </a:schemeClr>
                </a:solidFill>
                <a:effectLst/>
                <a:latin typeface="-apple-system"/>
                <a:cs typeface="Aharoni" panose="02010803020104030203" pitchFamily="2" charset="-79"/>
              </a:rPr>
              <a:t>витамины и провитамины;</a:t>
            </a:r>
          </a:p>
          <a:p>
            <a:pPr algn="l">
              <a:buFont typeface="Arial" panose="020B0604020202020204" pitchFamily="34" charset="0"/>
              <a:buChar char="•"/>
            </a:pPr>
            <a:r>
              <a:rPr lang="ru-RU" sz="1600" b="1" i="1" dirty="0">
                <a:solidFill>
                  <a:schemeClr val="accent6">
                    <a:lumMod val="50000"/>
                  </a:schemeClr>
                </a:solidFill>
                <a:effectLst/>
                <a:latin typeface="-apple-system"/>
                <a:cs typeface="Aharoni" panose="02010803020104030203" pitchFamily="2" charset="-79"/>
              </a:rPr>
              <a:t>различные минеральные вещества;</a:t>
            </a:r>
          </a:p>
          <a:p>
            <a:pPr algn="l">
              <a:buFont typeface="Arial" panose="020B0604020202020204" pitchFamily="34" charset="0"/>
              <a:buChar char="•"/>
            </a:pPr>
            <a:r>
              <a:rPr lang="ru-RU" sz="1600" b="1" i="1" dirty="0">
                <a:solidFill>
                  <a:schemeClr val="accent6">
                    <a:lumMod val="50000"/>
                  </a:schemeClr>
                </a:solidFill>
                <a:effectLst/>
                <a:latin typeface="-apple-system"/>
                <a:cs typeface="Aharoni" panose="02010803020104030203" pitchFamily="2" charset="-79"/>
              </a:rPr>
              <a:t>пищевые волокна.</a:t>
            </a:r>
          </a:p>
        </p:txBody>
      </p:sp>
    </p:spTree>
    <p:extLst>
      <p:ext uri="{BB962C8B-B14F-4D97-AF65-F5344CB8AC3E}">
        <p14:creationId xmlns:p14="http://schemas.microsoft.com/office/powerpoint/2010/main" val="7050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C97F43-0B60-4DFB-915B-69C5D19A551D}"/>
              </a:ext>
            </a:extLst>
          </p:cNvPr>
          <p:cNvSpPr>
            <a:spLocks noGrp="1"/>
          </p:cNvSpPr>
          <p:nvPr>
            <p:ph type="title"/>
          </p:nvPr>
        </p:nvSpPr>
        <p:spPr>
          <a:xfrm>
            <a:off x="92765" y="2"/>
            <a:ext cx="6917635" cy="967408"/>
          </a:xfrm>
        </p:spPr>
        <p:txBody>
          <a:bodyPr>
            <a:normAutofit/>
          </a:bodyPr>
          <a:lstStyle/>
          <a:p>
            <a:pPr algn="ctr"/>
            <a:r>
              <a:rPr lang="ru-RU" sz="3600" b="1" i="1" dirty="0" err="1">
                <a:solidFill>
                  <a:schemeClr val="accent2">
                    <a:lumMod val="50000"/>
                  </a:schemeClr>
                </a:solidFill>
              </a:rPr>
              <a:t>Нутрицевтики</a:t>
            </a:r>
            <a:endParaRPr lang="ru-RU" sz="3600" b="1" i="1" dirty="0">
              <a:solidFill>
                <a:schemeClr val="accent2">
                  <a:lumMod val="50000"/>
                </a:schemeClr>
              </a:solidFill>
            </a:endParaRPr>
          </a:p>
        </p:txBody>
      </p:sp>
      <p:sp>
        <p:nvSpPr>
          <p:cNvPr id="4" name="TextBox 3">
            <a:extLst>
              <a:ext uri="{FF2B5EF4-FFF2-40B4-BE49-F238E27FC236}">
                <a16:creationId xmlns:a16="http://schemas.microsoft.com/office/drawing/2014/main" xmlns="" id="{D98B17FF-15DF-42C8-9935-C03544935C30}"/>
              </a:ext>
            </a:extLst>
          </p:cNvPr>
          <p:cNvSpPr txBox="1"/>
          <p:nvPr/>
        </p:nvSpPr>
        <p:spPr>
          <a:xfrm>
            <a:off x="238540" y="675861"/>
            <a:ext cx="7347116" cy="5447645"/>
          </a:xfrm>
          <a:prstGeom prst="rect">
            <a:avLst/>
          </a:prstGeom>
          <a:noFill/>
        </p:spPr>
        <p:txBody>
          <a:bodyPr wrap="square">
            <a:spAutoFit/>
          </a:bodyPr>
          <a:lstStyle/>
          <a:p>
            <a:pPr algn="l"/>
            <a:r>
              <a:rPr lang="ru-RU" b="0" i="0" dirty="0">
                <a:solidFill>
                  <a:srgbClr val="3A3A3A"/>
                </a:solidFill>
                <a:effectLst/>
                <a:latin typeface="-apple-system"/>
              </a:rPr>
              <a:t>Это идентичные натуральным химические вещества, имеющие животное, растительное, синтетическое либо биотехнологическое происхождение.</a:t>
            </a:r>
          </a:p>
          <a:p>
            <a:pPr algn="l"/>
            <a:r>
              <a:rPr lang="ru-RU" b="0" i="0" dirty="0">
                <a:solidFill>
                  <a:srgbClr val="3A3A3A"/>
                </a:solidFill>
                <a:effectLst/>
                <a:latin typeface="-apple-system"/>
              </a:rPr>
              <a:t> Производятся </a:t>
            </a:r>
            <a:r>
              <a:rPr lang="ru-RU" b="0" i="0" dirty="0" err="1">
                <a:solidFill>
                  <a:srgbClr val="3A3A3A"/>
                </a:solidFill>
                <a:effectLst/>
                <a:latin typeface="-apple-system"/>
              </a:rPr>
              <a:t>нутрицевтики</a:t>
            </a:r>
            <a:r>
              <a:rPr lang="ru-RU" b="0" i="0" dirty="0">
                <a:solidFill>
                  <a:srgbClr val="3A3A3A"/>
                </a:solidFill>
                <a:effectLst/>
                <a:latin typeface="-apple-system"/>
              </a:rPr>
              <a:t> в промышленных масштабах и предназначены для применения непосредственно с пищей (могут вводиться в состав определенных продуктов питания).</a:t>
            </a:r>
          </a:p>
          <a:p>
            <a:pPr algn="l"/>
            <a:r>
              <a:rPr lang="ru-RU" sz="2400" b="1" i="1" dirty="0">
                <a:solidFill>
                  <a:schemeClr val="accent2">
                    <a:lumMod val="50000"/>
                  </a:schemeClr>
                </a:solidFill>
                <a:effectLst/>
                <a:latin typeface="-apple-system"/>
                <a:cs typeface="Aharoni" panose="02010803020104030203" pitchFamily="2" charset="-79"/>
              </a:rPr>
              <a:t>Основные цели и задачи </a:t>
            </a:r>
            <a:r>
              <a:rPr lang="ru-RU" sz="2400" b="1" i="1" dirty="0" err="1">
                <a:solidFill>
                  <a:schemeClr val="accent2">
                    <a:lumMod val="50000"/>
                  </a:schemeClr>
                </a:solidFill>
                <a:effectLst/>
                <a:latin typeface="-apple-system"/>
                <a:cs typeface="Aharoni" panose="02010803020104030203" pitchFamily="2" charset="-79"/>
              </a:rPr>
              <a:t>нутрицевтиков</a:t>
            </a:r>
            <a:r>
              <a:rPr lang="ru-RU" sz="2400" b="1" i="1" dirty="0">
                <a:solidFill>
                  <a:schemeClr val="accent2">
                    <a:lumMod val="50000"/>
                  </a:schemeClr>
                </a:solidFill>
                <a:effectLst/>
                <a:latin typeface="-apple-system"/>
                <a:cs typeface="Aharoni" panose="02010803020104030203" pitchFamily="2" charset="-79"/>
              </a:rPr>
              <a:t>:</a:t>
            </a:r>
            <a:endParaRPr lang="ru-RU" sz="2400" b="0" i="1" dirty="0">
              <a:solidFill>
                <a:schemeClr val="accent2">
                  <a:lumMod val="50000"/>
                </a:schemeClr>
              </a:solidFill>
              <a:effectLst/>
              <a:latin typeface="-apple-system"/>
              <a:cs typeface="Aharoni" panose="02010803020104030203" pitchFamily="2" charset="-79"/>
            </a:endParaRPr>
          </a:p>
          <a:p>
            <a:pPr algn="l">
              <a:buFont typeface="Arial" panose="020B0604020202020204" pitchFamily="34" charset="0"/>
              <a:buChar char="•"/>
            </a:pPr>
            <a:r>
              <a:rPr lang="ru-RU" sz="2400" b="1" i="1" dirty="0">
                <a:solidFill>
                  <a:schemeClr val="accent2">
                    <a:lumMod val="50000"/>
                  </a:schemeClr>
                </a:solidFill>
                <a:effectLst/>
                <a:latin typeface="-apple-system"/>
                <a:cs typeface="Aharoni" panose="02010803020104030203" pitchFamily="2" charset="-79"/>
              </a:rPr>
              <a:t>ликвидировать недостаток в организме </a:t>
            </a:r>
            <a:r>
              <a:rPr lang="ru-RU" sz="2400" b="1" i="1" dirty="0" err="1">
                <a:solidFill>
                  <a:schemeClr val="accent2">
                    <a:lumMod val="50000"/>
                  </a:schemeClr>
                </a:solidFill>
                <a:effectLst/>
                <a:latin typeface="-apple-system"/>
                <a:cs typeface="Aharoni" panose="02010803020104030203" pitchFamily="2" charset="-79"/>
              </a:rPr>
              <a:t>эссенциальных</a:t>
            </a:r>
            <a:r>
              <a:rPr lang="ru-RU" sz="2400" b="1" i="1" dirty="0">
                <a:solidFill>
                  <a:schemeClr val="accent2">
                    <a:lumMod val="50000"/>
                  </a:schemeClr>
                </a:solidFill>
                <a:effectLst/>
                <a:latin typeface="-apple-system"/>
                <a:cs typeface="Aharoni" panose="02010803020104030203" pitchFamily="2" charset="-79"/>
              </a:rPr>
              <a:t> пищевых веществ, повысить иммунитет, а, следовательно, и сопротивляемости организма;</a:t>
            </a:r>
          </a:p>
          <a:p>
            <a:pPr algn="l">
              <a:buFont typeface="Arial" panose="020B0604020202020204" pitchFamily="34" charset="0"/>
              <a:buChar char="•"/>
            </a:pPr>
            <a:r>
              <a:rPr lang="ru-RU" sz="2400" b="1" i="1" dirty="0">
                <a:solidFill>
                  <a:schemeClr val="accent2">
                    <a:lumMod val="50000"/>
                  </a:schemeClr>
                </a:solidFill>
                <a:effectLst/>
                <a:latin typeface="-apple-system"/>
                <a:cs typeface="Aharoni" panose="02010803020104030203" pitchFamily="2" charset="-79"/>
              </a:rPr>
              <a:t>направленно изменить метаболизм веществ;</a:t>
            </a:r>
          </a:p>
          <a:p>
            <a:pPr algn="l">
              <a:buFont typeface="Arial" panose="020B0604020202020204" pitchFamily="34" charset="0"/>
              <a:buChar char="•"/>
            </a:pPr>
            <a:r>
              <a:rPr lang="ru-RU" sz="2400" b="1" i="1" dirty="0">
                <a:solidFill>
                  <a:schemeClr val="accent2">
                    <a:lumMod val="50000"/>
                  </a:schemeClr>
                </a:solidFill>
                <a:effectLst/>
                <a:latin typeface="-apple-system"/>
                <a:cs typeface="Aharoni" panose="02010803020104030203" pitchFamily="2" charset="-79"/>
              </a:rPr>
              <a:t>вывести ксенобиотики;</a:t>
            </a:r>
          </a:p>
          <a:p>
            <a:pPr algn="l">
              <a:buFont typeface="Arial" panose="020B0604020202020204" pitchFamily="34" charset="0"/>
              <a:buChar char="•"/>
            </a:pPr>
            <a:r>
              <a:rPr lang="ru-RU" sz="2400" b="1" i="1" dirty="0">
                <a:solidFill>
                  <a:schemeClr val="accent2">
                    <a:lumMod val="50000"/>
                  </a:schemeClr>
                </a:solidFill>
                <a:effectLst/>
                <a:latin typeface="-apple-system"/>
                <a:cs typeface="Aharoni" panose="02010803020104030203" pitchFamily="2" charset="-79"/>
              </a:rPr>
              <a:t>осуществить профилактику болезней цивилизации.</a:t>
            </a:r>
          </a:p>
        </p:txBody>
      </p:sp>
      <p:pic>
        <p:nvPicPr>
          <p:cNvPr id="12290" name="Picture 2">
            <a:extLst>
              <a:ext uri="{FF2B5EF4-FFF2-40B4-BE49-F238E27FC236}">
                <a16:creationId xmlns:a16="http://schemas.microsoft.com/office/drawing/2014/main" xmlns="" id="{C26F458F-1A7A-45F3-B514-2CA18A58B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011" y="185530"/>
            <a:ext cx="4939989" cy="650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5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0CE53F3-C553-420F-AEAA-AFC8433A2D9F}"/>
              </a:ext>
            </a:extLst>
          </p:cNvPr>
          <p:cNvSpPr txBox="1"/>
          <p:nvPr/>
        </p:nvSpPr>
        <p:spPr>
          <a:xfrm>
            <a:off x="291549" y="159026"/>
            <a:ext cx="3988903" cy="6247864"/>
          </a:xfrm>
          <a:prstGeom prst="rect">
            <a:avLst/>
          </a:prstGeom>
          <a:noFill/>
        </p:spPr>
        <p:txBody>
          <a:bodyPr wrap="square">
            <a:spAutoFit/>
          </a:bodyPr>
          <a:lstStyle/>
          <a:p>
            <a:pPr algn="l"/>
            <a:r>
              <a:rPr lang="ru-RU" sz="2000" i="1" dirty="0">
                <a:solidFill>
                  <a:schemeClr val="accent6">
                    <a:lumMod val="50000"/>
                  </a:schemeClr>
                </a:solidFill>
                <a:effectLst/>
                <a:latin typeface="-apple-system"/>
                <a:cs typeface="Aharoni" panose="02010803020104030203" pitchFamily="2" charset="-79"/>
              </a:rPr>
              <a:t>Болезни цивилизации:</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метаболический синдром;</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полнота;</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ожирение;</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сердечно-сосудистые заболевания;</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состояния, обусловленные стрессом;</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новообразования;</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катаракта;</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сахарный диабет;</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кариес;</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остеопороз;</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аллергии;</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артрит;</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малокровие;</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бесплодие;</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заболевания ЖКТ;</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алкоголизм;</a:t>
            </a:r>
          </a:p>
          <a:p>
            <a:pPr algn="l">
              <a:buFont typeface="Arial" panose="020B0604020202020204" pitchFamily="34" charset="0"/>
              <a:buChar char="•"/>
            </a:pPr>
            <a:r>
              <a:rPr lang="ru-RU" sz="2000" i="1" dirty="0">
                <a:solidFill>
                  <a:schemeClr val="accent6">
                    <a:lumMod val="50000"/>
                  </a:schemeClr>
                </a:solidFill>
                <a:effectLst/>
                <a:latin typeface="-apple-system"/>
                <a:cs typeface="Aharoni" panose="02010803020104030203" pitchFamily="2" charset="-79"/>
              </a:rPr>
              <a:t>дисбиоз.</a:t>
            </a:r>
          </a:p>
        </p:txBody>
      </p:sp>
      <p:sp>
        <p:nvSpPr>
          <p:cNvPr id="6" name="TextBox 5">
            <a:extLst>
              <a:ext uri="{FF2B5EF4-FFF2-40B4-BE49-F238E27FC236}">
                <a16:creationId xmlns:a16="http://schemas.microsoft.com/office/drawing/2014/main" xmlns="" id="{AFAA22D9-A581-4377-A4D7-E57A56A6247A}"/>
              </a:ext>
            </a:extLst>
          </p:cNvPr>
          <p:cNvSpPr txBox="1"/>
          <p:nvPr/>
        </p:nvSpPr>
        <p:spPr>
          <a:xfrm>
            <a:off x="5976730" y="159026"/>
            <a:ext cx="5923721" cy="1323439"/>
          </a:xfrm>
          <a:prstGeom prst="rect">
            <a:avLst/>
          </a:prstGeom>
          <a:noFill/>
        </p:spPr>
        <p:txBody>
          <a:bodyPr wrap="square">
            <a:spAutoFit/>
          </a:bodyPr>
          <a:lstStyle/>
          <a:p>
            <a:r>
              <a:rPr lang="ru-RU" sz="2000" b="1" i="1" dirty="0">
                <a:solidFill>
                  <a:srgbClr val="3A3A3A"/>
                </a:solidFill>
                <a:effectLst/>
                <a:latin typeface="-apple-system"/>
                <a:cs typeface="Aharoni" panose="02010803020104030203" pitchFamily="2" charset="-79"/>
              </a:rPr>
              <a:t>Перечислим наиболее востребованные и необходимые </a:t>
            </a:r>
            <a:r>
              <a:rPr lang="ru-RU" sz="2000" b="1" i="1" dirty="0" err="1">
                <a:solidFill>
                  <a:srgbClr val="3A3A3A"/>
                </a:solidFill>
                <a:effectLst/>
                <a:latin typeface="-apple-system"/>
                <a:cs typeface="Aharoni" panose="02010803020104030203" pitchFamily="2" charset="-79"/>
              </a:rPr>
              <a:t>нутрицевтики</a:t>
            </a:r>
            <a:r>
              <a:rPr lang="ru-RU" sz="2000" b="1" i="1" dirty="0">
                <a:solidFill>
                  <a:srgbClr val="3A3A3A"/>
                </a:solidFill>
                <a:effectLst/>
                <a:latin typeface="-apple-system"/>
                <a:cs typeface="Aharoni" panose="02010803020104030203" pitchFamily="2" charset="-79"/>
              </a:rPr>
              <a:t>: витамины групп A и D, B1 и B6, B12, ниацин, фолиевая кислота, пантотеновая кислота</a:t>
            </a:r>
            <a:r>
              <a:rPr lang="ru-RU" b="0" i="0" dirty="0">
                <a:solidFill>
                  <a:srgbClr val="3A3A3A"/>
                </a:solidFill>
                <a:effectLst/>
                <a:latin typeface="-apple-system"/>
              </a:rPr>
              <a:t>.</a:t>
            </a:r>
            <a:endParaRPr lang="ru-RU" dirty="0"/>
          </a:p>
        </p:txBody>
      </p:sp>
      <p:pic>
        <p:nvPicPr>
          <p:cNvPr id="13314" name="Picture 2">
            <a:extLst>
              <a:ext uri="{FF2B5EF4-FFF2-40B4-BE49-F238E27FC236}">
                <a16:creationId xmlns:a16="http://schemas.microsoft.com/office/drawing/2014/main" xmlns="" id="{AA9D40EE-9B45-441C-B742-479CBA1B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764" y="1482464"/>
            <a:ext cx="7328453" cy="492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41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143278-F026-4D15-9746-D9C003FE2E15}"/>
              </a:ext>
            </a:extLst>
          </p:cNvPr>
          <p:cNvSpPr>
            <a:spLocks noGrp="1"/>
          </p:cNvSpPr>
          <p:nvPr>
            <p:ph type="title"/>
          </p:nvPr>
        </p:nvSpPr>
        <p:spPr>
          <a:xfrm>
            <a:off x="119270" y="0"/>
            <a:ext cx="8033057" cy="662609"/>
          </a:xfrm>
        </p:spPr>
        <p:txBody>
          <a:bodyPr>
            <a:normAutofit/>
          </a:bodyPr>
          <a:lstStyle/>
          <a:p>
            <a:pPr algn="ctr"/>
            <a:r>
              <a:rPr lang="ru-RU" sz="2800" b="1" i="1" dirty="0" err="1">
                <a:solidFill>
                  <a:schemeClr val="accent2">
                    <a:lumMod val="50000"/>
                  </a:schemeClr>
                </a:solidFill>
              </a:rPr>
              <a:t>Парафармацевтики</a:t>
            </a:r>
            <a:endParaRPr lang="ru-RU" sz="2800" b="1" i="1" dirty="0">
              <a:solidFill>
                <a:schemeClr val="accent2">
                  <a:lumMod val="50000"/>
                </a:schemeClr>
              </a:solidFill>
            </a:endParaRPr>
          </a:p>
        </p:txBody>
      </p:sp>
      <p:sp>
        <p:nvSpPr>
          <p:cNvPr id="4" name="TextBox 3">
            <a:extLst>
              <a:ext uri="{FF2B5EF4-FFF2-40B4-BE49-F238E27FC236}">
                <a16:creationId xmlns:a16="http://schemas.microsoft.com/office/drawing/2014/main" xmlns="" id="{384D3795-6EBC-45FB-8AD0-E4640DB1C3B9}"/>
              </a:ext>
            </a:extLst>
          </p:cNvPr>
          <p:cNvSpPr txBox="1"/>
          <p:nvPr/>
        </p:nvSpPr>
        <p:spPr>
          <a:xfrm>
            <a:off x="1" y="662609"/>
            <a:ext cx="8348869" cy="6186309"/>
          </a:xfrm>
          <a:prstGeom prst="rect">
            <a:avLst/>
          </a:prstGeom>
          <a:noFill/>
        </p:spPr>
        <p:txBody>
          <a:bodyPr wrap="square">
            <a:spAutoFit/>
          </a:bodyPr>
          <a:lstStyle/>
          <a:p>
            <a:r>
              <a:rPr lang="ru-RU" b="1" dirty="0">
                <a:solidFill>
                  <a:schemeClr val="accent2">
                    <a:lumMod val="75000"/>
                  </a:schemeClr>
                </a:solidFill>
              </a:rPr>
              <a:t>Это пищевые добавки, которые применяются для регуляции функциональной активности клеток, а также отдельных органов либо систем исключительно в физиологических пределах.</a:t>
            </a:r>
          </a:p>
          <a:p>
            <a:r>
              <a:rPr lang="ru-RU" b="1" dirty="0" smtClean="0">
                <a:solidFill>
                  <a:schemeClr val="accent2">
                    <a:lumMod val="75000"/>
                  </a:schemeClr>
                </a:solidFill>
              </a:rPr>
              <a:t>Если </a:t>
            </a:r>
            <a:r>
              <a:rPr lang="ru-RU" b="1" dirty="0">
                <a:solidFill>
                  <a:schemeClr val="accent2">
                    <a:lumMod val="75000"/>
                  </a:schemeClr>
                </a:solidFill>
              </a:rPr>
              <a:t>сравнивать </a:t>
            </a:r>
            <a:r>
              <a:rPr lang="ru-RU" b="1" dirty="0" err="1">
                <a:solidFill>
                  <a:schemeClr val="accent2">
                    <a:lumMod val="75000"/>
                  </a:schemeClr>
                </a:solidFill>
              </a:rPr>
              <a:t>парафармацевтики</a:t>
            </a:r>
            <a:r>
              <a:rPr lang="ru-RU" b="1" dirty="0">
                <a:solidFill>
                  <a:schemeClr val="accent2">
                    <a:lumMod val="75000"/>
                  </a:schemeClr>
                </a:solidFill>
              </a:rPr>
              <a:t> с </a:t>
            </a:r>
            <a:r>
              <a:rPr lang="ru-RU" b="1" dirty="0" err="1">
                <a:solidFill>
                  <a:schemeClr val="accent2">
                    <a:lumMod val="75000"/>
                  </a:schemeClr>
                </a:solidFill>
              </a:rPr>
              <a:t>нутрицевтиками</a:t>
            </a:r>
            <a:r>
              <a:rPr lang="ru-RU" b="1" dirty="0">
                <a:solidFill>
                  <a:schemeClr val="accent2">
                    <a:lumMod val="75000"/>
                  </a:schemeClr>
                </a:solidFill>
              </a:rPr>
              <a:t>, то первые обладают более сильным действием, поэтому их зачастую используют не только для обогащения пищевого рациона, а и в качестве профилактических средств.</a:t>
            </a:r>
          </a:p>
          <a:p>
            <a:endParaRPr lang="ru-RU" b="1" dirty="0">
              <a:solidFill>
                <a:schemeClr val="accent2">
                  <a:lumMod val="75000"/>
                </a:schemeClr>
              </a:solidFill>
            </a:endParaRPr>
          </a:p>
          <a:p>
            <a:r>
              <a:rPr lang="ru-RU" b="1" dirty="0">
                <a:solidFill>
                  <a:schemeClr val="accent2">
                    <a:lumMod val="75000"/>
                  </a:schemeClr>
                </a:solidFill>
              </a:rPr>
              <a:t> </a:t>
            </a:r>
            <a:r>
              <a:rPr lang="ru-RU" b="1" dirty="0" err="1">
                <a:solidFill>
                  <a:schemeClr val="accent2">
                    <a:lumMod val="75000"/>
                  </a:schemeClr>
                </a:solidFill>
              </a:rPr>
              <a:t>Парафармацевтики</a:t>
            </a:r>
            <a:r>
              <a:rPr lang="ru-RU" b="1" dirty="0">
                <a:solidFill>
                  <a:schemeClr val="accent2">
                    <a:lumMod val="75000"/>
                  </a:schemeClr>
                </a:solidFill>
              </a:rPr>
              <a:t> приближены к лекарственным препаратам, выполненным на натуральной основе, но при этом суточная доза активных веществ в них более низкая. </a:t>
            </a:r>
          </a:p>
          <a:p>
            <a:r>
              <a:rPr lang="ru-RU" b="1" dirty="0" err="1">
                <a:solidFill>
                  <a:schemeClr val="accent2">
                    <a:lumMod val="75000"/>
                  </a:schemeClr>
                </a:solidFill>
              </a:rPr>
              <a:t>Парафармацевтики</a:t>
            </a:r>
            <a:r>
              <a:rPr lang="ru-RU" b="1" dirty="0">
                <a:solidFill>
                  <a:schemeClr val="accent2">
                    <a:lumMod val="75000"/>
                  </a:schemeClr>
                </a:solidFill>
              </a:rPr>
              <a:t> зачастую содержат натуральные компоненты пищи, не обладающие питательной ценностью, но относящиеся к незаменимым составляющим питания.</a:t>
            </a:r>
          </a:p>
          <a:p>
            <a:r>
              <a:rPr lang="ru-RU" b="1" dirty="0">
                <a:solidFill>
                  <a:schemeClr val="accent2">
                    <a:lumMod val="75000"/>
                  </a:schemeClr>
                </a:solidFill>
              </a:rPr>
              <a:t> Речь идет про органические компоненты пищевых, а также лекарственных растений, про морепродукты и животные ткани.</a:t>
            </a:r>
          </a:p>
          <a:p>
            <a:endParaRPr lang="ru-RU" b="1" dirty="0">
              <a:solidFill>
                <a:schemeClr val="accent2">
                  <a:lumMod val="75000"/>
                </a:schemeClr>
              </a:solidFill>
            </a:endParaRPr>
          </a:p>
          <a:p>
            <a:r>
              <a:rPr lang="ru-RU" b="1" dirty="0">
                <a:solidFill>
                  <a:schemeClr val="accent2">
                    <a:lumMod val="75000"/>
                  </a:schemeClr>
                </a:solidFill>
              </a:rPr>
              <a:t>Основа </a:t>
            </a:r>
            <a:r>
              <a:rPr lang="ru-RU" b="1" dirty="0" err="1">
                <a:solidFill>
                  <a:schemeClr val="accent2">
                    <a:lumMod val="75000"/>
                  </a:schemeClr>
                </a:solidFill>
              </a:rPr>
              <a:t>парафармацевтиков</a:t>
            </a:r>
            <a:r>
              <a:rPr lang="ru-RU" b="1" dirty="0">
                <a:solidFill>
                  <a:schemeClr val="accent2">
                    <a:lumMod val="75000"/>
                  </a:schemeClr>
                </a:solidFill>
              </a:rPr>
              <a:t> – это растительные препараты, в состав которых могут вводиться витамины, различные минералы, аминокислоты, а также продукты пчеловодства, ферменты протеолитического или антиоксидантного действия, не говоря уже про вытяжки и экстракты непосредственно из органов крупного рогатого скота и популярные сегодня гомеопатические комплексы. </a:t>
            </a:r>
          </a:p>
          <a:p>
            <a:r>
              <a:rPr lang="ru-RU" b="1" dirty="0">
                <a:solidFill>
                  <a:schemeClr val="accent2">
                    <a:lumMod val="75000"/>
                  </a:schemeClr>
                </a:solidFill>
              </a:rPr>
              <a:t>В итоге получается препарат, состоящий из нескольких десятков элементов.</a:t>
            </a:r>
          </a:p>
        </p:txBody>
      </p:sp>
      <p:pic>
        <p:nvPicPr>
          <p:cNvPr id="14338" name="Picture 2">
            <a:extLst>
              <a:ext uri="{FF2B5EF4-FFF2-40B4-BE49-F238E27FC236}">
                <a16:creationId xmlns:a16="http://schemas.microsoft.com/office/drawing/2014/main" xmlns="" id="{0A5332C7-8EAC-4A03-92FF-0630B2717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140" y="0"/>
            <a:ext cx="37238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4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05B92CF-96A0-409D-819B-4D257D1E51D2}"/>
              </a:ext>
            </a:extLst>
          </p:cNvPr>
          <p:cNvSpPr txBox="1"/>
          <p:nvPr/>
        </p:nvSpPr>
        <p:spPr>
          <a:xfrm>
            <a:off x="185530" y="212035"/>
            <a:ext cx="5910470" cy="3970318"/>
          </a:xfrm>
          <a:prstGeom prst="rect">
            <a:avLst/>
          </a:prstGeom>
          <a:noFill/>
        </p:spPr>
        <p:txBody>
          <a:bodyPr wrap="square">
            <a:spAutoFit/>
          </a:bodyPr>
          <a:lstStyle/>
          <a:p>
            <a:r>
              <a:rPr lang="ru-RU" b="1" i="1" dirty="0" err="1">
                <a:solidFill>
                  <a:schemeClr val="accent2">
                    <a:lumMod val="50000"/>
                  </a:schemeClr>
                </a:solidFill>
                <a:effectLst/>
                <a:latin typeface="-apple-system"/>
                <a:cs typeface="Aharoni" panose="02010803020104030203" pitchFamily="2" charset="-79"/>
              </a:rPr>
              <a:t>Нутрициология</a:t>
            </a:r>
            <a:r>
              <a:rPr lang="ru-RU" b="1" i="1" dirty="0">
                <a:solidFill>
                  <a:schemeClr val="accent2">
                    <a:lumMod val="50000"/>
                  </a:schemeClr>
                </a:solidFill>
                <a:effectLst/>
                <a:latin typeface="-apple-system"/>
                <a:cs typeface="Aharoni" panose="02010803020104030203" pitchFamily="2" charset="-79"/>
              </a:rPr>
              <a:t> – это научная дисциплина, специализирующаяся на изучении вопросов, тесно связанных с разными аспектами питания: составом продуктов, процессом употребления пищи, взаимодействием различных типов пищи, влиянием тех или иных продуктов на организм.</a:t>
            </a:r>
          </a:p>
          <a:p>
            <a:r>
              <a:rPr lang="ru-RU" b="1" i="1" dirty="0">
                <a:solidFill>
                  <a:schemeClr val="accent2">
                    <a:lumMod val="50000"/>
                  </a:schemeClr>
                </a:solidFill>
                <a:effectLst/>
                <a:latin typeface="-apple-system"/>
                <a:cs typeface="Aharoni" panose="02010803020104030203" pitchFamily="2" charset="-79"/>
              </a:rPr>
              <a:t> Таким образом, эта наука занимается вопросами гигиены питания.</a:t>
            </a:r>
          </a:p>
          <a:p>
            <a:r>
              <a:rPr lang="ru-RU" b="1" i="1" dirty="0">
                <a:solidFill>
                  <a:schemeClr val="accent2">
                    <a:lumMod val="50000"/>
                  </a:schemeClr>
                </a:solidFill>
                <a:effectLst/>
                <a:latin typeface="-apple-system"/>
                <a:cs typeface="Aharoni" panose="02010803020104030203" pitchFamily="2" charset="-79"/>
              </a:rPr>
              <a:t> Кроме того, под наблюдением </a:t>
            </a:r>
            <a:r>
              <a:rPr lang="ru-RU" b="1" i="1" dirty="0" err="1">
                <a:solidFill>
                  <a:schemeClr val="accent2">
                    <a:lumMod val="50000"/>
                  </a:schemeClr>
                </a:solidFill>
                <a:effectLst/>
                <a:latin typeface="-apple-system"/>
                <a:cs typeface="Aharoni" panose="02010803020104030203" pitchFamily="2" charset="-79"/>
              </a:rPr>
              <a:t>нутрициологии</a:t>
            </a:r>
            <a:r>
              <a:rPr lang="ru-RU" b="1" i="1" dirty="0">
                <a:solidFill>
                  <a:schemeClr val="accent2">
                    <a:lumMod val="50000"/>
                  </a:schemeClr>
                </a:solidFill>
                <a:effectLst/>
                <a:latin typeface="-apple-system"/>
                <a:cs typeface="Aharoni" panose="02010803020104030203" pitchFamily="2" charset="-79"/>
              </a:rPr>
              <a:t> находятся процессы, нарушающие здоровье из-за неполноценного питания, не говоря уже про лечебное и, соответственно, профилактическое воздействие на человеческий организм правильного образа жизни, приема полноценной пищи</a:t>
            </a:r>
            <a:endParaRPr lang="ru-RU" b="1" i="1" dirty="0">
              <a:solidFill>
                <a:schemeClr val="accent2">
                  <a:lumMod val="50000"/>
                </a:schemeClr>
              </a:solidFill>
              <a:cs typeface="Aharoni" panose="02010803020104030203" pitchFamily="2" charset="-79"/>
            </a:endParaRPr>
          </a:p>
        </p:txBody>
      </p:sp>
      <p:sp>
        <p:nvSpPr>
          <p:cNvPr id="5" name="TextBox 4">
            <a:extLst>
              <a:ext uri="{FF2B5EF4-FFF2-40B4-BE49-F238E27FC236}">
                <a16:creationId xmlns:a16="http://schemas.microsoft.com/office/drawing/2014/main" xmlns="" id="{520FD27B-1025-41C7-988D-5CB66480D6B7}"/>
              </a:ext>
            </a:extLst>
          </p:cNvPr>
          <p:cNvSpPr txBox="1"/>
          <p:nvPr/>
        </p:nvSpPr>
        <p:spPr>
          <a:xfrm>
            <a:off x="6586330" y="4182353"/>
            <a:ext cx="5605670" cy="2308324"/>
          </a:xfrm>
          <a:prstGeom prst="rect">
            <a:avLst/>
          </a:prstGeom>
          <a:noFill/>
        </p:spPr>
        <p:txBody>
          <a:bodyPr wrap="square">
            <a:spAutoFit/>
          </a:bodyPr>
          <a:lstStyle/>
          <a:p>
            <a:pPr algn="l"/>
            <a:r>
              <a:rPr lang="ru-RU" b="1" i="1" dirty="0">
                <a:solidFill>
                  <a:schemeClr val="accent5">
                    <a:lumMod val="50000"/>
                  </a:schemeClr>
                </a:solidFill>
                <a:effectLst/>
                <a:latin typeface="-apple-system"/>
                <a:cs typeface="Aharoni" panose="02010803020104030203" pitchFamily="2" charset="-79"/>
              </a:rPr>
              <a:t>Следует отметить, что развитие данной науки тесно связано со следующими направлениями:</a:t>
            </a:r>
          </a:p>
          <a:p>
            <a:pPr algn="l">
              <a:buFont typeface="Arial" panose="020B0604020202020204" pitchFamily="34" charset="0"/>
              <a:buChar char="•"/>
            </a:pPr>
            <a:r>
              <a:rPr lang="ru-RU" b="1" i="1" dirty="0">
                <a:solidFill>
                  <a:schemeClr val="accent5">
                    <a:lumMod val="50000"/>
                  </a:schemeClr>
                </a:solidFill>
                <a:effectLst/>
                <a:latin typeface="-apple-system"/>
                <a:cs typeface="Aharoni" panose="02010803020104030203" pitchFamily="2" charset="-79"/>
              </a:rPr>
              <a:t>биохимией;</a:t>
            </a:r>
          </a:p>
          <a:p>
            <a:pPr algn="l">
              <a:buFont typeface="Arial" panose="020B0604020202020204" pitchFamily="34" charset="0"/>
              <a:buChar char="•"/>
            </a:pPr>
            <a:r>
              <a:rPr lang="ru-RU" b="1" i="1" dirty="0">
                <a:solidFill>
                  <a:schemeClr val="accent5">
                    <a:lumMod val="50000"/>
                  </a:schemeClr>
                </a:solidFill>
                <a:effectLst/>
                <a:latin typeface="-apple-system"/>
                <a:cs typeface="Aharoni" panose="02010803020104030203" pitchFamily="2" charset="-79"/>
              </a:rPr>
              <a:t>химией;</a:t>
            </a:r>
          </a:p>
          <a:p>
            <a:pPr algn="l">
              <a:buFont typeface="Arial" panose="020B0604020202020204" pitchFamily="34" charset="0"/>
              <a:buChar char="•"/>
            </a:pPr>
            <a:r>
              <a:rPr lang="ru-RU" b="1" i="1" dirty="0">
                <a:solidFill>
                  <a:schemeClr val="accent5">
                    <a:lumMod val="50000"/>
                  </a:schemeClr>
                </a:solidFill>
                <a:effectLst/>
                <a:latin typeface="-apple-system"/>
                <a:cs typeface="Aharoni" panose="02010803020104030203" pitchFamily="2" charset="-79"/>
              </a:rPr>
              <a:t>кулинарией;</a:t>
            </a:r>
          </a:p>
          <a:p>
            <a:pPr algn="l">
              <a:buFont typeface="Arial" panose="020B0604020202020204" pitchFamily="34" charset="0"/>
              <a:buChar char="•"/>
            </a:pPr>
            <a:r>
              <a:rPr lang="ru-RU" b="1" i="1" dirty="0">
                <a:solidFill>
                  <a:schemeClr val="accent5">
                    <a:lumMod val="50000"/>
                  </a:schemeClr>
                </a:solidFill>
                <a:effectLst/>
                <a:latin typeface="-apple-system"/>
                <a:cs typeface="Aharoni" panose="02010803020104030203" pitchFamily="2" charset="-79"/>
              </a:rPr>
              <a:t>общей гигиеной питания;</a:t>
            </a:r>
          </a:p>
          <a:p>
            <a:pPr algn="l">
              <a:buFont typeface="Arial" panose="020B0604020202020204" pitchFamily="34" charset="0"/>
              <a:buChar char="•"/>
            </a:pPr>
            <a:r>
              <a:rPr lang="ru-RU" b="1" i="1" dirty="0">
                <a:solidFill>
                  <a:schemeClr val="accent5">
                    <a:lumMod val="50000"/>
                  </a:schemeClr>
                </a:solidFill>
                <a:effectLst/>
                <a:latin typeface="-apple-system"/>
                <a:cs typeface="Aharoni" panose="02010803020104030203" pitchFamily="2" charset="-79"/>
              </a:rPr>
              <a:t>физиологией процесса пищеварения;</a:t>
            </a:r>
          </a:p>
          <a:p>
            <a:pPr algn="l">
              <a:buFont typeface="Arial" panose="020B0604020202020204" pitchFamily="34" charset="0"/>
              <a:buChar char="•"/>
            </a:pPr>
            <a:r>
              <a:rPr lang="ru-RU" b="1" i="1" dirty="0">
                <a:solidFill>
                  <a:schemeClr val="accent5">
                    <a:lumMod val="50000"/>
                  </a:schemeClr>
                </a:solidFill>
                <a:effectLst/>
                <a:latin typeface="-apple-system"/>
                <a:cs typeface="Aharoni" panose="02010803020104030203" pitchFamily="2" charset="-79"/>
              </a:rPr>
              <a:t>профилактической медициной.</a:t>
            </a:r>
          </a:p>
        </p:txBody>
      </p:sp>
      <p:pic>
        <p:nvPicPr>
          <p:cNvPr id="4098" name="Picture 2">
            <a:extLst>
              <a:ext uri="{FF2B5EF4-FFF2-40B4-BE49-F238E27FC236}">
                <a16:creationId xmlns:a16="http://schemas.microsoft.com/office/drawing/2014/main" xmlns="" id="{E216AF9E-80C5-48AD-BDBF-72E53D162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016" y="0"/>
            <a:ext cx="5910469"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5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B3C0F38-11B4-4403-A29B-66E689D16823}"/>
              </a:ext>
            </a:extLst>
          </p:cNvPr>
          <p:cNvSpPr txBox="1"/>
          <p:nvPr/>
        </p:nvSpPr>
        <p:spPr>
          <a:xfrm>
            <a:off x="5088835" y="92765"/>
            <a:ext cx="7103165" cy="6370975"/>
          </a:xfrm>
          <a:prstGeom prst="rect">
            <a:avLst/>
          </a:prstGeom>
          <a:solidFill>
            <a:schemeClr val="accent4">
              <a:lumMod val="40000"/>
              <a:lumOff val="60000"/>
            </a:schemeClr>
          </a:solidFill>
        </p:spPr>
        <p:txBody>
          <a:bodyPr wrap="square">
            <a:spAutoFit/>
          </a:bodyPr>
          <a:lstStyle/>
          <a:p>
            <a:pPr algn="l"/>
            <a:r>
              <a:rPr lang="ru-RU" sz="2400" b="0" i="0" dirty="0" err="1">
                <a:solidFill>
                  <a:srgbClr val="3A3A3A"/>
                </a:solidFill>
                <a:effectLst/>
                <a:latin typeface="-apple-system"/>
                <a:cs typeface="Aharoni" panose="02010803020104030203" pitchFamily="2" charset="-79"/>
              </a:rPr>
              <a:t>Парафармацевтики</a:t>
            </a:r>
            <a:r>
              <a:rPr lang="ru-RU" sz="2400" b="0" i="0" dirty="0">
                <a:solidFill>
                  <a:srgbClr val="3A3A3A"/>
                </a:solidFill>
                <a:effectLst/>
                <a:latin typeface="-apple-system"/>
                <a:cs typeface="Aharoni" panose="02010803020104030203" pitchFamily="2" charset="-79"/>
              </a:rPr>
              <a:t> условно делятся на следующие типы:</a:t>
            </a:r>
          </a:p>
          <a:p>
            <a:pPr algn="l">
              <a:buFont typeface="Arial" panose="020B0604020202020204" pitchFamily="34" charset="0"/>
              <a:buChar char="•"/>
            </a:pPr>
            <a:r>
              <a:rPr lang="ru-RU" sz="2400" b="0" i="0" dirty="0">
                <a:solidFill>
                  <a:srgbClr val="3A3A3A"/>
                </a:solidFill>
                <a:effectLst/>
                <a:latin typeface="-apple-system"/>
                <a:cs typeface="Aharoni" panose="02010803020104030203" pitchFamily="2" charset="-79"/>
              </a:rPr>
              <a:t>антибиотики и антисептики натурального происхождения;</a:t>
            </a:r>
          </a:p>
          <a:p>
            <a:pPr algn="l">
              <a:buFont typeface="Arial" panose="020B0604020202020204" pitchFamily="34" charset="0"/>
              <a:buChar char="•"/>
            </a:pPr>
            <a:r>
              <a:rPr lang="ru-RU" sz="2400" b="0" i="0" dirty="0">
                <a:solidFill>
                  <a:srgbClr val="3A3A3A"/>
                </a:solidFill>
                <a:effectLst/>
                <a:latin typeface="-apple-system"/>
                <a:cs typeface="Aharoni" panose="02010803020104030203" pitchFamily="2" charset="-79"/>
              </a:rPr>
              <a:t>регуляторы функциональной активности;</a:t>
            </a:r>
          </a:p>
          <a:p>
            <a:pPr algn="l">
              <a:buFont typeface="Arial" panose="020B0604020202020204" pitchFamily="34" charset="0"/>
              <a:buChar char="•"/>
            </a:pPr>
            <a:r>
              <a:rPr lang="ru-RU" sz="2400" b="0" i="0" dirty="0">
                <a:solidFill>
                  <a:srgbClr val="3A3A3A"/>
                </a:solidFill>
                <a:effectLst/>
                <a:latin typeface="-apple-system"/>
                <a:cs typeface="Aharoni" panose="02010803020104030203" pitchFamily="2" charset="-79"/>
              </a:rPr>
              <a:t>иммуномодуляторы – регулируют работу иммунной системы;</a:t>
            </a:r>
          </a:p>
          <a:p>
            <a:pPr algn="l">
              <a:buFont typeface="Arial" panose="020B0604020202020204" pitchFamily="34" charset="0"/>
              <a:buChar char="•"/>
            </a:pPr>
            <a:r>
              <a:rPr lang="ru-RU" sz="2400" b="0" i="0" dirty="0">
                <a:solidFill>
                  <a:srgbClr val="3A3A3A"/>
                </a:solidFill>
                <a:effectLst/>
                <a:latin typeface="-apple-system"/>
                <a:cs typeface="Aharoni" panose="02010803020104030203" pitchFamily="2" charset="-79"/>
              </a:rPr>
              <a:t>ферментные препараты;</a:t>
            </a:r>
          </a:p>
          <a:p>
            <a:pPr algn="l">
              <a:buFont typeface="Arial" panose="020B0604020202020204" pitchFamily="34" charset="0"/>
              <a:buChar char="•"/>
            </a:pPr>
            <a:r>
              <a:rPr lang="ru-RU" sz="2400" b="0" i="0" dirty="0">
                <a:solidFill>
                  <a:srgbClr val="3A3A3A"/>
                </a:solidFill>
                <a:effectLst/>
                <a:latin typeface="-apple-system"/>
                <a:cs typeface="Aharoni" panose="02010803020104030203" pitchFamily="2" charset="-79"/>
              </a:rPr>
              <a:t>адаптогены – препараты, способные увеличивать неспецифическую сопротивляемость организма;</a:t>
            </a:r>
          </a:p>
          <a:p>
            <a:pPr algn="l">
              <a:buFont typeface="Arial" panose="020B0604020202020204" pitchFamily="34" charset="0"/>
              <a:buChar char="•"/>
            </a:pPr>
            <a:r>
              <a:rPr lang="ru-RU" sz="2400" b="0" i="0" dirty="0">
                <a:solidFill>
                  <a:srgbClr val="3A3A3A"/>
                </a:solidFill>
                <a:effectLst/>
                <a:latin typeface="-apple-system"/>
                <a:cs typeface="Aharoni" panose="02010803020104030203" pitchFamily="2" charset="-79"/>
              </a:rPr>
              <a:t>регуляторы чувства голода (или </a:t>
            </a:r>
            <a:r>
              <a:rPr lang="ru-RU" sz="2400" b="0" i="0" dirty="0" err="1">
                <a:solidFill>
                  <a:srgbClr val="3A3A3A"/>
                </a:solidFill>
                <a:effectLst/>
                <a:latin typeface="-apple-system"/>
                <a:cs typeface="Aharoni" panose="02010803020104030203" pitchFamily="2" charset="-79"/>
              </a:rPr>
              <a:t>аноректики</a:t>
            </a:r>
            <a:r>
              <a:rPr lang="ru-RU" sz="2400" b="0" i="0" dirty="0">
                <a:solidFill>
                  <a:srgbClr val="3A3A3A"/>
                </a:solidFill>
                <a:effectLst/>
                <a:latin typeface="-apple-system"/>
                <a:cs typeface="Aharoni" panose="02010803020104030203" pitchFamily="2" charset="-79"/>
              </a:rPr>
              <a:t>);</a:t>
            </a:r>
          </a:p>
          <a:p>
            <a:pPr algn="l">
              <a:buFont typeface="Arial" panose="020B0604020202020204" pitchFamily="34" charset="0"/>
              <a:buChar char="•"/>
            </a:pPr>
            <a:r>
              <a:rPr lang="ru-RU" sz="2400" b="0" i="0" dirty="0" err="1">
                <a:solidFill>
                  <a:srgbClr val="3A3A3A"/>
                </a:solidFill>
                <a:effectLst/>
                <a:latin typeface="-apple-system"/>
                <a:cs typeface="Aharoni" panose="02010803020104030203" pitchFamily="2" charset="-79"/>
              </a:rPr>
              <a:t>мобилизаторы</a:t>
            </a:r>
            <a:r>
              <a:rPr lang="ru-RU" sz="2400" b="0" i="0" dirty="0">
                <a:solidFill>
                  <a:srgbClr val="3A3A3A"/>
                </a:solidFill>
                <a:effectLst/>
                <a:latin typeface="-apple-system"/>
                <a:cs typeface="Aharoni" panose="02010803020104030203" pitchFamily="2" charset="-79"/>
              </a:rPr>
              <a:t> жира из депо (или </a:t>
            </a:r>
            <a:r>
              <a:rPr lang="ru-RU" sz="2400" b="0" i="0" dirty="0" err="1">
                <a:solidFill>
                  <a:srgbClr val="3A3A3A"/>
                </a:solidFill>
                <a:effectLst/>
                <a:latin typeface="-apple-system"/>
                <a:cs typeface="Aharoni" panose="02010803020104030203" pitchFamily="2" charset="-79"/>
              </a:rPr>
              <a:t>термогеники</a:t>
            </a:r>
            <a:r>
              <a:rPr lang="ru-RU" sz="2400" b="0" i="0" dirty="0">
                <a:solidFill>
                  <a:srgbClr val="3A3A3A"/>
                </a:solidFill>
                <a:effectLst/>
                <a:latin typeface="-apple-system"/>
                <a:cs typeface="Aharoni" panose="02010803020104030203" pitchFamily="2" charset="-79"/>
              </a:rPr>
              <a:t>);</a:t>
            </a:r>
          </a:p>
          <a:p>
            <a:pPr algn="l">
              <a:buFont typeface="Arial" panose="020B0604020202020204" pitchFamily="34" charset="0"/>
              <a:buChar char="•"/>
            </a:pPr>
            <a:r>
              <a:rPr lang="ru-RU" sz="2400" b="0" i="0" dirty="0" err="1">
                <a:solidFill>
                  <a:srgbClr val="3A3A3A"/>
                </a:solidFill>
                <a:effectLst/>
                <a:latin typeface="-apple-system"/>
                <a:cs typeface="Aharoni" panose="02010803020104030203" pitchFamily="2" charset="-79"/>
              </a:rPr>
              <a:t>детоксикаторы</a:t>
            </a:r>
            <a:r>
              <a:rPr lang="ru-RU" sz="2400" b="0" i="0" dirty="0">
                <a:solidFill>
                  <a:srgbClr val="3A3A3A"/>
                </a:solidFill>
                <a:effectLst/>
                <a:latin typeface="-apple-system"/>
                <a:cs typeface="Aharoni" panose="02010803020104030203" pitchFamily="2" charset="-79"/>
              </a:rPr>
              <a:t>.</a:t>
            </a:r>
          </a:p>
          <a:p>
            <a:pPr algn="l"/>
            <a:r>
              <a:rPr lang="ru-RU" sz="2400" b="0" i="0" dirty="0" err="1">
                <a:solidFill>
                  <a:srgbClr val="3A3A3A"/>
                </a:solidFill>
                <a:effectLst/>
                <a:latin typeface="-apple-system"/>
                <a:cs typeface="Aharoni" panose="02010803020104030203" pitchFamily="2" charset="-79"/>
              </a:rPr>
              <a:t>Парафармацевтики</a:t>
            </a:r>
            <a:r>
              <a:rPr lang="ru-RU" sz="2400" b="0" i="0" dirty="0">
                <a:solidFill>
                  <a:srgbClr val="3A3A3A"/>
                </a:solidFill>
                <a:effectLst/>
                <a:latin typeface="-apple-system"/>
                <a:cs typeface="Aharoni" panose="02010803020104030203" pitchFamily="2" charset="-79"/>
              </a:rPr>
              <a:t> в большинстве случаев имеют противопоказания, врач подскажет можно ли сочетать ту или иную добавку с уже используемыми лекарственными препаратами</a:t>
            </a:r>
            <a:r>
              <a:rPr lang="ru-RU" b="0" i="0" dirty="0">
                <a:solidFill>
                  <a:srgbClr val="3A3A3A"/>
                </a:solidFill>
                <a:effectLst/>
                <a:latin typeface="-apple-system"/>
              </a:rPr>
              <a:t>.</a:t>
            </a:r>
          </a:p>
        </p:txBody>
      </p:sp>
      <p:pic>
        <p:nvPicPr>
          <p:cNvPr id="15362" name="Picture 2">
            <a:extLst>
              <a:ext uri="{FF2B5EF4-FFF2-40B4-BE49-F238E27FC236}">
                <a16:creationId xmlns:a16="http://schemas.microsoft.com/office/drawing/2014/main" xmlns="" id="{B915E31E-A3E6-4D03-A6FE-6F81828ED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8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106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58034D-B27C-400E-883E-DDB5E008F7B5}"/>
              </a:ext>
            </a:extLst>
          </p:cNvPr>
          <p:cNvSpPr txBox="1"/>
          <p:nvPr/>
        </p:nvSpPr>
        <p:spPr>
          <a:xfrm>
            <a:off x="2" y="0"/>
            <a:ext cx="8030814" cy="6955750"/>
          </a:xfrm>
          <a:prstGeom prst="rect">
            <a:avLst/>
          </a:prstGeom>
          <a:solidFill>
            <a:schemeClr val="accent3">
              <a:lumMod val="20000"/>
              <a:lumOff val="80000"/>
            </a:schemeClr>
          </a:solidFill>
        </p:spPr>
        <p:txBody>
          <a:bodyPr wrap="square">
            <a:spAutoFit/>
          </a:bodyPr>
          <a:lstStyle/>
          <a:p>
            <a:pPr algn="l"/>
            <a:r>
              <a:rPr lang="ru-RU" sz="2000" b="1" i="1" dirty="0" err="1">
                <a:solidFill>
                  <a:schemeClr val="accent3">
                    <a:lumMod val="50000"/>
                  </a:schemeClr>
                </a:solidFill>
                <a:effectLst/>
                <a:latin typeface="-apple-system"/>
              </a:rPr>
              <a:t>Биотики</a:t>
            </a:r>
            <a:endParaRPr lang="ru-RU" sz="2000" b="1" i="1" dirty="0">
              <a:solidFill>
                <a:schemeClr val="accent3">
                  <a:lumMod val="50000"/>
                </a:schemeClr>
              </a:solidFill>
              <a:effectLst/>
              <a:latin typeface="-apple-system"/>
            </a:endParaRPr>
          </a:p>
          <a:p>
            <a:pPr algn="l"/>
            <a:r>
              <a:rPr lang="ru-RU" sz="2000" b="1" i="1" dirty="0">
                <a:solidFill>
                  <a:schemeClr val="accent3">
                    <a:lumMod val="50000"/>
                  </a:schemeClr>
                </a:solidFill>
                <a:effectLst/>
                <a:latin typeface="-apple-system"/>
              </a:rPr>
              <a:t>Это химические вещества, обладающие экзогенным происхождением и входящие в состав биотических структур, а также систем организма. </a:t>
            </a:r>
            <a:r>
              <a:rPr lang="ru-RU" sz="2000" b="1" i="1" dirty="0" err="1">
                <a:solidFill>
                  <a:schemeClr val="accent3">
                    <a:lumMod val="50000"/>
                  </a:schemeClr>
                </a:solidFill>
                <a:effectLst/>
                <a:latin typeface="-apple-system"/>
              </a:rPr>
              <a:t>Биотики</a:t>
            </a:r>
            <a:r>
              <a:rPr lang="ru-RU" sz="2000" b="1" i="1" dirty="0">
                <a:solidFill>
                  <a:schemeClr val="accent3">
                    <a:lumMod val="50000"/>
                  </a:schemeClr>
                </a:solidFill>
                <a:effectLst/>
                <a:latin typeface="-apple-system"/>
              </a:rPr>
              <a:t>, во-первых, активно участвуют в физиологических процессах, во-вторых, увеличивают сопротивляемость организма к воздействию вредных агентов, играя роль катализаторов. К группе </a:t>
            </a:r>
            <a:r>
              <a:rPr lang="ru-RU" sz="2000" b="1" i="1" dirty="0" err="1">
                <a:solidFill>
                  <a:schemeClr val="accent3">
                    <a:lumMod val="50000"/>
                  </a:schemeClr>
                </a:solidFill>
                <a:effectLst/>
                <a:latin typeface="-apple-system"/>
              </a:rPr>
              <a:t>биотиков</a:t>
            </a:r>
            <a:r>
              <a:rPr lang="ru-RU" sz="2000" b="1" i="1" dirty="0">
                <a:solidFill>
                  <a:schemeClr val="accent3">
                    <a:lumMod val="50000"/>
                  </a:schemeClr>
                </a:solidFill>
                <a:effectLst/>
                <a:latin typeface="-apple-system"/>
              </a:rPr>
              <a:t> относятся микроэлементы, витамины и определенные макроэлементы (к примеру, железо, кальций и сера).</a:t>
            </a:r>
          </a:p>
          <a:p>
            <a:pPr algn="l"/>
            <a:r>
              <a:rPr lang="ru-RU" b="0" i="0" dirty="0" err="1">
                <a:solidFill>
                  <a:srgbClr val="00253E"/>
                </a:solidFill>
                <a:effectLst/>
                <a:latin typeface="-apple-system"/>
                <a:cs typeface="Aharoni" panose="02010803020104030203" pitchFamily="2" charset="-79"/>
              </a:rPr>
              <a:t>Эубиотики</a:t>
            </a:r>
            <a:endParaRPr lang="ru-RU" b="0" i="0" dirty="0">
              <a:solidFill>
                <a:srgbClr val="00253E"/>
              </a:solidFill>
              <a:effectLst/>
              <a:latin typeface="-apple-system"/>
              <a:cs typeface="Aharoni" panose="02010803020104030203" pitchFamily="2" charset="-79"/>
            </a:endParaRPr>
          </a:p>
          <a:p>
            <a:pPr algn="l"/>
            <a:r>
              <a:rPr lang="ru-RU" b="0" i="0" dirty="0">
                <a:solidFill>
                  <a:srgbClr val="3A3A3A"/>
                </a:solidFill>
                <a:effectLst/>
                <a:latin typeface="-apple-system"/>
                <a:cs typeface="Aharoni" panose="02010803020104030203" pitchFamily="2" charset="-79"/>
              </a:rPr>
              <a:t>Это живые либо высушенные препараты бактерий, которые обычно обитают в кишечнике, создавая тем самым нормальный биоценоз, препятствующий процессу размножения других микроорганизмов. Назначаются препараты этой группы для профилактики либо устранения дисбактериоза. Так, попав в кишечник, </a:t>
            </a:r>
            <a:r>
              <a:rPr lang="ru-RU" b="0" i="0" dirty="0" err="1">
                <a:solidFill>
                  <a:srgbClr val="3A3A3A"/>
                </a:solidFill>
                <a:effectLst/>
                <a:latin typeface="-apple-system"/>
                <a:cs typeface="Aharoni" panose="02010803020104030203" pitchFamily="2" charset="-79"/>
              </a:rPr>
              <a:t>эубиотики</a:t>
            </a:r>
            <a:r>
              <a:rPr lang="ru-RU" b="0" i="0" dirty="0">
                <a:solidFill>
                  <a:srgbClr val="3A3A3A"/>
                </a:solidFill>
                <a:effectLst/>
                <a:latin typeface="-apple-system"/>
                <a:cs typeface="Aharoni" panose="02010803020104030203" pitchFamily="2" charset="-79"/>
              </a:rPr>
              <a:t> оживают, заселяя его.</a:t>
            </a:r>
          </a:p>
          <a:p>
            <a:pPr algn="l"/>
            <a:r>
              <a:rPr lang="ru-RU" b="0" i="0" dirty="0" err="1">
                <a:solidFill>
                  <a:srgbClr val="3A3A3A"/>
                </a:solidFill>
                <a:effectLst/>
                <a:latin typeface="-apple-system"/>
                <a:cs typeface="Aharoni" panose="02010803020104030203" pitchFamily="2" charset="-79"/>
              </a:rPr>
              <a:t>Эубиотики</a:t>
            </a:r>
            <a:r>
              <a:rPr lang="ru-RU" b="0" i="0" dirty="0">
                <a:solidFill>
                  <a:srgbClr val="3A3A3A"/>
                </a:solidFill>
                <a:effectLst/>
                <a:latin typeface="-apple-system"/>
                <a:cs typeface="Aharoni" panose="02010803020104030203" pitchFamily="2" charset="-79"/>
              </a:rPr>
              <a:t> делятся на пробиотики, </a:t>
            </a:r>
            <a:r>
              <a:rPr lang="ru-RU" b="0" i="0" dirty="0" err="1">
                <a:solidFill>
                  <a:srgbClr val="3A3A3A"/>
                </a:solidFill>
                <a:effectLst/>
                <a:latin typeface="-apple-system"/>
                <a:cs typeface="Aharoni" panose="02010803020104030203" pitchFamily="2" charset="-79"/>
              </a:rPr>
              <a:t>пребиотики</a:t>
            </a:r>
            <a:r>
              <a:rPr lang="ru-RU" b="0" i="0" dirty="0">
                <a:solidFill>
                  <a:srgbClr val="3A3A3A"/>
                </a:solidFill>
                <a:effectLst/>
                <a:latin typeface="-apple-system"/>
                <a:cs typeface="Aharoni" panose="02010803020104030203" pitchFamily="2" charset="-79"/>
              </a:rPr>
              <a:t>, </a:t>
            </a:r>
            <a:r>
              <a:rPr lang="ru-RU" b="0" i="0" dirty="0" err="1">
                <a:solidFill>
                  <a:srgbClr val="3A3A3A"/>
                </a:solidFill>
                <a:effectLst/>
                <a:latin typeface="-apple-system"/>
                <a:cs typeface="Aharoni" panose="02010803020104030203" pitchFamily="2" charset="-79"/>
              </a:rPr>
              <a:t>синбиотики</a:t>
            </a:r>
            <a:r>
              <a:rPr lang="ru-RU" b="0" i="0" dirty="0">
                <a:solidFill>
                  <a:srgbClr val="3A3A3A"/>
                </a:solidFill>
                <a:effectLst/>
                <a:latin typeface="-apple-system"/>
                <a:cs typeface="Aharoni" panose="02010803020104030203" pitchFamily="2" charset="-79"/>
              </a:rPr>
              <a:t> и </a:t>
            </a:r>
            <a:r>
              <a:rPr lang="ru-RU" b="0" i="0" dirty="0" err="1">
                <a:solidFill>
                  <a:srgbClr val="3A3A3A"/>
                </a:solidFill>
                <a:effectLst/>
                <a:latin typeface="-apple-system"/>
                <a:cs typeface="Aharoni" panose="02010803020104030203" pitchFamily="2" charset="-79"/>
              </a:rPr>
              <a:t>метабиотики</a:t>
            </a:r>
            <a:r>
              <a:rPr lang="ru-RU" b="0" i="0" dirty="0" smtClean="0">
                <a:solidFill>
                  <a:srgbClr val="3A3A3A"/>
                </a:solidFill>
                <a:effectLst/>
                <a:latin typeface="-apple-system"/>
                <a:cs typeface="Aharoni" panose="02010803020104030203" pitchFamily="2" charset="-79"/>
              </a:rPr>
              <a:t>.</a:t>
            </a:r>
            <a:r>
              <a:rPr lang="ru-RU" b="0" i="0" dirty="0" smtClean="0">
                <a:solidFill>
                  <a:srgbClr val="3A3A3A"/>
                </a:solidFill>
                <a:effectLst/>
                <a:latin typeface="-apple-system"/>
              </a:rPr>
              <a:t>.</a:t>
            </a:r>
            <a:r>
              <a:rPr lang="ru-RU" dirty="0">
                <a:solidFill>
                  <a:srgbClr val="3A3A3A"/>
                </a:solidFill>
                <a:latin typeface="-apple-system"/>
              </a:rPr>
              <a:t> </a:t>
            </a:r>
            <a:r>
              <a:rPr lang="ru-RU" sz="2000" i="1" dirty="0" err="1" smtClean="0">
                <a:solidFill>
                  <a:schemeClr val="accent5">
                    <a:lumMod val="50000"/>
                  </a:schemeClr>
                </a:solidFill>
                <a:effectLst/>
                <a:latin typeface="-apple-system"/>
                <a:cs typeface="Aharoni" panose="02010803020104030203" pitchFamily="2" charset="-79"/>
              </a:rPr>
              <a:t>Пробиотики</a:t>
            </a:r>
            <a:r>
              <a:rPr lang="ru-RU" sz="2000" i="1" dirty="0">
                <a:solidFill>
                  <a:schemeClr val="accent5">
                    <a:lumMod val="50000"/>
                  </a:schemeClr>
                </a:solidFill>
                <a:effectLst/>
                <a:latin typeface="-apple-system"/>
                <a:cs typeface="Aharoni" panose="02010803020104030203" pitchFamily="2" charset="-79"/>
              </a:rPr>
              <a:t> – это средства, призванные восстанавливать </a:t>
            </a:r>
            <a:r>
              <a:rPr lang="ru-RU" sz="2000" i="1" dirty="0" err="1">
                <a:solidFill>
                  <a:schemeClr val="accent5">
                    <a:lumMod val="50000"/>
                  </a:schemeClr>
                </a:solidFill>
                <a:effectLst/>
                <a:latin typeface="-apple-system"/>
                <a:cs typeface="Aharoni" panose="02010803020104030203" pitchFamily="2" charset="-79"/>
              </a:rPr>
              <a:t>микробиоценозы</a:t>
            </a:r>
            <a:r>
              <a:rPr lang="ru-RU" sz="2000" i="1" dirty="0">
                <a:solidFill>
                  <a:schemeClr val="accent5">
                    <a:lumMod val="50000"/>
                  </a:schemeClr>
                </a:solidFill>
                <a:effectLst/>
                <a:latin typeface="-apple-system"/>
                <a:cs typeface="Aharoni" panose="02010803020104030203" pitchFamily="2" charset="-79"/>
              </a:rPr>
              <a:t>. Это живые микроорганизмы, используемые в адекватных дозах с целью оздоровления организма. Такие препараты принимаются для поддержания, а также регулирования физиологического равновесия нормальной кишечной микрофлоры.</a:t>
            </a:r>
          </a:p>
        </p:txBody>
      </p:sp>
      <p:pic>
        <p:nvPicPr>
          <p:cNvPr id="16386" name="Picture 2">
            <a:extLst>
              <a:ext uri="{FF2B5EF4-FFF2-40B4-BE49-F238E27FC236}">
                <a16:creationId xmlns:a16="http://schemas.microsoft.com/office/drawing/2014/main" xmlns="" id="{2980DDD6-B0FA-4F25-91FC-298BA585A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816" y="1588"/>
            <a:ext cx="4161183"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2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A574EB16-1086-41E3-9D84-5C5F5CF39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 y="0"/>
            <a:ext cx="118739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5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A854262F-2329-4D6C-BD7D-6DF33981B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0"/>
            <a:ext cx="118209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4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0A945C-A70D-4E56-800B-518DE30AF96E}"/>
              </a:ext>
            </a:extLst>
          </p:cNvPr>
          <p:cNvSpPr txBox="1"/>
          <p:nvPr/>
        </p:nvSpPr>
        <p:spPr>
          <a:xfrm>
            <a:off x="238539" y="318052"/>
            <a:ext cx="5632174" cy="6247864"/>
          </a:xfrm>
          <a:prstGeom prst="rect">
            <a:avLst/>
          </a:prstGeom>
          <a:noFill/>
        </p:spPr>
        <p:txBody>
          <a:bodyPr wrap="square">
            <a:spAutoFit/>
          </a:bodyPr>
          <a:lstStyle/>
          <a:p>
            <a:pPr algn="l"/>
            <a:r>
              <a:rPr lang="ru-RU" sz="2000" i="1" dirty="0" err="1">
                <a:solidFill>
                  <a:srgbClr val="3A3A3A"/>
                </a:solidFill>
                <a:effectLst/>
                <a:latin typeface="-apple-system"/>
              </a:rPr>
              <a:t>Пребиотики</a:t>
            </a:r>
            <a:r>
              <a:rPr lang="ru-RU" sz="2000" i="1" dirty="0">
                <a:solidFill>
                  <a:srgbClr val="3A3A3A"/>
                </a:solidFill>
                <a:effectLst/>
                <a:latin typeface="-apple-system"/>
              </a:rPr>
              <a:t> – это углеводы, не расщепляющиеся в верхних отделах ЖКТ, а также иные продукты, являющиеся источником питания для полноценной микрофлоры кишечника. Наиболее распространенные </a:t>
            </a:r>
            <a:r>
              <a:rPr lang="ru-RU" sz="2000" i="1" dirty="0" err="1">
                <a:solidFill>
                  <a:srgbClr val="3A3A3A"/>
                </a:solidFill>
                <a:effectLst/>
                <a:latin typeface="-apple-system"/>
              </a:rPr>
              <a:t>пребиотики</a:t>
            </a:r>
            <a:r>
              <a:rPr lang="ru-RU" sz="2000" i="1" dirty="0">
                <a:solidFill>
                  <a:srgbClr val="3A3A3A"/>
                </a:solidFill>
                <a:effectLst/>
                <a:latin typeface="-apple-system"/>
              </a:rPr>
              <a:t>: </a:t>
            </a:r>
            <a:r>
              <a:rPr lang="ru-RU" sz="2000" i="1" dirty="0" err="1">
                <a:solidFill>
                  <a:srgbClr val="3A3A3A"/>
                </a:solidFill>
                <a:effectLst/>
                <a:latin typeface="-apple-system"/>
              </a:rPr>
              <a:t>фруктозо</a:t>
            </a:r>
            <a:r>
              <a:rPr lang="ru-RU" sz="2000" i="1" dirty="0">
                <a:solidFill>
                  <a:srgbClr val="3A3A3A"/>
                </a:solidFill>
                <a:effectLst/>
                <a:latin typeface="-apple-system"/>
              </a:rPr>
              <a:t>- и </a:t>
            </a:r>
            <a:r>
              <a:rPr lang="ru-RU" sz="2000" i="1" dirty="0" err="1">
                <a:solidFill>
                  <a:srgbClr val="3A3A3A"/>
                </a:solidFill>
                <a:effectLst/>
                <a:latin typeface="-apple-system"/>
              </a:rPr>
              <a:t>галактоолигосахариды</a:t>
            </a:r>
            <a:r>
              <a:rPr lang="ru-RU" sz="2000" i="1" dirty="0">
                <a:solidFill>
                  <a:srgbClr val="3A3A3A"/>
                </a:solidFill>
                <a:effectLst/>
                <a:latin typeface="-apple-system"/>
              </a:rPr>
              <a:t>, лактулоза и инулин, </a:t>
            </a:r>
            <a:r>
              <a:rPr lang="ru-RU" sz="2000" i="1" dirty="0" err="1">
                <a:solidFill>
                  <a:srgbClr val="3A3A3A"/>
                </a:solidFill>
                <a:effectLst/>
                <a:latin typeface="-apple-system"/>
              </a:rPr>
              <a:t>лактитол</a:t>
            </a:r>
            <a:r>
              <a:rPr lang="ru-RU" sz="2000" i="1" dirty="0">
                <a:solidFill>
                  <a:srgbClr val="3A3A3A"/>
                </a:solidFill>
                <a:effectLst/>
                <a:latin typeface="-apple-system"/>
              </a:rPr>
              <a:t>, пищевые волокна. Именно </a:t>
            </a:r>
            <a:r>
              <a:rPr lang="ru-RU" sz="2000" i="1" dirty="0" err="1">
                <a:solidFill>
                  <a:srgbClr val="3A3A3A"/>
                </a:solidFill>
                <a:effectLst/>
                <a:latin typeface="-apple-system"/>
              </a:rPr>
              <a:t>пребиотики</a:t>
            </a:r>
            <a:r>
              <a:rPr lang="ru-RU" sz="2000" i="1" dirty="0">
                <a:solidFill>
                  <a:srgbClr val="3A3A3A"/>
                </a:solidFill>
                <a:effectLst/>
                <a:latin typeface="-apple-system"/>
              </a:rPr>
              <a:t> стимулируют быстрое и эффективное восстановление симбиотической микрофлоры ЖКТ, занимая определенную нишу не только в терапии, но и в профилактике </a:t>
            </a:r>
            <a:r>
              <a:rPr lang="ru-RU" sz="2000" i="1" dirty="0" err="1">
                <a:solidFill>
                  <a:srgbClr val="3A3A3A"/>
                </a:solidFill>
                <a:effectLst/>
                <a:latin typeface="-apple-system"/>
              </a:rPr>
              <a:t>дисбиотических</a:t>
            </a:r>
            <a:r>
              <a:rPr lang="ru-RU" sz="2000" i="1" dirty="0">
                <a:solidFill>
                  <a:srgbClr val="3A3A3A"/>
                </a:solidFill>
                <a:effectLst/>
                <a:latin typeface="-apple-system"/>
              </a:rPr>
              <a:t> нарушений.</a:t>
            </a:r>
          </a:p>
          <a:p>
            <a:pPr algn="l"/>
            <a:r>
              <a:rPr lang="ru-RU" sz="2000" i="1" dirty="0" err="1">
                <a:solidFill>
                  <a:srgbClr val="3A3A3A"/>
                </a:solidFill>
                <a:effectLst/>
                <a:latin typeface="-apple-system"/>
              </a:rPr>
              <a:t>Синбиотики</a:t>
            </a:r>
            <a:r>
              <a:rPr lang="ru-RU" sz="2000" i="1" dirty="0">
                <a:solidFill>
                  <a:srgbClr val="3A3A3A"/>
                </a:solidFill>
                <a:effectLst/>
                <a:latin typeface="-apple-system"/>
              </a:rPr>
              <a:t>, </a:t>
            </a:r>
            <a:r>
              <a:rPr lang="ru-RU" sz="2000" i="1" dirty="0" err="1">
                <a:solidFill>
                  <a:srgbClr val="3A3A3A"/>
                </a:solidFill>
                <a:effectLst/>
                <a:latin typeface="-apple-system"/>
              </a:rPr>
              <a:t>метабиотики</a:t>
            </a:r>
            <a:r>
              <a:rPr lang="ru-RU" sz="2000" i="1" dirty="0">
                <a:solidFill>
                  <a:srgbClr val="3A3A3A"/>
                </a:solidFill>
                <a:effectLst/>
                <a:latin typeface="-apple-system"/>
              </a:rPr>
              <a:t> – это лечебно-профилактические препараты, которые содержат пробиотики и </a:t>
            </a:r>
            <a:r>
              <a:rPr lang="ru-RU" sz="2000" i="1" dirty="0" err="1">
                <a:solidFill>
                  <a:srgbClr val="3A3A3A"/>
                </a:solidFill>
                <a:effectLst/>
                <a:latin typeface="-apple-system"/>
              </a:rPr>
              <a:t>пребиотики</a:t>
            </a:r>
            <a:r>
              <a:rPr lang="ru-RU" sz="2000" i="1" dirty="0">
                <a:solidFill>
                  <a:srgbClr val="3A3A3A"/>
                </a:solidFill>
                <a:effectLst/>
                <a:latin typeface="-apple-system"/>
              </a:rPr>
              <a:t> (или микробные метаболиты), то есть </a:t>
            </a:r>
            <a:r>
              <a:rPr lang="ru-RU" sz="2000" i="1" dirty="0" err="1">
                <a:solidFill>
                  <a:srgbClr val="3A3A3A"/>
                </a:solidFill>
                <a:effectLst/>
                <a:latin typeface="-apple-system"/>
              </a:rPr>
              <a:t>пробиотические</a:t>
            </a:r>
            <a:r>
              <a:rPr lang="ru-RU" sz="2000" i="1" dirty="0">
                <a:solidFill>
                  <a:srgbClr val="3A3A3A"/>
                </a:solidFill>
                <a:effectLst/>
                <a:latin typeface="-apple-system"/>
              </a:rPr>
              <a:t> микроорганизмы одновременно с субстратом для последующего их размножения.</a:t>
            </a:r>
          </a:p>
        </p:txBody>
      </p:sp>
      <p:pic>
        <p:nvPicPr>
          <p:cNvPr id="12290" name="Picture 2">
            <a:extLst>
              <a:ext uri="{FF2B5EF4-FFF2-40B4-BE49-F238E27FC236}">
                <a16:creationId xmlns:a16="http://schemas.microsoft.com/office/drawing/2014/main" xmlns="" id="{C2227C17-3FB9-437B-8922-2B7167993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0"/>
            <a:ext cx="58574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7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D4AEFBCF-064B-40B4-ABBA-05AEF79F2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0"/>
            <a:ext cx="11661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7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CE63E428-FA62-4AB3-BADC-CFBC5694A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137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8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2B8BC76D-842D-4482-B68B-7A5A460BE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91" y="-1"/>
            <a:ext cx="11290852" cy="674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0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7CC57C25-C17D-4DDD-B9F8-A37936000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79" y="0"/>
            <a:ext cx="114763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5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80F66B1B-37F6-4910-BDC5-65335005D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765"/>
            <a:ext cx="11661913" cy="676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9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9365A6AC-96A5-473B-9A6E-F9853E043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2" y="-106017"/>
            <a:ext cx="10674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0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5213BC48-6C56-4416-A0CC-2DE6170F6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085983" cy="697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87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9684FC43-D712-48B6-B9B7-B55115A46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3" y="0"/>
            <a:ext cx="11675165"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13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DFB7F892-D47A-4242-9A30-9328C2E8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0"/>
            <a:ext cx="116751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9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FE55C7B6-C1A3-4E50-A559-F1A2DF79E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7" y="0"/>
            <a:ext cx="116751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5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6B8F5A-E54E-40E8-BA32-921A940715A9}"/>
              </a:ext>
            </a:extLst>
          </p:cNvPr>
          <p:cNvSpPr txBox="1"/>
          <p:nvPr/>
        </p:nvSpPr>
        <p:spPr>
          <a:xfrm>
            <a:off x="5022573" y="62160"/>
            <a:ext cx="7169427" cy="6463308"/>
          </a:xfrm>
          <a:prstGeom prst="rect">
            <a:avLst/>
          </a:prstGeom>
          <a:solidFill>
            <a:schemeClr val="accent1">
              <a:lumMod val="40000"/>
              <a:lumOff val="60000"/>
            </a:schemeClr>
          </a:solidFill>
        </p:spPr>
        <p:txBody>
          <a:bodyPr wrap="square">
            <a:spAutoFit/>
          </a:bodyPr>
          <a:lstStyle/>
          <a:p>
            <a:pPr algn="l"/>
            <a:r>
              <a:rPr lang="ru-RU" b="1" i="1" dirty="0">
                <a:solidFill>
                  <a:srgbClr val="00253E"/>
                </a:solidFill>
                <a:effectLst/>
                <a:latin typeface="-apple-system"/>
                <a:cs typeface="Aharoni" panose="02010803020104030203" pitchFamily="2" charset="-79"/>
              </a:rPr>
              <a:t>Принципы оптимизации питания</a:t>
            </a:r>
          </a:p>
          <a:p>
            <a:pPr algn="l"/>
            <a:r>
              <a:rPr lang="ru-RU" b="1" i="1" dirty="0">
                <a:solidFill>
                  <a:srgbClr val="3A3A3A"/>
                </a:solidFill>
                <a:effectLst/>
                <a:latin typeface="-apple-system"/>
                <a:cs typeface="Aharoni" panose="02010803020104030203" pitchFamily="2" charset="-79"/>
              </a:rPr>
              <a:t>Отсутствие явных проблем, которые связаны с питанием, абсолютно не означает, что к рациону можно относиться безответственно. Дело в том, что ошибки в питании рано либо поздно дадут о себе знать.</a:t>
            </a:r>
          </a:p>
          <a:p>
            <a:pPr algn="l"/>
            <a:r>
              <a:rPr lang="ru-RU" b="1" i="1" dirty="0">
                <a:solidFill>
                  <a:srgbClr val="3A3A3A"/>
                </a:solidFill>
                <a:effectLst/>
                <a:latin typeface="-apple-system"/>
                <a:cs typeface="Aharoni" panose="02010803020104030203" pitchFamily="2" charset="-79"/>
              </a:rPr>
              <a:t>Наиболее распространенными ошибками, связанными с питанием, являются:</a:t>
            </a:r>
          </a:p>
          <a:p>
            <a:pPr algn="l">
              <a:buFont typeface="Arial" panose="020B0604020202020204" pitchFamily="34" charset="0"/>
              <a:buChar char="•"/>
            </a:pPr>
            <a:r>
              <a:rPr lang="ru-RU" b="1" i="1" dirty="0">
                <a:solidFill>
                  <a:srgbClr val="3A3A3A"/>
                </a:solidFill>
                <a:effectLst/>
                <a:latin typeface="-apple-system"/>
                <a:cs typeface="Aharoni" panose="02010803020104030203" pitchFamily="2" charset="-79"/>
              </a:rPr>
              <a:t>недостаточное по количеству, а также составу основных компонентов питание;</a:t>
            </a:r>
          </a:p>
          <a:p>
            <a:pPr algn="l">
              <a:buFont typeface="Arial" panose="020B0604020202020204" pitchFamily="34" charset="0"/>
              <a:buChar char="•"/>
            </a:pPr>
            <a:r>
              <a:rPr lang="ru-RU" b="1" i="1" dirty="0">
                <a:solidFill>
                  <a:srgbClr val="3A3A3A"/>
                </a:solidFill>
                <a:effectLst/>
                <a:latin typeface="-apple-system"/>
                <a:cs typeface="Aharoni" panose="02010803020104030203" pitchFamily="2" charset="-79"/>
              </a:rPr>
              <a:t>избыточное питание;</a:t>
            </a:r>
          </a:p>
          <a:p>
            <a:pPr algn="l">
              <a:buFont typeface="Arial" panose="020B0604020202020204" pitchFamily="34" charset="0"/>
              <a:buChar char="•"/>
            </a:pPr>
            <a:r>
              <a:rPr lang="ru-RU" b="1" i="1" dirty="0">
                <a:solidFill>
                  <a:srgbClr val="3A3A3A"/>
                </a:solidFill>
                <a:effectLst/>
                <a:latin typeface="-apple-system"/>
                <a:cs typeface="Aharoni" panose="02010803020104030203" pitchFamily="2" charset="-79"/>
              </a:rPr>
              <a:t>недостаточное количество употребляемых витаминов, микроэлементов;</a:t>
            </a:r>
          </a:p>
          <a:p>
            <a:pPr algn="l">
              <a:buFont typeface="Arial" panose="020B0604020202020204" pitchFamily="34" charset="0"/>
              <a:buChar char="•"/>
            </a:pPr>
            <a:r>
              <a:rPr lang="ru-RU" b="1" i="1" dirty="0">
                <a:solidFill>
                  <a:srgbClr val="3A3A3A"/>
                </a:solidFill>
                <a:effectLst/>
                <a:latin typeface="-apple-system"/>
                <a:cs typeface="Aharoni" panose="02010803020104030203" pitchFamily="2" charset="-79"/>
              </a:rPr>
              <a:t>несоблюдение режима приема пищи.</a:t>
            </a:r>
          </a:p>
          <a:p>
            <a:pPr algn="l"/>
            <a:r>
              <a:rPr lang="ru-RU" b="1" i="1" dirty="0">
                <a:solidFill>
                  <a:srgbClr val="3A3A3A"/>
                </a:solidFill>
                <a:effectLst/>
                <a:latin typeface="-apple-system"/>
                <a:cs typeface="Aharoni" panose="02010803020104030203" pitchFamily="2" charset="-79"/>
              </a:rPr>
              <a:t>Нарушение питания приводит к сбоям в работе организма в целом, тем самым провоцируя образование и развитие различных заболеваний. И это не говоря уже про нарушение физиологического равновесия. Кроме того, рацион с дефицитом питательных веществ, а также биологически активных компонентов существенно понижает устойчивость организма к негативному воздействию окружающей среды, влечет различные иммунодефицитные состояния, увеличивает риск развития наиболее распространенных заболеваний, а также переход их в тяжелую хроническую фо</a:t>
            </a:r>
            <a:r>
              <a:rPr lang="ru-RU" b="0" i="0" dirty="0">
                <a:solidFill>
                  <a:srgbClr val="3A3A3A"/>
                </a:solidFill>
                <a:effectLst/>
                <a:latin typeface="-apple-system"/>
              </a:rPr>
              <a:t>рму.</a:t>
            </a:r>
          </a:p>
        </p:txBody>
      </p:sp>
      <p:pic>
        <p:nvPicPr>
          <p:cNvPr id="13316" name="Picture 4">
            <a:extLst>
              <a:ext uri="{FF2B5EF4-FFF2-40B4-BE49-F238E27FC236}">
                <a16:creationId xmlns:a16="http://schemas.microsoft.com/office/drawing/2014/main" xmlns="" id="{27949FCF-2951-48C3-9442-5BCE8840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530"/>
            <a:ext cx="5022573" cy="646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3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E7CBC5-9B18-4896-86C8-5A46003D0FB1}"/>
              </a:ext>
            </a:extLst>
          </p:cNvPr>
          <p:cNvSpPr txBox="1"/>
          <p:nvPr/>
        </p:nvSpPr>
        <p:spPr>
          <a:xfrm>
            <a:off x="103031" y="92765"/>
            <a:ext cx="6218254" cy="6647542"/>
          </a:xfrm>
          <a:prstGeom prst="rect">
            <a:avLst/>
          </a:prstGeom>
          <a:solidFill>
            <a:schemeClr val="accent4">
              <a:lumMod val="20000"/>
              <a:lumOff val="80000"/>
            </a:schemeClr>
          </a:solidFill>
        </p:spPr>
        <p:txBody>
          <a:bodyPr wrap="square">
            <a:spAutoFit/>
          </a:bodyPr>
          <a:lstStyle/>
          <a:p>
            <a:pPr algn="l"/>
            <a:r>
              <a:rPr lang="ru-RU" sz="2000" b="1" i="0" dirty="0">
                <a:solidFill>
                  <a:srgbClr val="3A3A3A"/>
                </a:solidFill>
                <a:effectLst/>
                <a:latin typeface="Arial Black" pitchFamily="34" charset="0"/>
              </a:rPr>
              <a:t>Таким образом, придерживаясь разумного (или рационального) питания, можно замедлить развитие той или иной болезни, что является профилактикой заболевания, либо вообще предотвратить образование болезненного состояния.</a:t>
            </a:r>
          </a:p>
          <a:p>
            <a:pPr algn="l"/>
            <a:r>
              <a:rPr lang="ru-RU" sz="2000" b="1" i="0" dirty="0">
                <a:solidFill>
                  <a:srgbClr val="3A3A3A"/>
                </a:solidFill>
                <a:effectLst/>
                <a:latin typeface="Arial Black" pitchFamily="34" charset="0"/>
              </a:rPr>
              <a:t>На сегодняшний день существует огромное количество заболеваний, которые связаны с питанием, причем с ними человек сталкивается с самого момента рождения. </a:t>
            </a:r>
          </a:p>
          <a:p>
            <a:pPr algn="l"/>
            <a:r>
              <a:rPr lang="ru-RU" sz="2000" b="1" i="0" dirty="0">
                <a:solidFill>
                  <a:srgbClr val="3A3A3A"/>
                </a:solidFill>
                <a:effectLst/>
                <a:latin typeface="Arial Black" pitchFamily="34" charset="0"/>
              </a:rPr>
              <a:t>Это в первую очередь пищевая аллергия, а также непереносимость пищи другого генеза. При данных болезнях обычные пищевые компоненты могут спровоцировать иммунопатологические реакции. Однако есть заболевания, при которых даже нормальные и полезные для многих людей пищевые вещества превращаются в токсичные</a:t>
            </a:r>
            <a:r>
              <a:rPr lang="ru-RU" sz="2400" b="0" i="0" dirty="0">
                <a:solidFill>
                  <a:srgbClr val="3A3A3A"/>
                </a:solidFill>
                <a:effectLst/>
                <a:latin typeface="-apple-system"/>
              </a:rPr>
              <a:t>.</a:t>
            </a:r>
          </a:p>
        </p:txBody>
      </p:sp>
      <p:sp>
        <p:nvSpPr>
          <p:cNvPr id="5" name="TextBox 4">
            <a:extLst>
              <a:ext uri="{FF2B5EF4-FFF2-40B4-BE49-F238E27FC236}">
                <a16:creationId xmlns:a16="http://schemas.microsoft.com/office/drawing/2014/main" xmlns="" id="{8DC8A9AD-4A4D-4FAD-8C35-1AD72BCB67C3}"/>
              </a:ext>
            </a:extLst>
          </p:cNvPr>
          <p:cNvSpPr txBox="1"/>
          <p:nvPr/>
        </p:nvSpPr>
        <p:spPr>
          <a:xfrm>
            <a:off x="6321286" y="0"/>
            <a:ext cx="5720460" cy="5386090"/>
          </a:xfrm>
          <a:prstGeom prst="rect">
            <a:avLst/>
          </a:prstGeom>
          <a:solidFill>
            <a:schemeClr val="accent1">
              <a:lumMod val="20000"/>
              <a:lumOff val="80000"/>
            </a:schemeClr>
          </a:solidFill>
        </p:spPr>
        <p:txBody>
          <a:bodyPr wrap="square">
            <a:spAutoFit/>
          </a:bodyPr>
          <a:lstStyle/>
          <a:p>
            <a:pPr algn="l"/>
            <a:r>
              <a:rPr lang="ru-RU" sz="2000" b="1" dirty="0">
                <a:solidFill>
                  <a:srgbClr val="3A3A3A"/>
                </a:solidFill>
                <a:effectLst/>
                <a:latin typeface="-apple-system"/>
                <a:cs typeface="Aharoni" panose="02010803020104030203" pitchFamily="2" charset="-79"/>
              </a:rPr>
              <a:t>Перечислим наиболее распространенные заболевания такого рода:</a:t>
            </a:r>
          </a:p>
          <a:p>
            <a:pPr algn="l">
              <a:buFont typeface="Arial" panose="020B0604020202020204" pitchFamily="34" charset="0"/>
              <a:buChar char="•"/>
            </a:pPr>
            <a:r>
              <a:rPr lang="ru-RU" sz="2000" b="1" dirty="0" err="1">
                <a:solidFill>
                  <a:srgbClr val="3A3A3A"/>
                </a:solidFill>
                <a:effectLst/>
                <a:latin typeface="-apple-system"/>
                <a:cs typeface="Aharoni" panose="02010803020104030203" pitchFamily="2" charset="-79"/>
              </a:rPr>
              <a:t>лактазная</a:t>
            </a:r>
            <a:r>
              <a:rPr lang="ru-RU" sz="2000" b="1" dirty="0">
                <a:solidFill>
                  <a:srgbClr val="3A3A3A"/>
                </a:solidFill>
                <a:effectLst/>
                <a:latin typeface="-apple-system"/>
                <a:cs typeface="Aharoni" panose="02010803020104030203" pitchFamily="2" charset="-79"/>
              </a:rPr>
              <a:t> недостаточность, вызывающая непереносимость молока (данное заболевание появляется вследствие отсутствия кишечного фермента под названием </a:t>
            </a:r>
            <a:r>
              <a:rPr lang="ru-RU" sz="2000" b="1" dirty="0" err="1">
                <a:solidFill>
                  <a:srgbClr val="3A3A3A"/>
                </a:solidFill>
                <a:effectLst/>
                <a:latin typeface="-apple-system"/>
                <a:cs typeface="Aharoni" panose="02010803020104030203" pitchFamily="2" charset="-79"/>
              </a:rPr>
              <a:t>лактаза</a:t>
            </a:r>
            <a:r>
              <a:rPr lang="ru-RU" sz="2000" b="1" dirty="0">
                <a:solidFill>
                  <a:srgbClr val="3A3A3A"/>
                </a:solidFill>
                <a:effectLst/>
                <a:latin typeface="-apple-system"/>
                <a:cs typeface="Aharoni" panose="02010803020104030203" pitchFamily="2" charset="-79"/>
              </a:rPr>
              <a:t>, который и расщепляет молочный сахар);</a:t>
            </a:r>
          </a:p>
          <a:p>
            <a:pPr algn="l">
              <a:buFont typeface="Arial" panose="020B0604020202020204" pitchFamily="34" charset="0"/>
              <a:buChar char="•"/>
            </a:pPr>
            <a:r>
              <a:rPr lang="ru-RU" sz="2000" b="1" dirty="0">
                <a:solidFill>
                  <a:srgbClr val="3A3A3A"/>
                </a:solidFill>
                <a:effectLst/>
                <a:latin typeface="-apple-system"/>
                <a:cs typeface="Aharoni" panose="02010803020104030203" pitchFamily="2" charset="-79"/>
              </a:rPr>
              <a:t>фенилкетонурия – это непереносимость белковой пищи, включающей аминокислоту фенилаланин;</a:t>
            </a:r>
          </a:p>
          <a:p>
            <a:pPr algn="l">
              <a:buFont typeface="Arial" panose="020B0604020202020204" pitchFamily="34" charset="0"/>
              <a:buChar char="•"/>
            </a:pPr>
            <a:r>
              <a:rPr lang="ru-RU" sz="2000" b="1" dirty="0">
                <a:solidFill>
                  <a:srgbClr val="3A3A3A"/>
                </a:solidFill>
                <a:effectLst/>
                <a:latin typeface="-apple-system"/>
                <a:cs typeface="Aharoni" panose="02010803020104030203" pitchFamily="2" charset="-79"/>
              </a:rPr>
              <a:t>целиакия – это непереносимость глютена, сопровождающаяся повреждением слизистой оболочки тонкого кишечника токсическими компонентами обмена и значительным нарушением процесса всасывания жиров, а также углеводов</a:t>
            </a:r>
            <a:r>
              <a:rPr lang="ru-RU" sz="2400" i="1" dirty="0">
                <a:solidFill>
                  <a:srgbClr val="3A3A3A"/>
                </a:solidFill>
                <a:effectLst/>
                <a:latin typeface="-apple-system"/>
                <a:cs typeface="Aharoni" panose="02010803020104030203" pitchFamily="2" charset="-79"/>
              </a:rPr>
              <a:t>.</a:t>
            </a:r>
          </a:p>
        </p:txBody>
      </p:sp>
    </p:spTree>
    <p:extLst>
      <p:ext uri="{BB962C8B-B14F-4D97-AF65-F5344CB8AC3E}">
        <p14:creationId xmlns:p14="http://schemas.microsoft.com/office/powerpoint/2010/main" val="2898790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141EED-C9DA-49B7-81C6-6335BC532F8F}"/>
              </a:ext>
            </a:extLst>
          </p:cNvPr>
          <p:cNvSpPr txBox="1"/>
          <p:nvPr/>
        </p:nvSpPr>
        <p:spPr>
          <a:xfrm>
            <a:off x="-2" y="1"/>
            <a:ext cx="12072731" cy="6740307"/>
          </a:xfrm>
          <a:prstGeom prst="rect">
            <a:avLst/>
          </a:prstGeom>
          <a:solidFill>
            <a:schemeClr val="accent4">
              <a:lumMod val="20000"/>
              <a:lumOff val="80000"/>
            </a:schemeClr>
          </a:solidFill>
        </p:spPr>
        <p:txBody>
          <a:bodyPr wrap="square">
            <a:spAutoFit/>
          </a:bodyPr>
          <a:lstStyle/>
          <a:p>
            <a:pPr algn="l"/>
            <a:r>
              <a:rPr lang="ru-RU" sz="2400" b="0" i="0" dirty="0">
                <a:solidFill>
                  <a:srgbClr val="3A3A3A"/>
                </a:solidFill>
                <a:effectLst/>
                <a:latin typeface="-apple-system"/>
                <a:cs typeface="Aharoni" panose="02010803020104030203" pitchFamily="2" charset="-79"/>
              </a:rPr>
              <a:t>Таких болезней, связанных с непереносимостью отдельно взятых компонентов пищевого рациона, существует несколько сотен, причем все они развиваются достаточно быстро (зачастую с рождения), а протекают открыто. </a:t>
            </a:r>
          </a:p>
          <a:p>
            <a:pPr algn="l"/>
            <a:r>
              <a:rPr lang="ru-RU" sz="2400" b="0" i="0" dirty="0">
                <a:solidFill>
                  <a:srgbClr val="3A3A3A"/>
                </a:solidFill>
                <a:effectLst/>
                <a:latin typeface="-apple-system"/>
                <a:cs typeface="Aharoni" panose="02010803020104030203" pitchFamily="2" charset="-79"/>
              </a:rPr>
              <a:t>По этой причине их сравнительно легко можно выявить и излечить, уменьшив употребление либо полностью отказавшись от приема в пищу определенных продуктов питания либо пищевых веществ. </a:t>
            </a:r>
          </a:p>
          <a:p>
            <a:pPr algn="l"/>
            <a:r>
              <a:rPr lang="ru-RU" sz="2400" b="0" i="0" dirty="0">
                <a:solidFill>
                  <a:srgbClr val="3A3A3A"/>
                </a:solidFill>
                <a:effectLst/>
                <a:latin typeface="-apple-system"/>
                <a:cs typeface="Aharoni" panose="02010803020104030203" pitchFamily="2" charset="-79"/>
              </a:rPr>
              <a:t>Однако много и таких заболеваний, которые связаны с причинами так называемого алиментарного характера, поэтому протекать они могут скрыто, проявляясь не сразу. </a:t>
            </a:r>
            <a:endParaRPr lang="ru-RU" sz="2400" b="0" i="0" dirty="0" smtClean="0">
              <a:solidFill>
                <a:srgbClr val="3A3A3A"/>
              </a:solidFill>
              <a:effectLst/>
              <a:latin typeface="-apple-system"/>
              <a:cs typeface="Aharoni" panose="02010803020104030203" pitchFamily="2" charset="-79"/>
            </a:endParaRPr>
          </a:p>
          <a:p>
            <a:pPr algn="l"/>
            <a:r>
              <a:rPr lang="ru-RU" sz="2400" b="0" i="0" dirty="0" smtClean="0">
                <a:solidFill>
                  <a:srgbClr val="3A3A3A"/>
                </a:solidFill>
                <a:effectLst/>
                <a:latin typeface="-apple-system"/>
                <a:cs typeface="Aharoni" panose="02010803020104030203" pitchFamily="2" charset="-79"/>
              </a:rPr>
              <a:t>Об </a:t>
            </a:r>
            <a:r>
              <a:rPr lang="ru-RU" sz="2400" b="0" i="0" dirty="0">
                <a:solidFill>
                  <a:srgbClr val="3A3A3A"/>
                </a:solidFill>
                <a:effectLst/>
                <a:latin typeface="-apple-system"/>
                <a:cs typeface="Aharoni" panose="02010803020104030203" pitchFamily="2" charset="-79"/>
              </a:rPr>
              <a:t>их существовании больной узнает иногда слишком поздно.</a:t>
            </a:r>
          </a:p>
          <a:p>
            <a:pPr algn="l"/>
            <a:r>
              <a:rPr lang="ru-RU" sz="2400" b="0" i="0" dirty="0">
                <a:solidFill>
                  <a:srgbClr val="3A3A3A"/>
                </a:solidFill>
                <a:effectLst/>
                <a:latin typeface="-apple-system"/>
                <a:cs typeface="Aharoni" panose="02010803020104030203" pitchFamily="2" charset="-79"/>
              </a:rPr>
              <a:t>Заводя разговор о влиянии рациона питания на здоровье, следует ясно понимать, что данные два понятия неразделимы, несмотря на то, что далеко не всегда можно увидеть, а, следовательно, и установить единую связь между ними. </a:t>
            </a:r>
          </a:p>
          <a:p>
            <a:pPr algn="l"/>
            <a:r>
              <a:rPr lang="ru-RU" sz="2400" dirty="0">
                <a:solidFill>
                  <a:srgbClr val="3A3A3A"/>
                </a:solidFill>
                <a:latin typeface="-apple-system"/>
                <a:cs typeface="Aharoni" panose="02010803020104030203" pitchFamily="2" charset="-79"/>
              </a:rPr>
              <a:t>Следовательно </a:t>
            </a:r>
            <a:r>
              <a:rPr lang="ru-RU" sz="2400" b="0" i="0" dirty="0">
                <a:solidFill>
                  <a:srgbClr val="3A3A3A"/>
                </a:solidFill>
                <a:effectLst/>
                <a:latin typeface="-apple-system"/>
                <a:cs typeface="Aharoni" panose="02010803020104030203" pitchFamily="2" charset="-79"/>
              </a:rPr>
              <a:t>, питание влияет не только на форму (или тело человека), а и на его содержание, то есть на обмен веществ, на способность организма нормально функционировать и противостоять всем окружающим негативным факторам, среди которых инфекции, токсическое воздействие и экстремальные природные факторы.</a:t>
            </a:r>
          </a:p>
        </p:txBody>
      </p:sp>
    </p:spTree>
    <p:extLst>
      <p:ext uri="{BB962C8B-B14F-4D97-AF65-F5344CB8AC3E}">
        <p14:creationId xmlns:p14="http://schemas.microsoft.com/office/powerpoint/2010/main" val="209607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83668B-1772-4019-91BD-FB312E948998}"/>
              </a:ext>
            </a:extLst>
          </p:cNvPr>
          <p:cNvSpPr txBox="1"/>
          <p:nvPr/>
        </p:nvSpPr>
        <p:spPr>
          <a:xfrm>
            <a:off x="251791" y="159027"/>
            <a:ext cx="7341705" cy="6555641"/>
          </a:xfrm>
          <a:prstGeom prst="rect">
            <a:avLst/>
          </a:prstGeom>
          <a:noFill/>
        </p:spPr>
        <p:txBody>
          <a:bodyPr wrap="square">
            <a:spAutoFit/>
          </a:bodyPr>
          <a:lstStyle/>
          <a:p>
            <a:pPr algn="l"/>
            <a:r>
              <a:rPr lang="ru-RU" sz="2000" b="1" i="1" dirty="0">
                <a:solidFill>
                  <a:srgbClr val="3A3A3A"/>
                </a:solidFill>
                <a:effectLst/>
                <a:latin typeface="-apple-system"/>
                <a:cs typeface="Aharoni" panose="02010803020104030203" pitchFamily="2" charset="-79"/>
              </a:rPr>
              <a:t>Конечно, склонность человека к различного рода инфекционным заболеваниям бактериальной или же вирусной природы определяется, прежде всего, наследственными факторами, а также состоянием иммунной системы человека.</a:t>
            </a:r>
          </a:p>
          <a:p>
            <a:pPr algn="l"/>
            <a:r>
              <a:rPr lang="ru-RU" sz="2000" b="1" i="1" dirty="0">
                <a:solidFill>
                  <a:srgbClr val="3A3A3A"/>
                </a:solidFill>
                <a:effectLst/>
                <a:latin typeface="-apple-system"/>
                <a:cs typeface="Aharoni" panose="02010803020104030203" pitchFamily="2" charset="-79"/>
              </a:rPr>
              <a:t> Но способность организма противостоять инфекциям зависит и от питания, которое может усилить либо ослабить иммунную защиту.</a:t>
            </a:r>
          </a:p>
          <a:p>
            <a:pPr algn="l"/>
            <a:r>
              <a:rPr lang="ru-RU" sz="2000" b="1" i="1" dirty="0">
                <a:solidFill>
                  <a:srgbClr val="3A3A3A"/>
                </a:solidFill>
                <a:effectLst/>
                <a:latin typeface="-apple-system"/>
                <a:cs typeface="Aharoni" panose="02010803020104030203" pitchFamily="2" charset="-79"/>
              </a:rPr>
              <a:t>Разные онкологические заболевания, которые сегодня чрезвычайно распространены, могут быть вызваны различными причинами.</a:t>
            </a:r>
          </a:p>
          <a:p>
            <a:pPr algn="l"/>
            <a:r>
              <a:rPr lang="ru-RU" sz="2000" b="1" i="1" dirty="0">
                <a:solidFill>
                  <a:srgbClr val="3A3A3A"/>
                </a:solidFill>
                <a:effectLst/>
                <a:latin typeface="-apple-system"/>
                <a:cs typeface="Aharoni" panose="02010803020104030203" pitchFamily="2" charset="-79"/>
              </a:rPr>
              <a:t> Однако фактор питания играет в этом случае далеко не последнюю роль.</a:t>
            </a:r>
          </a:p>
          <a:p>
            <a:pPr algn="l"/>
            <a:r>
              <a:rPr lang="ru-RU" sz="2000" b="1" i="1" dirty="0">
                <a:solidFill>
                  <a:srgbClr val="3A3A3A"/>
                </a:solidFill>
                <a:effectLst/>
                <a:latin typeface="-apple-system"/>
                <a:cs typeface="Aharoni" panose="02010803020104030203" pitchFamily="2" charset="-79"/>
              </a:rPr>
              <a:t> Именно питание для большинства онкологических заболеваний (особенно органов пищеварения) – это ключевой элемент, лежащий в основе образования опухоли. Доказано, что увеличение в рационе определенных элементов (например, пищевых волокон, витаминов, антиоксидантов) может существенно уменьшать риск образования и развития опухолей. А вот их недостаток такой риск многократно повышает</a:t>
            </a:r>
          </a:p>
        </p:txBody>
      </p:sp>
      <p:pic>
        <p:nvPicPr>
          <p:cNvPr id="14338" name="Picture 2" descr="Пробиотики при химиотерапии">
            <a:extLst>
              <a:ext uri="{FF2B5EF4-FFF2-40B4-BE49-F238E27FC236}">
                <a16:creationId xmlns:a16="http://schemas.microsoft.com/office/drawing/2014/main" xmlns="" id="{21A6EA9B-DBD0-4372-AE24-7B7DEEA77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191" y="490331"/>
            <a:ext cx="4678018" cy="453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10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8C32C7-EAC8-480C-8C26-E7646DCC69C4}"/>
              </a:ext>
            </a:extLst>
          </p:cNvPr>
          <p:cNvSpPr txBox="1"/>
          <p:nvPr/>
        </p:nvSpPr>
        <p:spPr>
          <a:xfrm>
            <a:off x="-1" y="92764"/>
            <a:ext cx="9144001" cy="6740307"/>
          </a:xfrm>
          <a:prstGeom prst="rect">
            <a:avLst/>
          </a:prstGeom>
          <a:noFill/>
        </p:spPr>
        <p:txBody>
          <a:bodyPr wrap="square">
            <a:spAutoFit/>
          </a:bodyPr>
          <a:lstStyle/>
          <a:p>
            <a:pPr algn="l"/>
            <a:r>
              <a:rPr lang="ru-RU" b="1" i="0" dirty="0">
                <a:solidFill>
                  <a:srgbClr val="3A3A3A"/>
                </a:solidFill>
                <a:effectLst/>
                <a:latin typeface="-apple-system"/>
                <a:cs typeface="Aharoni" panose="02010803020104030203" pitchFamily="2" charset="-79"/>
              </a:rPr>
              <a:t>Для многих людей последствия нарушения питания проявляются не в одночасье, возникая в разные жизненные периоды, что позволяет успеть исправить ошибки, связанные с питанием, до того времени, когда болезнь проявится</a:t>
            </a:r>
          </a:p>
          <a:p>
            <a:pPr algn="l"/>
            <a:r>
              <a:rPr lang="ru-RU" b="1" i="0" dirty="0">
                <a:solidFill>
                  <a:srgbClr val="3A3A3A"/>
                </a:solidFill>
                <a:effectLst/>
                <a:latin typeface="-apple-system"/>
                <a:cs typeface="Aharoni" panose="02010803020104030203" pitchFamily="2" charset="-79"/>
              </a:rPr>
              <a:t> </a:t>
            </a:r>
          </a:p>
          <a:p>
            <a:pPr algn="l"/>
            <a:r>
              <a:rPr lang="ru-RU" b="1" i="0" dirty="0">
                <a:solidFill>
                  <a:srgbClr val="3A3A3A"/>
                </a:solidFill>
                <a:effectLst/>
                <a:latin typeface="-apple-system"/>
                <a:cs typeface="Aharoni" panose="02010803020104030203" pitchFamily="2" charset="-79"/>
              </a:rPr>
              <a:t>И здесь важную роль играет профилактическое питание, которого желательно придерживаться при первых проявлениях заболевания. В идеале следовать канонам профилактического питания необходимо с рождения, особенно если есть предрасположенность к тому или иному заболеванию.</a:t>
            </a:r>
          </a:p>
          <a:p>
            <a:pPr algn="l"/>
            <a:r>
              <a:rPr lang="ru-RU" b="1" i="0" dirty="0" smtClean="0">
                <a:solidFill>
                  <a:srgbClr val="3A3A3A"/>
                </a:solidFill>
                <a:effectLst/>
                <a:latin typeface="-apple-system"/>
                <a:cs typeface="Aharoni" panose="02010803020104030203" pitchFamily="2" charset="-79"/>
              </a:rPr>
              <a:t>В </a:t>
            </a:r>
            <a:r>
              <a:rPr lang="ru-RU" b="1" i="0" dirty="0">
                <a:solidFill>
                  <a:srgbClr val="3A3A3A"/>
                </a:solidFill>
                <a:effectLst/>
                <a:latin typeface="-apple-system"/>
                <a:cs typeface="Aharoni" panose="02010803020104030203" pitchFamily="2" charset="-79"/>
              </a:rPr>
              <a:t>последние несколько лет система профилактического питания включает биологически активные добавки (или БАДы), созданные для того, чтобы помочь обогатить повседневный рацион питания, включить в него недостающие элементы. Именно появление БАДов стало первым шагом в процессе развития новой идеологии здоровья, направленной, во-первых, на обеспечение полноценности пищевого рациона, во-вторых, на нормализацию работы органов и различных систем организма. </a:t>
            </a:r>
          </a:p>
          <a:p>
            <a:pPr algn="l"/>
            <a:r>
              <a:rPr lang="ru-RU" b="1" i="1" dirty="0" smtClean="0">
                <a:solidFill>
                  <a:schemeClr val="accent6">
                    <a:lumMod val="50000"/>
                  </a:schemeClr>
                </a:solidFill>
                <a:effectLst/>
                <a:latin typeface="-apple-system"/>
                <a:cs typeface="Aharoni" panose="02010803020104030203" pitchFamily="2" charset="-79"/>
              </a:rPr>
              <a:t>Таким </a:t>
            </a:r>
            <a:r>
              <a:rPr lang="ru-RU" b="1" i="1" dirty="0">
                <a:solidFill>
                  <a:schemeClr val="accent6">
                    <a:lumMod val="50000"/>
                  </a:schemeClr>
                </a:solidFill>
                <a:effectLst/>
                <a:latin typeface="-apple-system"/>
                <a:cs typeface="Aharoni" panose="02010803020104030203" pitchFamily="2" charset="-79"/>
              </a:rPr>
              <a:t>образом, с помощью таких добавок можно сделать питание максимально полноценным, а, главное, функциональным, то есть оказывающим влияние на определенные функции организма. Грамотно сочетая различные пищевые биологически активные добавки, можно быстро менять состав рациона, приспосабливая его к стремительно меняющимся у</a:t>
            </a:r>
            <a:r>
              <a:rPr lang="ru-RU" b="1" i="1" dirty="0">
                <a:solidFill>
                  <a:schemeClr val="accent6">
                    <a:lumMod val="50000"/>
                  </a:schemeClr>
                </a:solidFill>
                <a:effectLst/>
                <a:latin typeface="-apple-system"/>
              </a:rPr>
              <a:t>словиям жизни, можно сделать питание индивидуальным и оптимальным</a:t>
            </a:r>
            <a:r>
              <a:rPr lang="ru-RU" b="1" i="0" dirty="0">
                <a:solidFill>
                  <a:srgbClr val="3A3A3A"/>
                </a:solidFill>
                <a:effectLst/>
                <a:latin typeface="-apple-system"/>
              </a:rPr>
              <a:t>.</a:t>
            </a:r>
          </a:p>
        </p:txBody>
      </p:sp>
      <p:pic>
        <p:nvPicPr>
          <p:cNvPr id="15362" name="Picture 2" descr="Здоровый образ жизни">
            <a:extLst>
              <a:ext uri="{FF2B5EF4-FFF2-40B4-BE49-F238E27FC236}">
                <a16:creationId xmlns:a16="http://schemas.microsoft.com/office/drawing/2014/main" xmlns="" id="{EC5361A0-697D-4BB3-81FC-D099EA85E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938" y="795130"/>
            <a:ext cx="3313043" cy="369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AA077C-2AF7-4331-8E44-54E6FFE089A5}"/>
              </a:ext>
            </a:extLst>
          </p:cNvPr>
          <p:cNvSpPr txBox="1"/>
          <p:nvPr/>
        </p:nvSpPr>
        <p:spPr>
          <a:xfrm>
            <a:off x="0" y="0"/>
            <a:ext cx="9170504" cy="7140416"/>
          </a:xfrm>
          <a:prstGeom prst="rect">
            <a:avLst/>
          </a:prstGeom>
          <a:noFill/>
        </p:spPr>
        <p:txBody>
          <a:bodyPr wrap="square">
            <a:spAutoFit/>
          </a:bodyPr>
          <a:lstStyle/>
          <a:p>
            <a:pPr algn="l"/>
            <a:r>
              <a:rPr lang="ru-RU" b="1" i="1" dirty="0">
                <a:solidFill>
                  <a:srgbClr val="C00000"/>
                </a:solidFill>
                <a:effectLst/>
                <a:latin typeface="-apple-system"/>
              </a:rPr>
              <a:t>БАДы: за и против</a:t>
            </a:r>
          </a:p>
          <a:p>
            <a:pPr algn="l"/>
            <a:r>
              <a:rPr lang="ru-RU" sz="2000" b="0" i="0" dirty="0">
                <a:solidFill>
                  <a:srgbClr val="3A3A3A"/>
                </a:solidFill>
                <a:effectLst/>
                <a:latin typeface="-apple-system"/>
                <a:cs typeface="Aharoni" panose="02010803020104030203" pitchFamily="2" charset="-79"/>
              </a:rPr>
              <a:t>БАДы представляют собой композиции из биологически активных веществ, которые предназначены для непосредственного употребления с пищей либо введения в состав самих пищевых продуктов. БАДы производятся из натуральных растительных компонентов, они помогают восполнить в организме человека дефицит питательных веществ.</a:t>
            </a:r>
          </a:p>
          <a:p>
            <a:pPr algn="l"/>
            <a:r>
              <a:rPr lang="ru-RU" sz="2000" b="0" i="0" dirty="0">
                <a:solidFill>
                  <a:srgbClr val="3A3A3A"/>
                </a:solidFill>
                <a:effectLst/>
                <a:latin typeface="-apple-system"/>
                <a:cs typeface="Aharoni" panose="02010803020104030203" pitchFamily="2" charset="-79"/>
              </a:rPr>
              <a:t>У многих может возникнуть вполне резонный вопрос: зачем нужны такие добавки? Ведь достаточно употреблять в пищу овощи и фрукты, содержащие витамины, есть мясо, рыбу и молочные продукты. Не все так просто. Раньше люди вели достаточно активный образ жизни, поэтому их организм мог усваивать больший объем пищи, содержащей все необходимые вещества, тогда как калории тратились во время активной физической деятельности. </a:t>
            </a:r>
          </a:p>
          <a:p>
            <a:pPr algn="l"/>
            <a:r>
              <a:rPr lang="ru-RU" sz="2000" b="0" i="0" dirty="0">
                <a:solidFill>
                  <a:srgbClr val="3A3A3A"/>
                </a:solidFill>
                <a:effectLst/>
                <a:latin typeface="-apple-system"/>
                <a:cs typeface="Aharoni" panose="02010803020104030203" pitchFamily="2" charset="-79"/>
              </a:rPr>
              <a:t>Сегодня люди ведут в основном сидячий образ жизни, вследствие чего их организм перестал нуждаться в большом количестве калорий, а, следовательно, и употреблять эти самые калории стали меньше. </a:t>
            </a:r>
          </a:p>
          <a:p>
            <a:pPr algn="l"/>
            <a:r>
              <a:rPr lang="ru-RU" sz="2000" b="0" i="0" dirty="0">
                <a:solidFill>
                  <a:srgbClr val="3A3A3A"/>
                </a:solidFill>
                <a:effectLst/>
                <a:latin typeface="-apple-system"/>
                <a:cs typeface="Aharoni" panose="02010803020104030203" pitchFamily="2" charset="-79"/>
              </a:rPr>
              <a:t>Поэтому БАД и стал тем заменителем калорий, при помощи которого можно восполнить нехватку витаминов и микроэлементов (и все это без употребления лишних калорий). </a:t>
            </a:r>
            <a:r>
              <a:rPr lang="ru-RU" sz="2000" b="0" i="0" dirty="0" smtClean="0">
                <a:solidFill>
                  <a:srgbClr val="3A3A3A"/>
                </a:solidFill>
                <a:effectLst/>
                <a:latin typeface="-apple-system"/>
                <a:cs typeface="Aharoni" panose="02010803020104030203" pitchFamily="2" charset="-79"/>
              </a:rPr>
              <a:t>Актуальность </a:t>
            </a:r>
            <a:r>
              <a:rPr lang="ru-RU" sz="2000" b="0" i="0" dirty="0">
                <a:solidFill>
                  <a:srgbClr val="3A3A3A"/>
                </a:solidFill>
                <a:effectLst/>
                <a:latin typeface="-apple-system"/>
                <a:cs typeface="Aharoni" panose="02010803020104030203" pitchFamily="2" charset="-79"/>
              </a:rPr>
              <a:t>применения БАДов подтверждают и результаты исследований: так, пищевые добавки потребляют порядка 90% японцев, 70% жителей США и 50% европейцев. На территории России лишь 8% жителей включают в свой ежедневный рацион БАДы.</a:t>
            </a:r>
          </a:p>
        </p:txBody>
      </p:sp>
      <p:pic>
        <p:nvPicPr>
          <p:cNvPr id="16386" name="Picture 2" descr="биологически активные добавки (БАДы) для улучшения здоровья и продления жизни">
            <a:extLst>
              <a:ext uri="{FF2B5EF4-FFF2-40B4-BE49-F238E27FC236}">
                <a16:creationId xmlns:a16="http://schemas.microsoft.com/office/drawing/2014/main" xmlns="" id="{A69A8415-A824-416C-9FC6-4382747E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983" y="25359"/>
            <a:ext cx="3154017" cy="662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6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0F171015-6CB0-4D06-B686-C68FB9EA5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0"/>
            <a:ext cx="122185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91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F9195A-25AD-41F8-B2B2-026FD3FD0C6B}"/>
              </a:ext>
            </a:extLst>
          </p:cNvPr>
          <p:cNvSpPr txBox="1"/>
          <p:nvPr/>
        </p:nvSpPr>
        <p:spPr>
          <a:xfrm>
            <a:off x="0" y="200659"/>
            <a:ext cx="7712766" cy="5632311"/>
          </a:xfrm>
          <a:prstGeom prst="rect">
            <a:avLst/>
          </a:prstGeom>
          <a:noFill/>
        </p:spPr>
        <p:txBody>
          <a:bodyPr wrap="square">
            <a:spAutoFit/>
          </a:bodyPr>
          <a:lstStyle/>
          <a:p>
            <a:pPr algn="l"/>
            <a:r>
              <a:rPr lang="ru-RU" b="0" i="0" dirty="0">
                <a:solidFill>
                  <a:srgbClr val="3A3A3A"/>
                </a:solidFill>
                <a:effectLst/>
                <a:latin typeface="-apple-system"/>
              </a:rPr>
              <a:t>БАДы по своей природе – это продукты растительного, животного, минерального, а также микробного происхождения (встречаются и препараты с комбинированным составом).</a:t>
            </a:r>
          </a:p>
          <a:p>
            <a:pPr algn="l"/>
            <a:r>
              <a:rPr lang="ru-RU" b="0" i="0" dirty="0">
                <a:solidFill>
                  <a:srgbClr val="3A3A3A"/>
                </a:solidFill>
                <a:effectLst/>
                <a:latin typeface="-apple-system"/>
              </a:rPr>
              <a:t>Медицинская практика красноречиво свидетельствует о том, что компоненты, имеющие растительное и животное происхождение и входящие в состав БАД, имеют целый рядом преимуществ перед медицинскими препаратами синтетического происхождения, включая </a:t>
            </a:r>
            <a:r>
              <a:rPr lang="ru-RU" b="0" i="0" dirty="0" err="1">
                <a:solidFill>
                  <a:srgbClr val="3A3A3A"/>
                </a:solidFill>
                <a:effectLst/>
                <a:latin typeface="-apple-system"/>
              </a:rPr>
              <a:t>монокомпонентные</a:t>
            </a:r>
            <a:r>
              <a:rPr lang="ru-RU" b="0" i="0" dirty="0">
                <a:solidFill>
                  <a:srgbClr val="3A3A3A"/>
                </a:solidFill>
                <a:effectLst/>
                <a:latin typeface="-apple-system"/>
              </a:rPr>
              <a:t> лекарственные средства.</a:t>
            </a:r>
          </a:p>
          <a:p>
            <a:pPr algn="l"/>
            <a:r>
              <a:rPr lang="ru-RU" b="1" i="0" dirty="0">
                <a:solidFill>
                  <a:srgbClr val="3A3A3A"/>
                </a:solidFill>
                <a:effectLst/>
                <a:latin typeface="-apple-system"/>
              </a:rPr>
              <a:t>Перечислим основные «за»:</a:t>
            </a:r>
            <a:endParaRPr lang="ru-RU" b="0" i="0" dirty="0">
              <a:solidFill>
                <a:srgbClr val="3A3A3A"/>
              </a:solidFill>
              <a:effectLst/>
              <a:latin typeface="-apple-system"/>
            </a:endParaRPr>
          </a:p>
          <a:p>
            <a:pPr algn="l">
              <a:buFont typeface="+mj-lt"/>
              <a:buAutoNum type="arabicPeriod"/>
            </a:pPr>
            <a:r>
              <a:rPr lang="ru-RU" b="0" i="0" dirty="0">
                <a:solidFill>
                  <a:srgbClr val="3A3A3A"/>
                </a:solidFill>
                <a:effectLst/>
                <a:latin typeface="-apple-system"/>
              </a:rPr>
              <a:t>Помощь при выведении из организма токсинов, тяжелых металлов, а также чужеродных веществ.</a:t>
            </a:r>
          </a:p>
          <a:p>
            <a:pPr algn="l">
              <a:buFont typeface="+mj-lt"/>
              <a:buAutoNum type="arabicPeriod"/>
            </a:pPr>
            <a:r>
              <a:rPr lang="ru-RU" b="0" i="0" dirty="0">
                <a:solidFill>
                  <a:srgbClr val="3A3A3A"/>
                </a:solidFill>
                <a:effectLst/>
                <a:latin typeface="-apple-system"/>
              </a:rPr>
              <a:t>Оказание иммуностимулирующего действия в процессе укрепления неспецифического иммунитета посредством усиления ферментной защиты клеток организма.</a:t>
            </a:r>
          </a:p>
          <a:p>
            <a:pPr algn="l">
              <a:buFont typeface="+mj-lt"/>
              <a:buAutoNum type="arabicPeriod"/>
            </a:pPr>
            <a:r>
              <a:rPr lang="ru-RU" b="0" i="0" dirty="0">
                <a:solidFill>
                  <a:srgbClr val="3A3A3A"/>
                </a:solidFill>
                <a:effectLst/>
                <a:latin typeface="-apple-system"/>
              </a:rPr>
              <a:t>Способность в полной мере компенсировать дефицит витаминов, различных микроэлементов, а также питательных веществ.</a:t>
            </a:r>
          </a:p>
          <a:p>
            <a:pPr algn="l">
              <a:buFont typeface="+mj-lt"/>
              <a:buAutoNum type="arabicPeriod"/>
            </a:pPr>
            <a:r>
              <a:rPr lang="ru-RU" b="0" i="0" dirty="0">
                <a:solidFill>
                  <a:srgbClr val="3A3A3A"/>
                </a:solidFill>
                <a:effectLst/>
                <a:latin typeface="-apple-system"/>
              </a:rPr>
              <a:t>Позитивное воздействие в процессе комплексного лечения сердечно-сосудистых заболеваний, авитаминоза, атеросклероза сосудов, всевозможных иммунодефицитных состояний, ожирения и сахарного диабета.</a:t>
            </a:r>
          </a:p>
        </p:txBody>
      </p:sp>
      <p:pic>
        <p:nvPicPr>
          <p:cNvPr id="17410" name="Picture 2" descr="биологически активные добавки (БАДы) для улучшения здоровья и продления жизни">
            <a:extLst>
              <a:ext uri="{FF2B5EF4-FFF2-40B4-BE49-F238E27FC236}">
                <a16:creationId xmlns:a16="http://schemas.microsoft.com/office/drawing/2014/main" xmlns="" id="{CD0DF5AF-4E5C-43EA-AE11-B876F37DC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766" y="200659"/>
            <a:ext cx="4267198" cy="645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7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6E3908-B49F-4604-947E-46D0F1F81F16}"/>
              </a:ext>
            </a:extLst>
          </p:cNvPr>
          <p:cNvSpPr txBox="1"/>
          <p:nvPr/>
        </p:nvSpPr>
        <p:spPr>
          <a:xfrm>
            <a:off x="0" y="0"/>
            <a:ext cx="6559826" cy="6740307"/>
          </a:xfrm>
          <a:prstGeom prst="rect">
            <a:avLst/>
          </a:prstGeom>
          <a:noFill/>
        </p:spPr>
        <p:txBody>
          <a:bodyPr wrap="square">
            <a:spAutoFit/>
          </a:bodyPr>
          <a:lstStyle/>
          <a:p>
            <a:r>
              <a:rPr lang="ru-RU" sz="2400" b="1" i="1" dirty="0">
                <a:solidFill>
                  <a:schemeClr val="accent6">
                    <a:lumMod val="50000"/>
                  </a:schemeClr>
                </a:solidFill>
                <a:cs typeface="Aharoni" panose="02010803020104030203" pitchFamily="2" charset="-79"/>
              </a:rPr>
              <a:t>Перечислим основные «против»:</a:t>
            </a:r>
          </a:p>
          <a:p>
            <a:endParaRPr lang="ru-RU" sz="2400" b="1" i="1" dirty="0">
              <a:solidFill>
                <a:schemeClr val="accent6">
                  <a:lumMod val="50000"/>
                </a:schemeClr>
              </a:solidFill>
              <a:cs typeface="Aharoni" panose="02010803020104030203" pitchFamily="2" charset="-79"/>
            </a:endParaRPr>
          </a:p>
          <a:p>
            <a:r>
              <a:rPr lang="ru-RU" sz="2400" b="1" i="1" dirty="0">
                <a:solidFill>
                  <a:schemeClr val="accent6">
                    <a:lumMod val="50000"/>
                  </a:schemeClr>
                </a:solidFill>
                <a:cs typeface="Aharoni" panose="02010803020104030203" pitchFamily="2" charset="-79"/>
              </a:rPr>
              <a:t>Отсутствие исследований относительно долгосрочного воздействия препаратов на организм человека.</a:t>
            </a:r>
          </a:p>
          <a:p>
            <a:r>
              <a:rPr lang="ru-RU" sz="2400" b="1" i="1" dirty="0">
                <a:solidFill>
                  <a:schemeClr val="accent6">
                    <a:lumMod val="50000"/>
                  </a:schemeClr>
                </a:solidFill>
                <a:cs typeface="Aharoni" panose="02010803020104030203" pitchFamily="2" charset="-79"/>
              </a:rPr>
              <a:t>Риск проявления аллергических реакций (особенно это касается многокомпонентных добавок, в которых не все комбинации микроэлементов, витаминов, а также питательных веществ исследованы).</a:t>
            </a:r>
          </a:p>
          <a:p>
            <a:r>
              <a:rPr lang="ru-RU" sz="2400" b="1" i="1" dirty="0">
                <a:solidFill>
                  <a:schemeClr val="accent6">
                    <a:lumMod val="50000"/>
                  </a:schemeClr>
                </a:solidFill>
                <a:cs typeface="Aharoni" panose="02010803020104030203" pitchFamily="2" charset="-79"/>
              </a:rPr>
              <a:t>Многие элементы, которые содержатся в таких комплексах, могут накапливаться в организме, впоследствии оказывая негативное воздействие.</a:t>
            </a:r>
          </a:p>
          <a:p>
            <a:r>
              <a:rPr lang="ru-RU" sz="2400" b="1" i="1" dirty="0">
                <a:solidFill>
                  <a:schemeClr val="accent6">
                    <a:lumMod val="50000"/>
                  </a:schemeClr>
                </a:solidFill>
                <a:cs typeface="Aharoni" panose="02010803020104030203" pitchFamily="2" charset="-79"/>
              </a:rPr>
              <a:t>Запрещено употреблять БАДы детям, а также беременным, поскольку отдаленные последствия просто-напросто непредсказуемы.</a:t>
            </a:r>
          </a:p>
        </p:txBody>
      </p:sp>
      <p:pic>
        <p:nvPicPr>
          <p:cNvPr id="18434" name="Picture 2" descr="биологически активные добавки (БАДы) для улучшения здоровья и продления жизни">
            <a:extLst>
              <a:ext uri="{FF2B5EF4-FFF2-40B4-BE49-F238E27FC236}">
                <a16:creationId xmlns:a16="http://schemas.microsoft.com/office/drawing/2014/main" xmlns="" id="{EFE6A3A1-24B1-4721-A239-A00AB7A25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826" y="238539"/>
            <a:ext cx="5234608" cy="574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97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C694123-2130-4027-8444-71DA73B26BFC}"/>
              </a:ext>
            </a:extLst>
          </p:cNvPr>
          <p:cNvSpPr txBox="1"/>
          <p:nvPr/>
        </p:nvSpPr>
        <p:spPr>
          <a:xfrm>
            <a:off x="92766" y="172278"/>
            <a:ext cx="8189844" cy="6186309"/>
          </a:xfrm>
          <a:prstGeom prst="rect">
            <a:avLst/>
          </a:prstGeom>
          <a:noFill/>
        </p:spPr>
        <p:txBody>
          <a:bodyPr wrap="square">
            <a:spAutoFit/>
          </a:bodyPr>
          <a:lstStyle/>
          <a:p>
            <a:pPr algn="l"/>
            <a:r>
              <a:rPr lang="ru-RU" b="1" i="0" dirty="0">
                <a:solidFill>
                  <a:schemeClr val="accent6">
                    <a:lumMod val="50000"/>
                  </a:schemeClr>
                </a:solidFill>
                <a:effectLst/>
                <a:latin typeface="-apple-system"/>
                <a:cs typeface="Aharoni" panose="02010803020104030203" pitchFamily="2" charset="-79"/>
              </a:rPr>
              <a:t>БАДы и пищевые добавки</a:t>
            </a:r>
          </a:p>
          <a:p>
            <a:pPr algn="l"/>
            <a:r>
              <a:rPr lang="ru-RU" b="1" i="0" dirty="0">
                <a:solidFill>
                  <a:schemeClr val="accent6">
                    <a:lumMod val="50000"/>
                  </a:schemeClr>
                </a:solidFill>
                <a:effectLst/>
                <a:latin typeface="-apple-system"/>
                <a:cs typeface="Aharoni" panose="02010803020104030203" pitchFamily="2" charset="-79"/>
              </a:rPr>
              <a:t>БАДы зачастую принимают за пищевые добавки, что не отвечает действительности. Пищевые добавки представляют собой химические вещества, а также природные соединения, которые в качестве самостоятельных продуктов питания не используются, а всего лишь добавляются в пищу для улучшения качества или сырья, или уже готовой продукции.</a:t>
            </a:r>
          </a:p>
          <a:p>
            <a:pPr algn="l"/>
            <a:r>
              <a:rPr lang="ru-RU" b="1" i="0" dirty="0">
                <a:solidFill>
                  <a:schemeClr val="accent6">
                    <a:lumMod val="50000"/>
                  </a:schemeClr>
                </a:solidFill>
                <a:effectLst/>
                <a:latin typeface="-apple-system"/>
                <a:cs typeface="Aharoni" panose="02010803020104030203" pitchFamily="2" charset="-79"/>
              </a:rPr>
              <a:t>Проще говоря, пищевые добавки не обладают пищевым значением, они не принимают участие в обмене веществ, в построении тканей органов, а также систем. По этой причине они в процессе обмена веществ отличаются нейтральностью, хотя в некоторых случаях могут стать источниками интоксикации или аллергии.</a:t>
            </a:r>
          </a:p>
          <a:p>
            <a:pPr algn="l"/>
            <a:r>
              <a:rPr lang="ru-RU" b="1" i="0" dirty="0">
                <a:solidFill>
                  <a:schemeClr val="accent6">
                    <a:lumMod val="50000"/>
                  </a:schemeClr>
                </a:solidFill>
                <a:effectLst/>
                <a:latin typeface="-apple-system"/>
                <a:cs typeface="Aharoni" panose="02010803020104030203" pitchFamily="2" charset="-79"/>
              </a:rPr>
              <a:t>БАДы, во-первых, могут употребляться в качестве самостоятельного продукта, во-вторых, обладают свойствами, способными укрепить иммунитет. </a:t>
            </a:r>
          </a:p>
          <a:p>
            <a:pPr algn="l"/>
            <a:r>
              <a:rPr lang="ru-RU" b="1" i="0" dirty="0">
                <a:solidFill>
                  <a:schemeClr val="accent6">
                    <a:lumMod val="50000"/>
                  </a:schemeClr>
                </a:solidFill>
                <a:effectLst/>
                <a:latin typeface="-apple-system"/>
                <a:cs typeface="Aharoni" panose="02010803020104030203" pitchFamily="2" charset="-79"/>
              </a:rPr>
              <a:t>При этом необходимо четко понимать, что основная цель приема БАД – это или общее оздоровление организма, или же дополнение к комплексному излечению заболевания. Биодобавка может только поддержать организм в ходе процесса выздоровления, тогда как самостоятельно излечить заболевание она не в состоянии.</a:t>
            </a:r>
          </a:p>
          <a:p>
            <a:pPr algn="l"/>
            <a:r>
              <a:rPr lang="ru-RU" b="1" i="0" dirty="0">
                <a:solidFill>
                  <a:schemeClr val="accent6">
                    <a:lumMod val="50000"/>
                  </a:schemeClr>
                </a:solidFill>
                <a:effectLst/>
                <a:latin typeface="-apple-system"/>
                <a:cs typeface="Aharoni" panose="02010803020104030203" pitchFamily="2" charset="-79"/>
              </a:rPr>
              <a:t>На сегодняшний день количество продуктов, в которых содержатся биологически активные добавки, превысило отметку в 500 штук. Понять, содержится ли добавка в продукте, можно по маркировке Е на упаковке</a:t>
            </a:r>
            <a:r>
              <a:rPr lang="ru-RU" b="0" i="0" dirty="0">
                <a:solidFill>
                  <a:srgbClr val="3A3A3A"/>
                </a:solidFill>
                <a:effectLst/>
                <a:latin typeface="-apple-system"/>
              </a:rPr>
              <a:t>.</a:t>
            </a:r>
          </a:p>
        </p:txBody>
      </p:sp>
      <p:pic>
        <p:nvPicPr>
          <p:cNvPr id="19458" name="Picture 2">
            <a:extLst>
              <a:ext uri="{FF2B5EF4-FFF2-40B4-BE49-F238E27FC236}">
                <a16:creationId xmlns:a16="http://schemas.microsoft.com/office/drawing/2014/main" xmlns="" id="{0784B93F-908E-4A07-AB63-38A7E6BB4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4" y="172278"/>
            <a:ext cx="4147930" cy="638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66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304F7B-8178-40D9-BFE3-D2A530E3FD79}"/>
              </a:ext>
            </a:extLst>
          </p:cNvPr>
          <p:cNvSpPr txBox="1"/>
          <p:nvPr/>
        </p:nvSpPr>
        <p:spPr>
          <a:xfrm>
            <a:off x="145774" y="119270"/>
            <a:ext cx="5817144" cy="6863417"/>
          </a:xfrm>
          <a:prstGeom prst="rect">
            <a:avLst/>
          </a:prstGeom>
          <a:noFill/>
        </p:spPr>
        <p:txBody>
          <a:bodyPr wrap="square">
            <a:spAutoFit/>
          </a:bodyPr>
          <a:lstStyle/>
          <a:p>
            <a:pPr algn="l"/>
            <a:r>
              <a:rPr lang="ru-RU" sz="2000" b="1" i="0" dirty="0">
                <a:solidFill>
                  <a:schemeClr val="accent2">
                    <a:lumMod val="50000"/>
                  </a:schemeClr>
                </a:solidFill>
                <a:effectLst/>
                <a:latin typeface="YS Text"/>
              </a:rPr>
              <a:t>Подавляющее количество продукции, потребляемой городскими жителями, содержат в себе пищевые добавки, которые, в свою очередь, обозначаются кодом с буквой «Е».</a:t>
            </a:r>
          </a:p>
          <a:p>
            <a:pPr algn="l"/>
            <a:r>
              <a:rPr lang="ru-RU" sz="2000" b="1" i="0" dirty="0">
                <a:solidFill>
                  <a:schemeClr val="accent2">
                    <a:lumMod val="50000"/>
                  </a:schemeClr>
                </a:solidFill>
                <a:effectLst/>
                <a:latin typeface="YS Text"/>
              </a:rPr>
              <a:t>Практически любой продукт, предлагаемый нам в супермаркетах и магазинах — будь то сухарики, мороженое, соки, полуфабрикаты, или даже самая обычная буханка хлеба — на каждой упаковке практически всегда есть «E».</a:t>
            </a:r>
          </a:p>
          <a:p>
            <a:pPr algn="l"/>
            <a:r>
              <a:rPr lang="ru-RU" sz="2000" b="1" i="0" dirty="0">
                <a:solidFill>
                  <a:schemeClr val="accent2">
                    <a:lumMod val="50000"/>
                  </a:schemeClr>
                </a:solidFill>
                <a:effectLst/>
                <a:latin typeface="YS Text"/>
              </a:rPr>
              <a:t>Можно ли питаться такой пищей — решать нужно только самому покупателю, который, естественно, не проинформирован о возможной вредности определенной пищевой добавки, содержащейся в данном продукте.</a:t>
            </a:r>
          </a:p>
          <a:p>
            <a:pPr algn="l"/>
            <a:r>
              <a:rPr lang="ru-RU" sz="2000" b="1" i="0" dirty="0">
                <a:solidFill>
                  <a:schemeClr val="accent2">
                    <a:lumMod val="50000"/>
                  </a:schemeClr>
                </a:solidFill>
                <a:effectLst/>
                <a:latin typeface="YS Text"/>
              </a:rPr>
              <a:t>Но перед тем как купить что-либо в супермаркете нужно обладать специальной информацией, которая выведет Вас из дебрей закодированных обозначений «Е»</a:t>
            </a:r>
          </a:p>
        </p:txBody>
      </p:sp>
      <p:sp>
        <p:nvSpPr>
          <p:cNvPr id="5" name="TextBox 4">
            <a:extLst>
              <a:ext uri="{FF2B5EF4-FFF2-40B4-BE49-F238E27FC236}">
                <a16:creationId xmlns:a16="http://schemas.microsoft.com/office/drawing/2014/main" xmlns="" id="{2D3BDA51-6F6D-4EEF-96E3-1B06DA9BE800}"/>
              </a:ext>
            </a:extLst>
          </p:cNvPr>
          <p:cNvSpPr txBox="1"/>
          <p:nvPr/>
        </p:nvSpPr>
        <p:spPr>
          <a:xfrm>
            <a:off x="5962918" y="62160"/>
            <a:ext cx="6104586" cy="6001643"/>
          </a:xfrm>
          <a:prstGeom prst="rect">
            <a:avLst/>
          </a:prstGeom>
          <a:solidFill>
            <a:schemeClr val="accent3">
              <a:lumMod val="20000"/>
              <a:lumOff val="80000"/>
            </a:schemeClr>
          </a:solidFill>
        </p:spPr>
        <p:txBody>
          <a:bodyPr wrap="square">
            <a:spAutoFit/>
          </a:bodyPr>
          <a:lstStyle/>
          <a:p>
            <a:pPr algn="l"/>
            <a:r>
              <a:rPr lang="ru-RU" sz="1600" b="1" i="0" dirty="0">
                <a:solidFill>
                  <a:schemeClr val="accent4">
                    <a:lumMod val="50000"/>
                  </a:schemeClr>
                </a:solidFill>
                <a:effectLst/>
                <a:latin typeface="YS Text"/>
                <a:cs typeface="Aharoni" panose="02010803020104030203" pitchFamily="2" charset="-79"/>
              </a:rPr>
              <a:t>Современные продукты питания сложно назвать натуральными. Никого уже не удивляет зеленое мороженое, белоснежный майонез, розовая колбаса и молоко, пахнущее клубникой. Даже обычный картофель может иметь запах бекона или сыра.</a:t>
            </a:r>
          </a:p>
          <a:p>
            <a:pPr algn="l"/>
            <a:r>
              <a:rPr lang="ru-RU" sz="1600" b="1" i="0" dirty="0">
                <a:solidFill>
                  <a:schemeClr val="accent4">
                    <a:lumMod val="50000"/>
                  </a:schemeClr>
                </a:solidFill>
                <a:effectLst/>
                <a:latin typeface="YS Text"/>
                <a:cs typeface="Aharoni" panose="02010803020104030203" pitchFamily="2" charset="-79"/>
              </a:rPr>
              <a:t>А Знаете ли вы, какого цвета колбаса? Вряд ли. Потому что колбаса без красителей выглядит совсем не такой аппетитно-розовой, какой мы привыкли видеть ее на витрине. «Настоящая» колбаса имеет серый и непривлекательный вид. Товарный вид ей предают красители.</a:t>
            </a:r>
          </a:p>
          <a:p>
            <a:pPr algn="l"/>
            <a:r>
              <a:rPr lang="ru-RU" sz="1600" b="1" i="0" dirty="0">
                <a:solidFill>
                  <a:schemeClr val="accent4">
                    <a:lumMod val="50000"/>
                  </a:schemeClr>
                </a:solidFill>
                <a:effectLst/>
                <a:latin typeface="YS Text"/>
                <a:cs typeface="Aharoni" panose="02010803020104030203" pitchFamily="2" charset="-79"/>
              </a:rPr>
              <a:t>Вы все по-прежнему надеетесь, что в дорогих сырокопченых колбасах, нет консервантов, аргументируя это ценой? Оказывается, в них содержится сильный аллерген — добавка с кодом Е 250. Такую колбасу запрещено давать детям, особенно если они болеют диатезом. Даже маленький кусочек такого лакомства может спровоцировать такую сильную аллергию, что врачи только будут разводить руками.</a:t>
            </a:r>
          </a:p>
          <a:p>
            <a:pPr algn="l"/>
            <a:r>
              <a:rPr lang="ru-RU" sz="1600" b="1" i="0" dirty="0">
                <a:solidFill>
                  <a:schemeClr val="accent4">
                    <a:lumMod val="50000"/>
                  </a:schemeClr>
                </a:solidFill>
                <a:effectLst/>
                <a:latin typeface="YS Text"/>
                <a:cs typeface="Aharoni" panose="02010803020104030203" pitchFamily="2" charset="-79"/>
              </a:rPr>
              <a:t>Если Вам не жалко денег, ради эксперимента можете положить палочку такой «колбаски» на подоконник и спустя три месяца убедиться, что с ней ничего не случиться. Это работа большого количества консервантов.</a:t>
            </a:r>
          </a:p>
        </p:txBody>
      </p:sp>
    </p:spTree>
    <p:extLst>
      <p:ext uri="{BB962C8B-B14F-4D97-AF65-F5344CB8AC3E}">
        <p14:creationId xmlns:p14="http://schemas.microsoft.com/office/powerpoint/2010/main" val="3931718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64FF969-893E-40BB-B898-2FF22113621F}"/>
              </a:ext>
            </a:extLst>
          </p:cNvPr>
          <p:cNvSpPr txBox="1"/>
          <p:nvPr/>
        </p:nvSpPr>
        <p:spPr>
          <a:xfrm>
            <a:off x="1" y="0"/>
            <a:ext cx="12192000" cy="7017306"/>
          </a:xfrm>
          <a:prstGeom prst="rect">
            <a:avLst/>
          </a:prstGeom>
          <a:solidFill>
            <a:schemeClr val="accent3">
              <a:lumMod val="20000"/>
              <a:lumOff val="80000"/>
            </a:schemeClr>
          </a:solidFill>
        </p:spPr>
        <p:txBody>
          <a:bodyPr wrap="square">
            <a:spAutoFit/>
          </a:bodyPr>
          <a:lstStyle/>
          <a:p>
            <a:pPr algn="l"/>
            <a:r>
              <a:rPr lang="ru-RU" sz="1600" b="1" i="1" dirty="0">
                <a:solidFill>
                  <a:schemeClr val="accent2">
                    <a:lumMod val="50000"/>
                  </a:schemeClr>
                </a:solidFill>
                <a:effectLst/>
                <a:latin typeface="YS Text"/>
                <a:cs typeface="Aharoni" panose="02010803020104030203" pitchFamily="2" charset="-79"/>
              </a:rPr>
              <a:t>Литеру «Е» в составе названий пищевых добавок ассоциируют со словом </a:t>
            </a:r>
            <a:r>
              <a:rPr lang="ru-RU" sz="1600" b="1" i="1" dirty="0" err="1">
                <a:solidFill>
                  <a:schemeClr val="accent2">
                    <a:lumMod val="50000"/>
                  </a:schemeClr>
                </a:solidFill>
                <a:effectLst/>
                <a:latin typeface="YS Text"/>
                <a:cs typeface="Aharoni" panose="02010803020104030203" pitchFamily="2" charset="-79"/>
              </a:rPr>
              <a:t>Europe</a:t>
            </a:r>
            <a:r>
              <a:rPr lang="ru-RU" sz="1600" b="1" i="1" dirty="0">
                <a:solidFill>
                  <a:schemeClr val="accent2">
                    <a:lumMod val="50000"/>
                  </a:schemeClr>
                </a:solidFill>
                <a:effectLst/>
                <a:latin typeface="YS Text"/>
                <a:cs typeface="Aharoni" panose="02010803020104030203" pitchFamily="2" charset="-79"/>
              </a:rPr>
              <a:t> — Европа. А еще «Е» отождествляют со словом </a:t>
            </a:r>
            <a:r>
              <a:rPr lang="ru-RU" sz="1600" b="1" i="1" dirty="0" err="1">
                <a:solidFill>
                  <a:schemeClr val="accent2">
                    <a:lumMod val="50000"/>
                  </a:schemeClr>
                </a:solidFill>
                <a:effectLst/>
                <a:latin typeface="YS Text"/>
                <a:cs typeface="Aharoni" panose="02010803020104030203" pitchFamily="2" charset="-79"/>
              </a:rPr>
              <a:t>eatable</a:t>
            </a:r>
            <a:r>
              <a:rPr lang="ru-RU" sz="1600" b="1" i="1" dirty="0">
                <a:solidFill>
                  <a:schemeClr val="accent2">
                    <a:lumMod val="50000"/>
                  </a:schemeClr>
                </a:solidFill>
                <a:effectLst/>
                <a:latin typeface="YS Text"/>
                <a:cs typeface="Aharoni" panose="02010803020104030203" pitchFamily="2" charset="-79"/>
              </a:rPr>
              <a:t>, что в переводе с английского означает «съедобный». С помощью этой отметки JECFA (Европейская комиссия по добавкам) информирует потребителя о химических соединениях, которые имеются в продукте. Цифровой код рядом с «Е» указывает на группу, в которую входит добавка. Кстати, название пищевой добавки на упаковках до 1953 года писали полностью.</a:t>
            </a:r>
          </a:p>
          <a:p>
            <a:pPr algn="l"/>
            <a:r>
              <a:rPr lang="ru-RU" sz="1600" b="1" i="1" dirty="0">
                <a:solidFill>
                  <a:schemeClr val="accent2">
                    <a:lumMod val="50000"/>
                  </a:schemeClr>
                </a:solidFill>
                <a:effectLst/>
                <a:latin typeface="YS Text"/>
                <a:cs typeface="Aharoni" panose="02010803020104030203" pitchFamily="2" charset="-79"/>
              </a:rPr>
              <a:t>Цифровой индекс поможет определить, к какой группе принадлежит определенная пищевая добавка:</a:t>
            </a:r>
          </a:p>
          <a:p>
            <a:pPr algn="l"/>
            <a:r>
              <a:rPr lang="ru-RU" sz="1600" b="1" i="1" dirty="0">
                <a:solidFill>
                  <a:schemeClr val="accent2">
                    <a:lumMod val="50000"/>
                  </a:schemeClr>
                </a:solidFill>
                <a:effectLst/>
                <a:latin typeface="Helvetica Neue"/>
                <a:cs typeface="Aharoni" panose="02010803020104030203" pitchFamily="2" charset="-79"/>
              </a:rPr>
              <a:t>Е100-Е182</a:t>
            </a:r>
            <a:r>
              <a:rPr lang="ru-RU" sz="1600" b="1" i="1" dirty="0">
                <a:solidFill>
                  <a:schemeClr val="accent2">
                    <a:lumMod val="50000"/>
                  </a:schemeClr>
                </a:solidFill>
                <a:effectLst/>
                <a:latin typeface="YS Text"/>
                <a:cs typeface="Aharoni" panose="02010803020104030203" pitchFamily="2" charset="-79"/>
              </a:rPr>
              <a:t> — красители.</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Е200-Е280 </a:t>
            </a:r>
            <a:r>
              <a:rPr lang="ru-RU" sz="1600" b="1" i="1" dirty="0">
                <a:solidFill>
                  <a:schemeClr val="accent2">
                    <a:lumMod val="50000"/>
                  </a:schemeClr>
                </a:solidFill>
                <a:effectLst/>
                <a:latin typeface="YS Text"/>
                <a:cs typeface="Aharoni" panose="02010803020104030203" pitchFamily="2" charset="-79"/>
              </a:rPr>
              <a:t>— консерванты.</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Е300-Е391</a:t>
            </a:r>
            <a:r>
              <a:rPr lang="ru-RU" sz="1600" b="1" i="1" dirty="0">
                <a:solidFill>
                  <a:schemeClr val="accent2">
                    <a:lumMod val="50000"/>
                  </a:schemeClr>
                </a:solidFill>
                <a:effectLst/>
                <a:latin typeface="YS Text"/>
                <a:cs typeface="Aharoni" panose="02010803020104030203" pitchFamily="2" charset="-79"/>
              </a:rPr>
              <a:t> — антиоксиданты.</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Е400-Е481</a:t>
            </a:r>
            <a:r>
              <a:rPr lang="ru-RU" sz="1600" b="1" i="1" dirty="0">
                <a:solidFill>
                  <a:schemeClr val="accent2">
                    <a:lumMod val="50000"/>
                  </a:schemeClr>
                </a:solidFill>
                <a:effectLst/>
                <a:latin typeface="YS Text"/>
                <a:cs typeface="Aharoni" panose="02010803020104030203" pitchFamily="2" charset="-79"/>
              </a:rPr>
              <a:t> — стабилизаторы, эмульгаторы, загустители.</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Е500-Е585 </a:t>
            </a:r>
            <a:r>
              <a:rPr lang="ru-RU" sz="1600" b="1" i="1" dirty="0">
                <a:solidFill>
                  <a:schemeClr val="accent2">
                    <a:lumMod val="50000"/>
                  </a:schemeClr>
                </a:solidFill>
                <a:effectLst/>
                <a:latin typeface="YS Text"/>
                <a:cs typeface="Aharoni" panose="02010803020104030203" pitchFamily="2" charset="-79"/>
              </a:rPr>
              <a:t>— разные: регуляторы кислотности, улучшители муки, разрыхлители, регуляторы влаги.</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Е600-Е699</a:t>
            </a:r>
            <a:r>
              <a:rPr lang="ru-RU" sz="1600" b="1" i="1" dirty="0">
                <a:solidFill>
                  <a:schemeClr val="accent2">
                    <a:lumMod val="50000"/>
                  </a:schemeClr>
                </a:solidFill>
                <a:effectLst/>
                <a:latin typeface="YS Text"/>
                <a:cs typeface="Aharoni" panose="02010803020104030203" pitchFamily="2" charset="-79"/>
              </a:rPr>
              <a:t> — усилители аромата и вкуса.</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Е700-Е899 </a:t>
            </a:r>
            <a:r>
              <a:rPr lang="ru-RU" sz="1600" b="1" i="1" dirty="0">
                <a:solidFill>
                  <a:schemeClr val="accent2">
                    <a:lumMod val="50000"/>
                  </a:schemeClr>
                </a:solidFill>
                <a:effectLst/>
                <a:latin typeface="YS Text"/>
                <a:cs typeface="Aharoni" panose="02010803020104030203" pitchFamily="2" charset="-79"/>
              </a:rPr>
              <a:t>— запасной диапазон обозначений (на случай появления новых добавок).</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Е900-Е999</a:t>
            </a:r>
            <a:r>
              <a:rPr lang="ru-RU" sz="1600" b="1" i="1" dirty="0">
                <a:solidFill>
                  <a:schemeClr val="accent2">
                    <a:lumMod val="50000"/>
                  </a:schemeClr>
                </a:solidFill>
                <a:effectLst/>
                <a:latin typeface="YS Text"/>
                <a:cs typeface="Aharoni" panose="02010803020104030203" pitchFamily="2" charset="-79"/>
              </a:rPr>
              <a:t> — подсластители, </a:t>
            </a:r>
            <a:r>
              <a:rPr lang="ru-RU" sz="1600" b="1" i="1" dirty="0" err="1">
                <a:solidFill>
                  <a:schemeClr val="accent2">
                    <a:lumMod val="50000"/>
                  </a:schemeClr>
                </a:solidFill>
                <a:effectLst/>
                <a:latin typeface="YS Text"/>
                <a:cs typeface="Aharoni" panose="02010803020104030203" pitchFamily="2" charset="-79"/>
              </a:rPr>
              <a:t>антифламенги</a:t>
            </a:r>
            <a:r>
              <a:rPr lang="ru-RU" sz="1600" b="1" i="1" dirty="0">
                <a:solidFill>
                  <a:schemeClr val="accent2">
                    <a:lumMod val="50000"/>
                  </a:schemeClr>
                </a:solidFill>
                <a:effectLst/>
                <a:latin typeface="YS Text"/>
                <a:cs typeface="Aharoni" panose="02010803020104030203" pitchFamily="2" charset="-79"/>
              </a:rPr>
              <a:t> (</a:t>
            </a:r>
            <a:r>
              <a:rPr lang="ru-RU" sz="1600" b="1" i="1" dirty="0" err="1">
                <a:solidFill>
                  <a:schemeClr val="accent2">
                    <a:lumMod val="50000"/>
                  </a:schemeClr>
                </a:solidFill>
                <a:effectLst/>
                <a:latin typeface="YS Text"/>
                <a:cs typeface="Aharoni" panose="02010803020104030203" pitchFamily="2" charset="-79"/>
              </a:rPr>
              <a:t>пеногасители</a:t>
            </a:r>
            <a:r>
              <a:rPr lang="ru-RU" sz="1600" b="1" i="1" dirty="0">
                <a:solidFill>
                  <a:schemeClr val="accent2">
                    <a:lumMod val="50000"/>
                  </a:schemeClr>
                </a:solidFill>
                <a:effectLst/>
                <a:latin typeface="YS Text"/>
                <a:cs typeface="Aharoni" panose="02010803020104030203" pitchFamily="2" charset="-79"/>
              </a:rPr>
              <a:t>).</a:t>
            </a:r>
            <a:br>
              <a:rPr lang="ru-RU" sz="1600" b="1" i="1" dirty="0">
                <a:solidFill>
                  <a:schemeClr val="accent2">
                    <a:lumMod val="50000"/>
                  </a:schemeClr>
                </a:solidFill>
                <a:effectLst/>
                <a:latin typeface="YS Text"/>
                <a:cs typeface="Aharoni" panose="02010803020104030203" pitchFamily="2" charset="-79"/>
              </a:rPr>
            </a:br>
            <a:r>
              <a:rPr lang="ru-RU" sz="1600" b="1" i="1" dirty="0">
                <a:solidFill>
                  <a:schemeClr val="accent2">
                    <a:lumMod val="50000"/>
                  </a:schemeClr>
                </a:solidFill>
                <a:effectLst/>
                <a:latin typeface="Helvetica Neue"/>
                <a:cs typeface="Aharoni" panose="02010803020104030203" pitchFamily="2" charset="-79"/>
              </a:rPr>
              <a:t>Е1000-Е1521</a:t>
            </a:r>
            <a:r>
              <a:rPr lang="ru-RU" sz="1600" b="1" i="1" dirty="0">
                <a:solidFill>
                  <a:schemeClr val="accent2">
                    <a:lumMod val="50000"/>
                  </a:schemeClr>
                </a:solidFill>
                <a:effectLst/>
                <a:latin typeface="YS Text"/>
                <a:cs typeface="Aharoni" panose="02010803020104030203" pitchFamily="2" charset="-79"/>
              </a:rPr>
              <a:t> — вещества для глазировки, разделители, </a:t>
            </a:r>
            <a:r>
              <a:rPr lang="ru-RU" sz="1600" b="1" i="1" dirty="0" err="1">
                <a:solidFill>
                  <a:schemeClr val="accent2">
                    <a:lumMod val="50000"/>
                  </a:schemeClr>
                </a:solidFill>
                <a:effectLst/>
                <a:latin typeface="YS Text"/>
                <a:cs typeface="Aharoni" panose="02010803020104030203" pitchFamily="2" charset="-79"/>
              </a:rPr>
              <a:t>газосжиматели</a:t>
            </a:r>
            <a:r>
              <a:rPr lang="ru-RU" sz="1600" b="1" i="1" dirty="0">
                <a:solidFill>
                  <a:schemeClr val="accent2">
                    <a:lumMod val="50000"/>
                  </a:schemeClr>
                </a:solidFill>
                <a:effectLst/>
                <a:latin typeface="YS Text"/>
                <a:cs typeface="Aharoni" panose="02010803020104030203" pitchFamily="2" charset="-79"/>
              </a:rPr>
              <a:t>, герметики, </a:t>
            </a:r>
            <a:r>
              <a:rPr lang="ru-RU" sz="1600" b="1" i="1" dirty="0" err="1">
                <a:solidFill>
                  <a:schemeClr val="accent2">
                    <a:lumMod val="50000"/>
                  </a:schemeClr>
                </a:solidFill>
                <a:effectLst/>
                <a:latin typeface="YS Text"/>
                <a:cs typeface="Aharoni" panose="02010803020104030203" pitchFamily="2" charset="-79"/>
              </a:rPr>
              <a:t>текстураторы</a:t>
            </a:r>
            <a:r>
              <a:rPr lang="ru-RU" sz="1600" b="1" i="1" dirty="0">
                <a:solidFill>
                  <a:schemeClr val="accent2">
                    <a:lumMod val="50000"/>
                  </a:schemeClr>
                </a:solidFill>
                <a:effectLst/>
                <a:latin typeface="YS Text"/>
                <a:cs typeface="Aharoni" panose="02010803020104030203" pitchFamily="2" charset="-79"/>
              </a:rPr>
              <a:t>, </a:t>
            </a:r>
            <a:r>
              <a:rPr lang="ru-RU" sz="1600" b="1" i="1" dirty="0" err="1">
                <a:solidFill>
                  <a:schemeClr val="accent2">
                    <a:lumMod val="50000"/>
                  </a:schemeClr>
                </a:solidFill>
                <a:effectLst/>
                <a:latin typeface="YS Text"/>
                <a:cs typeface="Aharoni" panose="02010803020104030203" pitchFamily="2" charset="-79"/>
              </a:rPr>
              <a:t>солеплавители</a:t>
            </a:r>
            <a:r>
              <a:rPr lang="ru-RU" sz="1600" b="1" i="1" dirty="0">
                <a:solidFill>
                  <a:schemeClr val="accent2">
                    <a:lumMod val="50000"/>
                  </a:schemeClr>
                </a:solidFill>
                <a:effectLst/>
                <a:latin typeface="YS Text"/>
                <a:cs typeface="Aharoni" panose="02010803020104030203" pitchFamily="2" charset="-79"/>
              </a:rPr>
              <a:t> и тому подобное.</a:t>
            </a:r>
          </a:p>
          <a:p>
            <a:pPr algn="l"/>
            <a:r>
              <a:rPr lang="ru-RU" sz="1600" b="1" i="1" dirty="0">
                <a:solidFill>
                  <a:schemeClr val="accent2">
                    <a:lumMod val="50000"/>
                  </a:schemeClr>
                </a:solidFill>
                <a:effectLst/>
                <a:latin typeface="YS Text"/>
                <a:cs typeface="Aharoni" panose="02010803020104030203" pitchFamily="2" charset="-79"/>
              </a:rPr>
              <a:t>Имейте в виду, что эта классификация является условной, поскольку одни и те же добавки могут совмещать в себе разные функции. Например, сульфат натрия Е221 является одновременно и </a:t>
            </a:r>
            <a:r>
              <a:rPr lang="ru-RU" sz="1600" b="1" i="1" dirty="0" smtClean="0">
                <a:solidFill>
                  <a:schemeClr val="accent2">
                    <a:lumMod val="50000"/>
                  </a:schemeClr>
                </a:solidFill>
                <a:effectLst/>
                <a:latin typeface="YS Text"/>
                <a:cs typeface="Aharoni" panose="02010803020104030203" pitchFamily="2" charset="-79"/>
              </a:rPr>
              <a:t>консервантом, и</a:t>
            </a:r>
            <a:r>
              <a:rPr lang="ru-RU" sz="1600" b="1" i="1" dirty="0">
                <a:solidFill>
                  <a:schemeClr val="accent2">
                    <a:lumMod val="50000"/>
                  </a:schemeClr>
                </a:solidFill>
                <a:effectLst/>
                <a:latin typeface="YS Text"/>
                <a:cs typeface="Aharoni" panose="02010803020104030203" pitchFamily="2" charset="-79"/>
              </a:rPr>
              <a:t> антиоксидантом.</a:t>
            </a:r>
          </a:p>
          <a:p>
            <a:pPr algn="l"/>
            <a:r>
              <a:rPr lang="ru-RU" sz="1600" b="1" i="1" dirty="0">
                <a:solidFill>
                  <a:schemeClr val="accent2">
                    <a:lumMod val="50000"/>
                  </a:schemeClr>
                </a:solidFill>
                <a:effectLst/>
                <a:latin typeface="YS Text"/>
                <a:cs typeface="Aharoni" panose="02010803020104030203" pitchFamily="2" charset="-79"/>
              </a:rPr>
              <a:t>Специалисты пищевой промышленности считают, что пищевые добавки не такие страшные, как их рисуют — использование добавок разрешается во многих странах, большинство «Е» не дают побочных эффектов. </a:t>
            </a:r>
          </a:p>
          <a:p>
            <a:pPr algn="l"/>
            <a:r>
              <a:rPr lang="ru-RU" sz="1600" b="1" i="1" dirty="0">
                <a:solidFill>
                  <a:schemeClr val="accent2">
                    <a:lumMod val="50000"/>
                  </a:schemeClr>
                </a:solidFill>
                <a:effectLst/>
                <a:latin typeface="YS Text"/>
                <a:cs typeface="Aharoni" panose="02010803020104030203" pitchFamily="2" charset="-79"/>
              </a:rPr>
              <a:t>Мол, если добавке уже присвоили букву «Е», то это означает, что она выдержала все тесты и проверки, а иначе бы Европейская комиссия ее не пропустила.</a:t>
            </a:r>
          </a:p>
          <a:p>
            <a:pPr algn="l"/>
            <a:r>
              <a:rPr lang="ru-RU" sz="1600" b="1" i="1" dirty="0">
                <a:solidFill>
                  <a:schemeClr val="accent2">
                    <a:lumMod val="50000"/>
                  </a:schemeClr>
                </a:solidFill>
                <a:effectLst/>
                <a:latin typeface="YS Text"/>
                <a:cs typeface="Aharoni" panose="02010803020104030203" pitchFamily="2" charset="-79"/>
              </a:rPr>
              <a:t>Но ученые все-таки сомневаются относительно безвредности пищевых добавок — тестируется добавка несколько недель, а ощутимый вред может появиться только через десятилетия. </a:t>
            </a:r>
          </a:p>
          <a:p>
            <a:pPr algn="l"/>
            <a:r>
              <a:rPr lang="ru-RU" sz="1600" b="1" i="1" dirty="0">
                <a:solidFill>
                  <a:schemeClr val="accent2">
                    <a:lumMod val="50000"/>
                  </a:schemeClr>
                </a:solidFill>
                <a:effectLst/>
                <a:latin typeface="YS Text"/>
                <a:cs typeface="Aharoni" panose="02010803020104030203" pitchFamily="2" charset="-79"/>
              </a:rPr>
              <a:t>Например, запрещенный у нас консервант-формальдегид Е240, который содержится в большинстве рекламируемых импортных шоколадных батончиках и различных консервах (грибах, компотах, соках), обладает выраженным онкологическим действием, способным провоцировать развитие рака</a:t>
            </a:r>
            <a:r>
              <a:rPr lang="ru-RU" b="0" i="0" dirty="0">
                <a:solidFill>
                  <a:srgbClr val="222426"/>
                </a:solidFill>
                <a:effectLst/>
                <a:latin typeface="YS Text"/>
              </a:rPr>
              <a:t>.</a:t>
            </a:r>
          </a:p>
        </p:txBody>
      </p:sp>
    </p:spTree>
    <p:extLst>
      <p:ext uri="{BB962C8B-B14F-4D97-AF65-F5344CB8AC3E}">
        <p14:creationId xmlns:p14="http://schemas.microsoft.com/office/powerpoint/2010/main" val="1528887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3508BC-4884-46D1-A19F-E484BFD83F68}"/>
              </a:ext>
            </a:extLst>
          </p:cNvPr>
          <p:cNvSpPr txBox="1"/>
          <p:nvPr/>
        </p:nvSpPr>
        <p:spPr>
          <a:xfrm>
            <a:off x="0" y="132521"/>
            <a:ext cx="12192000" cy="6555641"/>
          </a:xfrm>
          <a:prstGeom prst="rect">
            <a:avLst/>
          </a:prstGeom>
          <a:noFill/>
        </p:spPr>
        <p:txBody>
          <a:bodyPr wrap="square">
            <a:spAutoFit/>
          </a:bodyPr>
          <a:lstStyle/>
          <a:p>
            <a:pPr algn="l"/>
            <a:r>
              <a:rPr lang="ru-RU" sz="2000" b="1" i="0" dirty="0">
                <a:solidFill>
                  <a:schemeClr val="accent6">
                    <a:lumMod val="50000"/>
                  </a:schemeClr>
                </a:solidFill>
                <a:effectLst/>
                <a:latin typeface="YS Text"/>
              </a:rPr>
              <a:t>Консервантами Е230, Е231, Е232 пользуются при обработке фруктов (поэтому заморские бананы и апельсины не портятся месяцами). А представляют они собой не что другое, как... фенол, который, попадая в организм в даже в небольших дозах, провоцирует развитие рака.</a:t>
            </a:r>
          </a:p>
          <a:p>
            <a:pPr algn="l"/>
            <a:r>
              <a:rPr lang="ru-RU" sz="2000" b="1" i="0" dirty="0">
                <a:solidFill>
                  <a:schemeClr val="accent6">
                    <a:lumMod val="50000"/>
                  </a:schemeClr>
                </a:solidFill>
                <a:effectLst/>
                <a:latin typeface="YS Text"/>
              </a:rPr>
              <a:t>Конечно, применяют его в благих целях: для предотвращения порчи продуктов — наносят на кожуру плода. Чтобы уберечься от яда, фрукт необходимо хорошенько вымыть перед употреблением. Всегда ли мы так поступаем? А дети и подавно.</a:t>
            </a:r>
          </a:p>
          <a:p>
            <a:pPr algn="l"/>
            <a:r>
              <a:rPr lang="ru-RU" sz="2000" b="1" i="0" dirty="0">
                <a:solidFill>
                  <a:schemeClr val="accent6">
                    <a:lumMod val="50000"/>
                  </a:schemeClr>
                </a:solidFill>
                <a:effectLst/>
                <a:latin typeface="YS Text"/>
              </a:rPr>
              <a:t>Опасными могут оказаться и «привычные» нам пищевые добавки, такие как Е330 — обычная лимонная кислота. Количество ее вообще не нормируется, и «перебор» Е330 в продукте способен вызвать неприятные ощущения у больных язвой желудка.</a:t>
            </a:r>
          </a:p>
          <a:p>
            <a:pPr algn="l"/>
            <a:r>
              <a:rPr lang="ru-RU" sz="2000" b="1" i="0" dirty="0">
                <a:solidFill>
                  <a:schemeClr val="accent6">
                    <a:lumMod val="50000"/>
                  </a:schemeClr>
                </a:solidFill>
                <a:effectLst/>
                <a:latin typeface="YS Text"/>
              </a:rPr>
              <a:t>С другой стороны, есть безвредные и даже полезные пищевые добавки. Например, добавка Е163 (краситель) — это лишь антоциан из винограда, а Е338 (антиоксидант) и Е450 (стабилизатор) — самые обычные микроэлементы, нужные нашим костям. Но медики все же настаивают на таком выводе: хотя пищевые добавки производятся из натурального сырья, но проходят дополнительную химическую обработку. А поэтому последствия могут быть непредсказуемыми.</a:t>
            </a:r>
          </a:p>
          <a:p>
            <a:pPr algn="l"/>
            <a:r>
              <a:rPr lang="ru-RU" sz="2000" b="1" i="0" dirty="0">
                <a:solidFill>
                  <a:schemeClr val="accent6">
                    <a:lumMod val="50000"/>
                  </a:schemeClr>
                </a:solidFill>
                <a:effectLst/>
                <a:latin typeface="YS Text"/>
              </a:rPr>
              <a:t>Естественно, возникает и другой вопрос: какие дозы этих добавок считаются безвредными для организма человека? Так, на этикетках не ставится отметка о количестве пищевых добавок, а лишь указывается, что они есть в составе продукта.</a:t>
            </a:r>
          </a:p>
          <a:p>
            <a:pPr algn="l"/>
            <a:r>
              <a:rPr lang="ru-RU" sz="2000" b="1" i="0" dirty="0">
                <a:solidFill>
                  <a:schemeClr val="accent6">
                    <a:lumMod val="50000"/>
                  </a:schemeClr>
                </a:solidFill>
                <a:effectLst/>
                <a:latin typeface="YS Text"/>
              </a:rPr>
              <a:t>Возникает логичный вопрос: так что же можно есть? Просто при покупке продуктов питания необходимо внимательно изучать этикетку и выбирать то, где самое меньшее количество Е добавок. Идеальный вариант — их отсутствие.</a:t>
            </a:r>
            <a:br>
              <a:rPr lang="ru-RU" sz="2000" b="1" i="0" dirty="0">
                <a:solidFill>
                  <a:schemeClr val="accent6">
                    <a:lumMod val="50000"/>
                  </a:schemeClr>
                </a:solidFill>
                <a:effectLst/>
                <a:latin typeface="YS Text"/>
              </a:rPr>
            </a:br>
            <a:endParaRPr lang="ru-RU" sz="2000" b="1" i="0" dirty="0">
              <a:solidFill>
                <a:schemeClr val="accent6">
                  <a:lumMod val="50000"/>
                </a:schemeClr>
              </a:solidFill>
              <a:effectLst/>
              <a:latin typeface="YS Text"/>
            </a:endParaRPr>
          </a:p>
        </p:txBody>
      </p:sp>
    </p:spTree>
    <p:extLst>
      <p:ext uri="{BB962C8B-B14F-4D97-AF65-F5344CB8AC3E}">
        <p14:creationId xmlns:p14="http://schemas.microsoft.com/office/powerpoint/2010/main" val="3389413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4AECF5-BBBF-4234-8C3D-BD1154836C3B}"/>
              </a:ext>
            </a:extLst>
          </p:cNvPr>
          <p:cNvSpPr txBox="1"/>
          <p:nvPr/>
        </p:nvSpPr>
        <p:spPr>
          <a:xfrm>
            <a:off x="92765" y="0"/>
            <a:ext cx="6493566" cy="6986528"/>
          </a:xfrm>
          <a:prstGeom prst="rect">
            <a:avLst/>
          </a:prstGeom>
          <a:noFill/>
        </p:spPr>
        <p:txBody>
          <a:bodyPr wrap="square">
            <a:spAutoFit/>
          </a:bodyPr>
          <a:lstStyle/>
          <a:p>
            <a:pPr algn="l"/>
            <a:r>
              <a:rPr lang="ru-RU" sz="2800" b="1" i="0" dirty="0">
                <a:solidFill>
                  <a:srgbClr val="000000"/>
                </a:solidFill>
                <a:effectLst/>
                <a:latin typeface="Helvetica Neue"/>
              </a:rPr>
              <a:t>Список особо опасных пищевых Е-добавок:</a:t>
            </a:r>
          </a:p>
          <a:p>
            <a:pPr algn="l"/>
            <a:r>
              <a:rPr lang="ru-RU" sz="2800" b="0" i="0" dirty="0">
                <a:solidFill>
                  <a:srgbClr val="000000"/>
                </a:solidFill>
                <a:effectLst/>
                <a:latin typeface="Helvetica Neue"/>
              </a:rPr>
              <a:t>Рост злокачественных опухолей:</a:t>
            </a:r>
          </a:p>
          <a:p>
            <a:pPr algn="l"/>
            <a:r>
              <a:rPr lang="ru-RU" sz="2800" b="0" i="0" dirty="0">
                <a:solidFill>
                  <a:srgbClr val="000000"/>
                </a:solidFill>
                <a:effectLst/>
                <a:latin typeface="Helvetica Neue"/>
              </a:rPr>
              <a:t>Е103, Е105, Е121, Е123, Е125, Е126, Е130, Е131, Е143, Е152, Е210, Е211, Е213, Е214, Е215, Е216, Е217, Е240, Е330, Е447</a:t>
            </a:r>
          </a:p>
          <a:p>
            <a:pPr algn="l"/>
            <a:r>
              <a:rPr lang="ru-RU" sz="2800" b="0" i="0" dirty="0">
                <a:solidFill>
                  <a:srgbClr val="000000"/>
                </a:solidFill>
                <a:effectLst/>
                <a:latin typeface="Helvetica Neue"/>
              </a:rPr>
              <a:t>Заболевания желудочно-кишечного тракта:</a:t>
            </a:r>
          </a:p>
          <a:p>
            <a:pPr algn="l"/>
            <a:r>
              <a:rPr lang="ru-RU" sz="2800" b="0" i="0" dirty="0">
                <a:solidFill>
                  <a:srgbClr val="000000"/>
                </a:solidFill>
                <a:effectLst/>
                <a:latin typeface="Helvetica Neue"/>
              </a:rPr>
              <a:t>Е221, Е222, Е223, Е224, Е225, Е226, Е320, Е321, Е322, Е338, Е339, Е340, Е341, Е407, Е450, Е461, Е462, Е463, Е464, Е465, Е466</a:t>
            </a:r>
          </a:p>
          <a:p>
            <a:pPr algn="l"/>
            <a:r>
              <a:rPr lang="ru-RU" sz="2800" b="0" i="0" dirty="0">
                <a:solidFill>
                  <a:srgbClr val="000000"/>
                </a:solidFill>
                <a:effectLst/>
                <a:latin typeface="Helvetica Neue"/>
              </a:rPr>
              <a:t>Аллергены:</a:t>
            </a:r>
          </a:p>
          <a:p>
            <a:pPr algn="l"/>
            <a:r>
              <a:rPr lang="ru-RU" sz="2800" b="0" i="0" dirty="0">
                <a:solidFill>
                  <a:srgbClr val="000000"/>
                </a:solidFill>
                <a:effectLst/>
                <a:latin typeface="Helvetica Neue"/>
              </a:rPr>
              <a:t>Е230, Е231, Е232, Е239, Е311, Е312, Е313</a:t>
            </a:r>
          </a:p>
        </p:txBody>
      </p:sp>
      <p:sp>
        <p:nvSpPr>
          <p:cNvPr id="5" name="TextBox 4">
            <a:extLst>
              <a:ext uri="{FF2B5EF4-FFF2-40B4-BE49-F238E27FC236}">
                <a16:creationId xmlns:a16="http://schemas.microsoft.com/office/drawing/2014/main" xmlns="" id="{AEE87217-1529-4EAA-BEF7-3D42B4E6DFCB}"/>
              </a:ext>
            </a:extLst>
          </p:cNvPr>
          <p:cNvSpPr txBox="1"/>
          <p:nvPr/>
        </p:nvSpPr>
        <p:spPr>
          <a:xfrm>
            <a:off x="6586330" y="1"/>
            <a:ext cx="5605669" cy="646331"/>
          </a:xfrm>
          <a:prstGeom prst="rect">
            <a:avLst/>
          </a:prstGeom>
          <a:noFill/>
        </p:spPr>
        <p:txBody>
          <a:bodyPr wrap="square">
            <a:spAutoFit/>
          </a:bodyPr>
          <a:lstStyle/>
          <a:p>
            <a:pPr algn="l"/>
            <a:r>
              <a:rPr lang="ru-RU" b="0" i="0" dirty="0">
                <a:solidFill>
                  <a:srgbClr val="000000"/>
                </a:solidFill>
                <a:effectLst/>
                <a:latin typeface="Helvetica Neue"/>
              </a:rPr>
              <a:t>Болезни печени и почек:</a:t>
            </a:r>
          </a:p>
          <a:p>
            <a:pPr algn="l"/>
            <a:r>
              <a:rPr lang="ru-RU" b="0" i="0" dirty="0">
                <a:solidFill>
                  <a:srgbClr val="000000"/>
                </a:solidFill>
                <a:effectLst/>
                <a:latin typeface="Helvetica Neue"/>
              </a:rPr>
              <a:t>Е171, Е173, Е320, Е321, Е322</a:t>
            </a:r>
          </a:p>
        </p:txBody>
      </p:sp>
      <p:pic>
        <p:nvPicPr>
          <p:cNvPr id="22530" name="Picture 2">
            <a:extLst>
              <a:ext uri="{FF2B5EF4-FFF2-40B4-BE49-F238E27FC236}">
                <a16:creationId xmlns:a16="http://schemas.microsoft.com/office/drawing/2014/main" xmlns="" id="{81C6FC00-A1CC-4C32-AE39-2EA1DF126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330" y="1007164"/>
            <a:ext cx="5406887" cy="552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87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9F7EC6-3B7D-4B6D-99A1-1D62988E2BB9}"/>
              </a:ext>
            </a:extLst>
          </p:cNvPr>
          <p:cNvSpPr txBox="1"/>
          <p:nvPr/>
        </p:nvSpPr>
        <p:spPr>
          <a:xfrm>
            <a:off x="132522" y="265043"/>
            <a:ext cx="11600131" cy="6432530"/>
          </a:xfrm>
          <a:prstGeom prst="rect">
            <a:avLst/>
          </a:prstGeom>
          <a:noFill/>
        </p:spPr>
        <p:txBody>
          <a:bodyPr wrap="square">
            <a:spAutoFit/>
          </a:bodyPr>
          <a:lstStyle/>
          <a:p>
            <a:r>
              <a:rPr lang="ru-RU" sz="2800" b="1" i="0" dirty="0">
                <a:solidFill>
                  <a:srgbClr val="555555"/>
                </a:solidFill>
                <a:effectLst/>
                <a:latin typeface="Tahoma" panose="020B0604030504040204" pitchFamily="34" charset="0"/>
              </a:rPr>
              <a:t>Влияние пищевых Е ингредиентов на </a:t>
            </a:r>
            <a:r>
              <a:rPr lang="ru-RU" sz="2800" b="1" i="0" dirty="0" smtClean="0">
                <a:solidFill>
                  <a:srgbClr val="555555"/>
                </a:solidFill>
                <a:effectLst/>
                <a:latin typeface="Tahoma" panose="020B0604030504040204" pitchFamily="34" charset="0"/>
              </a:rPr>
              <a:t>организм.</a:t>
            </a:r>
          </a:p>
          <a:p>
            <a:r>
              <a:rPr lang="ru-RU" sz="2800" b="1" i="0" dirty="0" smtClean="0">
                <a:solidFill>
                  <a:srgbClr val="555555"/>
                </a:solidFill>
                <a:effectLst/>
                <a:latin typeface="Tahoma" panose="020B0604030504040204" pitchFamily="34" charset="0"/>
              </a:rPr>
              <a:t> </a:t>
            </a:r>
            <a:r>
              <a:rPr lang="ru-RU" sz="2800" b="1" i="0" dirty="0">
                <a:solidFill>
                  <a:srgbClr val="555555"/>
                </a:solidFill>
                <a:effectLst/>
                <a:latin typeface="Tahoma" panose="020B0604030504040204" pitchFamily="34" charset="0"/>
              </a:rPr>
              <a:t>В продуктах питания постоянно используются пищевые добавки. </a:t>
            </a:r>
            <a:endParaRPr lang="ru-RU" sz="2800" b="1" i="0" dirty="0" smtClean="0">
              <a:solidFill>
                <a:srgbClr val="555555"/>
              </a:solidFill>
              <a:effectLst/>
              <a:latin typeface="Tahoma" panose="020B0604030504040204" pitchFamily="34" charset="0"/>
            </a:endParaRPr>
          </a:p>
          <a:p>
            <a:r>
              <a:rPr lang="ru-RU" sz="2800" b="1" i="0" dirty="0" smtClean="0">
                <a:solidFill>
                  <a:srgbClr val="555555"/>
                </a:solidFill>
                <a:effectLst/>
                <a:latin typeface="Tahoma" panose="020B0604030504040204" pitchFamily="34" charset="0"/>
              </a:rPr>
              <a:t>В </a:t>
            </a:r>
            <a:r>
              <a:rPr lang="ru-RU" sz="2800" b="1" i="0" dirty="0">
                <a:solidFill>
                  <a:srgbClr val="555555"/>
                </a:solidFill>
                <a:effectLst/>
                <a:latin typeface="Tahoma" panose="020B0604030504040204" pitchFamily="34" charset="0"/>
              </a:rPr>
              <a:t>домашних условиях люди используют уксус, лимонную кислоту, соду и т.д. При промышленном производстве также требуется улучшать свойства конечного продукта. Например, консерванты Е позволяют сохранять еду свежей в несколько раз дольше, чем это возможно в естественных условиях. Чтобы узнать все о Е добавке, учёные проводят многочисленные тесты. Безопасные вещества допускаются к использованию. Вредные пищевые добавки могут стать причиной появления опухолей, хронических заболеваний, повреждения внутренних органов. Они запрещаются к применению</a:t>
            </a:r>
            <a:r>
              <a:rPr lang="ru-RU" sz="2000" b="1" i="0" dirty="0">
                <a:solidFill>
                  <a:srgbClr val="555555"/>
                </a:solidFill>
                <a:effectLst/>
                <a:latin typeface="Tahoma" panose="020B0604030504040204" pitchFamily="34" charset="0"/>
              </a:rPr>
              <a:t>.</a:t>
            </a:r>
            <a:r>
              <a:rPr lang="ru-RU" sz="2000" b="1" dirty="0"/>
              <a:t/>
            </a:r>
            <a:br>
              <a:rPr lang="ru-RU" sz="2000" b="1" dirty="0"/>
            </a:br>
            <a:r>
              <a:rPr lang="ru-RU" sz="2000" b="1" i="0" dirty="0">
                <a:solidFill>
                  <a:srgbClr val="555555"/>
                </a:solidFill>
                <a:effectLst/>
                <a:latin typeface="Tahoma" panose="020B0604030504040204" pitchFamily="34" charset="0"/>
              </a:rPr>
              <a:t>Источник: </a:t>
            </a:r>
            <a:r>
              <a:rPr lang="ru-RU" sz="2000" b="1" i="0" u="none" strike="noStrike" dirty="0">
                <a:solidFill>
                  <a:srgbClr val="CC6600"/>
                </a:solidFill>
                <a:effectLst/>
                <a:latin typeface="Tahoma" panose="020B0604030504040204" pitchFamily="34" charset="0"/>
                <a:hlinkClick r:id="rId2"/>
              </a:rPr>
              <a:t>https://zpp.guru/torg/tablica-e-dobavok</a:t>
            </a:r>
            <a:r>
              <a:rPr lang="ru-RU" b="0" i="0" u="none" strike="noStrike" dirty="0">
                <a:solidFill>
                  <a:srgbClr val="CC6600"/>
                </a:solidFill>
                <a:effectLst/>
                <a:latin typeface="Tahoma" panose="020B0604030504040204" pitchFamily="34" charset="0"/>
                <a:hlinkClick r:id="rId2"/>
              </a:rPr>
              <a:t>/</a:t>
            </a:r>
            <a:endParaRPr lang="ru-RU" dirty="0"/>
          </a:p>
        </p:txBody>
      </p:sp>
    </p:spTree>
    <p:extLst>
      <p:ext uri="{BB962C8B-B14F-4D97-AF65-F5344CB8AC3E}">
        <p14:creationId xmlns:p14="http://schemas.microsoft.com/office/powerpoint/2010/main" val="1232248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D7F6658-CA92-471F-B637-0D9BBF6AA589}"/>
              </a:ext>
            </a:extLst>
          </p:cNvPr>
          <p:cNvSpPr txBox="1"/>
          <p:nvPr/>
        </p:nvSpPr>
        <p:spPr>
          <a:xfrm>
            <a:off x="0" y="62160"/>
            <a:ext cx="8371267" cy="6740307"/>
          </a:xfrm>
          <a:prstGeom prst="rect">
            <a:avLst/>
          </a:prstGeom>
          <a:noFill/>
        </p:spPr>
        <p:txBody>
          <a:bodyPr wrap="square">
            <a:spAutoFit/>
          </a:bodyPr>
          <a:lstStyle/>
          <a:p>
            <a:pPr algn="ctr"/>
            <a:r>
              <a:rPr lang="ru-RU" b="1" i="1" dirty="0">
                <a:solidFill>
                  <a:srgbClr val="00253E"/>
                </a:solidFill>
                <a:effectLst/>
                <a:latin typeface="-apple-system"/>
                <a:cs typeface="Aharoni" panose="02010803020104030203" pitchFamily="2" charset="-79"/>
              </a:rPr>
              <a:t>Принципы правильного питания</a:t>
            </a:r>
          </a:p>
          <a:p>
            <a:pPr algn="ctr"/>
            <a:r>
              <a:rPr lang="ru-RU" b="1" i="1" dirty="0">
                <a:solidFill>
                  <a:srgbClr val="3A3A3A"/>
                </a:solidFill>
                <a:effectLst/>
                <a:latin typeface="-apple-system"/>
                <a:cs typeface="Aharoni" panose="02010803020104030203" pitchFamily="2" charset="-79"/>
              </a:rPr>
              <a:t>Подводя итоги всего вышесказанного, хотелось бы перечислить главные принципы правильного питания, пропагандируемого наукой под названием «</a:t>
            </a:r>
            <a:r>
              <a:rPr lang="ru-RU" b="1" i="1" dirty="0" err="1">
                <a:solidFill>
                  <a:srgbClr val="3A3A3A"/>
                </a:solidFill>
                <a:effectLst/>
                <a:latin typeface="-apple-system"/>
                <a:cs typeface="Aharoni" panose="02010803020104030203" pitchFamily="2" charset="-79"/>
              </a:rPr>
              <a:t>нутрициология</a:t>
            </a:r>
            <a:r>
              <a:rPr lang="ru-RU" b="1" i="1" dirty="0" smtClean="0">
                <a:solidFill>
                  <a:srgbClr val="3A3A3A"/>
                </a:solidFill>
                <a:effectLst/>
                <a:latin typeface="-apple-system"/>
                <a:cs typeface="Aharoni" panose="02010803020104030203" pitchFamily="2" charset="-79"/>
              </a:rPr>
              <a:t>».</a:t>
            </a:r>
            <a:endParaRPr lang="ru-RU" b="1" i="1" dirty="0">
              <a:solidFill>
                <a:srgbClr val="3A3A3A"/>
              </a:solidFill>
              <a:effectLst/>
              <a:latin typeface="-apple-system"/>
              <a:cs typeface="Aharoni" panose="02010803020104030203" pitchFamily="2" charset="-79"/>
            </a:endParaRPr>
          </a:p>
          <a:p>
            <a:pPr algn="l">
              <a:buFont typeface="+mj-lt"/>
              <a:buAutoNum type="arabicPeriod"/>
            </a:pPr>
            <a:r>
              <a:rPr lang="ru-RU" sz="2000" i="1" dirty="0">
                <a:solidFill>
                  <a:srgbClr val="3A3A3A"/>
                </a:solidFill>
                <a:effectLst/>
                <a:latin typeface="-apple-system"/>
                <a:cs typeface="Aharoni" panose="02010803020104030203" pitchFamily="2" charset="-79"/>
              </a:rPr>
              <a:t>Постоянно употребляйте очищенную сырую воду (не меньше 2 литров в день).</a:t>
            </a:r>
          </a:p>
          <a:p>
            <a:pPr algn="l">
              <a:buFont typeface="+mj-lt"/>
              <a:buAutoNum type="arabicPeriod"/>
            </a:pPr>
            <a:r>
              <a:rPr lang="ru-RU" sz="2000" b="1" i="1" dirty="0">
                <a:solidFill>
                  <a:srgbClr val="3A3A3A"/>
                </a:solidFill>
                <a:effectLst/>
                <a:latin typeface="-apple-system"/>
                <a:cs typeface="Aharoni" panose="02010803020104030203" pitchFamily="2" charset="-79"/>
              </a:rPr>
              <a:t>Не стоит принимать пищу при болях, во время умственного и физического недомогания, при усталости, лихорадке и высокой температуре. В таких случаях желательно вообще отказаться от пищи, заменив ее водой.</a:t>
            </a:r>
          </a:p>
          <a:p>
            <a:pPr algn="l">
              <a:buFont typeface="+mj-lt"/>
              <a:buAutoNum type="arabicPeriod"/>
            </a:pPr>
            <a:r>
              <a:rPr lang="ru-RU" sz="2000" b="1" i="1" dirty="0">
                <a:solidFill>
                  <a:srgbClr val="3A3A3A"/>
                </a:solidFill>
                <a:effectLst/>
                <a:latin typeface="-apple-system"/>
                <a:cs typeface="Aharoni" panose="02010803020104030203" pitchFamily="2" charset="-79"/>
              </a:rPr>
              <a:t>Принимайте пищу лишь при ощущении голода. Дабы не перепутать голод с аппетитом, следует за полчаса до еды приучить себя выпивать 200 – 250 мл очищенной воды.</a:t>
            </a:r>
          </a:p>
          <a:p>
            <a:pPr algn="l">
              <a:buFont typeface="+mj-lt"/>
              <a:buAutoNum type="arabicPeriod"/>
            </a:pPr>
            <a:r>
              <a:rPr lang="ru-RU" sz="2000" b="1" i="1" dirty="0">
                <a:solidFill>
                  <a:srgbClr val="3A3A3A"/>
                </a:solidFill>
                <a:effectLst/>
                <a:latin typeface="-apple-system"/>
                <a:cs typeface="Aharoni" panose="02010803020104030203" pitchFamily="2" charset="-79"/>
              </a:rPr>
              <a:t>Не пейте во время еды. Дело в том, что вода «покидает» желудок через 10 минут после ее приема, при этом вместе с водой выводится разбавленный желудочный сок, а это препятствует полноценному пищеварению. К тому же питье в процессе приема пищи влечет за собой плохое пережевывание еды. В целом рекомендуется употреблять воду через полчаса после приема фруктов, спустя два часа после крахмальной пищи, а также через четыре часа после белковой.</a:t>
            </a:r>
          </a:p>
        </p:txBody>
      </p:sp>
      <p:pic>
        <p:nvPicPr>
          <p:cNvPr id="20482" name="Picture 2">
            <a:extLst>
              <a:ext uri="{FF2B5EF4-FFF2-40B4-BE49-F238E27FC236}">
                <a16:creationId xmlns:a16="http://schemas.microsoft.com/office/drawing/2014/main" xmlns="" id="{B1CBFAA9-72C8-4802-B287-8138D8B74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68" y="861391"/>
            <a:ext cx="3714714" cy="447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5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A6CDE2-AF53-4E34-8A3C-EE3E1A10E8C7}"/>
              </a:ext>
            </a:extLst>
          </p:cNvPr>
          <p:cNvSpPr txBox="1"/>
          <p:nvPr/>
        </p:nvSpPr>
        <p:spPr>
          <a:xfrm>
            <a:off x="0" y="1"/>
            <a:ext cx="12192000" cy="6863417"/>
          </a:xfrm>
          <a:prstGeom prst="rect">
            <a:avLst/>
          </a:prstGeom>
          <a:noFill/>
        </p:spPr>
        <p:txBody>
          <a:bodyPr wrap="square">
            <a:spAutoFit/>
          </a:bodyPr>
          <a:lstStyle/>
          <a:p>
            <a:pPr algn="l">
              <a:buFont typeface="+mj-lt"/>
              <a:buAutoNum type="arabicPeriod"/>
            </a:pPr>
            <a:r>
              <a:rPr lang="ru-RU" b="1" i="0" dirty="0">
                <a:solidFill>
                  <a:schemeClr val="accent2">
                    <a:lumMod val="50000"/>
                  </a:schemeClr>
                </a:solidFill>
                <a:effectLst/>
                <a:latin typeface="-apple-system"/>
                <a:cs typeface="Aharoni" panose="02010803020104030203" pitchFamily="2" charset="-79"/>
              </a:rPr>
              <a:t>Не следует употреблять очень холодные либо горячие напитки или блюда, поскольку холод приостанавливает действие энзимов, тогда как горячая пища расстраивает тонус пищеварительных органов.</a:t>
            </a:r>
          </a:p>
          <a:p>
            <a:pPr algn="l">
              <a:buFont typeface="+mj-lt"/>
              <a:buAutoNum type="arabicPeriod"/>
            </a:pPr>
            <a:r>
              <a:rPr lang="ru-RU" b="1" i="0" dirty="0">
                <a:solidFill>
                  <a:schemeClr val="accent2">
                    <a:lumMod val="50000"/>
                  </a:schemeClr>
                </a:solidFill>
                <a:effectLst/>
                <a:latin typeface="-apple-system"/>
                <a:cs typeface="Aharoni" panose="02010803020104030203" pitchFamily="2" charset="-79"/>
              </a:rPr>
              <a:t>Необходимо исключить или сократить прием в пищу продуктов, содержащих пуриновые компоненты, </a:t>
            </a:r>
            <a:r>
              <a:rPr lang="ru-RU" b="1" i="0" dirty="0" err="1">
                <a:solidFill>
                  <a:schemeClr val="accent2">
                    <a:lumMod val="50000"/>
                  </a:schemeClr>
                </a:solidFill>
                <a:effectLst/>
                <a:latin typeface="-apple-system"/>
                <a:cs typeface="Aharoni" panose="02010803020104030203" pitchFamily="2" charset="-79"/>
              </a:rPr>
              <a:t>аллоксуровые</a:t>
            </a:r>
            <a:r>
              <a:rPr lang="ru-RU" b="1" i="0" dirty="0">
                <a:solidFill>
                  <a:schemeClr val="accent2">
                    <a:lumMod val="50000"/>
                  </a:schemeClr>
                </a:solidFill>
                <a:effectLst/>
                <a:latin typeface="-apple-system"/>
                <a:cs typeface="Aharoni" panose="02010803020104030203" pitchFamily="2" charset="-79"/>
              </a:rPr>
              <a:t> основания, а также афлатоксин (то есть кофе и чай, шоколад и какао, мясные бульоны и копчения). Такие продукты приводят к увеличению количества мочевой кислоты, тем самым нарушая кислотно-щелочное равновесие.</a:t>
            </a:r>
          </a:p>
          <a:p>
            <a:pPr algn="l">
              <a:buFont typeface="+mj-lt"/>
              <a:buAutoNum type="arabicPeriod"/>
            </a:pPr>
            <a:r>
              <a:rPr lang="ru-RU" b="1" i="0" dirty="0">
                <a:solidFill>
                  <a:schemeClr val="accent2">
                    <a:lumMod val="50000"/>
                  </a:schemeClr>
                </a:solidFill>
                <a:effectLst/>
                <a:latin typeface="-apple-system"/>
                <a:cs typeface="Aharoni" panose="02010803020104030203" pitchFamily="2" charset="-79"/>
              </a:rPr>
              <a:t>Рекомендуется отказаться от употребления рафинированных продуктов: муки, очищенного риса, хлопьев, перловки, сахара и пр. Так, промышленный очищенный сахар можно заменить желтым нерафинированным сахаром, медом, сухофруктами, сладкими фруктами и овощами.</a:t>
            </a:r>
          </a:p>
          <a:p>
            <a:pPr algn="l">
              <a:buFont typeface="+mj-lt"/>
              <a:buAutoNum type="arabicPeriod"/>
            </a:pPr>
            <a:r>
              <a:rPr lang="ru-RU" b="1" i="0" dirty="0">
                <a:solidFill>
                  <a:schemeClr val="accent2">
                    <a:lumMod val="50000"/>
                  </a:schemeClr>
                </a:solidFill>
                <a:effectLst/>
                <a:latin typeface="-apple-system"/>
                <a:cs typeface="Aharoni" panose="02010803020104030203" pitchFamily="2" charset="-79"/>
              </a:rPr>
              <a:t>Следует в обязательном порядке ввести в ежедневный рацион сырые овощи, семена, орехи, семечки, а также фрукты.</a:t>
            </a:r>
          </a:p>
          <a:p>
            <a:pPr algn="l">
              <a:buFont typeface="+mj-lt"/>
              <a:buAutoNum type="arabicPeriod"/>
            </a:pPr>
            <a:r>
              <a:rPr lang="ru-RU" sz="1600" b="1" i="1" dirty="0">
                <a:solidFill>
                  <a:schemeClr val="accent2">
                    <a:lumMod val="50000"/>
                  </a:schemeClr>
                </a:solidFill>
                <a:effectLst/>
                <a:latin typeface="-apple-system"/>
                <a:cs typeface="Aharoni" panose="02010803020104030203" pitchFamily="2" charset="-79"/>
              </a:rPr>
              <a:t>Желательно каждое утро начинать с приема фруктов и овощей, дополнив такой завтрак двумя – тремя грецкими орехами. Свежие фрукты намного полезнее сушеных.</a:t>
            </a:r>
          </a:p>
          <a:p>
            <a:pPr algn="l">
              <a:buFont typeface="+mj-lt"/>
              <a:buAutoNum type="arabicPeriod"/>
            </a:pPr>
            <a:r>
              <a:rPr lang="ru-RU" sz="1600" b="1" i="1" dirty="0">
                <a:solidFill>
                  <a:schemeClr val="accent2">
                    <a:lumMod val="50000"/>
                  </a:schemeClr>
                </a:solidFill>
                <a:effectLst/>
                <a:latin typeface="-apple-system"/>
                <a:cs typeface="Aharoni" panose="02010803020104030203" pitchFamily="2" charset="-79"/>
              </a:rPr>
              <a:t>Желательно ежедневно (во время обеда) съедать большую порцию салата, ингредиенты которого поставляют в организм сложные белки, витамины, а также многие щелочные соли (включая железо и кальций) в достаточно легкоусвояемой форме. Важно, чтобы составляющие салата были сырыми. В салате должно присутствовать не больше четырех овощей. Употребляется салат без соли, уксуса, подсолнечного масла, лимонного сока и других приправ. Возможные составляющие салата: капуста и редис, зеленые листья салата и сельдерей, огурцы и помидоры, лук и петрушка.</a:t>
            </a:r>
          </a:p>
          <a:p>
            <a:pPr algn="l">
              <a:buFont typeface="+mj-lt"/>
              <a:buAutoNum type="arabicPeriod"/>
            </a:pPr>
            <a:r>
              <a:rPr lang="ru-RU" sz="1600" b="1" i="1" dirty="0">
                <a:solidFill>
                  <a:schemeClr val="accent2">
                    <a:lumMod val="50000"/>
                  </a:schemeClr>
                </a:solidFill>
                <a:effectLst/>
                <a:latin typeface="-apple-system"/>
                <a:cs typeface="Aharoni" panose="02010803020104030203" pitchFamily="2" charset="-79"/>
              </a:rPr>
              <a:t>Следите за употреблением животных жиров, которые тормозят процесс пищеварения, особенно это касается усвоения белков. Итог: увеличение брожения в ЖКТ, перегрузка печени, а также почек токсинами. Жиры необходимо добавлять в пищу лишь после ее приготовления, при этом оптимальное соотношение животных и, соответственно, растительных жиров должно равняться 1:3.</a:t>
            </a:r>
          </a:p>
          <a:p>
            <a:pPr algn="l">
              <a:buFont typeface="+mj-lt"/>
              <a:buAutoNum type="arabicPeriod"/>
            </a:pPr>
            <a:r>
              <a:rPr lang="ru-RU" sz="1600" b="1" i="1" dirty="0">
                <a:solidFill>
                  <a:schemeClr val="accent2">
                    <a:lumMod val="50000"/>
                  </a:schemeClr>
                </a:solidFill>
                <a:effectLst/>
                <a:latin typeface="-apple-system"/>
                <a:cs typeface="Aharoni" panose="02010803020104030203" pitchFamily="2" charset="-79"/>
              </a:rPr>
              <a:t>Вареная пища должна обязательно сочетаться с сырыми овощами, причем последних должно быть примерно в три раза больше, чем первых.</a:t>
            </a:r>
          </a:p>
        </p:txBody>
      </p:sp>
    </p:spTree>
    <p:extLst>
      <p:ext uri="{BB962C8B-B14F-4D97-AF65-F5344CB8AC3E}">
        <p14:creationId xmlns:p14="http://schemas.microsoft.com/office/powerpoint/2010/main" val="130271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AEF64986-EB1E-4C21-90B7-EC8AD2042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91" y="0"/>
            <a:ext cx="113703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04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E37AC0A-49C3-42C2-BD2B-5A1509D79917}"/>
              </a:ext>
            </a:extLst>
          </p:cNvPr>
          <p:cNvSpPr txBox="1"/>
          <p:nvPr/>
        </p:nvSpPr>
        <p:spPr>
          <a:xfrm>
            <a:off x="0" y="106017"/>
            <a:ext cx="8242852" cy="3139321"/>
          </a:xfrm>
          <a:prstGeom prst="rect">
            <a:avLst/>
          </a:prstGeom>
          <a:solidFill>
            <a:schemeClr val="accent5">
              <a:lumMod val="20000"/>
              <a:lumOff val="80000"/>
            </a:schemeClr>
          </a:solidFill>
        </p:spPr>
        <p:txBody>
          <a:bodyPr wrap="square">
            <a:spAutoFit/>
          </a:bodyPr>
          <a:lstStyle/>
          <a:p>
            <a:r>
              <a:rPr lang="ru-RU" b="1" dirty="0">
                <a:solidFill>
                  <a:schemeClr val="accent5">
                    <a:lumMod val="50000"/>
                  </a:schemeClr>
                </a:solidFill>
                <a:cs typeface="Aharoni" panose="02010803020104030203" pitchFamily="2" charset="-79"/>
              </a:rPr>
              <a:t>Тщательно пережевывайте пищу, которая, обработавшись слюной при пережевывании, сразу же подвергается воздействию пищеварительных соков, а, следовательно, не задерживается в самом желудке, хорошо перевариваясь и </a:t>
            </a:r>
            <a:r>
              <a:rPr lang="ru-RU" b="1" dirty="0" err="1">
                <a:solidFill>
                  <a:schemeClr val="accent5">
                    <a:lumMod val="50000"/>
                  </a:schemeClr>
                </a:solidFill>
                <a:cs typeface="Aharoni" panose="02010803020104030203" pitchFamily="2" charset="-79"/>
              </a:rPr>
              <a:t>усваиваясь</a:t>
            </a:r>
            <a:r>
              <a:rPr lang="ru-RU" b="1" dirty="0">
                <a:solidFill>
                  <a:schemeClr val="accent5">
                    <a:lumMod val="50000"/>
                  </a:schemeClr>
                </a:solidFill>
                <a:cs typeface="Aharoni" panose="02010803020104030203" pitchFamily="2" charset="-79"/>
              </a:rPr>
              <a:t>. А вот ее не переваренные части не подвергаются процессам гниения и брожения. К тому же, тщательно пережевывая пищу, Вы экономите силы своего организма, который тратит намного меньше энергии на пищеварительные, а также выделительные процессы.</a:t>
            </a:r>
          </a:p>
          <a:p>
            <a:r>
              <a:rPr lang="ru-RU" b="1" dirty="0">
                <a:solidFill>
                  <a:schemeClr val="accent5">
                    <a:lumMod val="50000"/>
                  </a:schemeClr>
                </a:solidFill>
                <a:cs typeface="Aharoni" panose="02010803020104030203" pitchFamily="2" charset="-79"/>
              </a:rPr>
              <a:t>Устраивайте организму кратковременные перерывы или разгрузочные дни.</a:t>
            </a:r>
          </a:p>
          <a:p>
            <a:r>
              <a:rPr lang="ru-RU" b="1" dirty="0">
                <a:solidFill>
                  <a:schemeClr val="accent5">
                    <a:lumMod val="50000"/>
                  </a:schemeClr>
                </a:solidFill>
                <a:cs typeface="Aharoni" panose="02010803020104030203" pitchFamily="2" charset="-79"/>
              </a:rPr>
              <a:t>Не переедайте, поскольку избыточное количество пищи приводит к существенной перегрузке организма, а также к его принудительной работе. А ведь насилие над природой никогда не приводит ни к чему хорошему.</a:t>
            </a:r>
          </a:p>
        </p:txBody>
      </p:sp>
      <p:sp>
        <p:nvSpPr>
          <p:cNvPr id="5" name="TextBox 4">
            <a:extLst>
              <a:ext uri="{FF2B5EF4-FFF2-40B4-BE49-F238E27FC236}">
                <a16:creationId xmlns:a16="http://schemas.microsoft.com/office/drawing/2014/main" xmlns="" id="{8F462E88-E1E4-49F9-BD91-1BEADD201EC1}"/>
              </a:ext>
            </a:extLst>
          </p:cNvPr>
          <p:cNvSpPr txBox="1"/>
          <p:nvPr/>
        </p:nvSpPr>
        <p:spPr>
          <a:xfrm>
            <a:off x="1" y="3612663"/>
            <a:ext cx="8494642" cy="3170099"/>
          </a:xfrm>
          <a:prstGeom prst="rect">
            <a:avLst/>
          </a:prstGeom>
          <a:solidFill>
            <a:schemeClr val="accent2">
              <a:lumMod val="20000"/>
              <a:lumOff val="80000"/>
            </a:schemeClr>
          </a:solidFill>
        </p:spPr>
        <p:txBody>
          <a:bodyPr wrap="square">
            <a:spAutoFit/>
          </a:bodyPr>
          <a:lstStyle/>
          <a:p>
            <a:r>
              <a:rPr lang="ru-RU" sz="2000" b="1" i="1" dirty="0">
                <a:solidFill>
                  <a:schemeClr val="accent2">
                    <a:lumMod val="50000"/>
                  </a:schemeClr>
                </a:solidFill>
                <a:cs typeface="Aharoni" panose="02010803020104030203" pitchFamily="2" charset="-79"/>
              </a:rPr>
              <a:t>Уменьшите употребление в пищу поваренной соли, тогда как при сердечно-сосудистых заболеваниях она должна быть вообще исключена из рациона. Дело в том, что поваренная соль состоит их двух микроэлементов – хлора и натрия, при этом в морской соли таких микроэлементов больше 64, причем все они крайне необходимы и полезны. Заменителями поваренной соли являются следующие овощи: чеснок и лук, черемша и хрен, а также редька. Для придания блюдам соленого вкуса может применяться морская капуста.</a:t>
            </a:r>
          </a:p>
          <a:p>
            <a:r>
              <a:rPr lang="ru-RU" sz="2000" b="1" i="1" dirty="0">
                <a:solidFill>
                  <a:schemeClr val="accent2">
                    <a:lumMod val="50000"/>
                  </a:schemeClr>
                </a:solidFill>
                <a:cs typeface="Aharoni" panose="02010803020104030203" pitchFamily="2" charset="-79"/>
              </a:rPr>
              <a:t>Готовьте блюда из натуральных, а, главное, свежих ингредиентов, к которым привык Ваш организм.</a:t>
            </a:r>
          </a:p>
        </p:txBody>
      </p:sp>
      <p:pic>
        <p:nvPicPr>
          <p:cNvPr id="21506" name="Picture 2">
            <a:extLst>
              <a:ext uri="{FF2B5EF4-FFF2-40B4-BE49-F238E27FC236}">
                <a16:creationId xmlns:a16="http://schemas.microsoft.com/office/drawing/2014/main" xmlns="" id="{1EE3E36F-7320-4D04-BA62-55B160F7D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373" y="0"/>
            <a:ext cx="38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37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xmlns="" id="{48D79E80-8176-420C-B03A-ADFB9AA68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00025"/>
            <a:ext cx="11487150" cy="64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81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Нарушение питания приводит к сбоям в работе организма в целом, тем самым провоцируя образование и развитие различных заболеваний.">
            <a:extLst>
              <a:ext uri="{FF2B5EF4-FFF2-40B4-BE49-F238E27FC236}">
                <a16:creationId xmlns:a16="http://schemas.microsoft.com/office/drawing/2014/main" xmlns="" id="{84747110-8C18-4B72-A483-A8748FB89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4" y="0"/>
            <a:ext cx="750073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4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BA1ABA29-5E9A-43E4-8D70-55CD649F4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106017"/>
            <a:ext cx="11675165" cy="675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9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71A3BD6D-8440-46D2-BCB7-8C14564F0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97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овременную науку нутрициологию можно поделить на два взаимосвязанных больших раздела. Так, первый раздел состоит из общих сведений о пище и пищевых веществах, в нем рассматриваются сведения относительно содержания в отдельно взятых продуктах питания жиров, белков, витаминов и прочих элементов. Второй раздел изучает практическую сторону проблемы питания.">
            <a:extLst>
              <a:ext uri="{FF2B5EF4-FFF2-40B4-BE49-F238E27FC236}">
                <a16:creationId xmlns:a16="http://schemas.microsoft.com/office/drawing/2014/main" xmlns="" id="{B11CD86F-1D72-4539-8C1A-D7A32CFD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5043"/>
            <a:ext cx="6599584" cy="5179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9B69C18-E287-4ABE-B1E4-CBB5BCDB3928}"/>
              </a:ext>
            </a:extLst>
          </p:cNvPr>
          <p:cNvSpPr txBox="1"/>
          <p:nvPr/>
        </p:nvSpPr>
        <p:spPr>
          <a:xfrm>
            <a:off x="6599584" y="265043"/>
            <a:ext cx="4996068" cy="4524315"/>
          </a:xfrm>
          <a:prstGeom prst="rect">
            <a:avLst/>
          </a:prstGeom>
          <a:noFill/>
        </p:spPr>
        <p:txBody>
          <a:bodyPr wrap="square">
            <a:spAutoFit/>
          </a:bodyPr>
          <a:lstStyle/>
          <a:p>
            <a:pPr algn="l"/>
            <a:r>
              <a:rPr lang="ru-RU" b="0" i="0" dirty="0">
                <a:solidFill>
                  <a:srgbClr val="3A3A3A"/>
                </a:solidFill>
                <a:effectLst/>
                <a:latin typeface="-apple-system"/>
              </a:rPr>
              <a:t>Определенные экологические проблемы являются особым предметом внимания </a:t>
            </a:r>
            <a:r>
              <a:rPr lang="ru-RU" b="0" i="0" dirty="0" err="1">
                <a:solidFill>
                  <a:srgbClr val="3A3A3A"/>
                </a:solidFill>
                <a:effectLst/>
                <a:latin typeface="-apple-system"/>
              </a:rPr>
              <a:t>нутрициологии</a:t>
            </a:r>
            <a:r>
              <a:rPr lang="ru-RU" b="0" i="0" dirty="0">
                <a:solidFill>
                  <a:srgbClr val="3A3A3A"/>
                </a:solidFill>
                <a:effectLst/>
                <a:latin typeface="-apple-system"/>
              </a:rPr>
              <a:t> вследствие ухудшения состояния окружающей нас среды.</a:t>
            </a:r>
          </a:p>
          <a:p>
            <a:pPr algn="l"/>
            <a:endParaRPr lang="ru-RU" b="0" i="0" dirty="0">
              <a:solidFill>
                <a:srgbClr val="3A3A3A"/>
              </a:solidFill>
              <a:effectLst/>
              <a:latin typeface="-apple-system"/>
            </a:endParaRPr>
          </a:p>
          <a:p>
            <a:pPr algn="l"/>
            <a:r>
              <a:rPr lang="ru-RU" b="0" i="0" dirty="0">
                <a:solidFill>
                  <a:srgbClr val="3A3A3A"/>
                </a:solidFill>
                <a:effectLst/>
                <a:latin typeface="-apple-system"/>
              </a:rPr>
              <a:t>Современную науку </a:t>
            </a:r>
            <a:r>
              <a:rPr lang="ru-RU" b="0" i="0" dirty="0" err="1">
                <a:solidFill>
                  <a:srgbClr val="3A3A3A"/>
                </a:solidFill>
                <a:effectLst/>
                <a:latin typeface="-apple-system"/>
              </a:rPr>
              <a:t>нутрициологию</a:t>
            </a:r>
            <a:r>
              <a:rPr lang="ru-RU" b="0" i="0" dirty="0">
                <a:solidFill>
                  <a:srgbClr val="3A3A3A"/>
                </a:solidFill>
                <a:effectLst/>
                <a:latin typeface="-apple-system"/>
              </a:rPr>
              <a:t> можно поделить на два взаимосвязанных больших раздела. </a:t>
            </a:r>
          </a:p>
          <a:p>
            <a:pPr algn="l"/>
            <a:r>
              <a:rPr lang="ru-RU" b="0" i="0" dirty="0">
                <a:solidFill>
                  <a:srgbClr val="3A3A3A"/>
                </a:solidFill>
                <a:effectLst/>
                <a:latin typeface="-apple-system"/>
              </a:rPr>
              <a:t>Так, первый раздел состоит из общих сведений о пище и пищевых веществах, в нем рассматриваются сведения относительно содержания в отдельно взятых продуктах питания жиров, белков, витаминов и прочих элементов. </a:t>
            </a:r>
          </a:p>
          <a:p>
            <a:pPr algn="l"/>
            <a:r>
              <a:rPr lang="ru-RU" b="0" i="0" dirty="0">
                <a:solidFill>
                  <a:srgbClr val="3A3A3A"/>
                </a:solidFill>
                <a:effectLst/>
                <a:latin typeface="-apple-system"/>
              </a:rPr>
              <a:t>Второй раздел изучает практическую сторону проблемы питания.</a:t>
            </a:r>
          </a:p>
        </p:txBody>
      </p:sp>
    </p:spTree>
    <p:extLst>
      <p:ext uri="{BB962C8B-B14F-4D97-AF65-F5344CB8AC3E}">
        <p14:creationId xmlns:p14="http://schemas.microsoft.com/office/powerpoint/2010/main" val="89377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5635A0-08FA-4222-B0B3-2088BE84C7EE}"/>
              </a:ext>
            </a:extLst>
          </p:cNvPr>
          <p:cNvSpPr>
            <a:spLocks noGrp="1"/>
          </p:cNvSpPr>
          <p:nvPr>
            <p:ph type="title"/>
          </p:nvPr>
        </p:nvSpPr>
        <p:spPr>
          <a:xfrm>
            <a:off x="583096" y="365125"/>
            <a:ext cx="10770704" cy="708301"/>
          </a:xfrm>
        </p:spPr>
        <p:txBody>
          <a:bodyPr>
            <a:normAutofit fontScale="90000"/>
          </a:bodyPr>
          <a:lstStyle/>
          <a:p>
            <a:r>
              <a:rPr lang="ru-RU" b="0" i="0" dirty="0">
                <a:solidFill>
                  <a:srgbClr val="00253E"/>
                </a:solidFill>
                <a:effectLst/>
                <a:latin typeface="-apple-system"/>
              </a:rPr>
              <a:t>Направления </a:t>
            </a:r>
            <a:r>
              <a:rPr lang="ru-RU" b="0" i="0" dirty="0" err="1">
                <a:solidFill>
                  <a:srgbClr val="00253E"/>
                </a:solidFill>
                <a:effectLst/>
                <a:latin typeface="-apple-system"/>
              </a:rPr>
              <a:t>нутрициологии</a:t>
            </a:r>
            <a:r>
              <a:rPr lang="ru-RU" b="0" i="0" dirty="0">
                <a:solidFill>
                  <a:srgbClr val="00253E"/>
                </a:solidFill>
                <a:effectLst/>
                <a:latin typeface="-apple-system"/>
              </a:rPr>
              <a:t/>
            </a:r>
            <a:br>
              <a:rPr lang="ru-RU" b="0" i="0" dirty="0">
                <a:solidFill>
                  <a:srgbClr val="00253E"/>
                </a:solidFill>
                <a:effectLst/>
                <a:latin typeface="-apple-system"/>
              </a:rPr>
            </a:br>
            <a:endParaRPr lang="ru-RU" dirty="0"/>
          </a:p>
        </p:txBody>
      </p:sp>
      <p:sp>
        <p:nvSpPr>
          <p:cNvPr id="4" name="TextBox 3">
            <a:extLst>
              <a:ext uri="{FF2B5EF4-FFF2-40B4-BE49-F238E27FC236}">
                <a16:creationId xmlns:a16="http://schemas.microsoft.com/office/drawing/2014/main" xmlns="" id="{C58F0733-4E06-4655-A231-10BF49D79279}"/>
              </a:ext>
            </a:extLst>
          </p:cNvPr>
          <p:cNvSpPr txBox="1"/>
          <p:nvPr/>
        </p:nvSpPr>
        <p:spPr>
          <a:xfrm>
            <a:off x="424071" y="967409"/>
            <a:ext cx="2955234" cy="4524315"/>
          </a:xfrm>
          <a:prstGeom prst="rect">
            <a:avLst/>
          </a:prstGeom>
          <a:noFill/>
        </p:spPr>
        <p:txBody>
          <a:bodyPr wrap="square">
            <a:spAutoFit/>
          </a:bodyPr>
          <a:lstStyle/>
          <a:p>
            <a:pPr algn="l">
              <a:buFont typeface="Arial" panose="020B0604020202020204" pitchFamily="34" charset="0"/>
              <a:buChar char="•"/>
            </a:pPr>
            <a:r>
              <a:rPr lang="ru-RU" b="0" i="0" u="none" strike="noStrike" dirty="0">
                <a:solidFill>
                  <a:srgbClr val="8D8D8D"/>
                </a:solidFill>
                <a:effectLst/>
                <a:latin typeface="-apple-system"/>
                <a:hlinkClick r:id="rId2" tooltip="Направления нутрициологии"/>
              </a:rPr>
              <a:t>Направления </a:t>
            </a:r>
            <a:r>
              <a:rPr lang="ru-RU" b="0" i="0" u="none" strike="noStrike" dirty="0" err="1">
                <a:solidFill>
                  <a:srgbClr val="8D8D8D"/>
                </a:solidFill>
                <a:effectLst/>
                <a:latin typeface="-apple-system"/>
                <a:hlinkClick r:id="rId2" tooltip="Направления нутрициологии"/>
              </a:rPr>
              <a:t>нутрициологии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3" tooltip="Основные понятия нутрициологии"/>
              </a:rPr>
              <a:t>Основные понятия </a:t>
            </a:r>
            <a:r>
              <a:rPr lang="ru-RU" b="0" i="0" u="none" strike="noStrike" dirty="0" err="1">
                <a:solidFill>
                  <a:srgbClr val="8D8D8D"/>
                </a:solidFill>
                <a:effectLst/>
                <a:latin typeface="-apple-system"/>
                <a:hlinkClick r:id="rId3" tooltip="Основные понятия нутрициологии"/>
              </a:rPr>
              <a:t>нутрициологии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4" tooltip="Объекты нутрициологии"/>
              </a:rPr>
              <a:t>Объекты </a:t>
            </a:r>
            <a:r>
              <a:rPr lang="ru-RU" b="0" i="0" u="none" strike="noStrike" dirty="0" err="1">
                <a:solidFill>
                  <a:srgbClr val="8D8D8D"/>
                </a:solidFill>
                <a:effectLst/>
                <a:latin typeface="-apple-system"/>
                <a:hlinkClick r:id="rId4" tooltip="Объекты нутрициологии"/>
              </a:rPr>
              <a:t>нутрициологии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5" tooltip="Нутриенты"/>
              </a:rPr>
              <a:t>Нутриенты</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err="1">
                <a:solidFill>
                  <a:srgbClr val="8D8D8D"/>
                </a:solidFill>
                <a:effectLst/>
                <a:latin typeface="-apple-system"/>
                <a:hlinkClick r:id="rId6" tooltip="Нутрицевтики"/>
              </a:rPr>
              <a:t>Нутрицевтики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err="1">
                <a:solidFill>
                  <a:srgbClr val="8D8D8D"/>
                </a:solidFill>
                <a:effectLst/>
                <a:latin typeface="-apple-system"/>
                <a:hlinkClick r:id="rId7" tooltip="Парафармацевтики"/>
              </a:rPr>
              <a:t>Парафармацевтики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err="1">
                <a:solidFill>
                  <a:srgbClr val="8D8D8D"/>
                </a:solidFill>
                <a:effectLst/>
                <a:latin typeface="-apple-system"/>
                <a:hlinkClick r:id="rId8" tooltip="Биотики"/>
              </a:rPr>
              <a:t>Биотики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err="1">
                <a:solidFill>
                  <a:srgbClr val="8D8D8D"/>
                </a:solidFill>
                <a:effectLst/>
                <a:latin typeface="-apple-system"/>
                <a:hlinkClick r:id="rId9" tooltip="Эубиотики"/>
              </a:rPr>
              <a:t>Эубиотики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10" tooltip="Принципы оптимизации питания"/>
              </a:rPr>
              <a:t>Принципы оптимизации питания</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11" tooltip="БАДы: за и против"/>
              </a:rPr>
              <a:t>БАДы: за и против</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12" tooltip="БАДы и пищевые добавки"/>
              </a:rPr>
              <a:t>БАДы и пищевые добавки</a:t>
            </a:r>
            <a:endParaRPr lang="ru-RU" b="0" i="0" dirty="0">
              <a:solidFill>
                <a:srgbClr val="3A3A3A"/>
              </a:solidFill>
              <a:effectLst/>
              <a:latin typeface="-apple-system"/>
            </a:endParaRPr>
          </a:p>
          <a:p>
            <a:pPr algn="l">
              <a:buFont typeface="Arial" panose="020B0604020202020204" pitchFamily="34" charset="0"/>
              <a:buChar char="•"/>
            </a:pPr>
            <a:r>
              <a:rPr lang="ru-RU" b="0" i="0" u="none" strike="noStrike" dirty="0">
                <a:solidFill>
                  <a:srgbClr val="8D8D8D"/>
                </a:solidFill>
                <a:effectLst/>
                <a:latin typeface="-apple-system"/>
                <a:hlinkClick r:id="rId13" tooltip="Принципы правильного питания"/>
              </a:rPr>
              <a:t>Принципы правильного питания</a:t>
            </a:r>
            <a:endParaRPr lang="ru-RU" b="0" i="0" dirty="0">
              <a:solidFill>
                <a:srgbClr val="3A3A3A"/>
              </a:solidFill>
              <a:effectLst/>
              <a:latin typeface="-apple-system"/>
            </a:endParaRPr>
          </a:p>
        </p:txBody>
      </p:sp>
      <p:sp>
        <p:nvSpPr>
          <p:cNvPr id="6" name="TextBox 5">
            <a:extLst>
              <a:ext uri="{FF2B5EF4-FFF2-40B4-BE49-F238E27FC236}">
                <a16:creationId xmlns:a16="http://schemas.microsoft.com/office/drawing/2014/main" xmlns="" id="{14E073C1-6CA9-4FF1-9C1F-9EA2737DA004}"/>
              </a:ext>
            </a:extLst>
          </p:cNvPr>
          <p:cNvSpPr txBox="1"/>
          <p:nvPr/>
        </p:nvSpPr>
        <p:spPr>
          <a:xfrm>
            <a:off x="3379305" y="649357"/>
            <a:ext cx="8812695" cy="6186309"/>
          </a:xfrm>
          <a:prstGeom prst="rect">
            <a:avLst/>
          </a:prstGeom>
          <a:noFill/>
        </p:spPr>
        <p:txBody>
          <a:bodyPr wrap="square">
            <a:spAutoFit/>
          </a:bodyPr>
          <a:lstStyle/>
          <a:p>
            <a:pPr algn="l"/>
            <a:r>
              <a:rPr lang="ru-RU" b="0" i="0" dirty="0" err="1">
                <a:solidFill>
                  <a:srgbClr val="3A3A3A"/>
                </a:solidFill>
                <a:effectLst/>
                <a:latin typeface="-apple-system"/>
              </a:rPr>
              <a:t>Нутрициология</a:t>
            </a:r>
            <a:r>
              <a:rPr lang="ru-RU" b="0" i="0" dirty="0">
                <a:solidFill>
                  <a:srgbClr val="3A3A3A"/>
                </a:solidFill>
                <a:effectLst/>
                <a:latin typeface="-apple-system"/>
              </a:rPr>
              <a:t> обладает несколькими практическими направлениями.</a:t>
            </a:r>
          </a:p>
          <a:p>
            <a:pPr algn="l"/>
            <a:r>
              <a:rPr lang="ru-RU" b="0" i="0" dirty="0">
                <a:solidFill>
                  <a:srgbClr val="3A3A3A"/>
                </a:solidFill>
                <a:effectLst/>
                <a:latin typeface="-apple-system"/>
              </a:rPr>
              <a:t>Прежде всего, эта наука связана с процессом производства продуктов, с организацией их снабжения, а также потребления.</a:t>
            </a:r>
          </a:p>
          <a:p>
            <a:pPr algn="l"/>
            <a:r>
              <a:rPr lang="ru-RU" b="0" i="0" dirty="0" err="1">
                <a:solidFill>
                  <a:srgbClr val="3A3A3A"/>
                </a:solidFill>
                <a:effectLst/>
                <a:latin typeface="-apple-system"/>
              </a:rPr>
              <a:t>Нутрициологией</a:t>
            </a:r>
            <a:r>
              <a:rPr lang="ru-RU" b="0" i="0" dirty="0">
                <a:solidFill>
                  <a:srgbClr val="3A3A3A"/>
                </a:solidFill>
                <a:effectLst/>
                <a:latin typeface="-apple-system"/>
              </a:rPr>
              <a:t>, являющейся частью медико-биологической отрасли, изучаются компоненты пищи, а также процессы метаболизма и полноценного усвоения питательных веществ, их воздействие на организм, что помогает в дальнейшем составлять индивидуальный рацион лечебного или профилактического питания. Данное направление называется </a:t>
            </a:r>
            <a:r>
              <a:rPr lang="ru-RU" b="0" i="0" dirty="0" err="1">
                <a:solidFill>
                  <a:srgbClr val="3A3A3A"/>
                </a:solidFill>
                <a:effectLst/>
                <a:latin typeface="-apple-system"/>
              </a:rPr>
              <a:t>фармаконутрициологией</a:t>
            </a:r>
            <a:r>
              <a:rPr lang="ru-RU" b="0" i="0" dirty="0">
                <a:solidFill>
                  <a:srgbClr val="3A3A3A"/>
                </a:solidFill>
                <a:effectLst/>
                <a:latin typeface="-apple-system"/>
              </a:rPr>
              <a:t>. </a:t>
            </a:r>
          </a:p>
          <a:p>
            <a:pPr algn="l"/>
            <a:r>
              <a:rPr lang="ru-RU" b="0" i="0" dirty="0">
                <a:solidFill>
                  <a:srgbClr val="3A3A3A"/>
                </a:solidFill>
                <a:effectLst/>
                <a:latin typeface="-apple-system"/>
              </a:rPr>
              <a:t>Ее основная цель состоит в том, чтобы выяснить, обосновать, создать и применить диетические добавки к пище для профилактики и увеличения эффективности лечения разных заболеваний.</a:t>
            </a:r>
          </a:p>
          <a:p>
            <a:pPr algn="l"/>
            <a:r>
              <a:rPr lang="ru-RU" b="0" i="0" dirty="0">
                <a:solidFill>
                  <a:srgbClr val="3A3A3A"/>
                </a:solidFill>
                <a:effectLst/>
                <a:latin typeface="-apple-system"/>
              </a:rPr>
              <a:t>Приведем предпосылки, которые легли в основу развития </a:t>
            </a:r>
            <a:r>
              <a:rPr lang="ru-RU" b="0" i="0" dirty="0" err="1">
                <a:solidFill>
                  <a:srgbClr val="3A3A3A"/>
                </a:solidFill>
                <a:effectLst/>
                <a:latin typeface="-apple-system"/>
              </a:rPr>
              <a:t>фармаконутрициологии</a:t>
            </a:r>
            <a:r>
              <a:rPr lang="ru-RU" b="0" i="0" dirty="0">
                <a:solidFill>
                  <a:srgbClr val="3A3A3A"/>
                </a:solidFill>
                <a:effectLst/>
                <a:latin typeface="-apple-system"/>
              </a:rPr>
              <a:t>:</a:t>
            </a:r>
          </a:p>
          <a:p>
            <a:pPr algn="l">
              <a:buFont typeface="Arial" panose="020B0604020202020204" pitchFamily="34" charset="0"/>
              <a:buChar char="•"/>
            </a:pPr>
            <a:r>
              <a:rPr lang="ru-RU" b="0" i="0" dirty="0">
                <a:solidFill>
                  <a:srgbClr val="3A3A3A"/>
                </a:solidFill>
                <a:effectLst/>
                <a:latin typeface="-apple-system"/>
              </a:rPr>
              <a:t>успехи </a:t>
            </a:r>
            <a:r>
              <a:rPr lang="ru-RU" b="0" i="0" dirty="0" err="1">
                <a:solidFill>
                  <a:srgbClr val="3A3A3A"/>
                </a:solidFill>
                <a:effectLst/>
                <a:latin typeface="-apple-system"/>
              </a:rPr>
              <a:t>нутрициологии</a:t>
            </a:r>
            <a:r>
              <a:rPr lang="ru-RU" b="0" i="0" dirty="0">
                <a:solidFill>
                  <a:srgbClr val="3A3A3A"/>
                </a:solidFill>
                <a:effectLst/>
                <a:latin typeface="-apple-system"/>
              </a:rPr>
              <a:t> в вопросах определения строения и роли отдельно; взятых компонентов питания,</a:t>
            </a:r>
          </a:p>
          <a:p>
            <a:pPr algn="l">
              <a:buFont typeface="Arial" panose="020B0604020202020204" pitchFamily="34" charset="0"/>
              <a:buChar char="•"/>
            </a:pPr>
            <a:r>
              <a:rPr lang="ru-RU" b="0" i="0" dirty="0">
                <a:solidFill>
                  <a:srgbClr val="3A3A3A"/>
                </a:solidFill>
                <a:effectLst/>
                <a:latin typeface="-apple-system"/>
              </a:rPr>
              <a:t>успехи биотехнологии, позволившие получать в чистом виде физиологически и, следовательно, фармакологически активные компоненты почти из любого </a:t>
            </a:r>
            <a:r>
              <a:rPr lang="ru-RU" b="0" i="0" dirty="0" err="1">
                <a:solidFill>
                  <a:srgbClr val="3A3A3A"/>
                </a:solidFill>
                <a:effectLst/>
                <a:latin typeface="-apple-system"/>
              </a:rPr>
              <a:t>биосубстрата</a:t>
            </a:r>
            <a:r>
              <a:rPr lang="ru-RU" b="0" i="0" dirty="0">
                <a:solidFill>
                  <a:srgbClr val="3A3A3A"/>
                </a:solidFill>
                <a:effectLst/>
                <a:latin typeface="-apple-system"/>
              </a:rPr>
              <a:t>;</a:t>
            </a:r>
          </a:p>
          <a:p>
            <a:pPr algn="l">
              <a:buFont typeface="Arial" panose="020B0604020202020204" pitchFamily="34" charset="0"/>
              <a:buChar char="•"/>
            </a:pPr>
            <a:r>
              <a:rPr lang="ru-RU" b="0" i="0" dirty="0">
                <a:solidFill>
                  <a:srgbClr val="3A3A3A"/>
                </a:solidFill>
                <a:effectLst/>
                <a:latin typeface="-apple-system"/>
              </a:rPr>
              <a:t>достижения науки фармакогнозии, исследующей природные источники минорных компонентов исключительно растительного сырья.</a:t>
            </a:r>
          </a:p>
          <a:p>
            <a:pPr algn="l"/>
            <a:r>
              <a:rPr lang="ru-RU" b="0" i="0" dirty="0">
                <a:solidFill>
                  <a:srgbClr val="3A3A3A"/>
                </a:solidFill>
                <a:effectLst/>
                <a:latin typeface="-apple-system"/>
              </a:rPr>
              <a:t>Нельзя не сказать и про успехи остальных фармацевтических наук, раскрывших механизмы действия, а также особенности </a:t>
            </a:r>
            <a:r>
              <a:rPr lang="ru-RU" b="0" i="0" dirty="0" err="1">
                <a:solidFill>
                  <a:srgbClr val="3A3A3A"/>
                </a:solidFill>
                <a:effectLst/>
                <a:latin typeface="-apple-system"/>
              </a:rPr>
              <a:t>биотрансформации</a:t>
            </a:r>
            <a:r>
              <a:rPr lang="ru-RU" b="0" i="0" dirty="0">
                <a:solidFill>
                  <a:srgbClr val="3A3A3A"/>
                </a:solidFill>
                <a:effectLst/>
                <a:latin typeface="-apple-system"/>
              </a:rPr>
              <a:t> многих натуральных биологически активных веществ.</a:t>
            </a:r>
          </a:p>
        </p:txBody>
      </p:sp>
    </p:spTree>
    <p:extLst>
      <p:ext uri="{BB962C8B-B14F-4D97-AF65-F5344CB8AC3E}">
        <p14:creationId xmlns:p14="http://schemas.microsoft.com/office/powerpoint/2010/main" val="38541921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4311</Words>
  <Application>Microsoft Office PowerPoint</Application>
  <PresentationFormat>Произвольный</PresentationFormat>
  <Paragraphs>263</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Направления нутрициологии </vt:lpstr>
      <vt:lpstr>Презентация PowerPoint</vt:lpstr>
      <vt:lpstr>Основные понятия нутрициологии </vt:lpstr>
      <vt:lpstr>Презентация PowerPoint</vt:lpstr>
      <vt:lpstr>Презентация PowerPoint</vt:lpstr>
      <vt:lpstr>Презентация PowerPoint</vt:lpstr>
      <vt:lpstr>Объекты нутрициологии </vt:lpstr>
      <vt:lpstr>Нутриенты</vt:lpstr>
      <vt:lpstr>Нутрицевтики</vt:lpstr>
      <vt:lpstr>Презентация PowerPoint</vt:lpstr>
      <vt:lpstr>Парафармацевтики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Work</dc:creator>
  <cp:lastModifiedBy>Work</cp:lastModifiedBy>
  <cp:revision>37</cp:revision>
  <dcterms:created xsi:type="dcterms:W3CDTF">2020-12-11T14:29:57Z</dcterms:created>
  <dcterms:modified xsi:type="dcterms:W3CDTF">2024-02-20T12:15:54Z</dcterms:modified>
</cp:coreProperties>
</file>