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64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9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15575360523661E-2"/>
          <c:y val="6.89916142978695E-2"/>
          <c:w val="0.76353045617816517"/>
          <c:h val="0.61393146345418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405816010775049E-2"/>
                  <c:y val="-3.1105326554494817E-2"/>
                </c:manualLayout>
              </c:layout>
              <c:tx>
                <c:rich>
                  <a:bodyPr/>
                  <a:lstStyle/>
                  <a:p>
                    <a:r>
                      <a:rPr lang="en-US" sz="898" dirty="0">
                        <a:solidFill>
                          <a:schemeClr val="accent6"/>
                        </a:solidFill>
                      </a:rPr>
                      <a:t>7,12</a:t>
                    </a:r>
                    <a:r>
                      <a:rPr lang="en-US" sz="898" b="1" i="0" u="none" strike="noStrike" baseline="0" dirty="0">
                        <a:solidFill>
                          <a:schemeClr val="accent6"/>
                        </a:solidFill>
                        <a:effectLst/>
                      </a:rPr>
                      <a:t>±0,19*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8C-4FA9-A5E8-A616B7031920}"/>
                </c:ext>
              </c:extLst>
            </c:dLbl>
            <c:dLbl>
              <c:idx val="1"/>
              <c:layout>
                <c:manualLayout>
                  <c:x val="3.6026471049430422E-2"/>
                  <c:y val="-6.2856474395565742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98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898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3,34</a:t>
                    </a:r>
                    <a:r>
                      <a:rPr lang="en-US" sz="898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±0,08</a:t>
                    </a:r>
                    <a:endParaRPr lang="en-US"/>
                  </a:p>
                </c:rich>
              </c:tx>
              <c:spPr>
                <a:noFill/>
                <a:ln w="2533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8C-4FA9-A5E8-A616B7031920}"/>
                </c:ext>
              </c:extLst>
            </c:dLbl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8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Среднее количество эпизодов  ОРИ в год, дети с нутритивным дефицитом</c:v>
                </c:pt>
                <c:pt idx="1">
                  <c:v>Среднее количество эпизодов ОРИ в год, дети с нормальным нутритивным статусом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7.12</c:v>
                </c:pt>
                <c:pt idx="1">
                  <c:v>3.34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8C-4FA9-A5E8-A616B70319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87006399165321E-2"/>
                  <c:y val="-4.2542686858978308E-2"/>
                </c:manualLayout>
              </c:layout>
              <c:tx>
                <c:rich>
                  <a:bodyPr/>
                  <a:lstStyle/>
                  <a:p>
                    <a:r>
                      <a:rPr lang="en-US" sz="898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2,90</a:t>
                    </a:r>
                    <a:r>
                      <a:rPr lang="en-US" sz="898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±0,09*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8C-4FA9-A5E8-A616B7031920}"/>
                </c:ext>
              </c:extLst>
            </c:dLbl>
            <c:dLbl>
              <c:idx val="1"/>
              <c:layout>
                <c:manualLayout>
                  <c:x val="3.6389718668585293E-2"/>
                  <c:y val="-4.9768690962186002E-2"/>
                </c:manualLayout>
              </c:layout>
              <c:tx>
                <c:rich>
                  <a:bodyPr/>
                  <a:lstStyle/>
                  <a:p>
                    <a:r>
                      <a:rPr lang="en-US" sz="898" dirty="0">
                        <a:solidFill>
                          <a:schemeClr val="accent6"/>
                        </a:solidFill>
                      </a:rPr>
                      <a:t>2,26</a:t>
                    </a:r>
                    <a:r>
                      <a:rPr lang="en-US" sz="898" b="1" i="0" u="none" strike="noStrike" baseline="0" dirty="0">
                        <a:solidFill>
                          <a:schemeClr val="accent6"/>
                        </a:solidFill>
                        <a:effectLst/>
                      </a:rPr>
                      <a:t>±0,07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18C-4FA9-A5E8-A616B7031920}"/>
                </c:ext>
              </c:extLst>
            </c:dLbl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8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Среднее количество эпизодов  ОРИ в год, дети с нутритивным дефицитом</c:v>
                </c:pt>
                <c:pt idx="1">
                  <c:v>Среднее количество эпизодов ОРИ в год, дети с нормальным нутритивным статусом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2.2599999999999998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8C-4FA9-A5E8-A616B703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630208"/>
        <c:axId val="155632000"/>
        <c:axId val="0"/>
      </c:bar3DChart>
      <c:catAx>
        <c:axId val="15563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47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32000"/>
        <c:crosses val="autoZero"/>
        <c:auto val="1"/>
        <c:lblAlgn val="ctr"/>
        <c:lblOffset val="100"/>
        <c:noMultiLvlLbl val="0"/>
      </c:catAx>
      <c:valAx>
        <c:axId val="15563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30208"/>
        <c:crosses val="autoZero"/>
        <c:crossBetween val="between"/>
      </c:valAx>
      <c:spPr>
        <a:noFill/>
        <a:ln w="25330">
          <a:noFill/>
        </a:ln>
      </c:spPr>
    </c:plotArea>
    <c:legend>
      <c:legendPos val="r"/>
      <c:layout>
        <c:manualLayout>
          <c:xMode val="edge"/>
          <c:yMode val="edge"/>
          <c:x val="0.14064306924111034"/>
          <c:y val="0.75226499781989797"/>
          <c:w val="0.48787475439866451"/>
          <c:h val="0.24545205057836827"/>
        </c:manualLayout>
      </c:layout>
      <c:overlay val="0"/>
      <c:txPr>
        <a:bodyPr/>
        <a:lstStyle/>
        <a:p>
          <a:pPr>
            <a:defRPr sz="1047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73749127333552E-2"/>
          <c:y val="8.5884908585011535E-2"/>
          <c:w val="0.74747609417008387"/>
          <c:h val="0.59141844979396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43489606465029E-2"/>
                  <c:y val="-3.11053265544948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15"/>
                      <a:t>11,88</a:t>
                    </a:r>
                    <a:r>
                      <a:rPr lang="en-US" sz="915" b="1" i="0" u="none" strike="noStrike" baseline="0">
                        <a:effectLst/>
                      </a:rPr>
                      <a:t>±0,29*</a:t>
                    </a:r>
                    <a:endParaRPr lang="en-US"/>
                  </a:p>
                </c:rich>
              </c:tx>
              <c:spPr>
                <a:noFill/>
                <a:ln w="2581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7E-407C-B83E-222785B8F6C0}"/>
                </c:ext>
              </c:extLst>
            </c:dLbl>
            <c:dLbl>
              <c:idx val="1"/>
              <c:layout>
                <c:manualLayout>
                  <c:x val="1.0702908005387524E-2"/>
                  <c:y val="-5.3182628651863129E-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en-US"/>
                      <a:t>6,21±0,12</a:t>
                    </a:r>
                  </a:p>
                  <a:p>
                    <a:pPr algn="ctr" rtl="0">
                      <a:defRPr/>
                    </a:pPr>
                    <a:endParaRPr lang="en-US"/>
                  </a:p>
                </c:rich>
              </c:tx>
              <c:spPr>
                <a:noFill/>
                <a:ln w="2581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7E-407C-B83E-222785B8F6C0}"/>
                </c:ext>
              </c:extLst>
            </c:dLbl>
            <c:spPr>
              <a:noFill/>
              <a:ln w="258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Средняя продолжительность течения  ОРИ (дни), группа детей с нутритивным дефицитом</c:v>
                </c:pt>
                <c:pt idx="1">
                  <c:v>Средняя продолжительность течения ОРИ (дни), группа детей с нормальным нутритивным статусом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11.88</c:v>
                </c:pt>
                <c:pt idx="1">
                  <c:v>6.21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7E-407C-B83E-222785B8F6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08724016162611E-2"/>
                  <c:y val="-4.41342051069561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15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6,76</a:t>
                    </a:r>
                    <a:r>
                      <a:rPr lang="en-US" sz="915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±0,15</a:t>
                    </a:r>
                    <a:endParaRPr lang="en-US"/>
                  </a:p>
                </c:rich>
              </c:tx>
              <c:spPr>
                <a:noFill/>
                <a:ln w="2581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7E-407C-B83E-222785B8F6C0}"/>
                </c:ext>
              </c:extLst>
            </c:dLbl>
            <c:dLbl>
              <c:idx val="1"/>
              <c:layout>
                <c:manualLayout>
                  <c:x val="3.4249137067507707E-2"/>
                  <c:y val="-3.79131024239364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915"/>
                      <a:t>5,75</a:t>
                    </a:r>
                    <a:r>
                      <a:rPr lang="en-US" sz="915" b="1" i="0" u="none" strike="noStrike" baseline="0">
                        <a:effectLst/>
                      </a:rPr>
                      <a:t>±0,13</a:t>
                    </a:r>
                    <a:endParaRPr lang="en-US"/>
                  </a:p>
                </c:rich>
              </c:tx>
              <c:spPr>
                <a:noFill/>
                <a:ln w="2581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7E-407C-B83E-222785B8F6C0}"/>
                </c:ext>
              </c:extLst>
            </c:dLbl>
            <c:spPr>
              <a:noFill/>
              <a:ln w="2581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Средняя продолжительность течения  ОРИ (дни), группа детей с нутритивным дефицитом</c:v>
                </c:pt>
                <c:pt idx="1">
                  <c:v>Средняя продолжительность течения ОРИ (дни), группа детей с нормальным нутритивным статусом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6.76</c:v>
                </c:pt>
                <c:pt idx="1">
                  <c:v>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7E-407C-B83E-222785B8F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934464"/>
        <c:axId val="197936256"/>
        <c:axId val="0"/>
      </c:bar3DChart>
      <c:catAx>
        <c:axId val="19793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936256"/>
        <c:crosses val="autoZero"/>
        <c:auto val="1"/>
        <c:lblAlgn val="ctr"/>
        <c:lblOffset val="100"/>
        <c:noMultiLvlLbl val="0"/>
      </c:catAx>
      <c:valAx>
        <c:axId val="19793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7934464"/>
        <c:crosses val="autoZero"/>
        <c:crossBetween val="between"/>
      </c:valAx>
      <c:spPr>
        <a:noFill/>
        <a:ln w="25819">
          <a:noFill/>
        </a:ln>
      </c:spPr>
    </c:plotArea>
    <c:legend>
      <c:legendPos val="r"/>
      <c:layout>
        <c:manualLayout>
          <c:xMode val="edge"/>
          <c:yMode val="edge"/>
          <c:x val="0.2792526549235137"/>
          <c:y val="0.83666800460276913"/>
          <c:w val="0.33979655927698682"/>
          <c:h val="0.153725984619907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18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0.31818</cdr:x>
      <cdr:y>0.07241</cdr:y>
    </cdr:from>
    <cdr:to>
      <cdr:x>0.35227</cdr:x>
      <cdr:y>0.25793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xmlns="" id="{481B17E8-FFED-42C7-9A47-2F40364FC903}"/>
            </a:ext>
          </a:extLst>
        </cdr:cNvPr>
        <cdr:cNvSpPr/>
      </cdr:nvSpPr>
      <cdr:spPr>
        <a:xfrm xmlns:a="http://schemas.openxmlformats.org/drawingml/2006/main">
          <a:off x="2016224" y="252940"/>
          <a:ext cx="216024" cy="64807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0.35227</cdr:x>
      <cdr:y>0.0757</cdr:y>
    </cdr:from>
    <cdr:to>
      <cdr:x>0.51136</cdr:x>
      <cdr:y>0.30244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424B17DB-ADF8-45BD-9BC7-09C34F4242A4}"/>
            </a:ext>
          </a:extLst>
        </cdr:cNvPr>
        <cdr:cNvSpPr txBox="1"/>
      </cdr:nvSpPr>
      <cdr:spPr>
        <a:xfrm xmlns:a="http://schemas.openxmlformats.org/drawingml/2006/main">
          <a:off x="2232248" y="264428"/>
          <a:ext cx="100811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Снижение в </a:t>
          </a:r>
          <a:r>
            <a:rPr lang="ru-RU" sz="1600" b="1" dirty="0"/>
            <a:t>2,5</a:t>
          </a:r>
          <a:r>
            <a:rPr lang="ru-RU" sz="1600" dirty="0"/>
            <a:t> раза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0.56903</cdr:x>
      <cdr:y>0.06188</cdr:y>
    </cdr:from>
    <cdr:to>
      <cdr:x>0.60312</cdr:x>
      <cdr:y>0.2474</cdr:y>
    </cdr:to>
    <cdr:sp macro="" textlink="">
      <cdr:nvSpPr>
        <cdr:cNvPr id="4" name="Arrow: Down 3">
          <a:extLst xmlns:a="http://schemas.openxmlformats.org/drawingml/2006/main">
            <a:ext uri="{FF2B5EF4-FFF2-40B4-BE49-F238E27FC236}">
              <a16:creationId xmlns:a16="http://schemas.microsoft.com/office/drawing/2014/main" xmlns="" id="{CB1EA0C5-5A69-4FBE-A19A-26673B270E21}"/>
            </a:ext>
          </a:extLst>
        </cdr:cNvPr>
        <cdr:cNvSpPr/>
      </cdr:nvSpPr>
      <cdr:spPr>
        <a:xfrm xmlns:a="http://schemas.openxmlformats.org/drawingml/2006/main">
          <a:off x="3605775" y="216173"/>
          <a:ext cx="216024" cy="64807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0.60312</cdr:x>
      <cdr:y>0.06517</cdr:y>
    </cdr:from>
    <cdr:to>
      <cdr:x>0.76221</cdr:x>
      <cdr:y>0.29192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BED752C-1864-4A7F-B2B3-456884519EB3}"/>
            </a:ext>
          </a:extLst>
        </cdr:cNvPr>
        <cdr:cNvSpPr txBox="1"/>
      </cdr:nvSpPr>
      <cdr:spPr>
        <a:xfrm xmlns:a="http://schemas.openxmlformats.org/drawingml/2006/main">
          <a:off x="3821799" y="227661"/>
          <a:ext cx="100811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Снижение в </a:t>
          </a:r>
          <a:r>
            <a:rPr lang="ru-RU" sz="1400" b="1" dirty="0"/>
            <a:t>1,5</a:t>
          </a:r>
          <a:r>
            <a:rPr lang="ru-RU" sz="1400" dirty="0"/>
            <a:t> раза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27EB-6702-4190-9AB4-B321A83B54C8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1D4E-6144-4564-A9BA-9D2824A60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BBD1D-C142-43A6-ABF1-4F2CBAAAEF23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9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38D-97EE-436D-BE36-1D7F86CD438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7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38D-97EE-436D-BE36-1D7F86CD438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0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Стратегия комплекса оздоровительных мероприятий, проводимых детям в обеих группах с рецидивирующей респираторной патологией, включала </a:t>
            </a:r>
            <a:r>
              <a:rPr lang="ru-RU" sz="1300" dirty="0" err="1">
                <a:solidFill>
                  <a:srgbClr val="C00000"/>
                </a:solidFill>
              </a:rPr>
              <a:t>кинезиотерапию</a:t>
            </a:r>
            <a:r>
              <a:rPr lang="ru-RU" sz="1300" dirty="0">
                <a:solidFill>
                  <a:srgbClr val="C00000"/>
                </a:solidFill>
              </a:rPr>
              <a:t>,</a:t>
            </a:r>
            <a:r>
              <a:rPr lang="ru-RU" sz="1300" dirty="0"/>
              <a:t> </a:t>
            </a:r>
            <a:r>
              <a:rPr lang="ru-RU" sz="1300" dirty="0" err="1">
                <a:solidFill>
                  <a:srgbClr val="C00000"/>
                </a:solidFill>
              </a:rPr>
              <a:t>гипокситерапию</a:t>
            </a:r>
            <a:r>
              <a:rPr lang="ru-RU" sz="1300" dirty="0"/>
              <a:t>, </a:t>
            </a:r>
            <a:r>
              <a:rPr lang="ru-RU" sz="1300" dirty="0">
                <a:solidFill>
                  <a:srgbClr val="C00000"/>
                </a:solidFill>
              </a:rPr>
              <a:t>массаж стоп, кистей рук, спины и области малого таза </a:t>
            </a:r>
            <a:r>
              <a:rPr lang="ru-RU" sz="1300" dirty="0"/>
              <a:t>у детей проводился на объединенном комплексе с эластичным </a:t>
            </a:r>
            <a:r>
              <a:rPr lang="ru-RU" sz="1300" dirty="0" err="1"/>
              <a:t>псевдокипящим</a:t>
            </a:r>
            <a:r>
              <a:rPr lang="ru-RU" sz="1300" dirty="0"/>
              <a:t> слоем «Радуга-ЭПС»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38D-97EE-436D-BE36-1D7F86CD438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ru-RU" sz="1300" dirty="0">
                <a:solidFill>
                  <a:srgbClr val="7030A0"/>
                </a:solidFill>
              </a:rPr>
              <a:t>При катамнестическом наблюдении пациентов первой группы через 12 месяцев было выявлено, что среднее количество эпизодов острых респираторных инфекций уменьшилось в 2,5 раза (с 7,12 до 2,9 эпизода). Средняя продолжительность течения эпизода болезни снизилась в 1,8 раза (11,88 до 6,76 дней. Снижение кратности заболеваний в течение года была отмечена у 81,2% детей. При этом у 74,3% детей вирусные инфекции протекали в легкой форме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638D-97EE-436D-BE36-1D7F86CD438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377084" y="6429375"/>
            <a:ext cx="4571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D1AC3F7-7E83-4635-A1D0-EC66DE36BEEC}" type="slidenum">
              <a:rPr lang="ru-RU" altLang="ru-RU" sz="1800" smtClean="0">
                <a:solidFill>
                  <a:srgbClr val="7030A0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lang="ru-RU" altLang="ru-RU" sz="180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239185" y="114301"/>
            <a:ext cx="1536700" cy="817563"/>
            <a:chOff x="144463" y="2152927"/>
            <a:chExt cx="3750643" cy="2582586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463" y="2152927"/>
              <a:ext cx="3750643" cy="2582586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pic>
          <p:nvPicPr>
            <p:cNvPr id="8" name="Picture 7" descr="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111336"/>
              <a:ext cx="2852889" cy="55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1252800"/>
            <a:ext cx="11554784" cy="5161780"/>
          </a:xfrm>
          <a:prstGeom prst="rect">
            <a:avLst/>
          </a:prstGeom>
        </p:spPr>
        <p:txBody>
          <a:bodyPr/>
          <a:lstStyle>
            <a:lvl1pPr>
              <a:buClr>
                <a:srgbClr val="20358C"/>
              </a:buClr>
              <a:defRPr/>
            </a:lvl1pPr>
            <a:lvl2pPr marL="742950" indent="-285750">
              <a:buClr>
                <a:srgbClr val="20358C"/>
              </a:buClr>
              <a:buFont typeface="Arial" pitchFamily="34" charset="0"/>
              <a:buChar char="›"/>
              <a:defRPr/>
            </a:lvl2pPr>
            <a:lvl3pPr>
              <a:buClr>
                <a:srgbClr val="20358C"/>
              </a:buClr>
              <a:defRPr/>
            </a:lvl3pPr>
            <a:lvl4pPr>
              <a:buClr>
                <a:srgbClr val="20358C"/>
              </a:buClr>
              <a:defRPr/>
            </a:lvl4pPr>
            <a:lvl5pPr>
              <a:buClr>
                <a:srgbClr val="20358C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35200" y="115200"/>
            <a:ext cx="9950955" cy="721512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lnSpc>
                <a:spcPct val="80000"/>
              </a:lnSpc>
              <a:defRPr sz="2500">
                <a:solidFill>
                  <a:srgbClr val="20358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0"/>
          </p:nvPr>
        </p:nvSpPr>
        <p:spPr>
          <a:xfrm>
            <a:off x="432000" y="6429374"/>
            <a:ext cx="6336000" cy="368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2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smed.ru/guides/disases/66626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ea typeface="MS Mincho" panose="02020609040205080304" pitchFamily="49" charset="-128"/>
              </a:rPr>
              <a:t>Недостаточность питания –фактор риска рецидивирующих болезней в детском возрасте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873336"/>
            <a:ext cx="8825658" cy="12988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Профессор кафедры педиатрии с курсом ИДПО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Н.А. Дружинина 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318" y="685800"/>
            <a:ext cx="950768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378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93319"/>
            <a:ext cx="8999620" cy="4067049"/>
          </a:xfrm>
        </p:spPr>
        <p:txBody>
          <a:bodyPr/>
          <a:lstStyle/>
          <a:p>
            <a:pPr algn="l"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 детей с БЭН, кроме снижения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массо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-ростовых показателей, отмечается повышенная возбудимость, дефицит внимания, тревожность, нарушение социальных контактов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У взрослых пациентов с БЭН наблюдается уменьшение массы тела, которое могут маскировать отеки. Они становятся апатичными, быстро устают, у них повышена чувствительность к холоду, наблюдается длительное заживление ран.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94" y="3693319"/>
            <a:ext cx="4752473" cy="32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265722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Основные клинические признаки недостаточности питания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*Синдром прогрессирующей потери массы тела.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*Астеновегетативный синдром.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*Стойкое снижение  работоспособности.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*Морфофункциональные изменения органов пищеварения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(атрофия слизистой оболочки желудка и тонкой кишки,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супрессия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желудочного и кишечного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сокоотделения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нарушения переваривания и всасывания, дисбактериоз).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*Циркуляторная лабильность.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*Иммунодефициты.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Полигиповитаминозы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*Синдром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полигландулярной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эндокринной недостаточности.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6320" y="-46873"/>
            <a:ext cx="991176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тяжелой острой Н.П. страдают около 20 млн. детей в возрасте до 5 лет.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приходится 1-2млн. смертей в год, которые могли быть предотвращены простыми </a:t>
            </a:r>
            <a:r>
              <a:rPr lang="ru-RU" alt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нутритивными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вмешательствами.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тяжелой О.Н.П. характерен повышенный в 9 раз риск смерти.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 настоящее время работает программа разработанная ВОЗ- «10 шагов к решению проблемы тяжелой острой Н.П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*Дети с тяжелой осложненной Н.П.(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плохим аппетитом, лихорадкой, пневмонией, отеками, обезвоживанием и младше 6 месяцев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должны получать необходимый курс лечения в  стационаре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7" descr="D:\Мои документы\Фирмы\Прогресс\sushi_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4223084"/>
            <a:ext cx="2952750" cy="2230105"/>
          </a:xfrm>
          <a:prstGeom prst="rect">
            <a:avLst/>
          </a:prstGeom>
          <a:noFill/>
          <a:ln w="3175">
            <a:solidFill>
              <a:srgbClr val="002060"/>
            </a:solidFill>
            <a:prstDash val="sysDot"/>
            <a:miter lim="800000"/>
            <a:headEnd/>
            <a:tailEnd/>
          </a:ln>
          <a:effectLst>
            <a:outerShdw blurRad="508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4" name="Picture 19" descr="ban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399" y="4223084"/>
            <a:ext cx="3814011" cy="2526632"/>
          </a:xfrm>
          <a:prstGeom prst="rect">
            <a:avLst/>
          </a:prstGeom>
          <a:noFill/>
          <a:ln w="3175">
            <a:solidFill>
              <a:srgbClr val="002060"/>
            </a:solidFill>
            <a:prstDash val="sysDot"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20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1999" cy="12684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Факторы , предрасполагающие к гипотрофии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44676"/>
            <a:ext cx="8955088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>
                <a:solidFill>
                  <a:schemeClr val="folHlink"/>
                </a:solidFill>
              </a:rPr>
              <a:t>)</a:t>
            </a:r>
          </a:p>
        </p:txBody>
      </p:sp>
      <p:graphicFrame>
        <p:nvGraphicFramePr>
          <p:cNvPr id="82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83693"/>
              </p:ext>
            </p:extLst>
          </p:nvPr>
        </p:nvGraphicFramePr>
        <p:xfrm>
          <a:off x="0" y="1268414"/>
          <a:ext cx="12055641" cy="5713416"/>
        </p:xfrm>
        <a:graphic>
          <a:graphicData uri="http://schemas.openxmlformats.org/drawingml/2006/table">
            <a:tbl>
              <a:tblPr/>
              <a:tblGrid>
                <a:gridCol w="9344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Эндогенные факторы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Экзогенные факторы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Врожденные пороки развития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Врожденные или приобретенные поражения ЦНС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Алиментарный (количественный и качественный недокорм)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Синдром мальабсорбции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Врожденные иммунодефицитные состояния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При естественном и искусственном вскармливании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Некоторые эндокринные заболевания(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пангипопитуитаризм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. Б-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нь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Аддисона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, нарушения ф-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ции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 щитов. железы)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Неправильное введение прикорма, дефицит ухода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Наследственные нарушения обмена веществ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Длительные интоксикации при хронических инфекционных заболеваниях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94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Тяжелые острые инфекционные заболевания, сопровождающиеся рвотой, частым стулом)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94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Т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яжелые неинфекционные заболевания (злокачественные опухоли. Сердечно-сосудистая и дыхательная недостаточность)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94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94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4"/>
                          </a:solidFill>
                          <a:effectLst/>
                          <a:latin typeface="Tahoma" pitchFamily="34" charset="0"/>
                        </a:rPr>
                        <a:t>Тяжелая термическая и сочетанная травма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4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063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3200" dirty="0"/>
              <a:t>Основные методы для оценки </a:t>
            </a:r>
            <a:r>
              <a:rPr lang="ru-RU" sz="3200" dirty="0" err="1"/>
              <a:t>нутритивного</a:t>
            </a:r>
            <a:r>
              <a:rPr lang="ru-RU" sz="3200" dirty="0"/>
              <a:t> статуса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36897"/>
              </p:ext>
            </p:extLst>
          </p:nvPr>
        </p:nvGraphicFramePr>
        <p:xfrm>
          <a:off x="-132348" y="1680630"/>
          <a:ext cx="12324348" cy="517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2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2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760">
                <a:tc>
                  <a:txBody>
                    <a:bodyPr/>
                    <a:lstStyle/>
                    <a:p>
                      <a:r>
                        <a:rPr lang="ru-RU" sz="1800" dirty="0"/>
                        <a:t>Клинические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Лабораторные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760">
                <a:tc>
                  <a:txBody>
                    <a:bodyPr/>
                    <a:lstStyle/>
                    <a:p>
                      <a:r>
                        <a:rPr lang="ru-RU" sz="1800" dirty="0"/>
                        <a:t>Анамнестические данные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2409">
                <a:tc>
                  <a:txBody>
                    <a:bodyPr/>
                    <a:lstStyle/>
                    <a:p>
                      <a:r>
                        <a:rPr lang="ru-RU" sz="1800" dirty="0"/>
                        <a:t>Клинический осмотр с учетом специфических симптомов </a:t>
                      </a:r>
                      <a:r>
                        <a:rPr lang="ru-RU" sz="1800" dirty="0" err="1"/>
                        <a:t>гипотрофиии</a:t>
                      </a:r>
                      <a:r>
                        <a:rPr lang="ru-RU" sz="1800" dirty="0"/>
                        <a:t> гиповитаминоза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-содержание сывороточного альбумина и короткоживущих белков</a:t>
                      </a:r>
                    </a:p>
                    <a:p>
                      <a:r>
                        <a:rPr lang="ru-RU" sz="1800" dirty="0"/>
                        <a:t>-оценка иммунного статуса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760">
                <a:tc>
                  <a:txBody>
                    <a:bodyPr/>
                    <a:lstStyle/>
                    <a:p>
                      <a:r>
                        <a:rPr lang="ru-RU" sz="1800" dirty="0"/>
                        <a:t>Антропометрия с расчетом </a:t>
                      </a:r>
                      <a:r>
                        <a:rPr lang="en-US" sz="1800" dirty="0"/>
                        <a:t>z-score</a:t>
                      </a:r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6682">
                <a:tc>
                  <a:txBody>
                    <a:bodyPr/>
                    <a:lstStyle/>
                    <a:p>
                      <a:r>
                        <a:rPr lang="ru-RU" sz="1800" dirty="0"/>
                        <a:t>Измерение толщины кожно-жировых складок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4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6251"/>
            <a:ext cx="9612313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5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847851" y="476250"/>
            <a:ext cx="85693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Антропометрические данные являются ключевым способом оценки нутритивного статуса ребенка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Методы оценки  по таблицам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 перцентильных величин и по сигмальным отклонениям-</a:t>
            </a:r>
            <a:r>
              <a:rPr lang="en-US" altLang="ru-RU" sz="2400">
                <a:solidFill>
                  <a:srgbClr val="002060"/>
                </a:solidFill>
                <a:latin typeface="Arial" panose="020B0604020202020204" pitchFamily="34" charset="0"/>
              </a:rPr>
              <a:t>Z-score(WHO Child growth standards,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программа </a:t>
            </a:r>
            <a:r>
              <a:rPr lang="en-US" altLang="ru-RU" sz="2400">
                <a:solidFill>
                  <a:srgbClr val="002060"/>
                </a:solidFill>
                <a:latin typeface="Arial" panose="020B0604020202020204" pitchFamily="34" charset="0"/>
              </a:rPr>
              <a:t>Antroplus,2009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г.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63750" y="3284539"/>
          <a:ext cx="8064500" cy="3073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1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0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D60093"/>
                          </a:solidFill>
                          <a:effectLst/>
                        </a:rPr>
                        <a:t>Острая БЭН (истощение, потеря массы тела)</a:t>
                      </a:r>
                      <a:endParaRPr lang="ru-RU" sz="1800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D60093"/>
                          </a:solidFill>
                          <a:effectLst/>
                        </a:rPr>
                        <a:t>Хроническая БЭН (задержка роста)</a:t>
                      </a:r>
                      <a:endParaRPr lang="ru-RU" sz="1800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Масса/рост &lt;2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z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&gt;-3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z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(умеренная)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Рост/возраст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&lt;-2z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Масса/рост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&lt;-3z</a:t>
                      </a: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(тяжелая)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Рост/возраст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&lt;5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перцентилей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Масса/рост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</a:rPr>
                        <a:t>&lt; 5</a:t>
                      </a: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перцентилей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ИМТ/возраст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&lt;-2z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48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47851" y="1252538"/>
            <a:ext cx="8666163" cy="53451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dirty="0"/>
              <a:t>Тяжелая потеря массы тела у детей или взрослых </a:t>
            </a:r>
          </a:p>
          <a:p>
            <a:pPr marL="0" indent="0">
              <a:buNone/>
              <a:defRPr/>
            </a:pPr>
            <a:r>
              <a:rPr lang="ru-RU" dirty="0"/>
              <a:t>(отсутствие прибавки массы тела у ребенка, которые приводят к тому, что выявляемая масса тела оказывается как минимум на 3 стандартных отклонения ниже среднего показателя для эталонной группы . Голодный отек)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E44.0 Умеренная </a:t>
            </a:r>
            <a:r>
              <a:rPr lang="ru-RU" sz="2400" dirty="0" err="1">
                <a:solidFill>
                  <a:srgbClr val="C00000"/>
                </a:solidFill>
              </a:rPr>
              <a:t>белково</a:t>
            </a:r>
            <a:r>
              <a:rPr lang="ru-RU" sz="2400" dirty="0">
                <a:solidFill>
                  <a:srgbClr val="C00000"/>
                </a:solidFill>
              </a:rPr>
              <a:t>-энергетическая недостаточность</a:t>
            </a:r>
          </a:p>
          <a:p>
            <a:pPr>
              <a:defRPr/>
            </a:pPr>
            <a:r>
              <a:rPr lang="ru-RU" dirty="0"/>
              <a:t>Потеря массы тела у детей или взрослых или отсутствие прибавки массы тела у ребенка, которые приводят к тому, что выявляемая масса тела оказывается ниже среднего показателя для эталонной группы населения на 2 стандартных отклонения или более, но менее чем на 3  отклонения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E44.1 Легкая </a:t>
            </a:r>
            <a:r>
              <a:rPr lang="ru-RU" sz="2400" dirty="0" err="1">
                <a:solidFill>
                  <a:srgbClr val="C00000"/>
                </a:solidFill>
              </a:rPr>
              <a:t>белково</a:t>
            </a:r>
            <a:r>
              <a:rPr lang="ru-RU" sz="2400" dirty="0">
                <a:solidFill>
                  <a:srgbClr val="C00000"/>
                </a:solidFill>
              </a:rPr>
              <a:t>-энергетическая недостаточность</a:t>
            </a:r>
          </a:p>
          <a:p>
            <a:pPr>
              <a:defRPr/>
            </a:pPr>
            <a:r>
              <a:rPr lang="ru-RU" dirty="0"/>
              <a:t>Потеря массы тела у детей или взрослых или отсутствие прибавки массы тела у ребенка, которые приводят к тому, что выявляемая масса тела оказывается ниже среднего показателя для эталонной группы населения на 1 или более, но менее чем на 2 стандартных отклонения </a:t>
            </a:r>
          </a:p>
          <a:p>
            <a:pPr>
              <a:defRPr/>
            </a:pPr>
            <a:endParaRPr lang="ru-RU" sz="24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/>
          </a:p>
        </p:txBody>
      </p:sp>
      <p:sp useBgFill="1"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631951" y="115888"/>
            <a:ext cx="8882063" cy="1009650"/>
          </a:xfrm>
        </p:spPr>
        <p:txBody>
          <a:bodyPr/>
          <a:lstStyle/>
          <a:p>
            <a:pPr algn="just"/>
            <a:r>
              <a:rPr lang="ru-RU" sz="2000"/>
              <a:t>E43.0 Тяжелая белково-энергетическая недостаточность </a:t>
            </a:r>
            <a:br>
              <a:rPr lang="ru-RU" sz="2000"/>
            </a:br>
            <a:r>
              <a:rPr lang="ru-RU" sz="2000"/>
              <a:t>неуточненная</a:t>
            </a:r>
            <a:br>
              <a:rPr lang="ru-RU" sz="2000"/>
            </a:b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98772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24001" y="115889"/>
            <a:ext cx="8990013" cy="720725"/>
          </a:xfrm>
        </p:spPr>
        <p:txBody>
          <a:bodyPr>
            <a:normAutofit fontScale="90000"/>
          </a:bodyPr>
          <a:lstStyle/>
          <a:p>
            <a:r>
              <a:rPr lang="ru-RU"/>
              <a:t>Классификация ВОЗ предполагает наличие умеренной и тяжелой степени недостаточности питания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1703389" y="1268414"/>
            <a:ext cx="8810625" cy="5843587"/>
          </a:xfrm>
        </p:spPr>
        <p:txBody>
          <a:bodyPr/>
          <a:lstStyle/>
          <a:p>
            <a:r>
              <a:rPr lang="ru-RU"/>
              <a:t>Легкая степень НП </a:t>
            </a:r>
            <a:r>
              <a:rPr lang="en-US"/>
              <a:t>z-score </a:t>
            </a:r>
            <a:r>
              <a:rPr lang="ru-RU"/>
              <a:t>от -1до-2. МКБ-10 код Е44.1)</a:t>
            </a:r>
          </a:p>
          <a:p>
            <a:r>
              <a:rPr lang="ru-RU"/>
              <a:t>Средне-тяжелая форма НП  </a:t>
            </a:r>
            <a:r>
              <a:rPr lang="en-US"/>
              <a:t>z-score </a:t>
            </a:r>
            <a:r>
              <a:rPr lang="ru-RU"/>
              <a:t> от -2до-3</a:t>
            </a:r>
          </a:p>
          <a:p>
            <a:r>
              <a:rPr lang="ru-RU"/>
              <a:t>Тяжелая форма НП </a:t>
            </a:r>
            <a:r>
              <a:rPr lang="en-US"/>
              <a:t>z-score </a:t>
            </a:r>
            <a:r>
              <a:rPr lang="ru-RU"/>
              <a:t>от -2до-3</a:t>
            </a:r>
          </a:p>
          <a:p>
            <a:endParaRPr lang="ru-RU"/>
          </a:p>
          <a:p>
            <a:endParaRPr lang="ru-RU" sz="2000"/>
          </a:p>
          <a:p>
            <a:endParaRPr lang="ru-RU" sz="2000"/>
          </a:p>
        </p:txBody>
      </p:sp>
      <p:sp>
        <p:nvSpPr>
          <p:cNvPr id="26628" name="Текст 3"/>
          <p:cNvSpPr>
            <a:spLocks noGrp="1"/>
          </p:cNvSpPr>
          <p:nvPr>
            <p:ph type="body" sz="quarter" idx="10"/>
          </p:nvPr>
        </p:nvSpPr>
        <p:spPr>
          <a:xfrm>
            <a:off x="2351088" y="2205039"/>
            <a:ext cx="7777162" cy="287337"/>
          </a:xfrm>
        </p:spPr>
        <p:txBody>
          <a:bodyPr>
            <a:normAutofit fontScale="25000" lnSpcReduction="20000"/>
          </a:bodyPr>
          <a:lstStyle/>
          <a:p>
            <a:r>
              <a:rPr lang="ru-RU" sz="14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ru-RU" sz="14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Основные синдромы дефицита отдельных микроэлементов</a:t>
            </a:r>
          </a:p>
          <a:p>
            <a:endParaRPr 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78736"/>
              </p:ext>
            </p:extLst>
          </p:nvPr>
        </p:nvGraphicFramePr>
        <p:xfrm>
          <a:off x="676566" y="2492376"/>
          <a:ext cx="11379076" cy="539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2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2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микроэлемент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                                             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Симптомы дефицита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железо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Анемия, изменения поведения вялость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цинк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Нарушения роста, поражение кожи, анорексия,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гипогонадизм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медь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Нейтропения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, анемия,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гипоальбуинурия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гипофорремия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,  остеопороз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Хром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Нарушение толерантности к глюкозе, нарушения роста,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переферическая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нейропатия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Фтор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Кариес зубов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йод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гипотиреоз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74864" y="7948613"/>
            <a:ext cx="11096625" cy="5381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синдромы дефицита отдельных микроэлементов</a:t>
            </a:r>
            <a:endParaRPr lang="ru-RU" sz="7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95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03388" y="188914"/>
            <a:ext cx="8856662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Garamond,Bold"/>
              </a:rPr>
              <a:t>Критерии недостаточности питания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Arial" panose="020B0604020202020204" pitchFamily="34" charset="0"/>
              </a:rPr>
              <a:t> 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Общеклинические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(осмотр) – состояние кожных покровов,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слизистых, волос, ногтей, зубов, мышечной ткани, подкожно-жирового слоя, а также микросимптоматика возможной витаминной и минеральной недостаточности;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 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Массо</a:t>
            </a:r>
            <a:r>
              <a:rPr lang="ru-RU" altLang="ru-RU" sz="2400" i="1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ростовые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показатели; индекс массы тела; окружность плеча, толщина кожно-жировой складки над трицепсом; окружность мышц плеча;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 Данные 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импедансометрии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, отражающие состав тела и соотношение тощей массы и п/к жировой клетчатки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 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Антропометрические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показатели оцениваются по  центильным таблицам величин, рекомендованных ВОЗ;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 </a:t>
            </a:r>
            <a:r>
              <a:rPr lang="ru-RU" altLang="ru-RU" sz="2400" i="1">
                <a:solidFill>
                  <a:srgbClr val="002060"/>
                </a:solidFill>
                <a:latin typeface="Arial,Italic"/>
              </a:rPr>
              <a:t>Биохимические 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показатели: общий белок, альбумин,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короткоживущие белки (трансферрин, преальбумин транстиретин и др</a:t>
            </a:r>
            <a:r>
              <a:rPr lang="ru-RU" altLang="ru-RU" sz="24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</a:rPr>
              <a:t>),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0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9545" y="1697358"/>
          <a:ext cx="1103514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5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1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7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r>
                        <a:rPr lang="ru-RU" sz="2400" dirty="0"/>
                        <a:t>Степень</a:t>
                      </a:r>
                      <a:r>
                        <a:rPr lang="en-US" sz="2400" dirty="0">
                          <a:latin typeface="Algerian" panose="04020705040A02060702" pitchFamily="82" charset="0"/>
                        </a:rPr>
                        <a:t> </a:t>
                      </a:r>
                      <a:r>
                        <a:rPr lang="ru-RU" sz="2400" dirty="0"/>
                        <a:t>недостаточности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легкая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средняя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тяжелая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r>
                        <a:rPr lang="ru-RU" sz="2400" dirty="0"/>
                        <a:t>Потеря массы тела в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&lt;10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10-20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&gt;20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r>
                        <a:rPr lang="ru-RU" sz="2400" dirty="0"/>
                        <a:t>Сывороточный</a:t>
                      </a:r>
                      <a:r>
                        <a:rPr lang="ru-RU" sz="2400" baseline="0" dirty="0"/>
                        <a:t> альбумин г/л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&gt;35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32-28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&lt;28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r>
                        <a:rPr lang="ru-RU" sz="2400" dirty="0"/>
                        <a:t>Сывороточный </a:t>
                      </a:r>
                      <a:r>
                        <a:rPr lang="ru-RU" sz="2400" dirty="0" err="1"/>
                        <a:t>трансферрин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&gt;2,5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1,8-2,5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&lt;1,25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r>
                        <a:rPr lang="ru-RU" sz="2400" dirty="0"/>
                        <a:t>Число лимфоцитов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1800-1500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900-1500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lgerian" panose="04020705040A02060702" pitchFamily="82" charset="0"/>
                        </a:rPr>
                        <a:t>&lt;900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6236" y="6488668"/>
            <a:ext cx="507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Morley et all 1995 Chapman u nelson.1994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727" y="663333"/>
            <a:ext cx="898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КЛАССИФИКАЦИЯ НЕДОСТАТОЧНОСТИ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42191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972" y="618518"/>
            <a:ext cx="10831418" cy="130380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Проблема рецидивирующих ОРЗ сохраняет свою актуальность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129355"/>
            <a:ext cx="11400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ОРЗ составляют до 90% всей инфекционной патологии и около 70% общей заболеваемости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132522" y="3813719"/>
            <a:ext cx="11648153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/>
              <a:t>40% детей дошкольного возраста и </a:t>
            </a:r>
          </a:p>
          <a:p>
            <a:r>
              <a:rPr lang="ru-RU" sz="3600" b="1" i="1" dirty="0"/>
              <a:t>15% детей младшего школьного возраста страдают рецидивирующими респираторными заболеваниями и относятся к группе ЧБД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827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846" y="748146"/>
            <a:ext cx="1070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НАРУШЕНИЯ нутритивнОГО статусА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0518" y="1333848"/>
            <a:ext cx="9937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Нутритивный статус коррелирует с уровнем заболеваемости и смертности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8"/>
          <p:cNvSpPr/>
          <p:nvPr/>
        </p:nvSpPr>
        <p:spPr>
          <a:xfrm>
            <a:off x="420379" y="2217185"/>
            <a:ext cx="11614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Выше частота инфекционных эпизодов, осложнений, случаев хронизации =</a:t>
            </a:r>
            <a:r>
              <a:rPr lang="en-US" sz="2400" dirty="0">
                <a:solidFill>
                  <a:srgbClr val="002060"/>
                </a:solidFill>
              </a:rPr>
              <a:t>&gt;</a:t>
            </a:r>
            <a:r>
              <a:rPr lang="ru-RU" sz="2400" dirty="0">
                <a:solidFill>
                  <a:srgbClr val="002060"/>
                </a:solidFill>
              </a:rPr>
              <a:t> чаще необходимость госпитализаций (в 2,5 раза) =</a:t>
            </a:r>
            <a:r>
              <a:rPr lang="en-US" sz="2400" dirty="0">
                <a:solidFill>
                  <a:srgbClr val="002060"/>
                </a:solidFill>
              </a:rPr>
              <a:t>&gt;</a:t>
            </a:r>
            <a:r>
              <a:rPr lang="ru-RU" sz="2400" dirty="0">
                <a:solidFill>
                  <a:srgbClr val="002060"/>
                </a:solidFill>
              </a:rPr>
              <a:t> выше длительность пребывания в стационаре и показатели летальности</a:t>
            </a:r>
          </a:p>
        </p:txBody>
      </p:sp>
      <p:sp>
        <p:nvSpPr>
          <p:cNvPr id="11" name="Прямоугольник 8"/>
          <p:cNvSpPr/>
          <p:nvPr/>
        </p:nvSpPr>
        <p:spPr>
          <a:xfrm>
            <a:off x="420379" y="4759570"/>
            <a:ext cx="11997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Увеличение частоты побочных эффектов от специфической терапии - противосудорожной, гормональной, </a:t>
            </a:r>
            <a:r>
              <a:rPr lang="ru-RU" sz="2400" dirty="0" err="1">
                <a:solidFill>
                  <a:srgbClr val="002060"/>
                </a:solidFill>
              </a:rPr>
              <a:t>химио</a:t>
            </a:r>
            <a:r>
              <a:rPr lang="ru-RU" sz="2400" dirty="0">
                <a:solidFill>
                  <a:srgbClr val="002060"/>
                </a:solidFill>
              </a:rPr>
              <a:t>- радиолечения и др.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У детей сопряжена с задержкой роста и развития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Экономические потери: затраты на лечение пациента повышаются </a:t>
            </a:r>
            <a:r>
              <a:rPr lang="ru-RU" sz="2400" b="1" dirty="0">
                <a:solidFill>
                  <a:srgbClr val="002060"/>
                </a:solidFill>
              </a:rPr>
              <a:t>на 20-30%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Arrow: Down 11"/>
          <p:cNvSpPr/>
          <p:nvPr/>
        </p:nvSpPr>
        <p:spPr>
          <a:xfrm>
            <a:off x="3784149" y="3914085"/>
            <a:ext cx="484632" cy="32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rrow: Up 12"/>
          <p:cNvSpPr/>
          <p:nvPr/>
        </p:nvSpPr>
        <p:spPr>
          <a:xfrm>
            <a:off x="7573993" y="32845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5637" y="3333632"/>
            <a:ext cx="94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8896" y="4262999"/>
            <a:ext cx="1276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Масса тела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6396" y="3469854"/>
            <a:ext cx="182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2 раза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2638" y="4272668"/>
            <a:ext cx="178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Длительность госпитализации </a:t>
            </a:r>
          </a:p>
        </p:txBody>
      </p:sp>
    </p:spTree>
    <p:extLst>
      <p:ext uri="{BB962C8B-B14F-4D97-AF65-F5344CB8AC3E}">
        <p14:creationId xmlns:p14="http://schemas.microsoft.com/office/powerpoint/2010/main" val="384465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847851" y="1252538"/>
            <a:ext cx="8666163" cy="5162550"/>
          </a:xfrm>
        </p:spPr>
        <p:txBody>
          <a:bodyPr/>
          <a:lstStyle/>
          <a:p>
            <a:endParaRPr lang="ru-RU"/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3051175" y="115889"/>
            <a:ext cx="7462838" cy="720725"/>
          </a:xfrm>
        </p:spPr>
        <p:txBody>
          <a:bodyPr/>
          <a:lstStyle/>
          <a:p>
            <a:endParaRPr lang="ru-RU"/>
          </a:p>
        </p:txBody>
      </p:sp>
      <p:sp>
        <p:nvSpPr>
          <p:cNvPr id="28676" name="Текст 3"/>
          <p:cNvSpPr>
            <a:spLocks noGrp="1"/>
          </p:cNvSpPr>
          <p:nvPr>
            <p:ph type="body" sz="quarter" idx="10"/>
          </p:nvPr>
        </p:nvSpPr>
        <p:spPr>
          <a:xfrm>
            <a:off x="1847850" y="6429375"/>
            <a:ext cx="4751388" cy="368300"/>
          </a:xfrm>
        </p:spPr>
        <p:txBody>
          <a:bodyPr/>
          <a:lstStyle/>
          <a:p>
            <a:endParaRPr lang="ru-RU"/>
          </a:p>
        </p:txBody>
      </p:sp>
      <p:pic>
        <p:nvPicPr>
          <p:cNvPr id="2867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8125"/>
            <a:ext cx="12548936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6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063750" y="549275"/>
            <a:ext cx="7704138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524001" y="115889"/>
            <a:ext cx="8990013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         Скрининговые таблицы для оценки нутритивного риска</a:t>
            </a:r>
            <a:br>
              <a:rPr lang="ru-RU"/>
            </a:br>
            <a:r>
              <a:rPr lang="ru-RU"/>
              <a:t>           (</a:t>
            </a:r>
            <a:r>
              <a:rPr lang="ru-RU" sz="1800"/>
              <a:t>педиатрические </a:t>
            </a:r>
            <a:r>
              <a:rPr lang="ru-RU" sz="1800">
                <a:solidFill>
                  <a:srgbClr val="7030A0"/>
                </a:solidFill>
              </a:rPr>
              <a:t>шкалы риска развития недостаточности питания)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49234"/>
              </p:ext>
            </p:extLst>
          </p:nvPr>
        </p:nvGraphicFramePr>
        <p:xfrm>
          <a:off x="92764" y="1073426"/>
          <a:ext cx="12099233" cy="5903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4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36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7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6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Этап 1: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Диагностика.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Этап 2: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Потребляемая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Калорийность.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Этап 3: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Масса тела и рост.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7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Имеются ли у ребенка патологические состояния, способные являться причиной нарушения питания?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Баллы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Какова потребляемая ребенком калорийность пищи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Баллы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Используя таблицы роста или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референтные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центильные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таблицы, оцените соответствие параметров ребенка стандартным показателям. Определите, на сколько колонок (целителей) значения роста и массы тела отличаются от стандартных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Баллы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Определенно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Ребенок не принимает пищу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На 3 колонки (или масса&lt;3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центилей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Возможно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Недавно уменьшилась или низкая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На 2 колонки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4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Отсутствуют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изменилась или адекватная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На 0 – 1 колонку.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741" name="Текст 3"/>
          <p:cNvSpPr>
            <a:spLocks noGrp="1"/>
          </p:cNvSpPr>
          <p:nvPr>
            <p:ph type="body" sz="quarter" idx="10"/>
          </p:nvPr>
        </p:nvSpPr>
        <p:spPr>
          <a:xfrm>
            <a:off x="1847850" y="6858001"/>
            <a:ext cx="4751388" cy="1000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28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19188"/>
              </p:ext>
            </p:extLst>
          </p:nvPr>
        </p:nvGraphicFramePr>
        <p:xfrm>
          <a:off x="0" y="1003819"/>
          <a:ext cx="12032971" cy="294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4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808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Этап 4 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Общий риск недостаточности питания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Суммируйте значения индексов, полученные на этапах 1 – 3 с целью оценки общей вероятности недостаточности питания у ребенка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/>
                        </a:rPr>
                        <a:t>Баллы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Высокий риск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&gt;4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Средний риск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/>
                        </a:rPr>
                        <a:t>2 – 3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Низкий риск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0 - 1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 useBgFill="1">
        <p:nvSpPr>
          <p:cNvPr id="30741" name="Заголовок 2"/>
          <p:cNvSpPr>
            <a:spLocks noGrp="1"/>
          </p:cNvSpPr>
          <p:nvPr>
            <p:ph type="title"/>
          </p:nvPr>
        </p:nvSpPr>
        <p:spPr>
          <a:xfrm>
            <a:off x="2208214" y="163514"/>
            <a:ext cx="7462837" cy="720725"/>
          </a:xfrm>
        </p:spPr>
        <p:txBody>
          <a:bodyPr/>
          <a:lstStyle/>
          <a:p>
            <a:r>
              <a:rPr lang="ru-RU"/>
              <a:t>Скрининговые таблицы для оценки нутритивного риска</a:t>
            </a:r>
          </a:p>
        </p:txBody>
      </p:sp>
      <p:sp>
        <p:nvSpPr>
          <p:cNvPr id="30742" name="Текст 3"/>
          <p:cNvSpPr>
            <a:spLocks noGrp="1"/>
          </p:cNvSpPr>
          <p:nvPr>
            <p:ph type="body" sz="quarter" idx="10"/>
          </p:nvPr>
        </p:nvSpPr>
        <p:spPr>
          <a:xfrm flipV="1">
            <a:off x="1847850" y="6797676"/>
            <a:ext cx="4751388" cy="60325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36878"/>
              </p:ext>
            </p:extLst>
          </p:nvPr>
        </p:nvGraphicFramePr>
        <p:xfrm>
          <a:off x="-92766" y="3891720"/>
          <a:ext cx="12284766" cy="3526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4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4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Этап 5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План лечения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0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Разработайте план лечения в соответствии с определенным значением общей вероятности недостаточности питания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Высокий риск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Средний риск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Низкий риск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-Необходимы адекватные действия.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-Следует проконсультировать ребенка у диетолога и специалистами по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нутритивной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поддержке.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-Мониторинг осуществляется в соответствии с планом лечения.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-Мониторинг потребляемой калорийности в течение 3 дней.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-Повтор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скринингового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обследования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STAMP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через 3 дня.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-При необходимости внесите изменения в план лечения.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-Продолжайте обычное лечение.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-Повторяйте </a:t>
                      </a:r>
                      <a:r>
                        <a:rPr lang="ru-RU" sz="1400" dirty="0" err="1">
                          <a:solidFill>
                            <a:srgbClr val="C00000"/>
                          </a:solidFill>
                          <a:effectLst/>
                        </a:rPr>
                        <a:t>скрининговое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 обследование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STAMP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еженедельно в течение пребывания ребенка в стационаре.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-При необходимости внесите изменения в план лечения.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0" y="43934"/>
            <a:ext cx="914400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03388" y="404813"/>
            <a:ext cx="88566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Garamond,Bold"/>
              </a:rPr>
              <a:t>Основные принципы ведения больных с недостаточностью питания: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Garamond,Bold"/>
              </a:rPr>
              <a:t>Устранение факторов, приводящих к нарушению нутритивного статуса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2060"/>
                </a:solidFill>
                <a:latin typeface="Arial" panose="020B0604020202020204" pitchFamily="34" charset="0"/>
              </a:rPr>
              <a:t> </a:t>
            </a:r>
            <a:r>
              <a:rPr lang="ru-RU" altLang="ru-RU" sz="2000" b="1">
                <a:solidFill>
                  <a:srgbClr val="002060"/>
                </a:solidFill>
                <a:latin typeface="Arial,Bold"/>
              </a:rPr>
              <a:t>своевременное назначение адекватного питания (</a:t>
            </a:r>
            <a:r>
              <a:rPr lang="ru-RU" altLang="ru-RU" sz="1600" b="1">
                <a:solidFill>
                  <a:srgbClr val="002060"/>
                </a:solidFill>
                <a:latin typeface="Arial,Bold"/>
              </a:rPr>
              <a:t>диетотерапия с учетом возраста, остроты, тяжести и характера основного заболевания)</a:t>
            </a:r>
            <a:r>
              <a:rPr lang="ru-RU" altLang="ru-RU" sz="2000" b="1">
                <a:solidFill>
                  <a:srgbClr val="002060"/>
                </a:solidFill>
                <a:latin typeface="Arial,Bold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 </a:t>
            </a:r>
            <a:r>
              <a:rPr lang="ru-RU" altLang="ru-RU" sz="1800" b="1">
                <a:solidFill>
                  <a:srgbClr val="002060"/>
                </a:solidFill>
                <a:latin typeface="Arial,Bold"/>
              </a:rPr>
              <a:t>Обеспечить возрастные потребности в энергии, макро и микроэлементах путем постепенного увеличения пищевой нагрузки </a:t>
            </a: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lang="ru-RU" altLang="ru-RU" sz="2000" i="1">
                <a:solidFill>
                  <a:srgbClr val="002060"/>
                </a:solidFill>
                <a:latin typeface="Arial,Italic"/>
              </a:rPr>
              <a:t>введение пищевых веществ должно быть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  <a:latin typeface="Arial,Italic"/>
              </a:rPr>
              <a:t>ориентировано не только на потребность </a:t>
            </a: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ребенка </a:t>
            </a:r>
            <a:r>
              <a:rPr lang="ru-RU" altLang="ru-RU" sz="2000" i="1">
                <a:solidFill>
                  <a:srgbClr val="002060"/>
                </a:solidFill>
                <a:latin typeface="Arial,Italic"/>
              </a:rPr>
              <a:t>в том или ином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  <a:latin typeface="Arial,Italic"/>
              </a:rPr>
              <a:t>возрасте, но и на возможность их усвоения;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 </a:t>
            </a:r>
            <a:r>
              <a:rPr lang="ru-RU" altLang="ru-RU" sz="2000" b="1">
                <a:solidFill>
                  <a:srgbClr val="002060"/>
                </a:solidFill>
                <a:latin typeface="Arial,Bold"/>
              </a:rPr>
              <a:t>оптимальные сроки проведения </a:t>
            </a: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lang="ru-RU" altLang="ru-RU" sz="2000" i="1">
                <a:solidFill>
                  <a:srgbClr val="002060"/>
                </a:solidFill>
                <a:latin typeface="Arial,Italic"/>
              </a:rPr>
              <a:t>для нормализации нутритивного статуса и адекватного питания естественным путем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 Стимуляция защитных сил организма или заместительная иммунотерапия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Лечение сопутствующих заболеваний и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211396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210" y="168089"/>
            <a:ext cx="9491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ОСНОВНЫЕ ПРИНЦИПЫ ПРОВЕДЕНИЯ НУТРИТИВНОЙ ПОДДЕРЖКИ </a:t>
            </a:r>
          </a:p>
        </p:txBody>
      </p:sp>
      <p:sp>
        <p:nvSpPr>
          <p:cNvPr id="10" name="Прямоугольник 8"/>
          <p:cNvSpPr/>
          <p:nvPr/>
        </p:nvSpPr>
        <p:spPr>
          <a:xfrm>
            <a:off x="737780" y="2083576"/>
            <a:ext cx="10677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Своевременность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Оптимальная длительность – до стабилизации параметров нутритивного статуса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</a:rPr>
              <a:t>Адекватность проведения, включая выбор вида (энтеральное питание - ЭП, парентеральное питание - ПП, смешанное)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7780" y="5232534"/>
            <a:ext cx="901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Нутритивная поддержка должна проводиться по показаниям! </a:t>
            </a:r>
          </a:p>
        </p:txBody>
      </p:sp>
    </p:spTree>
    <p:extLst>
      <p:ext uri="{BB962C8B-B14F-4D97-AF65-F5344CB8AC3E}">
        <p14:creationId xmlns:p14="http://schemas.microsoft.com/office/powerpoint/2010/main" val="2485279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7652"/>
            <a:ext cx="12192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  исследования:  </a:t>
            </a:r>
            <a:r>
              <a:rPr lang="ru-RU" sz="2400" u="sng" dirty="0"/>
              <a:t>Выявить  различия в характеристиках детей </a:t>
            </a:r>
            <a:r>
              <a:rPr lang="ru-RU" sz="2400" dirty="0"/>
              <a:t>с рецидивирующей респираторной патологией в зависимости от их нутритивного статуса, а также </a:t>
            </a:r>
            <a:r>
              <a:rPr lang="ru-RU" sz="2400" u="sng" dirty="0"/>
              <a:t>оценить влияние дополнительной нутритивной поддержки</a:t>
            </a:r>
            <a:r>
              <a:rPr lang="ru-RU" sz="2400" dirty="0"/>
              <a:t> в комбинации с комплексными оздоровительными мероприятиями на антропометрические характеристики, качество жизни, частоту и длительность острых респираторных инфекций у детей с дефицитом 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672513"/>
            <a:ext cx="12192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Место проведения:  </a:t>
            </a:r>
          </a:p>
          <a:p>
            <a:r>
              <a:rPr lang="ru-RU" sz="2000" dirty="0">
                <a:latin typeface="+mj-lt"/>
              </a:rPr>
              <a:t>Исследование выполнено на базе Государственного автономного учреждения здравоохранения Республики Башкортостан детский санаторий «</a:t>
            </a:r>
            <a:r>
              <a:rPr lang="ru-RU" sz="2000" dirty="0" err="1">
                <a:latin typeface="+mj-lt"/>
              </a:rPr>
              <a:t>Дуслык</a:t>
            </a:r>
            <a:r>
              <a:rPr lang="ru-RU" sz="2000" dirty="0">
                <a:latin typeface="+mj-lt"/>
              </a:rPr>
              <a:t>» г. Уфы.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4688176"/>
            <a:ext cx="12192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Продолжительность наблюдения:</a:t>
            </a:r>
          </a:p>
          <a:p>
            <a:r>
              <a:rPr lang="ru-RU" sz="2000" dirty="0"/>
              <a:t>Курс реабилитации детей в санатории продолжался 21 день. </a:t>
            </a:r>
            <a:br>
              <a:rPr lang="ru-RU" sz="2000" dirty="0"/>
            </a:br>
            <a:r>
              <a:rPr lang="ru-RU" sz="2000" dirty="0"/>
              <a:t>Продолжительность периода наблюдения составила 12 месяцев с оценкой качества жизни и антропометрических данных в динамике. </a:t>
            </a:r>
          </a:p>
          <a:p>
            <a:r>
              <a:rPr lang="ru-RU" sz="2000" dirty="0"/>
              <a:t>Анкетирование родителей проведено с помощью русской версии опросника оценки качества жизни </a:t>
            </a:r>
            <a:r>
              <a:rPr lang="ru-RU" sz="2000" dirty="0" err="1"/>
              <a:t>Pediatric</a:t>
            </a:r>
            <a:r>
              <a:rPr lang="ru-RU" sz="2000" dirty="0"/>
              <a:t> </a:t>
            </a:r>
            <a:r>
              <a:rPr lang="ru-RU" sz="2000" dirty="0" err="1"/>
              <a:t>Quality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Life</a:t>
            </a:r>
            <a:r>
              <a:rPr lang="ru-RU" sz="2000" dirty="0"/>
              <a:t> </a:t>
            </a:r>
            <a:r>
              <a:rPr lang="ru-RU" sz="2000" dirty="0" err="1"/>
              <a:t>Questionnaire</a:t>
            </a:r>
            <a:r>
              <a:rPr lang="ru-RU" sz="2000" dirty="0"/>
              <a:t> (</a:t>
            </a:r>
            <a:r>
              <a:rPr lang="ru-RU" sz="2000" dirty="0" err="1"/>
              <a:t>Generic</a:t>
            </a:r>
            <a:r>
              <a:rPr lang="ru-RU" sz="2000" dirty="0"/>
              <a:t> </a:t>
            </a:r>
            <a:r>
              <a:rPr lang="ru-RU" sz="2000" dirty="0" err="1"/>
              <a:t>Core</a:t>
            </a:r>
            <a:r>
              <a:rPr lang="ru-RU" sz="2000" dirty="0"/>
              <a:t> </a:t>
            </a:r>
            <a:r>
              <a:rPr lang="ru-RU" sz="2000" dirty="0" err="1"/>
              <a:t>Scales</a:t>
            </a:r>
            <a:r>
              <a:rPr lang="ru-RU" sz="2000" dirty="0"/>
              <a:t>) [8,9] до и после реабилитации через 12 месяцев</a:t>
            </a:r>
            <a:r>
              <a:rPr lang="ru-RU" sz="1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7633" y="211283"/>
            <a:ext cx="11278225" cy="9871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КЛИНИЧЕСКОЕ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404343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BFFFD4B-2479-4976-ACBD-276D9197C460}"/>
              </a:ext>
            </a:extLst>
          </p:cNvPr>
          <p:cNvSpPr txBox="1"/>
          <p:nvPr/>
        </p:nvSpPr>
        <p:spPr>
          <a:xfrm>
            <a:off x="3392555" y="3866252"/>
            <a:ext cx="741459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Наблюдение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DE9D6E-04B1-4ECD-8EEC-726B7881036B}"/>
              </a:ext>
            </a:extLst>
          </p:cNvPr>
          <p:cNvSpPr txBox="1"/>
          <p:nvPr/>
        </p:nvSpPr>
        <p:spPr>
          <a:xfrm>
            <a:off x="3392556" y="1996971"/>
            <a:ext cx="741459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Наблюдение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F272E4-231C-42F0-ABD0-C0CDAF1A7D78}"/>
              </a:ext>
            </a:extLst>
          </p:cNvPr>
          <p:cNvSpPr txBox="1"/>
          <p:nvPr/>
        </p:nvSpPr>
        <p:spPr>
          <a:xfrm>
            <a:off x="3392555" y="1436347"/>
            <a:ext cx="3929270" cy="923330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Педиашур</a:t>
            </a:r>
            <a:r>
              <a:rPr lang="ru-RU" dirty="0">
                <a:solidFill>
                  <a:schemeClr val="bg1"/>
                </a:solidFill>
              </a:rPr>
              <a:t> с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пищевыми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волокнами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5FEA3BA-5269-41AA-B871-1F68AF594A4A}"/>
              </a:ext>
            </a:extLst>
          </p:cNvPr>
          <p:cNvCxnSpPr>
            <a:cxnSpLocks/>
          </p:cNvCxnSpPr>
          <p:nvPr/>
        </p:nvCxnSpPr>
        <p:spPr>
          <a:xfrm flipV="1">
            <a:off x="3392556" y="4691270"/>
            <a:ext cx="7633253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795CCB-D7D3-417F-88E7-CD76AB709C59}"/>
              </a:ext>
            </a:extLst>
          </p:cNvPr>
          <p:cNvSpPr txBox="1"/>
          <p:nvPr/>
        </p:nvSpPr>
        <p:spPr>
          <a:xfrm>
            <a:off x="344557" y="1113182"/>
            <a:ext cx="2782957" cy="923330"/>
          </a:xfrm>
          <a:prstGeom prst="rect">
            <a:avLst/>
          </a:prstGeom>
          <a:solidFill>
            <a:srgbClr val="F9F9F9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Первая группа – ЧБД с дефицитом питания</a:t>
            </a:r>
          </a:p>
          <a:p>
            <a:r>
              <a:rPr lang="en-US" dirty="0"/>
              <a:t>n=75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D38D0-69C5-495C-B619-C674C9403E7E}"/>
              </a:ext>
            </a:extLst>
          </p:cNvPr>
          <p:cNvSpPr txBox="1"/>
          <p:nvPr/>
        </p:nvSpPr>
        <p:spPr>
          <a:xfrm>
            <a:off x="344557" y="3332921"/>
            <a:ext cx="2782957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Вторая группа– ЧБД с нормальным </a:t>
            </a:r>
            <a:r>
              <a:rPr lang="ru-RU" dirty="0" err="1"/>
              <a:t>нутритивным</a:t>
            </a:r>
            <a:r>
              <a:rPr lang="ru-RU" dirty="0"/>
              <a:t> статусом</a:t>
            </a:r>
            <a:endParaRPr lang="en-US" dirty="0"/>
          </a:p>
          <a:p>
            <a:r>
              <a:rPr lang="en-US" dirty="0"/>
              <a:t>n=26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F2B3181-3A71-4009-9460-FE237B200DF2}"/>
              </a:ext>
            </a:extLst>
          </p:cNvPr>
          <p:cNvCxnSpPr>
            <a:cxnSpLocks/>
          </p:cNvCxnSpPr>
          <p:nvPr/>
        </p:nvCxnSpPr>
        <p:spPr>
          <a:xfrm flipV="1">
            <a:off x="4770783" y="4525619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E3CE82-8720-4180-93D2-5E0BA909328B}"/>
              </a:ext>
            </a:extLst>
          </p:cNvPr>
          <p:cNvCxnSpPr>
            <a:cxnSpLocks/>
          </p:cNvCxnSpPr>
          <p:nvPr/>
        </p:nvCxnSpPr>
        <p:spPr>
          <a:xfrm flipV="1">
            <a:off x="7321825" y="4525619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687FF86-F092-4F4B-AB50-54BB0DA04C6E}"/>
              </a:ext>
            </a:extLst>
          </p:cNvPr>
          <p:cNvCxnSpPr>
            <a:cxnSpLocks/>
          </p:cNvCxnSpPr>
          <p:nvPr/>
        </p:nvCxnSpPr>
        <p:spPr>
          <a:xfrm flipV="1">
            <a:off x="10722523" y="4512365"/>
            <a:ext cx="0" cy="357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AC23C9-3F64-488E-8A68-1EBD64A289C5}"/>
              </a:ext>
            </a:extLst>
          </p:cNvPr>
          <p:cNvSpPr txBox="1"/>
          <p:nvPr/>
        </p:nvSpPr>
        <p:spPr>
          <a:xfrm>
            <a:off x="3697357" y="4934707"/>
            <a:ext cx="14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недели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D3E04E-9EFA-431C-9A39-58C789BEE7A3}"/>
              </a:ext>
            </a:extLst>
          </p:cNvPr>
          <p:cNvSpPr txBox="1"/>
          <p:nvPr/>
        </p:nvSpPr>
        <p:spPr>
          <a:xfrm>
            <a:off x="6977270" y="4934707"/>
            <a:ext cx="14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</a:t>
            </a:r>
            <a:r>
              <a:rPr lang="ru-RU" dirty="0"/>
              <a:t>месяцев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0337B1-B3EF-49C5-A47F-0EC296F49974}"/>
              </a:ext>
            </a:extLst>
          </p:cNvPr>
          <p:cNvSpPr txBox="1"/>
          <p:nvPr/>
        </p:nvSpPr>
        <p:spPr>
          <a:xfrm>
            <a:off x="10257183" y="4934707"/>
            <a:ext cx="143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 месяцев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77BC2D-F1B0-4CE7-83B2-5B7F53B97A06}"/>
              </a:ext>
            </a:extLst>
          </p:cNvPr>
          <p:cNvSpPr txBox="1"/>
          <p:nvPr/>
        </p:nvSpPr>
        <p:spPr>
          <a:xfrm>
            <a:off x="3392556" y="1113182"/>
            <a:ext cx="147099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Санаторно-  курортное </a:t>
            </a:r>
            <a:r>
              <a:rPr lang="ru-RU" dirty="0"/>
              <a:t>лечение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BA0FE2-5A65-46AF-B606-DEDEDA8EAE9C}"/>
              </a:ext>
            </a:extLst>
          </p:cNvPr>
          <p:cNvSpPr txBox="1"/>
          <p:nvPr/>
        </p:nvSpPr>
        <p:spPr>
          <a:xfrm>
            <a:off x="3392556" y="3332921"/>
            <a:ext cx="147099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Санаторно-  курортное лечение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B5F8E52-4B13-40B3-82D1-4131D0218E18}"/>
              </a:ext>
            </a:extLst>
          </p:cNvPr>
          <p:cNvCxnSpPr>
            <a:cxnSpLocks/>
          </p:cNvCxnSpPr>
          <p:nvPr/>
        </p:nvCxnSpPr>
        <p:spPr>
          <a:xfrm>
            <a:off x="3392556" y="848139"/>
            <a:ext cx="0" cy="3843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4D0DBE-612E-473D-A2DD-EC78E4D91601}"/>
              </a:ext>
            </a:extLst>
          </p:cNvPr>
          <p:cNvSpPr/>
          <p:nvPr/>
        </p:nvSpPr>
        <p:spPr>
          <a:xfrm>
            <a:off x="1990855" y="5855159"/>
            <a:ext cx="2779928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родителей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C78DE9A-7609-440D-9A57-0D0DD2ED5697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380819" y="4883428"/>
            <a:ext cx="11735" cy="97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1C4B6C5-2B63-48A8-951B-F0E1BF924061}"/>
              </a:ext>
            </a:extLst>
          </p:cNvPr>
          <p:cNvSpPr/>
          <p:nvPr/>
        </p:nvSpPr>
        <p:spPr>
          <a:xfrm>
            <a:off x="9319307" y="5855159"/>
            <a:ext cx="2779928" cy="369332"/>
          </a:xfrm>
          <a:prstGeom prst="rect">
            <a:avLst/>
          </a:prstGeom>
          <a:solidFill>
            <a:srgbClr val="D4D4D4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родителей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23DC123-B7CE-42B8-AC70-4BAD8F035B8E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0709271" y="4883428"/>
            <a:ext cx="11735" cy="971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C2381409-D424-4D48-B73F-04016B8B5A46}"/>
              </a:ext>
            </a:extLst>
          </p:cNvPr>
          <p:cNvSpPr txBox="1">
            <a:spLocks/>
          </p:cNvSpPr>
          <p:nvPr/>
        </p:nvSpPr>
        <p:spPr>
          <a:xfrm>
            <a:off x="577634" y="181495"/>
            <a:ext cx="11110784" cy="562356"/>
          </a:xfrm>
          <a:prstGeom prst="rect">
            <a:avLst/>
          </a:prstGeom>
          <a:solidFill>
            <a:srgbClr val="F6F6F6"/>
          </a:solidFill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Схематичное изображение дизайна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40352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4897" y="615093"/>
            <a:ext cx="11278225" cy="9871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ПЕДИАШУР С ПИЩЕВЫМИ ВОЛОКНАМИ - 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cap="none" dirty="0">
                <a:solidFill>
                  <a:srgbClr val="C00000"/>
                </a:solidFill>
              </a:rPr>
              <a:t>новое название </a:t>
            </a:r>
            <a:r>
              <a:rPr lang="ru-RU" sz="3200" b="1" dirty="0">
                <a:solidFill>
                  <a:srgbClr val="C00000"/>
                </a:solidFill>
              </a:rPr>
              <a:t>ПЕДИАШУР ЗДОРОВЕЙКА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328" y="2207151"/>
            <a:ext cx="1326998" cy="27402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67" y="2314049"/>
            <a:ext cx="1137976" cy="25962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Arrow: Right 6"/>
          <p:cNvSpPr/>
          <p:nvPr/>
        </p:nvSpPr>
        <p:spPr>
          <a:xfrm>
            <a:off x="2128844" y="3350380"/>
            <a:ext cx="391582" cy="638355"/>
          </a:xfrm>
          <a:prstGeom prst="rightArrow">
            <a:avLst/>
          </a:prstGeom>
          <a:solidFill>
            <a:srgbClr val="01B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777986" y="2003256"/>
            <a:ext cx="6077872" cy="3148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sz="2400" b="1" u="sng" dirty="0">
                <a:solidFill>
                  <a:prstClr val="black"/>
                </a:solidFill>
                <a:sym typeface="Symbol"/>
              </a:rPr>
              <a:t>Состав (в 200 мл):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2400" dirty="0">
                <a:solidFill>
                  <a:prstClr val="black"/>
                </a:solidFill>
                <a:sym typeface="Symbol"/>
              </a:rPr>
              <a:t>Энергетическая ценность 300 ккал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2400" dirty="0">
                <a:solidFill>
                  <a:prstClr val="black"/>
                </a:solidFill>
                <a:sym typeface="Symbol"/>
              </a:rPr>
              <a:t>Белок 8,4 г 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2400" dirty="0">
                <a:solidFill>
                  <a:prstClr val="black"/>
                </a:solidFill>
                <a:sym typeface="Symbol"/>
              </a:rPr>
              <a:t>Пребиотики ФОС + овсяные волокна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2400" dirty="0">
                <a:solidFill>
                  <a:prstClr val="black"/>
                </a:solidFill>
                <a:sym typeface="Symbol"/>
              </a:rPr>
              <a:t>30 Витаминов и минералов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Содержит масло с СЦТ</a:t>
            </a:r>
          </a:p>
          <a:p>
            <a:pPr>
              <a:spcBef>
                <a:spcPts val="600"/>
              </a:spcBef>
              <a:defRPr/>
            </a:pPr>
            <a:endParaRPr lang="ru-RU" sz="24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49029" y="5201182"/>
            <a:ext cx="2846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7529B3"/>
                </a:solidFill>
              </a:rPr>
              <a:t>Ванильный  вкус</a:t>
            </a:r>
          </a:p>
        </p:txBody>
      </p:sp>
    </p:spTree>
    <p:extLst>
      <p:ext uri="{BB962C8B-B14F-4D97-AF65-F5344CB8AC3E}">
        <p14:creationId xmlns:p14="http://schemas.microsoft.com/office/powerpoint/2010/main" val="754807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326554"/>
            <a:ext cx="11694694" cy="1184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Программа реабилитации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851" y="1599084"/>
            <a:ext cx="1130530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Оздоровительные мероприятия: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>
                <a:solidFill>
                  <a:srgbClr val="C00000"/>
                </a:solidFill>
              </a:rPr>
              <a:t>Кинезиотерапия</a:t>
            </a:r>
            <a:r>
              <a:rPr lang="ru-RU" sz="2000" dirty="0">
                <a:solidFill>
                  <a:srgbClr val="C00000"/>
                </a:solidFill>
              </a:rPr>
              <a:t>,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C00000"/>
                </a:solidFill>
              </a:rPr>
              <a:t>гипокситерапия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C00000"/>
                </a:solidFill>
              </a:rPr>
              <a:t>массаж стоп, кистей рук, спины и области малого таза </a:t>
            </a:r>
            <a:r>
              <a:rPr lang="ru-RU" sz="2000" dirty="0"/>
              <a:t>у детей проводился на объединенном комплексе с эластичным </a:t>
            </a:r>
            <a:r>
              <a:rPr lang="ru-RU" sz="2000" dirty="0" err="1"/>
              <a:t>псевдокипящим</a:t>
            </a:r>
            <a:r>
              <a:rPr lang="ru-RU" sz="2000" dirty="0"/>
              <a:t> слоем «Радуга-ЭПС»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851" y="2878917"/>
            <a:ext cx="1130530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Питание: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Все дети получали сбалансированное 6-разовое санаторное питание с включением в рацион мяса, рыбы, полноценных полиненасыщенных жирных кислот, овощей, фруктов и кисломолочных продуктов.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851" y="4352330"/>
            <a:ext cx="1130530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Дополнительная нутритивная поддержка: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Всем детям 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ru-RU" sz="2000" dirty="0">
                <a:solidFill>
                  <a:srgbClr val="002060"/>
                </a:solidFill>
              </a:rPr>
              <a:t> группы, имеющим признаки недостаточности питания, в дополнение к санаторному питанию была проведена коррекция нарушений нутритивного статуса с помощью специализированного продукта </a:t>
            </a:r>
            <a:r>
              <a:rPr lang="ru-RU" sz="2000" b="1" dirty="0">
                <a:solidFill>
                  <a:srgbClr val="002060"/>
                </a:solidFill>
              </a:rPr>
              <a:t>«Педиашур с пищевыми волокнами»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Abbott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Nutrition</a:t>
            </a:r>
            <a:r>
              <a:rPr lang="ru-RU" sz="2000" dirty="0">
                <a:solidFill>
                  <a:srgbClr val="002060"/>
                </a:solidFill>
              </a:rPr>
              <a:t>, Нидерланды)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 объеме 200 мл </a:t>
            </a:r>
            <a:r>
              <a:rPr lang="ru-RU" sz="2000" u="sng" dirty="0">
                <a:solidFill>
                  <a:srgbClr val="002060"/>
                </a:solidFill>
              </a:rPr>
              <a:t>ежедневно</a:t>
            </a:r>
            <a:r>
              <a:rPr lang="ru-RU" sz="2000" dirty="0">
                <a:solidFill>
                  <a:srgbClr val="002060"/>
                </a:solidFill>
              </a:rPr>
              <a:t> на полдник в течение </a:t>
            </a:r>
            <a:r>
              <a:rPr lang="ru-RU" sz="2000" b="1" dirty="0">
                <a:solidFill>
                  <a:srgbClr val="002060"/>
                </a:solidFill>
              </a:rPr>
              <a:t>21</a:t>
            </a:r>
            <a:r>
              <a:rPr lang="ru-RU" sz="2000" dirty="0">
                <a:solidFill>
                  <a:srgbClr val="002060"/>
                </a:solidFill>
              </a:rPr>
              <a:t> дня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54" y="2296391"/>
            <a:ext cx="11480750" cy="40524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Группа диспансерного наблюдения, включающая детей с частыми респираторными заболеваниями, возникающими из-за </a:t>
            </a:r>
            <a:r>
              <a:rPr lang="ru-RU" sz="3200" b="1" dirty="0">
                <a:solidFill>
                  <a:srgbClr val="0070C0"/>
                </a:solidFill>
              </a:rPr>
              <a:t>транзиторных корригируемых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отклонений в защитных системах организма,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не имеющих стойких органических отклонений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746840"/>
            <a:ext cx="793865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Часто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болеющие дети: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524874" cy="7109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2913"/>
            <a:r>
              <a:rPr lang="ru-RU" sz="3200" b="1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j-lt"/>
              </a:rPr>
            </a:br>
            <a:r>
              <a:rPr lang="ru-RU" sz="3200" b="1" dirty="0">
                <a:solidFill>
                  <a:srgbClr val="002060"/>
                </a:solidFill>
                <a:latin typeface="+mj-lt"/>
              </a:rPr>
              <a:t>Показания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для назначения нутритивной поддержки: </a:t>
            </a:r>
            <a:br>
              <a:rPr lang="ru-RU" sz="3200" dirty="0">
                <a:solidFill>
                  <a:srgbClr val="002060"/>
                </a:solidFill>
                <a:latin typeface="+mj-lt"/>
              </a:rPr>
            </a:b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pPr marL="900113" indent="-4572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выявленная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недостаточность питания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легкой и средней степени тяжести  </a:t>
            </a:r>
          </a:p>
          <a:p>
            <a:pPr marL="900113" indent="-4572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снижение аппетита</a:t>
            </a:r>
          </a:p>
          <a:p>
            <a:pPr marL="900113" indent="-4572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нарушения организации питания, сопровождающиеся дефицитом основных ингредиентов, чаще белков, дефицитом калорийности рациона и преобладанием углеводной составляющей в рационе.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j-lt"/>
              </a:rPr>
            </a:b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Недостаточность питания сопровождалась симптомами гиповитаминоза, отставанием речевых и когнитивных навыков и функций. </a:t>
            </a:r>
            <a:br>
              <a:rPr lang="ru-RU" sz="2800" dirty="0">
                <a:solidFill>
                  <a:srgbClr val="002060"/>
                </a:solidFill>
                <a:latin typeface="+mj-lt"/>
              </a:rPr>
            </a:b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+mj-lt"/>
              </a:rPr>
              <a:t>После выписки из санатория прием специализированного питания продолжался в домашних условиях под нашим наблюдением по 200 мл в день в течение 6 месяцев.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9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8697"/>
            <a:ext cx="12191999" cy="1245918"/>
          </a:xfr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cap="all" dirty="0">
                <a:solidFill>
                  <a:srgbClr val="C00000"/>
                </a:solidFill>
                <a:latin typeface="Calibri Light" panose="020F0302020204030204" pitchFamily="34" charset="0"/>
              </a:rPr>
              <a:t>Избранные исходные характеристики питания детей, включенных в исследование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31695EB-4C08-4CB0-A35A-C5B3E0D88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4828"/>
              </p:ext>
            </p:extLst>
          </p:nvPr>
        </p:nvGraphicFramePr>
        <p:xfrm>
          <a:off x="135419" y="1046748"/>
          <a:ext cx="11958464" cy="48985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14873">
                  <a:extLst>
                    <a:ext uri="{9D8B030D-6E8A-4147-A177-3AD203B41FA5}">
                      <a16:colId xmlns:a16="http://schemas.microsoft.com/office/drawing/2014/main" xmlns="" val="4010266877"/>
                    </a:ext>
                  </a:extLst>
                </a:gridCol>
                <a:gridCol w="2657436">
                  <a:extLst>
                    <a:ext uri="{9D8B030D-6E8A-4147-A177-3AD203B41FA5}">
                      <a16:colId xmlns:a16="http://schemas.microsoft.com/office/drawing/2014/main" xmlns="" val="2018232096"/>
                    </a:ext>
                  </a:extLst>
                </a:gridCol>
                <a:gridCol w="2325257">
                  <a:extLst>
                    <a:ext uri="{9D8B030D-6E8A-4147-A177-3AD203B41FA5}">
                      <a16:colId xmlns:a16="http://schemas.microsoft.com/office/drawing/2014/main" xmlns="" val="2333156053"/>
                    </a:ext>
                  </a:extLst>
                </a:gridCol>
                <a:gridCol w="1660898">
                  <a:extLst>
                    <a:ext uri="{9D8B030D-6E8A-4147-A177-3AD203B41FA5}">
                      <a16:colId xmlns:a16="http://schemas.microsoft.com/office/drawing/2014/main" xmlns="" val="149138899"/>
                    </a:ext>
                  </a:extLst>
                </a:gridCol>
              </a:tblGrid>
              <a:tr h="1319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Характеристика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Первая группа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(дети с недостаточностью питания) 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n=75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Вторая группа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(дети с нормальным </a:t>
                      </a:r>
                      <a:r>
                        <a:rPr lang="ru-RU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нутритивным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статусом) 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n=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Достоверность различия между группами</a:t>
                      </a:r>
                      <a:endParaRPr lang="en-US" sz="13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33013588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детей с кратностью приема пищи ниже рекомендованной по возрасту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90,1%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67,9%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1404300737"/>
                  </a:ext>
                </a:extLst>
              </a:tr>
              <a:tr h="339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Кратность приема пищи в день (в среднем)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2-3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3-4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889048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детей с недостаточным суточным объемом пищи (менее 1600 мл.)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38,6%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6,2%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12575662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детей с перекусами сладостями и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фастфудом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между приемами пищи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96,0%</a:t>
                      </a:r>
                      <a:endParaRPr lang="en-US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54,3%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206115875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детей, получавших не рекомендованные детям продукты питания*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94,1%</a:t>
                      </a:r>
                      <a:endParaRPr lang="en-US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55,6%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1433961641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детей с недостаточным употреблением основных пищевых продуктов**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72,5%</a:t>
                      </a:r>
                      <a:endParaRPr lang="en-US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56,8%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р&lt;0,05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xmlns="" val="51975843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C5D4AB-E638-4C2B-8E94-D179052F744D}"/>
              </a:ext>
            </a:extLst>
          </p:cNvPr>
          <p:cNvSpPr/>
          <p:nvPr/>
        </p:nvSpPr>
        <p:spPr>
          <a:xfrm>
            <a:off x="135418" y="6040484"/>
            <a:ext cx="12056581" cy="5850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863578" defTabSz="1219170">
              <a:lnSpc>
                <a:spcPct val="150000"/>
              </a:lnSpc>
              <a:spcAft>
                <a:spcPts val="1067"/>
              </a:spcAft>
              <a:tabLst>
                <a:tab pos="457189" algn="l"/>
              </a:tabLst>
            </a:pPr>
            <a:r>
              <a:rPr lang="ru-RU" sz="1067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* Полуфабрикаты, соусы, снеки, колбасные изделия, сладости, сладкие газированные напитки                                                                                                                     ** Мясо, рыба, молоко и кисломолочные продукты, овощи, фрукты</a:t>
            </a:r>
            <a:endParaRPr lang="en-US" sz="1067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7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39" y="278296"/>
            <a:ext cx="1179856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	влияние РРП на качество жизни детей: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* рецидивирующая респираторная патология приводит к значительному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снижению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всех составляющих компонентов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качества жизни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причем такое снижение было более выраженным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у детей с дефицитом питания</a:t>
            </a:r>
            <a:r>
              <a:rPr lang="ru-RU" sz="3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18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900" y="1122334"/>
            <a:ext cx="11696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После курса реабилитационных мероприятий, по данным анкетирования родителей, у детей первой группы наблюдался значительный достоверный </a:t>
            </a:r>
            <a:r>
              <a:rPr lang="ru-RU" sz="2000" b="1" dirty="0"/>
              <a:t>рост баллов </a:t>
            </a:r>
            <a:r>
              <a:rPr lang="ru-RU" sz="2000" dirty="0"/>
              <a:t>(р&lt;0,001) </a:t>
            </a:r>
            <a:r>
              <a:rPr lang="ru-RU" sz="2000" b="1" dirty="0"/>
              <a:t>по всем шкалам качества жизни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Наиболее высокие достигнутые баллы наблюдались по шкалам физического и социального функционирования, а наибольший прирост произошел в социальном и ролевом функционировании – на 24% и 25%, соответственно. Также удовлетворительный итог был зарегистрирован у 87,1% детей второй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3036021" y="138499"/>
            <a:ext cx="652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РЕЗУЛЬТАТЫ: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102" y="3730740"/>
            <a:ext cx="4562007" cy="30223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1"/>
          <p:cNvSpPr/>
          <p:nvPr/>
        </p:nvSpPr>
        <p:spPr>
          <a:xfrm>
            <a:off x="164892" y="3612008"/>
            <a:ext cx="73914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ответам родителей было выявлено </a:t>
            </a:r>
            <a:r>
              <a:rPr lang="ru-RU" sz="2000" b="1" dirty="0"/>
              <a:t>значительное улучшение интеллектуального развития и когнитивных способностей:</a:t>
            </a:r>
            <a:r>
              <a:rPr lang="ru-RU" sz="2000" dirty="0"/>
              <a:t> повысилась способность к сосредоточению, мотивация к обучению, тяга к обучающим играм, отмечались более легкое усвоение учебного материала, заинтересованность в приобретении знаний, возросшая мотивация к обучению, увеличение концентрации внимания, объема запоминаемой информации и скорости мышления.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6182" y="6627168"/>
            <a:ext cx="5215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фото получены и используются с согласия правообладателя и изображенных лиц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3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29" y="1414955"/>
            <a:ext cx="11017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Повышение ИМТ и КЖСТ в процессе оздоровительных мероприятий по данным корреляционного анализа оказывало положительное влияние на все показатели качества жизни.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3032016" y="301139"/>
            <a:ext cx="652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РЕЗУЛЬТАТЫ: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1"/>
          <p:cNvSpPr/>
          <p:nvPr/>
        </p:nvSpPr>
        <p:spPr>
          <a:xfrm>
            <a:off x="719528" y="2674449"/>
            <a:ext cx="11302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Уровень лимфоцитов положительно коррелировал с показателем социального функционирования</a:t>
            </a:r>
            <a:r>
              <a:rPr lang="ru-RU" sz="2400" dirty="0"/>
              <a:t>. </a:t>
            </a:r>
          </a:p>
        </p:txBody>
      </p:sp>
      <p:sp>
        <p:nvSpPr>
          <p:cNvPr id="6" name="Прямоугольник 1"/>
          <p:cNvSpPr/>
          <p:nvPr/>
        </p:nvSpPr>
        <p:spPr>
          <a:xfrm>
            <a:off x="719528" y="3557831"/>
            <a:ext cx="11152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 катамнестическом наблюдении пациентов первой группы через 12 месяцев было выявлено, что среднее количество эпизодов острых респираторных инфекций уменьшилось в 2,5 раза (с 7,12 до 2,9 эпизода)</a:t>
            </a:r>
            <a:endParaRPr lang="ru-RU" sz="2400" dirty="0"/>
          </a:p>
        </p:txBody>
      </p:sp>
      <p:sp>
        <p:nvSpPr>
          <p:cNvPr id="7" name="Прямоугольник 1"/>
          <p:cNvSpPr/>
          <p:nvPr/>
        </p:nvSpPr>
        <p:spPr>
          <a:xfrm>
            <a:off x="719528" y="4943965"/>
            <a:ext cx="104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Средняя продолжительность течения эпизода болезни снизилась в 1,8 раза (с 11,88 до 6,76 дней) </a:t>
            </a:r>
          </a:p>
        </p:txBody>
      </p:sp>
    </p:spTree>
    <p:extLst>
      <p:ext uri="{BB962C8B-B14F-4D97-AF65-F5344CB8AC3E}">
        <p14:creationId xmlns:p14="http://schemas.microsoft.com/office/powerpoint/2010/main" val="341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62" y="6935085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6"/>
          <p:cNvGraphicFramePr>
            <a:graphicFrameLocks/>
          </p:cNvGraphicFramePr>
          <p:nvPr/>
        </p:nvGraphicFramePr>
        <p:xfrm>
          <a:off x="-216336" y="2359856"/>
          <a:ext cx="67691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/>
        </p:nvGraphicFramePr>
        <p:xfrm>
          <a:off x="5643147" y="2292448"/>
          <a:ext cx="6567515" cy="396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rrow: Down 8"/>
          <p:cNvSpPr/>
          <p:nvPr/>
        </p:nvSpPr>
        <p:spPr>
          <a:xfrm>
            <a:off x="8103458" y="2627832"/>
            <a:ext cx="231775" cy="7223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" name="Arrow: Down 9"/>
          <p:cNvSpPr/>
          <p:nvPr/>
        </p:nvSpPr>
        <p:spPr>
          <a:xfrm>
            <a:off x="9802083" y="2646517"/>
            <a:ext cx="230188" cy="7223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0101015" y="2627832"/>
            <a:ext cx="107791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/>
              <a:t>Снижение в 1,1 раза</a:t>
            </a:r>
            <a:endParaRPr lang="en-US" altLang="ru-RU" sz="110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430882" y="2627832"/>
            <a:ext cx="1076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Снижение в </a:t>
            </a:r>
            <a:r>
              <a:rPr lang="ru-RU" altLang="ru-RU" sz="1400" b="1" dirty="0"/>
              <a:t>1,8 </a:t>
            </a:r>
            <a:r>
              <a:rPr lang="ru-RU" altLang="ru-RU" sz="1400" dirty="0"/>
              <a:t>раза</a:t>
            </a:r>
            <a:endParaRPr lang="en-US" altLang="ru-RU" sz="1400" dirty="0"/>
          </a:p>
        </p:txBody>
      </p:sp>
      <p:sp>
        <p:nvSpPr>
          <p:cNvPr id="13" name="Прямоугольник 2"/>
          <p:cNvSpPr/>
          <p:nvPr/>
        </p:nvSpPr>
        <p:spPr>
          <a:xfrm>
            <a:off x="0" y="6486"/>
            <a:ext cx="12192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Влияние выполнения комплексных оздоровительных мероприятий на число и длительность эпизода РРИ у ЧДБ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CFF4FD-E056-46A4-A330-B21D26640F93}"/>
              </a:ext>
            </a:extLst>
          </p:cNvPr>
          <p:cNvSpPr txBox="1"/>
          <p:nvPr/>
        </p:nvSpPr>
        <p:spPr>
          <a:xfrm>
            <a:off x="1173929" y="1381902"/>
            <a:ext cx="410546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ru-RU" dirty="0"/>
              <a:t>Среднее число эпизодов ОРИ до и через год после проведения реабилитации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558E5F-8354-4E13-BA42-2FD7ED3E2916}"/>
              </a:ext>
            </a:extLst>
          </p:cNvPr>
          <p:cNvSpPr txBox="1"/>
          <p:nvPr/>
        </p:nvSpPr>
        <p:spPr>
          <a:xfrm>
            <a:off x="7073458" y="1391621"/>
            <a:ext cx="410546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Средняя длительность эпизода ОРИ до и через год после проведения реабилитации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52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928" y="63808"/>
            <a:ext cx="11502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  <a:t>Заключение:</a:t>
            </a:r>
            <a:br>
              <a:rPr lang="ru-RU" sz="2800" b="1" cap="all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endParaRPr lang="ru-RU" sz="2800" b="1" cap="all" dirty="0">
              <a:solidFill>
                <a:srgbClr val="C00000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</a:rPr>
              <a:t>Установлено, что дети с рецидивирующей респираторной патологией, сопряженной </a:t>
            </a:r>
            <a:r>
              <a:rPr lang="ru-RU" sz="2400" u="sng" dirty="0">
                <a:solidFill>
                  <a:srgbClr val="FF0000"/>
                </a:solidFill>
              </a:rPr>
              <a:t>с недостаточностью питания</a:t>
            </a:r>
            <a:r>
              <a:rPr lang="ru-RU" sz="2400" dirty="0">
                <a:solidFill>
                  <a:srgbClr val="FF0000"/>
                </a:solidFill>
              </a:rPr>
              <a:t> имеют ограничения всех компонентов </a:t>
            </a:r>
            <a:r>
              <a:rPr lang="ru-RU" sz="2400" b="1" dirty="0">
                <a:solidFill>
                  <a:srgbClr val="FF0000"/>
                </a:solidFill>
              </a:rPr>
              <a:t>качества жизни</a:t>
            </a:r>
            <a:r>
              <a:rPr lang="ru-RU" sz="2400" dirty="0">
                <a:solidFill>
                  <a:srgbClr val="FF0000"/>
                </a:solidFill>
              </a:rPr>
              <a:t>. Наиболее низкие баллы отмечены по эмоциональному и ролевому функционированию.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593132" y="2731168"/>
            <a:ext cx="11805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CC0000"/>
                </a:solidFill>
              </a:rPr>
              <a:t>Оценка качества жизни является дополнительным критерием анализа эффективности программ реабилитации, дополняет медицинское обследование детей с рецидивирующей респираторной патологией, позволяет провести комплексный мониторинг состояния здоровья, повысить качество медицинской помощи в условиях детского санатория.</a:t>
            </a:r>
          </a:p>
        </p:txBody>
      </p:sp>
      <p:sp>
        <p:nvSpPr>
          <p:cNvPr id="5" name="Прямоугольник 1"/>
          <p:cNvSpPr/>
          <p:nvPr/>
        </p:nvSpPr>
        <p:spPr>
          <a:xfrm>
            <a:off x="593132" y="4857145"/>
            <a:ext cx="114264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990033"/>
                </a:solidFill>
              </a:rPr>
              <a:t>Комплексные оздоровительные мероприятия с использованием дополнительной нутритивной поддержки у ЧБД с дефицитом питания, способствуют улучшению качества жизни, повышению адаптационных возможностей, снижению частоты (в </a:t>
            </a:r>
            <a:r>
              <a:rPr lang="ru-RU" sz="2400" b="1" dirty="0">
                <a:solidFill>
                  <a:srgbClr val="990033"/>
                </a:solidFill>
              </a:rPr>
              <a:t>2,5 раза) </a:t>
            </a:r>
            <a:r>
              <a:rPr lang="ru-RU" sz="2400" dirty="0">
                <a:solidFill>
                  <a:srgbClr val="990033"/>
                </a:solidFill>
              </a:rPr>
              <a:t>и длительности (</a:t>
            </a:r>
            <a:r>
              <a:rPr lang="ru-RU" sz="2400" b="1" dirty="0">
                <a:solidFill>
                  <a:srgbClr val="990033"/>
                </a:solidFill>
              </a:rPr>
              <a:t>в 1,8 раз</a:t>
            </a:r>
            <a:r>
              <a:rPr lang="ru-RU" sz="2400" dirty="0">
                <a:solidFill>
                  <a:srgbClr val="990033"/>
                </a:solidFill>
              </a:rPr>
              <a:t>) эпизодов острых респираторных инфекций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6082"/>
            <a:ext cx="10477813" cy="11326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Рецидивирующие ОРЗ способствуют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44436"/>
            <a:ext cx="114299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Aharoni" panose="02010803020104030203" pitchFamily="2" charset="-79"/>
              </a:rPr>
              <a:t>*снижению иммунной резистентности организма, срыву компенсаторно-адаптационных механизмов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304832" y="4005706"/>
            <a:ext cx="11582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Aharoni" panose="02010803020104030203" pitchFamily="2" charset="-79"/>
              </a:rPr>
              <a:t>*нарушению функционального состояния организма - особенно органов дыхания, ЖКТ, ССС и вегетативной нервной системы</a:t>
            </a:r>
          </a:p>
        </p:txBody>
      </p:sp>
      <p:sp>
        <p:nvSpPr>
          <p:cNvPr id="7" name="Прямоугольник 4"/>
          <p:cNvSpPr/>
          <p:nvPr/>
        </p:nvSpPr>
        <p:spPr>
          <a:xfrm>
            <a:off x="322118" y="5933209"/>
            <a:ext cx="10965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Aharoni" panose="02010803020104030203" pitchFamily="2" charset="-79"/>
              </a:rPr>
              <a:t>*раннему развитию хронической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29567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65" y="4110565"/>
            <a:ext cx="6642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Наиболее часто РРЗ встречаются у детей дошкольного и младшего школьного возраста, особенно в первый год посещения организованного коллектива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73" y="3671454"/>
            <a:ext cx="4544599" cy="31865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5865" y="1174173"/>
            <a:ext cx="11689772" cy="280076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Рекуррентные респираторные заболевания (РРЗ):</a:t>
            </a:r>
          </a:p>
          <a:p>
            <a:r>
              <a:rPr lang="ru-RU" sz="2400" b="1" dirty="0">
                <a:latin typeface="PTSansPro-Ligh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PTSansPro-Light"/>
              </a:rPr>
              <a:t>неблагоприятно влияют на состояние здоровья детей,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PTSansPro-Light"/>
              </a:rPr>
              <a:t>ухудшают качество жизни пациентов,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PTSansPro-Light"/>
              </a:rPr>
              <a:t>нарушают их социальную адаптацию,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PTSansPro-Light"/>
              </a:rPr>
              <a:t>приводят к возникновению педагогических проблем 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PTSansPro-Light"/>
              </a:rPr>
              <a:t>ограничению общения со сверстниками</a:t>
            </a:r>
            <a:endParaRPr lang="ru-RU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16182" y="6627168"/>
            <a:ext cx="5215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фото получены и используются с согласия правообладателя и изображенных лиц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2926" y="478957"/>
            <a:ext cx="86066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40% случаев к 7–8 годам у ЧБД формируется хроническая патология</a:t>
            </a:r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355960" y="1925507"/>
            <a:ext cx="76487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Более 70% родителей, дети которых часто болеют ОРЗ, констатируют ухудшение </a:t>
            </a:r>
            <a:r>
              <a:rPr lang="ru-RU" sz="2400" b="1" dirty="0"/>
              <a:t>качества </a:t>
            </a:r>
            <a:r>
              <a:rPr lang="ru-RU" sz="2400" dirty="0"/>
              <a:t>своей</a:t>
            </a:r>
            <a:r>
              <a:rPr lang="ru-RU" sz="2400" b="1" dirty="0"/>
              <a:t> жизни </a:t>
            </a:r>
            <a:r>
              <a:rPr lang="ru-RU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Изучение </a:t>
            </a:r>
            <a:r>
              <a:rPr lang="ru-RU" sz="2400" b="1" dirty="0"/>
              <a:t>качества жизни </a:t>
            </a:r>
            <a:r>
              <a:rPr lang="ru-RU" sz="2400" dirty="0"/>
              <a:t>данной категории детей может служить важным инструментом оценки эффективности проводимой терапии.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Показатель </a:t>
            </a:r>
            <a:r>
              <a:rPr lang="ru-RU" sz="2400" b="1" dirty="0"/>
              <a:t>качества жизни </a:t>
            </a:r>
            <a:r>
              <a:rPr lang="ru-RU" sz="2400" dirty="0"/>
              <a:t>является одним из критериев эффективности оздоровительных мероприятий.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2758" y="6627168"/>
            <a:ext cx="52150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фото получены и используются с согласия правообладателя и изображенных лиц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 descr="ÐÐ°ÑÑÐ¸Ð½ÐºÐ¸ Ð¿Ð¾ Ð·Ð°Ð¿ÑÐ¾ÑÑ ÑÐµÐ±ÐµÐ½Ð¾Ðº Ð±Ð¾Ð»ÐµÐµÑ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1" l="10000" r="90000">
                        <a14:foregroundMark x1="10357" y1="65803" x2="13750" y2="93005"/>
                        <a14:foregroundMark x1="13750" y1="93005" x2="12857" y2="97668"/>
                        <a14:foregroundMark x1="43571" y1="21244" x2="46071" y2="7513"/>
                        <a14:foregroundMark x1="46071" y1="7513" x2="55357" y2="2591"/>
                        <a14:foregroundMark x1="55357" y1="2591" x2="57930" y2="8165"/>
                        <a14:foregroundMark x1="45357" y1="6477" x2="54286" y2="1554"/>
                        <a14:foregroundMark x1="54286" y1="1554" x2="57191" y2="4211"/>
                        <a14:foregroundMark x1="69568" y1="45026" x2="69600" y2="46265"/>
                        <a14:foregroundMark x1="45833" y1="5190" x2="55714" y2="0"/>
                        <a14:foregroundMark x1="59643" y1="8290" x2="85714" y2="99741"/>
                        <a14:foregroundMark x1="53750" y1="1295" x2="61607" y2="8290"/>
                        <a14:foregroundMark x1="61607" y1="8290" x2="69107" y2="41451"/>
                        <a14:foregroundMark x1="54643" y1="1036" x2="61786" y2="9585"/>
                        <a14:backgroundMark x1="43750" y1="7254" x2="46071" y2="4404"/>
                        <a14:backgroundMark x1="75434" y1="49271" x2="78571" y2="53368"/>
                        <a14:backgroundMark x1="87007" y1="99006" x2="87143" y2="99741"/>
                        <a14:backgroundMark x1="78571" y1="53368" x2="82202" y2="73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013" y="2713712"/>
            <a:ext cx="6251427" cy="4309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41" y="280886"/>
            <a:ext cx="102766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Недостаточность питания </a:t>
            </a:r>
            <a:r>
              <a:rPr lang="ru-RU" sz="2800" b="1" dirty="0">
                <a:solidFill>
                  <a:srgbClr val="002060"/>
                </a:solidFill>
              </a:rPr>
              <a:t>— дисбаланс между потребностью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питательных веществах и их потреблением, приводящий к совокупному дефициту энергии, белка или микронутриентов, который может негативно повлиять на рост, развитие ребенка и проявления болезни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583" y="3198688"/>
            <a:ext cx="11123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 оценкам ВОЗ, недостаточность питания причастна более чем к 1/3 всех случаев смерти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693" y="3817088"/>
            <a:ext cx="11491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От тяжелой острой недостаточности питания страдают около 20 млн детей в возрасте до 5 лет, на них приходится 1–2 млн смертей в год, которые </a:t>
            </a:r>
            <a:r>
              <a:rPr lang="ru-RU" sz="2000" b="1" u="sng" dirty="0"/>
              <a:t>можно было предотвратить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8472" y="4718892"/>
            <a:ext cx="9642763" cy="160043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Общая распространенность такой недостаточности питания в странах с высоким уровнем экономического развития невелика, но поскольку ее основная причина — тяжелые заболевания, то она существенно выше среди госпитализированных детей и составляет во </a:t>
            </a:r>
            <a:r>
              <a:rPr lang="ru-RU" sz="2000" b="1" dirty="0">
                <a:solidFill>
                  <a:srgbClr val="002060"/>
                </a:solidFill>
              </a:rPr>
              <a:t>Франции 26–40 %,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Германии и Нидерландах — 31 %.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155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PM-P-RU-1166/00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4"/>
          <p:cNvSpPr>
            <a:spLocks noGrp="1"/>
          </p:cNvSpPr>
          <p:nvPr>
            <p:ph idx="1"/>
          </p:nvPr>
        </p:nvSpPr>
        <p:spPr>
          <a:xfrm>
            <a:off x="156411" y="397042"/>
            <a:ext cx="11863136" cy="6018046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99724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Arial" panose="020B0604020202020204" pitchFamily="34" charset="0"/>
                <a:cs typeface="Aharoni" panose="02010803020104030203" pitchFamily="2" charset="-79"/>
              </a:rPr>
              <a:t>Мир продолжает оставаться неустроенным и недобрым по отношению ко многим взрослым и детям. До 30% жителей Земли просто голодают, в то время как около 10-15% страдают от избыточного потребления пищи</a:t>
            </a:r>
            <a:endParaRPr lang="ru-RU" sz="2800" b="1" i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12292" name="Текст 5"/>
          <p:cNvSpPr>
            <a:spLocks noGrp="1"/>
          </p:cNvSpPr>
          <p:nvPr>
            <p:ph type="body" sz="quarter" idx="10"/>
          </p:nvPr>
        </p:nvSpPr>
        <p:spPr>
          <a:xfrm>
            <a:off x="1847850" y="6429375"/>
            <a:ext cx="4751388" cy="368300"/>
          </a:xfrm>
        </p:spPr>
        <p:txBody>
          <a:bodyPr/>
          <a:lstStyle/>
          <a:p>
            <a:endParaRPr lang="ru-RU"/>
          </a:p>
        </p:txBody>
      </p:sp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172453" y="1709529"/>
            <a:ext cx="116906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D60093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Голод или сочетание голода с инфекцией являются главными причинами смерти детей на нашей планете. Теперь уже можно уверенно говорить и о том, что голод является главной причиной умственного и нравственного вырождения, формирования агрессивного поведения и нетерпимости. Складывается порочный круг поддержания нищеты и ненависти на нашей маленькой планете.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D60093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В связи с этим педиатр, касающийся проблем детского питания, всегда вынужден занимать позицию не только специалиста-профессионала, но и гражданина, и политика, и просветителя</a:t>
            </a:r>
            <a:r>
              <a:rPr lang="ru-RU" sz="2800" dirty="0">
                <a:solidFill>
                  <a:srgbClr val="D6009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17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6568" y="260350"/>
            <a:ext cx="11718758" cy="20891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</a:rPr>
              <a:t>В нашей стране традиционно использовался термин «гипотрофия», что означает хроническое расстройство питания с дефицитом массы тела по отношению к росту.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631950" y="2349501"/>
            <a:ext cx="8578850" cy="4392613"/>
          </a:xfrm>
        </p:spPr>
        <p:txBody>
          <a:bodyPr>
            <a:normAutofit fontScale="92500"/>
          </a:bodyPr>
          <a:lstStyle/>
          <a:p>
            <a:pPr algn="ctr"/>
            <a:r>
              <a:rPr lang="ru-RU" altLang="ru-RU" sz="2400"/>
              <a:t>В 1961 году ФАО / ВОЗ приняли термин « Белково-энергетическая недостаточность» БЭН означает  алиментарно-зависимое состояние вызванное белковым или энергетическим голоданием, проявляющимся дефицитом массы тела и /или роста и комплексным нарушением гомеостаза организма.</a:t>
            </a:r>
          </a:p>
          <a:p>
            <a:pPr algn="ctr"/>
            <a:r>
              <a:rPr lang="ru-RU" altLang="ru-RU" sz="2400"/>
              <a:t>В настоящее время чаще используется термин «недостаточность питания», которая подразделяется на </a:t>
            </a:r>
            <a:r>
              <a:rPr lang="ru-RU" altLang="ru-RU" sz="2400">
                <a:solidFill>
                  <a:srgbClr val="7030A0"/>
                </a:solidFill>
              </a:rPr>
              <a:t>первичную и вторичную </a:t>
            </a:r>
            <a:r>
              <a:rPr lang="ru-RU" altLang="ru-RU" sz="2400"/>
              <a:t>и может быть острой и хронической</a:t>
            </a:r>
          </a:p>
          <a:p>
            <a:pPr algn="ctr"/>
            <a:r>
              <a:rPr lang="ru-RU" altLang="ru-RU" sz="240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Обе формы  имеют две степени тяжести </a:t>
            </a:r>
            <a:r>
              <a:rPr lang="ru-RU" altLang="ru-RU" sz="2400" b="1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умеренную и тяжелую </a:t>
            </a: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108598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EElqfKVEe1A05l7W0vD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283</TotalTime>
  <Words>2567</Words>
  <Application>Microsoft Office PowerPoint</Application>
  <PresentationFormat>Произвольный</PresentationFormat>
  <Paragraphs>380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Ион (конференц-зал)</vt:lpstr>
      <vt:lpstr>Недостаточность питания –фактор риска рецидивирующих болезней в детском возрасте</vt:lpstr>
      <vt:lpstr>Проблема рецидивирующих ОРЗ сохраняет свою актуальность</vt:lpstr>
      <vt:lpstr>Группа диспансерного наблюдения, включающая детей с частыми респираторными заболеваниями, возникающими из-за транзиторных корригируемых отклонений в защитных системах организма,  не имеющих стойких органических отклонений </vt:lpstr>
      <vt:lpstr>  Рецидивирующие ОРЗ способствуют  </vt:lpstr>
      <vt:lpstr>Презентация PowerPoint</vt:lpstr>
      <vt:lpstr>Презентация PowerPoint</vt:lpstr>
      <vt:lpstr>Презентация PowerPoint</vt:lpstr>
      <vt:lpstr>Мир продолжает оставаться неустроенным и недобрым по отношению ко многим взрослым и детям. До 30% жителей Земли просто голодают, в то время как около 10-15% страдают от избыточного потребления пищи</vt:lpstr>
      <vt:lpstr>В нашей стране традиционно использовался термин «гипотрофия», что означает хроническое расстройство питания с дефицитом массы тела по отношению к росту.</vt:lpstr>
      <vt:lpstr>У детей с БЭН, кроме снижения массо-ростовых показателей, отмечается повышенная возбудимость, дефицит внимания, тревожность, нарушение социальных контактов   У взрослых пациентов с БЭН наблюдается уменьшение массы тела, которое могут маскировать отеки. Они становятся апатичными, быстро устают, у них повышена чувствительность к холоду, наблюдается длительное заживление ран. </vt:lpstr>
      <vt:lpstr>Презентация PowerPoint</vt:lpstr>
      <vt:lpstr>Факторы , предрасполагающие к гипотрофии</vt:lpstr>
      <vt:lpstr>Основные методы для оценки нутритивного статуса</vt:lpstr>
      <vt:lpstr>Презентация PowerPoint</vt:lpstr>
      <vt:lpstr>Презентация PowerPoint</vt:lpstr>
      <vt:lpstr>E43.0 Тяжелая белково-энергетическая недостаточность  неуточненная </vt:lpstr>
      <vt:lpstr>Классификация ВОЗ предполагает наличие умеренной и тяжелой степени недостаточности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Скрининговые таблицы для оценки нутритивного риска            (педиатрические шкалы риска развития недостаточности питания)</vt:lpstr>
      <vt:lpstr>Скрининговые таблицы для оценки нутритивного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реабилитации</vt:lpstr>
      <vt:lpstr>Презентация PowerPoint</vt:lpstr>
      <vt:lpstr>Избранные исходные характеристики питания детей, включенных в исследование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Недостаточность питания –фактор риска рецидивирующих болезней в детском возрасте</dc:title>
  <dc:creator>admin</dc:creator>
  <cp:lastModifiedBy>Work</cp:lastModifiedBy>
  <cp:revision>14</cp:revision>
  <dcterms:created xsi:type="dcterms:W3CDTF">2019-01-21T12:14:01Z</dcterms:created>
  <dcterms:modified xsi:type="dcterms:W3CDTF">2024-02-20T12:10:46Z</dcterms:modified>
</cp:coreProperties>
</file>