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325" r:id="rId28"/>
    <p:sldId id="326" r:id="rId29"/>
    <p:sldId id="327" r:id="rId30"/>
    <p:sldId id="328" r:id="rId31"/>
    <p:sldId id="329" r:id="rId32"/>
    <p:sldId id="330" r:id="rId33"/>
    <p:sldId id="282" r:id="rId34"/>
    <p:sldId id="283" r:id="rId35"/>
    <p:sldId id="284" r:id="rId36"/>
    <p:sldId id="285" r:id="rId37"/>
    <p:sldId id="286" r:id="rId38"/>
    <p:sldId id="287" r:id="rId39"/>
    <p:sldId id="298" r:id="rId40"/>
    <p:sldId id="288" r:id="rId41"/>
    <p:sldId id="297" r:id="rId42"/>
    <p:sldId id="289" r:id="rId43"/>
    <p:sldId id="290" r:id="rId44"/>
    <p:sldId id="291" r:id="rId45"/>
    <p:sldId id="292" r:id="rId46"/>
    <p:sldId id="293" r:id="rId47"/>
    <p:sldId id="294" r:id="rId48"/>
    <p:sldId id="295" r:id="rId49"/>
    <p:sldId id="296" r:id="rId50"/>
    <p:sldId id="301" r:id="rId51"/>
    <p:sldId id="302" r:id="rId52"/>
    <p:sldId id="303" r:id="rId53"/>
    <p:sldId id="304" r:id="rId54"/>
    <p:sldId id="306"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00" r:id="rId7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8" autoAdjust="0"/>
    <p:restoredTop sz="94660"/>
  </p:normalViewPr>
  <p:slideViewPr>
    <p:cSldViewPr snapToGrid="0">
      <p:cViewPr varScale="1">
        <p:scale>
          <a:sx n="74" d="100"/>
          <a:sy n="74" d="100"/>
        </p:scale>
        <p:origin x="-378"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3A5B5AE-A4A6-46FD-905A-0922D384BFB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41B2F982-AA99-4093-8531-5E773811B4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137E06E8-BBC1-42B5-8082-076CF59031B5}"/>
              </a:ext>
            </a:extLst>
          </p:cNvPr>
          <p:cNvSpPr>
            <a:spLocks noGrp="1"/>
          </p:cNvSpPr>
          <p:nvPr>
            <p:ph type="dt" sz="half" idx="10"/>
          </p:nvPr>
        </p:nvSpPr>
        <p:spPr/>
        <p:txBody>
          <a:bodyPr/>
          <a:lstStyle/>
          <a:p>
            <a:fld id="{45D6E864-F5AA-43C1-8403-BEAEC25D1F91}" type="datetimeFigureOut">
              <a:rPr lang="ru-RU" smtClean="0"/>
              <a:t>20.02.2024</a:t>
            </a:fld>
            <a:endParaRPr lang="ru-RU"/>
          </a:p>
        </p:txBody>
      </p:sp>
      <p:sp>
        <p:nvSpPr>
          <p:cNvPr id="5" name="Нижний колонтитул 4">
            <a:extLst>
              <a:ext uri="{FF2B5EF4-FFF2-40B4-BE49-F238E27FC236}">
                <a16:creationId xmlns:a16="http://schemas.microsoft.com/office/drawing/2014/main" xmlns="" id="{7580B96B-EBBF-4C8F-BAF3-E1A7BABED80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527AF45D-21BD-49EA-B2A4-4C65A2C7E850}"/>
              </a:ext>
            </a:extLst>
          </p:cNvPr>
          <p:cNvSpPr>
            <a:spLocks noGrp="1"/>
          </p:cNvSpPr>
          <p:nvPr>
            <p:ph type="sldNum" sz="quarter" idx="12"/>
          </p:nvPr>
        </p:nvSpPr>
        <p:spPr/>
        <p:txBody>
          <a:bodyPr/>
          <a:lstStyle/>
          <a:p>
            <a:fld id="{273934A4-668E-479E-A7EC-2562DD81105E}" type="slidenum">
              <a:rPr lang="ru-RU" smtClean="0"/>
              <a:t>‹#›</a:t>
            </a:fld>
            <a:endParaRPr lang="ru-RU"/>
          </a:p>
        </p:txBody>
      </p:sp>
    </p:spTree>
    <p:extLst>
      <p:ext uri="{BB962C8B-B14F-4D97-AF65-F5344CB8AC3E}">
        <p14:creationId xmlns:p14="http://schemas.microsoft.com/office/powerpoint/2010/main" val="2252768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A77E963-9EBE-48B3-B426-15CF57CFB94C}"/>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E19A0994-3687-44CD-BF1F-30B406B2963E}"/>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E9E1374E-C68E-485C-AC09-29FCE7152D9A}"/>
              </a:ext>
            </a:extLst>
          </p:cNvPr>
          <p:cNvSpPr>
            <a:spLocks noGrp="1"/>
          </p:cNvSpPr>
          <p:nvPr>
            <p:ph type="dt" sz="half" idx="10"/>
          </p:nvPr>
        </p:nvSpPr>
        <p:spPr/>
        <p:txBody>
          <a:bodyPr/>
          <a:lstStyle/>
          <a:p>
            <a:fld id="{45D6E864-F5AA-43C1-8403-BEAEC25D1F91}" type="datetimeFigureOut">
              <a:rPr lang="ru-RU" smtClean="0"/>
              <a:t>20.02.2024</a:t>
            </a:fld>
            <a:endParaRPr lang="ru-RU"/>
          </a:p>
        </p:txBody>
      </p:sp>
      <p:sp>
        <p:nvSpPr>
          <p:cNvPr id="5" name="Нижний колонтитул 4">
            <a:extLst>
              <a:ext uri="{FF2B5EF4-FFF2-40B4-BE49-F238E27FC236}">
                <a16:creationId xmlns:a16="http://schemas.microsoft.com/office/drawing/2014/main" xmlns="" id="{1D2D950D-839D-4146-8AF6-16420E688A3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75A9145B-75CF-4051-AF63-D74A6DC255FB}"/>
              </a:ext>
            </a:extLst>
          </p:cNvPr>
          <p:cNvSpPr>
            <a:spLocks noGrp="1"/>
          </p:cNvSpPr>
          <p:nvPr>
            <p:ph type="sldNum" sz="quarter" idx="12"/>
          </p:nvPr>
        </p:nvSpPr>
        <p:spPr/>
        <p:txBody>
          <a:bodyPr/>
          <a:lstStyle/>
          <a:p>
            <a:fld id="{273934A4-668E-479E-A7EC-2562DD81105E}" type="slidenum">
              <a:rPr lang="ru-RU" smtClean="0"/>
              <a:t>‹#›</a:t>
            </a:fld>
            <a:endParaRPr lang="ru-RU"/>
          </a:p>
        </p:txBody>
      </p:sp>
    </p:spTree>
    <p:extLst>
      <p:ext uri="{BB962C8B-B14F-4D97-AF65-F5344CB8AC3E}">
        <p14:creationId xmlns:p14="http://schemas.microsoft.com/office/powerpoint/2010/main" val="3068048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094E65B9-DED7-41C2-B522-88CF3AAC7BC1}"/>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41EB6EE0-1192-4F20-9052-8C6AC9D68CBB}"/>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4BBD9C9F-62A3-4E63-9708-25795F8D003F}"/>
              </a:ext>
            </a:extLst>
          </p:cNvPr>
          <p:cNvSpPr>
            <a:spLocks noGrp="1"/>
          </p:cNvSpPr>
          <p:nvPr>
            <p:ph type="dt" sz="half" idx="10"/>
          </p:nvPr>
        </p:nvSpPr>
        <p:spPr/>
        <p:txBody>
          <a:bodyPr/>
          <a:lstStyle/>
          <a:p>
            <a:fld id="{45D6E864-F5AA-43C1-8403-BEAEC25D1F91}" type="datetimeFigureOut">
              <a:rPr lang="ru-RU" smtClean="0"/>
              <a:t>20.02.2024</a:t>
            </a:fld>
            <a:endParaRPr lang="ru-RU"/>
          </a:p>
        </p:txBody>
      </p:sp>
      <p:sp>
        <p:nvSpPr>
          <p:cNvPr id="5" name="Нижний колонтитул 4">
            <a:extLst>
              <a:ext uri="{FF2B5EF4-FFF2-40B4-BE49-F238E27FC236}">
                <a16:creationId xmlns:a16="http://schemas.microsoft.com/office/drawing/2014/main" xmlns="" id="{8F8BDA84-701C-467F-AA0B-F00DF83F2E8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716BDDE3-37F6-4D98-B1E6-75E2A5C7AF5C}"/>
              </a:ext>
            </a:extLst>
          </p:cNvPr>
          <p:cNvSpPr>
            <a:spLocks noGrp="1"/>
          </p:cNvSpPr>
          <p:nvPr>
            <p:ph type="sldNum" sz="quarter" idx="12"/>
          </p:nvPr>
        </p:nvSpPr>
        <p:spPr/>
        <p:txBody>
          <a:bodyPr/>
          <a:lstStyle/>
          <a:p>
            <a:fld id="{273934A4-668E-479E-A7EC-2562DD81105E}" type="slidenum">
              <a:rPr lang="ru-RU" smtClean="0"/>
              <a:t>‹#›</a:t>
            </a:fld>
            <a:endParaRPr lang="ru-RU"/>
          </a:p>
        </p:txBody>
      </p:sp>
    </p:spTree>
    <p:extLst>
      <p:ext uri="{BB962C8B-B14F-4D97-AF65-F5344CB8AC3E}">
        <p14:creationId xmlns:p14="http://schemas.microsoft.com/office/powerpoint/2010/main" val="115299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6249376-5689-49E9-81D1-8FAAD4FACB6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7A6047BA-8354-4FB1-812F-B5CE6D59DAE6}"/>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F0C3AA92-8EA9-4863-84B0-B39591240183}"/>
              </a:ext>
            </a:extLst>
          </p:cNvPr>
          <p:cNvSpPr>
            <a:spLocks noGrp="1"/>
          </p:cNvSpPr>
          <p:nvPr>
            <p:ph type="dt" sz="half" idx="10"/>
          </p:nvPr>
        </p:nvSpPr>
        <p:spPr/>
        <p:txBody>
          <a:bodyPr/>
          <a:lstStyle/>
          <a:p>
            <a:fld id="{45D6E864-F5AA-43C1-8403-BEAEC25D1F91}" type="datetimeFigureOut">
              <a:rPr lang="ru-RU" smtClean="0"/>
              <a:t>20.02.2024</a:t>
            </a:fld>
            <a:endParaRPr lang="ru-RU"/>
          </a:p>
        </p:txBody>
      </p:sp>
      <p:sp>
        <p:nvSpPr>
          <p:cNvPr id="5" name="Нижний колонтитул 4">
            <a:extLst>
              <a:ext uri="{FF2B5EF4-FFF2-40B4-BE49-F238E27FC236}">
                <a16:creationId xmlns:a16="http://schemas.microsoft.com/office/drawing/2014/main" xmlns="" id="{5E6EBC5B-1E78-4955-9149-024A7F49E8A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7FD57A3F-C399-42F1-8D41-C4BCFF780ABF}"/>
              </a:ext>
            </a:extLst>
          </p:cNvPr>
          <p:cNvSpPr>
            <a:spLocks noGrp="1"/>
          </p:cNvSpPr>
          <p:nvPr>
            <p:ph type="sldNum" sz="quarter" idx="12"/>
          </p:nvPr>
        </p:nvSpPr>
        <p:spPr/>
        <p:txBody>
          <a:bodyPr/>
          <a:lstStyle/>
          <a:p>
            <a:fld id="{273934A4-668E-479E-A7EC-2562DD81105E}" type="slidenum">
              <a:rPr lang="ru-RU" smtClean="0"/>
              <a:t>‹#›</a:t>
            </a:fld>
            <a:endParaRPr lang="ru-RU"/>
          </a:p>
        </p:txBody>
      </p:sp>
    </p:spTree>
    <p:extLst>
      <p:ext uri="{BB962C8B-B14F-4D97-AF65-F5344CB8AC3E}">
        <p14:creationId xmlns:p14="http://schemas.microsoft.com/office/powerpoint/2010/main" val="1701839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B2A0510-A875-4632-9F74-ED4350659FA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E25BB3E0-E3DE-4D7F-AC3C-1E82F78929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57B06B9C-185F-47BC-A85E-5E6F307CCB89}"/>
              </a:ext>
            </a:extLst>
          </p:cNvPr>
          <p:cNvSpPr>
            <a:spLocks noGrp="1"/>
          </p:cNvSpPr>
          <p:nvPr>
            <p:ph type="dt" sz="half" idx="10"/>
          </p:nvPr>
        </p:nvSpPr>
        <p:spPr/>
        <p:txBody>
          <a:bodyPr/>
          <a:lstStyle/>
          <a:p>
            <a:fld id="{45D6E864-F5AA-43C1-8403-BEAEC25D1F91}" type="datetimeFigureOut">
              <a:rPr lang="ru-RU" smtClean="0"/>
              <a:t>20.02.2024</a:t>
            </a:fld>
            <a:endParaRPr lang="ru-RU"/>
          </a:p>
        </p:txBody>
      </p:sp>
      <p:sp>
        <p:nvSpPr>
          <p:cNvPr id="5" name="Нижний колонтитул 4">
            <a:extLst>
              <a:ext uri="{FF2B5EF4-FFF2-40B4-BE49-F238E27FC236}">
                <a16:creationId xmlns:a16="http://schemas.microsoft.com/office/drawing/2014/main" xmlns="" id="{D0AA3668-6223-4F9D-A099-53B2EA2F2E1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5224371C-7F9A-470B-AE17-75EA7B8B8D76}"/>
              </a:ext>
            </a:extLst>
          </p:cNvPr>
          <p:cNvSpPr>
            <a:spLocks noGrp="1"/>
          </p:cNvSpPr>
          <p:nvPr>
            <p:ph type="sldNum" sz="quarter" idx="12"/>
          </p:nvPr>
        </p:nvSpPr>
        <p:spPr/>
        <p:txBody>
          <a:bodyPr/>
          <a:lstStyle/>
          <a:p>
            <a:fld id="{273934A4-668E-479E-A7EC-2562DD81105E}" type="slidenum">
              <a:rPr lang="ru-RU" smtClean="0"/>
              <a:t>‹#›</a:t>
            </a:fld>
            <a:endParaRPr lang="ru-RU"/>
          </a:p>
        </p:txBody>
      </p:sp>
    </p:spTree>
    <p:extLst>
      <p:ext uri="{BB962C8B-B14F-4D97-AF65-F5344CB8AC3E}">
        <p14:creationId xmlns:p14="http://schemas.microsoft.com/office/powerpoint/2010/main" val="1766379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61E319A-5B9D-4513-B902-7F3E3E28742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854AD371-6E2F-47CD-A558-29C6903F395A}"/>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EBCAF071-A822-441D-9F60-78A8DF5A97F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C7DF0B4C-2CAF-49A1-9E0B-D415CB61A52A}"/>
              </a:ext>
            </a:extLst>
          </p:cNvPr>
          <p:cNvSpPr>
            <a:spLocks noGrp="1"/>
          </p:cNvSpPr>
          <p:nvPr>
            <p:ph type="dt" sz="half" idx="10"/>
          </p:nvPr>
        </p:nvSpPr>
        <p:spPr/>
        <p:txBody>
          <a:bodyPr/>
          <a:lstStyle/>
          <a:p>
            <a:fld id="{45D6E864-F5AA-43C1-8403-BEAEC25D1F91}" type="datetimeFigureOut">
              <a:rPr lang="ru-RU" smtClean="0"/>
              <a:t>20.02.2024</a:t>
            </a:fld>
            <a:endParaRPr lang="ru-RU"/>
          </a:p>
        </p:txBody>
      </p:sp>
      <p:sp>
        <p:nvSpPr>
          <p:cNvPr id="6" name="Нижний колонтитул 5">
            <a:extLst>
              <a:ext uri="{FF2B5EF4-FFF2-40B4-BE49-F238E27FC236}">
                <a16:creationId xmlns:a16="http://schemas.microsoft.com/office/drawing/2014/main" xmlns="" id="{FF6B7200-DF72-4954-9A55-163EFE4797E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5B85B9AA-D3A2-4267-B25E-6CD5D9EF608D}"/>
              </a:ext>
            </a:extLst>
          </p:cNvPr>
          <p:cNvSpPr>
            <a:spLocks noGrp="1"/>
          </p:cNvSpPr>
          <p:nvPr>
            <p:ph type="sldNum" sz="quarter" idx="12"/>
          </p:nvPr>
        </p:nvSpPr>
        <p:spPr/>
        <p:txBody>
          <a:bodyPr/>
          <a:lstStyle/>
          <a:p>
            <a:fld id="{273934A4-668E-479E-A7EC-2562DD81105E}" type="slidenum">
              <a:rPr lang="ru-RU" smtClean="0"/>
              <a:t>‹#›</a:t>
            </a:fld>
            <a:endParaRPr lang="ru-RU"/>
          </a:p>
        </p:txBody>
      </p:sp>
    </p:spTree>
    <p:extLst>
      <p:ext uri="{BB962C8B-B14F-4D97-AF65-F5344CB8AC3E}">
        <p14:creationId xmlns:p14="http://schemas.microsoft.com/office/powerpoint/2010/main" val="4286932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78ECA04-CEA1-44A7-BAD8-88D31271FE74}"/>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22BB772D-0BDB-462A-B274-AAA0D04BD5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02E62193-1511-493D-B477-0CCE9CDD16A1}"/>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B331421B-DC98-4C33-98BC-C2EEF3944F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7FA55764-9FBE-4D3F-B60A-85D0BF77EB5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2F049C1E-A940-4872-B336-0B95EFB66710}"/>
              </a:ext>
            </a:extLst>
          </p:cNvPr>
          <p:cNvSpPr>
            <a:spLocks noGrp="1"/>
          </p:cNvSpPr>
          <p:nvPr>
            <p:ph type="dt" sz="half" idx="10"/>
          </p:nvPr>
        </p:nvSpPr>
        <p:spPr/>
        <p:txBody>
          <a:bodyPr/>
          <a:lstStyle/>
          <a:p>
            <a:fld id="{45D6E864-F5AA-43C1-8403-BEAEC25D1F91}" type="datetimeFigureOut">
              <a:rPr lang="ru-RU" smtClean="0"/>
              <a:t>20.02.2024</a:t>
            </a:fld>
            <a:endParaRPr lang="ru-RU"/>
          </a:p>
        </p:txBody>
      </p:sp>
      <p:sp>
        <p:nvSpPr>
          <p:cNvPr id="8" name="Нижний колонтитул 7">
            <a:extLst>
              <a:ext uri="{FF2B5EF4-FFF2-40B4-BE49-F238E27FC236}">
                <a16:creationId xmlns:a16="http://schemas.microsoft.com/office/drawing/2014/main" xmlns="" id="{3C97575A-27A5-4F46-8A9C-4762D7368FB6}"/>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D0D210FC-1D8D-4776-801E-66899F7AD7E1}"/>
              </a:ext>
            </a:extLst>
          </p:cNvPr>
          <p:cNvSpPr>
            <a:spLocks noGrp="1"/>
          </p:cNvSpPr>
          <p:nvPr>
            <p:ph type="sldNum" sz="quarter" idx="12"/>
          </p:nvPr>
        </p:nvSpPr>
        <p:spPr/>
        <p:txBody>
          <a:bodyPr/>
          <a:lstStyle/>
          <a:p>
            <a:fld id="{273934A4-668E-479E-A7EC-2562DD81105E}" type="slidenum">
              <a:rPr lang="ru-RU" smtClean="0"/>
              <a:t>‹#›</a:t>
            </a:fld>
            <a:endParaRPr lang="ru-RU"/>
          </a:p>
        </p:txBody>
      </p:sp>
    </p:spTree>
    <p:extLst>
      <p:ext uri="{BB962C8B-B14F-4D97-AF65-F5344CB8AC3E}">
        <p14:creationId xmlns:p14="http://schemas.microsoft.com/office/powerpoint/2010/main" val="1994521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0F0CC9C-B6D3-43AC-9AAF-48AE3F50E54B}"/>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A9322E38-E333-463F-AF65-F7754E1BBEDF}"/>
              </a:ext>
            </a:extLst>
          </p:cNvPr>
          <p:cNvSpPr>
            <a:spLocks noGrp="1"/>
          </p:cNvSpPr>
          <p:nvPr>
            <p:ph type="dt" sz="half" idx="10"/>
          </p:nvPr>
        </p:nvSpPr>
        <p:spPr/>
        <p:txBody>
          <a:bodyPr/>
          <a:lstStyle/>
          <a:p>
            <a:fld id="{45D6E864-F5AA-43C1-8403-BEAEC25D1F91}" type="datetimeFigureOut">
              <a:rPr lang="ru-RU" smtClean="0"/>
              <a:t>20.02.2024</a:t>
            </a:fld>
            <a:endParaRPr lang="ru-RU"/>
          </a:p>
        </p:txBody>
      </p:sp>
      <p:sp>
        <p:nvSpPr>
          <p:cNvPr id="4" name="Нижний колонтитул 3">
            <a:extLst>
              <a:ext uri="{FF2B5EF4-FFF2-40B4-BE49-F238E27FC236}">
                <a16:creationId xmlns:a16="http://schemas.microsoft.com/office/drawing/2014/main" xmlns="" id="{ADE30C08-B2A1-448C-AB3D-AF7C425CAA16}"/>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28DD0D22-D679-4678-95C5-5FD3D16ADC7C}"/>
              </a:ext>
            </a:extLst>
          </p:cNvPr>
          <p:cNvSpPr>
            <a:spLocks noGrp="1"/>
          </p:cNvSpPr>
          <p:nvPr>
            <p:ph type="sldNum" sz="quarter" idx="12"/>
          </p:nvPr>
        </p:nvSpPr>
        <p:spPr/>
        <p:txBody>
          <a:bodyPr/>
          <a:lstStyle/>
          <a:p>
            <a:fld id="{273934A4-668E-479E-A7EC-2562DD81105E}" type="slidenum">
              <a:rPr lang="ru-RU" smtClean="0"/>
              <a:t>‹#›</a:t>
            </a:fld>
            <a:endParaRPr lang="ru-RU"/>
          </a:p>
        </p:txBody>
      </p:sp>
    </p:spTree>
    <p:extLst>
      <p:ext uri="{BB962C8B-B14F-4D97-AF65-F5344CB8AC3E}">
        <p14:creationId xmlns:p14="http://schemas.microsoft.com/office/powerpoint/2010/main" val="1046096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03CB453B-093E-4D29-9B68-BCFB1193CF4D}"/>
              </a:ext>
            </a:extLst>
          </p:cNvPr>
          <p:cNvSpPr>
            <a:spLocks noGrp="1"/>
          </p:cNvSpPr>
          <p:nvPr>
            <p:ph type="dt" sz="half" idx="10"/>
          </p:nvPr>
        </p:nvSpPr>
        <p:spPr/>
        <p:txBody>
          <a:bodyPr/>
          <a:lstStyle/>
          <a:p>
            <a:fld id="{45D6E864-F5AA-43C1-8403-BEAEC25D1F91}" type="datetimeFigureOut">
              <a:rPr lang="ru-RU" smtClean="0"/>
              <a:t>20.02.2024</a:t>
            </a:fld>
            <a:endParaRPr lang="ru-RU"/>
          </a:p>
        </p:txBody>
      </p:sp>
      <p:sp>
        <p:nvSpPr>
          <p:cNvPr id="3" name="Нижний колонтитул 2">
            <a:extLst>
              <a:ext uri="{FF2B5EF4-FFF2-40B4-BE49-F238E27FC236}">
                <a16:creationId xmlns:a16="http://schemas.microsoft.com/office/drawing/2014/main" xmlns="" id="{5A5CE3AB-11B1-4AD0-8C48-F369283F1794}"/>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53D1CB12-AAD4-4A19-94FB-9AA7F9F4E97E}"/>
              </a:ext>
            </a:extLst>
          </p:cNvPr>
          <p:cNvSpPr>
            <a:spLocks noGrp="1"/>
          </p:cNvSpPr>
          <p:nvPr>
            <p:ph type="sldNum" sz="quarter" idx="12"/>
          </p:nvPr>
        </p:nvSpPr>
        <p:spPr/>
        <p:txBody>
          <a:bodyPr/>
          <a:lstStyle/>
          <a:p>
            <a:fld id="{273934A4-668E-479E-A7EC-2562DD81105E}" type="slidenum">
              <a:rPr lang="ru-RU" smtClean="0"/>
              <a:t>‹#›</a:t>
            </a:fld>
            <a:endParaRPr lang="ru-RU"/>
          </a:p>
        </p:txBody>
      </p:sp>
    </p:spTree>
    <p:extLst>
      <p:ext uri="{BB962C8B-B14F-4D97-AF65-F5344CB8AC3E}">
        <p14:creationId xmlns:p14="http://schemas.microsoft.com/office/powerpoint/2010/main" val="2661225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E82FAC7-9905-4F7E-8BE6-7A4026227FA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D6A75633-6AC7-4327-9E58-7C31A20AF6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18196CFF-709F-439C-A49E-1B7FDCA0C3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0C5E448E-D5B4-4710-AA6C-FD0BC5BC1020}"/>
              </a:ext>
            </a:extLst>
          </p:cNvPr>
          <p:cNvSpPr>
            <a:spLocks noGrp="1"/>
          </p:cNvSpPr>
          <p:nvPr>
            <p:ph type="dt" sz="half" idx="10"/>
          </p:nvPr>
        </p:nvSpPr>
        <p:spPr/>
        <p:txBody>
          <a:bodyPr/>
          <a:lstStyle/>
          <a:p>
            <a:fld id="{45D6E864-F5AA-43C1-8403-BEAEC25D1F91}" type="datetimeFigureOut">
              <a:rPr lang="ru-RU" smtClean="0"/>
              <a:t>20.02.2024</a:t>
            </a:fld>
            <a:endParaRPr lang="ru-RU"/>
          </a:p>
        </p:txBody>
      </p:sp>
      <p:sp>
        <p:nvSpPr>
          <p:cNvPr id="6" name="Нижний колонтитул 5">
            <a:extLst>
              <a:ext uri="{FF2B5EF4-FFF2-40B4-BE49-F238E27FC236}">
                <a16:creationId xmlns:a16="http://schemas.microsoft.com/office/drawing/2014/main" xmlns="" id="{8865659E-562E-47C6-976B-8F63D2D02EB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E551BEB9-644D-4032-B1FF-1DC2188BA1F7}"/>
              </a:ext>
            </a:extLst>
          </p:cNvPr>
          <p:cNvSpPr>
            <a:spLocks noGrp="1"/>
          </p:cNvSpPr>
          <p:nvPr>
            <p:ph type="sldNum" sz="quarter" idx="12"/>
          </p:nvPr>
        </p:nvSpPr>
        <p:spPr/>
        <p:txBody>
          <a:bodyPr/>
          <a:lstStyle/>
          <a:p>
            <a:fld id="{273934A4-668E-479E-A7EC-2562DD81105E}" type="slidenum">
              <a:rPr lang="ru-RU" smtClean="0"/>
              <a:t>‹#›</a:t>
            </a:fld>
            <a:endParaRPr lang="ru-RU"/>
          </a:p>
        </p:txBody>
      </p:sp>
    </p:spTree>
    <p:extLst>
      <p:ext uri="{BB962C8B-B14F-4D97-AF65-F5344CB8AC3E}">
        <p14:creationId xmlns:p14="http://schemas.microsoft.com/office/powerpoint/2010/main" val="1551618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456B33B-BA3C-4483-B9FD-371C4FA49D1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A5060B02-6D83-4D46-82CA-0693C9975E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2A6BBE31-07DD-4CD6-A46E-F0F31CD628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06BFEF18-2DD9-45B6-8CC9-282ECB276D0F}"/>
              </a:ext>
            </a:extLst>
          </p:cNvPr>
          <p:cNvSpPr>
            <a:spLocks noGrp="1"/>
          </p:cNvSpPr>
          <p:nvPr>
            <p:ph type="dt" sz="half" idx="10"/>
          </p:nvPr>
        </p:nvSpPr>
        <p:spPr/>
        <p:txBody>
          <a:bodyPr/>
          <a:lstStyle/>
          <a:p>
            <a:fld id="{45D6E864-F5AA-43C1-8403-BEAEC25D1F91}" type="datetimeFigureOut">
              <a:rPr lang="ru-RU" smtClean="0"/>
              <a:t>20.02.2024</a:t>
            </a:fld>
            <a:endParaRPr lang="ru-RU"/>
          </a:p>
        </p:txBody>
      </p:sp>
      <p:sp>
        <p:nvSpPr>
          <p:cNvPr id="6" name="Нижний колонтитул 5">
            <a:extLst>
              <a:ext uri="{FF2B5EF4-FFF2-40B4-BE49-F238E27FC236}">
                <a16:creationId xmlns:a16="http://schemas.microsoft.com/office/drawing/2014/main" xmlns="" id="{06974657-EC87-4928-B58E-ADACB005E36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5E0E568B-2194-400E-862F-27D994EAD9AA}"/>
              </a:ext>
            </a:extLst>
          </p:cNvPr>
          <p:cNvSpPr>
            <a:spLocks noGrp="1"/>
          </p:cNvSpPr>
          <p:nvPr>
            <p:ph type="sldNum" sz="quarter" idx="12"/>
          </p:nvPr>
        </p:nvSpPr>
        <p:spPr/>
        <p:txBody>
          <a:bodyPr/>
          <a:lstStyle/>
          <a:p>
            <a:fld id="{273934A4-668E-479E-A7EC-2562DD81105E}" type="slidenum">
              <a:rPr lang="ru-RU" smtClean="0"/>
              <a:t>‹#›</a:t>
            </a:fld>
            <a:endParaRPr lang="ru-RU"/>
          </a:p>
        </p:txBody>
      </p:sp>
    </p:spTree>
    <p:extLst>
      <p:ext uri="{BB962C8B-B14F-4D97-AF65-F5344CB8AC3E}">
        <p14:creationId xmlns:p14="http://schemas.microsoft.com/office/powerpoint/2010/main" val="152515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511D6F0-5759-4391-BDF1-7C13907A9C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577D08DA-AE17-4343-A30B-BCCD1F72E7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16488899-FC63-4F05-B112-40F8D0250C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D6E864-F5AA-43C1-8403-BEAEC25D1F91}" type="datetimeFigureOut">
              <a:rPr lang="ru-RU" smtClean="0"/>
              <a:t>20.02.2024</a:t>
            </a:fld>
            <a:endParaRPr lang="ru-RU"/>
          </a:p>
        </p:txBody>
      </p:sp>
      <p:sp>
        <p:nvSpPr>
          <p:cNvPr id="5" name="Нижний колонтитул 4">
            <a:extLst>
              <a:ext uri="{FF2B5EF4-FFF2-40B4-BE49-F238E27FC236}">
                <a16:creationId xmlns:a16="http://schemas.microsoft.com/office/drawing/2014/main" xmlns="" id="{5B467CC2-85A5-4297-9DF7-4AF84BB090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6B924A53-666E-4285-81D0-E36E427C0C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3934A4-668E-479E-A7EC-2562DD81105E}" type="slidenum">
              <a:rPr lang="ru-RU" smtClean="0"/>
              <a:t>‹#›</a:t>
            </a:fld>
            <a:endParaRPr lang="ru-RU"/>
          </a:p>
        </p:txBody>
      </p:sp>
    </p:spTree>
    <p:extLst>
      <p:ext uri="{BB962C8B-B14F-4D97-AF65-F5344CB8AC3E}">
        <p14:creationId xmlns:p14="http://schemas.microsoft.com/office/powerpoint/2010/main" val="3683742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www.chaskor.ru/article/gallyutsinogennyj_fotoshop_36327" TargetMode="External"/><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hyperlink" Target="https://creativecommons.org/licenses/by/3.0/"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EA4D04A-4884-41FD-9351-48EC5704A3DE}"/>
              </a:ext>
            </a:extLst>
          </p:cNvPr>
          <p:cNvSpPr txBox="1"/>
          <p:nvPr/>
        </p:nvSpPr>
        <p:spPr>
          <a:xfrm>
            <a:off x="483705" y="263942"/>
            <a:ext cx="10701867" cy="1200329"/>
          </a:xfrm>
          <a:prstGeom prst="rect">
            <a:avLst/>
          </a:prstGeom>
          <a:noFill/>
        </p:spPr>
        <p:txBody>
          <a:bodyPr wrap="square">
            <a:spAutoFit/>
          </a:bodyPr>
          <a:lstStyle/>
          <a:p>
            <a:pPr algn="ctr"/>
            <a:r>
              <a:rPr lang="ru-RU" sz="2400" dirty="0">
                <a:solidFill>
                  <a:srgbClr val="FF0000"/>
                </a:solidFill>
              </a:rPr>
              <a:t>Федеральное государственное бюджетное учреждение высшего образования Башкирский государственный медицинский университет Министерства здравоохранения РФ</a:t>
            </a:r>
          </a:p>
        </p:txBody>
      </p:sp>
      <p:sp>
        <p:nvSpPr>
          <p:cNvPr id="7" name="TextBox 6">
            <a:extLst>
              <a:ext uri="{FF2B5EF4-FFF2-40B4-BE49-F238E27FC236}">
                <a16:creationId xmlns:a16="http://schemas.microsoft.com/office/drawing/2014/main" xmlns="" id="{9A0BA0A0-83E3-4150-869A-580C0AF0E398}"/>
              </a:ext>
            </a:extLst>
          </p:cNvPr>
          <p:cNvSpPr txBox="1"/>
          <p:nvPr/>
        </p:nvSpPr>
        <p:spPr>
          <a:xfrm>
            <a:off x="3048000" y="2828836"/>
            <a:ext cx="6096000" cy="954107"/>
          </a:xfrm>
          <a:prstGeom prst="rect">
            <a:avLst/>
          </a:prstGeom>
          <a:noFill/>
        </p:spPr>
        <p:txBody>
          <a:bodyPr wrap="square">
            <a:spAutoFit/>
          </a:bodyPr>
          <a:lstStyle/>
          <a:p>
            <a:pPr algn="ctr"/>
            <a:r>
              <a:rPr lang="ru-RU" sz="2800" b="1" i="1" dirty="0">
                <a:solidFill>
                  <a:schemeClr val="accent2">
                    <a:lumMod val="50000"/>
                  </a:schemeClr>
                </a:solidFill>
              </a:rPr>
              <a:t>Модные диеты в практике диетолога</a:t>
            </a:r>
          </a:p>
        </p:txBody>
      </p:sp>
      <p:sp>
        <p:nvSpPr>
          <p:cNvPr id="9" name="TextBox 8">
            <a:extLst>
              <a:ext uri="{FF2B5EF4-FFF2-40B4-BE49-F238E27FC236}">
                <a16:creationId xmlns:a16="http://schemas.microsoft.com/office/drawing/2014/main" xmlns="" id="{680BF7C8-88FE-4D6F-B16F-A49D8F66A4A1}"/>
              </a:ext>
            </a:extLst>
          </p:cNvPr>
          <p:cNvSpPr txBox="1"/>
          <p:nvPr/>
        </p:nvSpPr>
        <p:spPr>
          <a:xfrm>
            <a:off x="1794933" y="4470399"/>
            <a:ext cx="9245599" cy="646331"/>
          </a:xfrm>
          <a:prstGeom prst="rect">
            <a:avLst/>
          </a:prstGeom>
          <a:noFill/>
        </p:spPr>
        <p:txBody>
          <a:bodyPr wrap="square">
            <a:spAutoFit/>
          </a:bodyPr>
          <a:lstStyle/>
          <a:p>
            <a:pPr algn="ctr"/>
            <a:r>
              <a:rPr lang="ru-RU" b="1" i="1" dirty="0"/>
              <a:t>Проф. Дружинина Н.А</a:t>
            </a:r>
          </a:p>
          <a:p>
            <a:pPr algn="ctr"/>
            <a:r>
              <a:rPr lang="ru-RU" b="1" i="1" dirty="0"/>
              <a:t>Кафедра педиатрии ИДПО </a:t>
            </a:r>
            <a:r>
              <a:rPr lang="ru-RU" b="1" i="1" dirty="0" smtClean="0"/>
              <a:t>БГМУ</a:t>
            </a:r>
            <a:endParaRPr lang="ru-RU" b="1" i="1" dirty="0"/>
          </a:p>
        </p:txBody>
      </p:sp>
    </p:spTree>
    <p:extLst>
      <p:ext uri="{BB962C8B-B14F-4D97-AF65-F5344CB8AC3E}">
        <p14:creationId xmlns:p14="http://schemas.microsoft.com/office/powerpoint/2010/main" val="997590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E9885C3-3C4E-4DA0-B9F0-0C4BF6291A55}"/>
              </a:ext>
            </a:extLst>
          </p:cNvPr>
          <p:cNvSpPr txBox="1"/>
          <p:nvPr/>
        </p:nvSpPr>
        <p:spPr>
          <a:xfrm>
            <a:off x="169334" y="220133"/>
            <a:ext cx="4318000" cy="461665"/>
          </a:xfrm>
          <a:prstGeom prst="rect">
            <a:avLst/>
          </a:prstGeom>
          <a:noFill/>
        </p:spPr>
        <p:txBody>
          <a:bodyPr wrap="square">
            <a:spAutoFit/>
          </a:bodyPr>
          <a:lstStyle/>
          <a:p>
            <a:r>
              <a:rPr lang="ru-RU" sz="2400" b="1" i="1" dirty="0">
                <a:solidFill>
                  <a:srgbClr val="FF0000"/>
                </a:solidFill>
              </a:rPr>
              <a:t>Стабилизация</a:t>
            </a:r>
          </a:p>
        </p:txBody>
      </p:sp>
      <p:pic>
        <p:nvPicPr>
          <p:cNvPr id="4" name="Рисунок 3">
            <a:extLst>
              <a:ext uri="{FF2B5EF4-FFF2-40B4-BE49-F238E27FC236}">
                <a16:creationId xmlns:a16="http://schemas.microsoft.com/office/drawing/2014/main" xmlns="" id="{212A91F0-F93C-4DB4-926C-C0571B690044}"/>
              </a:ext>
            </a:extLst>
          </p:cNvPr>
          <p:cNvPicPr>
            <a:picLocks noChangeAspect="1"/>
          </p:cNvPicPr>
          <p:nvPr/>
        </p:nvPicPr>
        <p:blipFill>
          <a:blip r:embed="rId2"/>
          <a:stretch>
            <a:fillRect/>
          </a:stretch>
        </p:blipFill>
        <p:spPr>
          <a:xfrm>
            <a:off x="8178800" y="220133"/>
            <a:ext cx="4013200" cy="3454401"/>
          </a:xfrm>
          <a:prstGeom prst="rect">
            <a:avLst/>
          </a:prstGeom>
        </p:spPr>
      </p:pic>
      <p:sp>
        <p:nvSpPr>
          <p:cNvPr id="6" name="TextBox 5">
            <a:extLst>
              <a:ext uri="{FF2B5EF4-FFF2-40B4-BE49-F238E27FC236}">
                <a16:creationId xmlns:a16="http://schemas.microsoft.com/office/drawing/2014/main" xmlns="" id="{68FBB0F2-A4E7-4715-B8E3-747FF8322956}"/>
              </a:ext>
            </a:extLst>
          </p:cNvPr>
          <p:cNvSpPr txBox="1"/>
          <p:nvPr/>
        </p:nvSpPr>
        <p:spPr>
          <a:xfrm>
            <a:off x="244549" y="1063256"/>
            <a:ext cx="7239985" cy="3108543"/>
          </a:xfrm>
          <a:prstGeom prst="rect">
            <a:avLst/>
          </a:prstGeom>
          <a:noFill/>
        </p:spPr>
        <p:txBody>
          <a:bodyPr wrap="square">
            <a:spAutoFit/>
          </a:bodyPr>
          <a:lstStyle/>
          <a:p>
            <a:r>
              <a:rPr lang="ru-RU" sz="2800" b="1" i="1" dirty="0"/>
              <a:t>Питание без ограничений. Только два правила: раз в неделю целый день употреблять только протеины и ежедневно съедать 3 ст. л. овсяных отрубей.</a:t>
            </a:r>
          </a:p>
          <a:p>
            <a:endParaRPr lang="ru-RU" sz="2800" b="1" i="1" dirty="0"/>
          </a:p>
          <a:p>
            <a:r>
              <a:rPr lang="ru-RU" sz="2800" b="1" i="1" dirty="0"/>
              <a:t>Результат: потеря от 5 до 30 кг</a:t>
            </a:r>
          </a:p>
        </p:txBody>
      </p:sp>
    </p:spTree>
    <p:extLst>
      <p:ext uri="{BB962C8B-B14F-4D97-AF65-F5344CB8AC3E}">
        <p14:creationId xmlns:p14="http://schemas.microsoft.com/office/powerpoint/2010/main" val="3867892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F6056D6-AF15-4AEA-BE14-1AB1D9136EC0}"/>
              </a:ext>
            </a:extLst>
          </p:cNvPr>
          <p:cNvSpPr txBox="1"/>
          <p:nvPr/>
        </p:nvSpPr>
        <p:spPr>
          <a:xfrm>
            <a:off x="2641600" y="491067"/>
            <a:ext cx="6502400" cy="646331"/>
          </a:xfrm>
          <a:prstGeom prst="rect">
            <a:avLst/>
          </a:prstGeom>
          <a:noFill/>
        </p:spPr>
        <p:txBody>
          <a:bodyPr wrap="square">
            <a:spAutoFit/>
          </a:bodyPr>
          <a:lstStyle/>
          <a:p>
            <a:pPr algn="ctr"/>
            <a:r>
              <a:rPr lang="ru-RU" sz="3600" b="1" i="1" dirty="0">
                <a:solidFill>
                  <a:srgbClr val="FF0000"/>
                </a:solidFill>
              </a:rPr>
              <a:t>ДИЕТА АТКИНСА</a:t>
            </a:r>
          </a:p>
        </p:txBody>
      </p:sp>
      <p:pic>
        <p:nvPicPr>
          <p:cNvPr id="4" name="Рисунок 3">
            <a:extLst>
              <a:ext uri="{FF2B5EF4-FFF2-40B4-BE49-F238E27FC236}">
                <a16:creationId xmlns:a16="http://schemas.microsoft.com/office/drawing/2014/main" xmlns="" id="{7FD9D8F0-17FE-4B07-BE4A-B6F105B27B52}"/>
              </a:ext>
            </a:extLst>
          </p:cNvPr>
          <p:cNvPicPr>
            <a:picLocks noChangeAspect="1"/>
          </p:cNvPicPr>
          <p:nvPr/>
        </p:nvPicPr>
        <p:blipFill>
          <a:blip r:embed="rId2"/>
          <a:stretch>
            <a:fillRect/>
          </a:stretch>
        </p:blipFill>
        <p:spPr>
          <a:xfrm>
            <a:off x="7740502" y="1137398"/>
            <a:ext cx="4180564" cy="4497858"/>
          </a:xfrm>
          <a:prstGeom prst="rect">
            <a:avLst/>
          </a:prstGeom>
        </p:spPr>
      </p:pic>
      <p:sp>
        <p:nvSpPr>
          <p:cNvPr id="6" name="TextBox 5">
            <a:extLst>
              <a:ext uri="{FF2B5EF4-FFF2-40B4-BE49-F238E27FC236}">
                <a16:creationId xmlns:a16="http://schemas.microsoft.com/office/drawing/2014/main" xmlns="" id="{5E05C994-FEB8-4EC5-BAA6-C2075CB63DDC}"/>
              </a:ext>
            </a:extLst>
          </p:cNvPr>
          <p:cNvSpPr txBox="1"/>
          <p:nvPr/>
        </p:nvSpPr>
        <p:spPr>
          <a:xfrm>
            <a:off x="575733" y="1137398"/>
            <a:ext cx="6908800" cy="4832092"/>
          </a:xfrm>
          <a:prstGeom prst="rect">
            <a:avLst/>
          </a:prstGeom>
          <a:noFill/>
        </p:spPr>
        <p:txBody>
          <a:bodyPr wrap="square">
            <a:spAutoFit/>
          </a:bodyPr>
          <a:lstStyle/>
          <a:p>
            <a:r>
              <a:rPr lang="ru-RU" sz="2800" b="1" i="1" dirty="0"/>
              <a:t>Данная методика также является разновидностью низкоуглеводных диет. Способ избавления от лишних килограммов стал очень востребован среди знаменитостей на Западе – данной диеты придерживалась поп-дива Дженнифер Лопес, которая известна своими пышными формами. </a:t>
            </a:r>
          </a:p>
          <a:p>
            <a:r>
              <a:rPr lang="ru-RU" sz="2800" b="1" i="1" dirty="0"/>
              <a:t>С помощью диеты Аткинса и регулярных физических нагрузок певице удалось быстро вернуть форму после родов.</a:t>
            </a:r>
          </a:p>
        </p:txBody>
      </p:sp>
    </p:spTree>
    <p:extLst>
      <p:ext uri="{BB962C8B-B14F-4D97-AF65-F5344CB8AC3E}">
        <p14:creationId xmlns:p14="http://schemas.microsoft.com/office/powerpoint/2010/main" val="2070551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7603675-4C41-43BC-8D9D-C8A86455061F}"/>
              </a:ext>
            </a:extLst>
          </p:cNvPr>
          <p:cNvSpPr>
            <a:spLocks noGrp="1"/>
          </p:cNvSpPr>
          <p:nvPr>
            <p:ph type="title"/>
          </p:nvPr>
        </p:nvSpPr>
        <p:spPr>
          <a:xfrm>
            <a:off x="0" y="1"/>
            <a:ext cx="6976534" cy="1244008"/>
          </a:xfrm>
        </p:spPr>
        <p:txBody>
          <a:bodyPr/>
          <a:lstStyle/>
          <a:p>
            <a:pPr algn="ctr"/>
            <a:r>
              <a:rPr lang="ru-RU" dirty="0"/>
              <a:t>Суть диеты:</a:t>
            </a:r>
          </a:p>
        </p:txBody>
      </p:sp>
      <p:pic>
        <p:nvPicPr>
          <p:cNvPr id="3" name="Рисунок 2">
            <a:extLst>
              <a:ext uri="{FF2B5EF4-FFF2-40B4-BE49-F238E27FC236}">
                <a16:creationId xmlns:a16="http://schemas.microsoft.com/office/drawing/2014/main" xmlns="" id="{DC577D2A-71D7-4181-A8B6-C9467BC2D2A4}"/>
              </a:ext>
            </a:extLst>
          </p:cNvPr>
          <p:cNvPicPr>
            <a:picLocks noChangeAspect="1"/>
          </p:cNvPicPr>
          <p:nvPr/>
        </p:nvPicPr>
        <p:blipFill>
          <a:blip r:embed="rId2"/>
          <a:stretch>
            <a:fillRect/>
          </a:stretch>
        </p:blipFill>
        <p:spPr>
          <a:xfrm>
            <a:off x="7315202" y="97220"/>
            <a:ext cx="4876798" cy="4757208"/>
          </a:xfrm>
          <a:prstGeom prst="rect">
            <a:avLst/>
          </a:prstGeom>
        </p:spPr>
      </p:pic>
      <p:sp>
        <p:nvSpPr>
          <p:cNvPr id="5" name="TextBox 4">
            <a:extLst>
              <a:ext uri="{FF2B5EF4-FFF2-40B4-BE49-F238E27FC236}">
                <a16:creationId xmlns:a16="http://schemas.microsoft.com/office/drawing/2014/main" xmlns="" id="{73112AB2-D2A0-45AB-ACC7-DC6E4ABF7EEC}"/>
              </a:ext>
            </a:extLst>
          </p:cNvPr>
          <p:cNvSpPr txBox="1"/>
          <p:nvPr/>
        </p:nvSpPr>
        <p:spPr>
          <a:xfrm>
            <a:off x="74428" y="1041991"/>
            <a:ext cx="7071440" cy="1938992"/>
          </a:xfrm>
          <a:prstGeom prst="rect">
            <a:avLst/>
          </a:prstGeom>
          <a:noFill/>
        </p:spPr>
        <p:txBody>
          <a:bodyPr wrap="square">
            <a:spAutoFit/>
          </a:bodyPr>
          <a:lstStyle/>
          <a:p>
            <a:r>
              <a:rPr lang="ru-RU" sz="2400" b="1" i="1" dirty="0">
                <a:solidFill>
                  <a:schemeClr val="accent1">
                    <a:lumMod val="50000"/>
                  </a:schemeClr>
                </a:solidFill>
              </a:rPr>
              <a:t>1-я фаза длится две недели и допускает употребление любого мяса, рыбы, птицы, морепродуктов, грибов, яиц, сыров, овощей и зелени, растительных масел, а также воды и травяного чая. Потеря веса: 2-6 кг.</a:t>
            </a:r>
          </a:p>
        </p:txBody>
      </p:sp>
      <p:sp>
        <p:nvSpPr>
          <p:cNvPr id="7" name="TextBox 6">
            <a:extLst>
              <a:ext uri="{FF2B5EF4-FFF2-40B4-BE49-F238E27FC236}">
                <a16:creationId xmlns:a16="http://schemas.microsoft.com/office/drawing/2014/main" xmlns="" id="{060FCE67-C066-47E4-8236-F8E2BD6FBE67}"/>
              </a:ext>
            </a:extLst>
          </p:cNvPr>
          <p:cNvSpPr txBox="1"/>
          <p:nvPr/>
        </p:nvSpPr>
        <p:spPr>
          <a:xfrm>
            <a:off x="74428" y="2980983"/>
            <a:ext cx="7240774" cy="3785652"/>
          </a:xfrm>
          <a:prstGeom prst="rect">
            <a:avLst/>
          </a:prstGeom>
          <a:noFill/>
        </p:spPr>
        <p:txBody>
          <a:bodyPr wrap="square">
            <a:spAutoFit/>
          </a:bodyPr>
          <a:lstStyle/>
          <a:p>
            <a:r>
              <a:rPr lang="ru-RU" sz="2400" b="1" i="1" dirty="0"/>
              <a:t>2-я фаза – </a:t>
            </a:r>
            <a:r>
              <a:rPr lang="ru-RU" sz="2400" b="1" dirty="0">
                <a:solidFill>
                  <a:schemeClr val="accent6">
                    <a:lumMod val="50000"/>
                  </a:schemeClr>
                </a:solidFill>
              </a:rPr>
              <a:t>постепенное увеличение углеводов в рационе: продукты из меню первой фазы и несладкие овощи, ягоды, фрукты, черный хлеб и алкоголь в небольших количествах. </a:t>
            </a:r>
          </a:p>
          <a:p>
            <a:r>
              <a:rPr lang="ru-RU" sz="2400" b="1" dirty="0">
                <a:solidFill>
                  <a:schemeClr val="accent6">
                    <a:lumMod val="50000"/>
                  </a:schemeClr>
                </a:solidFill>
              </a:rPr>
              <a:t>При нарушении правил диеты доктор Аткинс рекомендует вернуться к первой фазе.</a:t>
            </a:r>
            <a:endParaRPr lang="en-US" sz="2400" b="1" dirty="0">
              <a:solidFill>
                <a:schemeClr val="accent6">
                  <a:lumMod val="50000"/>
                </a:schemeClr>
              </a:solidFill>
            </a:endParaRPr>
          </a:p>
          <a:p>
            <a:r>
              <a:rPr lang="ru-RU" sz="2400" b="1" dirty="0">
                <a:solidFill>
                  <a:schemeClr val="accent6">
                    <a:lumMod val="50000"/>
                  </a:schemeClr>
                </a:solidFill>
              </a:rPr>
              <a:t> Вторая фаза может длиться всю оставшуюся жизнь, тогда вес будет снижаться планомерно до достижения оптимального и стабильного результата.</a:t>
            </a:r>
          </a:p>
        </p:txBody>
      </p:sp>
    </p:spTree>
    <p:extLst>
      <p:ext uri="{BB962C8B-B14F-4D97-AF65-F5344CB8AC3E}">
        <p14:creationId xmlns:p14="http://schemas.microsoft.com/office/powerpoint/2010/main" val="3283003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A50D422-3FB1-4C2F-A2AC-E91C7F1B6E89}"/>
              </a:ext>
            </a:extLst>
          </p:cNvPr>
          <p:cNvSpPr>
            <a:spLocks noGrp="1"/>
          </p:cNvSpPr>
          <p:nvPr>
            <p:ph type="title"/>
          </p:nvPr>
        </p:nvSpPr>
        <p:spPr>
          <a:xfrm>
            <a:off x="220133" y="118534"/>
            <a:ext cx="6627234" cy="774601"/>
          </a:xfrm>
        </p:spPr>
        <p:txBody>
          <a:bodyPr>
            <a:normAutofit/>
          </a:bodyPr>
          <a:lstStyle/>
          <a:p>
            <a:pPr algn="ctr"/>
            <a:r>
              <a:rPr lang="ru-RU" sz="2800" b="1" i="1" dirty="0">
                <a:solidFill>
                  <a:schemeClr val="accent2">
                    <a:lumMod val="50000"/>
                  </a:schemeClr>
                </a:solidFill>
              </a:rPr>
              <a:t>ЯПОНСКАЯ ДИЕТА</a:t>
            </a:r>
          </a:p>
        </p:txBody>
      </p:sp>
      <p:pic>
        <p:nvPicPr>
          <p:cNvPr id="3" name="Рисунок 2">
            <a:extLst>
              <a:ext uri="{FF2B5EF4-FFF2-40B4-BE49-F238E27FC236}">
                <a16:creationId xmlns:a16="http://schemas.microsoft.com/office/drawing/2014/main" xmlns="" id="{BA2F85F2-0FE2-487D-8F99-F62DCF0EC963}"/>
              </a:ext>
            </a:extLst>
          </p:cNvPr>
          <p:cNvPicPr>
            <a:picLocks noChangeAspect="1"/>
          </p:cNvPicPr>
          <p:nvPr/>
        </p:nvPicPr>
        <p:blipFill>
          <a:blip r:embed="rId2"/>
          <a:stretch>
            <a:fillRect/>
          </a:stretch>
        </p:blipFill>
        <p:spPr>
          <a:xfrm>
            <a:off x="7349067" y="524934"/>
            <a:ext cx="4622800" cy="3725333"/>
          </a:xfrm>
          <a:prstGeom prst="rect">
            <a:avLst/>
          </a:prstGeom>
        </p:spPr>
      </p:pic>
      <p:sp>
        <p:nvSpPr>
          <p:cNvPr id="5" name="TextBox 4">
            <a:extLst>
              <a:ext uri="{FF2B5EF4-FFF2-40B4-BE49-F238E27FC236}">
                <a16:creationId xmlns:a16="http://schemas.microsoft.com/office/drawing/2014/main" xmlns="" id="{58C29957-EDFB-4C70-A763-FE1A8CE1F7FF}"/>
              </a:ext>
            </a:extLst>
          </p:cNvPr>
          <p:cNvSpPr txBox="1"/>
          <p:nvPr/>
        </p:nvSpPr>
        <p:spPr>
          <a:xfrm>
            <a:off x="116958" y="786809"/>
            <a:ext cx="7232109" cy="6001643"/>
          </a:xfrm>
          <a:prstGeom prst="rect">
            <a:avLst/>
          </a:prstGeom>
          <a:noFill/>
        </p:spPr>
        <p:txBody>
          <a:bodyPr wrap="square">
            <a:spAutoFit/>
          </a:bodyPr>
          <a:lstStyle/>
          <a:p>
            <a:r>
              <a:rPr lang="ru-RU" sz="2400" b="1" i="1" dirty="0">
                <a:solidFill>
                  <a:schemeClr val="accent1">
                    <a:lumMod val="50000"/>
                  </a:schemeClr>
                </a:solidFill>
              </a:rPr>
              <a:t>Данный режим питания придуман японскими диетологами для похудения в короткие сроки со стабильным результатом на два-три года.</a:t>
            </a:r>
          </a:p>
          <a:p>
            <a:endParaRPr lang="ru-RU" sz="2400" b="1" i="1" dirty="0">
              <a:solidFill>
                <a:schemeClr val="accent1">
                  <a:lumMod val="50000"/>
                </a:schemeClr>
              </a:solidFill>
            </a:endParaRPr>
          </a:p>
          <a:p>
            <a:r>
              <a:rPr lang="ru-RU" sz="2400" b="1" i="1" dirty="0">
                <a:solidFill>
                  <a:schemeClr val="accent1">
                    <a:lumMod val="50000"/>
                  </a:schemeClr>
                </a:solidFill>
              </a:rPr>
              <a:t>Суть диеты: продолжительность – строго 13 дней. </a:t>
            </a:r>
            <a:endParaRPr lang="en-US" sz="2400" b="1" i="1" dirty="0">
              <a:solidFill>
                <a:schemeClr val="accent1">
                  <a:lumMod val="50000"/>
                </a:schemeClr>
              </a:solidFill>
            </a:endParaRPr>
          </a:p>
          <a:p>
            <a:r>
              <a:rPr lang="ru-RU" sz="2400" b="1" i="1" dirty="0">
                <a:solidFill>
                  <a:schemeClr val="accent1">
                    <a:lumMod val="50000"/>
                  </a:schemeClr>
                </a:solidFill>
              </a:rPr>
              <a:t>Рацион ограничивает потребление углеводов, обеспечивая организм полезными веществами и растительной клетчаткой.</a:t>
            </a:r>
          </a:p>
          <a:p>
            <a:r>
              <a:rPr lang="ru-RU" sz="2400" b="1" i="1" dirty="0">
                <a:solidFill>
                  <a:schemeClr val="accent1">
                    <a:lumMod val="50000"/>
                  </a:schemeClr>
                </a:solidFill>
              </a:rPr>
              <a:t> С помощью японской диеты без голодания перестраивается и приводится в норму обмен веществ.</a:t>
            </a:r>
          </a:p>
          <a:p>
            <a:endParaRPr lang="ru-RU" sz="2400" b="1" i="1" dirty="0">
              <a:solidFill>
                <a:schemeClr val="accent1">
                  <a:lumMod val="50000"/>
                </a:schemeClr>
              </a:solidFill>
            </a:endParaRPr>
          </a:p>
          <a:p>
            <a:r>
              <a:rPr lang="ru-RU" sz="2400" b="1" i="1" dirty="0">
                <a:solidFill>
                  <a:schemeClr val="accent1">
                    <a:lumMod val="50000"/>
                  </a:schemeClr>
                </a:solidFill>
              </a:rPr>
              <a:t>Многообразное меню бессолевой диеты, по отзывам худеющих, дает один из самых эффективных результатов:</a:t>
            </a:r>
          </a:p>
        </p:txBody>
      </p:sp>
    </p:spTree>
    <p:extLst>
      <p:ext uri="{BB962C8B-B14F-4D97-AF65-F5344CB8AC3E}">
        <p14:creationId xmlns:p14="http://schemas.microsoft.com/office/powerpoint/2010/main" val="1507271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8A1EA75-DA27-4041-A2AF-85A59DB6810C}"/>
              </a:ext>
            </a:extLst>
          </p:cNvPr>
          <p:cNvSpPr txBox="1"/>
          <p:nvPr/>
        </p:nvSpPr>
        <p:spPr>
          <a:xfrm>
            <a:off x="0" y="287867"/>
            <a:ext cx="2827867" cy="461665"/>
          </a:xfrm>
          <a:prstGeom prst="rect">
            <a:avLst/>
          </a:prstGeom>
          <a:noFill/>
        </p:spPr>
        <p:txBody>
          <a:bodyPr wrap="square">
            <a:spAutoFit/>
          </a:bodyPr>
          <a:lstStyle/>
          <a:p>
            <a:r>
              <a:rPr lang="ru-RU" sz="2400" dirty="0"/>
              <a:t>1-й день</a:t>
            </a:r>
          </a:p>
        </p:txBody>
      </p:sp>
      <p:sp>
        <p:nvSpPr>
          <p:cNvPr id="6" name="TextBox 5">
            <a:extLst>
              <a:ext uri="{FF2B5EF4-FFF2-40B4-BE49-F238E27FC236}">
                <a16:creationId xmlns:a16="http://schemas.microsoft.com/office/drawing/2014/main" xmlns="" id="{1E9BE31D-6EED-490C-8797-E52A52BDB600}"/>
              </a:ext>
            </a:extLst>
          </p:cNvPr>
          <p:cNvSpPr txBox="1"/>
          <p:nvPr/>
        </p:nvSpPr>
        <p:spPr>
          <a:xfrm>
            <a:off x="0" y="749533"/>
            <a:ext cx="7772400" cy="5632311"/>
          </a:xfrm>
          <a:prstGeom prst="rect">
            <a:avLst/>
          </a:prstGeom>
          <a:noFill/>
        </p:spPr>
        <p:txBody>
          <a:bodyPr wrap="square">
            <a:spAutoFit/>
          </a:bodyPr>
          <a:lstStyle/>
          <a:p>
            <a:r>
              <a:rPr lang="ru-RU" sz="2400" dirty="0"/>
              <a:t>Завтрак: черный кофе.</a:t>
            </a:r>
          </a:p>
          <a:p>
            <a:endParaRPr lang="ru-RU" sz="2400" dirty="0"/>
          </a:p>
          <a:p>
            <a:r>
              <a:rPr lang="ru-RU" sz="2400" dirty="0"/>
              <a:t>Обед: 2 сваренных в крутую яйца, салат из свежей капусты с растительным маслом, стакан томатного сока или 1 свежий помидор.</a:t>
            </a:r>
          </a:p>
          <a:p>
            <a:endParaRPr lang="ru-RU" sz="2400" dirty="0"/>
          </a:p>
          <a:p>
            <a:r>
              <a:rPr lang="ru-RU" sz="2400" dirty="0"/>
              <a:t>Ужин: рыба жареная или вареная, салат из свежей капусты с растительным маслом.</a:t>
            </a:r>
          </a:p>
          <a:p>
            <a:endParaRPr lang="ru-RU" sz="2400" dirty="0"/>
          </a:p>
          <a:p>
            <a:r>
              <a:rPr lang="ru-RU" sz="2400" dirty="0"/>
              <a:t>2-й день</a:t>
            </a:r>
          </a:p>
          <a:p>
            <a:r>
              <a:rPr lang="ru-RU" sz="2400" dirty="0"/>
              <a:t>Завтрак: черный кофе и сухарик.</a:t>
            </a:r>
          </a:p>
          <a:p>
            <a:r>
              <a:rPr lang="ru-RU" sz="2400" dirty="0"/>
              <a:t>Обед: рыба жареная или вареная, салат из свежей капусты с растительным маслом.</a:t>
            </a:r>
          </a:p>
          <a:p>
            <a:endParaRPr lang="ru-RU" sz="2400" dirty="0"/>
          </a:p>
          <a:p>
            <a:r>
              <a:rPr lang="ru-RU" sz="2400" dirty="0"/>
              <a:t>Ужин: вареная говядина 200 г, стакан кефира</a:t>
            </a:r>
            <a:r>
              <a:rPr lang="ru-RU" dirty="0"/>
              <a:t>.</a:t>
            </a:r>
          </a:p>
        </p:txBody>
      </p:sp>
      <p:pic>
        <p:nvPicPr>
          <p:cNvPr id="7" name="Рисунок 6">
            <a:extLst>
              <a:ext uri="{FF2B5EF4-FFF2-40B4-BE49-F238E27FC236}">
                <a16:creationId xmlns:a16="http://schemas.microsoft.com/office/drawing/2014/main" xmlns="" id="{B0C102A4-91F4-4B95-9315-093197E67CF6}"/>
              </a:ext>
            </a:extLst>
          </p:cNvPr>
          <p:cNvPicPr>
            <a:picLocks noChangeAspect="1"/>
          </p:cNvPicPr>
          <p:nvPr/>
        </p:nvPicPr>
        <p:blipFill>
          <a:blip r:embed="rId2"/>
          <a:stretch>
            <a:fillRect/>
          </a:stretch>
        </p:blipFill>
        <p:spPr>
          <a:xfrm>
            <a:off x="7772400" y="557272"/>
            <a:ext cx="4301066" cy="4524315"/>
          </a:xfrm>
          <a:prstGeom prst="rect">
            <a:avLst/>
          </a:prstGeom>
        </p:spPr>
      </p:pic>
    </p:spTree>
    <p:extLst>
      <p:ext uri="{BB962C8B-B14F-4D97-AF65-F5344CB8AC3E}">
        <p14:creationId xmlns:p14="http://schemas.microsoft.com/office/powerpoint/2010/main" val="2283049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4C6C55E-F9DB-4BD6-9906-10FBC7531B0B}"/>
              </a:ext>
            </a:extLst>
          </p:cNvPr>
          <p:cNvSpPr txBox="1"/>
          <p:nvPr/>
        </p:nvSpPr>
        <p:spPr>
          <a:xfrm>
            <a:off x="135467" y="0"/>
            <a:ext cx="8200459" cy="5940088"/>
          </a:xfrm>
          <a:prstGeom prst="rect">
            <a:avLst/>
          </a:prstGeom>
          <a:noFill/>
        </p:spPr>
        <p:txBody>
          <a:bodyPr wrap="square">
            <a:spAutoFit/>
          </a:bodyPr>
          <a:lstStyle/>
          <a:p>
            <a:r>
              <a:rPr lang="ru-RU" sz="2000" b="1" i="1" dirty="0"/>
              <a:t>3-й день</a:t>
            </a:r>
          </a:p>
          <a:p>
            <a:r>
              <a:rPr lang="ru-RU" sz="2000" b="1" i="1" dirty="0"/>
              <a:t>Завтрак: черный кофе.</a:t>
            </a:r>
          </a:p>
          <a:p>
            <a:endParaRPr lang="ru-RU" sz="2000" b="1" i="1" dirty="0"/>
          </a:p>
          <a:p>
            <a:r>
              <a:rPr lang="ru-RU" sz="2000" b="1" i="1" dirty="0"/>
              <a:t>Обед: сырое яйцо, 3 больших вареных морковки с растительным маслом.</a:t>
            </a:r>
          </a:p>
          <a:p>
            <a:endParaRPr lang="ru-RU" sz="2000" b="1" i="1" dirty="0"/>
          </a:p>
          <a:p>
            <a:r>
              <a:rPr lang="ru-RU" sz="2000" b="1" i="1" dirty="0"/>
              <a:t>Ужин: яблоки.</a:t>
            </a:r>
          </a:p>
          <a:p>
            <a:r>
              <a:rPr lang="ru-RU" sz="2000" b="1" i="1" dirty="0"/>
              <a:t>4-й день</a:t>
            </a:r>
          </a:p>
          <a:p>
            <a:r>
              <a:rPr lang="ru-RU" sz="2000" b="1" i="1" dirty="0"/>
              <a:t>Завтрак: черный кофе.</a:t>
            </a:r>
          </a:p>
          <a:p>
            <a:r>
              <a:rPr lang="ru-RU" sz="2000" b="1" i="1" dirty="0"/>
              <a:t>Обед: 1 большой корень пастернака или петрушки, жаренный на растительном масле, яблоки.</a:t>
            </a:r>
          </a:p>
          <a:p>
            <a:r>
              <a:rPr lang="ru-RU" sz="2000" b="1" i="1" dirty="0"/>
              <a:t>Ужин: 2 сваренных вкрутую яйца, вареная говядина 200 г, салат из свежей капусты с растительным маслом.</a:t>
            </a:r>
          </a:p>
          <a:p>
            <a:r>
              <a:rPr lang="ru-RU" sz="2000" b="1" i="1" dirty="0"/>
              <a:t>5-й день</a:t>
            </a:r>
          </a:p>
          <a:p>
            <a:r>
              <a:rPr lang="ru-RU" sz="2000" b="1" i="1" dirty="0"/>
              <a:t>Завтрак: сырая тертая морковь, приправленная соком лимона.</a:t>
            </a:r>
          </a:p>
          <a:p>
            <a:r>
              <a:rPr lang="ru-RU" sz="2000" b="1" i="1" dirty="0"/>
              <a:t>Обед: большая рыба (500 г), жареная или вареная, стакан томатного сока.</a:t>
            </a:r>
          </a:p>
          <a:p>
            <a:r>
              <a:rPr lang="ru-RU" sz="2000" b="1" i="1" dirty="0"/>
              <a:t>Ужин: рыба жареная или вареная, салат из свежей капусты с растительным маслом.</a:t>
            </a:r>
          </a:p>
        </p:txBody>
      </p:sp>
      <p:pic>
        <p:nvPicPr>
          <p:cNvPr id="4" name="Рисунок 3">
            <a:extLst>
              <a:ext uri="{FF2B5EF4-FFF2-40B4-BE49-F238E27FC236}">
                <a16:creationId xmlns:a16="http://schemas.microsoft.com/office/drawing/2014/main" xmlns="" id="{0E8C7891-B675-4A11-80CC-99FF9AAE092D}"/>
              </a:ext>
            </a:extLst>
          </p:cNvPr>
          <p:cNvPicPr>
            <a:picLocks noChangeAspect="1"/>
          </p:cNvPicPr>
          <p:nvPr/>
        </p:nvPicPr>
        <p:blipFill>
          <a:blip r:embed="rId2"/>
          <a:stretch>
            <a:fillRect/>
          </a:stretch>
        </p:blipFill>
        <p:spPr>
          <a:xfrm>
            <a:off x="8229600" y="0"/>
            <a:ext cx="3826933" cy="6858000"/>
          </a:xfrm>
          <a:prstGeom prst="rect">
            <a:avLst/>
          </a:prstGeom>
        </p:spPr>
      </p:pic>
    </p:spTree>
    <p:extLst>
      <p:ext uri="{BB962C8B-B14F-4D97-AF65-F5344CB8AC3E}">
        <p14:creationId xmlns:p14="http://schemas.microsoft.com/office/powerpoint/2010/main" val="2266768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2760F7D-14E8-40C7-8294-66A9D8C58AB9}"/>
              </a:ext>
            </a:extLst>
          </p:cNvPr>
          <p:cNvSpPr txBox="1"/>
          <p:nvPr/>
        </p:nvSpPr>
        <p:spPr>
          <a:xfrm>
            <a:off x="0" y="0"/>
            <a:ext cx="9144000" cy="369332"/>
          </a:xfrm>
          <a:prstGeom prst="rect">
            <a:avLst/>
          </a:prstGeom>
          <a:noFill/>
        </p:spPr>
        <p:txBody>
          <a:bodyPr wrap="square">
            <a:spAutoFit/>
          </a:bodyPr>
          <a:lstStyle/>
          <a:p>
            <a:r>
              <a:rPr lang="ru-RU" dirty="0"/>
              <a:t>6-й день</a:t>
            </a:r>
          </a:p>
        </p:txBody>
      </p:sp>
      <p:sp>
        <p:nvSpPr>
          <p:cNvPr id="5" name="TextBox 4">
            <a:extLst>
              <a:ext uri="{FF2B5EF4-FFF2-40B4-BE49-F238E27FC236}">
                <a16:creationId xmlns:a16="http://schemas.microsoft.com/office/drawing/2014/main" xmlns="" id="{5EAEBC25-FB0C-4281-AA12-E02AAEAD9B04}"/>
              </a:ext>
            </a:extLst>
          </p:cNvPr>
          <p:cNvSpPr txBox="1"/>
          <p:nvPr/>
        </p:nvSpPr>
        <p:spPr>
          <a:xfrm>
            <a:off x="220134" y="558800"/>
            <a:ext cx="7620000" cy="5909310"/>
          </a:xfrm>
          <a:prstGeom prst="rect">
            <a:avLst/>
          </a:prstGeom>
          <a:noFill/>
        </p:spPr>
        <p:txBody>
          <a:bodyPr wrap="square">
            <a:spAutoFit/>
          </a:bodyPr>
          <a:lstStyle/>
          <a:p>
            <a:r>
              <a:rPr lang="ru-RU" dirty="0"/>
              <a:t>Завтрак: черный кофе.</a:t>
            </a:r>
          </a:p>
          <a:p>
            <a:endParaRPr lang="ru-RU" dirty="0"/>
          </a:p>
          <a:p>
            <a:r>
              <a:rPr lang="ru-RU" dirty="0"/>
              <a:t>Обед: 500 г вареной курицы, салат из сырой моркови или свежей капусты.</a:t>
            </a:r>
          </a:p>
          <a:p>
            <a:endParaRPr lang="ru-RU" dirty="0"/>
          </a:p>
          <a:p>
            <a:r>
              <a:rPr lang="ru-RU" dirty="0"/>
              <a:t>Ужин: 2 сваренных вкрутую яйца, салат из сырой морковки с растительным маслом.</a:t>
            </a:r>
          </a:p>
          <a:p>
            <a:endParaRPr lang="ru-RU" dirty="0"/>
          </a:p>
          <a:p>
            <a:r>
              <a:rPr lang="ru-RU" dirty="0"/>
              <a:t>7-й день</a:t>
            </a:r>
          </a:p>
          <a:p>
            <a:endParaRPr lang="ru-RU" dirty="0"/>
          </a:p>
          <a:p>
            <a:r>
              <a:rPr lang="ru-RU" dirty="0"/>
              <a:t>Завтрак: чай.</a:t>
            </a:r>
          </a:p>
          <a:p>
            <a:endParaRPr lang="ru-RU" dirty="0"/>
          </a:p>
          <a:p>
            <a:r>
              <a:rPr lang="ru-RU" dirty="0"/>
              <a:t>Обед: вареная говядина 200 г, фрукты.</a:t>
            </a:r>
          </a:p>
          <a:p>
            <a:endParaRPr lang="ru-RU" dirty="0"/>
          </a:p>
          <a:p>
            <a:r>
              <a:rPr lang="ru-RU" dirty="0"/>
              <a:t>Ужин: что хотите из рациона предыдущих дней, кроме третьего дня. С 8-го дня следует повторить диету, начиная с меню первого дня.</a:t>
            </a:r>
          </a:p>
          <a:p>
            <a:endParaRPr lang="ru-RU" dirty="0"/>
          </a:p>
          <a:p>
            <a:r>
              <a:rPr lang="ru-RU" dirty="0"/>
              <a:t>Важно: не употреблять соль, сахар, алкоголь. Выпивать не менее 1,5–2 литров воды, чай или кофе без сахара. Из-за кофе диета противопоказана сердечникам.</a:t>
            </a:r>
          </a:p>
          <a:p>
            <a:endParaRPr lang="ru-RU" dirty="0"/>
          </a:p>
          <a:p>
            <a:r>
              <a:rPr lang="ru-RU" dirty="0"/>
              <a:t>Результат: минус 7–8 кг.</a:t>
            </a:r>
          </a:p>
        </p:txBody>
      </p:sp>
      <p:pic>
        <p:nvPicPr>
          <p:cNvPr id="6" name="Рисунок 5">
            <a:extLst>
              <a:ext uri="{FF2B5EF4-FFF2-40B4-BE49-F238E27FC236}">
                <a16:creationId xmlns:a16="http://schemas.microsoft.com/office/drawing/2014/main" xmlns="" id="{41357550-FE88-437D-99E9-526837B58DFD}"/>
              </a:ext>
            </a:extLst>
          </p:cNvPr>
          <p:cNvPicPr>
            <a:picLocks noChangeAspect="1"/>
          </p:cNvPicPr>
          <p:nvPr/>
        </p:nvPicPr>
        <p:blipFill>
          <a:blip r:embed="rId2"/>
          <a:stretch>
            <a:fillRect/>
          </a:stretch>
        </p:blipFill>
        <p:spPr>
          <a:xfrm>
            <a:off x="7840134" y="0"/>
            <a:ext cx="4351865" cy="6858000"/>
          </a:xfrm>
          <a:prstGeom prst="rect">
            <a:avLst/>
          </a:prstGeom>
        </p:spPr>
      </p:pic>
    </p:spTree>
    <p:extLst>
      <p:ext uri="{BB962C8B-B14F-4D97-AF65-F5344CB8AC3E}">
        <p14:creationId xmlns:p14="http://schemas.microsoft.com/office/powerpoint/2010/main" val="981069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E07673-6102-49AC-BD19-4E69EA230CDB}"/>
              </a:ext>
            </a:extLst>
          </p:cNvPr>
          <p:cNvSpPr>
            <a:spLocks noGrp="1"/>
          </p:cNvSpPr>
          <p:nvPr>
            <p:ph type="title"/>
          </p:nvPr>
        </p:nvSpPr>
        <p:spPr>
          <a:xfrm>
            <a:off x="74429" y="0"/>
            <a:ext cx="7772400" cy="762000"/>
          </a:xfrm>
        </p:spPr>
        <p:txBody>
          <a:bodyPr>
            <a:normAutofit/>
          </a:bodyPr>
          <a:lstStyle/>
          <a:p>
            <a:r>
              <a:rPr lang="ru-RU" sz="3200" b="1" i="1" dirty="0"/>
              <a:t>ДРОБНОЕ ПИТАНИЕ</a:t>
            </a:r>
          </a:p>
        </p:txBody>
      </p:sp>
      <p:sp>
        <p:nvSpPr>
          <p:cNvPr id="4" name="TextBox 3">
            <a:extLst>
              <a:ext uri="{FF2B5EF4-FFF2-40B4-BE49-F238E27FC236}">
                <a16:creationId xmlns:a16="http://schemas.microsoft.com/office/drawing/2014/main" xmlns="" id="{4884F150-C758-4F97-BEE8-F6F523CE8058}"/>
              </a:ext>
            </a:extLst>
          </p:cNvPr>
          <p:cNvSpPr txBox="1"/>
          <p:nvPr/>
        </p:nvSpPr>
        <p:spPr>
          <a:xfrm>
            <a:off x="0" y="762001"/>
            <a:ext cx="8218967" cy="6370975"/>
          </a:xfrm>
          <a:prstGeom prst="rect">
            <a:avLst/>
          </a:prstGeom>
          <a:noFill/>
        </p:spPr>
        <p:txBody>
          <a:bodyPr wrap="square">
            <a:spAutoFit/>
          </a:bodyPr>
          <a:lstStyle/>
          <a:p>
            <a:r>
              <a:rPr lang="ru-RU" sz="2400" b="1" i="1" dirty="0">
                <a:solidFill>
                  <a:schemeClr val="accent2">
                    <a:lumMod val="50000"/>
                  </a:schemeClr>
                </a:solidFill>
              </a:rPr>
              <a:t>Дробное питание нельзя назвать диетой. Это скорее система питания, которая позволяет похудеть без ограничений и отказа от пищевых привычек. Особенность системы дробного питания состоит в том, что результат достигается медленно, но сохраняется надолго (при постоянном соблюдении режима – на всю жизнь). Диетологами данный способ снижения веса отмечен как самый безопасный для здоровья. Дробное питание позволяет тратить больше калорий и контролировать аппетит.</a:t>
            </a:r>
            <a:endParaRPr lang="en-US" sz="2400" b="1" i="1" dirty="0">
              <a:solidFill>
                <a:schemeClr val="accent2">
                  <a:lumMod val="50000"/>
                </a:schemeClr>
              </a:solidFill>
            </a:endParaRPr>
          </a:p>
          <a:p>
            <a:r>
              <a:rPr lang="ru-RU" sz="2400" b="1" i="1" dirty="0">
                <a:solidFill>
                  <a:schemeClr val="accent2">
                    <a:lumMod val="50000"/>
                  </a:schemeClr>
                </a:solidFill>
              </a:rPr>
              <a:t> Данная система помогла вернуть идеальный вес одной из первых мировых красавиц – актрисе Шарлиз Терон, которой пришлось набрать 14 кг для роли в фильме «Монстр».</a:t>
            </a:r>
          </a:p>
          <a:p>
            <a:r>
              <a:rPr lang="ru-RU" sz="2400" b="1" i="1" dirty="0">
                <a:solidFill>
                  <a:schemeClr val="accent2">
                    <a:lumMod val="50000"/>
                  </a:schemeClr>
                </a:solidFill>
              </a:rPr>
              <a:t>Суть диеты: употребление пищи через каждые 2,5–3 часа.</a:t>
            </a:r>
          </a:p>
          <a:p>
            <a:r>
              <a:rPr lang="ru-RU" sz="2400" b="1" i="1" dirty="0">
                <a:solidFill>
                  <a:schemeClr val="accent2">
                    <a:lumMod val="50000"/>
                  </a:schemeClr>
                </a:solidFill>
              </a:rPr>
              <a:t>Прием пищи 5–6 раз в день маленькими порциями</a:t>
            </a:r>
          </a:p>
        </p:txBody>
      </p:sp>
      <p:pic>
        <p:nvPicPr>
          <p:cNvPr id="5" name="Рисунок 4">
            <a:extLst>
              <a:ext uri="{FF2B5EF4-FFF2-40B4-BE49-F238E27FC236}">
                <a16:creationId xmlns:a16="http://schemas.microsoft.com/office/drawing/2014/main" xmlns="" id="{5345826D-860F-4768-90BA-6642A1EAA9E1}"/>
              </a:ext>
            </a:extLst>
          </p:cNvPr>
          <p:cNvPicPr>
            <a:picLocks noChangeAspect="1"/>
          </p:cNvPicPr>
          <p:nvPr/>
        </p:nvPicPr>
        <p:blipFill>
          <a:blip r:embed="rId2"/>
          <a:stretch>
            <a:fillRect/>
          </a:stretch>
        </p:blipFill>
        <p:spPr>
          <a:xfrm>
            <a:off x="8331200" y="237067"/>
            <a:ext cx="3640665" cy="6387570"/>
          </a:xfrm>
          <a:prstGeom prst="rect">
            <a:avLst/>
          </a:prstGeom>
        </p:spPr>
      </p:pic>
    </p:spTree>
    <p:extLst>
      <p:ext uri="{BB962C8B-B14F-4D97-AF65-F5344CB8AC3E}">
        <p14:creationId xmlns:p14="http://schemas.microsoft.com/office/powerpoint/2010/main" val="2361855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FAA102B-AC2C-4584-8C2C-DA82C1BFE1E2}"/>
              </a:ext>
            </a:extLst>
          </p:cNvPr>
          <p:cNvSpPr txBox="1"/>
          <p:nvPr/>
        </p:nvSpPr>
        <p:spPr>
          <a:xfrm>
            <a:off x="118534" y="152401"/>
            <a:ext cx="7636934" cy="3477875"/>
          </a:xfrm>
          <a:prstGeom prst="rect">
            <a:avLst/>
          </a:prstGeom>
          <a:noFill/>
        </p:spPr>
        <p:txBody>
          <a:bodyPr wrap="square">
            <a:spAutoFit/>
          </a:bodyPr>
          <a:lstStyle/>
          <a:p>
            <a:r>
              <a:rPr lang="ru-RU" sz="2000" dirty="0"/>
              <a:t>В течение часа после утреннего пробуждения необходимо позавтракать. Утром можно есть все, но сладкое лучше ограничить. Углеводы употреблять в первые 2–3 приема пищи. </a:t>
            </a:r>
            <a:endParaRPr lang="en-US" sz="2000" dirty="0"/>
          </a:p>
          <a:p>
            <a:r>
              <a:rPr lang="ru-RU" sz="2000" dirty="0"/>
              <a:t>Вечером употреблять белки и овощи. 1 порция равна по размеру ладони, по объему – стакану. Перед сном разрешается пить кефир или овощной сок. Итого в день необходимо: съедать 3 раза горячее блюдо, 2 раза устраивать легкий перекус и 1 раз съедать сладкое.</a:t>
            </a:r>
          </a:p>
          <a:p>
            <a:endParaRPr lang="ru-RU" sz="2000" dirty="0"/>
          </a:p>
          <a:p>
            <a:r>
              <a:rPr lang="ru-RU" sz="2000" dirty="0"/>
              <a:t>Вариант меню на день:</a:t>
            </a:r>
          </a:p>
          <a:p>
            <a:r>
              <a:rPr lang="ru-RU" sz="2000" dirty="0"/>
              <a:t>Завтрак – каша или мюсли, бутерброд из </a:t>
            </a:r>
            <a:r>
              <a:rPr lang="ru-RU" sz="2000" dirty="0" err="1"/>
              <a:t>цельнозернового</a:t>
            </a:r>
            <a:r>
              <a:rPr lang="ru-RU" sz="2000" dirty="0"/>
              <a:t> хлеба с сыром, фрукт, чай с медом или кофе с молоком.</a:t>
            </a:r>
          </a:p>
        </p:txBody>
      </p:sp>
      <p:pic>
        <p:nvPicPr>
          <p:cNvPr id="5" name="Рисунок 4">
            <a:extLst>
              <a:ext uri="{FF2B5EF4-FFF2-40B4-BE49-F238E27FC236}">
                <a16:creationId xmlns:a16="http://schemas.microsoft.com/office/drawing/2014/main" xmlns="" id="{2FCD82DA-14AD-4052-9587-14C852EA7A6F}"/>
              </a:ext>
            </a:extLst>
          </p:cNvPr>
          <p:cNvPicPr>
            <a:picLocks noChangeAspect="1"/>
          </p:cNvPicPr>
          <p:nvPr/>
        </p:nvPicPr>
        <p:blipFill>
          <a:blip r:embed="rId2"/>
          <a:stretch>
            <a:fillRect/>
          </a:stretch>
        </p:blipFill>
        <p:spPr>
          <a:xfrm>
            <a:off x="7958667" y="355600"/>
            <a:ext cx="3996265" cy="3894667"/>
          </a:xfrm>
          <a:prstGeom prst="rect">
            <a:avLst/>
          </a:prstGeom>
        </p:spPr>
      </p:pic>
      <p:sp>
        <p:nvSpPr>
          <p:cNvPr id="7" name="TextBox 6">
            <a:extLst>
              <a:ext uri="{FF2B5EF4-FFF2-40B4-BE49-F238E27FC236}">
                <a16:creationId xmlns:a16="http://schemas.microsoft.com/office/drawing/2014/main" xmlns="" id="{8146DC44-68D9-4A73-BA7D-0D8537BD9898}"/>
              </a:ext>
            </a:extLst>
          </p:cNvPr>
          <p:cNvSpPr txBox="1"/>
          <p:nvPr/>
        </p:nvSpPr>
        <p:spPr>
          <a:xfrm>
            <a:off x="118533" y="3630277"/>
            <a:ext cx="7749559" cy="2585323"/>
          </a:xfrm>
          <a:prstGeom prst="rect">
            <a:avLst/>
          </a:prstGeom>
          <a:noFill/>
        </p:spPr>
        <p:txBody>
          <a:bodyPr wrap="square">
            <a:spAutoFit/>
          </a:bodyPr>
          <a:lstStyle/>
          <a:p>
            <a:r>
              <a:rPr lang="ru-RU" dirty="0"/>
              <a:t>Перекус – натуральный йогурт или фрукт, зерновой хлеб.</a:t>
            </a:r>
          </a:p>
          <a:p>
            <a:endParaRPr lang="ru-RU" dirty="0"/>
          </a:p>
          <a:p>
            <a:r>
              <a:rPr lang="ru-RU" dirty="0"/>
              <a:t>Обед – порция супа или овощной гарнир и нежирное мясо.</a:t>
            </a:r>
          </a:p>
          <a:p>
            <a:endParaRPr lang="ru-RU" dirty="0"/>
          </a:p>
          <a:p>
            <a:r>
              <a:rPr lang="ru-RU" dirty="0"/>
              <a:t>Перекус – творог, чай с низкокалорийным десертом.</a:t>
            </a:r>
          </a:p>
          <a:p>
            <a:endParaRPr lang="ru-RU" dirty="0"/>
          </a:p>
          <a:p>
            <a:r>
              <a:rPr lang="ru-RU" dirty="0"/>
              <a:t>Ужин – рыба (или вареные яйца, или сыр, или мясо) с овощным гарниром.</a:t>
            </a:r>
          </a:p>
          <a:p>
            <a:endParaRPr lang="ru-RU" dirty="0"/>
          </a:p>
          <a:p>
            <a:r>
              <a:rPr lang="ru-RU" dirty="0"/>
              <a:t>Перед сном – стакан нежирного кефира или йогурта.</a:t>
            </a:r>
          </a:p>
        </p:txBody>
      </p:sp>
    </p:spTree>
    <p:extLst>
      <p:ext uri="{BB962C8B-B14F-4D97-AF65-F5344CB8AC3E}">
        <p14:creationId xmlns:p14="http://schemas.microsoft.com/office/powerpoint/2010/main" val="4147639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EDCC97E-F210-45EB-9BCF-34FB8F54EFA5}"/>
              </a:ext>
            </a:extLst>
          </p:cNvPr>
          <p:cNvSpPr txBox="1"/>
          <p:nvPr/>
        </p:nvSpPr>
        <p:spPr>
          <a:xfrm>
            <a:off x="186268" y="338667"/>
            <a:ext cx="5232400" cy="369332"/>
          </a:xfrm>
          <a:prstGeom prst="rect">
            <a:avLst/>
          </a:prstGeom>
          <a:noFill/>
        </p:spPr>
        <p:txBody>
          <a:bodyPr wrap="square">
            <a:spAutoFit/>
          </a:bodyPr>
          <a:lstStyle/>
          <a:p>
            <a:r>
              <a:rPr lang="ru-RU" dirty="0"/>
              <a:t> 1 МЕСТО – «ГРЕЧЕСКАЯ ДИЕТА»</a:t>
            </a:r>
          </a:p>
        </p:txBody>
      </p:sp>
      <p:sp>
        <p:nvSpPr>
          <p:cNvPr id="5" name="TextBox 4">
            <a:extLst>
              <a:ext uri="{FF2B5EF4-FFF2-40B4-BE49-F238E27FC236}">
                <a16:creationId xmlns:a16="http://schemas.microsoft.com/office/drawing/2014/main" xmlns="" id="{249F3284-49E7-4F45-ACF3-739C8ABAAC35}"/>
              </a:ext>
            </a:extLst>
          </p:cNvPr>
          <p:cNvSpPr txBox="1"/>
          <p:nvPr/>
        </p:nvSpPr>
        <p:spPr>
          <a:xfrm>
            <a:off x="186268" y="707999"/>
            <a:ext cx="8754532" cy="6186309"/>
          </a:xfrm>
          <a:prstGeom prst="rect">
            <a:avLst/>
          </a:prstGeom>
          <a:noFill/>
        </p:spPr>
        <p:txBody>
          <a:bodyPr wrap="square">
            <a:spAutoFit/>
          </a:bodyPr>
          <a:lstStyle/>
          <a:p>
            <a:r>
              <a:rPr lang="ru-RU" dirty="0"/>
              <a:t>Что обещают? Минус 1-1,5 кг в неделю и оздоровление организма.</a:t>
            </a:r>
          </a:p>
          <a:p>
            <a:endParaRPr lang="ru-RU" dirty="0"/>
          </a:p>
          <a:p>
            <a:r>
              <a:rPr lang="ru-RU" dirty="0"/>
              <a:t>В чем суть? Есть следует только продукты с низким гликемическим индексом (ГИ), которые не вызывают резкого подъема уровня сахара в крови, благодаря чему не способствуют появлению лишних килограммов, - овсянку, черный и зерновой хлеб, бурый рис, горох, сою, овощи и даже … черный шоколад, а также фрукты. В каждую трапезу обязательно должен входить белок: постное мясо, птица, рыба, морепродукты, обезжиренное молоко, бобовые. Жиры допустимы только в виде авокадо, орехов и, конечно же, оливкового масла первого отжима. А вот соль на вашем столе – </a:t>
            </a:r>
            <a:r>
              <a:rPr lang="ru-RU" dirty="0" err="1"/>
              <a:t>persona</a:t>
            </a:r>
            <a:r>
              <a:rPr lang="ru-RU" dirty="0"/>
              <a:t> </a:t>
            </a:r>
            <a:r>
              <a:rPr lang="ru-RU" dirty="0" err="1"/>
              <a:t>non</a:t>
            </a:r>
            <a:r>
              <a:rPr lang="ru-RU" dirty="0"/>
              <a:t> </a:t>
            </a:r>
            <a:r>
              <a:rPr lang="ru-RU" dirty="0" err="1"/>
              <a:t>grata</a:t>
            </a:r>
            <a:r>
              <a:rPr lang="ru-RU" dirty="0"/>
              <a:t>. Для достижения лучшего результата необходимо не только правильно питаться, но и заниматься аэробикой каждый день по 20 минут.</a:t>
            </a:r>
          </a:p>
          <a:p>
            <a:r>
              <a:rPr lang="ru-RU" dirty="0"/>
              <a:t>Сложно ли сидеть на ней? Довольно легко. Блюда, входящие в меню, вкусны и разнообразны, а ограничений очень мало.</a:t>
            </a:r>
          </a:p>
          <a:p>
            <a:r>
              <a:rPr lang="ru-RU" dirty="0"/>
              <a:t>Эффективна ли? Да, в качестве долговременного плана питания. Однако минус 1,5 кг за неделю – это, пожалуй, преувеличение, столь свойственное южанам. Чтобы дождаться видимых результатов, придется запастись терпением.</a:t>
            </a:r>
          </a:p>
          <a:p>
            <a:endParaRPr lang="ru-RU" dirty="0"/>
          </a:p>
          <a:p>
            <a:r>
              <a:rPr lang="ru-RU" dirty="0"/>
              <a:t>Полезна ли для здоровья? Несомненно. Средиземноморский тип питания – один из самых здоровых в мире.</a:t>
            </a:r>
          </a:p>
          <a:p>
            <a:endParaRPr lang="ru-RU" dirty="0"/>
          </a:p>
          <a:p>
            <a:r>
              <a:rPr lang="ru-RU" dirty="0"/>
              <a:t>Кому подходит? Всем.</a:t>
            </a:r>
          </a:p>
          <a:p>
            <a:endParaRPr lang="ru-RU" dirty="0"/>
          </a:p>
        </p:txBody>
      </p:sp>
      <p:pic>
        <p:nvPicPr>
          <p:cNvPr id="6" name="Рисунок 5">
            <a:extLst>
              <a:ext uri="{FF2B5EF4-FFF2-40B4-BE49-F238E27FC236}">
                <a16:creationId xmlns:a16="http://schemas.microsoft.com/office/drawing/2014/main" xmlns="" id="{44252EB2-59B1-4B5B-A4E9-D53C68630F85}"/>
              </a:ext>
            </a:extLst>
          </p:cNvPr>
          <p:cNvPicPr>
            <a:picLocks noChangeAspect="1"/>
          </p:cNvPicPr>
          <p:nvPr/>
        </p:nvPicPr>
        <p:blipFill>
          <a:blip r:embed="rId2"/>
          <a:stretch>
            <a:fillRect/>
          </a:stretch>
        </p:blipFill>
        <p:spPr>
          <a:xfrm>
            <a:off x="8585200" y="0"/>
            <a:ext cx="3606800" cy="6858000"/>
          </a:xfrm>
          <a:prstGeom prst="rect">
            <a:avLst/>
          </a:prstGeom>
        </p:spPr>
      </p:pic>
    </p:spTree>
    <p:extLst>
      <p:ext uri="{BB962C8B-B14F-4D97-AF65-F5344CB8AC3E}">
        <p14:creationId xmlns:p14="http://schemas.microsoft.com/office/powerpoint/2010/main" val="2966876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xmlns="" id="{1ECE1126-5CB1-4435-9C99-0D2DAAD10EDF}"/>
              </a:ext>
            </a:extLst>
          </p:cNvPr>
          <p:cNvSpPr>
            <a:spLocks noGrp="1"/>
          </p:cNvSpPr>
          <p:nvPr>
            <p:ph type="title"/>
          </p:nvPr>
        </p:nvSpPr>
        <p:spPr>
          <a:xfrm>
            <a:off x="372533" y="365125"/>
            <a:ext cx="11819467" cy="5849408"/>
          </a:xfrm>
        </p:spPr>
        <p:txBody>
          <a:bodyPr>
            <a:normAutofit fontScale="90000"/>
          </a:bodyPr>
          <a:lstStyle/>
          <a:p>
            <a:r>
              <a:rPr lang="ru-RU" dirty="0"/>
              <a:t>Диеты – самый популярный способ снижения веса. Однако, несмотря на огромное количество методик, не так много диет способны не просто помочь похудеть, но и сохранить достигнутый результат. Эффективные методики от профессиональных диетологов, проверенные знаменитостями, сегодня доступны всем желающим. Elle.ru определил пять самых популярных в мире диет, которые вполне можно испробовать на себе.</a:t>
            </a:r>
          </a:p>
        </p:txBody>
      </p:sp>
    </p:spTree>
    <p:extLst>
      <p:ext uri="{BB962C8B-B14F-4D97-AF65-F5344CB8AC3E}">
        <p14:creationId xmlns:p14="http://schemas.microsoft.com/office/powerpoint/2010/main" val="4034956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7723D28-FFEB-44FF-AF30-9A9ACE7456B9}"/>
              </a:ext>
            </a:extLst>
          </p:cNvPr>
          <p:cNvSpPr txBox="1"/>
          <p:nvPr/>
        </p:nvSpPr>
        <p:spPr>
          <a:xfrm>
            <a:off x="0" y="0"/>
            <a:ext cx="9144000" cy="369332"/>
          </a:xfrm>
          <a:prstGeom prst="rect">
            <a:avLst/>
          </a:prstGeom>
          <a:noFill/>
        </p:spPr>
        <p:txBody>
          <a:bodyPr wrap="square">
            <a:spAutoFit/>
          </a:bodyPr>
          <a:lstStyle/>
          <a:p>
            <a:r>
              <a:rPr lang="ru-RU" dirty="0"/>
              <a:t>2 МЕСТО – «ДИЕТА ДЛЯ БОГАТЫХ»</a:t>
            </a:r>
          </a:p>
        </p:txBody>
      </p:sp>
      <p:sp>
        <p:nvSpPr>
          <p:cNvPr id="5" name="TextBox 4">
            <a:extLst>
              <a:ext uri="{FF2B5EF4-FFF2-40B4-BE49-F238E27FC236}">
                <a16:creationId xmlns:a16="http://schemas.microsoft.com/office/drawing/2014/main" xmlns="" id="{DD462441-50FB-4E02-8562-15F186AAF77B}"/>
              </a:ext>
            </a:extLst>
          </p:cNvPr>
          <p:cNvSpPr txBox="1"/>
          <p:nvPr/>
        </p:nvSpPr>
        <p:spPr>
          <a:xfrm>
            <a:off x="0" y="369332"/>
            <a:ext cx="9008533" cy="923330"/>
          </a:xfrm>
          <a:prstGeom prst="rect">
            <a:avLst/>
          </a:prstGeom>
          <a:noFill/>
        </p:spPr>
        <p:txBody>
          <a:bodyPr wrap="square">
            <a:spAutoFit/>
          </a:bodyPr>
          <a:lstStyle/>
          <a:p>
            <a:r>
              <a:rPr lang="ru-RU" dirty="0"/>
              <a:t>что обещают? За три дня вы похудеете на размер (!), а за два месяца станете обладательницей стройного, красивого и здорового тела.</a:t>
            </a:r>
          </a:p>
          <a:p>
            <a:endParaRPr lang="ru-RU" dirty="0"/>
          </a:p>
        </p:txBody>
      </p:sp>
      <p:sp>
        <p:nvSpPr>
          <p:cNvPr id="7" name="TextBox 6">
            <a:extLst>
              <a:ext uri="{FF2B5EF4-FFF2-40B4-BE49-F238E27FC236}">
                <a16:creationId xmlns:a16="http://schemas.microsoft.com/office/drawing/2014/main" xmlns="" id="{350D0C28-A85A-4A59-A56B-C92B66E973D5}"/>
              </a:ext>
            </a:extLst>
          </p:cNvPr>
          <p:cNvSpPr txBox="1"/>
          <p:nvPr/>
        </p:nvSpPr>
        <p:spPr>
          <a:xfrm>
            <a:off x="-12699" y="982133"/>
            <a:ext cx="9144000" cy="5632311"/>
          </a:xfrm>
          <a:prstGeom prst="rect">
            <a:avLst/>
          </a:prstGeom>
          <a:noFill/>
        </p:spPr>
        <p:txBody>
          <a:bodyPr wrap="square">
            <a:spAutoFit/>
          </a:bodyPr>
          <a:lstStyle/>
          <a:p>
            <a:r>
              <a:rPr lang="ru-RU" dirty="0"/>
              <a:t>В чем суть? Питаться нужно исключительно органической, богатой белками пищей, приготовленной на пару. Следует включать в свой рацион как можно больше натуральных продуктов, содержащих кальций, - молоко, творог, сыр, особенно пармезан, рыбу ( лосось, семга ), зеленые листовые овощи, а также минеральные добавки. Придется отказаться от сахара (синтетические заменители допускаются), изделий из пшеничной муки, кофеина, алкоголя. Ежедневно необходимо 40-60 минут посвящать физическим упражнениям. Состоит диета из трех частей: ультрарадикальной высокобелковой – в течение трех дней, просто радикальной – последующие одна - две недели, щадящая – на всю оставшуюся жизнь.</a:t>
            </a:r>
          </a:p>
          <a:p>
            <a:r>
              <a:rPr lang="ru-RU" dirty="0"/>
              <a:t>Сложно ли сидеть на ней? В общем нет, были бы деньги, свободное время, возможность покупать все необходимые продукты и правильным образом их готовить. В плане питания детально расписаны рецепты блюд.</a:t>
            </a:r>
          </a:p>
          <a:p>
            <a:r>
              <a:rPr lang="ru-RU" dirty="0"/>
              <a:t>Эффективна ли? Похоже, что да. Первые три дня отличаются такой строгостью, что похудение на размер вполне реально.</a:t>
            </a:r>
          </a:p>
          <a:p>
            <a:endParaRPr lang="ru-RU" dirty="0"/>
          </a:p>
          <a:p>
            <a:r>
              <a:rPr lang="ru-RU" dirty="0"/>
              <a:t>Полезна ли для здоровья? В целом да. Единственное, что смущает, - слишком большое количество молочных продуктов и минеральных добавок с кальцием, переизбыток которого может привести к нарушению обмена веществ.</a:t>
            </a:r>
          </a:p>
          <a:p>
            <a:endParaRPr lang="ru-RU" dirty="0"/>
          </a:p>
          <a:p>
            <a:r>
              <a:rPr lang="ru-RU" dirty="0"/>
              <a:t>Кому подходит? Естественно, богатым.</a:t>
            </a:r>
          </a:p>
        </p:txBody>
      </p:sp>
      <p:pic>
        <p:nvPicPr>
          <p:cNvPr id="8" name="Рисунок 7">
            <a:extLst>
              <a:ext uri="{FF2B5EF4-FFF2-40B4-BE49-F238E27FC236}">
                <a16:creationId xmlns:a16="http://schemas.microsoft.com/office/drawing/2014/main" xmlns="" id="{05E4029B-BB2B-4DBD-824D-B6EC956865B9}"/>
              </a:ext>
            </a:extLst>
          </p:cNvPr>
          <p:cNvPicPr>
            <a:picLocks noChangeAspect="1"/>
          </p:cNvPicPr>
          <p:nvPr/>
        </p:nvPicPr>
        <p:blipFill>
          <a:blip r:embed="rId2"/>
          <a:stretch>
            <a:fillRect/>
          </a:stretch>
        </p:blipFill>
        <p:spPr>
          <a:xfrm>
            <a:off x="9008532" y="0"/>
            <a:ext cx="3183467" cy="6858000"/>
          </a:xfrm>
          <a:prstGeom prst="rect">
            <a:avLst/>
          </a:prstGeom>
        </p:spPr>
      </p:pic>
    </p:spTree>
    <p:extLst>
      <p:ext uri="{BB962C8B-B14F-4D97-AF65-F5344CB8AC3E}">
        <p14:creationId xmlns:p14="http://schemas.microsoft.com/office/powerpoint/2010/main" val="2148062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2A4F4F8-8DEF-4CF2-AE6F-B589E000C58F}"/>
              </a:ext>
            </a:extLst>
          </p:cNvPr>
          <p:cNvSpPr txBox="1"/>
          <p:nvPr/>
        </p:nvSpPr>
        <p:spPr>
          <a:xfrm>
            <a:off x="0" y="169333"/>
            <a:ext cx="9144000" cy="369331"/>
          </a:xfrm>
          <a:prstGeom prst="rect">
            <a:avLst/>
          </a:prstGeom>
          <a:noFill/>
        </p:spPr>
        <p:txBody>
          <a:bodyPr wrap="square">
            <a:spAutoFit/>
          </a:bodyPr>
          <a:lstStyle/>
          <a:p>
            <a:r>
              <a:rPr lang="ru-RU" dirty="0"/>
              <a:t>3 МЕСТО – «СОННАЯ ДИЕТА»</a:t>
            </a:r>
          </a:p>
        </p:txBody>
      </p:sp>
      <p:sp>
        <p:nvSpPr>
          <p:cNvPr id="5" name="TextBox 4">
            <a:extLst>
              <a:ext uri="{FF2B5EF4-FFF2-40B4-BE49-F238E27FC236}">
                <a16:creationId xmlns:a16="http://schemas.microsoft.com/office/drawing/2014/main" xmlns="" id="{D1CE58D9-388E-45F0-A5D9-6260B0EE6EFB}"/>
              </a:ext>
            </a:extLst>
          </p:cNvPr>
          <p:cNvSpPr txBox="1"/>
          <p:nvPr/>
        </p:nvSpPr>
        <p:spPr>
          <a:xfrm>
            <a:off x="0" y="538665"/>
            <a:ext cx="7924800" cy="6463308"/>
          </a:xfrm>
          <a:prstGeom prst="rect">
            <a:avLst/>
          </a:prstGeom>
          <a:noFill/>
        </p:spPr>
        <p:txBody>
          <a:bodyPr wrap="square">
            <a:spAutoFit/>
          </a:bodyPr>
          <a:lstStyle/>
          <a:p>
            <a:r>
              <a:rPr lang="ru-RU" dirty="0"/>
              <a:t>Что обещают? Вы будите терять от 0,5 кг в неделю, а также лучше спать и дольше жить.</a:t>
            </a:r>
          </a:p>
          <a:p>
            <a:r>
              <a:rPr lang="ru-RU" dirty="0"/>
              <a:t>В чем суть? Диета основана на последних научных данных, подтверждающих связь между собой недостатком сна и полнотой. Главное в методе – полноценный отдых. Для этого необходимо соблюдать золотые правила: в спальне только спать и ни в коем случае не смотреть телевизор, не есть и не работать; отказаться от кофе, алкоголя, никотина; учиться справляться со стрессом; больше гулять на свежем воздухе; ежедневно как минимум по полчаса заниматься гимнастикой. И конечно придерживаться тщательно разработанного трехнедельного плана питания.</a:t>
            </a:r>
            <a:endParaRPr lang="en-US" dirty="0"/>
          </a:p>
          <a:p>
            <a:r>
              <a:rPr lang="ru-RU" dirty="0"/>
              <a:t> В меню – супы, обезжиренные молочные продукты, овощи и фрукты.</a:t>
            </a:r>
          </a:p>
          <a:p>
            <a:r>
              <a:rPr lang="ru-RU" dirty="0"/>
              <a:t>Сложно ли сидеть на ней? Нет, если вы человек дисциплинированный. От плана питания нельзя уклоняться, а все блюда нужно готовить, соблюдая инструкции. Однако рецепты довольно простые, с небольшим набором ингредиентов.</a:t>
            </a:r>
          </a:p>
          <a:p>
            <a:r>
              <a:rPr lang="ru-RU" dirty="0"/>
              <a:t>Эффективна ли? Да. И пусть вас не смущает низкие темпы похудения. Это свидетельство того, что теряете вы жир, а не воду и мышечную массу.</a:t>
            </a:r>
          </a:p>
          <a:p>
            <a:r>
              <a:rPr lang="ru-RU" dirty="0"/>
              <a:t>Полезна ли для здоровья? Безусловно. Хороший сон еще никому не вредил, так же как и отказ от курения и спиртного.</a:t>
            </a:r>
          </a:p>
          <a:p>
            <a:r>
              <a:rPr lang="ru-RU" dirty="0"/>
              <a:t>Кому подходит? Тем, кто страдает бессонницей или, наоборот, любит поспать. Но гурманам эта диета наверняка не понравится: в меню есть блюда очень полезные, но не очень вкусные, например отварная брюссельская капуста и овощные супы-пюре.</a:t>
            </a:r>
          </a:p>
        </p:txBody>
      </p:sp>
      <p:pic>
        <p:nvPicPr>
          <p:cNvPr id="6" name="Рисунок 5">
            <a:extLst>
              <a:ext uri="{FF2B5EF4-FFF2-40B4-BE49-F238E27FC236}">
                <a16:creationId xmlns:a16="http://schemas.microsoft.com/office/drawing/2014/main" xmlns="" id="{92391BD1-CD94-4A2E-86C9-F1AD3BC2E05D}"/>
              </a:ext>
            </a:extLst>
          </p:cNvPr>
          <p:cNvPicPr>
            <a:picLocks noChangeAspect="1"/>
          </p:cNvPicPr>
          <p:nvPr/>
        </p:nvPicPr>
        <p:blipFill>
          <a:blip r:embed="rId2"/>
          <a:stretch>
            <a:fillRect/>
          </a:stretch>
        </p:blipFill>
        <p:spPr>
          <a:xfrm>
            <a:off x="7755466" y="0"/>
            <a:ext cx="4436533" cy="6858000"/>
          </a:xfrm>
          <a:prstGeom prst="rect">
            <a:avLst/>
          </a:prstGeom>
        </p:spPr>
      </p:pic>
    </p:spTree>
    <p:extLst>
      <p:ext uri="{BB962C8B-B14F-4D97-AF65-F5344CB8AC3E}">
        <p14:creationId xmlns:p14="http://schemas.microsoft.com/office/powerpoint/2010/main" val="259992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AAA059F-7BFC-4BB7-99F1-3029818C79C7}"/>
              </a:ext>
            </a:extLst>
          </p:cNvPr>
          <p:cNvSpPr txBox="1"/>
          <p:nvPr/>
        </p:nvSpPr>
        <p:spPr>
          <a:xfrm>
            <a:off x="118533" y="237067"/>
            <a:ext cx="9025467" cy="369332"/>
          </a:xfrm>
          <a:prstGeom prst="rect">
            <a:avLst/>
          </a:prstGeom>
          <a:noFill/>
        </p:spPr>
        <p:txBody>
          <a:bodyPr wrap="square">
            <a:spAutoFit/>
          </a:bodyPr>
          <a:lstStyle/>
          <a:p>
            <a:r>
              <a:rPr lang="ru-RU" dirty="0"/>
              <a:t>4 МЕСТО – «ОРЕХОВАЯ ДИЕТА»</a:t>
            </a:r>
          </a:p>
        </p:txBody>
      </p:sp>
      <p:sp>
        <p:nvSpPr>
          <p:cNvPr id="5" name="TextBox 4">
            <a:extLst>
              <a:ext uri="{FF2B5EF4-FFF2-40B4-BE49-F238E27FC236}">
                <a16:creationId xmlns:a16="http://schemas.microsoft.com/office/drawing/2014/main" xmlns="" id="{D29864CB-362A-47EA-8E8B-AB1ADF3E9D44}"/>
              </a:ext>
            </a:extLst>
          </p:cNvPr>
          <p:cNvSpPr txBox="1"/>
          <p:nvPr/>
        </p:nvSpPr>
        <p:spPr>
          <a:xfrm>
            <a:off x="118534" y="795868"/>
            <a:ext cx="7874000" cy="5909310"/>
          </a:xfrm>
          <a:prstGeom prst="rect">
            <a:avLst/>
          </a:prstGeom>
          <a:noFill/>
        </p:spPr>
        <p:txBody>
          <a:bodyPr wrap="square">
            <a:spAutoFit/>
          </a:bodyPr>
          <a:lstStyle/>
          <a:p>
            <a:r>
              <a:rPr lang="ru-RU" dirty="0"/>
              <a:t>Что обещают? Можно сбросить полкило за неделю, то есть 25 кг за год.</a:t>
            </a:r>
          </a:p>
          <a:p>
            <a:r>
              <a:rPr lang="ru-RU" dirty="0"/>
              <a:t>В чем суть? Диета включает разнообразные блюда с арахисовым маслом, а во всем остальном она низкокалорийная. Фокус заключается в том, что арахисовое масло прекрасно утоляет голод, поэтому отказывать себе в жирных, сладких и прочих вредных для фигуры продуктах будет гораздо проще.</a:t>
            </a:r>
          </a:p>
          <a:p>
            <a:r>
              <a:rPr lang="ru-RU" dirty="0"/>
              <a:t>Сложно ли сидеть на ней? Нет, если вы любите арахисовое масло. В крайнем случае, его можно заменить измельченными орехами, оливковым или кокосовым маслом, авокадо. Главное – создать альтернативу диете с низким содержанием жиров и перестать испытывать постоянное чувство голода и «пищевой тоски».</a:t>
            </a:r>
          </a:p>
          <a:p>
            <a:endParaRPr lang="ru-RU" dirty="0"/>
          </a:p>
          <a:p>
            <a:r>
              <a:rPr lang="ru-RU" dirty="0"/>
              <a:t>Эффективна ли? Если постоянно и тщательно считать калории, то да. А вот если забыть об этом, есть риск очень быстро располнеть: столовая ложка арахисового масла содержит 8 г жира и равноценна 85 ккал.</a:t>
            </a:r>
          </a:p>
          <a:p>
            <a:endParaRPr lang="ru-RU" dirty="0"/>
          </a:p>
          <a:p>
            <a:r>
              <a:rPr lang="ru-RU" dirty="0"/>
              <a:t>Полезна ли для здоровья? В целом да. Ведь орехи очень полезны.</a:t>
            </a:r>
          </a:p>
          <a:p>
            <a:endParaRPr lang="ru-RU" dirty="0"/>
          </a:p>
          <a:p>
            <a:r>
              <a:rPr lang="ru-RU" dirty="0"/>
              <a:t>Кому подходит? Тем, кому трудно сдерживать свой аппетит, но зато не лень вести постоянный подсчет калорий. Противопоказана людям, страдающим заболеваниями желудочно-кишечного тракта.</a:t>
            </a:r>
          </a:p>
        </p:txBody>
      </p:sp>
      <p:pic>
        <p:nvPicPr>
          <p:cNvPr id="6" name="Рисунок 5">
            <a:extLst>
              <a:ext uri="{FF2B5EF4-FFF2-40B4-BE49-F238E27FC236}">
                <a16:creationId xmlns:a16="http://schemas.microsoft.com/office/drawing/2014/main" xmlns="" id="{BCFC3635-71BD-4503-BE56-87823BF111A6}"/>
              </a:ext>
            </a:extLst>
          </p:cNvPr>
          <p:cNvPicPr>
            <a:picLocks noChangeAspect="1"/>
          </p:cNvPicPr>
          <p:nvPr/>
        </p:nvPicPr>
        <p:blipFill>
          <a:blip r:embed="rId2"/>
          <a:stretch>
            <a:fillRect/>
          </a:stretch>
        </p:blipFill>
        <p:spPr>
          <a:xfrm>
            <a:off x="7992534" y="0"/>
            <a:ext cx="4199466" cy="6858000"/>
          </a:xfrm>
          <a:prstGeom prst="rect">
            <a:avLst/>
          </a:prstGeom>
        </p:spPr>
      </p:pic>
    </p:spTree>
    <p:extLst>
      <p:ext uri="{BB962C8B-B14F-4D97-AF65-F5344CB8AC3E}">
        <p14:creationId xmlns:p14="http://schemas.microsoft.com/office/powerpoint/2010/main" val="1998984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46B2300-C8FD-4FC8-9758-557C8DAD0CB1}"/>
              </a:ext>
            </a:extLst>
          </p:cNvPr>
          <p:cNvSpPr txBox="1"/>
          <p:nvPr/>
        </p:nvSpPr>
        <p:spPr>
          <a:xfrm>
            <a:off x="0" y="203200"/>
            <a:ext cx="9144000" cy="369332"/>
          </a:xfrm>
          <a:prstGeom prst="rect">
            <a:avLst/>
          </a:prstGeom>
          <a:noFill/>
        </p:spPr>
        <p:txBody>
          <a:bodyPr wrap="square">
            <a:spAutoFit/>
          </a:bodyPr>
          <a:lstStyle/>
          <a:p>
            <a:r>
              <a:rPr lang="ru-RU" dirty="0"/>
              <a:t>5 МЕСТО – «ДИЕТА «ШАНГРИ-ЛА»</a:t>
            </a:r>
          </a:p>
        </p:txBody>
      </p:sp>
      <p:sp>
        <p:nvSpPr>
          <p:cNvPr id="5" name="TextBox 4">
            <a:extLst>
              <a:ext uri="{FF2B5EF4-FFF2-40B4-BE49-F238E27FC236}">
                <a16:creationId xmlns:a16="http://schemas.microsoft.com/office/drawing/2014/main" xmlns="" id="{29BE3433-6FF0-4312-932D-6DE9C8121834}"/>
              </a:ext>
            </a:extLst>
          </p:cNvPr>
          <p:cNvSpPr txBox="1"/>
          <p:nvPr/>
        </p:nvSpPr>
        <p:spPr>
          <a:xfrm>
            <a:off x="186267" y="711199"/>
            <a:ext cx="8415866" cy="5632311"/>
          </a:xfrm>
          <a:prstGeom prst="rect">
            <a:avLst/>
          </a:prstGeom>
          <a:noFill/>
        </p:spPr>
        <p:txBody>
          <a:bodyPr wrap="square">
            <a:spAutoFit/>
          </a:bodyPr>
          <a:lstStyle/>
          <a:p>
            <a:r>
              <a:rPr lang="ru-RU" dirty="0"/>
              <a:t>Что обещают? Вы будите терять вес и контролировать аппетит, ни в чем себе не отказывая, не подсчитывая калорий и не придерживаясь никакого определенного режима питания.</a:t>
            </a:r>
          </a:p>
          <a:p>
            <a:endParaRPr lang="ru-RU" dirty="0"/>
          </a:p>
          <a:p>
            <a:r>
              <a:rPr lang="ru-RU" dirty="0"/>
              <a:t>В чем суть? Вы едите все, что хотите, лишь бы качественное и свежее. За час до каждого приема пищи принимаете либо чайную ложку оливкового масла, либо стакан воды с чайной ложкой сахара. Это снизит ваш аппетит и поможет быстрее насытиться. Вот, собственно, и все.</a:t>
            </a:r>
          </a:p>
          <a:p>
            <a:endParaRPr lang="ru-RU" dirty="0"/>
          </a:p>
          <a:p>
            <a:r>
              <a:rPr lang="ru-RU" dirty="0"/>
              <a:t>Сложно ли сидеть на ней? Проще простого, до тех пор, пока вас не начнет тошнить от означенных жидкостей.</a:t>
            </a:r>
          </a:p>
          <a:p>
            <a:endParaRPr lang="ru-RU" dirty="0"/>
          </a:p>
          <a:p>
            <a:r>
              <a:rPr lang="ru-RU" dirty="0"/>
              <a:t>Эффективна ли? Пока никаких научно подтвержденных фактов нет. Не забывайте: страна </a:t>
            </a:r>
            <a:r>
              <a:rPr lang="ru-RU" dirty="0" err="1"/>
              <a:t>Шангри</a:t>
            </a:r>
            <a:r>
              <a:rPr lang="ru-RU" dirty="0"/>
              <a:t>-Ла никогда не существовала в действительности.</a:t>
            </a:r>
          </a:p>
          <a:p>
            <a:endParaRPr lang="ru-RU" dirty="0"/>
          </a:p>
          <a:p>
            <a:r>
              <a:rPr lang="ru-RU" dirty="0"/>
              <a:t>Полезна ли для здоровья? Нет! Подобный режим питания не способствует выработке здоровых привычек и может привести к перепадам уровня сахара в крови.</a:t>
            </a:r>
          </a:p>
          <a:p>
            <a:endParaRPr lang="ru-RU" dirty="0"/>
          </a:p>
          <a:p>
            <a:r>
              <a:rPr lang="ru-RU" dirty="0"/>
              <a:t>Кому подходит? Доверчивым людям, склонным к лени и авантюрам.</a:t>
            </a:r>
          </a:p>
        </p:txBody>
      </p:sp>
      <p:pic>
        <p:nvPicPr>
          <p:cNvPr id="6" name="Рисунок 5">
            <a:extLst>
              <a:ext uri="{FF2B5EF4-FFF2-40B4-BE49-F238E27FC236}">
                <a16:creationId xmlns:a16="http://schemas.microsoft.com/office/drawing/2014/main" xmlns="" id="{F5E6C8A1-5CD1-4616-ABA9-D239F9C9C975}"/>
              </a:ext>
            </a:extLst>
          </p:cNvPr>
          <p:cNvPicPr>
            <a:picLocks noChangeAspect="1"/>
          </p:cNvPicPr>
          <p:nvPr/>
        </p:nvPicPr>
        <p:blipFill>
          <a:blip r:embed="rId2"/>
          <a:stretch>
            <a:fillRect/>
          </a:stretch>
        </p:blipFill>
        <p:spPr>
          <a:xfrm>
            <a:off x="8331200" y="0"/>
            <a:ext cx="3860800" cy="6654800"/>
          </a:xfrm>
          <a:prstGeom prst="rect">
            <a:avLst/>
          </a:prstGeom>
        </p:spPr>
      </p:pic>
    </p:spTree>
    <p:extLst>
      <p:ext uri="{BB962C8B-B14F-4D97-AF65-F5344CB8AC3E}">
        <p14:creationId xmlns:p14="http://schemas.microsoft.com/office/powerpoint/2010/main" val="1340203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13FCA29-05DF-46C4-897B-5B0F7986DDA6}"/>
              </a:ext>
            </a:extLst>
          </p:cNvPr>
          <p:cNvSpPr txBox="1"/>
          <p:nvPr/>
        </p:nvSpPr>
        <p:spPr>
          <a:xfrm>
            <a:off x="152400" y="135467"/>
            <a:ext cx="8991600" cy="369332"/>
          </a:xfrm>
          <a:prstGeom prst="rect">
            <a:avLst/>
          </a:prstGeom>
          <a:noFill/>
        </p:spPr>
        <p:txBody>
          <a:bodyPr wrap="square">
            <a:spAutoFit/>
          </a:bodyPr>
          <a:lstStyle/>
          <a:p>
            <a:r>
              <a:rPr lang="ru-RU" dirty="0"/>
              <a:t>6 МЕСТО – «ДЖИНСОВАЯ ДИЕТА»</a:t>
            </a:r>
          </a:p>
        </p:txBody>
      </p:sp>
      <p:sp>
        <p:nvSpPr>
          <p:cNvPr id="5" name="TextBox 4">
            <a:extLst>
              <a:ext uri="{FF2B5EF4-FFF2-40B4-BE49-F238E27FC236}">
                <a16:creationId xmlns:a16="http://schemas.microsoft.com/office/drawing/2014/main" xmlns="" id="{8313D8D1-93AA-43B4-9740-4524ECF6FC54}"/>
              </a:ext>
            </a:extLst>
          </p:cNvPr>
          <p:cNvSpPr txBox="1"/>
          <p:nvPr/>
        </p:nvSpPr>
        <p:spPr>
          <a:xfrm>
            <a:off x="270934" y="762000"/>
            <a:ext cx="7772400" cy="923330"/>
          </a:xfrm>
          <a:prstGeom prst="rect">
            <a:avLst/>
          </a:prstGeom>
          <a:noFill/>
        </p:spPr>
        <p:txBody>
          <a:bodyPr wrap="square">
            <a:spAutoFit/>
          </a:bodyPr>
          <a:lstStyle/>
          <a:p>
            <a:r>
              <a:rPr lang="ru-RU" dirty="0"/>
              <a:t>Что обещают? За две недели вы похудеете на 2 кг, а за пять месяцев распрощаетесь аж с 20 кг и сможете с легкостью надеть приглянувшиеся вам джинсы!</a:t>
            </a:r>
          </a:p>
        </p:txBody>
      </p:sp>
      <p:sp>
        <p:nvSpPr>
          <p:cNvPr id="7" name="TextBox 6">
            <a:extLst>
              <a:ext uri="{FF2B5EF4-FFF2-40B4-BE49-F238E27FC236}">
                <a16:creationId xmlns:a16="http://schemas.microsoft.com/office/drawing/2014/main" xmlns="" id="{86594938-8F50-46C6-8CDD-EF29224C85C5}"/>
              </a:ext>
            </a:extLst>
          </p:cNvPr>
          <p:cNvSpPr txBox="1"/>
          <p:nvPr/>
        </p:nvSpPr>
        <p:spPr>
          <a:xfrm>
            <a:off x="152401" y="1665532"/>
            <a:ext cx="8551332" cy="5078313"/>
          </a:xfrm>
          <a:prstGeom prst="rect">
            <a:avLst/>
          </a:prstGeom>
          <a:noFill/>
        </p:spPr>
        <p:txBody>
          <a:bodyPr wrap="square">
            <a:spAutoFit/>
          </a:bodyPr>
          <a:lstStyle/>
          <a:p>
            <a:r>
              <a:rPr lang="ru-RU" dirty="0"/>
              <a:t>В чем суть? Диета очень низкокалорийная. Состоит из двух циклов: двухнедельного интенсивного (1200 ккал в день плюс любое количество чая и кофе) и полугодового щадящего (1500 ккал в день). В меню – продукты с низким гликемическим индексом: овощи, бобовые, цельные злаки. Чтобы мечтающие о джинсах совсем не впали в уныние, им каждую неделю предлагается небольшое утешение, например кусочек тортика.</a:t>
            </a:r>
          </a:p>
          <a:p>
            <a:r>
              <a:rPr lang="ru-RU" dirty="0"/>
              <a:t>Сложно ли сидеть на ней? Невероятно.</a:t>
            </a:r>
          </a:p>
          <a:p>
            <a:r>
              <a:rPr lang="ru-RU" dirty="0"/>
              <a:t>Эффективна ли? Безусловно. Ведь 1200 – 1500 ккал в день – не шутки. Однако слишком быстрое снижение веса всегда внушает опасение, что организм теряет не жир, а преимущественно воду и мышечную массу. Прекратив питаться согласно «джинсовому» плану, вы очень скоро вернете потерю, но уже в виде жира.</a:t>
            </a:r>
          </a:p>
          <a:p>
            <a:endParaRPr lang="ru-RU" dirty="0"/>
          </a:p>
          <a:p>
            <a:r>
              <a:rPr lang="ru-RU" dirty="0"/>
              <a:t>Полезна ли для здоровья? Нет. Акцент в диете сделан исключительно на похудение, а не на здоровье. Такой режим питания способен снизить скорость обмена веществ.</a:t>
            </a:r>
          </a:p>
          <a:p>
            <a:endParaRPr lang="ru-RU" dirty="0"/>
          </a:p>
          <a:p>
            <a:r>
              <a:rPr lang="ru-RU" dirty="0"/>
              <a:t>Кому подходит? Любительницам скрупулезно подсчитывать калории и процентное содержание жира. Всем остальным лучше найти другой способ влезть в джинсы своей мечты.</a:t>
            </a:r>
          </a:p>
        </p:txBody>
      </p:sp>
      <p:pic>
        <p:nvPicPr>
          <p:cNvPr id="8" name="Рисунок 7">
            <a:extLst>
              <a:ext uri="{FF2B5EF4-FFF2-40B4-BE49-F238E27FC236}">
                <a16:creationId xmlns:a16="http://schemas.microsoft.com/office/drawing/2014/main" xmlns="" id="{3BBE9CF6-FD8F-4E71-AA3C-9393F9FF3B2F}"/>
              </a:ext>
            </a:extLst>
          </p:cNvPr>
          <p:cNvPicPr>
            <a:picLocks noChangeAspect="1"/>
          </p:cNvPicPr>
          <p:nvPr/>
        </p:nvPicPr>
        <p:blipFill>
          <a:blip r:embed="rId2"/>
          <a:stretch>
            <a:fillRect/>
          </a:stretch>
        </p:blipFill>
        <p:spPr>
          <a:xfrm>
            <a:off x="8703733" y="0"/>
            <a:ext cx="3488267" cy="6858000"/>
          </a:xfrm>
          <a:prstGeom prst="rect">
            <a:avLst/>
          </a:prstGeom>
        </p:spPr>
      </p:pic>
    </p:spTree>
    <p:extLst>
      <p:ext uri="{BB962C8B-B14F-4D97-AF65-F5344CB8AC3E}">
        <p14:creationId xmlns:p14="http://schemas.microsoft.com/office/powerpoint/2010/main" val="1058114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429D8A4-2B5A-4500-AFD0-3DF25EF10393}"/>
              </a:ext>
            </a:extLst>
          </p:cNvPr>
          <p:cNvSpPr txBox="1"/>
          <p:nvPr/>
        </p:nvSpPr>
        <p:spPr>
          <a:xfrm>
            <a:off x="186267" y="287867"/>
            <a:ext cx="8957733" cy="369332"/>
          </a:xfrm>
          <a:prstGeom prst="rect">
            <a:avLst/>
          </a:prstGeom>
          <a:noFill/>
        </p:spPr>
        <p:txBody>
          <a:bodyPr wrap="square">
            <a:spAutoFit/>
          </a:bodyPr>
          <a:lstStyle/>
          <a:p>
            <a:r>
              <a:rPr lang="ru-RU" dirty="0"/>
              <a:t>7 МЕСТО – «БУТЕРБРОДНАЯ ДИЕТА»</a:t>
            </a:r>
          </a:p>
        </p:txBody>
      </p:sp>
      <p:sp>
        <p:nvSpPr>
          <p:cNvPr id="5" name="TextBox 4">
            <a:extLst>
              <a:ext uri="{FF2B5EF4-FFF2-40B4-BE49-F238E27FC236}">
                <a16:creationId xmlns:a16="http://schemas.microsoft.com/office/drawing/2014/main" xmlns="" id="{7C0033F3-F4BA-4D4A-B516-A47E330C93FF}"/>
              </a:ext>
            </a:extLst>
          </p:cNvPr>
          <p:cNvSpPr txBox="1"/>
          <p:nvPr/>
        </p:nvSpPr>
        <p:spPr>
          <a:xfrm>
            <a:off x="1" y="657200"/>
            <a:ext cx="8483600" cy="6186309"/>
          </a:xfrm>
          <a:prstGeom prst="rect">
            <a:avLst/>
          </a:prstGeom>
          <a:noFill/>
        </p:spPr>
        <p:txBody>
          <a:bodyPr wrap="square">
            <a:spAutoFit/>
          </a:bodyPr>
          <a:lstStyle/>
          <a:p>
            <a:r>
              <a:rPr lang="ru-RU" dirty="0">
                <a:solidFill>
                  <a:srgbClr val="C00000"/>
                </a:solidFill>
              </a:rPr>
              <a:t>Что обещают</a:t>
            </a:r>
            <a:r>
              <a:rPr lang="ru-RU" dirty="0"/>
              <a:t>? Минус 3 кг за десять дней плюс стабильное похудение и поддержание отличной формы.</a:t>
            </a:r>
          </a:p>
          <a:p>
            <a:endParaRPr lang="ru-RU" dirty="0"/>
          </a:p>
          <a:p>
            <a:r>
              <a:rPr lang="ru-RU" dirty="0">
                <a:solidFill>
                  <a:srgbClr val="C00000"/>
                </a:solidFill>
              </a:rPr>
              <a:t>В чем суть</a:t>
            </a:r>
            <a:r>
              <a:rPr lang="ru-RU" dirty="0"/>
              <a:t>? Диета состоит из двух частей. Первые десять дней – собственно диета (1300 – 1800 ккал в день), а в дальнейшем – режим питания, придерживаться которого нужно до конца своих дней, периодически возвращаясь к основной части. Сама диета подразумевает питание … бутербродами (до 12 кусочков зернового хлеба в день, намазанных тонким слоем горчицы, кетчупа, творога, пасты из авокадо, оливок, чеснока, овощного пюре и т.д.), а также овощами и супом из них. Жирное и сладкое исключаются навсегда. Во второй части в меню добавляют бобы, бурый рис, макароны из муки твердых сортов пшеницы, постное мясо, рыбу и птицу.</a:t>
            </a:r>
          </a:p>
          <a:p>
            <a:r>
              <a:rPr lang="ru-RU" dirty="0">
                <a:solidFill>
                  <a:srgbClr val="C00000"/>
                </a:solidFill>
              </a:rPr>
              <a:t>Сложно ли сидеть на ней? </a:t>
            </a:r>
            <a:r>
              <a:rPr lang="ru-RU" dirty="0"/>
              <a:t>Не очень. Ассортимент разрешенных бутербродов и салатов довольно велик, а обилие сложных углеводов способно избавить от непреодолимой тяги к сладкому.</a:t>
            </a:r>
          </a:p>
          <a:p>
            <a:r>
              <a:rPr lang="ru-RU" dirty="0">
                <a:solidFill>
                  <a:srgbClr val="C00000"/>
                </a:solidFill>
              </a:rPr>
              <a:t>Эффективна ли? </a:t>
            </a:r>
            <a:r>
              <a:rPr lang="ru-RU" dirty="0"/>
              <a:t>Конечно, так как диета низкокалорийная за счет исключения сахара и жира.</a:t>
            </a:r>
          </a:p>
          <a:p>
            <a:r>
              <a:rPr lang="ru-RU" dirty="0"/>
              <a:t>Полезна ли для здоровья? Частично. Она включает в себя полезные продукты и, что особенно важно, незаменимые для желудка супчики. В то же время злоупотребление бутербродами может негативно сказаться на состоянии кишечника. </a:t>
            </a:r>
            <a:r>
              <a:rPr lang="ru-RU" b="1" dirty="0">
                <a:solidFill>
                  <a:srgbClr val="C00000"/>
                </a:solidFill>
              </a:rPr>
              <a:t>Кому подходит</a:t>
            </a:r>
            <a:r>
              <a:rPr lang="ru-RU" dirty="0"/>
              <a:t>? Тем, кто любит перекусывать на ходу, но при этом достаточно дисциплинирован</a:t>
            </a:r>
          </a:p>
        </p:txBody>
      </p:sp>
      <p:pic>
        <p:nvPicPr>
          <p:cNvPr id="6" name="Рисунок 5">
            <a:extLst>
              <a:ext uri="{FF2B5EF4-FFF2-40B4-BE49-F238E27FC236}">
                <a16:creationId xmlns:a16="http://schemas.microsoft.com/office/drawing/2014/main" xmlns="" id="{57B5C2B7-E240-48CA-8FF5-5DF78776B66F}"/>
              </a:ext>
            </a:extLst>
          </p:cNvPr>
          <p:cNvPicPr>
            <a:picLocks noChangeAspect="1"/>
          </p:cNvPicPr>
          <p:nvPr/>
        </p:nvPicPr>
        <p:blipFill>
          <a:blip r:embed="rId2"/>
          <a:stretch>
            <a:fillRect/>
          </a:stretch>
        </p:blipFill>
        <p:spPr>
          <a:xfrm>
            <a:off x="8483600" y="287867"/>
            <a:ext cx="3894667" cy="6112934"/>
          </a:xfrm>
          <a:prstGeom prst="rect">
            <a:avLst/>
          </a:prstGeom>
        </p:spPr>
      </p:pic>
    </p:spTree>
    <p:extLst>
      <p:ext uri="{BB962C8B-B14F-4D97-AF65-F5344CB8AC3E}">
        <p14:creationId xmlns:p14="http://schemas.microsoft.com/office/powerpoint/2010/main" val="562986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D0130F9-46A0-4CD4-A8D1-3BC6244F6E8B}"/>
              </a:ext>
            </a:extLst>
          </p:cNvPr>
          <p:cNvSpPr txBox="1"/>
          <p:nvPr/>
        </p:nvSpPr>
        <p:spPr>
          <a:xfrm>
            <a:off x="372533" y="575733"/>
            <a:ext cx="8212667" cy="1200329"/>
          </a:xfrm>
          <a:prstGeom prst="rect">
            <a:avLst/>
          </a:prstGeom>
          <a:noFill/>
        </p:spPr>
        <p:txBody>
          <a:bodyPr wrap="square">
            <a:spAutoFit/>
          </a:bodyPr>
          <a:lstStyle/>
          <a:p>
            <a:r>
              <a:rPr lang="ru-RU" dirty="0" err="1"/>
              <a:t>Кетодиета</a:t>
            </a:r>
            <a:r>
              <a:rPr lang="ru-RU" dirty="0"/>
              <a:t> – подход к питанию, основанный на строгом урезании содержания углеводов в рационе пациента с целью нормализовать жировой обмен. </a:t>
            </a:r>
          </a:p>
          <a:p>
            <a:endParaRPr lang="ru-RU" dirty="0"/>
          </a:p>
          <a:p>
            <a:r>
              <a:rPr lang="ru-RU" dirty="0"/>
              <a:t>.</a:t>
            </a:r>
          </a:p>
        </p:txBody>
      </p:sp>
      <p:sp>
        <p:nvSpPr>
          <p:cNvPr id="4" name="TextBox 3">
            <a:extLst>
              <a:ext uri="{FF2B5EF4-FFF2-40B4-BE49-F238E27FC236}">
                <a16:creationId xmlns:a16="http://schemas.microsoft.com/office/drawing/2014/main" xmlns="" id="{A41601D8-42F5-4870-8BC2-DDF630584414}"/>
              </a:ext>
            </a:extLst>
          </p:cNvPr>
          <p:cNvSpPr txBox="1"/>
          <p:nvPr/>
        </p:nvSpPr>
        <p:spPr>
          <a:xfrm>
            <a:off x="265814" y="1180214"/>
            <a:ext cx="8059479" cy="5632311"/>
          </a:xfrm>
          <a:prstGeom prst="rect">
            <a:avLst/>
          </a:prstGeom>
          <a:noFill/>
        </p:spPr>
        <p:txBody>
          <a:bodyPr wrap="square">
            <a:spAutoFit/>
          </a:bodyPr>
          <a:lstStyle/>
          <a:p>
            <a:r>
              <a:rPr lang="ru-RU" dirty="0" err="1"/>
              <a:t>Кетодиета</a:t>
            </a:r>
            <a:r>
              <a:rPr lang="ru-RU" dirty="0"/>
              <a:t> - это </a:t>
            </a:r>
            <a:r>
              <a:rPr lang="ru-RU" dirty="0" err="1"/>
              <a:t>высокожировой</a:t>
            </a:r>
            <a:r>
              <a:rPr lang="ru-RU" dirty="0"/>
              <a:t> и низкоуглеводный рацион, самая строгая разновидность LCHF-рациона (</a:t>
            </a:r>
            <a:r>
              <a:rPr lang="ru-RU" dirty="0" err="1"/>
              <a:t>low</a:t>
            </a:r>
            <a:r>
              <a:rPr lang="ru-RU" dirty="0"/>
              <a:t> </a:t>
            </a:r>
            <a:r>
              <a:rPr lang="ru-RU" dirty="0" err="1"/>
              <a:t>carb</a:t>
            </a:r>
            <a:r>
              <a:rPr lang="ru-RU" dirty="0"/>
              <a:t> </a:t>
            </a:r>
            <a:r>
              <a:rPr lang="ru-RU" dirty="0" err="1"/>
              <a:t>high</a:t>
            </a:r>
            <a:r>
              <a:rPr lang="ru-RU" dirty="0"/>
              <a:t> </a:t>
            </a:r>
            <a:r>
              <a:rPr lang="ru-RU" dirty="0" err="1"/>
              <a:t>fat</a:t>
            </a:r>
            <a:r>
              <a:rPr lang="ru-RU" dirty="0"/>
              <a:t>).</a:t>
            </a:r>
          </a:p>
          <a:p>
            <a:r>
              <a:rPr lang="ru-RU" dirty="0"/>
              <a:t>На </a:t>
            </a:r>
            <a:r>
              <a:rPr lang="ru-RU" dirty="0" err="1"/>
              <a:t>кетодиете</a:t>
            </a:r>
            <a:r>
              <a:rPr lang="ru-RU" dirty="0"/>
              <a:t> количество углеводов ограничено 20-25 г в сутки. Это, например, 1 яблоко. Но яблоки на </a:t>
            </a:r>
            <a:r>
              <a:rPr lang="ru-RU" dirty="0" err="1"/>
              <a:t>кето</a:t>
            </a:r>
            <a:r>
              <a:rPr lang="ru-RU" dirty="0"/>
              <a:t> не едят, как и крупы, хлеб, пасту, картошку, сахар, мед, фрукты. Источники углеводов на </a:t>
            </a:r>
            <a:r>
              <a:rPr lang="ru-RU" dirty="0" err="1"/>
              <a:t>кето</a:t>
            </a:r>
            <a:r>
              <a:rPr lang="ru-RU" dirty="0"/>
              <a:t> - зелень, овощи, орехи, ягоды, жирные молочные продукты.</a:t>
            </a:r>
          </a:p>
          <a:p>
            <a:endParaRPr lang="ru-RU" dirty="0"/>
          </a:p>
          <a:p>
            <a:r>
              <a:rPr lang="ru-RU" dirty="0"/>
              <a:t>Когда углеводы так ограничены, организм в качестве основного топлива начинает использовать не глюкозу из углеводов, а кетоны из жиров. Поэтому на </a:t>
            </a:r>
            <a:r>
              <a:rPr lang="ru-RU" dirty="0" err="1"/>
              <a:t>кето</a:t>
            </a:r>
            <a:r>
              <a:rPr lang="ru-RU" dirty="0"/>
              <a:t> легко худеть - организм переключился на жиры, он может использовать и те, что из пищи, и те, что на боках. Кроме того, на </a:t>
            </a:r>
            <a:r>
              <a:rPr lang="ru-RU" dirty="0" err="1"/>
              <a:t>кето</a:t>
            </a:r>
            <a:r>
              <a:rPr lang="ru-RU" dirty="0"/>
              <a:t> нет резких скачков сахара и инсулина, что снижает голод, а сами кетоны влияют на </a:t>
            </a:r>
            <a:r>
              <a:rPr lang="ru-RU" dirty="0" err="1"/>
              <a:t>грелин</a:t>
            </a:r>
            <a:r>
              <a:rPr lang="ru-RU" dirty="0"/>
              <a:t> и лептин, гормоны голода и насыщения.</a:t>
            </a:r>
          </a:p>
          <a:p>
            <a:endParaRPr lang="ru-RU" dirty="0"/>
          </a:p>
          <a:p>
            <a:r>
              <a:rPr lang="ru-RU" dirty="0"/>
              <a:t>Вопреки распространенным заблуждениям, рацион, основа которого мясо, рыба, яйца, птица, зелень, овощи и ферментированные продукты содержат не меньше, а больше витаминов и минералов, чем «правильное питание» - </a:t>
            </a:r>
            <a:r>
              <a:rPr lang="ru-RU" dirty="0" err="1"/>
              <a:t>цельнозерновые</a:t>
            </a:r>
            <a:r>
              <a:rPr lang="ru-RU" dirty="0"/>
              <a:t> продукты, фрукты, овощи и ограничение жиров. </a:t>
            </a:r>
          </a:p>
          <a:p>
            <a:r>
              <a:rPr lang="ru-RU" dirty="0"/>
              <a:t>А холестериновая теория, из за которой люди стали исключать из рациона животные жиры, опровергнута.</a:t>
            </a:r>
          </a:p>
        </p:txBody>
      </p:sp>
      <p:pic>
        <p:nvPicPr>
          <p:cNvPr id="5" name="Рисунок 4">
            <a:extLst>
              <a:ext uri="{FF2B5EF4-FFF2-40B4-BE49-F238E27FC236}">
                <a16:creationId xmlns:a16="http://schemas.microsoft.com/office/drawing/2014/main" xmlns="" id="{BADD32E4-E2A2-4520-A7FA-A4F3A9D0D12A}"/>
              </a:ext>
            </a:extLst>
          </p:cNvPr>
          <p:cNvPicPr>
            <a:picLocks noChangeAspect="1"/>
          </p:cNvPicPr>
          <p:nvPr/>
        </p:nvPicPr>
        <p:blipFill>
          <a:blip r:embed="rId2"/>
          <a:stretch>
            <a:fillRect/>
          </a:stretch>
        </p:blipFill>
        <p:spPr>
          <a:xfrm>
            <a:off x="8325293" y="0"/>
            <a:ext cx="3774557" cy="6858000"/>
          </a:xfrm>
          <a:prstGeom prst="rect">
            <a:avLst/>
          </a:prstGeom>
        </p:spPr>
      </p:pic>
    </p:spTree>
    <p:extLst>
      <p:ext uri="{BB962C8B-B14F-4D97-AF65-F5344CB8AC3E}">
        <p14:creationId xmlns:p14="http://schemas.microsoft.com/office/powerpoint/2010/main" val="3347607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A631165-BF59-47EA-A90D-D3CC7B8D5746}"/>
              </a:ext>
            </a:extLst>
          </p:cNvPr>
          <p:cNvSpPr txBox="1"/>
          <p:nvPr/>
        </p:nvSpPr>
        <p:spPr>
          <a:xfrm>
            <a:off x="223284" y="335846"/>
            <a:ext cx="7814930" cy="5632311"/>
          </a:xfrm>
          <a:prstGeom prst="rect">
            <a:avLst/>
          </a:prstGeom>
          <a:noFill/>
        </p:spPr>
        <p:txBody>
          <a:bodyPr wrap="square">
            <a:spAutoFit/>
          </a:bodyPr>
          <a:lstStyle/>
          <a:p>
            <a:r>
              <a:rPr lang="ru-RU" dirty="0" err="1"/>
              <a:t>Кето</a:t>
            </a:r>
            <a:r>
              <a:rPr lang="ru-RU" dirty="0"/>
              <a:t> диета: абсолютные противопоказания</a:t>
            </a:r>
          </a:p>
          <a:p>
            <a:r>
              <a:rPr lang="ru-RU" dirty="0"/>
              <a:t>Это противопоказания, при которых в любом случае ни под каким предлогом нельзя переходить на </a:t>
            </a:r>
            <a:r>
              <a:rPr lang="ru-RU" dirty="0" err="1"/>
              <a:t>кето</a:t>
            </a:r>
            <a:r>
              <a:rPr lang="ru-RU" dirty="0"/>
              <a:t> диету.</a:t>
            </a:r>
          </a:p>
          <a:p>
            <a:endParaRPr lang="ru-RU" dirty="0"/>
          </a:p>
          <a:p>
            <a:r>
              <a:rPr lang="ru-RU" dirty="0" err="1"/>
              <a:t>Аминоацидопатии</a:t>
            </a:r>
            <a:r>
              <a:rPr lang="ru-RU" dirty="0"/>
              <a:t>;</a:t>
            </a:r>
          </a:p>
          <a:p>
            <a:r>
              <a:rPr lang="ru-RU" dirty="0"/>
              <a:t>Болезнь Аддисона (хроническая надпочечниковая недостаточность);</a:t>
            </a:r>
          </a:p>
          <a:p>
            <a:r>
              <a:rPr lang="ru-RU" dirty="0"/>
              <a:t>Дефицит карнитин-</a:t>
            </a:r>
            <a:r>
              <a:rPr lang="ru-RU" dirty="0" err="1"/>
              <a:t>транслоказы</a:t>
            </a:r>
            <a:r>
              <a:rPr lang="ru-RU" dirty="0"/>
              <a:t>;</a:t>
            </a:r>
          </a:p>
          <a:p>
            <a:r>
              <a:rPr lang="ru-RU" dirty="0"/>
              <a:t>Дефицит короткоцепочечной </a:t>
            </a:r>
            <a:r>
              <a:rPr lang="ru-RU" dirty="0" err="1"/>
              <a:t>ацил-дигидрогеназы</a:t>
            </a:r>
            <a:r>
              <a:rPr lang="ru-RU" dirty="0"/>
              <a:t> (SCAD);</a:t>
            </a:r>
          </a:p>
          <a:p>
            <a:r>
              <a:rPr lang="ru-RU" dirty="0"/>
              <a:t>Дефицит митохондриальной 3-гидрокси-3метилглутарил-коэнзимА синтетазы (</a:t>
            </a:r>
            <a:r>
              <a:rPr lang="ru-RU" dirty="0" err="1"/>
              <a:t>mHMGS</a:t>
            </a:r>
            <a:r>
              <a:rPr lang="ru-RU" dirty="0"/>
              <a:t>);</a:t>
            </a:r>
          </a:p>
          <a:p>
            <a:r>
              <a:rPr lang="ru-RU" dirty="0"/>
              <a:t>Дефицит длинноцепочечной </a:t>
            </a:r>
            <a:r>
              <a:rPr lang="ru-RU" dirty="0" err="1"/>
              <a:t>ацил-дигидрогеназы</a:t>
            </a:r>
            <a:r>
              <a:rPr lang="ru-RU" dirty="0"/>
              <a:t> (LCAD);</a:t>
            </a:r>
          </a:p>
          <a:p>
            <a:r>
              <a:rPr lang="ru-RU" dirty="0"/>
              <a:t>Дефицит </a:t>
            </a:r>
            <a:r>
              <a:rPr lang="ru-RU" dirty="0" err="1"/>
              <a:t>среднецепочечной</a:t>
            </a:r>
            <a:r>
              <a:rPr lang="ru-RU" dirty="0"/>
              <a:t> </a:t>
            </a:r>
            <a:r>
              <a:rPr lang="ru-RU" dirty="0" err="1"/>
              <a:t>ацил-дигидрогеназы</a:t>
            </a:r>
            <a:r>
              <a:rPr lang="ru-RU" dirty="0"/>
              <a:t> (МCAD);</a:t>
            </a:r>
          </a:p>
          <a:p>
            <a:r>
              <a:rPr lang="ru-RU" dirty="0"/>
              <a:t>Дефицит длинноцепочечного 3гидроксиацил-коэнзимаА;</a:t>
            </a:r>
          </a:p>
          <a:p>
            <a:r>
              <a:rPr lang="ru-RU" dirty="0"/>
              <a:t>Дефицит </a:t>
            </a:r>
            <a:r>
              <a:rPr lang="ru-RU" dirty="0" err="1"/>
              <a:t>пируваткарбоксилазы</a:t>
            </a:r>
            <a:r>
              <a:rPr lang="ru-RU" dirty="0"/>
              <a:t>;</a:t>
            </a:r>
          </a:p>
          <a:p>
            <a:r>
              <a:rPr lang="ru-RU" dirty="0"/>
              <a:t>Нарушение бета-окисления жирных кислот;</a:t>
            </a:r>
          </a:p>
          <a:p>
            <a:r>
              <a:rPr lang="ru-RU" dirty="0"/>
              <a:t>Порфирия;</a:t>
            </a:r>
          </a:p>
          <a:p>
            <a:r>
              <a:rPr lang="ru-RU" dirty="0"/>
              <a:t>Почечная и печеночная недостаточность (ХПН и цирроз);</a:t>
            </a:r>
          </a:p>
          <a:p>
            <a:r>
              <a:rPr lang="ru-RU" dirty="0"/>
              <a:t>Отдельно стоит отметить, что нельзя переходить на </a:t>
            </a:r>
            <a:r>
              <a:rPr lang="ru-RU" dirty="0" err="1"/>
              <a:t>кето</a:t>
            </a:r>
            <a:r>
              <a:rPr lang="ru-RU" dirty="0"/>
              <a:t> диету в момент острого состояния – будь то ОРВИ или инфаркт. Это абсолютные, но временные противопоказания.</a:t>
            </a:r>
          </a:p>
        </p:txBody>
      </p:sp>
      <p:pic>
        <p:nvPicPr>
          <p:cNvPr id="4" name="Рисунок 3">
            <a:extLst>
              <a:ext uri="{FF2B5EF4-FFF2-40B4-BE49-F238E27FC236}">
                <a16:creationId xmlns:a16="http://schemas.microsoft.com/office/drawing/2014/main" xmlns="" id="{6360A8BC-D8D9-45D3-8E09-C43560C7E5C9}"/>
              </a:ext>
            </a:extLst>
          </p:cNvPr>
          <p:cNvPicPr>
            <a:picLocks noChangeAspect="1"/>
          </p:cNvPicPr>
          <p:nvPr/>
        </p:nvPicPr>
        <p:blipFill>
          <a:blip r:embed="rId2"/>
          <a:stretch>
            <a:fillRect/>
          </a:stretch>
        </p:blipFill>
        <p:spPr>
          <a:xfrm>
            <a:off x="8038214" y="0"/>
            <a:ext cx="4153786" cy="6858000"/>
          </a:xfrm>
          <a:prstGeom prst="rect">
            <a:avLst/>
          </a:prstGeom>
        </p:spPr>
      </p:pic>
    </p:spTree>
    <p:extLst>
      <p:ext uri="{BB962C8B-B14F-4D97-AF65-F5344CB8AC3E}">
        <p14:creationId xmlns:p14="http://schemas.microsoft.com/office/powerpoint/2010/main" val="3234713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841FA82-6525-40E0-A05F-63CD895375B5}"/>
              </a:ext>
            </a:extLst>
          </p:cNvPr>
          <p:cNvSpPr txBox="1"/>
          <p:nvPr/>
        </p:nvSpPr>
        <p:spPr>
          <a:xfrm>
            <a:off x="127592" y="751344"/>
            <a:ext cx="7176976" cy="4524315"/>
          </a:xfrm>
          <a:prstGeom prst="rect">
            <a:avLst/>
          </a:prstGeom>
          <a:noFill/>
        </p:spPr>
        <p:txBody>
          <a:bodyPr wrap="square">
            <a:spAutoFit/>
          </a:bodyPr>
          <a:lstStyle/>
          <a:p>
            <a:r>
              <a:rPr lang="ru-RU" dirty="0"/>
              <a:t>При каких заболеваниях можно следовать </a:t>
            </a:r>
            <a:r>
              <a:rPr lang="ru-RU" dirty="0" err="1"/>
              <a:t>кето</a:t>
            </a:r>
            <a:r>
              <a:rPr lang="ru-RU" dirty="0"/>
              <a:t> диете</a:t>
            </a:r>
          </a:p>
          <a:p>
            <a:r>
              <a:rPr lang="ru-RU" dirty="0"/>
              <a:t>При диабете 1 типа или инсулинозависимом диабете 2 типа можно следовать </a:t>
            </a:r>
            <a:r>
              <a:rPr lang="ru-RU" dirty="0" err="1"/>
              <a:t>кето</a:t>
            </a:r>
            <a:r>
              <a:rPr lang="ru-RU" dirty="0"/>
              <a:t> диете, но необходимо обсудить с врачом изменение дозы лекарств.</a:t>
            </a:r>
          </a:p>
          <a:p>
            <a:endParaRPr lang="ru-RU" dirty="0"/>
          </a:p>
          <a:p>
            <a:r>
              <a:rPr lang="ru-RU" dirty="0"/>
              <a:t>При неврологических заболеваниях (эпилепсия, болезнь </a:t>
            </a:r>
            <a:r>
              <a:rPr lang="ru-RU" dirty="0" err="1"/>
              <a:t>Альцгеймара</a:t>
            </a:r>
            <a:r>
              <a:rPr lang="ru-RU" dirty="0"/>
              <a:t> и Паркинсона) </a:t>
            </a:r>
            <a:r>
              <a:rPr lang="ru-RU" dirty="0" err="1"/>
              <a:t>кето</a:t>
            </a:r>
            <a:r>
              <a:rPr lang="ru-RU" dirty="0"/>
              <a:t> диета показана, но вводится в стационаре.</a:t>
            </a:r>
          </a:p>
          <a:p>
            <a:endParaRPr lang="ru-RU" dirty="0"/>
          </a:p>
          <a:p>
            <a:r>
              <a:rPr lang="ru-RU" dirty="0"/>
              <a:t>При некоторых видах онкологических заболеваний используется </a:t>
            </a:r>
            <a:r>
              <a:rPr lang="ru-RU" dirty="0" err="1"/>
              <a:t>кето</a:t>
            </a:r>
            <a:r>
              <a:rPr lang="ru-RU" dirty="0"/>
              <a:t> диета как часть протокола лечения, в настоящий момент идут исследования, которые позволят точнее понять этот вид терапии..</a:t>
            </a:r>
          </a:p>
          <a:p>
            <a:endParaRPr lang="ru-RU" dirty="0"/>
          </a:p>
          <a:p>
            <a:r>
              <a:rPr lang="ru-RU" dirty="0"/>
              <a:t>При гипертонии нужно скорректировать количество лекарств.</a:t>
            </a:r>
          </a:p>
          <a:p>
            <a:endParaRPr lang="ru-RU" dirty="0"/>
          </a:p>
          <a:p>
            <a:r>
              <a:rPr lang="ru-RU" dirty="0"/>
              <a:t>При НЯК и болезни Крона </a:t>
            </a:r>
            <a:r>
              <a:rPr lang="ru-RU" dirty="0" err="1"/>
              <a:t>кето</a:t>
            </a:r>
            <a:r>
              <a:rPr lang="ru-RU" dirty="0"/>
              <a:t> работает, иногда нужна большая элиминация, чем в стандартной </a:t>
            </a:r>
            <a:r>
              <a:rPr lang="ru-RU" dirty="0" err="1"/>
              <a:t>кето</a:t>
            </a:r>
            <a:r>
              <a:rPr lang="ru-RU" dirty="0"/>
              <a:t> диете</a:t>
            </a:r>
          </a:p>
        </p:txBody>
      </p:sp>
      <p:pic>
        <p:nvPicPr>
          <p:cNvPr id="4" name="Рисунок 3">
            <a:extLst>
              <a:ext uri="{FF2B5EF4-FFF2-40B4-BE49-F238E27FC236}">
                <a16:creationId xmlns:a16="http://schemas.microsoft.com/office/drawing/2014/main" xmlns="" id="{52571D74-805A-4B89-B875-8B4639071669}"/>
              </a:ext>
            </a:extLst>
          </p:cNvPr>
          <p:cNvPicPr>
            <a:picLocks noChangeAspect="1"/>
          </p:cNvPicPr>
          <p:nvPr/>
        </p:nvPicPr>
        <p:blipFill>
          <a:blip r:embed="rId2"/>
          <a:stretch>
            <a:fillRect/>
          </a:stretch>
        </p:blipFill>
        <p:spPr>
          <a:xfrm>
            <a:off x="7304568" y="0"/>
            <a:ext cx="4887432" cy="6858000"/>
          </a:xfrm>
          <a:prstGeom prst="rect">
            <a:avLst/>
          </a:prstGeom>
        </p:spPr>
      </p:pic>
    </p:spTree>
    <p:extLst>
      <p:ext uri="{BB962C8B-B14F-4D97-AF65-F5344CB8AC3E}">
        <p14:creationId xmlns:p14="http://schemas.microsoft.com/office/powerpoint/2010/main" val="1621419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958B1F3-C715-4CCF-89E9-684017C9C0DD}"/>
              </a:ext>
            </a:extLst>
          </p:cNvPr>
          <p:cNvSpPr txBox="1"/>
          <p:nvPr/>
        </p:nvSpPr>
        <p:spPr>
          <a:xfrm>
            <a:off x="138224" y="116958"/>
            <a:ext cx="7889357" cy="6186309"/>
          </a:xfrm>
          <a:prstGeom prst="rect">
            <a:avLst/>
          </a:prstGeom>
          <a:noFill/>
        </p:spPr>
        <p:txBody>
          <a:bodyPr wrap="square">
            <a:spAutoFit/>
          </a:bodyPr>
          <a:lstStyle/>
          <a:p>
            <a:r>
              <a:rPr lang="ru-RU" b="1" i="1" dirty="0">
                <a:solidFill>
                  <a:srgbClr val="C00000"/>
                </a:solidFill>
              </a:rPr>
              <a:t>Последствия </a:t>
            </a:r>
            <a:r>
              <a:rPr lang="ru-RU" b="1" i="1" dirty="0" err="1">
                <a:solidFill>
                  <a:srgbClr val="C00000"/>
                </a:solidFill>
              </a:rPr>
              <a:t>кето</a:t>
            </a:r>
            <a:r>
              <a:rPr lang="ru-RU" b="1" i="1" dirty="0">
                <a:solidFill>
                  <a:srgbClr val="C00000"/>
                </a:solidFill>
              </a:rPr>
              <a:t> диеты</a:t>
            </a:r>
          </a:p>
          <a:p>
            <a:r>
              <a:rPr lang="ru-RU" dirty="0"/>
              <a:t>К последствиям и минусам </a:t>
            </a:r>
            <a:r>
              <a:rPr lang="ru-RU" dirty="0" err="1"/>
              <a:t>кето</a:t>
            </a:r>
            <a:r>
              <a:rPr lang="ru-RU" dirty="0"/>
              <a:t> диеты -диетологи и </a:t>
            </a:r>
            <a:r>
              <a:rPr lang="ru-RU" dirty="0" err="1"/>
              <a:t>нутрициологи</a:t>
            </a:r>
            <a:r>
              <a:rPr lang="ru-RU" dirty="0"/>
              <a:t>, которые боятся, что потеряют клиентов, обычно относят:</a:t>
            </a:r>
          </a:p>
          <a:p>
            <a:r>
              <a:rPr lang="ru-RU" dirty="0">
                <a:solidFill>
                  <a:schemeClr val="accent2">
                    <a:lumMod val="50000"/>
                  </a:schemeClr>
                </a:solidFill>
              </a:rPr>
              <a:t>Неприятный запах тела, запах ацетона изо рта </a:t>
            </a:r>
            <a:r>
              <a:rPr lang="ru-RU" dirty="0"/>
              <a:t>– проходит после </a:t>
            </a:r>
            <a:r>
              <a:rPr lang="ru-RU" dirty="0" err="1"/>
              <a:t>кетоадаптации</a:t>
            </a:r>
            <a:r>
              <a:rPr lang="ru-RU" dirty="0"/>
              <a:t>, дня через три – через неделю после начала </a:t>
            </a:r>
            <a:r>
              <a:rPr lang="ru-RU" dirty="0" err="1"/>
              <a:t>кетодиеты</a:t>
            </a:r>
            <a:r>
              <a:rPr lang="ru-RU" dirty="0"/>
              <a:t>. У многих не выражены.</a:t>
            </a:r>
          </a:p>
          <a:p>
            <a:r>
              <a:rPr lang="ru-RU" dirty="0"/>
              <a:t>Вред для печени, которая не может справиться с таким количеством жира – ровно наоборот, на жирном рационе печень восстанавливается от повреждений.</a:t>
            </a:r>
          </a:p>
          <a:p>
            <a:r>
              <a:rPr lang="ru-RU" dirty="0"/>
              <a:t>Запоры из-за недостатка клетчатки – возможны на этапе </a:t>
            </a:r>
            <a:r>
              <a:rPr lang="ru-RU" dirty="0" err="1"/>
              <a:t>кетоадаптации</a:t>
            </a:r>
            <a:r>
              <a:rPr lang="ru-RU" dirty="0"/>
              <a:t>. Проходят, если достаточно пить, восполнять дефициты электролитов и двигаться. При этом, с одной стороны, многие на </a:t>
            </a:r>
            <a:r>
              <a:rPr lang="ru-RU" dirty="0" err="1"/>
              <a:t>кето</a:t>
            </a:r>
            <a:r>
              <a:rPr lang="ru-RU" dirty="0"/>
              <a:t> диете едят не меньше клетчатки, а намного больше, чем на “правильном питании” и отлично себя чувствуют, а другие, наоборот, сводят практически на нет овощи и зелень и наконец-то обретают жизнь без запоров, вздутий и боли к кишечнике.</a:t>
            </a:r>
          </a:p>
          <a:p>
            <a:endParaRPr lang="ru-RU" dirty="0"/>
          </a:p>
          <a:p>
            <a:r>
              <a:rPr lang="ru-RU" dirty="0"/>
              <a:t>Негативное влияние на умственную деятельность, снижение концентрация и внимание, апатия и быстрая утомляемость – если и наступают, то на короткий этап </a:t>
            </a:r>
            <a:r>
              <a:rPr lang="ru-RU" dirty="0" err="1"/>
              <a:t>кетоадаптации</a:t>
            </a:r>
            <a:r>
              <a:rPr lang="ru-RU" dirty="0"/>
              <a:t>. </a:t>
            </a:r>
          </a:p>
          <a:p>
            <a:r>
              <a:rPr lang="ru-RU" dirty="0"/>
              <a:t>С точностью до наоборот, </a:t>
            </a:r>
            <a:r>
              <a:rPr lang="ru-RU" dirty="0" err="1"/>
              <a:t>кето</a:t>
            </a:r>
            <a:r>
              <a:rPr lang="ru-RU" dirty="0"/>
              <a:t> диета увеличивает концентрацию, продуктивность и энергичность. Большинство отмечают “просветление разума” и радуются остроте восприятия и эмоциональному подъему.</a:t>
            </a:r>
          </a:p>
        </p:txBody>
      </p:sp>
      <p:pic>
        <p:nvPicPr>
          <p:cNvPr id="4" name="Рисунок 3">
            <a:extLst>
              <a:ext uri="{FF2B5EF4-FFF2-40B4-BE49-F238E27FC236}">
                <a16:creationId xmlns:a16="http://schemas.microsoft.com/office/drawing/2014/main" xmlns="" id="{541C1AC3-84E2-4E74-A71F-135425E84CAF}"/>
              </a:ext>
            </a:extLst>
          </p:cNvPr>
          <p:cNvPicPr>
            <a:picLocks noChangeAspect="1"/>
          </p:cNvPicPr>
          <p:nvPr/>
        </p:nvPicPr>
        <p:blipFill>
          <a:blip r:embed="rId2"/>
          <a:stretch>
            <a:fillRect/>
          </a:stretch>
        </p:blipFill>
        <p:spPr>
          <a:xfrm>
            <a:off x="8027581" y="404037"/>
            <a:ext cx="3732028" cy="5025213"/>
          </a:xfrm>
          <a:prstGeom prst="rect">
            <a:avLst/>
          </a:prstGeom>
        </p:spPr>
      </p:pic>
    </p:spTree>
    <p:extLst>
      <p:ext uri="{BB962C8B-B14F-4D97-AF65-F5344CB8AC3E}">
        <p14:creationId xmlns:p14="http://schemas.microsoft.com/office/powerpoint/2010/main" val="308498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A4978CF-0811-4AF8-B9A8-C737CFC6E12A}"/>
              </a:ext>
            </a:extLst>
          </p:cNvPr>
          <p:cNvSpPr>
            <a:spLocks noGrp="1"/>
          </p:cNvSpPr>
          <p:nvPr>
            <p:ph type="title"/>
          </p:nvPr>
        </p:nvSpPr>
        <p:spPr/>
        <p:txBody>
          <a:bodyPr/>
          <a:lstStyle/>
          <a:p>
            <a:r>
              <a:rPr lang="ru-RU" dirty="0">
                <a:solidFill>
                  <a:schemeClr val="accent2">
                    <a:lumMod val="50000"/>
                  </a:schemeClr>
                </a:solidFill>
              </a:rPr>
              <a:t>1. EAT – STOP – EAT, ИЛИ ОДНОДНЕВНОЕ ГОЛОДАНИЕ</a:t>
            </a:r>
          </a:p>
        </p:txBody>
      </p:sp>
      <p:sp>
        <p:nvSpPr>
          <p:cNvPr id="4" name="TextBox 3">
            <a:extLst>
              <a:ext uri="{FF2B5EF4-FFF2-40B4-BE49-F238E27FC236}">
                <a16:creationId xmlns:a16="http://schemas.microsoft.com/office/drawing/2014/main" xmlns="" id="{22E7F2F6-911F-4AE3-8218-76BC3D8502F1}"/>
              </a:ext>
            </a:extLst>
          </p:cNvPr>
          <p:cNvSpPr txBox="1"/>
          <p:nvPr/>
        </p:nvSpPr>
        <p:spPr>
          <a:xfrm>
            <a:off x="355600" y="1997839"/>
            <a:ext cx="11684000" cy="2677656"/>
          </a:xfrm>
          <a:prstGeom prst="rect">
            <a:avLst/>
          </a:prstGeom>
          <a:noFill/>
        </p:spPr>
        <p:txBody>
          <a:bodyPr wrap="square">
            <a:spAutoFit/>
          </a:bodyPr>
          <a:lstStyle/>
          <a:p>
            <a:r>
              <a:rPr lang="ru-RU" sz="2400" i="1" dirty="0"/>
              <a:t>Автором системы однодневного голодания для похудения является канадский диетолог в области спортивного питания Брэд Пилон. Методика интервального голодания была испытана Пилоном на себе и своих друзьях: в результате эксперимента 90% участников избавились от лишней жировой прослойки. Позже данная диета была клинически протестирована в Израиле. В опубликованных результатах говорилось о том, что интервальное голодание не вредит обмену веществ, зато позволяет сбросить даже «упрямый» вес.</a:t>
            </a:r>
          </a:p>
        </p:txBody>
      </p:sp>
      <p:sp>
        <p:nvSpPr>
          <p:cNvPr id="6" name="TextBox 5">
            <a:extLst>
              <a:ext uri="{FF2B5EF4-FFF2-40B4-BE49-F238E27FC236}">
                <a16:creationId xmlns:a16="http://schemas.microsoft.com/office/drawing/2014/main" xmlns="" id="{5490CDC2-69B5-4995-951A-304DDCD8356B}"/>
              </a:ext>
            </a:extLst>
          </p:cNvPr>
          <p:cNvSpPr txBox="1"/>
          <p:nvPr/>
        </p:nvSpPr>
        <p:spPr>
          <a:xfrm>
            <a:off x="355599" y="4952494"/>
            <a:ext cx="11683999" cy="1815882"/>
          </a:xfrm>
          <a:prstGeom prst="rect">
            <a:avLst/>
          </a:prstGeom>
          <a:noFill/>
        </p:spPr>
        <p:txBody>
          <a:bodyPr wrap="square">
            <a:spAutoFit/>
          </a:bodyPr>
          <a:lstStyle/>
          <a:p>
            <a:r>
              <a:rPr lang="ru-RU" sz="2800" b="1" dirty="0">
                <a:solidFill>
                  <a:schemeClr val="accent6">
                    <a:lumMod val="50000"/>
                  </a:schemeClr>
                </a:solidFill>
              </a:rPr>
              <a:t>Методику однодневного голодания не стоит путать с разгрузочным днем на воде. </a:t>
            </a:r>
          </a:p>
          <a:p>
            <a:r>
              <a:rPr lang="ru-RU" sz="2800" b="1" dirty="0">
                <a:solidFill>
                  <a:schemeClr val="accent6">
                    <a:lumMod val="50000"/>
                  </a:schemeClr>
                </a:solidFill>
              </a:rPr>
              <a:t>Диета </a:t>
            </a:r>
            <a:r>
              <a:rPr lang="ru-RU" sz="2800" b="1" dirty="0" err="1">
                <a:solidFill>
                  <a:schemeClr val="accent6">
                    <a:lumMod val="50000"/>
                  </a:schemeClr>
                </a:solidFill>
              </a:rPr>
              <a:t>Eat</a:t>
            </a:r>
            <a:r>
              <a:rPr lang="ru-RU" sz="2800" b="1" dirty="0">
                <a:solidFill>
                  <a:schemeClr val="accent6">
                    <a:lumMod val="50000"/>
                  </a:schemeClr>
                </a:solidFill>
              </a:rPr>
              <a:t> – </a:t>
            </a:r>
            <a:r>
              <a:rPr lang="ru-RU" sz="2800" b="1" dirty="0" err="1">
                <a:solidFill>
                  <a:schemeClr val="accent6">
                    <a:lumMod val="50000"/>
                  </a:schemeClr>
                </a:solidFill>
              </a:rPr>
              <a:t>Stop</a:t>
            </a:r>
            <a:r>
              <a:rPr lang="ru-RU" sz="2800" b="1" dirty="0">
                <a:solidFill>
                  <a:schemeClr val="accent6">
                    <a:lumMod val="50000"/>
                  </a:schemeClr>
                </a:solidFill>
              </a:rPr>
              <a:t> – </a:t>
            </a:r>
            <a:r>
              <a:rPr lang="ru-RU" sz="2800" b="1" dirty="0" err="1">
                <a:solidFill>
                  <a:schemeClr val="accent6">
                    <a:lumMod val="50000"/>
                  </a:schemeClr>
                </a:solidFill>
              </a:rPr>
              <a:t>Eat</a:t>
            </a:r>
            <a:r>
              <a:rPr lang="ru-RU" sz="2800" b="1" dirty="0">
                <a:solidFill>
                  <a:schemeClr val="accent6">
                    <a:lumMod val="50000"/>
                  </a:schemeClr>
                </a:solidFill>
              </a:rPr>
              <a:t> уменьшает количество потребляемых калорий и создает дефицит энергии другим способом.</a:t>
            </a:r>
          </a:p>
        </p:txBody>
      </p:sp>
    </p:spTree>
    <p:extLst>
      <p:ext uri="{BB962C8B-B14F-4D97-AF65-F5344CB8AC3E}">
        <p14:creationId xmlns:p14="http://schemas.microsoft.com/office/powerpoint/2010/main" val="2473404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651118F-0AE7-469D-85E4-45BCAF92D321}"/>
              </a:ext>
            </a:extLst>
          </p:cNvPr>
          <p:cNvSpPr txBox="1"/>
          <p:nvPr/>
        </p:nvSpPr>
        <p:spPr>
          <a:xfrm>
            <a:off x="0" y="0"/>
            <a:ext cx="8144540" cy="2308324"/>
          </a:xfrm>
          <a:prstGeom prst="rect">
            <a:avLst/>
          </a:prstGeom>
          <a:noFill/>
        </p:spPr>
        <p:txBody>
          <a:bodyPr wrap="square">
            <a:spAutoFit/>
          </a:bodyPr>
          <a:lstStyle/>
          <a:p>
            <a:r>
              <a:rPr lang="ru-RU" b="1" i="1" dirty="0">
                <a:solidFill>
                  <a:schemeClr val="accent1">
                    <a:lumMod val="50000"/>
                  </a:schemeClr>
                </a:solidFill>
              </a:rPr>
              <a:t>Основная идея перехода на жиры вместо углеводов в том, чтобы запустить процесс углеводного голодания и постепенно переключить организм на запасы жиров как основной источник энергии</a:t>
            </a:r>
            <a:r>
              <a:rPr lang="ru-RU" dirty="0"/>
              <a:t>. Это явление называется </a:t>
            </a:r>
            <a:r>
              <a:rPr lang="ru-RU" dirty="0" err="1"/>
              <a:t>кетозом</a:t>
            </a:r>
            <a:r>
              <a:rPr lang="ru-RU" dirty="0"/>
              <a:t>.</a:t>
            </a:r>
          </a:p>
          <a:p>
            <a:r>
              <a:rPr lang="ru-RU" dirty="0"/>
              <a:t> </a:t>
            </a:r>
            <a:r>
              <a:rPr lang="ru-RU" b="1" i="1" dirty="0" err="1">
                <a:solidFill>
                  <a:schemeClr val="accent3">
                    <a:lumMod val="50000"/>
                  </a:schemeClr>
                </a:solidFill>
              </a:rPr>
              <a:t>Кетоз</a:t>
            </a:r>
            <a:r>
              <a:rPr lang="ru-RU" b="1" i="1" dirty="0">
                <a:solidFill>
                  <a:schemeClr val="accent3">
                    <a:lumMod val="50000"/>
                  </a:schemeClr>
                </a:solidFill>
              </a:rPr>
              <a:t> –</a:t>
            </a:r>
            <a:r>
              <a:rPr lang="ru-RU" dirty="0"/>
              <a:t> естественное метаболическое состояние и его не стоит путать с </a:t>
            </a:r>
            <a:r>
              <a:rPr lang="ru-RU" dirty="0" err="1"/>
              <a:t>кетоацидозом</a:t>
            </a:r>
            <a:r>
              <a:rPr lang="ru-RU" dirty="0"/>
              <a:t>. В нём-то и заключается главная опасность </a:t>
            </a:r>
            <a:r>
              <a:rPr lang="ru-RU" dirty="0" err="1"/>
              <a:t>кето</a:t>
            </a:r>
            <a:r>
              <a:rPr lang="ru-RU" dirty="0"/>
              <a:t> диеты, особенно если вы страдаете сахарным диабетом.</a:t>
            </a:r>
          </a:p>
          <a:p>
            <a:endParaRPr lang="ru-RU" dirty="0"/>
          </a:p>
        </p:txBody>
      </p:sp>
      <p:pic>
        <p:nvPicPr>
          <p:cNvPr id="4" name="Рисунок 3">
            <a:extLst>
              <a:ext uri="{FF2B5EF4-FFF2-40B4-BE49-F238E27FC236}">
                <a16:creationId xmlns:a16="http://schemas.microsoft.com/office/drawing/2014/main" xmlns="" id="{635B9E63-744C-48AE-9ACF-46CEA6D3E71B}"/>
              </a:ext>
            </a:extLst>
          </p:cNvPr>
          <p:cNvPicPr>
            <a:picLocks noChangeAspect="1"/>
          </p:cNvPicPr>
          <p:nvPr/>
        </p:nvPicPr>
        <p:blipFill>
          <a:blip r:embed="rId2"/>
          <a:stretch>
            <a:fillRect/>
          </a:stretch>
        </p:blipFill>
        <p:spPr>
          <a:xfrm>
            <a:off x="8250865" y="365272"/>
            <a:ext cx="3604438" cy="4897843"/>
          </a:xfrm>
          <a:prstGeom prst="rect">
            <a:avLst/>
          </a:prstGeom>
        </p:spPr>
      </p:pic>
      <p:sp>
        <p:nvSpPr>
          <p:cNvPr id="6" name="TextBox 5">
            <a:extLst>
              <a:ext uri="{FF2B5EF4-FFF2-40B4-BE49-F238E27FC236}">
                <a16:creationId xmlns:a16="http://schemas.microsoft.com/office/drawing/2014/main" xmlns="" id="{80BEC02A-92F7-49E4-A1B0-C07B4DE74A2A}"/>
              </a:ext>
            </a:extLst>
          </p:cNvPr>
          <p:cNvSpPr txBox="1"/>
          <p:nvPr/>
        </p:nvSpPr>
        <p:spPr>
          <a:xfrm>
            <a:off x="0" y="2073349"/>
            <a:ext cx="8250865" cy="4801314"/>
          </a:xfrm>
          <a:prstGeom prst="rect">
            <a:avLst/>
          </a:prstGeom>
          <a:noFill/>
        </p:spPr>
        <p:txBody>
          <a:bodyPr wrap="square">
            <a:spAutoFit/>
          </a:bodyPr>
          <a:lstStyle/>
          <a:p>
            <a:r>
              <a:rPr lang="ru-RU" dirty="0"/>
              <a:t>Прочие побочные эффекты от </a:t>
            </a:r>
            <a:r>
              <a:rPr lang="ru-RU" dirty="0" err="1"/>
              <a:t>кето</a:t>
            </a:r>
            <a:r>
              <a:rPr lang="ru-RU" dirty="0"/>
              <a:t> диеты</a:t>
            </a:r>
          </a:p>
          <a:p>
            <a:r>
              <a:rPr lang="ru-RU" dirty="0"/>
              <a:t>Наблюдаются они далеко не у всех и обычно связаны с некоторыми сопутствующими болезнями. </a:t>
            </a:r>
            <a:r>
              <a:rPr lang="ru-RU" dirty="0">
                <a:solidFill>
                  <a:srgbClr val="C00000"/>
                </a:solidFill>
              </a:rPr>
              <a:t>Бессонница </a:t>
            </a:r>
            <a:r>
              <a:rPr lang="ru-RU" dirty="0"/>
              <a:t>У некоторых могут наблюдаться трудности с засыпанием, либо прерывистый сон в первую неделю после отказа от углеводов. Обычно это временное явление.</a:t>
            </a:r>
            <a:r>
              <a:rPr lang="ru-RU" dirty="0">
                <a:solidFill>
                  <a:srgbClr val="C00000"/>
                </a:solidFill>
              </a:rPr>
              <a:t> </a:t>
            </a:r>
          </a:p>
          <a:p>
            <a:r>
              <a:rPr lang="ru-RU" dirty="0">
                <a:solidFill>
                  <a:srgbClr val="C00000"/>
                </a:solidFill>
              </a:rPr>
              <a:t>Потеря костных минералов </a:t>
            </a:r>
            <a:r>
              <a:rPr lang="ru-RU" dirty="0"/>
              <a:t> Исследования показали, что дети с эпилепсией на кето- диете могут страдать от сокращения минеральных веществ в костях . Тем не менее результаты наблюдений имели некоторые ограничения. В частности, упускалось из вида, что у пациентов наблюдалась также нехватка витаминов (в частности, витамина D). </a:t>
            </a:r>
            <a:r>
              <a:rPr lang="ru-RU" dirty="0">
                <a:solidFill>
                  <a:srgbClr val="C00000"/>
                </a:solidFill>
              </a:rPr>
              <a:t>Образование камней в почках </a:t>
            </a:r>
            <a:r>
              <a:rPr lang="ru-RU" dirty="0"/>
              <a:t>(нефролитиаз) Формирование почечных конкрементов тоже является сравнительно редким побочным эффектом от </a:t>
            </a:r>
            <a:r>
              <a:rPr lang="ru-RU" dirty="0" err="1"/>
              <a:t>кето</a:t>
            </a:r>
            <a:r>
              <a:rPr lang="ru-RU" dirty="0"/>
              <a:t> диеты . Чтобы минимизировать этот риск, крайне важно получать достаточно калия – это в любом случае важно, если вы питаетесь преимущественно жирной и белковой пищей, пить лимонную воду или добавлять яблочный уксус при готовке</a:t>
            </a:r>
          </a:p>
          <a:p>
            <a:endParaRPr lang="ru-RU" dirty="0"/>
          </a:p>
          <a:p>
            <a:endParaRPr lang="ru-RU" dirty="0"/>
          </a:p>
        </p:txBody>
      </p:sp>
    </p:spTree>
    <p:extLst>
      <p:ext uri="{BB962C8B-B14F-4D97-AF65-F5344CB8AC3E}">
        <p14:creationId xmlns:p14="http://schemas.microsoft.com/office/powerpoint/2010/main" val="954125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F4E050A-66E5-4006-BA35-01145AEE5033}"/>
              </a:ext>
            </a:extLst>
          </p:cNvPr>
          <p:cNvSpPr txBox="1"/>
          <p:nvPr/>
        </p:nvSpPr>
        <p:spPr>
          <a:xfrm>
            <a:off x="531627" y="404038"/>
            <a:ext cx="8676167" cy="923330"/>
          </a:xfrm>
          <a:prstGeom prst="rect">
            <a:avLst/>
          </a:prstGeom>
          <a:noFill/>
        </p:spPr>
        <p:txBody>
          <a:bodyPr wrap="square">
            <a:spAutoFit/>
          </a:bodyPr>
          <a:lstStyle/>
          <a:p>
            <a:r>
              <a:rPr lang="ru-RU" dirty="0"/>
              <a:t>Неприятные побочные эффекты от </a:t>
            </a:r>
            <a:r>
              <a:rPr lang="ru-RU" dirty="0" err="1"/>
              <a:t>кето</a:t>
            </a:r>
            <a:r>
              <a:rPr lang="ru-RU" dirty="0"/>
              <a:t> диеты</a:t>
            </a:r>
          </a:p>
          <a:p>
            <a:endParaRPr lang="ru-RU" dirty="0"/>
          </a:p>
          <a:p>
            <a:r>
              <a:rPr lang="ru-RU" dirty="0"/>
              <a:t>/</a:t>
            </a:r>
          </a:p>
        </p:txBody>
      </p:sp>
      <p:pic>
        <p:nvPicPr>
          <p:cNvPr id="4" name="Рисунок 3">
            <a:extLst>
              <a:ext uri="{FF2B5EF4-FFF2-40B4-BE49-F238E27FC236}">
                <a16:creationId xmlns:a16="http://schemas.microsoft.com/office/drawing/2014/main" xmlns="" id="{F8175401-5A45-4B3D-AE4B-9CD1243A26E0}"/>
              </a:ext>
            </a:extLst>
          </p:cNvPr>
          <p:cNvPicPr>
            <a:picLocks noChangeAspect="1"/>
          </p:cNvPicPr>
          <p:nvPr/>
        </p:nvPicPr>
        <p:blipFill>
          <a:blip r:embed="rId2"/>
          <a:stretch>
            <a:fillRect/>
          </a:stretch>
        </p:blipFill>
        <p:spPr>
          <a:xfrm>
            <a:off x="653247" y="808073"/>
            <a:ext cx="8554547" cy="6220047"/>
          </a:xfrm>
          <a:prstGeom prst="rect">
            <a:avLst/>
          </a:prstGeom>
        </p:spPr>
      </p:pic>
    </p:spTree>
    <p:extLst>
      <p:ext uri="{BB962C8B-B14F-4D97-AF65-F5344CB8AC3E}">
        <p14:creationId xmlns:p14="http://schemas.microsoft.com/office/powerpoint/2010/main" val="3901313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78AD015-CD66-464C-902D-684B9D66D375}"/>
              </a:ext>
            </a:extLst>
          </p:cNvPr>
          <p:cNvSpPr txBox="1"/>
          <p:nvPr/>
        </p:nvSpPr>
        <p:spPr>
          <a:xfrm>
            <a:off x="265814" y="197346"/>
            <a:ext cx="7910623" cy="6463308"/>
          </a:xfrm>
          <a:prstGeom prst="rect">
            <a:avLst/>
          </a:prstGeom>
          <a:noFill/>
        </p:spPr>
        <p:txBody>
          <a:bodyPr wrap="square">
            <a:spAutoFit/>
          </a:bodyPr>
          <a:lstStyle/>
          <a:p>
            <a:r>
              <a:rPr lang="ru-RU" dirty="0" err="1">
                <a:solidFill>
                  <a:srgbClr val="C00000"/>
                </a:solidFill>
              </a:rPr>
              <a:t>Кетозный</a:t>
            </a:r>
            <a:r>
              <a:rPr lang="ru-RU" dirty="0">
                <a:solidFill>
                  <a:srgbClr val="C00000"/>
                </a:solidFill>
              </a:rPr>
              <a:t> грипп  </a:t>
            </a:r>
            <a:r>
              <a:rPr lang="ru-RU" dirty="0"/>
              <a:t>Очень частый побочный эффект при переходе на </a:t>
            </a:r>
            <a:r>
              <a:rPr lang="ru-RU" dirty="0" err="1"/>
              <a:t>кето</a:t>
            </a:r>
            <a:r>
              <a:rPr lang="ru-RU" dirty="0"/>
              <a:t> диету – это «низкоуглеводный» или «</a:t>
            </a:r>
            <a:r>
              <a:rPr lang="ru-RU" dirty="0" err="1"/>
              <a:t>кетозный</a:t>
            </a:r>
            <a:r>
              <a:rPr lang="ru-RU" dirty="0"/>
              <a:t>» грипп. Иногда его ещё называют индукционным гриппом. </a:t>
            </a:r>
          </a:p>
          <a:p>
            <a:r>
              <a:rPr lang="ru-RU" dirty="0"/>
              <a:t>Симптомы: </a:t>
            </a:r>
          </a:p>
          <a:p>
            <a:r>
              <a:rPr lang="ru-RU" dirty="0"/>
              <a:t>Головная боль; </a:t>
            </a:r>
          </a:p>
          <a:p>
            <a:r>
              <a:rPr lang="ru-RU" dirty="0"/>
              <a:t>Слабость и вялость; </a:t>
            </a:r>
          </a:p>
          <a:p>
            <a:r>
              <a:rPr lang="ru-RU" dirty="0"/>
              <a:t>Затуманенность мозга; </a:t>
            </a:r>
          </a:p>
          <a:p>
            <a:r>
              <a:rPr lang="ru-RU" dirty="0"/>
              <a:t>Повышение аппетита и приступы голода. </a:t>
            </a:r>
          </a:p>
          <a:p>
            <a:r>
              <a:rPr lang="ru-RU" dirty="0"/>
              <a:t>Это состояние можно даже не считать болезнью – организм попросту перестраивается с углеводной пищи на </a:t>
            </a:r>
            <a:r>
              <a:rPr lang="ru-RU" dirty="0" err="1"/>
              <a:t>кетоз</a:t>
            </a:r>
            <a:r>
              <a:rPr lang="ru-RU" dirty="0"/>
              <a:t> .</a:t>
            </a:r>
          </a:p>
          <a:p>
            <a:r>
              <a:rPr lang="ru-RU" dirty="0"/>
              <a:t> Вам скорее всего потребуется два-три дня, чтобы приспособиться к новому метаболическому состоянию.</a:t>
            </a:r>
          </a:p>
          <a:p>
            <a:r>
              <a:rPr lang="ru-RU" dirty="0"/>
              <a:t> У некоторых людей симптомы </a:t>
            </a:r>
            <a:r>
              <a:rPr lang="ru-RU" dirty="0" err="1"/>
              <a:t>кетозного</a:t>
            </a:r>
            <a:r>
              <a:rPr lang="ru-RU" dirty="0"/>
              <a:t> гриппа могут длиться до 2–3 недель. </a:t>
            </a:r>
          </a:p>
          <a:p>
            <a:r>
              <a:rPr lang="ru-RU" dirty="0"/>
              <a:t>Иногда его и вовсе может не быть – все зависит от индивидуальных особенностей организма и от того, насколько вы были зависимы от сладкого до этого. </a:t>
            </a:r>
          </a:p>
          <a:p>
            <a:r>
              <a:rPr lang="ru-RU" dirty="0"/>
              <a:t>Кроме того, не надо забывать об обильном питье. </a:t>
            </a:r>
          </a:p>
          <a:p>
            <a:r>
              <a:rPr lang="ru-RU" dirty="0"/>
              <a:t>Чтобы успешно побороть </a:t>
            </a:r>
            <a:r>
              <a:rPr lang="ru-RU" dirty="0" err="1"/>
              <a:t>кетозный</a:t>
            </a:r>
            <a:r>
              <a:rPr lang="ru-RU" dirty="0"/>
              <a:t> грипп, не забывайте про водно-электролитный баланс. </a:t>
            </a:r>
          </a:p>
          <a:p>
            <a:r>
              <a:rPr lang="ru-RU" dirty="0"/>
              <a:t>Пейте минеральную воду, либо жирный бульон, приправленный солью. </a:t>
            </a:r>
          </a:p>
          <a:p>
            <a:r>
              <a:rPr lang="ru-RU" dirty="0"/>
              <a:t>В аптеках есть также специальные порошковые электролиты, которые можно быстро растворить в воде.</a:t>
            </a:r>
          </a:p>
          <a:p>
            <a:endParaRPr lang="ru-RU" dirty="0"/>
          </a:p>
        </p:txBody>
      </p:sp>
      <p:pic>
        <p:nvPicPr>
          <p:cNvPr id="4" name="Рисунок 3">
            <a:extLst>
              <a:ext uri="{FF2B5EF4-FFF2-40B4-BE49-F238E27FC236}">
                <a16:creationId xmlns:a16="http://schemas.microsoft.com/office/drawing/2014/main" xmlns="" id="{FFBE535F-CD55-4114-BC65-AD023446D988}"/>
              </a:ext>
            </a:extLst>
          </p:cNvPr>
          <p:cNvPicPr>
            <a:picLocks noChangeAspect="1"/>
          </p:cNvPicPr>
          <p:nvPr/>
        </p:nvPicPr>
        <p:blipFill>
          <a:blip r:embed="rId2"/>
          <a:stretch>
            <a:fillRect/>
          </a:stretch>
        </p:blipFill>
        <p:spPr>
          <a:xfrm>
            <a:off x="8176437" y="197346"/>
            <a:ext cx="3891516" cy="5670054"/>
          </a:xfrm>
          <a:prstGeom prst="rect">
            <a:avLst/>
          </a:prstGeom>
        </p:spPr>
      </p:pic>
    </p:spTree>
    <p:extLst>
      <p:ext uri="{BB962C8B-B14F-4D97-AF65-F5344CB8AC3E}">
        <p14:creationId xmlns:p14="http://schemas.microsoft.com/office/powerpoint/2010/main" val="2278478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8321CE9-E197-4039-B580-B51DA18E6597}"/>
              </a:ext>
            </a:extLst>
          </p:cNvPr>
          <p:cNvSpPr txBox="1"/>
          <p:nvPr/>
        </p:nvSpPr>
        <p:spPr>
          <a:xfrm>
            <a:off x="287867" y="304800"/>
            <a:ext cx="11463866" cy="5632311"/>
          </a:xfrm>
          <a:prstGeom prst="rect">
            <a:avLst/>
          </a:prstGeom>
          <a:noFill/>
        </p:spPr>
        <p:txBody>
          <a:bodyPr wrap="square">
            <a:spAutoFit/>
          </a:bodyPr>
          <a:lstStyle/>
          <a:p>
            <a:r>
              <a:rPr lang="ru-RU" dirty="0"/>
              <a:t>Какие виды диет рекомендуют врачи-диетологи и </a:t>
            </a:r>
            <a:r>
              <a:rPr lang="ru-RU" dirty="0" err="1"/>
              <a:t>нутрициологи</a:t>
            </a:r>
            <a:r>
              <a:rPr lang="ru-RU" dirty="0"/>
              <a:t>?</a:t>
            </a:r>
          </a:p>
          <a:p>
            <a:endParaRPr lang="ru-RU" dirty="0"/>
          </a:p>
          <a:p>
            <a:r>
              <a:rPr lang="ru-RU" dirty="0"/>
              <a:t>Некоторые схемы питания предполагают не столько включение спорно полезных продуктов, сколько исключение бесспорно вредных. В этой связи хотелось бы обратить внимание на 5 подходов, обладающих профилактическим и терапевтическим потенциалом для большинства категорий пациентов.</a:t>
            </a:r>
          </a:p>
          <a:p>
            <a:endParaRPr lang="ru-RU" dirty="0"/>
          </a:p>
          <a:p>
            <a:r>
              <a:rPr lang="ru-RU" dirty="0" err="1">
                <a:solidFill>
                  <a:srgbClr val="FF0000"/>
                </a:solidFill>
              </a:rPr>
              <a:t>Безглютеновое</a:t>
            </a:r>
            <a:r>
              <a:rPr lang="ru-RU" dirty="0">
                <a:solidFill>
                  <a:srgbClr val="FF0000"/>
                </a:solidFill>
              </a:rPr>
              <a:t> питание </a:t>
            </a:r>
            <a:r>
              <a:rPr lang="ru-RU" dirty="0"/>
              <a:t>предполагает исключение из рациона пшеницы, ржи, ячменя, кукурузы и продуктов, явно или скрыто содержащих глютен (консервы, колбасы, кондитерские изделия, фабричные соусы, некоторые медикаменты). Этот подход строго предписан пациентам с целиакией и в высшей степени рекомендован пациентам с пищевыми </a:t>
            </a:r>
            <a:r>
              <a:rPr lang="ru-RU" dirty="0" err="1"/>
              <a:t>непереносимостями</a:t>
            </a:r>
            <a:r>
              <a:rPr lang="ru-RU" dirty="0"/>
              <a:t>.  </a:t>
            </a:r>
          </a:p>
          <a:p>
            <a:endParaRPr lang="ru-RU" dirty="0"/>
          </a:p>
          <a:p>
            <a:r>
              <a:rPr lang="ru-RU" dirty="0">
                <a:solidFill>
                  <a:srgbClr val="FF0000"/>
                </a:solidFill>
              </a:rPr>
              <a:t>Органическое питание </a:t>
            </a:r>
            <a:r>
              <a:rPr lang="ru-RU" dirty="0"/>
              <a:t>предполагает исключение из рациона любой продукции пищевой промышленности, начиная с консервов, полуфабрикатов, ГМО и заканчивая овощами и фруктами, выращенными с применением пестицидов, инсектицидов, синтетических удобрений. Подход не лишён оснований, так как независимые экспертизы обнаруживают в мясе животных и птицы метаболиты гормонов и антибиотиков, которые негативно влияют на организм человека, когда это мясо становится его пищей.</a:t>
            </a:r>
          </a:p>
          <a:p>
            <a:endParaRPr lang="ru-RU" dirty="0"/>
          </a:p>
          <a:p>
            <a:r>
              <a:rPr lang="ru-RU" dirty="0"/>
              <a:t>Кроме того, не все производители добросовестно относятся к содержанию и кормлению животных. Это одна из причин, по которой для некоторых пациентов ближе становятся культуры питания вегетарианство и веганство – этические соображения помимо мыслей о собственном здоровье</a:t>
            </a:r>
          </a:p>
        </p:txBody>
      </p:sp>
    </p:spTree>
    <p:extLst>
      <p:ext uri="{BB962C8B-B14F-4D97-AF65-F5344CB8AC3E}">
        <p14:creationId xmlns:p14="http://schemas.microsoft.com/office/powerpoint/2010/main" val="1619958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D684A95-2108-4871-A0E4-F6EA579B3C87}"/>
              </a:ext>
            </a:extLst>
          </p:cNvPr>
          <p:cNvSpPr txBox="1"/>
          <p:nvPr/>
        </p:nvSpPr>
        <p:spPr>
          <a:xfrm>
            <a:off x="220133" y="889844"/>
            <a:ext cx="7233289" cy="4247317"/>
          </a:xfrm>
          <a:prstGeom prst="rect">
            <a:avLst/>
          </a:prstGeom>
          <a:noFill/>
        </p:spPr>
        <p:txBody>
          <a:bodyPr wrap="square">
            <a:spAutoFit/>
          </a:bodyPr>
          <a:lstStyle/>
          <a:p>
            <a:r>
              <a:rPr lang="ru-RU" dirty="0">
                <a:solidFill>
                  <a:srgbClr val="FF0000"/>
                </a:solidFill>
              </a:rPr>
              <a:t>Детоксикация</a:t>
            </a:r>
            <a:r>
              <a:rPr lang="ru-RU" dirty="0"/>
              <a:t> – подход к питанию, основанный на организации питания по функциональному принципу активации </a:t>
            </a:r>
            <a:r>
              <a:rPr lang="ru-RU" dirty="0" err="1"/>
              <a:t>лимфосистемы</a:t>
            </a:r>
            <a:r>
              <a:rPr lang="ru-RU" dirty="0"/>
              <a:t>, печени, желчного пузыря и мочевыводящей системы. </a:t>
            </a:r>
          </a:p>
          <a:p>
            <a:endParaRPr lang="ru-RU" dirty="0"/>
          </a:p>
          <a:p>
            <a:r>
              <a:rPr lang="ru-RU" dirty="0"/>
              <a:t>Детоксикация предполагает не полное выведение «шлаков» и токсинов, но уменьшение их концентрации в жировых депо (многие яды </a:t>
            </a:r>
            <a:r>
              <a:rPr lang="ru-RU" dirty="0" err="1"/>
              <a:t>жирорастворимы</a:t>
            </a:r>
            <a:r>
              <a:rPr lang="ru-RU" dirty="0"/>
              <a:t>) и лимфе – за счёт нормализации её текучести и предотвращения скопления жидкости в тканях и органах.</a:t>
            </a:r>
          </a:p>
          <a:p>
            <a:endParaRPr lang="ru-RU" dirty="0"/>
          </a:p>
          <a:p>
            <a:r>
              <a:rPr lang="ru-RU" dirty="0" err="1">
                <a:solidFill>
                  <a:srgbClr val="FF0000"/>
                </a:solidFill>
              </a:rPr>
              <a:t>Палеодиета</a:t>
            </a:r>
            <a:r>
              <a:rPr lang="ru-RU" dirty="0">
                <a:solidFill>
                  <a:srgbClr val="FF0000"/>
                </a:solidFill>
              </a:rPr>
              <a:t> </a:t>
            </a:r>
            <a:r>
              <a:rPr lang="ru-RU" dirty="0"/>
              <a:t>– подход к питанию, основанный на представлении, что чем древнее продукт, с которым контактирует пищеварительная система человека, тем лучше на неё реагируют иммунная система и кишечная микробиота.</a:t>
            </a:r>
          </a:p>
          <a:p>
            <a:r>
              <a:rPr lang="ru-RU" dirty="0"/>
              <a:t> Основу </a:t>
            </a:r>
            <a:r>
              <a:rPr lang="ru-RU" dirty="0" err="1"/>
              <a:t>палеорациона</a:t>
            </a:r>
            <a:r>
              <a:rPr lang="ru-RU" dirty="0"/>
              <a:t> составляет потребление продуктов, которые входили в ситуационное питание людей в эпоху палеолита.</a:t>
            </a:r>
          </a:p>
        </p:txBody>
      </p:sp>
      <p:pic>
        <p:nvPicPr>
          <p:cNvPr id="4" name="Рисунок 3">
            <a:extLst>
              <a:ext uri="{FF2B5EF4-FFF2-40B4-BE49-F238E27FC236}">
                <a16:creationId xmlns:a16="http://schemas.microsoft.com/office/drawing/2014/main" xmlns="" id="{7AE78D70-55EE-4B00-9AF0-481BEB124B13}"/>
              </a:ext>
            </a:extLst>
          </p:cNvPr>
          <p:cNvPicPr>
            <a:picLocks noChangeAspect="1"/>
          </p:cNvPicPr>
          <p:nvPr/>
        </p:nvPicPr>
        <p:blipFill>
          <a:blip r:embed="rId2"/>
          <a:stretch>
            <a:fillRect/>
          </a:stretch>
        </p:blipFill>
        <p:spPr>
          <a:xfrm>
            <a:off x="7586132" y="609601"/>
            <a:ext cx="4385733" cy="5367866"/>
          </a:xfrm>
          <a:prstGeom prst="rect">
            <a:avLst/>
          </a:prstGeom>
        </p:spPr>
      </p:pic>
    </p:spTree>
    <p:extLst>
      <p:ext uri="{BB962C8B-B14F-4D97-AF65-F5344CB8AC3E}">
        <p14:creationId xmlns:p14="http://schemas.microsoft.com/office/powerpoint/2010/main" val="4151936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82E014B-50F6-4AE1-BCA2-7201F3576ECB}"/>
              </a:ext>
            </a:extLst>
          </p:cNvPr>
          <p:cNvSpPr>
            <a:spLocks noGrp="1"/>
          </p:cNvSpPr>
          <p:nvPr>
            <p:ph type="title"/>
          </p:nvPr>
        </p:nvSpPr>
        <p:spPr>
          <a:xfrm>
            <a:off x="287867" y="365125"/>
            <a:ext cx="11065933" cy="1325563"/>
          </a:xfrm>
        </p:spPr>
        <p:txBody>
          <a:bodyPr/>
          <a:lstStyle/>
          <a:p>
            <a:r>
              <a:rPr lang="ru-RU" dirty="0"/>
              <a:t>Кому и для чего нужны достижения </a:t>
            </a:r>
            <a:r>
              <a:rPr lang="ru-RU" dirty="0" err="1"/>
              <a:t>нутрициологии</a:t>
            </a:r>
            <a:r>
              <a:rPr lang="ru-RU" dirty="0"/>
              <a:t>?</a:t>
            </a:r>
          </a:p>
        </p:txBody>
      </p:sp>
      <p:sp>
        <p:nvSpPr>
          <p:cNvPr id="4" name="TextBox 3">
            <a:extLst>
              <a:ext uri="{FF2B5EF4-FFF2-40B4-BE49-F238E27FC236}">
                <a16:creationId xmlns:a16="http://schemas.microsoft.com/office/drawing/2014/main" xmlns="" id="{EAD244AE-2710-4157-9FD1-140849CFCF24}"/>
              </a:ext>
            </a:extLst>
          </p:cNvPr>
          <p:cNvSpPr txBox="1"/>
          <p:nvPr/>
        </p:nvSpPr>
        <p:spPr>
          <a:xfrm>
            <a:off x="287867" y="1690688"/>
            <a:ext cx="8856133" cy="1200329"/>
          </a:xfrm>
          <a:prstGeom prst="rect">
            <a:avLst/>
          </a:prstGeom>
          <a:noFill/>
        </p:spPr>
        <p:txBody>
          <a:bodyPr wrap="square">
            <a:spAutoFit/>
          </a:bodyPr>
          <a:lstStyle/>
          <a:p>
            <a:r>
              <a:rPr lang="ru-RU" dirty="0"/>
              <a:t>В идеальном мире применение достижений </a:t>
            </a:r>
            <a:r>
              <a:rPr lang="ru-RU" dirty="0" err="1"/>
              <a:t>нутрициологии</a:t>
            </a:r>
            <a:r>
              <a:rPr lang="ru-RU" dirty="0"/>
              <a:t> – путь к рационализации питания каждого индивида на Земле. Однако на практике </a:t>
            </a:r>
            <a:r>
              <a:rPr lang="ru-RU" dirty="0" err="1"/>
              <a:t>нутрициологические</a:t>
            </a:r>
            <a:r>
              <a:rPr lang="ru-RU" dirty="0"/>
              <a:t> знания обширны, и овладеть ими на профессиональном уровне можно только при системном обучении. А любительский уровень грозит ошибками и последствиями для здоровья.</a:t>
            </a:r>
          </a:p>
        </p:txBody>
      </p:sp>
      <p:sp>
        <p:nvSpPr>
          <p:cNvPr id="6" name="TextBox 5">
            <a:extLst>
              <a:ext uri="{FF2B5EF4-FFF2-40B4-BE49-F238E27FC236}">
                <a16:creationId xmlns:a16="http://schemas.microsoft.com/office/drawing/2014/main" xmlns="" id="{14943391-C5B8-4546-8305-6066530BB4D0}"/>
              </a:ext>
            </a:extLst>
          </p:cNvPr>
          <p:cNvSpPr txBox="1"/>
          <p:nvPr/>
        </p:nvSpPr>
        <p:spPr>
          <a:xfrm>
            <a:off x="287867" y="2967335"/>
            <a:ext cx="8856133" cy="646331"/>
          </a:xfrm>
          <a:prstGeom prst="rect">
            <a:avLst/>
          </a:prstGeom>
          <a:noFill/>
        </p:spPr>
        <p:txBody>
          <a:bodyPr wrap="square">
            <a:spAutoFit/>
          </a:bodyPr>
          <a:lstStyle/>
          <a:p>
            <a:r>
              <a:rPr lang="ru-RU" dirty="0"/>
              <a:t>Кому же действительно необходимо владеть инструментарием </a:t>
            </a:r>
            <a:r>
              <a:rPr lang="ru-RU" dirty="0" err="1"/>
              <a:t>нутрициологии</a:t>
            </a:r>
            <a:r>
              <a:rPr lang="ru-RU" dirty="0"/>
              <a:t> и как этот инструментарий применять?</a:t>
            </a:r>
          </a:p>
        </p:txBody>
      </p:sp>
      <p:sp>
        <p:nvSpPr>
          <p:cNvPr id="8" name="TextBox 7">
            <a:extLst>
              <a:ext uri="{FF2B5EF4-FFF2-40B4-BE49-F238E27FC236}">
                <a16:creationId xmlns:a16="http://schemas.microsoft.com/office/drawing/2014/main" xmlns="" id="{55A634D8-ED66-4294-BDAE-7F6C5B9CBE72}"/>
              </a:ext>
            </a:extLst>
          </p:cNvPr>
          <p:cNvSpPr txBox="1"/>
          <p:nvPr/>
        </p:nvSpPr>
        <p:spPr>
          <a:xfrm>
            <a:off x="287867" y="3936830"/>
            <a:ext cx="8856133" cy="1477328"/>
          </a:xfrm>
          <a:prstGeom prst="rect">
            <a:avLst/>
          </a:prstGeom>
          <a:noFill/>
        </p:spPr>
        <p:txBody>
          <a:bodyPr wrap="square">
            <a:spAutoFit/>
          </a:bodyPr>
          <a:lstStyle/>
          <a:p>
            <a:r>
              <a:rPr lang="ru-RU" dirty="0" err="1"/>
              <a:t>Нутрициология</a:t>
            </a:r>
            <a:r>
              <a:rPr lang="ru-RU" dirty="0"/>
              <a:t> для пищевых технологов. Альтернативное питание интересует достаточно широкую прослойку населения, чтобы создать коммерческий интерес у компаний, готовых производить полезную и безопасную продукцию. Знания по </a:t>
            </a:r>
            <a:r>
              <a:rPr lang="ru-RU" dirty="0" err="1"/>
              <a:t>нутрициологии</a:t>
            </a:r>
            <a:r>
              <a:rPr lang="ru-RU" dirty="0"/>
              <a:t> помогут пищевому технологу-</a:t>
            </a:r>
            <a:r>
              <a:rPr lang="ru-RU" dirty="0" err="1"/>
              <a:t>нутрициологу</a:t>
            </a:r>
            <a:r>
              <a:rPr lang="ru-RU" dirty="0"/>
              <a:t> разработать вкусную и полезную для здоровья конкуренцию «опасным» промышленным сладостями.</a:t>
            </a:r>
          </a:p>
        </p:txBody>
      </p:sp>
    </p:spTree>
    <p:extLst>
      <p:ext uri="{BB962C8B-B14F-4D97-AF65-F5344CB8AC3E}">
        <p14:creationId xmlns:p14="http://schemas.microsoft.com/office/powerpoint/2010/main" val="1746850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1FFBF40-0CEA-4844-B85D-C91DE8A786D1}"/>
              </a:ext>
            </a:extLst>
          </p:cNvPr>
          <p:cNvSpPr>
            <a:spLocks noGrp="1"/>
          </p:cNvSpPr>
          <p:nvPr>
            <p:ph type="title"/>
          </p:nvPr>
        </p:nvSpPr>
        <p:spPr>
          <a:xfrm>
            <a:off x="237066" y="365125"/>
            <a:ext cx="11954933" cy="2411942"/>
          </a:xfrm>
        </p:spPr>
        <p:txBody>
          <a:bodyPr>
            <a:normAutofit fontScale="90000"/>
          </a:bodyPr>
          <a:lstStyle/>
          <a:p>
            <a:r>
              <a:rPr lang="ru-RU" sz="3600" i="1" dirty="0" err="1">
                <a:solidFill>
                  <a:schemeClr val="accent1">
                    <a:lumMod val="50000"/>
                  </a:schemeClr>
                </a:solidFill>
              </a:rPr>
              <a:t>Нутрициология</a:t>
            </a:r>
            <a:r>
              <a:rPr lang="ru-RU" sz="3600" i="1" dirty="0">
                <a:solidFill>
                  <a:schemeClr val="accent1">
                    <a:lumMod val="50000"/>
                  </a:schemeClr>
                </a:solidFill>
              </a:rPr>
              <a:t> для спортсменов и фитнес-тренеров. Специалисты по культуре тела хорошо знают о связи физических нагрузок, энергетического обмена и питания. Как использовать эти связи, как настроить организм на максимально функциональный лад – знания по </a:t>
            </a:r>
            <a:r>
              <a:rPr lang="ru-RU" sz="3600" i="1" dirty="0" err="1">
                <a:solidFill>
                  <a:schemeClr val="accent1">
                    <a:lumMod val="50000"/>
                  </a:schemeClr>
                </a:solidFill>
              </a:rPr>
              <a:t>нутрициологии</a:t>
            </a:r>
            <a:r>
              <a:rPr lang="ru-RU" sz="3600" i="1" dirty="0">
                <a:solidFill>
                  <a:schemeClr val="accent1">
                    <a:lumMod val="50000"/>
                  </a:schemeClr>
                </a:solidFill>
              </a:rPr>
              <a:t> обязательно нужны профессионалам в спорте</a:t>
            </a:r>
            <a:r>
              <a:rPr lang="ru-RU" dirty="0"/>
              <a:t>.</a:t>
            </a:r>
          </a:p>
        </p:txBody>
      </p:sp>
      <p:pic>
        <p:nvPicPr>
          <p:cNvPr id="3" name="Рисунок 2">
            <a:extLst>
              <a:ext uri="{FF2B5EF4-FFF2-40B4-BE49-F238E27FC236}">
                <a16:creationId xmlns:a16="http://schemas.microsoft.com/office/drawing/2014/main" xmlns="" id="{127D0FAB-A3E3-461C-AE22-79CC67516B25}"/>
              </a:ext>
            </a:extLst>
          </p:cNvPr>
          <p:cNvPicPr>
            <a:picLocks noChangeAspect="1"/>
          </p:cNvPicPr>
          <p:nvPr/>
        </p:nvPicPr>
        <p:blipFill>
          <a:blip r:embed="rId2"/>
          <a:stretch>
            <a:fillRect/>
          </a:stretch>
        </p:blipFill>
        <p:spPr>
          <a:xfrm>
            <a:off x="7315200" y="2564870"/>
            <a:ext cx="4639734" cy="2921530"/>
          </a:xfrm>
          <a:prstGeom prst="rect">
            <a:avLst/>
          </a:prstGeom>
        </p:spPr>
      </p:pic>
      <p:sp>
        <p:nvSpPr>
          <p:cNvPr id="5" name="TextBox 4">
            <a:extLst>
              <a:ext uri="{FF2B5EF4-FFF2-40B4-BE49-F238E27FC236}">
                <a16:creationId xmlns:a16="http://schemas.microsoft.com/office/drawing/2014/main" xmlns="" id="{46B7B0D6-B129-4987-B233-8268C6195BA3}"/>
              </a:ext>
            </a:extLst>
          </p:cNvPr>
          <p:cNvSpPr txBox="1"/>
          <p:nvPr/>
        </p:nvSpPr>
        <p:spPr>
          <a:xfrm>
            <a:off x="237066" y="3149599"/>
            <a:ext cx="6841069" cy="2585323"/>
          </a:xfrm>
          <a:prstGeom prst="rect">
            <a:avLst/>
          </a:prstGeom>
          <a:noFill/>
        </p:spPr>
        <p:txBody>
          <a:bodyPr wrap="square">
            <a:spAutoFit/>
          </a:bodyPr>
          <a:lstStyle/>
          <a:p>
            <a:r>
              <a:rPr lang="ru-RU" dirty="0" err="1"/>
              <a:t>Нутрициология</a:t>
            </a:r>
            <a:r>
              <a:rPr lang="ru-RU" dirty="0"/>
              <a:t> для геронтологов и гериатров. Помощь пациентам преклонного возраста – тонкий и сложный раздел медицинского знания. Даже при счастливом отсутствии серьёзных хронических патологий возрастные изменения гормональной, пищеварительной систем, атрофия мышечной ткани, рыхлость и хрупкость костей, существенное снижение регенерации тканей и многие другие процессы требуют тщательной индивидуализации питания, чтобы продлить долголетие и улучшить качество жизни пожилого человека.</a:t>
            </a:r>
          </a:p>
        </p:txBody>
      </p:sp>
    </p:spTree>
    <p:extLst>
      <p:ext uri="{BB962C8B-B14F-4D97-AF65-F5344CB8AC3E}">
        <p14:creationId xmlns:p14="http://schemas.microsoft.com/office/powerpoint/2010/main" val="3004742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35A1D3C-0657-479B-826F-EC5461A7B021}"/>
              </a:ext>
            </a:extLst>
          </p:cNvPr>
          <p:cNvSpPr txBox="1"/>
          <p:nvPr/>
        </p:nvSpPr>
        <p:spPr>
          <a:xfrm>
            <a:off x="0" y="440267"/>
            <a:ext cx="8449734" cy="5355312"/>
          </a:xfrm>
          <a:prstGeom prst="rect">
            <a:avLst/>
          </a:prstGeom>
          <a:noFill/>
        </p:spPr>
        <p:txBody>
          <a:bodyPr wrap="square">
            <a:spAutoFit/>
          </a:bodyPr>
          <a:lstStyle/>
          <a:p>
            <a:r>
              <a:rPr lang="ru-RU" dirty="0" err="1"/>
              <a:t>Нутрициология</a:t>
            </a:r>
            <a:r>
              <a:rPr lang="ru-RU" dirty="0"/>
              <a:t> для диетологов и </a:t>
            </a:r>
            <a:r>
              <a:rPr lang="ru-RU" dirty="0" err="1"/>
              <a:t>иммунодиетологов</a:t>
            </a:r>
            <a:r>
              <a:rPr lang="ru-RU" dirty="0"/>
              <a:t>™. Врачи этих специальностей на «ты» с пищевыми аллергиями, пищевыми </a:t>
            </a:r>
            <a:r>
              <a:rPr lang="ru-RU" dirty="0" err="1"/>
              <a:t>непереносимостями</a:t>
            </a:r>
            <a:r>
              <a:rPr lang="ru-RU" dirty="0"/>
              <a:t> и метаболическими расстройствами. Именно в их руках достижения </a:t>
            </a:r>
            <a:r>
              <a:rPr lang="ru-RU" dirty="0" err="1"/>
              <a:t>нутрициологии</a:t>
            </a:r>
            <a:r>
              <a:rPr lang="ru-RU" dirty="0"/>
              <a:t> находят «неотложное» прикладное применение. </a:t>
            </a:r>
          </a:p>
          <a:p>
            <a:endParaRPr lang="ru-RU" dirty="0"/>
          </a:p>
          <a:p>
            <a:r>
              <a:rPr lang="ru-RU" dirty="0"/>
              <a:t>В борьбе с ожирением, алкогольной и неалкогольной жировой болезнью печени, </a:t>
            </a:r>
            <a:r>
              <a:rPr lang="ru-RU" dirty="0" err="1"/>
              <a:t>гиперлипопротеинемией</a:t>
            </a:r>
            <a:r>
              <a:rPr lang="ru-RU" dirty="0"/>
              <a:t>, сахарным и несахарным диабетом, гипотиреозом, аутоиммунным тиреоидитом и многими другими хроническими болезнями диетологи первые обращаются к </a:t>
            </a:r>
            <a:r>
              <a:rPr lang="ru-RU" dirty="0" err="1"/>
              <a:t>нутрициологическим</a:t>
            </a:r>
            <a:r>
              <a:rPr lang="ru-RU" dirty="0"/>
              <a:t> исследованиям в поиске индивидуальных ответов для каждого пациента. Отдельную категорию составляют больные с расстройствами пищевого поведения, которых ведут совместно диетологи и психиатры.</a:t>
            </a:r>
          </a:p>
          <a:p>
            <a:endParaRPr lang="ru-RU" dirty="0"/>
          </a:p>
          <a:p>
            <a:r>
              <a:rPr lang="ru-RU" dirty="0" err="1"/>
              <a:t>Нутрициология</a:t>
            </a:r>
            <a:r>
              <a:rPr lang="ru-RU" dirty="0"/>
              <a:t> для акушеров-гинекологов. Именно этим врачам будущие мамы задают вопросы, что можно, а что нельзя кушать, как питаться во время </a:t>
            </a:r>
            <a:r>
              <a:rPr lang="ru-RU" dirty="0" err="1"/>
              <a:t>прегравидарной</a:t>
            </a:r>
            <a:r>
              <a:rPr lang="ru-RU" dirty="0"/>
              <a:t> подготовки, почему на такой-то неделе </a:t>
            </a:r>
            <a:r>
              <a:rPr lang="ru-RU" dirty="0" err="1"/>
              <a:t>гестации</a:t>
            </a:r>
            <a:r>
              <a:rPr lang="ru-RU" dirty="0"/>
              <a:t> возникла аллергия, которой не было, чем заменить такой-то «запрещённый» продукт – миллион вопросов, ответы на которые всегда строго индивидуальны. </a:t>
            </a:r>
            <a:r>
              <a:rPr lang="ru-RU" dirty="0" err="1"/>
              <a:t>Нутрициология</a:t>
            </a:r>
            <a:r>
              <a:rPr lang="ru-RU" dirty="0"/>
              <a:t> помогает этим специалистам их грамотно отыскать.</a:t>
            </a:r>
          </a:p>
        </p:txBody>
      </p:sp>
      <p:pic>
        <p:nvPicPr>
          <p:cNvPr id="5" name="Рисунок 4">
            <a:extLst>
              <a:ext uri="{FF2B5EF4-FFF2-40B4-BE49-F238E27FC236}">
                <a16:creationId xmlns:a16="http://schemas.microsoft.com/office/drawing/2014/main" xmlns="" id="{0D7E4EF0-30C3-48F0-9180-696C3DB26155}"/>
              </a:ext>
            </a:extLst>
          </p:cNvPr>
          <p:cNvPicPr>
            <a:picLocks noChangeAspect="1"/>
          </p:cNvPicPr>
          <p:nvPr/>
        </p:nvPicPr>
        <p:blipFill>
          <a:blip r:embed="rId2"/>
          <a:stretch>
            <a:fillRect/>
          </a:stretch>
        </p:blipFill>
        <p:spPr>
          <a:xfrm>
            <a:off x="8280400" y="745067"/>
            <a:ext cx="3911600" cy="4707466"/>
          </a:xfrm>
          <a:prstGeom prst="rect">
            <a:avLst/>
          </a:prstGeom>
        </p:spPr>
      </p:pic>
    </p:spTree>
    <p:extLst>
      <p:ext uri="{BB962C8B-B14F-4D97-AF65-F5344CB8AC3E}">
        <p14:creationId xmlns:p14="http://schemas.microsoft.com/office/powerpoint/2010/main" val="68339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D967871-9EA0-4C58-AC30-1579E9DC4796}"/>
              </a:ext>
            </a:extLst>
          </p:cNvPr>
          <p:cNvSpPr txBox="1"/>
          <p:nvPr/>
        </p:nvSpPr>
        <p:spPr>
          <a:xfrm>
            <a:off x="254000" y="1305342"/>
            <a:ext cx="11378018" cy="2585323"/>
          </a:xfrm>
          <a:prstGeom prst="rect">
            <a:avLst/>
          </a:prstGeom>
          <a:noFill/>
        </p:spPr>
        <p:txBody>
          <a:bodyPr wrap="square">
            <a:spAutoFit/>
          </a:bodyPr>
          <a:lstStyle/>
          <a:p>
            <a:r>
              <a:rPr lang="ru-RU" b="1" i="1" dirty="0" err="1">
                <a:solidFill>
                  <a:schemeClr val="accent1">
                    <a:lumMod val="50000"/>
                  </a:schemeClr>
                </a:solidFill>
              </a:rPr>
              <a:t>Нутрициология</a:t>
            </a:r>
            <a:r>
              <a:rPr lang="ru-RU" b="1" i="1" dirty="0">
                <a:solidFill>
                  <a:schemeClr val="accent1">
                    <a:lumMod val="50000"/>
                  </a:schemeClr>
                </a:solidFill>
              </a:rPr>
              <a:t> для педиатров и неонатологов. Проблема перевода малыша на докорм или искусственное вскармливание остаётся чрезвычайно острой. Порядка 60% случаев профилактики </a:t>
            </a:r>
            <a:r>
              <a:rPr lang="ru-RU" b="1" i="1" dirty="0" err="1">
                <a:solidFill>
                  <a:schemeClr val="accent1">
                    <a:lumMod val="50000"/>
                  </a:schemeClr>
                </a:solidFill>
              </a:rPr>
              <a:t>гипогалактии</a:t>
            </a:r>
            <a:r>
              <a:rPr lang="ru-RU" b="1" i="1" dirty="0">
                <a:solidFill>
                  <a:schemeClr val="accent1">
                    <a:lumMod val="50000"/>
                  </a:schemeClr>
                </a:solidFill>
              </a:rPr>
              <a:t> и стимуляции лактации у матерей не дают результата, а искусственные смеси, даже самые современные, не могут являться полноценной заменой материнского молока.</a:t>
            </a:r>
          </a:p>
          <a:p>
            <a:endParaRPr lang="ru-RU" dirty="0"/>
          </a:p>
          <a:p>
            <a:r>
              <a:rPr lang="ru-RU" b="1" dirty="0" err="1">
                <a:solidFill>
                  <a:srgbClr val="002060"/>
                </a:solidFill>
              </a:rPr>
              <a:t>Нутрициологические</a:t>
            </a:r>
            <a:r>
              <a:rPr lang="ru-RU" b="1" dirty="0">
                <a:solidFill>
                  <a:srgbClr val="002060"/>
                </a:solidFill>
              </a:rPr>
              <a:t> исследования показывают возможности различных продуктов питания и их сочетаний для максимально щадящего воздействия на несформированный ЖКТ и </a:t>
            </a:r>
            <a:r>
              <a:rPr lang="ru-RU" b="1" dirty="0" err="1">
                <a:solidFill>
                  <a:srgbClr val="002060"/>
                </a:solidFill>
              </a:rPr>
              <a:t>микробиом</a:t>
            </a:r>
            <a:r>
              <a:rPr lang="ru-RU" b="1" dirty="0">
                <a:solidFill>
                  <a:srgbClr val="002060"/>
                </a:solidFill>
              </a:rPr>
              <a:t> ребёнка, для его нормального формирования и становления важнейших функций: пищеварительной, барьерной, иммунной и мн. др.</a:t>
            </a:r>
          </a:p>
        </p:txBody>
      </p:sp>
      <p:sp>
        <p:nvSpPr>
          <p:cNvPr id="5" name="TextBox 4">
            <a:extLst>
              <a:ext uri="{FF2B5EF4-FFF2-40B4-BE49-F238E27FC236}">
                <a16:creationId xmlns:a16="http://schemas.microsoft.com/office/drawing/2014/main" xmlns="" id="{432930DE-C734-4D22-AECD-2DD5A419AFC1}"/>
              </a:ext>
            </a:extLst>
          </p:cNvPr>
          <p:cNvSpPr txBox="1"/>
          <p:nvPr/>
        </p:nvSpPr>
        <p:spPr>
          <a:xfrm>
            <a:off x="0" y="4125433"/>
            <a:ext cx="11632018" cy="646331"/>
          </a:xfrm>
          <a:prstGeom prst="rect">
            <a:avLst/>
          </a:prstGeom>
          <a:noFill/>
        </p:spPr>
        <p:txBody>
          <a:bodyPr wrap="square">
            <a:spAutoFit/>
          </a:bodyPr>
          <a:lstStyle/>
          <a:p>
            <a:r>
              <a:rPr lang="ru-RU" i="1" dirty="0">
                <a:solidFill>
                  <a:schemeClr val="accent6">
                    <a:lumMod val="50000"/>
                  </a:schemeClr>
                </a:solidFill>
              </a:rPr>
              <a:t>Список на этом не заканчивается. </a:t>
            </a:r>
            <a:r>
              <a:rPr lang="ru-RU" i="1" dirty="0" err="1">
                <a:solidFill>
                  <a:schemeClr val="accent6">
                    <a:lumMod val="50000"/>
                  </a:schemeClr>
                </a:solidFill>
              </a:rPr>
              <a:t>Нутрициология</a:t>
            </a:r>
            <a:r>
              <a:rPr lang="ru-RU" i="1" dirty="0">
                <a:solidFill>
                  <a:schemeClr val="accent6">
                    <a:lumMod val="50000"/>
                  </a:schemeClr>
                </a:solidFill>
              </a:rPr>
              <a:t> востребована у аллергологов, в том числе детских, эндокринологов, кардиологов, дерматовенерологов, </a:t>
            </a:r>
            <a:r>
              <a:rPr lang="ru-RU" i="1" dirty="0" err="1">
                <a:solidFill>
                  <a:schemeClr val="accent6">
                    <a:lumMod val="50000"/>
                  </a:schemeClr>
                </a:solidFill>
              </a:rPr>
              <a:t>ангиофлебологов</a:t>
            </a:r>
            <a:r>
              <a:rPr lang="ru-RU" i="1" dirty="0">
                <a:solidFill>
                  <a:schemeClr val="accent6">
                    <a:lumMod val="50000"/>
                  </a:schemeClr>
                </a:solidFill>
              </a:rPr>
              <a:t> и врачей многих других специальностей.</a:t>
            </a:r>
          </a:p>
        </p:txBody>
      </p:sp>
    </p:spTree>
    <p:extLst>
      <p:ext uri="{BB962C8B-B14F-4D97-AF65-F5344CB8AC3E}">
        <p14:creationId xmlns:p14="http://schemas.microsoft.com/office/powerpoint/2010/main" val="1108630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0EBC682-92E5-4FC2-B31A-5BC0E96DA79C}"/>
              </a:ext>
            </a:extLst>
          </p:cNvPr>
          <p:cNvSpPr txBox="1"/>
          <p:nvPr/>
        </p:nvSpPr>
        <p:spPr>
          <a:xfrm>
            <a:off x="5029200" y="58847"/>
            <a:ext cx="6671732" cy="7017306"/>
          </a:xfrm>
          <a:prstGeom prst="rect">
            <a:avLst/>
          </a:prstGeom>
          <a:noFill/>
        </p:spPr>
        <p:txBody>
          <a:bodyPr wrap="square">
            <a:spAutoFit/>
          </a:bodyPr>
          <a:lstStyle/>
          <a:p>
            <a:r>
              <a:rPr lang="ru-RU" dirty="0"/>
              <a:t>Что такое </a:t>
            </a:r>
            <a:r>
              <a:rPr lang="ru-RU" dirty="0" err="1"/>
              <a:t>нутрициология</a:t>
            </a:r>
            <a:r>
              <a:rPr lang="ru-RU" dirty="0"/>
              <a:t>? В чём её отличие от диетологии?</a:t>
            </a:r>
          </a:p>
          <a:p>
            <a:endParaRPr lang="ru-RU" dirty="0"/>
          </a:p>
          <a:p>
            <a:r>
              <a:rPr lang="ru-RU" dirty="0"/>
              <a:t>До середины XIX века человечество не задумывалось о сути сбалансированного питания. Рацион базировался на доступных источниках пищи, которые преимущественно были хорошо знакомы организму человека, обладали статусом иммунологической толерантности (состояние организма, при котором иммунная система устойчиво воспринимает чужеродный антиген как собственный и не отвечает на него), оптимальным соотношением необходимых нутриентов и питательных веществ.</a:t>
            </a:r>
          </a:p>
          <a:p>
            <a:endParaRPr lang="ru-RU" dirty="0"/>
          </a:p>
          <a:p>
            <a:r>
              <a:rPr lang="ru-RU" dirty="0"/>
              <a:t>Так было, пока не начала зарождаться система индустриального питания, которая принесла с собой много выгод и много бед. К середине XX века мировое распространение получило промышленное производство рафинированных полуфабрикатов, консервов и кондитерских изделий с длительным сроком хранения. </a:t>
            </a:r>
          </a:p>
          <a:p>
            <a:endParaRPr lang="ru-RU" dirty="0"/>
          </a:p>
          <a:p>
            <a:r>
              <a:rPr lang="ru-RU" dirty="0"/>
              <a:t>Эти продукты значительно удешевили продовольствие и принесли индустриям сверхприбыли, но вызвали серьёзные проблемы со здоровьем у населения. Проблемы популяционного масштаба и, как ответ на уже манифестировавшие болезни, ассоциированные с неправильным питанием, в XIX веке появилась медицинская наука диетология. </a:t>
            </a:r>
          </a:p>
        </p:txBody>
      </p:sp>
      <p:pic>
        <p:nvPicPr>
          <p:cNvPr id="4" name="Рисунок 3">
            <a:extLst>
              <a:ext uri="{FF2B5EF4-FFF2-40B4-BE49-F238E27FC236}">
                <a16:creationId xmlns:a16="http://schemas.microsoft.com/office/drawing/2014/main" xmlns="" id="{E4D2D50A-F3F7-4DA7-83A5-7B8F79B44BCB}"/>
              </a:ext>
            </a:extLst>
          </p:cNvPr>
          <p:cNvPicPr>
            <a:picLocks noChangeAspect="1"/>
          </p:cNvPicPr>
          <p:nvPr/>
        </p:nvPicPr>
        <p:blipFill>
          <a:blip r:embed="rId2"/>
          <a:stretch>
            <a:fillRect/>
          </a:stretch>
        </p:blipFill>
        <p:spPr>
          <a:xfrm>
            <a:off x="152401" y="626533"/>
            <a:ext cx="3911600" cy="4555067"/>
          </a:xfrm>
          <a:prstGeom prst="rect">
            <a:avLst/>
          </a:prstGeom>
        </p:spPr>
      </p:pic>
    </p:spTree>
    <p:extLst>
      <p:ext uri="{BB962C8B-B14F-4D97-AF65-F5344CB8AC3E}">
        <p14:creationId xmlns:p14="http://schemas.microsoft.com/office/powerpoint/2010/main" val="2657129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1F7F0BC-21BD-49FA-B3BB-6625DD7650F4}"/>
              </a:ext>
            </a:extLst>
          </p:cNvPr>
          <p:cNvSpPr txBox="1"/>
          <p:nvPr/>
        </p:nvSpPr>
        <p:spPr>
          <a:xfrm>
            <a:off x="237069" y="270934"/>
            <a:ext cx="7179732" cy="5262979"/>
          </a:xfrm>
          <a:prstGeom prst="rect">
            <a:avLst/>
          </a:prstGeom>
          <a:noFill/>
        </p:spPr>
        <p:txBody>
          <a:bodyPr wrap="square">
            <a:spAutoFit/>
          </a:bodyPr>
          <a:lstStyle/>
          <a:p>
            <a:r>
              <a:rPr lang="ru-RU" sz="2400" b="1" i="1" dirty="0">
                <a:solidFill>
                  <a:schemeClr val="accent5">
                    <a:lumMod val="50000"/>
                  </a:schemeClr>
                </a:solidFill>
              </a:rPr>
              <a:t>Суть диеты: питание три раза в день как обычно, но пару дней в неделю (на выбор) пропуск завтрака и обеда. В эти дни можно есть только ужин и пить напитки с низкой калорийностью: воду и зеленый чай.</a:t>
            </a:r>
          </a:p>
          <a:p>
            <a:endParaRPr lang="ru-RU" sz="2400" b="1" i="1" dirty="0">
              <a:solidFill>
                <a:schemeClr val="accent5">
                  <a:lumMod val="50000"/>
                </a:schemeClr>
              </a:solidFill>
            </a:endParaRPr>
          </a:p>
          <a:p>
            <a:r>
              <a:rPr lang="ru-RU" sz="2400" b="1" i="1" dirty="0">
                <a:solidFill>
                  <a:schemeClr val="accent5">
                    <a:lumMod val="50000"/>
                  </a:schemeClr>
                </a:solidFill>
              </a:rPr>
              <a:t>Результат: минус 500 г чистого жира в неделю.</a:t>
            </a:r>
          </a:p>
          <a:p>
            <a:endParaRPr lang="ru-RU" sz="2400" b="1" i="1" dirty="0">
              <a:solidFill>
                <a:schemeClr val="accent5">
                  <a:lumMod val="50000"/>
                </a:schemeClr>
              </a:solidFill>
            </a:endParaRPr>
          </a:p>
          <a:p>
            <a:r>
              <a:rPr lang="ru-RU" sz="2400" b="1" i="1" dirty="0">
                <a:solidFill>
                  <a:schemeClr val="accent5">
                    <a:lumMod val="50000"/>
                  </a:schemeClr>
                </a:solidFill>
              </a:rPr>
              <a:t>Важно: выбрать два дня в неделю, когда легче всего отказаться от завтрака и обеда. Диета противопоказана людям, принимающим лекарства с привязкой к приему пищи, а также тем, чей рацион состоит из фастфуда (может развиться гастрит).</a:t>
            </a:r>
          </a:p>
        </p:txBody>
      </p:sp>
      <p:pic>
        <p:nvPicPr>
          <p:cNvPr id="5" name="Рисунок 4">
            <a:extLst>
              <a:ext uri="{FF2B5EF4-FFF2-40B4-BE49-F238E27FC236}">
                <a16:creationId xmlns:a16="http://schemas.microsoft.com/office/drawing/2014/main" xmlns="" id="{B14C56F3-173E-42D7-9AFA-141B7C41514E}"/>
              </a:ext>
            </a:extLst>
          </p:cNvPr>
          <p:cNvPicPr>
            <a:picLocks noChangeAspect="1"/>
          </p:cNvPicPr>
          <p:nvPr/>
        </p:nvPicPr>
        <p:blipFill>
          <a:blip r:embed="rId2"/>
          <a:stretch>
            <a:fillRect/>
          </a:stretch>
        </p:blipFill>
        <p:spPr>
          <a:xfrm>
            <a:off x="7416801" y="389468"/>
            <a:ext cx="4775199" cy="5554132"/>
          </a:xfrm>
          <a:prstGeom prst="rect">
            <a:avLst/>
          </a:prstGeom>
        </p:spPr>
      </p:pic>
    </p:spTree>
    <p:extLst>
      <p:ext uri="{BB962C8B-B14F-4D97-AF65-F5344CB8AC3E}">
        <p14:creationId xmlns:p14="http://schemas.microsoft.com/office/powerpoint/2010/main" val="21584351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BE50FFC-8C11-4924-BD0C-62EF10B279A8}"/>
              </a:ext>
            </a:extLst>
          </p:cNvPr>
          <p:cNvSpPr txBox="1"/>
          <p:nvPr/>
        </p:nvSpPr>
        <p:spPr>
          <a:xfrm>
            <a:off x="1" y="152401"/>
            <a:ext cx="7634176" cy="3970318"/>
          </a:xfrm>
          <a:prstGeom prst="rect">
            <a:avLst/>
          </a:prstGeom>
          <a:noFill/>
        </p:spPr>
        <p:txBody>
          <a:bodyPr wrap="square">
            <a:spAutoFit/>
          </a:bodyPr>
          <a:lstStyle/>
          <a:p>
            <a:r>
              <a:rPr lang="ru-RU" dirty="0"/>
              <a:t>Что исследует </a:t>
            </a:r>
            <a:r>
              <a:rPr lang="ru-RU" dirty="0" err="1"/>
              <a:t>нутрициология</a:t>
            </a:r>
            <a:r>
              <a:rPr lang="ru-RU" dirty="0"/>
              <a:t>?</a:t>
            </a:r>
          </a:p>
          <a:p>
            <a:endParaRPr lang="ru-RU" dirty="0"/>
          </a:p>
          <a:p>
            <a:r>
              <a:rPr lang="ru-RU" dirty="0" err="1"/>
              <a:t>Нутрициология</a:t>
            </a:r>
            <a:r>
              <a:rPr lang="ru-RU" dirty="0"/>
              <a:t> – наука о питании, которая изучает влияние продуктов на процессы в организме человека, сложные механизмы расщепления и усвоения нутриентов, а также связь энергетического и химического обмена с различными заболеваниями. </a:t>
            </a:r>
          </a:p>
          <a:p>
            <a:endParaRPr lang="ru-RU" dirty="0"/>
          </a:p>
          <a:p>
            <a:r>
              <a:rPr lang="ru-RU" dirty="0"/>
              <a:t>Выделяют общую и практическую </a:t>
            </a:r>
            <a:r>
              <a:rPr lang="ru-RU" dirty="0" err="1"/>
              <a:t>нутрициологию</a:t>
            </a:r>
            <a:r>
              <a:rPr lang="ru-RU" dirty="0"/>
              <a:t>. Общая </a:t>
            </a:r>
            <a:r>
              <a:rPr lang="ru-RU" dirty="0" err="1"/>
              <a:t>нутрициология</a:t>
            </a:r>
            <a:r>
              <a:rPr lang="ru-RU" dirty="0"/>
              <a:t> исследует биохимические процессы, молекулярное строение нутриентов, их виды, связи, реакции, пищевые источники и сочетаемость.</a:t>
            </a:r>
          </a:p>
          <a:p>
            <a:endParaRPr lang="ru-RU" dirty="0"/>
          </a:p>
          <a:p>
            <a:r>
              <a:rPr lang="ru-RU" dirty="0"/>
              <a:t>Практическая </a:t>
            </a:r>
            <a:r>
              <a:rPr lang="ru-RU" dirty="0" err="1"/>
              <a:t>нутрициология</a:t>
            </a:r>
            <a:r>
              <a:rPr lang="ru-RU" dirty="0"/>
              <a:t> занимается непосредственно проблемами нерационального, неполноценного и несбалансированного питания, а также положительным влиянием «правильных» продуктов на здоровье </a:t>
            </a:r>
          </a:p>
        </p:txBody>
      </p:sp>
      <p:pic>
        <p:nvPicPr>
          <p:cNvPr id="4" name="Рисунок 3">
            <a:extLst>
              <a:ext uri="{FF2B5EF4-FFF2-40B4-BE49-F238E27FC236}">
                <a16:creationId xmlns:a16="http://schemas.microsoft.com/office/drawing/2014/main" xmlns="" id="{2D995006-A6B3-4A2B-AB3E-217506D5015E}"/>
              </a:ext>
            </a:extLst>
          </p:cNvPr>
          <p:cNvPicPr>
            <a:picLocks noChangeAspect="1"/>
          </p:cNvPicPr>
          <p:nvPr/>
        </p:nvPicPr>
        <p:blipFill>
          <a:blip r:embed="rId2"/>
          <a:stretch>
            <a:fillRect/>
          </a:stretch>
        </p:blipFill>
        <p:spPr>
          <a:xfrm>
            <a:off x="7975600" y="1738649"/>
            <a:ext cx="3945466" cy="4966952"/>
          </a:xfrm>
          <a:prstGeom prst="rect">
            <a:avLst/>
          </a:prstGeom>
        </p:spPr>
      </p:pic>
    </p:spTree>
    <p:extLst>
      <p:ext uri="{BB962C8B-B14F-4D97-AF65-F5344CB8AC3E}">
        <p14:creationId xmlns:p14="http://schemas.microsoft.com/office/powerpoint/2010/main" val="17947435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9F462FA-1BBC-4618-A680-B0D626E70189}"/>
              </a:ext>
            </a:extLst>
          </p:cNvPr>
          <p:cNvSpPr txBox="1"/>
          <p:nvPr/>
        </p:nvSpPr>
        <p:spPr>
          <a:xfrm>
            <a:off x="0" y="592667"/>
            <a:ext cx="11633200" cy="5355312"/>
          </a:xfrm>
          <a:prstGeom prst="rect">
            <a:avLst/>
          </a:prstGeom>
          <a:noFill/>
        </p:spPr>
        <p:txBody>
          <a:bodyPr wrap="square">
            <a:spAutoFit/>
          </a:bodyPr>
          <a:lstStyle/>
          <a:p>
            <a:r>
              <a:rPr lang="ru-RU" dirty="0" err="1"/>
              <a:t>Нутрициология</a:t>
            </a:r>
            <a:r>
              <a:rPr lang="ru-RU" dirty="0"/>
              <a:t>: простым языком о сложном в питании</a:t>
            </a:r>
          </a:p>
          <a:p>
            <a:endParaRPr lang="ru-RU" dirty="0"/>
          </a:p>
          <a:p>
            <a:r>
              <a:rPr lang="ru-RU" dirty="0"/>
              <a:t>Разница между диетологией и </a:t>
            </a:r>
            <a:r>
              <a:rPr lang="ru-RU" dirty="0" err="1"/>
              <a:t>нутрициологией</a:t>
            </a:r>
            <a:r>
              <a:rPr lang="ru-RU" dirty="0"/>
              <a:t> так же велика, как между лечением и профилактикой. Сравнительно молодая наука </a:t>
            </a:r>
            <a:r>
              <a:rPr lang="ru-RU" dirty="0" err="1"/>
              <a:t>нутрициология</a:t>
            </a:r>
            <a:r>
              <a:rPr lang="ru-RU" dirty="0"/>
              <a:t> помогает решать задачи превенции самых разных патологий, например:</a:t>
            </a:r>
          </a:p>
          <a:p>
            <a:endParaRPr lang="ru-RU" dirty="0"/>
          </a:p>
          <a:p>
            <a:r>
              <a:rPr lang="ru-RU" dirty="0"/>
              <a:t>сахарного диабета II типа у людей с наследственной предрасположенностью,</a:t>
            </a:r>
          </a:p>
          <a:p>
            <a:r>
              <a:rPr lang="ru-RU" dirty="0"/>
              <a:t>основных сердечно-сосудистых заболеваний,</a:t>
            </a:r>
          </a:p>
          <a:p>
            <a:r>
              <a:rPr lang="ru-RU" dirty="0"/>
              <a:t>неалкогольной жировой болезни печени,</a:t>
            </a:r>
          </a:p>
          <a:p>
            <a:r>
              <a:rPr lang="ru-RU" dirty="0"/>
              <a:t>муковисцидоза у людей с мутацией гена трансмембранного регулятора,</a:t>
            </a:r>
          </a:p>
          <a:p>
            <a:r>
              <a:rPr lang="ru-RU" dirty="0" err="1"/>
              <a:t>helicobacter</a:t>
            </a:r>
            <a:r>
              <a:rPr lang="ru-RU" dirty="0"/>
              <a:t> </a:t>
            </a:r>
            <a:r>
              <a:rPr lang="ru-RU" dirty="0" err="1"/>
              <a:t>pylori</a:t>
            </a:r>
            <a:r>
              <a:rPr lang="ru-RU" dirty="0"/>
              <a:t>-ассоциированных заболеваний ЖКТ,</a:t>
            </a:r>
          </a:p>
          <a:p>
            <a:r>
              <a:rPr lang="ru-RU" dirty="0" err="1"/>
              <a:t>гиперфосфатемии</a:t>
            </a:r>
            <a:r>
              <a:rPr lang="ru-RU" dirty="0"/>
              <a:t> у диализных больных,</a:t>
            </a:r>
          </a:p>
          <a:p>
            <a:r>
              <a:rPr lang="ru-RU" dirty="0" err="1"/>
              <a:t>билиарных</a:t>
            </a:r>
            <a:r>
              <a:rPr lang="ru-RU" dirty="0"/>
              <a:t> панкреатитов в детском и взрослом возрасте,</a:t>
            </a:r>
          </a:p>
          <a:p>
            <a:r>
              <a:rPr lang="ru-RU" dirty="0"/>
              <a:t>преждевременных родов на фоне дефицита макро- и микроэлементов,</a:t>
            </a:r>
          </a:p>
          <a:p>
            <a:r>
              <a:rPr lang="ru-RU" dirty="0"/>
              <a:t>различных злокачественных новообразований,</a:t>
            </a:r>
          </a:p>
          <a:p>
            <a:r>
              <a:rPr lang="ru-RU" dirty="0"/>
              <a:t>множественной </a:t>
            </a:r>
            <a:r>
              <a:rPr lang="ru-RU" dirty="0" err="1"/>
              <a:t>микронутриентной</a:t>
            </a:r>
            <a:r>
              <a:rPr lang="ru-RU" dirty="0"/>
              <a:t> недостаточности,</a:t>
            </a:r>
          </a:p>
          <a:p>
            <a:r>
              <a:rPr lang="ru-RU" dirty="0"/>
              <a:t>многих других заболеваний и их осложнений.</a:t>
            </a:r>
          </a:p>
          <a:p>
            <a:endParaRPr lang="ru-RU" dirty="0"/>
          </a:p>
          <a:p>
            <a:r>
              <a:rPr lang="ru-RU" dirty="0" err="1"/>
              <a:t>Нутрициологические</a:t>
            </a:r>
            <a:r>
              <a:rPr lang="ru-RU" dirty="0"/>
              <a:t> подходы применяются в общей терапии, гастроэнтерологии, кардиологии, ангиологии, флебологии, иммунологии, аллергологии, онкологии и даже стоматологии.</a:t>
            </a:r>
          </a:p>
        </p:txBody>
      </p:sp>
    </p:spTree>
    <p:extLst>
      <p:ext uri="{BB962C8B-B14F-4D97-AF65-F5344CB8AC3E}">
        <p14:creationId xmlns:p14="http://schemas.microsoft.com/office/powerpoint/2010/main" val="1656723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71E1351-54E7-435E-9BD1-C880342D7031}"/>
              </a:ext>
            </a:extLst>
          </p:cNvPr>
          <p:cNvSpPr txBox="1"/>
          <p:nvPr/>
        </p:nvSpPr>
        <p:spPr>
          <a:xfrm>
            <a:off x="270933" y="406399"/>
            <a:ext cx="11605634" cy="4801314"/>
          </a:xfrm>
          <a:prstGeom prst="rect">
            <a:avLst/>
          </a:prstGeom>
          <a:noFill/>
        </p:spPr>
        <p:txBody>
          <a:bodyPr wrap="square">
            <a:spAutoFit/>
          </a:bodyPr>
          <a:lstStyle/>
          <a:p>
            <a:r>
              <a:rPr lang="ru-RU" dirty="0"/>
              <a:t>В сфере научно-практического внимания </a:t>
            </a:r>
            <a:r>
              <a:rPr lang="ru-RU" dirty="0" err="1"/>
              <a:t>нутрициологов</a:t>
            </a:r>
            <a:r>
              <a:rPr lang="ru-RU" dirty="0"/>
              <a:t>:</a:t>
            </a:r>
          </a:p>
          <a:p>
            <a:endParaRPr lang="ru-RU" dirty="0"/>
          </a:p>
          <a:p>
            <a:r>
              <a:rPr lang="ru-RU" dirty="0"/>
              <a:t>*продукты питания, их энергетическая и пищевая ценность,</a:t>
            </a:r>
          </a:p>
          <a:p>
            <a:r>
              <a:rPr lang="ru-RU" dirty="0"/>
              <a:t>*нормы потребления калорий, белков, жиров и углеводов,</a:t>
            </a:r>
          </a:p>
          <a:p>
            <a:r>
              <a:rPr lang="ru-RU" dirty="0"/>
              <a:t>нормы потребления микро- и макроэлементов, витаминов, аминокислот, биологически активных веществ,</a:t>
            </a:r>
          </a:p>
          <a:p>
            <a:r>
              <a:rPr lang="ru-RU" dirty="0"/>
              <a:t>пища как источник </a:t>
            </a:r>
            <a:r>
              <a:rPr lang="ru-RU" dirty="0" err="1"/>
              <a:t>биодоступных</a:t>
            </a:r>
            <a:r>
              <a:rPr lang="ru-RU" dirty="0"/>
              <a:t> (хорошо усваиваемых) нутриентов,</a:t>
            </a:r>
          </a:p>
          <a:p>
            <a:r>
              <a:rPr lang="ru-RU" dirty="0"/>
              <a:t>совместимость и несовместимость продуктов питания,</a:t>
            </a:r>
          </a:p>
          <a:p>
            <a:r>
              <a:rPr lang="ru-RU" dirty="0"/>
              <a:t>влияние продуктов на обмен веществ у здорового человека и у пациентов с патологией,</a:t>
            </a:r>
          </a:p>
          <a:p>
            <a:r>
              <a:rPr lang="ru-RU" dirty="0"/>
              <a:t>формирование пищеварительной системы у детей до 3 лет и мн. др.</a:t>
            </a:r>
          </a:p>
          <a:p>
            <a:endParaRPr lang="ru-RU" dirty="0"/>
          </a:p>
          <a:p>
            <a:r>
              <a:rPr lang="ru-RU" dirty="0"/>
              <a:t> В  чём ключевое отличие </a:t>
            </a:r>
            <a:r>
              <a:rPr lang="ru-RU" dirty="0" err="1"/>
              <a:t>нутрициологии</a:t>
            </a:r>
            <a:r>
              <a:rPr lang="ru-RU" dirty="0"/>
              <a:t> и диетологии?</a:t>
            </a:r>
          </a:p>
          <a:p>
            <a:endParaRPr lang="ru-RU" dirty="0"/>
          </a:p>
          <a:p>
            <a:r>
              <a:rPr lang="ru-RU" dirty="0"/>
              <a:t>Диетология – раздел медицины, который разрабатывает и обосновывает принципы питания пациентов с различными заболеваниями. </a:t>
            </a:r>
          </a:p>
          <a:p>
            <a:endParaRPr lang="ru-RU" dirty="0"/>
          </a:p>
          <a:p>
            <a:r>
              <a:rPr lang="ru-RU" dirty="0"/>
              <a:t>Диетолог – это врач. Он использует разнообразные варианты питания, чтобы лечить заболевания, предотвращать их осложнения и т. н. </a:t>
            </a:r>
            <a:r>
              <a:rPr lang="ru-RU" dirty="0" err="1"/>
              <a:t>полиморбидные</a:t>
            </a:r>
            <a:r>
              <a:rPr lang="ru-RU" dirty="0"/>
              <a:t> состояния (две и более болезни сразу).</a:t>
            </a:r>
          </a:p>
        </p:txBody>
      </p:sp>
    </p:spTree>
    <p:extLst>
      <p:ext uri="{BB962C8B-B14F-4D97-AF65-F5344CB8AC3E}">
        <p14:creationId xmlns:p14="http://schemas.microsoft.com/office/powerpoint/2010/main" val="2009900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97B85C-F41A-4FB6-B153-0F4BB007312E}"/>
              </a:ext>
            </a:extLst>
          </p:cNvPr>
          <p:cNvSpPr txBox="1"/>
          <p:nvPr/>
        </p:nvSpPr>
        <p:spPr>
          <a:xfrm>
            <a:off x="-1" y="440267"/>
            <a:ext cx="11700934" cy="4801314"/>
          </a:xfrm>
          <a:prstGeom prst="rect">
            <a:avLst/>
          </a:prstGeom>
          <a:noFill/>
        </p:spPr>
        <p:txBody>
          <a:bodyPr wrap="square">
            <a:spAutoFit/>
          </a:bodyPr>
          <a:lstStyle/>
          <a:p>
            <a:r>
              <a:rPr lang="ru-RU" dirty="0" err="1"/>
              <a:t>Нутрициолог</a:t>
            </a:r>
            <a:r>
              <a:rPr lang="ru-RU" dirty="0"/>
              <a:t> не врач. Это специалист, который помогает сравнительно здоровому человеку разобраться в рационе, найти и устранить основные ошибки, скорректировать питание в соответствии с целью, которую перед собой ставит пациент и добиться продления функционального долголетия с высоким качеством жизни.</a:t>
            </a:r>
          </a:p>
          <a:p>
            <a:endParaRPr lang="ru-RU" dirty="0"/>
          </a:p>
          <a:p>
            <a:r>
              <a:rPr lang="ru-RU" dirty="0"/>
              <a:t> Например, цель – похудеть до нормы. Или – не допустить развития варикозного расширения вен. Или – </a:t>
            </a:r>
            <a:r>
              <a:rPr lang="ru-RU" dirty="0" err="1"/>
              <a:t>профилактировать</a:t>
            </a:r>
            <a:r>
              <a:rPr lang="ru-RU" dirty="0"/>
              <a:t> конкретный вид рака, случаи которого имели место в семье. Или – укрепить сердечно-сосудистую систему. Или – наладить работу </a:t>
            </a:r>
            <a:r>
              <a:rPr lang="ru-RU" dirty="0" err="1"/>
              <a:t>лимфосистемы</a:t>
            </a:r>
            <a:r>
              <a:rPr lang="ru-RU" dirty="0"/>
              <a:t>, чтобы устранить отёки и пастозность.</a:t>
            </a:r>
          </a:p>
          <a:p>
            <a:endParaRPr lang="ru-RU" dirty="0"/>
          </a:p>
          <a:p>
            <a:r>
              <a:rPr lang="ru-RU" dirty="0"/>
              <a:t>С помощью </a:t>
            </a:r>
            <a:r>
              <a:rPr lang="ru-RU" dirty="0" err="1"/>
              <a:t>нутрициолога</a:t>
            </a:r>
            <a:r>
              <a:rPr lang="ru-RU" dirty="0"/>
              <a:t> можно </a:t>
            </a:r>
            <a:r>
              <a:rPr lang="ru-RU" dirty="0" err="1"/>
              <a:t>превентировать</a:t>
            </a:r>
            <a:r>
              <a:rPr lang="ru-RU" dirty="0"/>
              <a:t> и решать разные проблемы:</a:t>
            </a:r>
          </a:p>
          <a:p>
            <a:endParaRPr lang="ru-RU" dirty="0"/>
          </a:p>
          <a:p>
            <a:r>
              <a:rPr lang="ru-RU" dirty="0"/>
              <a:t>справиться с ожирением и, наоборот, дефицитом массы тела,</a:t>
            </a:r>
          </a:p>
          <a:p>
            <a:r>
              <a:rPr lang="ru-RU" dirty="0"/>
              <a:t>нормализовать самочувствие при метеозависимостях,</a:t>
            </a:r>
          </a:p>
          <a:p>
            <a:r>
              <a:rPr lang="ru-RU" dirty="0"/>
              <a:t>преодолеть бесконтрольную тягу к сладкому,</a:t>
            </a:r>
          </a:p>
          <a:p>
            <a:r>
              <a:rPr lang="ru-RU" dirty="0"/>
              <a:t>восстановить цикл бодрствования и сна,</a:t>
            </a:r>
          </a:p>
          <a:p>
            <a:r>
              <a:rPr lang="ru-RU" dirty="0"/>
              <a:t>улучшить качество сна (это тоже зависит от питания),</a:t>
            </a:r>
          </a:p>
          <a:p>
            <a:r>
              <a:rPr lang="ru-RU" dirty="0" err="1"/>
              <a:t>профилактировать</a:t>
            </a:r>
            <a:r>
              <a:rPr lang="ru-RU" dirty="0"/>
              <a:t> широкий спектр метаболических расстройств и наследственных заболеваний,</a:t>
            </a:r>
          </a:p>
          <a:p>
            <a:r>
              <a:rPr lang="ru-RU" dirty="0"/>
              <a:t>наладить питание ребёнка при переходе на искусственное вскармливание, в том числе до 6 месяцев, и мн. др.</a:t>
            </a:r>
          </a:p>
        </p:txBody>
      </p:sp>
    </p:spTree>
    <p:extLst>
      <p:ext uri="{BB962C8B-B14F-4D97-AF65-F5344CB8AC3E}">
        <p14:creationId xmlns:p14="http://schemas.microsoft.com/office/powerpoint/2010/main" val="22401526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D30D0C6-0B19-4254-B11D-64B8B0EC2296}"/>
              </a:ext>
            </a:extLst>
          </p:cNvPr>
          <p:cNvSpPr txBox="1"/>
          <p:nvPr/>
        </p:nvSpPr>
        <p:spPr>
          <a:xfrm>
            <a:off x="118533" y="93878"/>
            <a:ext cx="6959600" cy="923330"/>
          </a:xfrm>
          <a:prstGeom prst="rect">
            <a:avLst/>
          </a:prstGeom>
          <a:noFill/>
        </p:spPr>
        <p:txBody>
          <a:bodyPr wrap="square">
            <a:spAutoFit/>
          </a:bodyPr>
          <a:lstStyle/>
          <a:p>
            <a:r>
              <a:rPr lang="ru-RU" dirty="0"/>
              <a:t>что ещё отличает </a:t>
            </a:r>
            <a:r>
              <a:rPr lang="ru-RU" dirty="0" err="1"/>
              <a:t>нутрициологию</a:t>
            </a:r>
            <a:r>
              <a:rPr lang="ru-RU" dirty="0"/>
              <a:t> от диетологии?</a:t>
            </a:r>
          </a:p>
          <a:p>
            <a:endParaRPr lang="ru-RU" dirty="0"/>
          </a:p>
          <a:p>
            <a:r>
              <a:rPr lang="ru-RU" dirty="0"/>
              <a:t>Давайте сравним эти две дисциплины</a:t>
            </a:r>
          </a:p>
        </p:txBody>
      </p:sp>
      <p:pic>
        <p:nvPicPr>
          <p:cNvPr id="4" name="Рисунок 3">
            <a:extLst>
              <a:ext uri="{FF2B5EF4-FFF2-40B4-BE49-F238E27FC236}">
                <a16:creationId xmlns:a16="http://schemas.microsoft.com/office/drawing/2014/main" xmlns="" id="{F3C75609-A1E6-4A02-82C5-762579A7F9DF}"/>
              </a:ext>
            </a:extLst>
          </p:cNvPr>
          <p:cNvPicPr>
            <a:picLocks noChangeAspect="1"/>
          </p:cNvPicPr>
          <p:nvPr/>
        </p:nvPicPr>
        <p:blipFill>
          <a:blip r:embed="rId2"/>
          <a:stretch>
            <a:fillRect/>
          </a:stretch>
        </p:blipFill>
        <p:spPr>
          <a:xfrm>
            <a:off x="7366000" y="338667"/>
            <a:ext cx="4826000" cy="4638145"/>
          </a:xfrm>
          <a:prstGeom prst="rect">
            <a:avLst/>
          </a:prstGeom>
        </p:spPr>
      </p:pic>
      <p:sp>
        <p:nvSpPr>
          <p:cNvPr id="6" name="TextBox 5">
            <a:extLst>
              <a:ext uri="{FF2B5EF4-FFF2-40B4-BE49-F238E27FC236}">
                <a16:creationId xmlns:a16="http://schemas.microsoft.com/office/drawing/2014/main" xmlns="" id="{034EFD16-C2C7-434C-85BD-4F9CC6E9C01C}"/>
              </a:ext>
            </a:extLst>
          </p:cNvPr>
          <p:cNvSpPr txBox="1"/>
          <p:nvPr/>
        </p:nvSpPr>
        <p:spPr>
          <a:xfrm>
            <a:off x="118533" y="1330011"/>
            <a:ext cx="7247467" cy="5632311"/>
          </a:xfrm>
          <a:prstGeom prst="rect">
            <a:avLst/>
          </a:prstGeom>
          <a:noFill/>
        </p:spPr>
        <p:txBody>
          <a:bodyPr wrap="square">
            <a:spAutoFit/>
          </a:bodyPr>
          <a:lstStyle/>
          <a:p>
            <a:r>
              <a:rPr lang="ru-RU" dirty="0"/>
              <a:t>Диетология</a:t>
            </a:r>
          </a:p>
          <a:p>
            <a:endParaRPr lang="ru-RU" dirty="0"/>
          </a:p>
          <a:p>
            <a:r>
              <a:rPr lang="ru-RU" dirty="0"/>
              <a:t>✓ Прикладной раздел медицины</a:t>
            </a:r>
          </a:p>
          <a:p>
            <a:r>
              <a:rPr lang="ru-RU" dirty="0"/>
              <a:t>✓ Консервативное направление</a:t>
            </a:r>
          </a:p>
          <a:p>
            <a:r>
              <a:rPr lang="ru-RU" dirty="0"/>
              <a:t>✓ Фундаментальные диетологические протоколы уже разработаны</a:t>
            </a:r>
          </a:p>
          <a:p>
            <a:r>
              <a:rPr lang="ru-RU" dirty="0"/>
              <a:t>✓ Занимается лечением с помощью диет</a:t>
            </a:r>
          </a:p>
          <a:p>
            <a:r>
              <a:rPr lang="ru-RU" dirty="0"/>
              <a:t>✓ Представляет больному индивидуальную схему питания для нормализации его состояния</a:t>
            </a:r>
          </a:p>
          <a:p>
            <a:endParaRPr lang="ru-RU" dirty="0"/>
          </a:p>
          <a:p>
            <a:r>
              <a:rPr lang="ru-RU" dirty="0" err="1"/>
              <a:t>Нутрициология</a:t>
            </a:r>
            <a:endParaRPr lang="ru-RU" dirty="0"/>
          </a:p>
          <a:p>
            <a:endParaRPr lang="ru-RU" dirty="0"/>
          </a:p>
          <a:p>
            <a:r>
              <a:rPr lang="ru-RU" dirty="0"/>
              <a:t>✓ Наука о питании</a:t>
            </a:r>
          </a:p>
          <a:p>
            <a:r>
              <a:rPr lang="ru-RU" dirty="0"/>
              <a:t>✓ Сравнительно новое направление</a:t>
            </a:r>
          </a:p>
          <a:p>
            <a:r>
              <a:rPr lang="ru-RU" dirty="0"/>
              <a:t>✓ Стремительно развивается и разрабатывает схемы питания</a:t>
            </a:r>
          </a:p>
          <a:p>
            <a:r>
              <a:rPr lang="ru-RU" dirty="0"/>
              <a:t>✓ Не занимается лечением</a:t>
            </a:r>
          </a:p>
          <a:p>
            <a:r>
              <a:rPr lang="ru-RU" dirty="0"/>
              <a:t>✓ обеспечивает индивидуализированное правильное питание и здоровый образ жизни для превенции заболеваний</a:t>
            </a:r>
          </a:p>
          <a:p>
            <a:r>
              <a:rPr lang="ru-RU" dirty="0"/>
              <a:t>Взаимодействуют ли эти науки? Да, безусловно. Диетология предлагает схемы лечебного питания во многом с опорой на исследования </a:t>
            </a:r>
            <a:r>
              <a:rPr lang="ru-RU" dirty="0" err="1"/>
              <a:t>нутрициологов</a:t>
            </a:r>
            <a:endParaRPr lang="ru-RU" dirty="0"/>
          </a:p>
        </p:txBody>
      </p:sp>
    </p:spTree>
    <p:extLst>
      <p:ext uri="{BB962C8B-B14F-4D97-AF65-F5344CB8AC3E}">
        <p14:creationId xmlns:p14="http://schemas.microsoft.com/office/powerpoint/2010/main" val="1640629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B02AB91-4A58-4FF7-962D-FB0253207A66}"/>
              </a:ext>
            </a:extLst>
          </p:cNvPr>
          <p:cNvSpPr txBox="1"/>
          <p:nvPr/>
        </p:nvSpPr>
        <p:spPr>
          <a:xfrm>
            <a:off x="-1" y="406400"/>
            <a:ext cx="11865935" cy="4801314"/>
          </a:xfrm>
          <a:prstGeom prst="rect">
            <a:avLst/>
          </a:prstGeom>
          <a:noFill/>
        </p:spPr>
        <p:txBody>
          <a:bodyPr wrap="square">
            <a:spAutoFit/>
          </a:bodyPr>
          <a:lstStyle/>
          <a:p>
            <a:r>
              <a:rPr lang="ru-RU" dirty="0"/>
              <a:t>Разновидности питания и диеты в </a:t>
            </a:r>
            <a:r>
              <a:rPr lang="ru-RU" dirty="0" err="1"/>
              <a:t>нутрициологии</a:t>
            </a:r>
            <a:endParaRPr lang="ru-RU" dirty="0"/>
          </a:p>
          <a:p>
            <a:endParaRPr lang="ru-RU" dirty="0"/>
          </a:p>
          <a:p>
            <a:r>
              <a:rPr lang="ru-RU" dirty="0"/>
              <a:t>В современной </a:t>
            </a:r>
            <a:r>
              <a:rPr lang="ru-RU" dirty="0" err="1"/>
              <a:t>нутрициологии</a:t>
            </a:r>
            <a:r>
              <a:rPr lang="ru-RU" dirty="0"/>
              <a:t> различают традиционное оптимизированное, профилактическое, лечебно-профилактическое, специализированное, функциональное и нетрадиционное питание. Внутри каждого типа – свои подвиды и схемы питания.</a:t>
            </a:r>
          </a:p>
          <a:p>
            <a:endParaRPr lang="ru-RU" dirty="0"/>
          </a:p>
          <a:p>
            <a:r>
              <a:rPr lang="ru-RU" dirty="0"/>
              <a:t>Традиционное оптимизированное питание предназначено для сохранения здоровья и снижения риска развития основных неинфекционных заболеваний. Обычно оно подходит для здоровых людей, которые не входят в группы риска по каким-либо заболеваниям, и может применяться без обширного обследования.</a:t>
            </a:r>
          </a:p>
          <a:p>
            <a:endParaRPr lang="ru-RU" dirty="0"/>
          </a:p>
          <a:p>
            <a:r>
              <a:rPr lang="ru-RU" dirty="0"/>
              <a:t>Традиционное оптимизированное питание предполагает подбор традиционных для этнической группы пациента продуктов питания, некоторых обогащённых продуктов и БАДов. Оно может меняться, если пациент обратился к </a:t>
            </a:r>
            <a:r>
              <a:rPr lang="ru-RU" dirty="0" err="1"/>
              <a:t>нутрициологу</a:t>
            </a:r>
            <a:r>
              <a:rPr lang="ru-RU" dirty="0"/>
              <a:t> в том числе с задачей похудеть или набрать массу.</a:t>
            </a:r>
          </a:p>
          <a:p>
            <a:endParaRPr lang="ru-RU" dirty="0"/>
          </a:p>
          <a:p>
            <a:r>
              <a:rPr lang="ru-RU" dirty="0"/>
              <a:t>Как правило, такие пациенты уже самостоятельно что-то попробовали, но не достигли результатов. Но </a:t>
            </a:r>
            <a:r>
              <a:rPr lang="ru-RU" dirty="0" err="1"/>
              <a:t>нутрициология</a:t>
            </a:r>
            <a:r>
              <a:rPr lang="ru-RU" dirty="0"/>
              <a:t> для похудения является не исключительно эстетическим, а именно оздоровительным направлением, поскольку проблема ожирения сегодня представляет популяционную угрозу.</a:t>
            </a:r>
          </a:p>
        </p:txBody>
      </p:sp>
    </p:spTree>
    <p:extLst>
      <p:ext uri="{BB962C8B-B14F-4D97-AF65-F5344CB8AC3E}">
        <p14:creationId xmlns:p14="http://schemas.microsoft.com/office/powerpoint/2010/main" val="514388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1924E22-6D09-47BE-85C3-90FF5823370C}"/>
              </a:ext>
            </a:extLst>
          </p:cNvPr>
          <p:cNvSpPr txBox="1"/>
          <p:nvPr/>
        </p:nvSpPr>
        <p:spPr>
          <a:xfrm>
            <a:off x="0" y="237068"/>
            <a:ext cx="9144000" cy="1200329"/>
          </a:xfrm>
          <a:prstGeom prst="rect">
            <a:avLst/>
          </a:prstGeom>
          <a:noFill/>
        </p:spPr>
        <p:txBody>
          <a:bodyPr wrap="square">
            <a:spAutoFit/>
          </a:bodyPr>
          <a:lstStyle/>
          <a:p>
            <a:r>
              <a:rPr lang="ru-RU" dirty="0"/>
              <a:t>Именно оно повышает риски инфарктов и инсультов, провоцирует атеросклеротическую закупорку сосудов, вызывает развитие сахарного диабета II типа, </a:t>
            </a:r>
            <a:r>
              <a:rPr lang="ru-RU" dirty="0" err="1"/>
              <a:t>гиперлипопротеинемию</a:t>
            </a:r>
            <a:r>
              <a:rPr lang="ru-RU" dirty="0"/>
              <a:t>, </a:t>
            </a:r>
            <a:r>
              <a:rPr lang="ru-RU" dirty="0" err="1"/>
              <a:t>гипоальбуминемию</a:t>
            </a:r>
            <a:r>
              <a:rPr lang="ru-RU" dirty="0"/>
              <a:t> и другие метаболические расстройства. В том числе – у детей и молодых людей репродуктивного возраста на пике фертильности.</a:t>
            </a:r>
          </a:p>
        </p:txBody>
      </p:sp>
      <p:sp>
        <p:nvSpPr>
          <p:cNvPr id="5" name="TextBox 4">
            <a:extLst>
              <a:ext uri="{FF2B5EF4-FFF2-40B4-BE49-F238E27FC236}">
                <a16:creationId xmlns:a16="http://schemas.microsoft.com/office/drawing/2014/main" xmlns="" id="{55C8397F-4FD6-4C01-B180-B56B560FAE67}"/>
              </a:ext>
            </a:extLst>
          </p:cNvPr>
          <p:cNvSpPr txBox="1"/>
          <p:nvPr/>
        </p:nvSpPr>
        <p:spPr>
          <a:xfrm>
            <a:off x="592667" y="2413338"/>
            <a:ext cx="6874933" cy="2031325"/>
          </a:xfrm>
          <a:prstGeom prst="rect">
            <a:avLst/>
          </a:prstGeom>
          <a:noFill/>
        </p:spPr>
        <p:txBody>
          <a:bodyPr wrap="square">
            <a:spAutoFit/>
          </a:bodyPr>
          <a:lstStyle/>
          <a:p>
            <a:r>
              <a:rPr lang="ru-RU" dirty="0"/>
              <a:t>Профилактическое питание предполагает исключение неблагоприятных пищевых факторов для пациентов, входящих в группу риска по определённым заболеваниям. Оно может носить </a:t>
            </a:r>
            <a:r>
              <a:rPr lang="ru-RU" dirty="0" err="1"/>
              <a:t>курсовый</a:t>
            </a:r>
            <a:r>
              <a:rPr lang="ru-RU" dirty="0"/>
              <a:t> характер, например, при </a:t>
            </a:r>
            <a:r>
              <a:rPr lang="ru-RU" dirty="0" err="1"/>
              <a:t>helicobacter</a:t>
            </a:r>
            <a:r>
              <a:rPr lang="ru-RU" dirty="0"/>
              <a:t> </a:t>
            </a:r>
            <a:r>
              <a:rPr lang="ru-RU" dirty="0" err="1"/>
              <a:t>pylori</a:t>
            </a:r>
            <a:r>
              <a:rPr lang="ru-RU" dirty="0"/>
              <a:t>-ассоциированном гастрите, или быть постоянным режимом питания, например, при генетической предрасположенности к целиакии.</a:t>
            </a:r>
          </a:p>
        </p:txBody>
      </p:sp>
      <p:pic>
        <p:nvPicPr>
          <p:cNvPr id="6" name="Рисунок 5">
            <a:extLst>
              <a:ext uri="{FF2B5EF4-FFF2-40B4-BE49-F238E27FC236}">
                <a16:creationId xmlns:a16="http://schemas.microsoft.com/office/drawing/2014/main" xmlns="" id="{26FED957-8B86-4737-B089-BB9EFF0755C0}"/>
              </a:ext>
            </a:extLst>
          </p:cNvPr>
          <p:cNvPicPr>
            <a:picLocks noChangeAspect="1"/>
          </p:cNvPicPr>
          <p:nvPr/>
        </p:nvPicPr>
        <p:blipFill>
          <a:blip r:embed="rId2"/>
          <a:stretch>
            <a:fillRect/>
          </a:stretch>
        </p:blipFill>
        <p:spPr>
          <a:xfrm>
            <a:off x="8432800" y="914401"/>
            <a:ext cx="3522132" cy="4062412"/>
          </a:xfrm>
          <a:prstGeom prst="rect">
            <a:avLst/>
          </a:prstGeom>
        </p:spPr>
      </p:pic>
    </p:spTree>
    <p:extLst>
      <p:ext uri="{BB962C8B-B14F-4D97-AF65-F5344CB8AC3E}">
        <p14:creationId xmlns:p14="http://schemas.microsoft.com/office/powerpoint/2010/main" val="42343159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402C9BF-514A-4106-A022-9D8B3CC8850E}"/>
              </a:ext>
            </a:extLst>
          </p:cNvPr>
          <p:cNvSpPr txBox="1"/>
          <p:nvPr/>
        </p:nvSpPr>
        <p:spPr>
          <a:xfrm>
            <a:off x="212651" y="159488"/>
            <a:ext cx="7442791" cy="6740307"/>
          </a:xfrm>
          <a:prstGeom prst="rect">
            <a:avLst/>
          </a:prstGeom>
          <a:noFill/>
        </p:spPr>
        <p:txBody>
          <a:bodyPr wrap="square">
            <a:spAutoFit/>
          </a:bodyPr>
          <a:lstStyle/>
          <a:p>
            <a:r>
              <a:rPr lang="ru-RU" sz="2400" b="1" i="1" dirty="0"/>
              <a:t>Лечебно-профилактическое питание отличается применением более строгих лечебных диет, которые учитывают не только продукты питания и БАДы, но и лекарственные препараты. Оно может быть показано пациентам с установленными заболеваниями для предотвращения развития осложнений и присоединения заболеваний, а также людям с вредными условиями труда (например, повышенной </a:t>
            </a:r>
            <a:r>
              <a:rPr lang="ru-RU" sz="2400" b="1" i="1" dirty="0" err="1"/>
              <a:t>стрессогенностью</a:t>
            </a:r>
            <a:r>
              <a:rPr lang="ru-RU" sz="2400" b="1" i="1" dirty="0"/>
              <a:t> или работе на производстве с радиоактивными элементами).</a:t>
            </a:r>
          </a:p>
          <a:p>
            <a:endParaRPr lang="ru-RU" sz="2400" b="1" i="1" dirty="0"/>
          </a:p>
          <a:p>
            <a:r>
              <a:rPr lang="ru-RU" sz="2400" b="1" i="1" dirty="0"/>
              <a:t>Специализированное питание предполагает решение индивидуальных задач пациента по оздоровлению и обеспечению оптимального функционирования организма в особых условиях. К таким условиям относится, например, работа в Заполярье, высокогорье, под водой или в косм</a:t>
            </a:r>
            <a:r>
              <a:rPr lang="ru-RU" dirty="0"/>
              <a:t>осе.</a:t>
            </a:r>
          </a:p>
        </p:txBody>
      </p:sp>
      <p:pic>
        <p:nvPicPr>
          <p:cNvPr id="4" name="Рисунок 3">
            <a:extLst>
              <a:ext uri="{FF2B5EF4-FFF2-40B4-BE49-F238E27FC236}">
                <a16:creationId xmlns:a16="http://schemas.microsoft.com/office/drawing/2014/main" xmlns="" id="{D3194718-C679-4B06-8D4E-07DCEF02FC1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7570381" y="606057"/>
            <a:ext cx="3955312" cy="5399456"/>
          </a:xfrm>
          <a:prstGeom prst="rect">
            <a:avLst/>
          </a:prstGeom>
        </p:spPr>
      </p:pic>
      <p:sp>
        <p:nvSpPr>
          <p:cNvPr id="5" name="TextBox 4">
            <a:extLst>
              <a:ext uri="{FF2B5EF4-FFF2-40B4-BE49-F238E27FC236}">
                <a16:creationId xmlns:a16="http://schemas.microsoft.com/office/drawing/2014/main" xmlns="" id="{602D0D2E-CECA-4AAE-BAC0-922BCE29C354}"/>
              </a:ext>
            </a:extLst>
          </p:cNvPr>
          <p:cNvSpPr txBox="1"/>
          <p:nvPr/>
        </p:nvSpPr>
        <p:spPr>
          <a:xfrm>
            <a:off x="7570381" y="6005512"/>
            <a:ext cx="3955312" cy="230832"/>
          </a:xfrm>
          <a:prstGeom prst="rect">
            <a:avLst/>
          </a:prstGeom>
          <a:noFill/>
        </p:spPr>
        <p:txBody>
          <a:bodyPr wrap="square" rtlCol="0">
            <a:spAutoFit/>
          </a:bodyPr>
          <a:lstStyle/>
          <a:p>
            <a:r>
              <a:rPr lang="ru-RU" sz="900">
                <a:hlinkClick r:id="rId3" tooltip="http://www.chaskor.ru/article/gallyutsinogennyj_fotoshop_36327"/>
              </a:rPr>
              <a:t>Это изображение</a:t>
            </a:r>
            <a:r>
              <a:rPr lang="ru-RU" sz="900"/>
              <a:t>, автор: Неизвестный автор, лицензия: </a:t>
            </a:r>
            <a:r>
              <a:rPr lang="ru-RU" sz="900">
                <a:hlinkClick r:id="rId4" tooltip="https://creativecommons.org/licenses/by/3.0/"/>
              </a:rPr>
              <a:t>CC BY</a:t>
            </a:r>
            <a:endParaRPr lang="ru-RU" sz="900"/>
          </a:p>
        </p:txBody>
      </p:sp>
    </p:spTree>
    <p:extLst>
      <p:ext uri="{BB962C8B-B14F-4D97-AF65-F5344CB8AC3E}">
        <p14:creationId xmlns:p14="http://schemas.microsoft.com/office/powerpoint/2010/main" val="2500195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4D1355-79F5-4860-A613-5D3A0E3DD024}"/>
              </a:ext>
            </a:extLst>
          </p:cNvPr>
          <p:cNvSpPr txBox="1"/>
          <p:nvPr/>
        </p:nvSpPr>
        <p:spPr>
          <a:xfrm>
            <a:off x="287868" y="389468"/>
            <a:ext cx="6553199" cy="2862322"/>
          </a:xfrm>
          <a:prstGeom prst="rect">
            <a:avLst/>
          </a:prstGeom>
          <a:noFill/>
        </p:spPr>
        <p:txBody>
          <a:bodyPr wrap="square">
            <a:spAutoFit/>
          </a:bodyPr>
          <a:lstStyle/>
          <a:p>
            <a:r>
              <a:rPr lang="ru-RU" dirty="0"/>
              <a:t>Сюда же относят спортивную </a:t>
            </a:r>
            <a:r>
              <a:rPr lang="ru-RU" dirty="0" err="1"/>
              <a:t>нутрициологию</a:t>
            </a:r>
            <a:r>
              <a:rPr lang="ru-RU" dirty="0"/>
              <a:t>. Спорт создаёт повышенные, порой предельные нагрузки на организм, повышает износ суставов и скелетно-мышечного аппарата, приводит к многочисленным травмам и хроническим болевым синдромам.</a:t>
            </a:r>
          </a:p>
          <a:p>
            <a:endParaRPr lang="ru-RU" dirty="0"/>
          </a:p>
          <a:p>
            <a:r>
              <a:rPr lang="ru-RU" dirty="0"/>
              <a:t> Также специализированного питания придерживаются беременные женщины, поскольку период </a:t>
            </a:r>
            <a:r>
              <a:rPr lang="ru-RU" dirty="0" err="1"/>
              <a:t>гестации</a:t>
            </a:r>
            <a:r>
              <a:rPr lang="ru-RU" dirty="0"/>
              <a:t> и лактации сопровождается </a:t>
            </a:r>
            <a:r>
              <a:rPr lang="ru-RU" dirty="0" err="1"/>
              <a:t>мультифакторными</a:t>
            </a:r>
            <a:r>
              <a:rPr lang="ru-RU" dirty="0"/>
              <a:t> изменениями в организме и повышенным потреблением большинства нутриентов.</a:t>
            </a:r>
          </a:p>
        </p:txBody>
      </p:sp>
      <p:pic>
        <p:nvPicPr>
          <p:cNvPr id="4" name="Рисунок 3">
            <a:extLst>
              <a:ext uri="{FF2B5EF4-FFF2-40B4-BE49-F238E27FC236}">
                <a16:creationId xmlns:a16="http://schemas.microsoft.com/office/drawing/2014/main" xmlns="" id="{479A8247-947E-4232-8265-CB65C61016A7}"/>
              </a:ext>
            </a:extLst>
          </p:cNvPr>
          <p:cNvPicPr>
            <a:picLocks noChangeAspect="1"/>
          </p:cNvPicPr>
          <p:nvPr/>
        </p:nvPicPr>
        <p:blipFill>
          <a:blip r:embed="rId2"/>
          <a:stretch>
            <a:fillRect/>
          </a:stretch>
        </p:blipFill>
        <p:spPr>
          <a:xfrm>
            <a:off x="7552267" y="1881187"/>
            <a:ext cx="4351865" cy="3095625"/>
          </a:xfrm>
          <a:prstGeom prst="rect">
            <a:avLst/>
          </a:prstGeom>
        </p:spPr>
      </p:pic>
      <p:sp>
        <p:nvSpPr>
          <p:cNvPr id="6" name="TextBox 5">
            <a:extLst>
              <a:ext uri="{FF2B5EF4-FFF2-40B4-BE49-F238E27FC236}">
                <a16:creationId xmlns:a16="http://schemas.microsoft.com/office/drawing/2014/main" xmlns="" id="{CF159F89-1887-4B97-8038-BDABE9164E84}"/>
              </a:ext>
            </a:extLst>
          </p:cNvPr>
          <p:cNvSpPr txBox="1"/>
          <p:nvPr/>
        </p:nvSpPr>
        <p:spPr>
          <a:xfrm>
            <a:off x="1016000" y="3894667"/>
            <a:ext cx="6214534" cy="1754326"/>
          </a:xfrm>
          <a:prstGeom prst="rect">
            <a:avLst/>
          </a:prstGeom>
          <a:noFill/>
        </p:spPr>
        <p:txBody>
          <a:bodyPr wrap="square">
            <a:spAutoFit/>
          </a:bodyPr>
          <a:lstStyle/>
          <a:p>
            <a:r>
              <a:rPr lang="ru-RU" dirty="0"/>
              <a:t>Наконец, специализированное питание необходимо пожилым людям. Каждый третий пожилой человек страдает от </a:t>
            </a:r>
            <a:r>
              <a:rPr lang="ru-RU" dirty="0" err="1"/>
              <a:t>саркопении</a:t>
            </a:r>
            <a:r>
              <a:rPr lang="ru-RU" dirty="0"/>
              <a:t> и остеопороза, а эти заболевания считаются нормальными, но крайне нежелательными возрастными изменениями. Так </a:t>
            </a:r>
            <a:r>
              <a:rPr lang="ru-RU" dirty="0" err="1"/>
              <a:t>нутрициология</a:t>
            </a:r>
            <a:r>
              <a:rPr lang="ru-RU" dirty="0"/>
              <a:t> оказывается полезна врачам-геронтологам.</a:t>
            </a:r>
          </a:p>
        </p:txBody>
      </p:sp>
    </p:spTree>
    <p:extLst>
      <p:ext uri="{BB962C8B-B14F-4D97-AF65-F5344CB8AC3E}">
        <p14:creationId xmlns:p14="http://schemas.microsoft.com/office/powerpoint/2010/main" val="35200505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1409521-029D-4FCA-B7B2-2C2152621729}"/>
              </a:ext>
            </a:extLst>
          </p:cNvPr>
          <p:cNvSpPr txBox="1"/>
          <p:nvPr/>
        </p:nvSpPr>
        <p:spPr>
          <a:xfrm>
            <a:off x="340242" y="474345"/>
            <a:ext cx="6251944" cy="4401205"/>
          </a:xfrm>
          <a:prstGeom prst="rect">
            <a:avLst/>
          </a:prstGeom>
          <a:noFill/>
        </p:spPr>
        <p:txBody>
          <a:bodyPr wrap="square">
            <a:spAutoFit/>
          </a:bodyPr>
          <a:lstStyle/>
          <a:p>
            <a:r>
              <a:rPr lang="ru-RU" sz="2000" b="1" i="1" dirty="0">
                <a:solidFill>
                  <a:schemeClr val="accent6">
                    <a:lumMod val="50000"/>
                  </a:schemeClr>
                </a:solidFill>
              </a:rPr>
              <a:t>Функциональное питание – очень интересный раздел </a:t>
            </a:r>
            <a:r>
              <a:rPr lang="ru-RU" sz="2000" b="1" i="1" dirty="0" err="1">
                <a:solidFill>
                  <a:schemeClr val="accent6">
                    <a:lumMod val="50000"/>
                  </a:schemeClr>
                </a:solidFill>
              </a:rPr>
              <a:t>нутрициологии</a:t>
            </a:r>
            <a:r>
              <a:rPr lang="ru-RU" sz="2000" b="1" i="1" dirty="0">
                <a:solidFill>
                  <a:schemeClr val="accent6">
                    <a:lumMod val="50000"/>
                  </a:schemeClr>
                </a:solidFill>
              </a:rPr>
              <a:t>, который помогает снизить риски конкретного заболевания и улучшить функции отдельных органов и систем, тем самым нормализовав работу всего организма.</a:t>
            </a:r>
          </a:p>
          <a:p>
            <a:endParaRPr lang="ru-RU" sz="2000" b="1" i="1" dirty="0">
              <a:solidFill>
                <a:schemeClr val="accent6">
                  <a:lumMod val="50000"/>
                </a:schemeClr>
              </a:solidFill>
            </a:endParaRPr>
          </a:p>
          <a:p>
            <a:r>
              <a:rPr lang="ru-RU" sz="2000" b="1" i="1" dirty="0">
                <a:solidFill>
                  <a:schemeClr val="accent6">
                    <a:lumMod val="50000"/>
                  </a:schemeClr>
                </a:solidFill>
              </a:rPr>
              <a:t>Протоколы функционального питания могут быть рекомендованы здоровым пациентам во вредных условиях. Это показано даже при </a:t>
            </a:r>
            <a:r>
              <a:rPr lang="ru-RU" sz="2000" b="1" i="1" dirty="0" err="1">
                <a:solidFill>
                  <a:schemeClr val="accent6">
                    <a:lumMod val="50000"/>
                  </a:schemeClr>
                </a:solidFill>
              </a:rPr>
              <a:t>неэкстремальных</a:t>
            </a:r>
            <a:r>
              <a:rPr lang="ru-RU" sz="2000" b="1" i="1" dirty="0">
                <a:solidFill>
                  <a:schemeClr val="accent6">
                    <a:lumMod val="50000"/>
                  </a:schemeClr>
                </a:solidFill>
              </a:rPr>
              <a:t>, но повышенных пищевых нагрузках: например, полезно подготовить гепатобилиарную систему организма к новогодним праздникам или к поездке в страну с другим климатом и продуктами питания – методами мягкого очищения </a:t>
            </a:r>
            <a:r>
              <a:rPr lang="ru-RU" sz="2000" b="1" i="1" dirty="0" err="1">
                <a:solidFill>
                  <a:schemeClr val="accent6">
                    <a:lumMod val="50000"/>
                  </a:schemeClr>
                </a:solidFill>
              </a:rPr>
              <a:t>лимфосистемы</a:t>
            </a:r>
            <a:r>
              <a:rPr lang="ru-RU" sz="2000" b="1" i="1" dirty="0">
                <a:solidFill>
                  <a:schemeClr val="accent6">
                    <a:lumMod val="50000"/>
                  </a:schemeClr>
                </a:solidFill>
              </a:rPr>
              <a:t>.</a:t>
            </a:r>
          </a:p>
        </p:txBody>
      </p:sp>
      <p:sp>
        <p:nvSpPr>
          <p:cNvPr id="5" name="TextBox 4">
            <a:extLst>
              <a:ext uri="{FF2B5EF4-FFF2-40B4-BE49-F238E27FC236}">
                <a16:creationId xmlns:a16="http://schemas.microsoft.com/office/drawing/2014/main" xmlns="" id="{C5C5E74F-AC8A-49F2-841A-424E7E0E6130}"/>
              </a:ext>
            </a:extLst>
          </p:cNvPr>
          <p:cNvSpPr txBox="1"/>
          <p:nvPr/>
        </p:nvSpPr>
        <p:spPr>
          <a:xfrm>
            <a:off x="6959600" y="474345"/>
            <a:ext cx="5046132" cy="6186309"/>
          </a:xfrm>
          <a:prstGeom prst="rect">
            <a:avLst/>
          </a:prstGeom>
          <a:noFill/>
        </p:spPr>
        <p:txBody>
          <a:bodyPr wrap="square">
            <a:spAutoFit/>
          </a:bodyPr>
          <a:lstStyle/>
          <a:p>
            <a:r>
              <a:rPr lang="ru-RU" i="1" dirty="0">
                <a:solidFill>
                  <a:schemeClr val="accent4">
                    <a:lumMod val="50000"/>
                  </a:schemeClr>
                </a:solidFill>
              </a:rPr>
              <a:t>Нетрадиционное питание объединяет самые разнообразные подходы к сохранению здоровья путём оптимизации рациона. Сюда входят не только современные, но и довольно древние практики, например, питание в системе учения йоги, аюрведы или </a:t>
            </a:r>
            <a:r>
              <a:rPr lang="ru-RU" i="1" dirty="0" err="1">
                <a:solidFill>
                  <a:schemeClr val="accent4">
                    <a:lumMod val="50000"/>
                  </a:schemeClr>
                </a:solidFill>
              </a:rPr>
              <a:t>дзенмакробиотики</a:t>
            </a:r>
            <a:r>
              <a:rPr lang="ru-RU" i="1" dirty="0">
                <a:solidFill>
                  <a:schemeClr val="accent4">
                    <a:lumMod val="50000"/>
                  </a:schemeClr>
                </a:solidFill>
              </a:rPr>
              <a:t>.</a:t>
            </a:r>
          </a:p>
          <a:p>
            <a:endParaRPr lang="ru-RU" i="1" dirty="0">
              <a:solidFill>
                <a:schemeClr val="accent4">
                  <a:lumMod val="50000"/>
                </a:schemeClr>
              </a:solidFill>
            </a:endParaRPr>
          </a:p>
          <a:p>
            <a:r>
              <a:rPr lang="ru-RU" i="1" dirty="0">
                <a:solidFill>
                  <a:schemeClr val="accent4">
                    <a:lumMod val="50000"/>
                  </a:schemeClr>
                </a:solidFill>
              </a:rPr>
              <a:t>Подбор того или иного типа питания </a:t>
            </a:r>
            <a:r>
              <a:rPr lang="ru-RU" i="1" dirty="0" err="1">
                <a:solidFill>
                  <a:schemeClr val="accent4">
                    <a:lumMod val="50000"/>
                  </a:schemeClr>
                </a:solidFill>
              </a:rPr>
              <a:t>нутрициолог</a:t>
            </a:r>
            <a:r>
              <a:rPr lang="ru-RU" i="1" dirty="0">
                <a:solidFill>
                  <a:schemeClr val="accent4">
                    <a:lumMod val="50000"/>
                  </a:schemeClr>
                </a:solidFill>
              </a:rPr>
              <a:t> основывает на принципе индивидуального подхода с учётом:</a:t>
            </a:r>
          </a:p>
          <a:p>
            <a:endParaRPr lang="ru-RU" i="1" dirty="0">
              <a:solidFill>
                <a:schemeClr val="accent4">
                  <a:lumMod val="50000"/>
                </a:schemeClr>
              </a:solidFill>
            </a:endParaRPr>
          </a:p>
          <a:p>
            <a:r>
              <a:rPr lang="ru-RU" i="1" dirty="0">
                <a:solidFill>
                  <a:schemeClr val="accent4">
                    <a:lumMod val="50000"/>
                  </a:schemeClr>
                </a:solidFill>
              </a:rPr>
              <a:t>состояния здоровья пациента,</a:t>
            </a:r>
          </a:p>
          <a:p>
            <a:r>
              <a:rPr lang="ru-RU" i="1" dirty="0">
                <a:solidFill>
                  <a:schemeClr val="accent4">
                    <a:lumMod val="50000"/>
                  </a:schemeClr>
                </a:solidFill>
              </a:rPr>
              <a:t>особенностей среды проживания и труда,</a:t>
            </a:r>
          </a:p>
          <a:p>
            <a:r>
              <a:rPr lang="ru-RU" i="1" dirty="0">
                <a:solidFill>
                  <a:schemeClr val="accent4">
                    <a:lumMod val="50000"/>
                  </a:schemeClr>
                </a:solidFill>
              </a:rPr>
              <a:t>климата и экологической ситуации,</a:t>
            </a:r>
          </a:p>
          <a:p>
            <a:r>
              <a:rPr lang="ru-RU" i="1" dirty="0">
                <a:solidFill>
                  <a:schemeClr val="accent4">
                    <a:lumMod val="50000"/>
                  </a:schemeClr>
                </a:solidFill>
              </a:rPr>
              <a:t>уровня физической активности,</a:t>
            </a:r>
          </a:p>
          <a:p>
            <a:r>
              <a:rPr lang="ru-RU" i="1" dirty="0">
                <a:solidFill>
                  <a:schemeClr val="accent4">
                    <a:lumMod val="50000"/>
                  </a:schemeClr>
                </a:solidFill>
              </a:rPr>
              <a:t>наличия вредных привычек,</a:t>
            </a:r>
          </a:p>
          <a:p>
            <a:r>
              <a:rPr lang="ru-RU" i="1" dirty="0">
                <a:solidFill>
                  <a:schemeClr val="accent4">
                    <a:lumMod val="50000"/>
                  </a:schemeClr>
                </a:solidFill>
              </a:rPr>
              <a:t>наличия генетических предрасположенностей.</a:t>
            </a:r>
          </a:p>
          <a:p>
            <a:endParaRPr lang="ru-RU" i="1" dirty="0">
              <a:solidFill>
                <a:schemeClr val="accent4">
                  <a:lumMod val="50000"/>
                </a:schemeClr>
              </a:solidFill>
            </a:endParaRPr>
          </a:p>
          <a:p>
            <a:r>
              <a:rPr lang="ru-RU" i="1" dirty="0">
                <a:solidFill>
                  <a:schemeClr val="accent4">
                    <a:lumMod val="50000"/>
                  </a:schemeClr>
                </a:solidFill>
              </a:rPr>
              <a:t>Основу рационализации питания составляют продукты. Но также в неё входят различные синтетические </a:t>
            </a:r>
            <a:r>
              <a:rPr lang="ru-RU" dirty="0"/>
              <a:t>и натуральные биологически активные добавки.</a:t>
            </a:r>
          </a:p>
        </p:txBody>
      </p:sp>
    </p:spTree>
    <p:extLst>
      <p:ext uri="{BB962C8B-B14F-4D97-AF65-F5344CB8AC3E}">
        <p14:creationId xmlns:p14="http://schemas.microsoft.com/office/powerpoint/2010/main" val="2941208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50AB061-DACE-446C-BCF8-AFADC149AE89}"/>
              </a:ext>
            </a:extLst>
          </p:cNvPr>
          <p:cNvSpPr>
            <a:spLocks noGrp="1"/>
          </p:cNvSpPr>
          <p:nvPr>
            <p:ph type="title"/>
          </p:nvPr>
        </p:nvSpPr>
        <p:spPr/>
        <p:txBody>
          <a:bodyPr/>
          <a:lstStyle/>
          <a:p>
            <a:pPr algn="ctr"/>
            <a:r>
              <a:rPr lang="ru-RU" b="1" i="1" dirty="0">
                <a:solidFill>
                  <a:schemeClr val="accent4">
                    <a:lumMod val="50000"/>
                  </a:schemeClr>
                </a:solidFill>
              </a:rPr>
              <a:t>ДИЕТА ДЮКАНА</a:t>
            </a:r>
          </a:p>
        </p:txBody>
      </p:sp>
      <p:sp>
        <p:nvSpPr>
          <p:cNvPr id="4" name="TextBox 3">
            <a:extLst>
              <a:ext uri="{FF2B5EF4-FFF2-40B4-BE49-F238E27FC236}">
                <a16:creationId xmlns:a16="http://schemas.microsoft.com/office/drawing/2014/main" xmlns="" id="{F0B7CBF3-4F39-4BF5-BC6D-238BE1238774}"/>
              </a:ext>
            </a:extLst>
          </p:cNvPr>
          <p:cNvSpPr txBox="1"/>
          <p:nvPr/>
        </p:nvSpPr>
        <p:spPr>
          <a:xfrm>
            <a:off x="423334" y="1997839"/>
            <a:ext cx="6824134" cy="4524315"/>
          </a:xfrm>
          <a:prstGeom prst="rect">
            <a:avLst/>
          </a:prstGeom>
          <a:noFill/>
        </p:spPr>
        <p:txBody>
          <a:bodyPr wrap="square">
            <a:spAutoFit/>
          </a:bodyPr>
          <a:lstStyle/>
          <a:p>
            <a:r>
              <a:rPr lang="ru-RU" sz="2400" dirty="0"/>
              <a:t>методика французского диетолога Пьера </a:t>
            </a:r>
            <a:r>
              <a:rPr lang="ru-RU" sz="2400" dirty="0" err="1"/>
              <a:t>Дюкана</a:t>
            </a:r>
            <a:r>
              <a:rPr lang="ru-RU" sz="2400" dirty="0"/>
              <a:t>. </a:t>
            </a:r>
          </a:p>
          <a:p>
            <a:r>
              <a:rPr lang="ru-RU" sz="2400" dirty="0"/>
              <a:t>Эта белковая диета позволила Кейт Миддлтон, герцогине Кембриджской, стать самой красивой невестой десятилетия, опыту которой последуют многие знаменитости.</a:t>
            </a:r>
            <a:endParaRPr lang="en-US" sz="2400" dirty="0"/>
          </a:p>
          <a:p>
            <a:r>
              <a:rPr lang="ru-RU" sz="2400" dirty="0"/>
              <a:t> Особенность методики </a:t>
            </a:r>
            <a:r>
              <a:rPr lang="ru-RU" sz="2400" dirty="0" err="1"/>
              <a:t>Дюкана</a:t>
            </a:r>
            <a:r>
              <a:rPr lang="ru-RU" sz="2400" dirty="0"/>
              <a:t> состоит в том, чтобы очистить организм и стабилизировать полученный результат навсегда. </a:t>
            </a:r>
          </a:p>
          <a:p>
            <a:r>
              <a:rPr lang="ru-RU" sz="2400" dirty="0"/>
              <a:t>То есть при точном соблюдении режима и правил диеты </a:t>
            </a:r>
            <a:r>
              <a:rPr lang="ru-RU" sz="2400" dirty="0" err="1"/>
              <a:t>Дюкана</a:t>
            </a:r>
            <a:r>
              <a:rPr lang="ru-RU" sz="2400" dirty="0"/>
              <a:t> можно добиться существенной потери веса и поддерживать его в норме постоянно.</a:t>
            </a:r>
          </a:p>
        </p:txBody>
      </p:sp>
      <p:pic>
        <p:nvPicPr>
          <p:cNvPr id="5" name="Рисунок 4">
            <a:extLst>
              <a:ext uri="{FF2B5EF4-FFF2-40B4-BE49-F238E27FC236}">
                <a16:creationId xmlns:a16="http://schemas.microsoft.com/office/drawing/2014/main" xmlns="" id="{D9D603DC-D75B-473A-9608-A5261A38525E}"/>
              </a:ext>
            </a:extLst>
          </p:cNvPr>
          <p:cNvPicPr>
            <a:picLocks noChangeAspect="1"/>
          </p:cNvPicPr>
          <p:nvPr/>
        </p:nvPicPr>
        <p:blipFill>
          <a:blip r:embed="rId2"/>
          <a:stretch>
            <a:fillRect/>
          </a:stretch>
        </p:blipFill>
        <p:spPr>
          <a:xfrm>
            <a:off x="7247468" y="1538287"/>
            <a:ext cx="4944532" cy="4777846"/>
          </a:xfrm>
          <a:prstGeom prst="rect">
            <a:avLst/>
          </a:prstGeom>
        </p:spPr>
      </p:pic>
    </p:spTree>
    <p:extLst>
      <p:ext uri="{BB962C8B-B14F-4D97-AF65-F5344CB8AC3E}">
        <p14:creationId xmlns:p14="http://schemas.microsoft.com/office/powerpoint/2010/main" val="20995327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3693E13-77FD-4B73-B799-CE00445422F7}"/>
              </a:ext>
            </a:extLst>
          </p:cNvPr>
          <p:cNvSpPr txBox="1"/>
          <p:nvPr/>
        </p:nvSpPr>
        <p:spPr>
          <a:xfrm>
            <a:off x="135466" y="660400"/>
            <a:ext cx="11853333" cy="5355312"/>
          </a:xfrm>
          <a:prstGeom prst="rect">
            <a:avLst/>
          </a:prstGeom>
          <a:noFill/>
        </p:spPr>
        <p:txBody>
          <a:bodyPr wrap="square">
            <a:spAutoFit/>
          </a:bodyPr>
          <a:lstStyle/>
          <a:p>
            <a:r>
              <a:rPr lang="ru-RU" dirty="0"/>
              <a:t>Основы клинической диетологии и здорового питания</a:t>
            </a:r>
          </a:p>
          <a:p>
            <a:endParaRPr lang="ru-RU" dirty="0"/>
          </a:p>
          <a:p>
            <a:r>
              <a:rPr lang="ru-RU" dirty="0"/>
              <a:t>В 1944 году доктор </a:t>
            </a:r>
            <a:r>
              <a:rPr lang="ru-RU" dirty="0" err="1"/>
              <a:t>Ансель</a:t>
            </a:r>
            <a:r>
              <a:rPr lang="ru-RU" dirty="0"/>
              <a:t> Кис провёл один из самых масштабных экспериментов по исследованию голода. Его опыт вошёл в историю как Миннесотский голодный эксперимент. По результатам испытания 36 молодых и здоровых мужчин учёный написал фундаментальную работу «Биология человеческого голода». </a:t>
            </a:r>
          </a:p>
          <a:p>
            <a:endParaRPr lang="ru-RU" dirty="0"/>
          </a:p>
          <a:p>
            <a:r>
              <a:rPr lang="ru-RU" dirty="0"/>
              <a:t>Выводы, к которым пришёл А. Кис, положили начало многим представлениям современной клинической диетологии. Прошло 70 лет, а результаты до сих пор до конца не исчерпали научного, практического и терапевтического потенциала.</a:t>
            </a:r>
          </a:p>
          <a:p>
            <a:endParaRPr lang="ru-RU" dirty="0"/>
          </a:p>
          <a:p>
            <a:r>
              <a:rPr lang="ru-RU" dirty="0"/>
              <a:t>Так, А. Кис показал, что состав диеты важен, но без необходимого энергетического «заряда» из жиров и углеводов белок, витамины и минералы практически бесполезны. </a:t>
            </a:r>
          </a:p>
          <a:p>
            <a:endParaRPr lang="ru-RU" dirty="0"/>
          </a:p>
          <a:p>
            <a:r>
              <a:rPr lang="ru-RU" dirty="0"/>
              <a:t>Организм не строит новые мышцы, так как мышцы потребляют много калорий, недостаточно укрепляет кости, плохо заживляет раны и слабеет против инфекций.</a:t>
            </a:r>
          </a:p>
          <a:p>
            <a:endParaRPr lang="ru-RU" dirty="0"/>
          </a:p>
          <a:p>
            <a:r>
              <a:rPr lang="ru-RU" dirty="0"/>
              <a:t>Оказалось, что «голодных людей нельзя научить демократии». Голодных людей вообще нельзя ничему научить: мышление, настроение, мотивация, поведение – до неузнаваемости меняется всё, что мы привыкли считать основой личности.</a:t>
            </a:r>
          </a:p>
        </p:txBody>
      </p:sp>
    </p:spTree>
    <p:extLst>
      <p:ext uri="{BB962C8B-B14F-4D97-AF65-F5344CB8AC3E}">
        <p14:creationId xmlns:p14="http://schemas.microsoft.com/office/powerpoint/2010/main" val="8030089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89CB0D5-E107-45D7-AD58-9188FC883F41}"/>
              </a:ext>
            </a:extLst>
          </p:cNvPr>
          <p:cNvSpPr txBox="1"/>
          <p:nvPr/>
        </p:nvSpPr>
        <p:spPr>
          <a:xfrm>
            <a:off x="203199" y="423333"/>
            <a:ext cx="11802534" cy="5632311"/>
          </a:xfrm>
          <a:prstGeom prst="rect">
            <a:avLst/>
          </a:prstGeom>
          <a:noFill/>
        </p:spPr>
        <p:txBody>
          <a:bodyPr wrap="square">
            <a:spAutoFit/>
          </a:bodyPr>
          <a:lstStyle/>
          <a:p>
            <a:r>
              <a:rPr lang="ru-RU" dirty="0"/>
              <a:t>В организме замирают все функции, кроме тех, которые направлены на выживание и поиск пищи. Даже системы жизнеобеспечения (такие, как дыхание и кровообращение) переходят на энергосберегающий режим. </a:t>
            </a:r>
          </a:p>
          <a:p>
            <a:endParaRPr lang="ru-RU" dirty="0"/>
          </a:p>
          <a:p>
            <a:r>
              <a:rPr lang="ru-RU" dirty="0"/>
              <a:t>Уменьшается мышечный тонус, пульс в состоянии покоя падает с 60 до 35 ударов в минуту, сокращается объём лёгких и количество крови, полностью исчезает либидо. Испытуемый зацикливается на еде и после эксперимента долгие месяцы не может вернуться к чувству насыщения, сколько бы он ни ел.</a:t>
            </a:r>
          </a:p>
          <a:p>
            <a:endParaRPr lang="ru-RU" dirty="0"/>
          </a:p>
          <a:p>
            <a:r>
              <a:rPr lang="ru-RU" dirty="0"/>
              <a:t>Хочется верить, что пища не окончательно управляет нами, но то, что её влияние на продолжительность и качество жизни человека действительно велико, – неоспоримый факт.</a:t>
            </a:r>
          </a:p>
          <a:p>
            <a:endParaRPr lang="ru-RU" dirty="0"/>
          </a:p>
          <a:p>
            <a:r>
              <a:rPr lang="ru-RU" dirty="0"/>
              <a:t>Сегодня мы знаем несколько больше, чем знали во времена доктора А. Киса, и можем утверждать, что диета крайне важна для здоровья, при котором пациент:</a:t>
            </a:r>
          </a:p>
          <a:p>
            <a:endParaRPr lang="ru-RU" dirty="0"/>
          </a:p>
          <a:p>
            <a:r>
              <a:rPr lang="ru-RU" dirty="0"/>
              <a:t>находится на пике физических и умственных возможностей, </a:t>
            </a:r>
          </a:p>
          <a:p>
            <a:r>
              <a:rPr lang="ru-RU" dirty="0"/>
              <a:t>достаточно энергичен, чтобы полноценно работать и отдыхать,</a:t>
            </a:r>
          </a:p>
          <a:p>
            <a:r>
              <a:rPr lang="ru-RU" dirty="0"/>
              <a:t>контролирует эмоциональное состояние и стойко противостоит стрессам,</a:t>
            </a:r>
          </a:p>
          <a:p>
            <a:r>
              <a:rPr lang="ru-RU" dirty="0"/>
              <a:t>мало подвержен заболеваниям и быстро восстанавливается после травм.</a:t>
            </a:r>
          </a:p>
          <a:p>
            <a:endParaRPr lang="ru-RU" dirty="0"/>
          </a:p>
          <a:p>
            <a:r>
              <a:rPr lang="ru-RU" dirty="0"/>
              <a:t>А под диетой следует понимать не временную </a:t>
            </a:r>
            <a:r>
              <a:rPr lang="ru-RU" dirty="0" err="1"/>
              <a:t>похудательную</a:t>
            </a:r>
            <a:r>
              <a:rPr lang="ru-RU" dirty="0"/>
              <a:t> меру, а образ жизни, основанный на максимально эффективном решении задач питания.</a:t>
            </a:r>
          </a:p>
        </p:txBody>
      </p:sp>
    </p:spTree>
    <p:extLst>
      <p:ext uri="{BB962C8B-B14F-4D97-AF65-F5344CB8AC3E}">
        <p14:creationId xmlns:p14="http://schemas.microsoft.com/office/powerpoint/2010/main" val="25169975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F637482-94C6-438A-B521-3B684BF50196}"/>
              </a:ext>
            </a:extLst>
          </p:cNvPr>
          <p:cNvSpPr txBox="1"/>
          <p:nvPr/>
        </p:nvSpPr>
        <p:spPr>
          <a:xfrm>
            <a:off x="508000" y="16318"/>
            <a:ext cx="11124019" cy="4524315"/>
          </a:xfrm>
          <a:prstGeom prst="rect">
            <a:avLst/>
          </a:prstGeom>
          <a:noFill/>
        </p:spPr>
        <p:txBody>
          <a:bodyPr wrap="square">
            <a:spAutoFit/>
          </a:bodyPr>
          <a:lstStyle/>
          <a:p>
            <a:r>
              <a:rPr lang="ru-RU" dirty="0"/>
              <a:t>Что это за задачи питания?</a:t>
            </a:r>
          </a:p>
          <a:p>
            <a:endParaRPr lang="ru-RU" dirty="0"/>
          </a:p>
          <a:p>
            <a:r>
              <a:rPr lang="ru-RU" dirty="0"/>
              <a:t>К. м. н. врач-диетолог В. П. Шевченко выделяет 5 основных функций питания в организме человека.</a:t>
            </a:r>
          </a:p>
          <a:p>
            <a:endParaRPr lang="ru-RU" dirty="0"/>
          </a:p>
          <a:p>
            <a:r>
              <a:rPr lang="ru-RU" dirty="0"/>
              <a:t>Восполнение энергетических запасов.</a:t>
            </a:r>
          </a:p>
          <a:p>
            <a:r>
              <a:rPr lang="ru-RU" dirty="0"/>
              <a:t>Доставка пластического материала: белки, жиры, углеводы, минеральные вещества.</a:t>
            </a:r>
          </a:p>
          <a:p>
            <a:r>
              <a:rPr lang="ru-RU" dirty="0"/>
              <a:t>Получение биологически активных веществ.</a:t>
            </a:r>
          </a:p>
          <a:p>
            <a:r>
              <a:rPr lang="ru-RU" dirty="0"/>
              <a:t>Выработка иммунитета: синтез белков комплемента и производство иммунокомпетентных клеток в красном костном мозге.</a:t>
            </a:r>
          </a:p>
          <a:p>
            <a:r>
              <a:rPr lang="ru-RU" dirty="0"/>
              <a:t>Синтез эндо- и </a:t>
            </a:r>
            <a:r>
              <a:rPr lang="ru-RU" dirty="0" err="1"/>
              <a:t>экзорфинов</a:t>
            </a:r>
            <a:r>
              <a:rPr lang="ru-RU" dirty="0"/>
              <a:t> с морфиноподобным действием.</a:t>
            </a:r>
          </a:p>
          <a:p>
            <a:endParaRPr lang="ru-RU" dirty="0"/>
          </a:p>
          <a:p>
            <a:r>
              <a:rPr lang="ru-RU" dirty="0"/>
              <a:t>У пациентов разных групп питания работа организма протекает по-разному: имеются разные метаболические отклонения, заболевания и предрасположенности в анамнезе: отсюда разница в подходах к питанию.</a:t>
            </a:r>
          </a:p>
          <a:p>
            <a:endParaRPr lang="ru-RU" dirty="0"/>
          </a:p>
          <a:p>
            <a:r>
              <a:rPr lang="ru-RU" dirty="0"/>
              <a:t>Для описания этих подходов врачи-диетологи пользуются рядом понятий и таблицами норм потребления незаменимых веществ, получаемых из пищи. Именно это составляет основу клинической диетологии.</a:t>
            </a:r>
          </a:p>
        </p:txBody>
      </p:sp>
    </p:spTree>
    <p:extLst>
      <p:ext uri="{BB962C8B-B14F-4D97-AF65-F5344CB8AC3E}">
        <p14:creationId xmlns:p14="http://schemas.microsoft.com/office/powerpoint/2010/main" val="3814593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80D15F4-AA0A-4792-B128-C2D1EEF2011D}"/>
              </a:ext>
            </a:extLst>
          </p:cNvPr>
          <p:cNvSpPr txBox="1"/>
          <p:nvPr/>
        </p:nvSpPr>
        <p:spPr>
          <a:xfrm>
            <a:off x="592668" y="751344"/>
            <a:ext cx="5266266" cy="5632311"/>
          </a:xfrm>
          <a:prstGeom prst="rect">
            <a:avLst/>
          </a:prstGeom>
          <a:noFill/>
        </p:spPr>
        <p:txBody>
          <a:bodyPr wrap="square">
            <a:spAutoFit/>
          </a:bodyPr>
          <a:lstStyle/>
          <a:p>
            <a:r>
              <a:rPr lang="ru-RU" dirty="0"/>
              <a:t>В разрезе обозначенных задач пища рассматривается как ресурс, обладающий:</a:t>
            </a:r>
          </a:p>
          <a:p>
            <a:endParaRPr lang="ru-RU" dirty="0"/>
          </a:p>
          <a:p>
            <a:r>
              <a:rPr lang="ru-RU" dirty="0"/>
              <a:t>энергетической ценностью,</a:t>
            </a:r>
          </a:p>
          <a:p>
            <a:r>
              <a:rPr lang="ru-RU" dirty="0"/>
              <a:t>физиологической ценностью,</a:t>
            </a:r>
          </a:p>
          <a:p>
            <a:r>
              <a:rPr lang="ru-RU" dirty="0"/>
              <a:t>биологической ценностью,</a:t>
            </a:r>
          </a:p>
          <a:p>
            <a:r>
              <a:rPr lang="ru-RU" dirty="0"/>
              <a:t>пищевой ценностью,</a:t>
            </a:r>
          </a:p>
          <a:p>
            <a:r>
              <a:rPr lang="ru-RU" dirty="0"/>
              <a:t>*гастрономической и эстетической ценностью.</a:t>
            </a:r>
          </a:p>
          <a:p>
            <a:endParaRPr lang="ru-RU" dirty="0"/>
          </a:p>
          <a:p>
            <a:r>
              <a:rPr lang="ru-RU" dirty="0"/>
              <a:t>На практике большинство пациентов отдаёт предпочтение последней ценности – не только без пользы, но и во вред здоровью.</a:t>
            </a:r>
          </a:p>
          <a:p>
            <a:endParaRPr lang="ru-RU" dirty="0"/>
          </a:p>
          <a:p>
            <a:r>
              <a:rPr lang="ru-RU" dirty="0"/>
              <a:t>Энергетическая ценность – это количество энергии, которую организм человека получает из пищи в процессе её усвоения. Энергетическая ценность рассчитывается в джоулях или – чаще – калориях, и под калорией понимается количество энергии, необходимое, чтобы нагреть 1 грамм воды на 1 градус Цельсия.</a:t>
            </a:r>
          </a:p>
        </p:txBody>
      </p:sp>
      <p:pic>
        <p:nvPicPr>
          <p:cNvPr id="4" name="Рисунок 3">
            <a:extLst>
              <a:ext uri="{FF2B5EF4-FFF2-40B4-BE49-F238E27FC236}">
                <a16:creationId xmlns:a16="http://schemas.microsoft.com/office/drawing/2014/main" xmlns="" id="{87454920-2887-4C62-89CF-1627C129BC7B}"/>
              </a:ext>
            </a:extLst>
          </p:cNvPr>
          <p:cNvPicPr>
            <a:picLocks noChangeAspect="1"/>
          </p:cNvPicPr>
          <p:nvPr/>
        </p:nvPicPr>
        <p:blipFill>
          <a:blip r:embed="rId2"/>
          <a:stretch>
            <a:fillRect/>
          </a:stretch>
        </p:blipFill>
        <p:spPr>
          <a:xfrm>
            <a:off x="6705600" y="609600"/>
            <a:ext cx="5012266" cy="5632311"/>
          </a:xfrm>
          <a:prstGeom prst="rect">
            <a:avLst/>
          </a:prstGeom>
        </p:spPr>
      </p:pic>
    </p:spTree>
    <p:extLst>
      <p:ext uri="{BB962C8B-B14F-4D97-AF65-F5344CB8AC3E}">
        <p14:creationId xmlns:p14="http://schemas.microsoft.com/office/powerpoint/2010/main" val="38589371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1511899-098C-463A-BBA7-E7F585439D7F}"/>
              </a:ext>
            </a:extLst>
          </p:cNvPr>
          <p:cNvSpPr txBox="1"/>
          <p:nvPr/>
        </p:nvSpPr>
        <p:spPr>
          <a:xfrm>
            <a:off x="95693" y="74428"/>
            <a:ext cx="11972260" cy="2031325"/>
          </a:xfrm>
          <a:prstGeom prst="rect">
            <a:avLst/>
          </a:prstGeom>
          <a:noFill/>
        </p:spPr>
        <p:txBody>
          <a:bodyPr wrap="square">
            <a:spAutoFit/>
          </a:bodyPr>
          <a:lstStyle/>
          <a:p>
            <a:r>
              <a:rPr lang="ru-RU" dirty="0"/>
              <a:t>Диетология для чайников: 5 законов питания для здорового похудения</a:t>
            </a:r>
          </a:p>
          <a:p>
            <a:endParaRPr lang="ru-RU" dirty="0"/>
          </a:p>
          <a:p>
            <a:r>
              <a:rPr lang="ru-RU" dirty="0"/>
              <a:t>В отличие от врачей-диетологов, которые занимаются восстановлением (нормализацией) функций организма путём коррекции рациона, пациенты интересуются диетологией в основном с целью похудеть или набрать мышечную массу. </a:t>
            </a:r>
          </a:p>
          <a:p>
            <a:endParaRPr lang="ru-RU" dirty="0"/>
          </a:p>
          <a:p>
            <a:r>
              <a:rPr lang="ru-RU" dirty="0"/>
              <a:t>Чтобы достичь этой цели, важно соблюдать основные принципы нормализации питания для здорового похудения – независимо от выбранного вами </a:t>
            </a:r>
            <a:r>
              <a:rPr lang="ru-RU" dirty="0" err="1"/>
              <a:t>нутрициологического</a:t>
            </a:r>
            <a:r>
              <a:rPr lang="ru-RU" dirty="0"/>
              <a:t> подхода.</a:t>
            </a:r>
          </a:p>
        </p:txBody>
      </p:sp>
      <p:sp>
        <p:nvSpPr>
          <p:cNvPr id="4" name="TextBox 3">
            <a:extLst>
              <a:ext uri="{FF2B5EF4-FFF2-40B4-BE49-F238E27FC236}">
                <a16:creationId xmlns:a16="http://schemas.microsoft.com/office/drawing/2014/main" xmlns="" id="{C4D3032C-96AF-4309-A958-A6C3C7F873B9}"/>
              </a:ext>
            </a:extLst>
          </p:cNvPr>
          <p:cNvSpPr txBox="1"/>
          <p:nvPr/>
        </p:nvSpPr>
        <p:spPr>
          <a:xfrm>
            <a:off x="124047" y="2056686"/>
            <a:ext cx="11972260" cy="4801314"/>
          </a:xfrm>
          <a:prstGeom prst="rect">
            <a:avLst/>
          </a:prstGeom>
          <a:noFill/>
        </p:spPr>
        <p:txBody>
          <a:bodyPr wrap="square">
            <a:spAutoFit/>
          </a:bodyPr>
          <a:lstStyle/>
          <a:p>
            <a:r>
              <a:rPr lang="ru-RU" dirty="0"/>
              <a:t>Принцип 1. Устанавливаем причину излишнего веса</a:t>
            </a:r>
          </a:p>
          <a:p>
            <a:endParaRPr lang="ru-RU" dirty="0"/>
          </a:p>
          <a:p>
            <a:r>
              <a:rPr lang="ru-RU" dirty="0"/>
              <a:t>Прежде чем приступать к снижению массы тела, следует проверить, нарушен ли статус питания у пациента. Для этого существуют методы калькуляции процента жира в организме, один из которых – формула индекса массы тела.</a:t>
            </a:r>
          </a:p>
          <a:p>
            <a:r>
              <a:rPr lang="ru-RU" dirty="0"/>
              <a:t>ИМТ = масса / рост 2где рост указывается в метрах с двумя цифрами после запятой. После расчёта индивидуального ИМТ устанавливается характеристика статуса питания пациента – по следующей классификации.</a:t>
            </a:r>
          </a:p>
          <a:p>
            <a:r>
              <a:rPr lang="ru-RU" dirty="0"/>
              <a:t>Если значение ИМТ больше 27, однозначно надо худеть. Но прежде чем приступать к коррекции рациона, важно выяснить, что послужило причиной лишнего веса:</a:t>
            </a:r>
          </a:p>
          <a:p>
            <a:r>
              <a:rPr lang="ru-RU" dirty="0"/>
              <a:t>переедание и вредные привычки,</a:t>
            </a:r>
          </a:p>
          <a:p>
            <a:r>
              <a:rPr lang="ru-RU" dirty="0"/>
              <a:t>эндокринные и метаболические расстройства,</a:t>
            </a:r>
          </a:p>
          <a:p>
            <a:r>
              <a:rPr lang="ru-RU" dirty="0"/>
              <a:t>генетическая предрасположенность, </a:t>
            </a:r>
          </a:p>
          <a:p>
            <a:r>
              <a:rPr lang="ru-RU" dirty="0"/>
              <a:t>Схемы лечения ожирения, сопровождающегося сахарным диабетом или гипотиреозом, будут отличаться от лечения ожирения у пациента без сопутствующих заболеваний, поскольку у таких пациентов нарушен углеводный обмен, отсюда повышенные риски для здоровья. В частности, риск развития </a:t>
            </a:r>
            <a:r>
              <a:rPr lang="ru-RU" dirty="0" err="1"/>
              <a:t>кетоацидоза</a:t>
            </a:r>
            <a:r>
              <a:rPr lang="ru-RU" dirty="0"/>
              <a:t> (диабетической комы) на фоне резко выраженной недостаточности инсулина.</a:t>
            </a:r>
          </a:p>
          <a:p>
            <a:r>
              <a:rPr lang="ru-RU" dirty="0"/>
              <a:t>недостаточность двигательной активности,</a:t>
            </a:r>
          </a:p>
          <a:p>
            <a:r>
              <a:rPr lang="ru-RU" dirty="0"/>
              <a:t>гормональная терапия и др. факторы.</a:t>
            </a:r>
          </a:p>
        </p:txBody>
      </p:sp>
    </p:spTree>
    <p:extLst>
      <p:ext uri="{BB962C8B-B14F-4D97-AF65-F5344CB8AC3E}">
        <p14:creationId xmlns:p14="http://schemas.microsoft.com/office/powerpoint/2010/main" val="32748869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4927356-4531-413A-A388-45CA324D27EC}"/>
              </a:ext>
            </a:extLst>
          </p:cNvPr>
          <p:cNvSpPr txBox="1"/>
          <p:nvPr/>
        </p:nvSpPr>
        <p:spPr>
          <a:xfrm>
            <a:off x="180754" y="188648"/>
            <a:ext cx="11897832" cy="3693319"/>
          </a:xfrm>
          <a:prstGeom prst="rect">
            <a:avLst/>
          </a:prstGeom>
          <a:noFill/>
        </p:spPr>
        <p:txBody>
          <a:bodyPr wrap="square">
            <a:spAutoFit/>
          </a:bodyPr>
          <a:lstStyle/>
          <a:p>
            <a:r>
              <a:rPr lang="ru-RU" dirty="0"/>
              <a:t>Терапия ожирения при таких заболеваниях, как:</a:t>
            </a:r>
          </a:p>
          <a:p>
            <a:endParaRPr lang="ru-RU" dirty="0"/>
          </a:p>
          <a:p>
            <a:r>
              <a:rPr lang="ru-RU" dirty="0"/>
              <a:t>сахарный диабет I и II типа,</a:t>
            </a:r>
          </a:p>
          <a:p>
            <a:r>
              <a:rPr lang="ru-RU" dirty="0"/>
              <a:t>несахарный диабет,</a:t>
            </a:r>
          </a:p>
          <a:p>
            <a:r>
              <a:rPr lang="ru-RU" dirty="0"/>
              <a:t>гипертиреоз и гипотиреоз,</a:t>
            </a:r>
          </a:p>
          <a:p>
            <a:r>
              <a:rPr lang="ru-RU" dirty="0"/>
              <a:t>гипофизарное ожирение,</a:t>
            </a:r>
          </a:p>
          <a:p>
            <a:r>
              <a:rPr lang="ru-RU" dirty="0"/>
              <a:t>неалкогольная жировая болезнь печени,</a:t>
            </a:r>
          </a:p>
          <a:p>
            <a:r>
              <a:rPr lang="ru-RU" dirty="0"/>
              <a:t>другие эндокринные и метаболические расстройства </a:t>
            </a:r>
          </a:p>
          <a:p>
            <a:endParaRPr lang="ru-RU" dirty="0"/>
          </a:p>
          <a:p>
            <a:r>
              <a:rPr lang="ru-RU" dirty="0"/>
              <a:t>часто требует сочетания диетотерапии и гормонотерапии. Назначить её может только врач, поэтому при повышенном индексе ИМТ рекомендована консультация у врача для установления пищевого и гормонального статуса пациента. В 8 случаях из 10 ожирение носит </a:t>
            </a:r>
            <a:r>
              <a:rPr lang="ru-RU" dirty="0" err="1"/>
              <a:t>коморбидный</a:t>
            </a:r>
            <a:r>
              <a:rPr lang="ru-RU" dirty="0"/>
              <a:t> (комплексный) характер и требует коррекции не только питания, но и всего образа жизни</a:t>
            </a:r>
          </a:p>
        </p:txBody>
      </p:sp>
    </p:spTree>
    <p:extLst>
      <p:ext uri="{BB962C8B-B14F-4D97-AF65-F5344CB8AC3E}">
        <p14:creationId xmlns:p14="http://schemas.microsoft.com/office/powerpoint/2010/main" val="38762029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9BE22B4-8477-4F28-B00C-4DFC0380D782}"/>
              </a:ext>
            </a:extLst>
          </p:cNvPr>
          <p:cNvSpPr txBox="1"/>
          <p:nvPr/>
        </p:nvSpPr>
        <p:spPr>
          <a:xfrm>
            <a:off x="1" y="0"/>
            <a:ext cx="9558669" cy="6740307"/>
          </a:xfrm>
          <a:prstGeom prst="rect">
            <a:avLst/>
          </a:prstGeom>
          <a:noFill/>
        </p:spPr>
        <p:txBody>
          <a:bodyPr wrap="square">
            <a:spAutoFit/>
          </a:bodyPr>
          <a:lstStyle/>
          <a:p>
            <a:r>
              <a:rPr lang="ru-RU" dirty="0"/>
              <a:t>Принцип 2. Восстанавливаем водный баланс</a:t>
            </a:r>
          </a:p>
          <a:p>
            <a:r>
              <a:rPr lang="ru-RU" dirty="0"/>
              <a:t>Одно из типичных упущений при самостоятельном похудении – это дефицит воды. Меж тем среднесуточный баланс воды – один из классических показателей статуса питания в диетологии. Он основывается на анализе: поступления воды в организм в чистом виде и с пищей;</a:t>
            </a:r>
          </a:p>
          <a:p>
            <a:r>
              <a:rPr lang="ru-RU" dirty="0"/>
              <a:t>выделения воды через дыхание (незначительно), мочеиспускание, потоотделение и со стулом.</a:t>
            </a:r>
          </a:p>
          <a:p>
            <a:r>
              <a:rPr lang="ru-RU" dirty="0"/>
              <a:t>Формула расчёта суточной нормы чистой воды достаточно простая: </a:t>
            </a:r>
          </a:p>
          <a:p>
            <a:r>
              <a:rPr lang="ru-RU" dirty="0"/>
              <a:t>30 мл * масса тела в кг. Как вода влияет на похудение?</a:t>
            </a:r>
          </a:p>
          <a:p>
            <a:r>
              <a:rPr lang="ru-RU" dirty="0"/>
              <a:t>Даже простое перечисление функций воды в организме займёт несколько страниц. Мы приведём 3 показательных примера.</a:t>
            </a:r>
          </a:p>
          <a:p>
            <a:r>
              <a:rPr lang="ru-RU" dirty="0"/>
              <a:t>Вода – универсальный природный растворитель. В желудке вода нормализует концентрацию соляной кислоты, ферментов пепсина, </a:t>
            </a:r>
            <a:r>
              <a:rPr lang="ru-RU" dirty="0" err="1"/>
              <a:t>гастрина</a:t>
            </a:r>
            <a:r>
              <a:rPr lang="ru-RU" dirty="0"/>
              <a:t> и других пищеварительных агентов, которые при дефиците воды повышают кислотность сред желудка и провоцируют </a:t>
            </a:r>
            <a:r>
              <a:rPr lang="ru-RU" dirty="0" err="1"/>
              <a:t>гиперацидный</a:t>
            </a:r>
            <a:r>
              <a:rPr lang="ru-RU" dirty="0"/>
              <a:t> гастрит и другие состояния, ассоциированные с повышенным </a:t>
            </a:r>
            <a:r>
              <a:rPr lang="ru-RU" dirty="0" err="1"/>
              <a:t>pH</a:t>
            </a:r>
            <a:r>
              <a:rPr lang="ru-RU" dirty="0"/>
              <a:t>. Хотелось бы напомнить, что нормальная концентрация воды в желудочном соке составляет 99,4%.</a:t>
            </a:r>
          </a:p>
          <a:p>
            <a:r>
              <a:rPr lang="ru-RU" dirty="0"/>
              <a:t>Потребление достаточного количества чистой воды необходимо для активации перистальтики кишечника. Не случайно педиатры и неонатологи обращают внимание на консистенцию кала грудничков. И не случайно у младенцев нормальная концентрация воды в кале выше, чем у взрослых (85% и 80% соответственно). Пока мышечный тонус кишечника недостаточен, продвижению пищевого комка может способствовать только его мазеобразный гомогенный характер.</a:t>
            </a:r>
          </a:p>
          <a:p>
            <a:r>
              <a:rPr lang="ru-RU" dirty="0"/>
              <a:t>Наконец, без воды физически невозможна циркуляция крови, лимфы и межклеточной жидкости. С точки зрения врачей целлюлит – это не косметическая проблема, а нарушение циркуляции лимфы в подкожно-жировой клетчатке. </a:t>
            </a:r>
          </a:p>
        </p:txBody>
      </p:sp>
      <p:pic>
        <p:nvPicPr>
          <p:cNvPr id="4" name="Рисунок 3">
            <a:extLst>
              <a:ext uri="{FF2B5EF4-FFF2-40B4-BE49-F238E27FC236}">
                <a16:creationId xmlns:a16="http://schemas.microsoft.com/office/drawing/2014/main" xmlns="" id="{E90521CE-11FA-488A-AAD0-61A1C75A2C61}"/>
              </a:ext>
            </a:extLst>
          </p:cNvPr>
          <p:cNvPicPr>
            <a:picLocks noChangeAspect="1"/>
          </p:cNvPicPr>
          <p:nvPr/>
        </p:nvPicPr>
        <p:blipFill>
          <a:blip r:embed="rId2"/>
          <a:stretch>
            <a:fillRect/>
          </a:stretch>
        </p:blipFill>
        <p:spPr>
          <a:xfrm>
            <a:off x="9750056" y="135468"/>
            <a:ext cx="2441944" cy="3293532"/>
          </a:xfrm>
          <a:prstGeom prst="rect">
            <a:avLst/>
          </a:prstGeom>
        </p:spPr>
      </p:pic>
    </p:spTree>
    <p:extLst>
      <p:ext uri="{BB962C8B-B14F-4D97-AF65-F5344CB8AC3E}">
        <p14:creationId xmlns:p14="http://schemas.microsoft.com/office/powerpoint/2010/main" val="27676792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E386B2B-51BD-4E1D-8A3D-69D7C2DB74B0}"/>
              </a:ext>
            </a:extLst>
          </p:cNvPr>
          <p:cNvSpPr txBox="1"/>
          <p:nvPr/>
        </p:nvSpPr>
        <p:spPr>
          <a:xfrm>
            <a:off x="0" y="0"/>
            <a:ext cx="8669867" cy="6463308"/>
          </a:xfrm>
          <a:prstGeom prst="rect">
            <a:avLst/>
          </a:prstGeom>
          <a:noFill/>
        </p:spPr>
        <p:txBody>
          <a:bodyPr wrap="square">
            <a:spAutoFit/>
          </a:bodyPr>
          <a:lstStyle/>
          <a:p>
            <a:r>
              <a:rPr lang="ru-RU" dirty="0"/>
              <a:t>Принцип 3. Рассчитываем БЖУ и нормализуем рацион</a:t>
            </a:r>
          </a:p>
          <a:p>
            <a:r>
              <a:rPr lang="ru-RU" dirty="0"/>
              <a:t>Какие бы задачи ни решала наша диета: похудение, набор массы, нормализацию обменных процессов – схема питания должна учитывать суточную потребность пациента в белках, жирах, углеводах и биологически активных элементах и соединениях. </a:t>
            </a:r>
          </a:p>
          <a:p>
            <a:r>
              <a:rPr lang="ru-RU" dirty="0"/>
              <a:t>Это и подразумевает сбалансированное питание: не слишком обильное, но достаточно разнообразное, чтобы организм мог добывать из пищи всё необходимое для здорового функционирования.</a:t>
            </a:r>
          </a:p>
          <a:p>
            <a:r>
              <a:rPr lang="ru-RU" dirty="0"/>
              <a:t>Приблизительное соотношение БЖУ, на которое следует ориентироваться:</a:t>
            </a:r>
          </a:p>
          <a:p>
            <a:r>
              <a:rPr lang="ru-RU" dirty="0"/>
              <a:t>при нормальном ИМТ: 30-50% углеводов, 25-35% белков, 25-35% жиров;</a:t>
            </a:r>
          </a:p>
          <a:p>
            <a:r>
              <a:rPr lang="ru-RU" dirty="0"/>
              <a:t>при высоком ИМТ: 10-20% углеводов, 40-50% белков, 30-40% жиров;</a:t>
            </a:r>
          </a:p>
          <a:p>
            <a:r>
              <a:rPr lang="ru-RU" dirty="0"/>
              <a:t>при низком ИМТ: 40-60% углеводов, 25-35% белков, 10-15% жиров.</a:t>
            </a:r>
          </a:p>
          <a:p>
            <a:r>
              <a:rPr lang="ru-RU" dirty="0"/>
              <a:t>Но белки белкам, жиры жирам и углеводы углеводам рознь. Важно не только количество, но и качество поставляемых нутриентов.</a:t>
            </a:r>
          </a:p>
          <a:p>
            <a:r>
              <a:rPr lang="ru-RU" dirty="0"/>
              <a:t>Среди органических соединений ключевую роль играют белки: на них приходится свыше 50% массы клетки в сухом виде. При этом белки находятся в клетке не в статическом, а в динамическом состоянии: они постоянно синтезируются и распадаются до аминокислот.</a:t>
            </a:r>
          </a:p>
          <a:p>
            <a:endParaRPr lang="ru-RU" dirty="0"/>
          </a:p>
          <a:p>
            <a:r>
              <a:rPr lang="ru-RU" dirty="0"/>
              <a:t>Белки практически не депонируются (не запасаются) в организме: их поступление с пищей необходимо ежедневно. Богатые белками продукты не всегда равноценны, так как состав содержащихся в ней аминокислот различается.</a:t>
            </a:r>
          </a:p>
          <a:p>
            <a:endParaRPr lang="ru-RU" dirty="0"/>
          </a:p>
        </p:txBody>
      </p:sp>
      <p:pic>
        <p:nvPicPr>
          <p:cNvPr id="4" name="Рисунок 3">
            <a:extLst>
              <a:ext uri="{FF2B5EF4-FFF2-40B4-BE49-F238E27FC236}">
                <a16:creationId xmlns:a16="http://schemas.microsoft.com/office/drawing/2014/main" xmlns="" id="{64290871-7DA5-4652-A679-41F1616C00DF}"/>
              </a:ext>
            </a:extLst>
          </p:cNvPr>
          <p:cNvPicPr>
            <a:picLocks noChangeAspect="1"/>
          </p:cNvPicPr>
          <p:nvPr/>
        </p:nvPicPr>
        <p:blipFill>
          <a:blip r:embed="rId2"/>
          <a:stretch>
            <a:fillRect/>
          </a:stretch>
        </p:blipFill>
        <p:spPr>
          <a:xfrm>
            <a:off x="8669866" y="1881187"/>
            <a:ext cx="3047999" cy="3095625"/>
          </a:xfrm>
          <a:prstGeom prst="rect">
            <a:avLst/>
          </a:prstGeom>
        </p:spPr>
      </p:pic>
    </p:spTree>
    <p:extLst>
      <p:ext uri="{BB962C8B-B14F-4D97-AF65-F5344CB8AC3E}">
        <p14:creationId xmlns:p14="http://schemas.microsoft.com/office/powerpoint/2010/main" val="38463223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1D9D357-4DB2-418A-A28E-CA35BA5C4708}"/>
              </a:ext>
            </a:extLst>
          </p:cNvPr>
          <p:cNvSpPr txBox="1"/>
          <p:nvPr/>
        </p:nvSpPr>
        <p:spPr>
          <a:xfrm>
            <a:off x="118533" y="186268"/>
            <a:ext cx="11734800" cy="2308324"/>
          </a:xfrm>
          <a:prstGeom prst="rect">
            <a:avLst/>
          </a:prstGeom>
          <a:noFill/>
        </p:spPr>
        <p:txBody>
          <a:bodyPr wrap="square">
            <a:spAutoFit/>
          </a:bodyPr>
          <a:lstStyle/>
          <a:p>
            <a:r>
              <a:rPr lang="ru-RU" dirty="0"/>
              <a:t>Так усвояемость белков из мясных продуктов достигает 97%, а усвояемость белков из растительной пищи – только 83-85%. Это объясняется большим количеством балластных веществ (целлюлозы, пектина и других </a:t>
            </a:r>
            <a:r>
              <a:rPr lang="ru-RU" dirty="0" err="1"/>
              <a:t>неперевариваемых</a:t>
            </a:r>
            <a:r>
              <a:rPr lang="ru-RU" dirty="0"/>
              <a:t> частей растительной пищи). </a:t>
            </a:r>
          </a:p>
          <a:p>
            <a:endParaRPr lang="ru-RU" dirty="0"/>
          </a:p>
          <a:p>
            <a:r>
              <a:rPr lang="ru-RU" dirty="0"/>
              <a:t>Биологическая ценность белковых продуктов определяется главным образом концентрацией </a:t>
            </a:r>
            <a:r>
              <a:rPr lang="ru-RU" dirty="0" err="1"/>
              <a:t>эссенциальных</a:t>
            </a:r>
            <a:r>
              <a:rPr lang="ru-RU" dirty="0"/>
              <a:t> (незаменимых) аминокислот и перевариваемостью ферментами пищеварительной системы пациента. Для оценки индивидуальной биологической ценности диетологи учитывают </a:t>
            </a:r>
            <a:r>
              <a:rPr lang="ru-RU" dirty="0" err="1"/>
              <a:t>аллергизирующие</a:t>
            </a:r>
            <a:r>
              <a:rPr lang="ru-RU" dirty="0"/>
              <a:t> факторы – пищевые непереносимости, которые развиваются в подавляющем случае именно к белкам того или иного продукта.</a:t>
            </a:r>
          </a:p>
        </p:txBody>
      </p:sp>
      <p:sp>
        <p:nvSpPr>
          <p:cNvPr id="5" name="TextBox 4">
            <a:extLst>
              <a:ext uri="{FF2B5EF4-FFF2-40B4-BE49-F238E27FC236}">
                <a16:creationId xmlns:a16="http://schemas.microsoft.com/office/drawing/2014/main" xmlns="" id="{7DFC4D33-14F4-49EC-844F-836A8C95002B}"/>
              </a:ext>
            </a:extLst>
          </p:cNvPr>
          <p:cNvSpPr txBox="1"/>
          <p:nvPr/>
        </p:nvSpPr>
        <p:spPr>
          <a:xfrm>
            <a:off x="287867" y="2777066"/>
            <a:ext cx="11904133" cy="3693319"/>
          </a:xfrm>
          <a:prstGeom prst="rect">
            <a:avLst/>
          </a:prstGeom>
          <a:noFill/>
        </p:spPr>
        <p:txBody>
          <a:bodyPr wrap="square">
            <a:spAutoFit/>
          </a:bodyPr>
          <a:lstStyle/>
          <a:p>
            <a:r>
              <a:rPr lang="ru-RU" dirty="0"/>
              <a:t>Жиры, в отличие от белков, депонируются (запасаются), из-за чего с точки зрения пациента представляют большую проблему, а с точки зрения его организма – большую ценность. </a:t>
            </a:r>
          </a:p>
          <a:p>
            <a:endParaRPr lang="ru-RU" dirty="0"/>
          </a:p>
          <a:p>
            <a:r>
              <a:rPr lang="ru-RU" dirty="0"/>
              <a:t>К функциям жиров относится </a:t>
            </a:r>
            <a:r>
              <a:rPr lang="ru-RU" dirty="0" err="1"/>
              <a:t>теплосохранение</a:t>
            </a:r>
            <a:r>
              <a:rPr lang="ru-RU" dirty="0"/>
              <a:t>, депонирование жирорастворимых веществ, причём как полезных, так и вредных. Например, в жировых отложениях в растворенном виде содержатся витамины А, D, E, K и здесь же – </a:t>
            </a:r>
            <a:r>
              <a:rPr lang="ru-RU" dirty="0" err="1"/>
              <a:t>иммуногенный</a:t>
            </a:r>
            <a:r>
              <a:rPr lang="ru-RU" dirty="0"/>
              <a:t> мусор, который организм не смог в своё время вывести.</a:t>
            </a:r>
          </a:p>
          <a:p>
            <a:endParaRPr lang="ru-RU" dirty="0"/>
          </a:p>
          <a:p>
            <a:r>
              <a:rPr lang="ru-RU" dirty="0"/>
              <a:t>Биологическая роль жиров определяется главным образом содержанием полиненасыщенных жирных кислот. В большом количестве они встречаются в растительных маслах: в масле подсолнечника, кокоса, льна, оливы, кукурузы их содержание достигает 90%. </a:t>
            </a:r>
          </a:p>
          <a:p>
            <a:endParaRPr lang="ru-RU" dirty="0"/>
          </a:p>
          <a:p>
            <a:r>
              <a:rPr lang="ru-RU" dirty="0"/>
              <a:t>Также биологическую ценность представляют жироподобные вещества: фосфолипиды, гликолипиды, стерины (в т. ч. </a:t>
            </a:r>
            <a:r>
              <a:rPr lang="ru-RU" dirty="0" err="1"/>
              <a:t>фитостерины</a:t>
            </a:r>
            <a:r>
              <a:rPr lang="ru-RU" dirty="0"/>
              <a:t>) и т. д. Это компоненты клеточных мембран, цитоплазмы, ядерного вещества клеток</a:t>
            </a:r>
          </a:p>
        </p:txBody>
      </p:sp>
    </p:spTree>
    <p:extLst>
      <p:ext uri="{BB962C8B-B14F-4D97-AF65-F5344CB8AC3E}">
        <p14:creationId xmlns:p14="http://schemas.microsoft.com/office/powerpoint/2010/main" val="7198480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DF824D7-1E35-4A86-88B1-A000FB40D519}"/>
              </a:ext>
            </a:extLst>
          </p:cNvPr>
          <p:cNvSpPr txBox="1"/>
          <p:nvPr/>
        </p:nvSpPr>
        <p:spPr>
          <a:xfrm>
            <a:off x="846668" y="197346"/>
            <a:ext cx="6129866" cy="6463308"/>
          </a:xfrm>
          <a:prstGeom prst="rect">
            <a:avLst/>
          </a:prstGeom>
          <a:noFill/>
        </p:spPr>
        <p:txBody>
          <a:bodyPr wrap="square">
            <a:spAutoFit/>
          </a:bodyPr>
          <a:lstStyle/>
          <a:p>
            <a:r>
              <a:rPr lang="ru-RU" dirty="0"/>
              <a:t>Значимая роль углеводов в питании человека состоит в их исключительно лёгкой утилизации организмом. В состав пищевых продуктов входят 4 группы углеводов:</a:t>
            </a:r>
          </a:p>
          <a:p>
            <a:endParaRPr lang="ru-RU" dirty="0"/>
          </a:p>
          <a:p>
            <a:r>
              <a:rPr lang="ru-RU" dirty="0"/>
              <a:t>моносахариды (глюкоза, фруктоза),</a:t>
            </a:r>
          </a:p>
          <a:p>
            <a:r>
              <a:rPr lang="ru-RU" dirty="0"/>
              <a:t>олигосахариды (дисахариды, </a:t>
            </a:r>
            <a:r>
              <a:rPr lang="ru-RU" dirty="0" err="1"/>
              <a:t>трисахариды</a:t>
            </a:r>
            <a:r>
              <a:rPr lang="ru-RU" dirty="0"/>
              <a:t>),</a:t>
            </a:r>
          </a:p>
          <a:p>
            <a:r>
              <a:rPr lang="ru-RU" dirty="0"/>
              <a:t>полисахариды (крахмал, гликоген),</a:t>
            </a:r>
          </a:p>
          <a:p>
            <a:r>
              <a:rPr lang="ru-RU" dirty="0" err="1"/>
              <a:t>мукополисахариды</a:t>
            </a:r>
            <a:r>
              <a:rPr lang="ru-RU" dirty="0"/>
              <a:t> (</a:t>
            </a:r>
            <a:r>
              <a:rPr lang="ru-RU" dirty="0" err="1"/>
              <a:t>аминосахара</a:t>
            </a:r>
            <a:r>
              <a:rPr lang="ru-RU" dirty="0"/>
              <a:t>, </a:t>
            </a:r>
            <a:r>
              <a:rPr lang="ru-RU" dirty="0" err="1"/>
              <a:t>галактуроновая</a:t>
            </a:r>
            <a:r>
              <a:rPr lang="ru-RU" dirty="0"/>
              <a:t> кислота).</a:t>
            </a:r>
          </a:p>
          <a:p>
            <a:endParaRPr lang="ru-RU" dirty="0"/>
          </a:p>
          <a:p>
            <a:r>
              <a:rPr lang="ru-RU" dirty="0"/>
              <a:t>В нормализованном рационе источником углеводов являются растения: фрукты и злаки. В злаках количество углеводов в сухой массе достигает 90%. В основном они представлены в форме крахмала, переваривание которого начинается во рту под действием фермента амилазы (вспомните пример с кусочком хлеба). </a:t>
            </a:r>
          </a:p>
          <a:p>
            <a:endParaRPr lang="ru-RU" dirty="0"/>
          </a:p>
          <a:p>
            <a:r>
              <a:rPr lang="ru-RU" dirty="0"/>
              <a:t>Сначала крахмал распадается до мальтозы, затем → до глюкозы и в этом виде всасывается в кишечнике и попадает в кровь. </a:t>
            </a:r>
          </a:p>
          <a:p>
            <a:endParaRPr lang="ru-RU" dirty="0"/>
          </a:p>
          <a:p>
            <a:r>
              <a:rPr lang="ru-RU" dirty="0"/>
              <a:t>Со способностью углеводов достаточно быстро распадаться и менять уровень сахара в крови связано понятие гликемического индекса.</a:t>
            </a:r>
          </a:p>
        </p:txBody>
      </p:sp>
    </p:spTree>
    <p:extLst>
      <p:ext uri="{BB962C8B-B14F-4D97-AF65-F5344CB8AC3E}">
        <p14:creationId xmlns:p14="http://schemas.microsoft.com/office/powerpoint/2010/main" val="3938281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FAC3B3C-4A11-465E-BB61-C2E88645110F}"/>
              </a:ext>
            </a:extLst>
          </p:cNvPr>
          <p:cNvSpPr>
            <a:spLocks noGrp="1"/>
          </p:cNvSpPr>
          <p:nvPr>
            <p:ph type="title"/>
          </p:nvPr>
        </p:nvSpPr>
        <p:spPr>
          <a:xfrm>
            <a:off x="0" y="0"/>
            <a:ext cx="8788399" cy="6705599"/>
          </a:xfrm>
        </p:spPr>
        <p:txBody>
          <a:bodyPr>
            <a:normAutofit fontScale="90000"/>
          </a:bodyPr>
          <a:lstStyle/>
          <a:p>
            <a:r>
              <a:rPr lang="ru-RU" b="1" i="1" dirty="0"/>
              <a:t>Суть диеты: для получения стабильного результата необходимо соблюдать диету несколько месяцев. </a:t>
            </a:r>
            <a:br>
              <a:rPr lang="ru-RU" b="1" i="1" dirty="0"/>
            </a:br>
            <a:r>
              <a:rPr lang="ru-RU" b="1" i="1" dirty="0"/>
              <a:t>Режим предусматривает ограничение количества углеводов и жиров в рационе и упор на белковую пищу.</a:t>
            </a:r>
            <a:br>
              <a:rPr lang="ru-RU" b="1" i="1" dirty="0"/>
            </a:br>
            <a:r>
              <a:rPr lang="ru-RU" b="1" i="1" dirty="0"/>
              <a:t> Есть можно в любое время и в любых количествах. Диета делится на 4 </a:t>
            </a:r>
            <a:r>
              <a:rPr lang="ru-RU" sz="3600" b="1" i="1" dirty="0"/>
              <a:t>фазы: </a:t>
            </a:r>
            <a:br>
              <a:rPr lang="ru-RU" sz="3600" b="1" i="1" dirty="0"/>
            </a:br>
            <a:r>
              <a:rPr lang="ru-RU" sz="3600" b="1" i="1" dirty="0">
                <a:solidFill>
                  <a:srgbClr val="C00000"/>
                </a:solidFill>
              </a:rPr>
              <a:t>атака, </a:t>
            </a:r>
            <a:br>
              <a:rPr lang="ru-RU" sz="3600" b="1" i="1" dirty="0">
                <a:solidFill>
                  <a:srgbClr val="C00000"/>
                </a:solidFill>
              </a:rPr>
            </a:br>
            <a:r>
              <a:rPr lang="ru-RU" sz="3600" b="1" i="1" dirty="0">
                <a:solidFill>
                  <a:srgbClr val="C00000"/>
                </a:solidFill>
              </a:rPr>
              <a:t>круиз,</a:t>
            </a:r>
            <a:br>
              <a:rPr lang="ru-RU" sz="3600" b="1" i="1" dirty="0">
                <a:solidFill>
                  <a:srgbClr val="C00000"/>
                </a:solidFill>
              </a:rPr>
            </a:br>
            <a:r>
              <a:rPr lang="ru-RU" sz="3600" b="1" i="1" dirty="0">
                <a:solidFill>
                  <a:srgbClr val="C00000"/>
                </a:solidFill>
              </a:rPr>
              <a:t> закрепление </a:t>
            </a:r>
            <a:br>
              <a:rPr lang="ru-RU" sz="3600" b="1" i="1" dirty="0">
                <a:solidFill>
                  <a:srgbClr val="C00000"/>
                </a:solidFill>
              </a:rPr>
            </a:br>
            <a:r>
              <a:rPr lang="ru-RU" sz="3600" b="1" i="1" dirty="0">
                <a:solidFill>
                  <a:srgbClr val="C00000"/>
                </a:solidFill>
              </a:rPr>
              <a:t>и стабилизация</a:t>
            </a:r>
            <a:r>
              <a:rPr lang="ru-RU" b="1" i="1" dirty="0"/>
              <a:t>.</a:t>
            </a:r>
          </a:p>
        </p:txBody>
      </p:sp>
      <p:pic>
        <p:nvPicPr>
          <p:cNvPr id="3" name="Рисунок 2">
            <a:extLst>
              <a:ext uri="{FF2B5EF4-FFF2-40B4-BE49-F238E27FC236}">
                <a16:creationId xmlns:a16="http://schemas.microsoft.com/office/drawing/2014/main" xmlns="" id="{F4791A99-55DD-4496-83D0-BF0733F7A9E2}"/>
              </a:ext>
            </a:extLst>
          </p:cNvPr>
          <p:cNvPicPr>
            <a:picLocks noChangeAspect="1"/>
          </p:cNvPicPr>
          <p:nvPr/>
        </p:nvPicPr>
        <p:blipFill>
          <a:blip r:embed="rId2"/>
          <a:stretch>
            <a:fillRect/>
          </a:stretch>
        </p:blipFill>
        <p:spPr>
          <a:xfrm>
            <a:off x="8591106" y="152401"/>
            <a:ext cx="3600893" cy="6553198"/>
          </a:xfrm>
          <a:prstGeom prst="rect">
            <a:avLst/>
          </a:prstGeom>
        </p:spPr>
      </p:pic>
    </p:spTree>
    <p:extLst>
      <p:ext uri="{BB962C8B-B14F-4D97-AF65-F5344CB8AC3E}">
        <p14:creationId xmlns:p14="http://schemas.microsoft.com/office/powerpoint/2010/main" val="15978045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F7DE4D6-E885-4D3A-BDDB-96E24C44EE97}"/>
              </a:ext>
            </a:extLst>
          </p:cNvPr>
          <p:cNvSpPr txBox="1"/>
          <p:nvPr/>
        </p:nvSpPr>
        <p:spPr>
          <a:xfrm>
            <a:off x="287867" y="0"/>
            <a:ext cx="11768666" cy="6740307"/>
          </a:xfrm>
          <a:prstGeom prst="rect">
            <a:avLst/>
          </a:prstGeom>
          <a:noFill/>
        </p:spPr>
        <p:txBody>
          <a:bodyPr wrap="square">
            <a:spAutoFit/>
          </a:bodyPr>
          <a:lstStyle/>
          <a:p>
            <a:r>
              <a:rPr lang="ru-RU" dirty="0"/>
              <a:t>Принцип 4. Вносим разнообразие в рацион</a:t>
            </a:r>
          </a:p>
          <a:p>
            <a:endParaRPr lang="ru-RU" dirty="0"/>
          </a:p>
          <a:p>
            <a:r>
              <a:rPr lang="ru-RU" dirty="0"/>
              <a:t>Про этот принцип забывают пациенты, которые увлекаются так называемыми </a:t>
            </a:r>
            <a:r>
              <a:rPr lang="ru-RU" dirty="0" err="1"/>
              <a:t>монодиетами</a:t>
            </a:r>
            <a:r>
              <a:rPr lang="ru-RU" dirty="0"/>
              <a:t> или сидят на строгих, агрессивно-ограничивающих схемах питания. </a:t>
            </a:r>
          </a:p>
          <a:p>
            <a:endParaRPr lang="ru-RU" dirty="0"/>
          </a:p>
          <a:p>
            <a:r>
              <a:rPr lang="ru-RU" dirty="0"/>
              <a:t>Примеры последствий таких ограничений мы можем найти в истории северных экспедиций, путешествий моряков дальнего плавания, неурожайных лет, когда ограниченный рацион вызывал вспышки цинги, малярии, </a:t>
            </a:r>
            <a:r>
              <a:rPr lang="ru-RU" dirty="0" err="1"/>
              <a:t>остеопении</a:t>
            </a:r>
            <a:r>
              <a:rPr lang="ru-RU" dirty="0"/>
              <a:t> и др. состояний и заболеваний.</a:t>
            </a:r>
          </a:p>
          <a:p>
            <a:endParaRPr lang="ru-RU" dirty="0"/>
          </a:p>
          <a:p>
            <a:r>
              <a:rPr lang="ru-RU" dirty="0"/>
              <a:t>При коротком сроке строго-ограничивающей диеты клинической опасности нет: наши жировые запасы помимо энергии депонируют также витамины и микроэлементы. Этот святой резерв незаменимых веществ мы носим с собой каждый день, так что серьёзный дефицит развиться не успеет.</a:t>
            </a:r>
          </a:p>
          <a:p>
            <a:endParaRPr lang="ru-RU" dirty="0"/>
          </a:p>
          <a:p>
            <a:r>
              <a:rPr lang="ru-RU" dirty="0"/>
              <a:t>Но при более длительных сроках возможны недостаточность и даже </a:t>
            </a:r>
            <a:r>
              <a:rPr lang="ru-RU" dirty="0" err="1"/>
              <a:t>поликомпонентные</a:t>
            </a:r>
            <a:r>
              <a:rPr lang="ru-RU" dirty="0"/>
              <a:t> дефициты, особенно если продукт, на котором худеет пациент, богат элементом, у которого есть антагонист (вспоминаем про натрий-калиевый и кальций-магниевый насос).</a:t>
            </a:r>
          </a:p>
          <a:p>
            <a:endParaRPr lang="ru-RU" dirty="0"/>
          </a:p>
          <a:p>
            <a:r>
              <a:rPr lang="ru-RU" dirty="0"/>
              <a:t>Но объективно гораздо страшнее наблюдать клинические признаки дефицита витаминов С и D, цинка, калия, железа и других биологически ценных элементов и соединений – на фоне общего переедания пациента.</a:t>
            </a:r>
          </a:p>
          <a:p>
            <a:endParaRPr lang="ru-RU" dirty="0"/>
          </a:p>
          <a:p>
            <a:r>
              <a:rPr lang="ru-RU" dirty="0"/>
              <a:t>К дефицитам организм человека эволюционно приспособлен лучше, чем к ожирению. Недостаточность восполняется достаточно быстро и целенаправленно, а такие последствия переедания, как приобретённый сахарный диабет, инсулинорезистентность, атеросклероз и другие обменные нарушения остаются с пациентом навсегда, сокращают продолжительность жизни, снижают её качество.</a:t>
            </a:r>
          </a:p>
        </p:txBody>
      </p:sp>
    </p:spTree>
    <p:extLst>
      <p:ext uri="{BB962C8B-B14F-4D97-AF65-F5344CB8AC3E}">
        <p14:creationId xmlns:p14="http://schemas.microsoft.com/office/powerpoint/2010/main" val="21030787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B0D9DC0-3FAC-4902-8287-AD25C82F694C}"/>
              </a:ext>
            </a:extLst>
          </p:cNvPr>
          <p:cNvSpPr txBox="1"/>
          <p:nvPr/>
        </p:nvSpPr>
        <p:spPr>
          <a:xfrm>
            <a:off x="355600" y="612845"/>
            <a:ext cx="7112000" cy="5355312"/>
          </a:xfrm>
          <a:prstGeom prst="rect">
            <a:avLst/>
          </a:prstGeom>
          <a:noFill/>
        </p:spPr>
        <p:txBody>
          <a:bodyPr wrap="square">
            <a:spAutoFit/>
          </a:bodyPr>
          <a:lstStyle/>
          <a:p>
            <a:r>
              <a:rPr lang="ru-RU" dirty="0"/>
              <a:t>Как грамотно разнообразить рацион?</a:t>
            </a:r>
          </a:p>
          <a:p>
            <a:endParaRPr lang="ru-RU" dirty="0"/>
          </a:p>
          <a:p>
            <a:r>
              <a:rPr lang="ru-RU" dirty="0"/>
              <a:t>3 базовые рекомендации оздоравливающего питания:</a:t>
            </a:r>
          </a:p>
          <a:p>
            <a:endParaRPr lang="ru-RU" dirty="0"/>
          </a:p>
          <a:p>
            <a:r>
              <a:rPr lang="ru-RU" dirty="0"/>
              <a:t>дробное питание (4-5 раз в день),</a:t>
            </a:r>
          </a:p>
          <a:p>
            <a:r>
              <a:rPr lang="ru-RU" dirty="0"/>
              <a:t>1 продукт за 1 приём пищи,</a:t>
            </a:r>
          </a:p>
          <a:p>
            <a:r>
              <a:rPr lang="ru-RU" dirty="0"/>
              <a:t>разнообразие </a:t>
            </a:r>
            <a:r>
              <a:rPr lang="ru-RU" dirty="0" err="1"/>
              <a:t>монопродуктов</a:t>
            </a:r>
            <a:r>
              <a:rPr lang="ru-RU" dirty="0"/>
              <a:t> на столе. </a:t>
            </a:r>
          </a:p>
          <a:p>
            <a:endParaRPr lang="ru-RU" dirty="0"/>
          </a:p>
          <a:p>
            <a:r>
              <a:rPr lang="ru-RU" dirty="0"/>
              <a:t>Организм эволюционно приучен добывать необходимое из природных источников и он знает эти источники. Несколько недель на таком питании будят заложенную в нас пищевую интуицию. Тело начинает подсказывать, что ему нужно, и вы понимаете, что сегодня хотите курочку, на завтра – немного гречки, послезавтра – квашеной капусты.</a:t>
            </a:r>
          </a:p>
          <a:p>
            <a:endParaRPr lang="ru-RU" dirty="0"/>
          </a:p>
          <a:p>
            <a:r>
              <a:rPr lang="ru-RU" dirty="0"/>
              <a:t>Важно: не гонитесь за экзотикой. Иммунная толерантность к пище закрепляется тысячелетиями, а пищевые непереносимости к новым и/или этнически не подходящим продуктам полностью перечёркивают потенциальную пользу любого продукта. </a:t>
            </a:r>
          </a:p>
        </p:txBody>
      </p:sp>
      <p:pic>
        <p:nvPicPr>
          <p:cNvPr id="4" name="Рисунок 3">
            <a:extLst>
              <a:ext uri="{FF2B5EF4-FFF2-40B4-BE49-F238E27FC236}">
                <a16:creationId xmlns:a16="http://schemas.microsoft.com/office/drawing/2014/main" xmlns="" id="{FED4ED01-7C20-44DE-94B5-C6D7895A6114}"/>
              </a:ext>
            </a:extLst>
          </p:cNvPr>
          <p:cNvPicPr>
            <a:picLocks noChangeAspect="1"/>
          </p:cNvPicPr>
          <p:nvPr/>
        </p:nvPicPr>
        <p:blipFill>
          <a:blip r:embed="rId2"/>
          <a:stretch>
            <a:fillRect/>
          </a:stretch>
        </p:blipFill>
        <p:spPr>
          <a:xfrm>
            <a:off x="7467600" y="889843"/>
            <a:ext cx="4368800" cy="4086969"/>
          </a:xfrm>
          <a:prstGeom prst="rect">
            <a:avLst/>
          </a:prstGeom>
        </p:spPr>
      </p:pic>
    </p:spTree>
    <p:extLst>
      <p:ext uri="{BB962C8B-B14F-4D97-AF65-F5344CB8AC3E}">
        <p14:creationId xmlns:p14="http://schemas.microsoft.com/office/powerpoint/2010/main" val="16509437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B8306A4-B831-4C16-8AC6-2E10CFBEDD61}"/>
              </a:ext>
            </a:extLst>
          </p:cNvPr>
          <p:cNvSpPr txBox="1"/>
          <p:nvPr/>
        </p:nvSpPr>
        <p:spPr>
          <a:xfrm>
            <a:off x="491067" y="197346"/>
            <a:ext cx="8652933" cy="4801314"/>
          </a:xfrm>
          <a:prstGeom prst="rect">
            <a:avLst/>
          </a:prstGeom>
          <a:noFill/>
        </p:spPr>
        <p:txBody>
          <a:bodyPr wrap="square">
            <a:spAutoFit/>
          </a:bodyPr>
          <a:lstStyle/>
          <a:p>
            <a:r>
              <a:rPr lang="ru-RU" dirty="0"/>
              <a:t>Принцип 5. Готовимся эмоционально и психологически</a:t>
            </a:r>
          </a:p>
          <a:p>
            <a:endParaRPr lang="ru-RU" dirty="0"/>
          </a:p>
          <a:p>
            <a:r>
              <a:rPr lang="ru-RU" dirty="0"/>
              <a:t>Последний принцип формулируется кратко: не ждите быстрых результатов. Организм – тонкая и умная машина, которая не любит резких изменений и не очень-то им верит (раз еды резко не стало, она так же резко может и появиться).</a:t>
            </a:r>
          </a:p>
          <a:p>
            <a:endParaRPr lang="ru-RU" dirty="0"/>
          </a:p>
          <a:p>
            <a:r>
              <a:rPr lang="ru-RU" dirty="0"/>
              <a:t>Чтобы добиться выраженного и, главное, стойкого результата, нужно запастись терпением, волей и самодисциплиной.</a:t>
            </a:r>
          </a:p>
          <a:p>
            <a:endParaRPr lang="ru-RU" dirty="0"/>
          </a:p>
          <a:p>
            <a:r>
              <a:rPr lang="ru-RU" dirty="0"/>
              <a:t>При отсутствии жёстких клинических показаний к строгому лечебному питанию диетологи советуют:</a:t>
            </a:r>
          </a:p>
          <a:p>
            <a:endParaRPr lang="ru-RU" dirty="0"/>
          </a:p>
          <a:p>
            <a:r>
              <a:rPr lang="ru-RU" dirty="0"/>
              <a:t>менять питание постепенно, чтобы не испытывать серьёзного стресса и хотя бы иногда думать не только о еде;</a:t>
            </a:r>
          </a:p>
          <a:p>
            <a:r>
              <a:rPr lang="ru-RU" dirty="0"/>
              <a:t>закреплять каждую пищевую привычку отдельно – не менее 3-х недель;</a:t>
            </a:r>
          </a:p>
          <a:p>
            <a:r>
              <a:rPr lang="ru-RU" dirty="0"/>
              <a:t>вести пищевой дневник, отслеживая не только съеденные продукты, но и любые реакции организма после приёма пищи.</a:t>
            </a:r>
          </a:p>
        </p:txBody>
      </p:sp>
    </p:spTree>
    <p:extLst>
      <p:ext uri="{BB962C8B-B14F-4D97-AF65-F5344CB8AC3E}">
        <p14:creationId xmlns:p14="http://schemas.microsoft.com/office/powerpoint/2010/main" val="37384612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3C176F4-F0A2-4583-B39D-3454E2E3EF70}"/>
              </a:ext>
            </a:extLst>
          </p:cNvPr>
          <p:cNvSpPr txBox="1"/>
          <p:nvPr/>
        </p:nvSpPr>
        <p:spPr>
          <a:xfrm>
            <a:off x="457200" y="474345"/>
            <a:ext cx="7247467" cy="5355312"/>
          </a:xfrm>
          <a:prstGeom prst="rect">
            <a:avLst/>
          </a:prstGeom>
          <a:noFill/>
        </p:spPr>
        <p:txBody>
          <a:bodyPr wrap="square">
            <a:spAutoFit/>
          </a:bodyPr>
          <a:lstStyle/>
          <a:p>
            <a:r>
              <a:rPr lang="ru-RU" dirty="0"/>
              <a:t>Диетологи просят пощады: самые распространённые ошибки худеющих</a:t>
            </a:r>
          </a:p>
          <a:p>
            <a:endParaRPr lang="ru-RU" dirty="0"/>
          </a:p>
          <a:p>
            <a:r>
              <a:rPr lang="ru-RU" dirty="0"/>
              <a:t>Завершая разбор основных вопросов диетологии, хотелось бы осветить 5 самых грубых и распространённых ошибок пациентов, которые пытаются улучшить физическую форму без контроля доктора или специалиста с квалификацией диетолога.</a:t>
            </a:r>
          </a:p>
          <a:p>
            <a:endParaRPr lang="ru-RU" dirty="0"/>
          </a:p>
          <a:p>
            <a:r>
              <a:rPr lang="ru-RU" dirty="0"/>
              <a:t>Ошибка #1. Не нормализован режим питания</a:t>
            </a:r>
          </a:p>
          <a:p>
            <a:endParaRPr lang="ru-RU" dirty="0"/>
          </a:p>
          <a:p>
            <a:r>
              <a:rPr lang="ru-RU" dirty="0"/>
              <a:t>Полагать, что пищеварение запускается по нашему желанию, – серьёзная ошибка и одна из распространённых причин развития ожирения. Порой именно восстановление режима помогает запустить процесс </a:t>
            </a:r>
            <a:r>
              <a:rPr lang="ru-RU" dirty="0" err="1"/>
              <a:t>жиросжигания</a:t>
            </a:r>
            <a:r>
              <a:rPr lang="ru-RU" dirty="0"/>
              <a:t> и облегчить состояние пациента страдающего от избыточной массы.</a:t>
            </a:r>
          </a:p>
          <a:p>
            <a:endParaRPr lang="ru-RU" dirty="0"/>
          </a:p>
          <a:p>
            <a:r>
              <a:rPr lang="ru-RU" dirty="0"/>
              <a:t>Объясняется это многими факторами, но прежде всего – лептин-</a:t>
            </a:r>
            <a:r>
              <a:rPr lang="ru-RU" dirty="0" err="1"/>
              <a:t>грелин</a:t>
            </a:r>
            <a:r>
              <a:rPr lang="ru-RU" dirty="0"/>
              <a:t>-инсулин трио гормонов, выработка которых подчиняется циркадным ритмам (циклу смены дня и ночи). </a:t>
            </a:r>
          </a:p>
        </p:txBody>
      </p:sp>
      <p:pic>
        <p:nvPicPr>
          <p:cNvPr id="4" name="Рисунок 3">
            <a:extLst>
              <a:ext uri="{FF2B5EF4-FFF2-40B4-BE49-F238E27FC236}">
                <a16:creationId xmlns:a16="http://schemas.microsoft.com/office/drawing/2014/main" xmlns="" id="{792906EF-06E3-431E-BCDE-5F4FC01BE977}"/>
              </a:ext>
            </a:extLst>
          </p:cNvPr>
          <p:cNvPicPr>
            <a:picLocks noChangeAspect="1"/>
          </p:cNvPicPr>
          <p:nvPr/>
        </p:nvPicPr>
        <p:blipFill>
          <a:blip r:embed="rId2"/>
          <a:stretch>
            <a:fillRect/>
          </a:stretch>
        </p:blipFill>
        <p:spPr>
          <a:xfrm>
            <a:off x="7907866" y="1881187"/>
            <a:ext cx="3826933" cy="3095625"/>
          </a:xfrm>
          <a:prstGeom prst="rect">
            <a:avLst/>
          </a:prstGeom>
        </p:spPr>
      </p:pic>
      <p:sp>
        <p:nvSpPr>
          <p:cNvPr id="6" name="TextBox 5">
            <a:extLst>
              <a:ext uri="{FF2B5EF4-FFF2-40B4-BE49-F238E27FC236}">
                <a16:creationId xmlns:a16="http://schemas.microsoft.com/office/drawing/2014/main" xmlns="" id="{91A21F02-4F0C-43F6-8B68-B8493375BF56}"/>
              </a:ext>
            </a:extLst>
          </p:cNvPr>
          <p:cNvSpPr txBox="1"/>
          <p:nvPr/>
        </p:nvSpPr>
        <p:spPr>
          <a:xfrm>
            <a:off x="338667" y="5829657"/>
            <a:ext cx="11700933" cy="646331"/>
          </a:xfrm>
          <a:prstGeom prst="rect">
            <a:avLst/>
          </a:prstGeom>
          <a:noFill/>
        </p:spPr>
        <p:txBody>
          <a:bodyPr wrap="square">
            <a:spAutoFit/>
          </a:bodyPr>
          <a:lstStyle/>
          <a:p>
            <a:r>
              <a:rPr lang="ru-RU" dirty="0"/>
              <a:t>Их секреция усиливается в первой половине дня и слабеет к вечеру, тогда как рацион городских жителей во многом спорит с этим ритмом и оставляет офисных работников без завтрака, но с плотным, сытным ужином.</a:t>
            </a:r>
          </a:p>
        </p:txBody>
      </p:sp>
    </p:spTree>
    <p:extLst>
      <p:ext uri="{BB962C8B-B14F-4D97-AF65-F5344CB8AC3E}">
        <p14:creationId xmlns:p14="http://schemas.microsoft.com/office/powerpoint/2010/main" val="9537510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CB88A95-8B64-4CEC-8B2A-28A700825E53}"/>
              </a:ext>
            </a:extLst>
          </p:cNvPr>
          <p:cNvSpPr txBox="1"/>
          <p:nvPr/>
        </p:nvSpPr>
        <p:spPr>
          <a:xfrm>
            <a:off x="186267" y="254000"/>
            <a:ext cx="8957733" cy="3693319"/>
          </a:xfrm>
          <a:prstGeom prst="rect">
            <a:avLst/>
          </a:prstGeom>
          <a:noFill/>
        </p:spPr>
        <p:txBody>
          <a:bodyPr wrap="square">
            <a:spAutoFit/>
          </a:bodyPr>
          <a:lstStyle/>
          <a:p>
            <a:pPr algn="l"/>
            <a:r>
              <a:rPr lang="ru-RU" b="1" i="0">
                <a:solidFill>
                  <a:srgbClr val="000000"/>
                </a:solidFill>
                <a:effectLst/>
                <a:latin typeface="TTNorms Light"/>
              </a:rPr>
              <a:t>Что подразумевается под режимом питания?</a:t>
            </a:r>
            <a:endParaRPr lang="ru-RU" b="0" i="0">
              <a:solidFill>
                <a:srgbClr val="000000"/>
              </a:solidFill>
              <a:effectLst/>
              <a:latin typeface="TTNorms Light"/>
            </a:endParaRPr>
          </a:p>
          <a:p>
            <a:pPr algn="l"/>
            <a:r>
              <a:rPr lang="ru-RU" b="0" i="0">
                <a:solidFill>
                  <a:srgbClr val="000000"/>
                </a:solidFill>
                <a:effectLst/>
                <a:latin typeface="TTNorms Light"/>
              </a:rPr>
              <a:t/>
            </a:r>
            <a:br>
              <a:rPr lang="ru-RU" b="0" i="0">
                <a:solidFill>
                  <a:srgbClr val="000000"/>
                </a:solidFill>
                <a:effectLst/>
                <a:latin typeface="TTNorms Light"/>
              </a:rPr>
            </a:br>
            <a:endParaRPr lang="ru-RU" b="0" i="0">
              <a:solidFill>
                <a:srgbClr val="000000"/>
              </a:solidFill>
              <a:effectLst/>
              <a:latin typeface="TTNorms Light"/>
            </a:endParaRPr>
          </a:p>
          <a:p>
            <a:pPr algn="l">
              <a:buFont typeface="Arial" panose="020B0604020202020204" pitchFamily="34" charset="0"/>
              <a:buChar char="•"/>
            </a:pPr>
            <a:r>
              <a:rPr lang="ru-RU" b="0" i="0">
                <a:solidFill>
                  <a:srgbClr val="000000"/>
                </a:solidFill>
                <a:effectLst/>
                <a:latin typeface="TTNorms Light"/>
              </a:rPr>
              <a:t>постоянное количество приёмов пищи в день – 2 или 3-4 раза определяется персонально;</a:t>
            </a:r>
          </a:p>
          <a:p>
            <a:pPr algn="l">
              <a:buFont typeface="Arial" panose="020B0604020202020204" pitchFamily="34" charset="0"/>
              <a:buChar char="•"/>
            </a:pPr>
            <a:r>
              <a:rPr lang="ru-RU" b="0" i="0">
                <a:solidFill>
                  <a:srgbClr val="000000"/>
                </a:solidFill>
                <a:effectLst/>
                <a:latin typeface="TTNorms Light"/>
              </a:rPr>
              <a:t>постоянное время приёмов пищи – индивидуально в зависимости от цикла бодрствования и сна;</a:t>
            </a:r>
          </a:p>
          <a:p>
            <a:pPr algn="l">
              <a:buFont typeface="Arial" panose="020B0604020202020204" pitchFamily="34" charset="0"/>
              <a:buChar char="•"/>
            </a:pPr>
            <a:r>
              <a:rPr lang="ru-RU" b="0" i="0">
                <a:solidFill>
                  <a:srgbClr val="000000"/>
                </a:solidFill>
                <a:effectLst/>
                <a:latin typeface="TTNorms Light"/>
              </a:rPr>
              <a:t>достаточное время на приём пищи – не менее 30 минут;</a:t>
            </a:r>
          </a:p>
          <a:p>
            <a:pPr algn="l">
              <a:buFont typeface="Arial" panose="020B0604020202020204" pitchFamily="34" charset="0"/>
              <a:buChar char="•"/>
            </a:pPr>
            <a:r>
              <a:rPr lang="ru-RU" b="0" i="0">
                <a:solidFill>
                  <a:srgbClr val="000000"/>
                </a:solidFill>
                <a:effectLst/>
                <a:latin typeface="TTNorms Light"/>
              </a:rPr>
              <a:t>время прекращения питания – за 4-6 часов до сна;</a:t>
            </a:r>
          </a:p>
          <a:p>
            <a:pPr algn="l"/>
            <a:r>
              <a:rPr lang="ru-RU" b="0" i="0">
                <a:solidFill>
                  <a:srgbClr val="000000"/>
                </a:solidFill>
                <a:effectLst/>
                <a:latin typeface="TTNorms Light"/>
              </a:rPr>
              <a:t/>
            </a:r>
            <a:br>
              <a:rPr lang="ru-RU" b="0" i="0">
                <a:solidFill>
                  <a:srgbClr val="000000"/>
                </a:solidFill>
                <a:effectLst/>
                <a:latin typeface="TTNorms Light"/>
              </a:rPr>
            </a:br>
            <a:endParaRPr lang="ru-RU" b="0" i="0">
              <a:solidFill>
                <a:srgbClr val="000000"/>
              </a:solidFill>
              <a:effectLst/>
              <a:latin typeface="TTNorms Light"/>
            </a:endParaRPr>
          </a:p>
          <a:p>
            <a:pPr algn="l"/>
            <a:r>
              <a:rPr lang="ru-RU" b="0" i="0">
                <a:solidFill>
                  <a:srgbClr val="000000"/>
                </a:solidFill>
                <a:effectLst/>
                <a:latin typeface="TTNorms Light"/>
              </a:rPr>
              <a:t>Полезно добавить ещё один критерий: потребление углеводов в первой половине дня, белков, жиров и клетчатки – во второй</a:t>
            </a:r>
          </a:p>
        </p:txBody>
      </p:sp>
    </p:spTree>
    <p:extLst>
      <p:ext uri="{BB962C8B-B14F-4D97-AF65-F5344CB8AC3E}">
        <p14:creationId xmlns:p14="http://schemas.microsoft.com/office/powerpoint/2010/main" val="37027689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51407DD-9D38-4286-9AAA-C4BC6E356E55}"/>
              </a:ext>
            </a:extLst>
          </p:cNvPr>
          <p:cNvSpPr txBox="1"/>
          <p:nvPr/>
        </p:nvSpPr>
        <p:spPr>
          <a:xfrm>
            <a:off x="220133" y="0"/>
            <a:ext cx="11802533" cy="6740307"/>
          </a:xfrm>
          <a:prstGeom prst="rect">
            <a:avLst/>
          </a:prstGeom>
          <a:noFill/>
        </p:spPr>
        <p:txBody>
          <a:bodyPr wrap="square">
            <a:spAutoFit/>
          </a:bodyPr>
          <a:lstStyle/>
          <a:p>
            <a:r>
              <a:rPr lang="ru-RU" dirty="0"/>
              <a:t>Почему так важно соблюдать режим питания?</a:t>
            </a:r>
          </a:p>
          <a:p>
            <a:endParaRPr lang="ru-RU" dirty="0"/>
          </a:p>
          <a:p>
            <a:r>
              <a:rPr lang="ru-RU" dirty="0"/>
              <a:t>Когда мы голодны, в нас говорит </a:t>
            </a:r>
            <a:r>
              <a:rPr lang="ru-RU" dirty="0" err="1"/>
              <a:t>грелин</a:t>
            </a:r>
            <a:r>
              <a:rPr lang="ru-RU" dirty="0"/>
              <a:t>: гормон, отвечающий за аппетит и усиливающий действие по мере поступления пищи → отсюда пословица про аппетит во время еды.</a:t>
            </a:r>
          </a:p>
          <a:p>
            <a:endParaRPr lang="ru-RU" dirty="0"/>
          </a:p>
          <a:p>
            <a:r>
              <a:rPr lang="ru-RU" dirty="0"/>
              <a:t>Действие </a:t>
            </a:r>
            <a:r>
              <a:rPr lang="ru-RU" dirty="0" err="1"/>
              <a:t>грелина</a:t>
            </a:r>
            <a:r>
              <a:rPr lang="ru-RU" dirty="0"/>
              <a:t> постепенно нейтрализует гормон «сытости» лептин. Он выделяется медленно, по мере насыщения → отсюда правило не заглатывать еду, как утка, за две минуты, а есть медленно, как можно тщательнее пережёвывая пищу.</a:t>
            </a:r>
          </a:p>
          <a:p>
            <a:endParaRPr lang="ru-RU" dirty="0"/>
          </a:p>
          <a:p>
            <a:r>
              <a:rPr lang="ru-RU" dirty="0"/>
              <a:t>Дальше содержащиеся в желудочном соке пепсин и </a:t>
            </a:r>
            <a:r>
              <a:rPr lang="ru-RU" dirty="0" err="1"/>
              <a:t>гастрин</a:t>
            </a:r>
            <a:r>
              <a:rPr lang="ru-RU" dirty="0"/>
              <a:t> начинают расщепление всего, кроме жиров и так называемого «пищеварительного балласта»: целлюлозы, пектинов и др. </a:t>
            </a:r>
            <a:r>
              <a:rPr lang="ru-RU" dirty="0" err="1"/>
              <a:t>неперевариваемых</a:t>
            </a:r>
            <a:r>
              <a:rPr lang="ru-RU" dirty="0"/>
              <a:t> соединений, которые абсорбируют токсины и помогают вывести их из организма.</a:t>
            </a:r>
          </a:p>
          <a:p>
            <a:endParaRPr lang="ru-RU" dirty="0"/>
          </a:p>
          <a:p>
            <a:r>
              <a:rPr lang="ru-RU" dirty="0"/>
              <a:t>К перевариванию химуса (содержимого желудка) подключаются:</a:t>
            </a:r>
          </a:p>
          <a:p>
            <a:endParaRPr lang="ru-RU" dirty="0"/>
          </a:p>
          <a:p>
            <a:r>
              <a:rPr lang="ru-RU" dirty="0"/>
              <a:t>поджелудочная железа – панкреатический сок содержит десятки ферментов, способствующих расщеплению, среди них инсулин; </a:t>
            </a:r>
          </a:p>
          <a:p>
            <a:r>
              <a:rPr lang="ru-RU" dirty="0"/>
              <a:t>желчный пузырь – выбрасывает в тонкий кишечник желчь, которая расщепляет жиры и выносит в кишечник токсины, от которых печень очистила венозную кровь;</a:t>
            </a:r>
          </a:p>
          <a:p>
            <a:r>
              <a:rPr lang="ru-RU" dirty="0"/>
              <a:t>кишечная микробиота – выделяет пищеварительные ферменты, питается фрагментами пищи, которые мы не можем усвоить, продуцирует для нас витамины, </a:t>
            </a:r>
            <a:r>
              <a:rPr lang="ru-RU" dirty="0" err="1"/>
              <a:t>витаминоподобные</a:t>
            </a:r>
            <a:r>
              <a:rPr lang="ru-RU" dirty="0"/>
              <a:t> в-</a:t>
            </a:r>
            <a:r>
              <a:rPr lang="ru-RU" dirty="0" err="1"/>
              <a:t>ва</a:t>
            </a:r>
            <a:r>
              <a:rPr lang="ru-RU" dirty="0"/>
              <a:t> и мн. др.</a:t>
            </a:r>
          </a:p>
          <a:p>
            <a:endParaRPr lang="ru-RU" dirty="0"/>
          </a:p>
          <a:p>
            <a:r>
              <a:rPr lang="ru-RU" dirty="0"/>
              <a:t>Это – в норме. И это работает, как часы, если соблюдать режим питания – по часам. Вот почему так распространены рекомендации не кушать после шести, не переедать на ночь, не пропускать завтрак и т. п.</a:t>
            </a:r>
          </a:p>
        </p:txBody>
      </p:sp>
    </p:spTree>
    <p:extLst>
      <p:ext uri="{BB962C8B-B14F-4D97-AF65-F5344CB8AC3E}">
        <p14:creationId xmlns:p14="http://schemas.microsoft.com/office/powerpoint/2010/main" val="6393259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5548770-909E-435D-9B54-F9D9FD2E21FC}"/>
              </a:ext>
            </a:extLst>
          </p:cNvPr>
          <p:cNvSpPr txBox="1"/>
          <p:nvPr/>
        </p:nvSpPr>
        <p:spPr>
          <a:xfrm>
            <a:off x="203200" y="254000"/>
            <a:ext cx="6502400" cy="3139321"/>
          </a:xfrm>
          <a:prstGeom prst="rect">
            <a:avLst/>
          </a:prstGeom>
          <a:noFill/>
        </p:spPr>
        <p:txBody>
          <a:bodyPr wrap="square">
            <a:spAutoFit/>
          </a:bodyPr>
          <a:lstStyle/>
          <a:p>
            <a:r>
              <a:rPr lang="ru-RU" dirty="0"/>
              <a:t>Что происходит, если мы этот механизм нарушаем?</a:t>
            </a:r>
          </a:p>
          <a:p>
            <a:endParaRPr lang="ru-RU" dirty="0"/>
          </a:p>
          <a:p>
            <a:r>
              <a:rPr lang="ru-RU" dirty="0"/>
              <a:t>Лептину не положено выделяться так же резко, как, например, адреналин из надпочечников. Лептину нужно время. Его уровень должен и подниматься постепенно, и опускаться – тоже постепенно.</a:t>
            </a:r>
          </a:p>
          <a:p>
            <a:endParaRPr lang="ru-RU" dirty="0"/>
          </a:p>
          <a:p>
            <a:r>
              <a:rPr lang="ru-RU" dirty="0"/>
              <a:t>Если организм совершит над собой насилие и под влиянием быстрого поглощения большого количества пищи резко выбросит лептин, то высокая концентрация этого гормона подавит инсулин. </a:t>
            </a:r>
          </a:p>
        </p:txBody>
      </p:sp>
      <p:pic>
        <p:nvPicPr>
          <p:cNvPr id="4" name="Рисунок 3">
            <a:extLst>
              <a:ext uri="{FF2B5EF4-FFF2-40B4-BE49-F238E27FC236}">
                <a16:creationId xmlns:a16="http://schemas.microsoft.com/office/drawing/2014/main" xmlns="" id="{28D72813-E256-48EB-AA2E-FD6B5B011AD6}"/>
              </a:ext>
            </a:extLst>
          </p:cNvPr>
          <p:cNvPicPr>
            <a:picLocks noChangeAspect="1"/>
          </p:cNvPicPr>
          <p:nvPr/>
        </p:nvPicPr>
        <p:blipFill>
          <a:blip r:embed="rId2"/>
          <a:stretch>
            <a:fillRect/>
          </a:stretch>
        </p:blipFill>
        <p:spPr>
          <a:xfrm>
            <a:off x="6705600" y="0"/>
            <a:ext cx="5283200" cy="5107213"/>
          </a:xfrm>
          <a:prstGeom prst="rect">
            <a:avLst/>
          </a:prstGeom>
        </p:spPr>
      </p:pic>
      <p:sp>
        <p:nvSpPr>
          <p:cNvPr id="6" name="TextBox 5">
            <a:extLst>
              <a:ext uri="{FF2B5EF4-FFF2-40B4-BE49-F238E27FC236}">
                <a16:creationId xmlns:a16="http://schemas.microsoft.com/office/drawing/2014/main" xmlns="" id="{D3E53385-1F99-4253-85A8-7C61DB3D3A67}"/>
              </a:ext>
            </a:extLst>
          </p:cNvPr>
          <p:cNvSpPr txBox="1"/>
          <p:nvPr/>
        </p:nvSpPr>
        <p:spPr>
          <a:xfrm>
            <a:off x="203200" y="3793067"/>
            <a:ext cx="6214533" cy="2031325"/>
          </a:xfrm>
          <a:prstGeom prst="rect">
            <a:avLst/>
          </a:prstGeom>
          <a:noFill/>
        </p:spPr>
        <p:txBody>
          <a:bodyPr wrap="square">
            <a:spAutoFit/>
          </a:bodyPr>
          <a:lstStyle/>
          <a:p>
            <a:r>
              <a:rPr lang="ru-RU" dirty="0"/>
              <a:t>Ошибка #2. Не нормализован режим сна</a:t>
            </a:r>
          </a:p>
          <a:p>
            <a:endParaRPr lang="ru-RU" dirty="0"/>
          </a:p>
          <a:p>
            <a:r>
              <a:rPr lang="ru-RU" dirty="0"/>
              <a:t>Клинически доказано, что пациенты с хроническим недосыпом 1,5-2 часа в сутки (ночной сон около 6 часов) потребляют на 30% больше калорий и чаще отдают предпочтение высокоуглеводной пище с низкой пищевой и биологической ценностью.</a:t>
            </a:r>
          </a:p>
        </p:txBody>
      </p:sp>
    </p:spTree>
    <p:extLst>
      <p:ext uri="{BB962C8B-B14F-4D97-AF65-F5344CB8AC3E}">
        <p14:creationId xmlns:p14="http://schemas.microsoft.com/office/powerpoint/2010/main" val="32308997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60166E1-D723-4A1A-9B69-F06B5E7F2F19}"/>
              </a:ext>
            </a:extLst>
          </p:cNvPr>
          <p:cNvSpPr txBox="1"/>
          <p:nvPr/>
        </p:nvSpPr>
        <p:spPr>
          <a:xfrm>
            <a:off x="270933" y="197347"/>
            <a:ext cx="5825067" cy="5078313"/>
          </a:xfrm>
          <a:prstGeom prst="rect">
            <a:avLst/>
          </a:prstGeom>
          <a:noFill/>
        </p:spPr>
        <p:txBody>
          <a:bodyPr wrap="square">
            <a:spAutoFit/>
          </a:bodyPr>
          <a:lstStyle/>
          <a:p>
            <a:r>
              <a:rPr lang="ru-RU" dirty="0"/>
              <a:t>Почему люди с недосыпом систематически переедают? (И почему, переедающие на ночь систематически недосыпают?)</a:t>
            </a:r>
          </a:p>
          <a:p>
            <a:endParaRPr lang="ru-RU" dirty="0"/>
          </a:p>
          <a:p>
            <a:r>
              <a:rPr lang="ru-RU" dirty="0"/>
              <a:t>Гормоны управляют не только пищеварением, но и сном. От всё тех же циркадных ритмов зависит выработка мелатонина. Этот гормон-дирижёр засыпания конфликтует с пищеварительными гормонами, из-за чего пациент, плотно покушавший на ночь, толком не переваривает и толком не спит.</a:t>
            </a:r>
          </a:p>
          <a:p>
            <a:endParaRPr lang="ru-RU" dirty="0"/>
          </a:p>
          <a:p>
            <a:r>
              <a:rPr lang="ru-RU" dirty="0"/>
              <a:t>В ряде случаев пища не переваривается, а депонируется в желудке до утра. Но полного угасания пищеварительных процессов всё равно не происходит: железы внутренней секреции не проходят ночной цикл восстановления, органы пищеварения не отдыхают от воздействия ферментов и изнашиваются быстрее положенного.</a:t>
            </a:r>
          </a:p>
        </p:txBody>
      </p:sp>
      <p:sp>
        <p:nvSpPr>
          <p:cNvPr id="5" name="TextBox 4">
            <a:extLst>
              <a:ext uri="{FF2B5EF4-FFF2-40B4-BE49-F238E27FC236}">
                <a16:creationId xmlns:a16="http://schemas.microsoft.com/office/drawing/2014/main" xmlns="" id="{B14368E1-0248-4833-B0F9-F310462231B1}"/>
              </a:ext>
            </a:extLst>
          </p:cNvPr>
          <p:cNvSpPr txBox="1"/>
          <p:nvPr/>
        </p:nvSpPr>
        <p:spPr>
          <a:xfrm>
            <a:off x="6468533" y="0"/>
            <a:ext cx="5604934" cy="5078313"/>
          </a:xfrm>
          <a:prstGeom prst="rect">
            <a:avLst/>
          </a:prstGeom>
          <a:noFill/>
        </p:spPr>
        <p:txBody>
          <a:bodyPr wrap="square">
            <a:spAutoFit/>
          </a:bodyPr>
          <a:lstStyle/>
          <a:p>
            <a:r>
              <a:rPr lang="ru-RU" dirty="0"/>
              <a:t>Отсюда как сиюминутно выраженные симптомы...</a:t>
            </a:r>
          </a:p>
          <a:p>
            <a:endParaRPr lang="ru-RU" dirty="0"/>
          </a:p>
          <a:p>
            <a:r>
              <a:rPr lang="ru-RU" dirty="0"/>
              <a:t>утренняя усталость,</a:t>
            </a:r>
          </a:p>
          <a:p>
            <a:r>
              <a:rPr lang="ru-RU" dirty="0"/>
              <a:t>повышенная утомляемость,</a:t>
            </a:r>
          </a:p>
          <a:p>
            <a:r>
              <a:rPr lang="ru-RU" dirty="0"/>
              <a:t>подавленность, раздражительность,</a:t>
            </a:r>
          </a:p>
          <a:p>
            <a:r>
              <a:rPr lang="ru-RU" dirty="0"/>
              <a:t>внешний вид старше биологического возраста и т. д.</a:t>
            </a:r>
          </a:p>
          <a:p>
            <a:endParaRPr lang="ru-RU" dirty="0"/>
          </a:p>
          <a:p>
            <a:r>
              <a:rPr lang="ru-RU" dirty="0"/>
              <a:t>...так и отложенные результаты систематического пренебрежения гигиеной питания:</a:t>
            </a:r>
          </a:p>
          <a:p>
            <a:endParaRPr lang="ru-RU" dirty="0"/>
          </a:p>
          <a:p>
            <a:r>
              <a:rPr lang="ru-RU" dirty="0"/>
              <a:t>метаболический синдром,</a:t>
            </a:r>
          </a:p>
          <a:p>
            <a:r>
              <a:rPr lang="ru-RU" dirty="0"/>
              <a:t>болезни ЖКТ,</a:t>
            </a:r>
          </a:p>
          <a:p>
            <a:r>
              <a:rPr lang="ru-RU" dirty="0"/>
              <a:t>болезни эндокринной системы,</a:t>
            </a:r>
          </a:p>
          <a:p>
            <a:r>
              <a:rPr lang="ru-RU" dirty="0"/>
              <a:t>злокачественные процессы и т. д.</a:t>
            </a:r>
          </a:p>
          <a:p>
            <a:endParaRPr lang="ru-RU" dirty="0"/>
          </a:p>
          <a:p>
            <a:r>
              <a:rPr lang="ru-RU" dirty="0"/>
              <a:t>Чтобы минимизировать риски, соблюдаем всего одно простое правило: не кушаем за 3-4 часа до сна и ложимся спать в одно и то же время</a:t>
            </a:r>
          </a:p>
        </p:txBody>
      </p:sp>
      <p:pic>
        <p:nvPicPr>
          <p:cNvPr id="6" name="Рисунок 5">
            <a:extLst>
              <a:ext uri="{FF2B5EF4-FFF2-40B4-BE49-F238E27FC236}">
                <a16:creationId xmlns:a16="http://schemas.microsoft.com/office/drawing/2014/main" xmlns="" id="{6667CF91-0082-4092-808D-F6CF8AA1FE52}"/>
              </a:ext>
            </a:extLst>
          </p:cNvPr>
          <p:cNvPicPr>
            <a:picLocks noChangeAspect="1"/>
          </p:cNvPicPr>
          <p:nvPr/>
        </p:nvPicPr>
        <p:blipFill>
          <a:blip r:embed="rId2"/>
          <a:stretch>
            <a:fillRect/>
          </a:stretch>
        </p:blipFill>
        <p:spPr>
          <a:xfrm>
            <a:off x="1964268" y="5078313"/>
            <a:ext cx="5012266" cy="1582340"/>
          </a:xfrm>
          <a:prstGeom prst="rect">
            <a:avLst/>
          </a:prstGeom>
        </p:spPr>
      </p:pic>
    </p:spTree>
    <p:extLst>
      <p:ext uri="{BB962C8B-B14F-4D97-AF65-F5344CB8AC3E}">
        <p14:creationId xmlns:p14="http://schemas.microsoft.com/office/powerpoint/2010/main" val="35701065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90EDD02-2019-4E51-8D5C-F4A66D9BBDE8}"/>
              </a:ext>
            </a:extLst>
          </p:cNvPr>
          <p:cNvSpPr txBox="1"/>
          <p:nvPr/>
        </p:nvSpPr>
        <p:spPr>
          <a:xfrm>
            <a:off x="423334" y="1028343"/>
            <a:ext cx="6197600" cy="4801314"/>
          </a:xfrm>
          <a:prstGeom prst="rect">
            <a:avLst/>
          </a:prstGeom>
          <a:noFill/>
        </p:spPr>
        <p:txBody>
          <a:bodyPr wrap="square">
            <a:spAutoFit/>
          </a:bodyPr>
          <a:lstStyle/>
          <a:p>
            <a:r>
              <a:rPr lang="ru-RU" dirty="0"/>
              <a:t>Ошибка #3. Не соблюдается норма по калориям</a:t>
            </a:r>
          </a:p>
          <a:p>
            <a:endParaRPr lang="ru-RU" dirty="0"/>
          </a:p>
          <a:p>
            <a:r>
              <a:rPr lang="ru-RU" dirty="0"/>
              <a:t>Основная «техническая» причина ожирения – хронический избыток калорий на фоне отсутствия условий для их расходования.</a:t>
            </a:r>
          </a:p>
          <a:p>
            <a:endParaRPr lang="ru-RU" dirty="0"/>
          </a:p>
          <a:p>
            <a:r>
              <a:rPr lang="ru-RU" dirty="0"/>
              <a:t>На самом деле, мы сжигаем калории даже во сне. Энергия расходуется на сердцебиение, на дыхание, на движение жидких соединительных сред (кровь, лимфа и т. д.), на регенерацию, на иммунитет, на пищеварение – один из самых энергозатратных процессов.</a:t>
            </a:r>
          </a:p>
          <a:p>
            <a:endParaRPr lang="ru-RU" dirty="0"/>
          </a:p>
          <a:p>
            <a:r>
              <a:rPr lang="ru-RU" dirty="0"/>
              <a:t>Эти расходы составляют суточную норму сжигания калорий без каких-либо осознанных усилий со стороны человека. Так, без дополнительных физических нагрузок взрослый мужчина тратит в среднем 2000 </a:t>
            </a:r>
            <a:r>
              <a:rPr lang="ru-RU" dirty="0" err="1"/>
              <a:t>кКал</a:t>
            </a:r>
            <a:r>
              <a:rPr lang="ru-RU" dirty="0"/>
              <a:t> в сутки, женщина чуть меньше – 1600-1700 </a:t>
            </a:r>
            <a:r>
              <a:rPr lang="ru-RU" dirty="0" err="1"/>
              <a:t>кКал</a:t>
            </a:r>
            <a:r>
              <a:rPr lang="ru-RU" dirty="0"/>
              <a:t>.</a:t>
            </a:r>
          </a:p>
        </p:txBody>
      </p:sp>
    </p:spTree>
    <p:extLst>
      <p:ext uri="{BB962C8B-B14F-4D97-AF65-F5344CB8AC3E}">
        <p14:creationId xmlns:p14="http://schemas.microsoft.com/office/powerpoint/2010/main" val="16092724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A8F12B5-27BB-41D2-A768-F8A371BE1199}"/>
              </a:ext>
            </a:extLst>
          </p:cNvPr>
          <p:cNvSpPr txBox="1"/>
          <p:nvPr/>
        </p:nvSpPr>
        <p:spPr>
          <a:xfrm>
            <a:off x="220133" y="237068"/>
            <a:ext cx="5520267" cy="2308324"/>
          </a:xfrm>
          <a:prstGeom prst="rect">
            <a:avLst/>
          </a:prstGeom>
          <a:noFill/>
        </p:spPr>
        <p:txBody>
          <a:bodyPr wrap="square">
            <a:spAutoFit/>
          </a:bodyPr>
          <a:lstStyle/>
          <a:p>
            <a:r>
              <a:rPr lang="ru-RU" dirty="0"/>
              <a:t>Как безопасно похудеть?</a:t>
            </a:r>
          </a:p>
          <a:p>
            <a:endParaRPr lang="ru-RU" dirty="0"/>
          </a:p>
          <a:p>
            <a:r>
              <a:rPr lang="ru-RU" dirty="0"/>
              <a:t>При ожирении для здорового похудения пациенту нужно создать условия, при которых организм начнёт потихоньку (не быстрее 1-2 кг в неделю) сжигать жировые запасы. То есть необходим дефицит калорий: рацион, который даёт энергии чуть меньше, чем пациент сжигает за сутки.</a:t>
            </a:r>
          </a:p>
        </p:txBody>
      </p:sp>
      <p:pic>
        <p:nvPicPr>
          <p:cNvPr id="4" name="Рисунок 3">
            <a:extLst>
              <a:ext uri="{FF2B5EF4-FFF2-40B4-BE49-F238E27FC236}">
                <a16:creationId xmlns:a16="http://schemas.microsoft.com/office/drawing/2014/main" xmlns="" id="{406A015C-2750-4F01-BD32-D32C396B53D9}"/>
              </a:ext>
            </a:extLst>
          </p:cNvPr>
          <p:cNvPicPr>
            <a:picLocks noChangeAspect="1"/>
          </p:cNvPicPr>
          <p:nvPr/>
        </p:nvPicPr>
        <p:blipFill>
          <a:blip r:embed="rId2"/>
          <a:stretch>
            <a:fillRect/>
          </a:stretch>
        </p:blipFill>
        <p:spPr>
          <a:xfrm>
            <a:off x="5740400" y="1881187"/>
            <a:ext cx="5791200" cy="3095625"/>
          </a:xfrm>
          <a:prstGeom prst="rect">
            <a:avLst/>
          </a:prstGeom>
        </p:spPr>
      </p:pic>
      <p:sp>
        <p:nvSpPr>
          <p:cNvPr id="6" name="TextBox 5">
            <a:extLst>
              <a:ext uri="{FF2B5EF4-FFF2-40B4-BE49-F238E27FC236}">
                <a16:creationId xmlns:a16="http://schemas.microsoft.com/office/drawing/2014/main" xmlns="" id="{D02357FF-73EE-4742-93D0-ACD49B638686}"/>
              </a:ext>
            </a:extLst>
          </p:cNvPr>
          <p:cNvSpPr txBox="1"/>
          <p:nvPr/>
        </p:nvSpPr>
        <p:spPr>
          <a:xfrm>
            <a:off x="846667" y="3302000"/>
            <a:ext cx="4893733" cy="2862322"/>
          </a:xfrm>
          <a:prstGeom prst="rect">
            <a:avLst/>
          </a:prstGeom>
          <a:noFill/>
        </p:spPr>
        <p:txBody>
          <a:bodyPr wrap="square">
            <a:spAutoFit/>
          </a:bodyPr>
          <a:lstStyle/>
          <a:p>
            <a:r>
              <a:rPr lang="ru-RU" dirty="0"/>
              <a:t>При этом важно учитывать не только суточную норму сжигания без активности, но и имеющуюся активность. Серьёзный дефицит и резкие потери массы провоцируют мощную ответную реакцию: выбросы гормонов, отвечающих за голод ( → дополнительные трудности в контроле аппетита) и активное запасание жиров, если вдруг организм всё-таки «дорвётся» до калорийной пищи и выйдет в профицит.</a:t>
            </a:r>
          </a:p>
        </p:txBody>
      </p:sp>
    </p:spTree>
    <p:extLst>
      <p:ext uri="{BB962C8B-B14F-4D97-AF65-F5344CB8AC3E}">
        <p14:creationId xmlns:p14="http://schemas.microsoft.com/office/powerpoint/2010/main" val="2555525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1C625DD-18CF-4279-8C74-48A6B66023C0}"/>
              </a:ext>
            </a:extLst>
          </p:cNvPr>
          <p:cNvSpPr txBox="1"/>
          <p:nvPr/>
        </p:nvSpPr>
        <p:spPr>
          <a:xfrm>
            <a:off x="321732" y="0"/>
            <a:ext cx="2760135" cy="707886"/>
          </a:xfrm>
          <a:prstGeom prst="rect">
            <a:avLst/>
          </a:prstGeom>
          <a:noFill/>
        </p:spPr>
        <p:txBody>
          <a:bodyPr wrap="square">
            <a:spAutoFit/>
          </a:bodyPr>
          <a:lstStyle/>
          <a:p>
            <a:r>
              <a:rPr lang="ru-RU" sz="4000" dirty="0"/>
              <a:t>Атака</a:t>
            </a:r>
          </a:p>
        </p:txBody>
      </p:sp>
      <p:pic>
        <p:nvPicPr>
          <p:cNvPr id="5" name="Рисунок 4">
            <a:extLst>
              <a:ext uri="{FF2B5EF4-FFF2-40B4-BE49-F238E27FC236}">
                <a16:creationId xmlns:a16="http://schemas.microsoft.com/office/drawing/2014/main" xmlns="" id="{80F05CFB-FEEF-40E3-B5D0-053991B680E2}"/>
              </a:ext>
            </a:extLst>
          </p:cNvPr>
          <p:cNvPicPr>
            <a:picLocks noChangeAspect="1"/>
          </p:cNvPicPr>
          <p:nvPr/>
        </p:nvPicPr>
        <p:blipFill>
          <a:blip r:embed="rId2"/>
          <a:stretch>
            <a:fillRect/>
          </a:stretch>
        </p:blipFill>
        <p:spPr>
          <a:xfrm>
            <a:off x="6879265" y="203200"/>
            <a:ext cx="5312735" cy="5400157"/>
          </a:xfrm>
          <a:prstGeom prst="rect">
            <a:avLst/>
          </a:prstGeom>
        </p:spPr>
      </p:pic>
      <p:sp>
        <p:nvSpPr>
          <p:cNvPr id="7" name="TextBox 6">
            <a:extLst>
              <a:ext uri="{FF2B5EF4-FFF2-40B4-BE49-F238E27FC236}">
                <a16:creationId xmlns:a16="http://schemas.microsoft.com/office/drawing/2014/main" xmlns="" id="{1C7D4478-555A-4131-B9DF-F202C81003CE}"/>
              </a:ext>
            </a:extLst>
          </p:cNvPr>
          <p:cNvSpPr txBox="1"/>
          <p:nvPr/>
        </p:nvSpPr>
        <p:spPr>
          <a:xfrm>
            <a:off x="0" y="863600"/>
            <a:ext cx="7112000" cy="6001643"/>
          </a:xfrm>
          <a:prstGeom prst="rect">
            <a:avLst/>
          </a:prstGeom>
          <a:noFill/>
        </p:spPr>
        <p:txBody>
          <a:bodyPr wrap="square">
            <a:spAutoFit/>
          </a:bodyPr>
          <a:lstStyle/>
          <a:p>
            <a:r>
              <a:rPr lang="ru-RU" sz="2400" b="1" i="1" dirty="0">
                <a:solidFill>
                  <a:schemeClr val="accent2">
                    <a:lumMod val="50000"/>
                  </a:schemeClr>
                </a:solidFill>
              </a:rPr>
              <a:t>В меню преобладает белковая пища: </a:t>
            </a:r>
          </a:p>
          <a:p>
            <a:r>
              <a:rPr lang="ru-RU" sz="2400" b="1" i="1" dirty="0">
                <a:solidFill>
                  <a:schemeClr val="accent2">
                    <a:lumMod val="50000"/>
                  </a:schemeClr>
                </a:solidFill>
              </a:rPr>
              <a:t>мясо индейки, цыпленок, постная ветчина, телячья печень, любая рыба и морепродукты.</a:t>
            </a:r>
          </a:p>
          <a:p>
            <a:endParaRPr lang="ru-RU" sz="2400" b="1" i="1" dirty="0">
              <a:solidFill>
                <a:schemeClr val="accent2">
                  <a:lumMod val="50000"/>
                </a:schemeClr>
              </a:solidFill>
            </a:endParaRPr>
          </a:p>
          <a:p>
            <a:r>
              <a:rPr lang="ru-RU" sz="2400" b="1" i="1" dirty="0">
                <a:solidFill>
                  <a:schemeClr val="accent2">
                    <a:lumMod val="50000"/>
                  </a:schemeClr>
                </a:solidFill>
              </a:rPr>
              <a:t>Также допускаются: яйца, обезжиренные молочные изделия, приправы и соль в небольших количествах. Все продукты можно варить, готовить на пару или на гриле.</a:t>
            </a:r>
          </a:p>
          <a:p>
            <a:endParaRPr lang="ru-RU" sz="2400" b="1" i="1" dirty="0">
              <a:solidFill>
                <a:schemeClr val="accent2">
                  <a:lumMod val="50000"/>
                </a:schemeClr>
              </a:solidFill>
            </a:endParaRPr>
          </a:p>
          <a:p>
            <a:r>
              <a:rPr lang="ru-RU" sz="2400" b="1" i="1" dirty="0">
                <a:solidFill>
                  <a:schemeClr val="accent2">
                    <a:lumMod val="50000"/>
                  </a:schemeClr>
                </a:solidFill>
              </a:rPr>
              <a:t>В день обязательно съедать 1,5 ст. л. овсяных отрубей.</a:t>
            </a:r>
          </a:p>
          <a:p>
            <a:endParaRPr lang="ru-RU" sz="2400" b="1" i="1" dirty="0">
              <a:solidFill>
                <a:schemeClr val="accent2">
                  <a:lumMod val="50000"/>
                </a:schemeClr>
              </a:solidFill>
            </a:endParaRPr>
          </a:p>
          <a:p>
            <a:r>
              <a:rPr lang="ru-RU" sz="2400" b="1" i="1" dirty="0">
                <a:solidFill>
                  <a:schemeClr val="accent2">
                    <a:lumMod val="50000"/>
                  </a:schemeClr>
                </a:solidFill>
              </a:rPr>
              <a:t>Исключить: сахар, телятину, свинину, говядину, баранину, утку, крольчатину.</a:t>
            </a:r>
          </a:p>
          <a:p>
            <a:endParaRPr lang="ru-RU" sz="2400" b="1" i="1" dirty="0">
              <a:solidFill>
                <a:schemeClr val="accent2">
                  <a:lumMod val="50000"/>
                </a:schemeClr>
              </a:solidFill>
            </a:endParaRPr>
          </a:p>
          <a:p>
            <a:r>
              <a:rPr lang="ru-RU" sz="2400" b="1" i="1" dirty="0">
                <a:solidFill>
                  <a:schemeClr val="accent2">
                    <a:lumMod val="50000"/>
                  </a:schemeClr>
                </a:solidFill>
              </a:rPr>
              <a:t>Продолжительность этапа: 5-10 дней.</a:t>
            </a:r>
          </a:p>
        </p:txBody>
      </p:sp>
    </p:spTree>
    <p:extLst>
      <p:ext uri="{BB962C8B-B14F-4D97-AF65-F5344CB8AC3E}">
        <p14:creationId xmlns:p14="http://schemas.microsoft.com/office/powerpoint/2010/main" val="23922289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0277549-1A84-4E5D-B554-16455CC632E9}"/>
              </a:ext>
            </a:extLst>
          </p:cNvPr>
          <p:cNvSpPr txBox="1"/>
          <p:nvPr/>
        </p:nvSpPr>
        <p:spPr>
          <a:xfrm>
            <a:off x="795867" y="612845"/>
            <a:ext cx="10576177" cy="5016758"/>
          </a:xfrm>
          <a:prstGeom prst="rect">
            <a:avLst/>
          </a:prstGeom>
          <a:noFill/>
        </p:spPr>
        <p:txBody>
          <a:bodyPr wrap="square">
            <a:spAutoFit/>
          </a:bodyPr>
          <a:lstStyle/>
          <a:p>
            <a:r>
              <a:rPr lang="ru-RU" sz="2000" dirty="0"/>
              <a:t>Ошибка #4. Не устранена гиподинамия</a:t>
            </a:r>
          </a:p>
          <a:p>
            <a:endParaRPr lang="ru-RU" sz="2000" dirty="0"/>
          </a:p>
          <a:p>
            <a:r>
              <a:rPr lang="ru-RU" sz="2000" dirty="0"/>
              <a:t>Логическое продолжение предыдущей ошибки – диеты на фоне гиподинамии без подключения физических нагрузок. Здоровое похудение в рамках лечения ожирения не может состояться без восстановления нормальной двигательной активности. </a:t>
            </a:r>
          </a:p>
          <a:p>
            <a:endParaRPr lang="ru-RU" sz="2000" dirty="0"/>
          </a:p>
          <a:p>
            <a:r>
              <a:rPr lang="ru-RU" sz="2000" dirty="0"/>
              <a:t>Иконка </a:t>
            </a:r>
            <a:r>
              <a:rPr lang="ru-RU" sz="2000" dirty="0" err="1"/>
              <a:t>вопросПочему</a:t>
            </a:r>
            <a:r>
              <a:rPr lang="ru-RU" sz="2000" dirty="0"/>
              <a:t> так? Потому что вам нужно как-то создать этот самый дефицит калорий. Постоянным уменьшением рациона этого не добиться: возникнет дефицит не только энергии, но и нутриентов, а это плохо. </a:t>
            </a:r>
          </a:p>
          <a:p>
            <a:endParaRPr lang="ru-RU" sz="2000" dirty="0"/>
          </a:p>
          <a:p>
            <a:r>
              <a:rPr lang="ru-RU" sz="2000" dirty="0"/>
              <a:t>Кроме того, организм постоянно приспосабливается к новым условиям: сокращать расход энергии, например, на строительство мышц (особенно если не хватает белков). После ЖКТ и головного мозга мышцы – это главные потребители энергии. Если вы не докажете организму, что мышцы нужны вам для выживания, а не для красоты, «денег» (калорий и пластического материала</a:t>
            </a:r>
            <a:r>
              <a:rPr lang="ru-RU" sz="2000" b="0" i="0" dirty="0">
                <a:solidFill>
                  <a:srgbClr val="000000"/>
                </a:solidFill>
                <a:effectLst/>
                <a:latin typeface="TTNorms Light"/>
              </a:rPr>
              <a:t> на их рост он не даст. Единственный выход – регулярные физические нагрузки.</a:t>
            </a:r>
            <a:endParaRPr lang="ru-RU" sz="2000" dirty="0"/>
          </a:p>
        </p:txBody>
      </p:sp>
    </p:spTree>
    <p:extLst>
      <p:ext uri="{BB962C8B-B14F-4D97-AF65-F5344CB8AC3E}">
        <p14:creationId xmlns:p14="http://schemas.microsoft.com/office/powerpoint/2010/main" val="22208050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7C6ACF9-C44A-41CB-9B5B-CE9A7D309D86}"/>
              </a:ext>
            </a:extLst>
          </p:cNvPr>
          <p:cNvSpPr txBox="1"/>
          <p:nvPr/>
        </p:nvSpPr>
        <p:spPr>
          <a:xfrm>
            <a:off x="169332" y="152399"/>
            <a:ext cx="11565467" cy="6740307"/>
          </a:xfrm>
          <a:prstGeom prst="rect">
            <a:avLst/>
          </a:prstGeom>
          <a:noFill/>
        </p:spPr>
        <p:txBody>
          <a:bodyPr wrap="square">
            <a:spAutoFit/>
          </a:bodyPr>
          <a:lstStyle/>
          <a:p>
            <a:r>
              <a:rPr lang="ru-RU" dirty="0"/>
              <a:t>Ошибка #5. Не учтена адаптация организма к схеме питания</a:t>
            </a:r>
          </a:p>
          <a:p>
            <a:endParaRPr lang="ru-RU" dirty="0"/>
          </a:p>
          <a:p>
            <a:r>
              <a:rPr lang="ru-RU" dirty="0"/>
              <a:t>Организм человека приспосабливается к любым условиям, если ему даётся для этого достаточно времени. Порой пациенты достигают определённых успехов, а затем выходят на так называемое плато: состояние, при котором имеющийся рацион полностью удовлетворяет потребности.</a:t>
            </a:r>
          </a:p>
          <a:p>
            <a:endParaRPr lang="ru-RU" dirty="0"/>
          </a:p>
          <a:p>
            <a:r>
              <a:rPr lang="ru-RU" dirty="0"/>
              <a:t> Как это происходит? Тело меняет пул потребностей: после грамотного опроса диетолог выявляет эти изменения: </a:t>
            </a:r>
          </a:p>
          <a:p>
            <a:endParaRPr lang="ru-RU" dirty="0"/>
          </a:p>
          <a:p>
            <a:r>
              <a:rPr lang="ru-RU" dirty="0"/>
              <a:t>повышение утомляемости,</a:t>
            </a:r>
          </a:p>
          <a:p>
            <a:r>
              <a:rPr lang="ru-RU" dirty="0"/>
              <a:t>снижение либидо,</a:t>
            </a:r>
          </a:p>
          <a:p>
            <a:r>
              <a:rPr lang="ru-RU" dirty="0"/>
              <a:t>снижение когнитивных функций и памяти,</a:t>
            </a:r>
          </a:p>
          <a:p>
            <a:r>
              <a:rPr lang="ru-RU" dirty="0"/>
              <a:t>остановка роста мышечной ткани (при отсутствии физических нагрузок – её потеря),</a:t>
            </a:r>
          </a:p>
          <a:p>
            <a:r>
              <a:rPr lang="ru-RU" dirty="0"/>
              <a:t>снижение ЧСС,</a:t>
            </a:r>
          </a:p>
          <a:p>
            <a:r>
              <a:rPr lang="ru-RU" dirty="0"/>
              <a:t>уменьшение объёма лёгких,</a:t>
            </a:r>
          </a:p>
          <a:p>
            <a:r>
              <a:rPr lang="ru-RU" dirty="0"/>
              <a:t>уменьшение выработки гормонов и пищеварительных секретов и мн. др.</a:t>
            </a:r>
          </a:p>
          <a:p>
            <a:endParaRPr lang="ru-RU" dirty="0"/>
          </a:p>
          <a:p>
            <a:r>
              <a:rPr lang="ru-RU" dirty="0"/>
              <a:t>Эти признаки говорят о резком сокращении расходов и переходе на режим строгой экономии. </a:t>
            </a:r>
          </a:p>
          <a:p>
            <a:endParaRPr lang="ru-RU" dirty="0"/>
          </a:p>
          <a:p>
            <a:r>
              <a:rPr lang="ru-RU" dirty="0"/>
              <a:t>При этом оставшийся жир организм всеми правдами и неправдами старается сохранить, поскольку жировая ткань не только запасает энергию, но и депонирует биологические запасы, сохраняет тепло и является складом для </a:t>
            </a:r>
            <a:r>
              <a:rPr lang="ru-RU" dirty="0" err="1"/>
              <a:t>иммуногенного</a:t>
            </a:r>
            <a:r>
              <a:rPr lang="ru-RU" dirty="0"/>
              <a:t> мусора, от которого тело не смогло избавиться. </a:t>
            </a:r>
          </a:p>
          <a:p>
            <a:endParaRPr lang="ru-RU" dirty="0"/>
          </a:p>
          <a:p>
            <a:r>
              <a:rPr lang="ru-RU" dirty="0"/>
              <a:t>Кроме того, неизвестно, какие ещё ограничительные меры придумает «пассажир» организма в лице пациента. Вдруг худшее ещё впереди?</a:t>
            </a:r>
          </a:p>
        </p:txBody>
      </p:sp>
    </p:spTree>
    <p:extLst>
      <p:ext uri="{BB962C8B-B14F-4D97-AF65-F5344CB8AC3E}">
        <p14:creationId xmlns:p14="http://schemas.microsoft.com/office/powerpoint/2010/main" val="3422988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21C991D3-3ABE-4E59-98E1-68936B9BEE8B}"/>
              </a:ext>
            </a:extLst>
          </p:cNvPr>
          <p:cNvPicPr>
            <a:picLocks noChangeAspect="1"/>
          </p:cNvPicPr>
          <p:nvPr/>
        </p:nvPicPr>
        <p:blipFill>
          <a:blip r:embed="rId2"/>
          <a:stretch>
            <a:fillRect/>
          </a:stretch>
        </p:blipFill>
        <p:spPr>
          <a:xfrm>
            <a:off x="304800" y="0"/>
            <a:ext cx="10769600" cy="6858000"/>
          </a:xfrm>
          <a:prstGeom prst="rect">
            <a:avLst/>
          </a:prstGeom>
        </p:spPr>
      </p:pic>
    </p:spTree>
    <p:extLst>
      <p:ext uri="{BB962C8B-B14F-4D97-AF65-F5344CB8AC3E}">
        <p14:creationId xmlns:p14="http://schemas.microsoft.com/office/powerpoint/2010/main" val="549059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D7D8D70-A849-47DF-B785-D01920CF3BD0}"/>
              </a:ext>
            </a:extLst>
          </p:cNvPr>
          <p:cNvSpPr txBox="1"/>
          <p:nvPr/>
        </p:nvSpPr>
        <p:spPr>
          <a:xfrm>
            <a:off x="220133" y="169333"/>
            <a:ext cx="8923867" cy="461665"/>
          </a:xfrm>
          <a:prstGeom prst="rect">
            <a:avLst/>
          </a:prstGeom>
          <a:noFill/>
        </p:spPr>
        <p:txBody>
          <a:bodyPr wrap="square">
            <a:spAutoFit/>
          </a:bodyPr>
          <a:lstStyle/>
          <a:p>
            <a:r>
              <a:rPr lang="ru-RU" dirty="0"/>
              <a:t> </a:t>
            </a:r>
            <a:r>
              <a:rPr lang="ru-RU" sz="2400" b="1" i="1" dirty="0">
                <a:solidFill>
                  <a:schemeClr val="accent2">
                    <a:lumMod val="75000"/>
                  </a:schemeClr>
                </a:solidFill>
              </a:rPr>
              <a:t>Круиз (чередование</a:t>
            </a:r>
            <a:r>
              <a:rPr lang="ru-RU" dirty="0"/>
              <a:t>)</a:t>
            </a:r>
          </a:p>
        </p:txBody>
      </p:sp>
      <p:pic>
        <p:nvPicPr>
          <p:cNvPr id="4" name="Рисунок 3">
            <a:extLst>
              <a:ext uri="{FF2B5EF4-FFF2-40B4-BE49-F238E27FC236}">
                <a16:creationId xmlns:a16="http://schemas.microsoft.com/office/drawing/2014/main" xmlns="" id="{39C9DD81-B3CE-4C1B-BD81-D68249A8160A}"/>
              </a:ext>
            </a:extLst>
          </p:cNvPr>
          <p:cNvPicPr>
            <a:picLocks noChangeAspect="1"/>
          </p:cNvPicPr>
          <p:nvPr/>
        </p:nvPicPr>
        <p:blipFill>
          <a:blip r:embed="rId2"/>
          <a:stretch>
            <a:fillRect/>
          </a:stretch>
        </p:blipFill>
        <p:spPr>
          <a:xfrm>
            <a:off x="7293936" y="169332"/>
            <a:ext cx="4898064" cy="4445197"/>
          </a:xfrm>
          <a:prstGeom prst="rect">
            <a:avLst/>
          </a:prstGeom>
        </p:spPr>
      </p:pic>
      <p:sp>
        <p:nvSpPr>
          <p:cNvPr id="6" name="TextBox 5">
            <a:extLst>
              <a:ext uri="{FF2B5EF4-FFF2-40B4-BE49-F238E27FC236}">
                <a16:creationId xmlns:a16="http://schemas.microsoft.com/office/drawing/2014/main" xmlns="" id="{48C525D5-3C23-47A2-BCA0-A2F472F630F7}"/>
              </a:ext>
            </a:extLst>
          </p:cNvPr>
          <p:cNvSpPr txBox="1"/>
          <p:nvPr/>
        </p:nvSpPr>
        <p:spPr>
          <a:xfrm>
            <a:off x="0" y="903767"/>
            <a:ext cx="7552268" cy="5262979"/>
          </a:xfrm>
          <a:prstGeom prst="rect">
            <a:avLst/>
          </a:prstGeom>
          <a:noFill/>
        </p:spPr>
        <p:txBody>
          <a:bodyPr wrap="square">
            <a:spAutoFit/>
          </a:bodyPr>
          <a:lstStyle/>
          <a:p>
            <a:r>
              <a:rPr lang="ru-RU" sz="2400" b="1" i="1" dirty="0">
                <a:solidFill>
                  <a:schemeClr val="accent5">
                    <a:lumMod val="50000"/>
                  </a:schemeClr>
                </a:solidFill>
              </a:rPr>
              <a:t>Чередуются белковый и овощной рацион: любые овощи, кроме крахмалосодержащих, можно запекать, варить или употреблять в сыром виде.</a:t>
            </a:r>
          </a:p>
          <a:p>
            <a:endParaRPr lang="ru-RU" sz="2400" b="1" i="1" dirty="0">
              <a:solidFill>
                <a:schemeClr val="accent5">
                  <a:lumMod val="50000"/>
                </a:schemeClr>
              </a:solidFill>
            </a:endParaRPr>
          </a:p>
          <a:p>
            <a:r>
              <a:rPr lang="ru-RU" sz="2400" b="1" i="1" dirty="0">
                <a:solidFill>
                  <a:schemeClr val="accent5">
                    <a:lumMod val="50000"/>
                  </a:schemeClr>
                </a:solidFill>
              </a:rPr>
              <a:t>В день обязательно съедать 2 ст. л. овсяных отрубей.</a:t>
            </a:r>
          </a:p>
          <a:p>
            <a:endParaRPr lang="ru-RU" sz="2400" b="1" i="1" dirty="0">
              <a:solidFill>
                <a:schemeClr val="accent5">
                  <a:lumMod val="50000"/>
                </a:schemeClr>
              </a:solidFill>
            </a:endParaRPr>
          </a:p>
          <a:p>
            <a:r>
              <a:rPr lang="ru-RU" sz="2400" b="1" i="1" dirty="0">
                <a:solidFill>
                  <a:schemeClr val="accent5">
                    <a:lumMod val="50000"/>
                  </a:schemeClr>
                </a:solidFill>
              </a:rPr>
              <a:t>Допускаются: специи, аджика, острый перец, молоко, чеснок, обезжиренное какао, </a:t>
            </a:r>
            <a:endParaRPr lang="en-US" sz="2400" b="1" i="1" dirty="0">
              <a:solidFill>
                <a:schemeClr val="accent5">
                  <a:lumMod val="50000"/>
                </a:schemeClr>
              </a:solidFill>
            </a:endParaRPr>
          </a:p>
          <a:p>
            <a:r>
              <a:rPr lang="ru-RU" sz="2400" b="1" i="1" dirty="0">
                <a:solidFill>
                  <a:schemeClr val="accent5">
                    <a:lumMod val="50000"/>
                  </a:schemeClr>
                </a:solidFill>
              </a:rPr>
              <a:t>3 ст. л. белого или красного вина (из этого перечня употребляется только 2 продукта в день).</a:t>
            </a:r>
          </a:p>
          <a:p>
            <a:endParaRPr lang="ru-RU" sz="2400" b="1" i="1" dirty="0">
              <a:solidFill>
                <a:schemeClr val="accent5">
                  <a:lumMod val="50000"/>
                </a:schemeClr>
              </a:solidFill>
            </a:endParaRPr>
          </a:p>
          <a:p>
            <a:r>
              <a:rPr lang="ru-RU" sz="2400" b="1" i="1" dirty="0">
                <a:solidFill>
                  <a:schemeClr val="accent5">
                    <a:lumMod val="50000"/>
                  </a:schemeClr>
                </a:solidFill>
              </a:rPr>
              <a:t>Продолжительность: 1-5 дней (в зависимости от сбрасываемого веса).</a:t>
            </a:r>
          </a:p>
        </p:txBody>
      </p:sp>
    </p:spTree>
    <p:extLst>
      <p:ext uri="{BB962C8B-B14F-4D97-AF65-F5344CB8AC3E}">
        <p14:creationId xmlns:p14="http://schemas.microsoft.com/office/powerpoint/2010/main" val="1662577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2884248-61CF-4A72-BF33-3F5EC8D3199C}"/>
              </a:ext>
            </a:extLst>
          </p:cNvPr>
          <p:cNvSpPr txBox="1"/>
          <p:nvPr/>
        </p:nvSpPr>
        <p:spPr>
          <a:xfrm>
            <a:off x="118533" y="270933"/>
            <a:ext cx="2777067" cy="461665"/>
          </a:xfrm>
          <a:prstGeom prst="rect">
            <a:avLst/>
          </a:prstGeom>
          <a:noFill/>
        </p:spPr>
        <p:txBody>
          <a:bodyPr wrap="square">
            <a:spAutoFit/>
          </a:bodyPr>
          <a:lstStyle/>
          <a:p>
            <a:r>
              <a:rPr lang="ru-RU" sz="2400" b="1" i="1" dirty="0"/>
              <a:t>Закрепление</a:t>
            </a:r>
          </a:p>
        </p:txBody>
      </p:sp>
      <p:pic>
        <p:nvPicPr>
          <p:cNvPr id="4" name="Рисунок 3">
            <a:extLst>
              <a:ext uri="{FF2B5EF4-FFF2-40B4-BE49-F238E27FC236}">
                <a16:creationId xmlns:a16="http://schemas.microsoft.com/office/drawing/2014/main" xmlns="" id="{12E31E78-D363-4FB0-8806-D1C39399CD62}"/>
              </a:ext>
            </a:extLst>
          </p:cNvPr>
          <p:cNvPicPr>
            <a:picLocks noChangeAspect="1"/>
          </p:cNvPicPr>
          <p:nvPr/>
        </p:nvPicPr>
        <p:blipFill>
          <a:blip r:embed="rId2"/>
          <a:stretch>
            <a:fillRect/>
          </a:stretch>
        </p:blipFill>
        <p:spPr>
          <a:xfrm>
            <a:off x="7873999" y="0"/>
            <a:ext cx="4199467" cy="3623733"/>
          </a:xfrm>
          <a:prstGeom prst="rect">
            <a:avLst/>
          </a:prstGeom>
        </p:spPr>
      </p:pic>
      <p:sp>
        <p:nvSpPr>
          <p:cNvPr id="6" name="TextBox 5">
            <a:extLst>
              <a:ext uri="{FF2B5EF4-FFF2-40B4-BE49-F238E27FC236}">
                <a16:creationId xmlns:a16="http://schemas.microsoft.com/office/drawing/2014/main" xmlns="" id="{74D6A7B7-7C86-43DA-9D0C-F9DBA449B910}"/>
              </a:ext>
            </a:extLst>
          </p:cNvPr>
          <p:cNvSpPr txBox="1"/>
          <p:nvPr/>
        </p:nvSpPr>
        <p:spPr>
          <a:xfrm>
            <a:off x="1" y="732599"/>
            <a:ext cx="7366000" cy="6001643"/>
          </a:xfrm>
          <a:prstGeom prst="rect">
            <a:avLst/>
          </a:prstGeom>
          <a:noFill/>
        </p:spPr>
        <p:txBody>
          <a:bodyPr wrap="square">
            <a:spAutoFit/>
          </a:bodyPr>
          <a:lstStyle/>
          <a:p>
            <a:r>
              <a:rPr lang="ru-RU" sz="2400" b="1" i="1" dirty="0"/>
              <a:t>На данном этапе закрепляется достигнутый за время похудения вес.</a:t>
            </a:r>
          </a:p>
          <a:p>
            <a:endParaRPr lang="ru-RU" sz="2400" b="1" i="1" dirty="0"/>
          </a:p>
          <a:p>
            <a:r>
              <a:rPr lang="ru-RU" sz="2400" b="1" i="1" dirty="0"/>
              <a:t>Рацион: все продукты первого этапа, овощи из второго этапа, фрукты (ежедневно), хлеб – 2 кусочка в день, сыр, крахмалосодержащие продукты – 2 раза в неделю.</a:t>
            </a:r>
          </a:p>
          <a:p>
            <a:endParaRPr lang="ru-RU" sz="2400" b="1" i="1" dirty="0"/>
          </a:p>
          <a:p>
            <a:r>
              <a:rPr lang="ru-RU" sz="2400" b="1" i="1" dirty="0"/>
              <a:t>В день обязательно съедать 2,5 ст. л. овсяных отрубей.</a:t>
            </a:r>
          </a:p>
          <a:p>
            <a:endParaRPr lang="ru-RU" sz="2400" b="1" i="1" dirty="0"/>
          </a:p>
          <a:p>
            <a:r>
              <a:rPr lang="ru-RU" sz="2400" b="1" i="1" dirty="0"/>
              <a:t>2 раза в неделю в один прием пищи допускается есть все, что захочется.</a:t>
            </a:r>
          </a:p>
          <a:p>
            <a:endParaRPr lang="ru-RU" sz="2400" b="1" i="1" dirty="0"/>
          </a:p>
          <a:p>
            <a:r>
              <a:rPr lang="ru-RU" sz="2400" b="1" i="1" dirty="0"/>
              <a:t>Продолжительность: на каждый потерянный килограмм по 10 дней закрепления.</a:t>
            </a:r>
          </a:p>
        </p:txBody>
      </p:sp>
    </p:spTree>
    <p:extLst>
      <p:ext uri="{BB962C8B-B14F-4D97-AF65-F5344CB8AC3E}">
        <p14:creationId xmlns:p14="http://schemas.microsoft.com/office/powerpoint/2010/main" val="30591355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1015</TotalTime>
  <Words>9841</Words>
  <Application>Microsoft Office PowerPoint</Application>
  <PresentationFormat>Произвольный</PresentationFormat>
  <Paragraphs>656</Paragraphs>
  <Slides>72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72</vt:i4>
      </vt:variant>
    </vt:vector>
  </HeadingPairs>
  <TitlesOfParts>
    <vt:vector size="73" baseType="lpstr">
      <vt:lpstr>Тема Office</vt:lpstr>
      <vt:lpstr>Презентация PowerPoint</vt:lpstr>
      <vt:lpstr>Диеты – самый популярный способ снижения веса. Однако, несмотря на огромное количество методик, не так много диет способны не просто помочь похудеть, но и сохранить достигнутый результат. Эффективные методики от профессиональных диетологов, проверенные знаменитостями, сегодня доступны всем желающим. Elle.ru определил пять самых популярных в мире диет, которые вполне можно испробовать на себе.</vt:lpstr>
      <vt:lpstr>1. EAT – STOP – EAT, ИЛИ ОДНОДНЕВНОЕ ГОЛОДАНИЕ</vt:lpstr>
      <vt:lpstr>Презентация PowerPoint</vt:lpstr>
      <vt:lpstr>ДИЕТА ДЮКАНА</vt:lpstr>
      <vt:lpstr>Суть диеты: для получения стабильного результата необходимо соблюдать диету несколько месяцев.  Режим предусматривает ограничение количества углеводов и жиров в рационе и упор на белковую пищу.  Есть можно в любое время и в любых количествах. Диета делится на 4 фазы:  атака,  круиз,  закрепление  и стабилизация.</vt:lpstr>
      <vt:lpstr>Презентация PowerPoint</vt:lpstr>
      <vt:lpstr>Презентация PowerPoint</vt:lpstr>
      <vt:lpstr>Презентация PowerPoint</vt:lpstr>
      <vt:lpstr>Презентация PowerPoint</vt:lpstr>
      <vt:lpstr>Презентация PowerPoint</vt:lpstr>
      <vt:lpstr>Суть диеты:</vt:lpstr>
      <vt:lpstr>ЯПОНСКАЯ ДИЕТА</vt:lpstr>
      <vt:lpstr>Презентация PowerPoint</vt:lpstr>
      <vt:lpstr>Презентация PowerPoint</vt:lpstr>
      <vt:lpstr>Презентация PowerPoint</vt:lpstr>
      <vt:lpstr>ДРОБНОЕ ПИТАНИЕ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Кому и для чего нужны достижения нутрициологии?</vt:lpstr>
      <vt:lpstr>Нутрициология для спортсменов и фитнес-тренеров. Специалисты по культуре тела хорошо знают о связи физических нагрузок, энергетического обмена и питания. Как использовать эти связи, как настроить организм на максимально функциональный лад – знания по нутрициологии обязательно нужны профессионалам в спорте.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Work</dc:creator>
  <cp:lastModifiedBy>Work</cp:lastModifiedBy>
  <cp:revision>41</cp:revision>
  <dcterms:created xsi:type="dcterms:W3CDTF">2020-10-16T07:15:46Z</dcterms:created>
  <dcterms:modified xsi:type="dcterms:W3CDTF">2024-02-20T12:10:12Z</dcterms:modified>
</cp:coreProperties>
</file>