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1" r:id="rId31"/>
    <p:sldId id="285" r:id="rId32"/>
    <p:sldId id="287" r:id="rId33"/>
    <p:sldId id="288" r:id="rId34"/>
    <p:sldId id="289" r:id="rId35"/>
    <p:sldId id="290"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4" d="100"/>
          <a:sy n="74" d="100"/>
        </p:scale>
        <p:origin x="-5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37855" y="332509"/>
            <a:ext cx="9966757" cy="1132609"/>
          </a:xfrm>
        </p:spPr>
        <p:txBody>
          <a:bodyPr>
            <a:normAutofit fontScale="90000"/>
          </a:bodyPr>
          <a:lstStyle/>
          <a:p>
            <a:pPr algn="ctr"/>
            <a:r>
              <a:rPr lang="ru-RU" altLang="ru-RU" sz="2400" b="1" i="1" spc="-50" dirty="0">
                <a:solidFill>
                  <a:srgbClr val="404040"/>
                </a:solidFill>
                <a:latin typeface="Times New Roman" panose="02020603050405020304" pitchFamily="18" charset="0"/>
                <a:cs typeface="Times New Roman" panose="02020603050405020304" pitchFamily="18" charset="0"/>
              </a:rPr>
              <a:t>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a:t>
            </a:r>
            <a:endParaRPr lang="ru-RU" sz="3200" dirty="0"/>
          </a:p>
        </p:txBody>
      </p:sp>
      <p:sp>
        <p:nvSpPr>
          <p:cNvPr id="3" name="Подзаголовок 2"/>
          <p:cNvSpPr>
            <a:spLocks noGrp="1"/>
          </p:cNvSpPr>
          <p:nvPr>
            <p:ph type="subTitle" idx="1"/>
          </p:nvPr>
        </p:nvSpPr>
        <p:spPr>
          <a:xfrm>
            <a:off x="2063533" y="2221215"/>
            <a:ext cx="8915399" cy="1126283"/>
          </a:xfrm>
        </p:spPr>
        <p:txBody>
          <a:bodyPr>
            <a:normAutofit fontScale="25000" lnSpcReduction="20000"/>
          </a:bodyPr>
          <a:lstStyle/>
          <a:p>
            <a:pPr algn="ctr"/>
            <a:r>
              <a:rPr lang="ru-RU" sz="9000" dirty="0">
                <a:solidFill>
                  <a:srgbClr val="C00000"/>
                </a:solidFill>
              </a:rPr>
              <a:t>Лечебное питание при заболеваниях </a:t>
            </a:r>
            <a:r>
              <a:rPr lang="ru-RU" sz="9000" dirty="0" err="1">
                <a:solidFill>
                  <a:srgbClr val="C00000"/>
                </a:solidFill>
              </a:rPr>
              <a:t>гепатобилиарной</a:t>
            </a:r>
            <a:r>
              <a:rPr lang="ru-RU" sz="9000" dirty="0">
                <a:solidFill>
                  <a:srgbClr val="C00000"/>
                </a:solidFill>
              </a:rPr>
              <a:t> системы(при остром и </a:t>
            </a:r>
            <a:r>
              <a:rPr lang="ru-RU" sz="9000" dirty="0" err="1">
                <a:solidFill>
                  <a:srgbClr val="C00000"/>
                </a:solidFill>
              </a:rPr>
              <a:t>хрон</a:t>
            </a:r>
            <a:r>
              <a:rPr lang="ru-RU" sz="9000" dirty="0">
                <a:solidFill>
                  <a:srgbClr val="C00000"/>
                </a:solidFill>
              </a:rPr>
              <a:t>. </a:t>
            </a:r>
            <a:r>
              <a:rPr lang="ru-RU" sz="9000" dirty="0" err="1">
                <a:solidFill>
                  <a:srgbClr val="C00000"/>
                </a:solidFill>
              </a:rPr>
              <a:t>гепатите,при</a:t>
            </a:r>
            <a:r>
              <a:rPr lang="ru-RU" sz="9000" dirty="0">
                <a:solidFill>
                  <a:srgbClr val="C00000"/>
                </a:solidFill>
              </a:rPr>
              <a:t> циррозе печени, при печеночной коме)</a:t>
            </a:r>
          </a:p>
          <a:p>
            <a:pPr algn="ctr"/>
            <a:endParaRPr lang="ru-RU" sz="9000" dirty="0">
              <a:solidFill>
                <a:srgbClr val="C00000"/>
              </a:solidFill>
            </a:endParaRPr>
          </a:p>
          <a:p>
            <a:pPr algn="ctr"/>
            <a:endParaRPr lang="ru-RU" sz="9000" dirty="0">
              <a:solidFill>
                <a:srgbClr val="C00000"/>
              </a:solidFill>
            </a:endParaRPr>
          </a:p>
          <a:p>
            <a:pPr marL="90488" lvl="0" indent="-90488" algn="ctr" defTabSz="914400">
              <a:lnSpc>
                <a:spcPct val="90000"/>
              </a:lnSpc>
              <a:spcBef>
                <a:spcPts val="1200"/>
              </a:spcBef>
              <a:spcAft>
                <a:spcPts val="200"/>
              </a:spcAft>
              <a:buClr>
                <a:srgbClr val="99CB38"/>
              </a:buClr>
              <a:buSzPct val="100000"/>
              <a:buFont typeface="Calibri" panose="020F0502020204030204" pitchFamily="34" charset="0"/>
              <a:buChar char=" "/>
              <a:defRPr/>
            </a:pPr>
            <a:r>
              <a:rPr lang="ru-RU" altLang="ru-RU" sz="9000" dirty="0">
                <a:solidFill>
                  <a:srgbClr val="404040"/>
                </a:solidFill>
                <a:latin typeface="Calibri" panose="020F0502020204030204"/>
              </a:rPr>
              <a:t>КАФЕДРА ПЕДИАТРИИ ИДПО БГМУ </a:t>
            </a:r>
          </a:p>
          <a:p>
            <a:pPr marL="90488" lvl="0" indent="-90488" algn="ctr" defTabSz="914400">
              <a:lnSpc>
                <a:spcPct val="90000"/>
              </a:lnSpc>
              <a:spcBef>
                <a:spcPts val="1200"/>
              </a:spcBef>
              <a:spcAft>
                <a:spcPts val="200"/>
              </a:spcAft>
              <a:buClr>
                <a:srgbClr val="99CB38"/>
              </a:buClr>
              <a:buSzPct val="100000"/>
              <a:buFont typeface="Calibri" panose="020F0502020204030204" pitchFamily="34" charset="0"/>
              <a:buChar char=" "/>
              <a:defRPr/>
            </a:pPr>
            <a:r>
              <a:rPr lang="ru-RU" altLang="ru-RU" sz="9000" dirty="0">
                <a:solidFill>
                  <a:srgbClr val="C00000"/>
                </a:solidFill>
                <a:latin typeface="Calibri" panose="020F0502020204030204"/>
              </a:rPr>
              <a:t>Профессор кафедры </a:t>
            </a:r>
            <a:r>
              <a:rPr lang="ru-RU" altLang="ru-RU" sz="9000" dirty="0" err="1">
                <a:solidFill>
                  <a:srgbClr val="C00000"/>
                </a:solidFill>
                <a:latin typeface="Calibri" panose="020F0502020204030204"/>
              </a:rPr>
              <a:t>Н.А.Дружинина</a:t>
            </a:r>
            <a:endParaRPr lang="ru-RU" altLang="ru-RU" sz="9000" dirty="0">
              <a:solidFill>
                <a:srgbClr val="C00000"/>
              </a:solidFill>
              <a:latin typeface="Calibri" panose="020F0502020204030204"/>
            </a:endParaRPr>
          </a:p>
          <a:p>
            <a:pPr algn="ctr"/>
            <a:endParaRPr lang="ru-RU" sz="2000" dirty="0">
              <a:solidFill>
                <a:srgbClr val="C00000"/>
              </a:solidFill>
            </a:endParaRPr>
          </a:p>
          <a:p>
            <a:pPr algn="ctr"/>
            <a:endParaRPr lang="ru-RU" sz="2000" dirty="0">
              <a:solidFill>
                <a:srgbClr val="C00000"/>
              </a:solidFill>
            </a:endParaRPr>
          </a:p>
        </p:txBody>
      </p:sp>
    </p:spTree>
    <p:extLst>
      <p:ext uri="{BB962C8B-B14F-4D97-AF65-F5344CB8AC3E}">
        <p14:creationId xmlns:p14="http://schemas.microsoft.com/office/powerpoint/2010/main" val="377350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53972"/>
          </a:xfrm>
        </p:spPr>
        <p:txBody>
          <a:bodyPr>
            <a:normAutofit/>
          </a:bodyPr>
          <a:lstStyle/>
          <a:p>
            <a:pPr algn="ctr"/>
            <a:r>
              <a:rPr lang="ru-RU" sz="2800" dirty="0">
                <a:solidFill>
                  <a:srgbClr val="C00000"/>
                </a:solidFill>
              </a:rPr>
              <a:t>Лечебное питание при остром гепатите</a:t>
            </a:r>
          </a:p>
        </p:txBody>
      </p:sp>
      <p:sp>
        <p:nvSpPr>
          <p:cNvPr id="3" name="Объект 2"/>
          <p:cNvSpPr>
            <a:spLocks noGrp="1"/>
          </p:cNvSpPr>
          <p:nvPr>
            <p:ph idx="1"/>
          </p:nvPr>
        </p:nvSpPr>
        <p:spPr>
          <a:xfrm>
            <a:off x="1246909" y="1278081"/>
            <a:ext cx="10650682" cy="5361709"/>
          </a:xfrm>
        </p:spPr>
        <p:txBody>
          <a:bodyPr>
            <a:normAutofit/>
          </a:bodyPr>
          <a:lstStyle/>
          <a:p>
            <a:r>
              <a:rPr lang="ru-RU" dirty="0"/>
              <a:t>Диету, как и постельный режим, назначают с момента установления диагноза. Щадящую диету соблюдают во все периоды болезни: продромальный, период разгара и период реконвалесценции. При острых гепатитах любой этиологии назначают вариант диеты с механическим и химическим </a:t>
            </a:r>
            <a:r>
              <a:rPr lang="ru-RU" dirty="0" err="1"/>
              <a:t>щажением</a:t>
            </a:r>
            <a:r>
              <a:rPr lang="ru-RU" dirty="0"/>
              <a:t>.</a:t>
            </a:r>
          </a:p>
          <a:p>
            <a:r>
              <a:rPr lang="ru-RU" dirty="0"/>
              <a:t>Общая характеристика диеты</a:t>
            </a:r>
          </a:p>
          <a:p>
            <a:r>
              <a:rPr lang="ru-RU" dirty="0"/>
              <a:t>Диета полноценная, с физиологической нормой жира (70-80 г). Если диспепсический синдром резко выражен, то допустимо ограничение жира до 50 г. Белки и углеводы вводят в соответствии с физиологической нормой (85-90 г белков, 300-330 г углеводов). Энергетическая ценность диеты – 2170-2400 ккал.</a:t>
            </a:r>
          </a:p>
          <a:p>
            <a:r>
              <a:rPr lang="ru-RU" dirty="0"/>
              <a:t>При наличии диспепсии пищу готовят в протертом виде. Исключают жареные продукты. Прием пищи дробный (5-6 раз в день).</a:t>
            </a:r>
          </a:p>
          <a:p>
            <a:r>
              <a:rPr lang="ru-RU" dirty="0"/>
              <a:t>Пищу дают в теплом виде, холодные блюда исключают.</a:t>
            </a:r>
          </a:p>
          <a:p>
            <a:r>
              <a:rPr lang="ru-RU" dirty="0"/>
              <a:t> </a:t>
            </a:r>
          </a:p>
          <a:p>
            <a:endParaRPr lang="ru-RU" dirty="0"/>
          </a:p>
        </p:txBody>
      </p:sp>
    </p:spTree>
    <p:extLst>
      <p:ext uri="{BB962C8B-B14F-4D97-AF65-F5344CB8AC3E}">
        <p14:creationId xmlns:p14="http://schemas.microsoft.com/office/powerpoint/2010/main" val="96375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70845"/>
          </a:xfrm>
        </p:spPr>
        <p:txBody>
          <a:bodyPr>
            <a:normAutofit/>
          </a:bodyPr>
          <a:lstStyle/>
          <a:p>
            <a:pPr algn="ctr"/>
            <a:r>
              <a:rPr lang="ru-RU" sz="2800" dirty="0">
                <a:solidFill>
                  <a:srgbClr val="C00000"/>
                </a:solidFill>
              </a:rPr>
              <a:t>Перечень рекомендуемых продуктов и блюд</a:t>
            </a:r>
          </a:p>
        </p:txBody>
      </p:sp>
      <p:sp>
        <p:nvSpPr>
          <p:cNvPr id="3" name="Объект 2"/>
          <p:cNvSpPr>
            <a:spLocks noGrp="1"/>
          </p:cNvSpPr>
          <p:nvPr>
            <p:ph idx="1"/>
          </p:nvPr>
        </p:nvSpPr>
        <p:spPr>
          <a:xfrm>
            <a:off x="1194955" y="1433945"/>
            <a:ext cx="10723418" cy="5340928"/>
          </a:xfrm>
        </p:spPr>
        <p:txBody>
          <a:bodyPr>
            <a:normAutofit lnSpcReduction="10000"/>
          </a:bodyPr>
          <a:lstStyle/>
          <a:p>
            <a:r>
              <a:rPr lang="ru-RU" dirty="0"/>
              <a:t>Супы. Можно разрешить вегетарианские супы (половина тарелки) с протертыми овощами или крупами (молочный суп).</a:t>
            </a:r>
          </a:p>
          <a:p>
            <a:r>
              <a:rPr lang="ru-RU" dirty="0"/>
              <a:t>Блюда из мяса и птицы. Нежирные сорта мяса в виде суфле, кнелей, паровых котлет, курицу можно дать куском, но в отварном виде.</a:t>
            </a:r>
          </a:p>
          <a:p>
            <a:r>
              <a:rPr lang="ru-RU" dirty="0"/>
              <a:t>Блюда из рыбы. Рыба разрешается свежая, нежирных сортов в отварном виде.</a:t>
            </a:r>
          </a:p>
          <a:p>
            <a:r>
              <a:rPr lang="ru-RU" dirty="0"/>
              <a:t>Молочные продукты. Творог некислый (лучше домашнего приготовления). Также разрешают белковые омлеты, молоко, неострые сорта сыров, сливочное масло.</a:t>
            </a:r>
          </a:p>
          <a:p>
            <a:r>
              <a:rPr lang="ru-RU" dirty="0"/>
              <a:t>Блюда из овощей. Овощи назначают в сыром протертом виде.</a:t>
            </a:r>
          </a:p>
          <a:p>
            <a:r>
              <a:rPr lang="ru-RU" dirty="0"/>
              <a:t>Сладкие блюда, фрукты. Рекомендуются спелые и сладкие фрукты и блюда из них.</a:t>
            </a:r>
          </a:p>
          <a:p>
            <a:r>
              <a:rPr lang="ru-RU" dirty="0"/>
              <a:t>Хлеб и хлебобулочные изделия. Хлеб только белый, подсушенный.</a:t>
            </a:r>
          </a:p>
          <a:p>
            <a:r>
              <a:rPr lang="ru-RU" dirty="0"/>
              <a:t>Соки. Можно давать фруктовые и ягодные соки, отвар шиповника, минеральную воду, некрепкий сладкий чай с вареньем или медом, чай с молоком, компоты, морсы и др.</a:t>
            </a:r>
          </a:p>
          <a:p>
            <a:r>
              <a:rPr lang="ru-RU" dirty="0"/>
              <a:t>Соль. Важно обращать внимание на состояние водно-солевого обмена, следить за суточным диурезом. Суточное количество жидкости доводят до 2-2,5 л. Если появляется задержка жидкости, то количество поваренной соли уменьшают до 3-5 г, вместе с ограничением жидкости.</a:t>
            </a:r>
          </a:p>
          <a:p>
            <a:endParaRPr lang="ru-RU" dirty="0"/>
          </a:p>
        </p:txBody>
      </p:sp>
    </p:spTree>
    <p:extLst>
      <p:ext uri="{BB962C8B-B14F-4D97-AF65-F5344CB8AC3E}">
        <p14:creationId xmlns:p14="http://schemas.microsoft.com/office/powerpoint/2010/main" val="388971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2709" y="114300"/>
            <a:ext cx="9571903" cy="820882"/>
          </a:xfrm>
        </p:spPr>
        <p:txBody>
          <a:bodyPr>
            <a:normAutofit/>
          </a:bodyPr>
          <a:lstStyle/>
          <a:p>
            <a:r>
              <a:rPr lang="ru-RU" sz="2800" i="1" dirty="0">
                <a:solidFill>
                  <a:srgbClr val="C00000"/>
                </a:solidFill>
              </a:rPr>
              <a:t>Исключают из рациона :</a:t>
            </a:r>
          </a:p>
        </p:txBody>
      </p:sp>
      <p:sp>
        <p:nvSpPr>
          <p:cNvPr id="3" name="Объект 2"/>
          <p:cNvSpPr>
            <a:spLocks noGrp="1"/>
          </p:cNvSpPr>
          <p:nvPr>
            <p:ph idx="1"/>
          </p:nvPr>
        </p:nvSpPr>
        <p:spPr>
          <a:xfrm>
            <a:off x="1350818" y="1330036"/>
            <a:ext cx="10153794" cy="5527964"/>
          </a:xfrm>
        </p:spPr>
        <p:txBody>
          <a:bodyPr>
            <a:normAutofit/>
          </a:bodyPr>
          <a:lstStyle/>
          <a:p>
            <a:r>
              <a:rPr lang="ru-RU" dirty="0"/>
              <a:t>бобовые (горох, чечевица, фасоль), овощи и зелень, богатые эфирными маслами (чеснок, лук, редис, редька).</a:t>
            </a:r>
          </a:p>
          <a:p>
            <a:r>
              <a:rPr lang="ru-RU" dirty="0"/>
              <a:t>При неосложненном течении болезни диету назначают на 4-6 недель.</a:t>
            </a:r>
          </a:p>
          <a:p>
            <a:r>
              <a:rPr lang="ru-RU" dirty="0"/>
              <a:t>При отсутствии аппетита, отвращении к еде, наличии тошноты и рвоты диету нужно строить с учетом индивидуального вкуса больного. Обычно больные в таких случаях предпочитают фрукты и фруктовые соки, молочную пищу. Необходимо следить, чтобы период отказа от еды не был длительным, и стремиться по возможности быстрее достичь введения всех пищевых ингредиентов в достаточном количестве, а также использовать специальные продукты для </a:t>
            </a:r>
            <a:r>
              <a:rPr lang="ru-RU" dirty="0" err="1"/>
              <a:t>энтерального</a:t>
            </a:r>
            <a:r>
              <a:rPr lang="ru-RU" dirty="0"/>
              <a:t> питания с заданным химическим составом.</a:t>
            </a:r>
          </a:p>
          <a:p>
            <a:r>
              <a:rPr lang="ru-RU" dirty="0"/>
              <a:t>Переход на основной вариант стандартной диеты осуществляют при хорошем общем состоянии больного, после исчезновения желтухи, при восстановлении аппетита, исчезновении диспепсических явлений, нормализации размеров печени и селезенки. С этого момента разрешают те же блюда, но уже в протертом виде.</a:t>
            </a:r>
          </a:p>
          <a:p>
            <a:r>
              <a:rPr lang="ru-RU" dirty="0"/>
              <a:t>Жареные продукты исключают. Можно давать блюда из тушеных продуктов, а также в запеченном виде (после предварительного отваривания).</a:t>
            </a:r>
          </a:p>
          <a:p>
            <a:endParaRPr lang="ru-RU" dirty="0"/>
          </a:p>
        </p:txBody>
      </p:sp>
    </p:spTree>
    <p:extLst>
      <p:ext uri="{BB962C8B-B14F-4D97-AF65-F5344CB8AC3E}">
        <p14:creationId xmlns:p14="http://schemas.microsoft.com/office/powerpoint/2010/main" val="311043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Перечень рекомендуемых продуктов и блюд</a:t>
            </a:r>
          </a:p>
        </p:txBody>
      </p:sp>
      <p:sp>
        <p:nvSpPr>
          <p:cNvPr id="3" name="Объект 2"/>
          <p:cNvSpPr>
            <a:spLocks noGrp="1"/>
          </p:cNvSpPr>
          <p:nvPr>
            <p:ph idx="1"/>
          </p:nvPr>
        </p:nvSpPr>
        <p:spPr>
          <a:xfrm>
            <a:off x="1361209" y="1361209"/>
            <a:ext cx="10453255" cy="5424055"/>
          </a:xfrm>
        </p:spPr>
        <p:txBody>
          <a:bodyPr>
            <a:normAutofit fontScale="70000" lnSpcReduction="20000"/>
          </a:bodyPr>
          <a:lstStyle/>
          <a:p>
            <a:r>
              <a:rPr lang="ru-RU" dirty="0"/>
              <a:t>Хлеб и хлебобулочные изделия. Хлеб пшеничный из муки высшего сорта, вчерашней выпечки, сухари из белого хлеба, тонко нарезанного.</a:t>
            </a:r>
          </a:p>
          <a:p>
            <a:r>
              <a:rPr lang="ru-RU" dirty="0"/>
              <a:t>Супы. На слабом, обезжиренном мясном или рыбном бульоне, а также на овощном отваре, с добавлением паровых или сваренных в воде мясных или рыбных кнелей, фрикаделек, яичных хлопьев, вареного и протертого мяса, а также овощные (вегетарианские) супы с протертыми овощами и крупами.</a:t>
            </a:r>
          </a:p>
          <a:p>
            <a:r>
              <a:rPr lang="ru-RU" dirty="0"/>
              <a:t>Блюда из мяса и птицы. Паровые или сваренные в воде мясные котлеты, кнели, фрикадельки, суфле из отварного мяса и курицы. Мясо нежирных сортов без фасций и сухожилий (говядина, курица, индейка без кожи, кролик). Мясной фарш пропускают через мясорубку с мелкой решеткой 2-3 раза.</a:t>
            </a:r>
          </a:p>
          <a:p>
            <a:r>
              <a:rPr lang="ru-RU" dirty="0"/>
              <a:t>Блюда из рыбы. Рыба (судак, щука, карп, треска) в виде пюре, суфле, отварная.</a:t>
            </a:r>
          </a:p>
          <a:p>
            <a:r>
              <a:rPr lang="ru-RU" dirty="0"/>
              <a:t>Блюда и гарниры из круп. Каши, приготовленные на воде или обезжиренном некрепком бульоне (рисовая, манная, овсяная, гречневая). Все бобовые и макаронные блюда исключают.</a:t>
            </a:r>
          </a:p>
          <a:p>
            <a:r>
              <a:rPr lang="ru-RU" dirty="0"/>
              <a:t>Блюда из яиц. Яйца в ограниченном количестве (одно яйцо в день), в блюдо по кулинарным показаниям. При хорошей переносимости – диетические яйца всмятку, паровые омлеты (не более трех яиц в день), белковые омлеты.</a:t>
            </a:r>
          </a:p>
          <a:p>
            <a:r>
              <a:rPr lang="ru-RU" dirty="0"/>
              <a:t>Молоко, молочные продукты и блюда из них. Свежеприготовленный творог, натуральный и протертый с сахаром, творожное паровое суфле. Неострый сыр, сливочное масло, сметана в ограниченном количестве, кисломолочные продукты (кефир, ацидофилин, простокваша) с невысокой кислотностью.</a:t>
            </a:r>
          </a:p>
          <a:p>
            <a:r>
              <a:rPr lang="ru-RU" dirty="0"/>
              <a:t>Сладкие блюда, сладости, фрукты, ягоды, напитки. Некислые, спелые сорта яблок, груш в натуральном и печеном виде, фруктовые и ягодные соки, отвар шиповника, минеральная вода без газа, некрепкий сладкий чай с вареньем или с медом, чай с молоком, компоты протертые, морсы, фруктовые муссы, желе.</a:t>
            </a:r>
          </a:p>
          <a:p>
            <a:r>
              <a:rPr lang="ru-RU" dirty="0"/>
              <a:t>Соусы. Молочный соус (бешамель), острые соусы и пряности исключаются.</a:t>
            </a:r>
          </a:p>
          <a:p>
            <a:r>
              <a:rPr lang="ru-RU" dirty="0"/>
              <a:t>Жиры. Сливочное масло в блюда, растительное масло (оливковое, кукурузное, подсолнечное) рафинированное, тугоплавкие жиры исключаются.</a:t>
            </a:r>
          </a:p>
          <a:p>
            <a:r>
              <a:rPr lang="ru-RU" dirty="0"/>
              <a:t>Потребление поваренной соли ограничивают. Пищу готовят без соли. Соль в количестве 3-4 г используют для </a:t>
            </a:r>
            <a:r>
              <a:rPr lang="ru-RU" dirty="0" err="1"/>
              <a:t>подсаливания</a:t>
            </a:r>
            <a:r>
              <a:rPr lang="ru-RU" dirty="0"/>
              <a:t> готовых блюд.</a:t>
            </a:r>
          </a:p>
          <a:p>
            <a:endParaRPr lang="ru-RU" dirty="0"/>
          </a:p>
        </p:txBody>
      </p:sp>
    </p:spTree>
    <p:extLst>
      <p:ext uri="{BB962C8B-B14F-4D97-AF65-F5344CB8AC3E}">
        <p14:creationId xmlns:p14="http://schemas.microsoft.com/office/powerpoint/2010/main" val="405186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i="1" dirty="0">
                <a:solidFill>
                  <a:srgbClr val="C00000"/>
                </a:solidFill>
              </a:rPr>
              <a:t>Лечебное питание при циррозе печени</a:t>
            </a:r>
          </a:p>
        </p:txBody>
      </p:sp>
      <p:sp>
        <p:nvSpPr>
          <p:cNvPr id="3" name="Объект 2"/>
          <p:cNvSpPr>
            <a:spLocks noGrp="1"/>
          </p:cNvSpPr>
          <p:nvPr>
            <p:ph idx="1"/>
          </p:nvPr>
        </p:nvSpPr>
        <p:spPr>
          <a:xfrm>
            <a:off x="2589212" y="1184564"/>
            <a:ext cx="8915400" cy="4726658"/>
          </a:xfrm>
        </p:spPr>
        <p:txBody>
          <a:bodyPr>
            <a:normAutofit/>
          </a:bodyPr>
          <a:lstStyle/>
          <a:p>
            <a:r>
              <a:rPr lang="ru-RU" dirty="0"/>
              <a:t>При этом заболевании в патологический процесс вовлечены все структуры органа – выявляются печеночно-клеточная недостаточность, портальная гипертензия и поражение ретикулоэндотелиальных элементов. </a:t>
            </a:r>
          </a:p>
          <a:p>
            <a:r>
              <a:rPr lang="ru-RU" dirty="0"/>
              <a:t>Соотношения степени поражения этих трех систем при разных видах циррозов различны.</a:t>
            </a:r>
          </a:p>
          <a:p>
            <a:r>
              <a:rPr lang="ru-RU" dirty="0"/>
              <a:t>Комплекс рекомендуемых мероприятий включает режим питания, диету, витамины, </a:t>
            </a:r>
            <a:r>
              <a:rPr lang="ru-RU" dirty="0" err="1"/>
              <a:t>глюкокортикоиды</a:t>
            </a:r>
            <a:r>
              <a:rPr lang="ru-RU" dirty="0"/>
              <a:t>, иммунодепрессанты, препараты цитостатического действия, сосудорасширяющие и желчегонные средства, антибактериальную терапию и варьирует в зависимости от того, какое поражение преобладает. </a:t>
            </a:r>
          </a:p>
          <a:p>
            <a:r>
              <a:rPr lang="ru-RU" dirty="0"/>
              <a:t>При построении схемы лечебного питания также учитывают степень нарушения той или иной функции печени. Диета не зависит от формы цирроза, но различается в зависимости от тяжести процесса.</a:t>
            </a:r>
          </a:p>
          <a:p>
            <a:r>
              <a:rPr lang="ru-RU" dirty="0"/>
              <a:t> </a:t>
            </a:r>
          </a:p>
          <a:p>
            <a:endParaRPr lang="ru-RU" dirty="0"/>
          </a:p>
        </p:txBody>
      </p:sp>
    </p:spTree>
    <p:extLst>
      <p:ext uri="{BB962C8B-B14F-4D97-AF65-F5344CB8AC3E}">
        <p14:creationId xmlns:p14="http://schemas.microsoft.com/office/powerpoint/2010/main" val="244152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736" y="0"/>
            <a:ext cx="10733809" cy="1717964"/>
          </a:xfrm>
        </p:spPr>
        <p:txBody>
          <a:bodyPr>
            <a:normAutofit fontScale="90000"/>
          </a:bodyPr>
          <a:lstStyle/>
          <a:p>
            <a:r>
              <a:rPr lang="ru-RU" sz="3100" i="1" dirty="0">
                <a:solidFill>
                  <a:srgbClr val="002060"/>
                </a:solidFill>
              </a:rPr>
              <a:t>В период компенсации при циррозах печени, рекомендуется (ОВСД) основной вариант стандартной диеты. При признаках печеночной недостаточности в диету вносят коррективы</a:t>
            </a:r>
            <a:r>
              <a:rPr lang="ru-RU" dirty="0"/>
              <a:t>.</a:t>
            </a:r>
          </a:p>
        </p:txBody>
      </p:sp>
      <p:sp>
        <p:nvSpPr>
          <p:cNvPr id="3" name="Объект 2"/>
          <p:cNvSpPr>
            <a:spLocks noGrp="1"/>
          </p:cNvSpPr>
          <p:nvPr>
            <p:ph idx="1"/>
          </p:nvPr>
        </p:nvSpPr>
        <p:spPr/>
        <p:txBody>
          <a:bodyPr/>
          <a:lstStyle/>
          <a:p>
            <a:r>
              <a:rPr lang="ru-RU" dirty="0"/>
              <a:t>При нарастании диспепсических расстройств (тошнота, рвота, чувство тяжести и распирания в подложечной области) рекомендуют протертый вариант диеты, а при появлении поносов, сопровождающихся </a:t>
            </a:r>
            <a:r>
              <a:rPr lang="ru-RU" dirty="0" err="1"/>
              <a:t>стеатореей</a:t>
            </a:r>
            <a:r>
              <a:rPr lang="ru-RU" dirty="0"/>
              <a:t>, ограничивают количество жира до 50-60 г.</a:t>
            </a:r>
          </a:p>
          <a:p>
            <a:r>
              <a:rPr lang="ru-RU" dirty="0"/>
              <a:t>Исключают молоко в чистом виде, мед, варенье и другие продукты с послабляющим действием.</a:t>
            </a:r>
          </a:p>
          <a:p>
            <a:r>
              <a:rPr lang="ru-RU" dirty="0"/>
              <a:t> При склонности к запорам, наоборот, рекомендуются чернослив, курага, инжир, урюк в размоченном виде, слива, свекла и др.</a:t>
            </a:r>
          </a:p>
          <a:p>
            <a:endParaRPr lang="ru-RU" dirty="0"/>
          </a:p>
        </p:txBody>
      </p:sp>
    </p:spTree>
    <p:extLst>
      <p:ext uri="{BB962C8B-B14F-4D97-AF65-F5344CB8AC3E}">
        <p14:creationId xmlns:p14="http://schemas.microsoft.com/office/powerpoint/2010/main" val="427838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8019" y="124691"/>
            <a:ext cx="9696594" cy="1780309"/>
          </a:xfrm>
        </p:spPr>
        <p:txBody>
          <a:bodyPr>
            <a:normAutofit/>
          </a:bodyPr>
          <a:lstStyle/>
          <a:p>
            <a:r>
              <a:rPr lang="ru-RU" dirty="0"/>
              <a:t>Анорексия и извращение аппетита требуют построения индивидуальной диеты. </a:t>
            </a:r>
          </a:p>
        </p:txBody>
      </p:sp>
      <p:sp>
        <p:nvSpPr>
          <p:cNvPr id="3" name="Объект 2"/>
          <p:cNvSpPr>
            <a:spLocks noGrp="1"/>
          </p:cNvSpPr>
          <p:nvPr>
            <p:ph idx="1"/>
          </p:nvPr>
        </p:nvSpPr>
        <p:spPr/>
        <p:txBody>
          <a:bodyPr/>
          <a:lstStyle/>
          <a:p>
            <a:r>
              <a:rPr lang="ru-RU" dirty="0"/>
              <a:t>больным назначают фрукты, ягоды и соки, салаты из свежих овощей с добавлением подсолнечного масла.</a:t>
            </a:r>
          </a:p>
          <a:p>
            <a:r>
              <a:rPr lang="ru-RU" dirty="0"/>
              <a:t> Полноценность питания обеспечивается за счет молочных продуктов – свежего творога, неострых сортов сыра, – яиц всмятку, а также отварной свежей рыбы.</a:t>
            </a:r>
          </a:p>
          <a:p>
            <a:r>
              <a:rPr lang="ru-RU" dirty="0"/>
              <a:t>При появлении симптомов портальной гипертензии обычно рекомендуют диету с нормальным содержанием белков, углеводов и жиров. </a:t>
            </a:r>
          </a:p>
          <a:p>
            <a:r>
              <a:rPr lang="ru-RU" dirty="0"/>
              <a:t>При асцитическом синдроме белок вводится в том же количестве (90 г).</a:t>
            </a:r>
          </a:p>
          <a:p>
            <a:endParaRPr lang="ru-RU" dirty="0"/>
          </a:p>
        </p:txBody>
      </p:sp>
    </p:spTree>
    <p:extLst>
      <p:ext uri="{BB962C8B-B14F-4D97-AF65-F5344CB8AC3E}">
        <p14:creationId xmlns:p14="http://schemas.microsoft.com/office/powerpoint/2010/main" val="218132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836" y="145473"/>
            <a:ext cx="10631777" cy="1759527"/>
          </a:xfrm>
        </p:spPr>
        <p:txBody>
          <a:bodyPr>
            <a:noAutofit/>
          </a:bodyPr>
          <a:lstStyle/>
          <a:p>
            <a:pPr>
              <a:spcAft>
                <a:spcPts val="0"/>
              </a:spcAft>
            </a:pPr>
            <a:r>
              <a:rPr lang="ru-RU" sz="2400" i="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При появившихся признаках нарушения белкового обмена, накопления в организме азотистых шлаков количество белка в диете должно быть резко сокращено вплоть до полного его исключения (вариант диеты с пониженным количеством белка).</a:t>
            </a:r>
            <a:r>
              <a:rPr lang="ru-RU" sz="2400" i="1" dirty="0">
                <a:solidFill>
                  <a:srgbClr val="002060"/>
                </a:solidFill>
                <a:latin typeface="Constantia" panose="02030602050306030303" pitchFamily="18" charset="0"/>
                <a:ea typeface="Constantia" panose="02030602050306030303" pitchFamily="18" charset="0"/>
                <a:cs typeface="Times New Roman" panose="02020603050405020304" pitchFamily="18" charset="0"/>
              </a:rPr>
              <a:t/>
            </a:r>
            <a:br>
              <a:rPr lang="ru-RU" sz="2400" i="1" dirty="0">
                <a:solidFill>
                  <a:srgbClr val="002060"/>
                </a:solidFill>
                <a:latin typeface="Constantia" panose="02030602050306030303" pitchFamily="18" charset="0"/>
                <a:ea typeface="Constantia" panose="02030602050306030303" pitchFamily="18" charset="0"/>
                <a:cs typeface="Times New Roman" panose="02020603050405020304" pitchFamily="18" charset="0"/>
              </a:rPr>
            </a:br>
            <a:endParaRPr lang="ru-RU" sz="2400" i="1" dirty="0">
              <a:solidFill>
                <a:srgbClr val="002060"/>
              </a:solidFill>
            </a:endParaRPr>
          </a:p>
        </p:txBody>
      </p:sp>
      <p:sp>
        <p:nvSpPr>
          <p:cNvPr id="3" name="Объект 2"/>
          <p:cNvSpPr>
            <a:spLocks noGrp="1"/>
          </p:cNvSpPr>
          <p:nvPr>
            <p:ph idx="1"/>
          </p:nvPr>
        </p:nvSpPr>
        <p:spPr/>
        <p:txBody>
          <a:bodyPr/>
          <a:lstStyle/>
          <a:p>
            <a:r>
              <a:rPr lang="ru-RU" dirty="0"/>
              <a:t>Блюда готовят без соли. </a:t>
            </a:r>
          </a:p>
          <a:p>
            <a:r>
              <a:rPr lang="ru-RU" dirty="0"/>
              <a:t>Хлеб дают бессолевой. </a:t>
            </a:r>
          </a:p>
          <a:p>
            <a:r>
              <a:rPr lang="ru-RU" dirty="0"/>
              <a:t>Прием жидкости постоянно контролируют.</a:t>
            </a:r>
          </a:p>
          <a:p>
            <a:r>
              <a:rPr lang="ru-RU" dirty="0"/>
              <a:t> При нарастании отеков и асцита введение жидкости ограничивают, назначают продукты, богатые солями калия (изюм, курагу, инжир, чернослив). </a:t>
            </a:r>
          </a:p>
          <a:p>
            <a:r>
              <a:rPr lang="ru-RU" dirty="0"/>
              <a:t>Терапия </a:t>
            </a:r>
            <a:r>
              <a:rPr lang="ru-RU" dirty="0" err="1"/>
              <a:t>глюкокортикоидами</a:t>
            </a:r>
            <a:r>
              <a:rPr lang="ru-RU" dirty="0"/>
              <a:t> предусматривает обязательное обеспечение диеты больного достаточным количеством белка.</a:t>
            </a:r>
          </a:p>
        </p:txBody>
      </p:sp>
    </p:spTree>
    <p:extLst>
      <p:ext uri="{BB962C8B-B14F-4D97-AF65-F5344CB8AC3E}">
        <p14:creationId xmlns:p14="http://schemas.microsoft.com/office/powerpoint/2010/main" val="16686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Лечебное питание при печеночной коме</a:t>
            </a:r>
          </a:p>
        </p:txBody>
      </p:sp>
      <p:sp>
        <p:nvSpPr>
          <p:cNvPr id="3" name="Объект 2"/>
          <p:cNvSpPr>
            <a:spLocks noGrp="1"/>
          </p:cNvSpPr>
          <p:nvPr>
            <p:ph idx="1"/>
          </p:nvPr>
        </p:nvSpPr>
        <p:spPr/>
        <p:txBody>
          <a:bodyPr/>
          <a:lstStyle/>
          <a:p>
            <a:r>
              <a:rPr lang="ru-RU" dirty="0"/>
              <a:t>Лечение должно проводиться в отделениях интенсивной терапии и реанимации с использованием парентерального питания.</a:t>
            </a:r>
          </a:p>
          <a:p>
            <a:r>
              <a:rPr lang="ru-RU" dirty="0"/>
              <a:t>В случаях прогрессирующей печеночной недостаточности предусматривается изменение диеты.</a:t>
            </a:r>
          </a:p>
          <a:p>
            <a:r>
              <a:rPr lang="ru-RU" dirty="0"/>
              <a:t> Прежде всего полностью исключается животный белок: основанием для этого служат глубокие нарушения белкового обмена и накопление в организме азотистых веществ.</a:t>
            </a:r>
          </a:p>
          <a:p>
            <a:r>
              <a:rPr lang="ru-RU" dirty="0"/>
              <a:t> Белок в диете в этих случаях провоцирует или усугубляет печеночную энцефалопатию, приводит к состоянию комы</a:t>
            </a:r>
          </a:p>
          <a:p>
            <a:endParaRPr lang="ru-RU" dirty="0"/>
          </a:p>
        </p:txBody>
      </p:sp>
    </p:spTree>
    <p:extLst>
      <p:ext uri="{BB962C8B-B14F-4D97-AF65-F5344CB8AC3E}">
        <p14:creationId xmlns:p14="http://schemas.microsoft.com/office/powerpoint/2010/main" val="398362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6683" y="145473"/>
            <a:ext cx="9997930" cy="1759527"/>
          </a:xfrm>
        </p:spPr>
        <p:txBody>
          <a:bodyPr>
            <a:noAutofit/>
          </a:bodyPr>
          <a:lstStyle/>
          <a:p>
            <a:r>
              <a:rPr lang="ru-RU" sz="2800" i="1" dirty="0">
                <a:solidFill>
                  <a:srgbClr val="002060"/>
                </a:solidFill>
              </a:rPr>
              <a:t>Одновременно резко ограничивают или полностью исключают жиры. Энергетическая ценность пищи снижается до 1600-2000 ккал (за счет перехода в основном на растительную пищу).</a:t>
            </a:r>
          </a:p>
        </p:txBody>
      </p:sp>
      <p:sp>
        <p:nvSpPr>
          <p:cNvPr id="3" name="Объект 2"/>
          <p:cNvSpPr>
            <a:spLocks noGrp="1"/>
          </p:cNvSpPr>
          <p:nvPr>
            <p:ph idx="1"/>
          </p:nvPr>
        </p:nvSpPr>
        <p:spPr>
          <a:xfrm>
            <a:off x="1236518" y="2133599"/>
            <a:ext cx="10463646" cy="4319155"/>
          </a:xfrm>
        </p:spPr>
        <p:txBody>
          <a:bodyPr/>
          <a:lstStyle/>
          <a:p>
            <a:r>
              <a:rPr lang="ru-RU" dirty="0"/>
              <a:t>Легкоусвояемые углеводы вводят в достаточном количестве; назначают фруктовые и ягодные соки, богатые солями калия (апельсиновый, мандариновый, виноградный, абрикосовый и т. д.), настой из кураги, урюка, чернослива, чай с сахаром, лимоном, медом, вареньем, кисели, протертые компоты, желе.</a:t>
            </a:r>
          </a:p>
          <a:p>
            <a:r>
              <a:rPr lang="ru-RU" dirty="0"/>
              <a:t>Назначают парентеральное питание (глюкоза, изотонический раствор хлорида натрия, раствор </a:t>
            </a:r>
            <a:r>
              <a:rPr lang="ru-RU" dirty="0" err="1"/>
              <a:t>Рингера</a:t>
            </a:r>
            <a:r>
              <a:rPr lang="ru-RU" dirty="0"/>
              <a:t>, декстроза, витамины В , В , В , аскорбиновая кислота, рибофлавин, никотиновая кислота и др.).</a:t>
            </a:r>
          </a:p>
          <a:p>
            <a:r>
              <a:rPr lang="ru-RU" dirty="0"/>
              <a:t>Общее количество жидкости, вводимой больным, составляет 1,5-2 л в сутки. Питьевой режим должен находиться под постоянным контролем ввиду опасности нарастания асцита и отеков.</a:t>
            </a:r>
          </a:p>
          <a:p>
            <a:endParaRPr lang="ru-RU" dirty="0"/>
          </a:p>
          <a:p>
            <a:endParaRPr lang="ru-RU" dirty="0"/>
          </a:p>
        </p:txBody>
      </p:sp>
    </p:spTree>
    <p:extLst>
      <p:ext uri="{BB962C8B-B14F-4D97-AF65-F5344CB8AC3E}">
        <p14:creationId xmlns:p14="http://schemas.microsoft.com/office/powerpoint/2010/main" val="345037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Лечебное питание при хроническом гепатите</a:t>
            </a:r>
          </a:p>
        </p:txBody>
      </p:sp>
      <p:sp>
        <p:nvSpPr>
          <p:cNvPr id="5" name="Объект 4"/>
          <p:cNvSpPr>
            <a:spLocks noGrp="1"/>
          </p:cNvSpPr>
          <p:nvPr>
            <p:ph idx="1"/>
          </p:nvPr>
        </p:nvSpPr>
        <p:spPr/>
        <p:txBody>
          <a:bodyPr/>
          <a:lstStyle/>
          <a:p>
            <a:r>
              <a:rPr lang="ru-RU" dirty="0"/>
              <a:t>Больные хроническим доброкачественным </a:t>
            </a:r>
            <a:r>
              <a:rPr lang="ru-RU" dirty="0" err="1"/>
              <a:t>персистирующим</a:t>
            </a:r>
            <a:r>
              <a:rPr lang="ru-RU" dirty="0"/>
              <a:t> гепатитом должны соблюдать диету.</a:t>
            </a:r>
          </a:p>
          <a:p>
            <a:r>
              <a:rPr lang="ru-RU" dirty="0"/>
              <a:t> Необходимо принимать пищу в строго определенные часы и избегать обильной еды на ночь. Это должно способствовать нормальному ритму работы пищеварительных желез, что особенно важно в отношении выделения желчи и секреции панкреатического сока.</a:t>
            </a:r>
          </a:p>
          <a:p>
            <a:r>
              <a:rPr lang="ru-RU" dirty="0"/>
              <a:t>Следует избегать употребления продуктов, оказывающих сильное раздражающее действие на слизистую оболочку желудка, двенадцатиперстной кишки и верхнего отдела тонкого кишечника, поскольку эти органы вовлекаются в патологический процесс.</a:t>
            </a:r>
          </a:p>
          <a:p>
            <a:endParaRPr lang="ru-RU" dirty="0"/>
          </a:p>
        </p:txBody>
      </p:sp>
    </p:spTree>
    <p:extLst>
      <p:ext uri="{BB962C8B-B14F-4D97-AF65-F5344CB8AC3E}">
        <p14:creationId xmlns:p14="http://schemas.microsoft.com/office/powerpoint/2010/main" val="330888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0871" y="385119"/>
            <a:ext cx="8911687" cy="1280890"/>
          </a:xfrm>
        </p:spPr>
        <p:txBody>
          <a:bodyPr>
            <a:normAutofit fontScale="90000"/>
          </a:bodyPr>
          <a:lstStyle/>
          <a:p>
            <a:r>
              <a:rPr lang="ru-RU" sz="3100" i="1" dirty="0"/>
              <a:t>В период восстановления и выхода из комы постепенно и очень осторожно в диету вводят белок</a:t>
            </a:r>
            <a:r>
              <a:rPr lang="ru-RU" dirty="0"/>
              <a:t>.</a:t>
            </a:r>
            <a:br>
              <a:rPr lang="ru-RU" dirty="0"/>
            </a:br>
            <a:r>
              <a:rPr lang="ru-RU" dirty="0"/>
              <a:t> </a:t>
            </a:r>
            <a:br>
              <a:rPr lang="ru-RU" dirty="0"/>
            </a:br>
            <a:endParaRPr lang="ru-RU" sz="3100" dirty="0"/>
          </a:p>
        </p:txBody>
      </p:sp>
      <p:sp>
        <p:nvSpPr>
          <p:cNvPr id="3" name="Объект 2"/>
          <p:cNvSpPr>
            <a:spLocks noGrp="1"/>
          </p:cNvSpPr>
          <p:nvPr>
            <p:ph idx="1"/>
          </p:nvPr>
        </p:nvSpPr>
        <p:spPr>
          <a:xfrm>
            <a:off x="1851457" y="2015836"/>
            <a:ext cx="9349943" cy="4695486"/>
          </a:xfrm>
        </p:spPr>
        <p:txBody>
          <a:bodyPr/>
          <a:lstStyle/>
          <a:p>
            <a:r>
              <a:rPr lang="ru-RU" dirty="0"/>
              <a:t>Сначала назначают 20 г белка в четыре приема (творог, молоко, кефир, простокваша, немного неострого сыра).</a:t>
            </a:r>
          </a:p>
          <a:p>
            <a:r>
              <a:rPr lang="ru-RU" dirty="0"/>
              <a:t> В дальнейшем количество белка в диете постепенно увеличивают до 40-50 г в сутки, доводя его содержание в рационе до физиологической нормы.</a:t>
            </a:r>
          </a:p>
          <a:p>
            <a:r>
              <a:rPr lang="ru-RU" dirty="0"/>
              <a:t> Следует помнить, что длительное пребывание на безбелковой диете не обеспечивает активного течения </a:t>
            </a:r>
            <a:r>
              <a:rPr lang="ru-RU" dirty="0" err="1"/>
              <a:t>репаративных</a:t>
            </a:r>
            <a:r>
              <a:rPr lang="ru-RU" dirty="0"/>
              <a:t> процессов в организме – и в первую очередь в печени.</a:t>
            </a:r>
          </a:p>
        </p:txBody>
      </p:sp>
    </p:spTree>
    <p:extLst>
      <p:ext uri="{BB962C8B-B14F-4D97-AF65-F5344CB8AC3E}">
        <p14:creationId xmlns:p14="http://schemas.microsoft.com/office/powerpoint/2010/main" val="43300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Лечебное питание при заболеваниях желчевыделительной системы</a:t>
            </a:r>
          </a:p>
        </p:txBody>
      </p:sp>
      <p:sp>
        <p:nvSpPr>
          <p:cNvPr id="3" name="Объект 2"/>
          <p:cNvSpPr>
            <a:spLocks noGrp="1"/>
          </p:cNvSpPr>
          <p:nvPr>
            <p:ph idx="1"/>
          </p:nvPr>
        </p:nvSpPr>
        <p:spPr/>
        <p:txBody>
          <a:bodyPr/>
          <a:lstStyle/>
          <a:p>
            <a:r>
              <a:rPr lang="ru-RU" dirty="0"/>
              <a:t>Распространенность функциональных нарушений желчевыводящих путей колеблется от 12,5 до 58,2 %. </a:t>
            </a:r>
          </a:p>
          <a:p>
            <a:r>
              <a:rPr lang="ru-RU" dirty="0"/>
              <a:t>Частота заболевания желчнокаменной болезнью (ЖКБ) составляет 10-20 % взрослого населения, при этом у женщин после 40 лет </a:t>
            </a:r>
            <a:r>
              <a:rPr lang="ru-RU" dirty="0" err="1"/>
              <a:t>холелитиаз</a:t>
            </a:r>
            <a:r>
              <a:rPr lang="ru-RU" dirty="0"/>
              <a:t> выявляется значительно чаще, чем у мужчин.</a:t>
            </a:r>
          </a:p>
          <a:p>
            <a:r>
              <a:rPr lang="ru-RU" dirty="0"/>
              <a:t>В РФ в год выполняется более 100 000 операций по поводу калькулезного холецистита.</a:t>
            </a:r>
          </a:p>
          <a:p>
            <a:endParaRPr lang="ru-RU" dirty="0"/>
          </a:p>
        </p:txBody>
      </p:sp>
    </p:spTree>
    <p:extLst>
      <p:ext uri="{BB962C8B-B14F-4D97-AF65-F5344CB8AC3E}">
        <p14:creationId xmlns:p14="http://schemas.microsoft.com/office/powerpoint/2010/main" val="3144194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2155" y="624110"/>
            <a:ext cx="9852457" cy="1280890"/>
          </a:xfrm>
        </p:spPr>
        <p:txBody>
          <a:bodyPr>
            <a:normAutofit/>
          </a:bodyPr>
          <a:lstStyle/>
          <a:p>
            <a:r>
              <a:rPr lang="ru-RU" sz="2800" b="1" i="1" dirty="0">
                <a:solidFill>
                  <a:srgbClr val="002060"/>
                </a:solidFill>
              </a:rPr>
              <a:t>Основные принципы диетотерапии при заболеваниях желчевыделительной системы</a:t>
            </a:r>
          </a:p>
        </p:txBody>
      </p:sp>
      <p:sp>
        <p:nvSpPr>
          <p:cNvPr id="3" name="Объект 2"/>
          <p:cNvSpPr>
            <a:spLocks noGrp="1"/>
          </p:cNvSpPr>
          <p:nvPr>
            <p:ph idx="1"/>
          </p:nvPr>
        </p:nvSpPr>
        <p:spPr>
          <a:xfrm>
            <a:off x="1153391" y="1787236"/>
            <a:ext cx="10351221" cy="5070764"/>
          </a:xfrm>
        </p:spPr>
        <p:txBody>
          <a:bodyPr>
            <a:normAutofit/>
          </a:bodyPr>
          <a:lstStyle/>
          <a:p>
            <a:r>
              <a:rPr lang="ru-RU" dirty="0"/>
              <a:t>• Контроль энергетической ценности рациона, количества и качественного состава белков, жиров, углеводов, пищевых волокон, содержания витаминов, макро– и микроэлементов, соответствующих индивидуальным потребностям больного с учетом нарушенных процессов желчеобразования или желчевыделения.</a:t>
            </a:r>
          </a:p>
          <a:p>
            <a:r>
              <a:rPr lang="ru-RU" dirty="0"/>
              <a:t>• На всех этапах лечения (стационарное, санаторное, амбулаторное) диетическая терапия должна быть дифференцированной в зависимости от характера, тяжести течения заболевания, наличия осложнений и сопутствующих заболеваний.</a:t>
            </a:r>
          </a:p>
          <a:p>
            <a:r>
              <a:rPr lang="ru-RU" dirty="0"/>
              <a:t>• Индивидуализация диетотерапии на основе </a:t>
            </a:r>
            <a:r>
              <a:rPr lang="ru-RU" dirty="0" err="1"/>
              <a:t>нутриметаболомного</a:t>
            </a:r>
            <a:r>
              <a:rPr lang="ru-RU" dirty="0"/>
              <a:t> анализа (системы «</a:t>
            </a:r>
            <a:r>
              <a:rPr lang="ru-RU" dirty="0" err="1"/>
              <a:t>Нутритест</a:t>
            </a:r>
            <a:r>
              <a:rPr lang="ru-RU" dirty="0"/>
              <a:t>-ИП» и «</a:t>
            </a:r>
            <a:r>
              <a:rPr lang="ru-RU" dirty="0" err="1"/>
              <a:t>Нутрикор</a:t>
            </a:r>
            <a:r>
              <a:rPr lang="ru-RU" dirty="0"/>
              <a:t>-ИП») с учетом энергетических и пластических потребностей организма, состава тела, особенностей пищевого и метаболического статуса больных с заболеваниями желчевыделительной системы.</a:t>
            </a:r>
          </a:p>
          <a:p>
            <a:r>
              <a:rPr lang="ru-RU" dirty="0"/>
              <a:t>• Оптимизация химического состава и энергетической ценности диеты за счет включения в рацион диетических (лечебных и профилактических) пищевых продуктов, специализированных продуктов лечебного питания, смесей для </a:t>
            </a:r>
            <a:r>
              <a:rPr lang="ru-RU" dirty="0" err="1"/>
              <a:t>энтерального</a:t>
            </a:r>
            <a:r>
              <a:rPr lang="ru-RU" dirty="0"/>
              <a:t> питания и биологически активных добавок (БАД) к пище.</a:t>
            </a:r>
          </a:p>
          <a:p>
            <a:endParaRPr lang="ru-RU" dirty="0"/>
          </a:p>
        </p:txBody>
      </p:sp>
    </p:spTree>
    <p:extLst>
      <p:ext uri="{BB962C8B-B14F-4D97-AF65-F5344CB8AC3E}">
        <p14:creationId xmlns:p14="http://schemas.microsoft.com/office/powerpoint/2010/main" val="317348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45" y="124691"/>
            <a:ext cx="9842067" cy="1780309"/>
          </a:xfrm>
        </p:spPr>
        <p:txBody>
          <a:bodyPr>
            <a:normAutofit/>
          </a:bodyPr>
          <a:lstStyle/>
          <a:p>
            <a:r>
              <a:rPr lang="ru-RU" sz="3200" i="1" dirty="0">
                <a:solidFill>
                  <a:srgbClr val="002060"/>
                </a:solidFill>
              </a:rPr>
              <a:t>Основные принципы диетотерапии при заболеваниях желчевыделительной системы с синдромом </a:t>
            </a:r>
            <a:r>
              <a:rPr lang="ru-RU" sz="3200" i="1" dirty="0" err="1">
                <a:solidFill>
                  <a:srgbClr val="002060"/>
                </a:solidFill>
              </a:rPr>
              <a:t>холестаза</a:t>
            </a:r>
            <a:endParaRPr lang="ru-RU" sz="3200" i="1" dirty="0">
              <a:solidFill>
                <a:srgbClr val="002060"/>
              </a:solidFill>
            </a:endParaRPr>
          </a:p>
        </p:txBody>
      </p:sp>
      <p:sp>
        <p:nvSpPr>
          <p:cNvPr id="3" name="Объект 2"/>
          <p:cNvSpPr>
            <a:spLocks noGrp="1"/>
          </p:cNvSpPr>
          <p:nvPr>
            <p:ph idx="1"/>
          </p:nvPr>
        </p:nvSpPr>
        <p:spPr>
          <a:xfrm>
            <a:off x="872835" y="1797627"/>
            <a:ext cx="11045537" cy="4966855"/>
          </a:xfrm>
        </p:spPr>
        <p:txBody>
          <a:bodyPr>
            <a:normAutofit fontScale="92500" lnSpcReduction="20000"/>
          </a:bodyPr>
          <a:lstStyle/>
          <a:p>
            <a:r>
              <a:rPr lang="ru-RU" dirty="0"/>
              <a:t>• Обеспечение активного влияния основных компонентов диетотерапии на желчевыделительную функцию, что препятствует развитию </a:t>
            </a:r>
            <a:r>
              <a:rPr lang="ru-RU" dirty="0" err="1"/>
              <a:t>желчезастойного</a:t>
            </a:r>
            <a:r>
              <a:rPr lang="ru-RU" dirty="0"/>
              <a:t> синдрома, а при наличии запоров способствует улучшению двигательной функции кишечника.</a:t>
            </a:r>
          </a:p>
          <a:p>
            <a:r>
              <a:rPr lang="ru-RU" dirty="0"/>
              <a:t>• Увеличение в диете количества растительных масел, обладающих выраженным желчегонным действием.</a:t>
            </a:r>
          </a:p>
          <a:p>
            <a:r>
              <a:rPr lang="ru-RU" dirty="0"/>
              <a:t>• Широкое включение в диету овощей, фруктов и ягод, обеспечивающее возбуждающее действие на секрецию желчи и других пищеварительных соков, способствующее устранению запоров.</a:t>
            </a:r>
          </a:p>
          <a:p>
            <a:r>
              <a:rPr lang="ru-RU" dirty="0"/>
              <a:t>• Одновременное введение в рацион овощей и растительных масел с целью усиления желчевыделительной деятельности.</a:t>
            </a:r>
          </a:p>
          <a:p>
            <a:r>
              <a:rPr lang="ru-RU" dirty="0"/>
              <a:t>• Повышение содержания пищевых волокон в диете за счет их традиционных источников (зерновых, круп, овощей, фруктов), а также диетических продуктов, обогащенных пищевыми волокнами.</a:t>
            </a:r>
          </a:p>
          <a:p>
            <a:r>
              <a:rPr lang="ru-RU" dirty="0"/>
              <a:t>• Частый прием небольшого количества пищи в одни и те же часы, что способствует лучшему оттоку желчи.</a:t>
            </a:r>
          </a:p>
          <a:p>
            <a:r>
              <a:rPr lang="ru-RU" dirty="0"/>
              <a:t>• При наличии у больного желчнокаменной болезни желчегонное действие растительных масел может служить противопоказанием для их активного введения в диету, поскольку усиление сократительной и двигательной функций желчного пузыря может сопровождаться приступом желчной колики</a:t>
            </a:r>
          </a:p>
          <a:p>
            <a:endParaRPr lang="ru-RU" dirty="0"/>
          </a:p>
        </p:txBody>
      </p:sp>
    </p:spTree>
    <p:extLst>
      <p:ext uri="{BB962C8B-B14F-4D97-AF65-F5344CB8AC3E}">
        <p14:creationId xmlns:p14="http://schemas.microsoft.com/office/powerpoint/2010/main" val="282920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4891" y="166255"/>
            <a:ext cx="9779721" cy="1738745"/>
          </a:xfrm>
        </p:spPr>
        <p:txBody>
          <a:bodyPr>
            <a:normAutofit/>
          </a:bodyPr>
          <a:lstStyle/>
          <a:p>
            <a:pPr algn="ctr"/>
            <a:r>
              <a:rPr lang="ru-RU" sz="2800" i="1" dirty="0">
                <a:solidFill>
                  <a:srgbClr val="002060"/>
                </a:solidFill>
              </a:rPr>
              <a:t>Основные принципы диетотерапии при заболеваниях желчевыделительной системы в период обострения</a:t>
            </a:r>
          </a:p>
        </p:txBody>
      </p:sp>
      <p:sp>
        <p:nvSpPr>
          <p:cNvPr id="3" name="Объект 2"/>
          <p:cNvSpPr>
            <a:spLocks noGrp="1"/>
          </p:cNvSpPr>
          <p:nvPr>
            <p:ph idx="1"/>
          </p:nvPr>
        </p:nvSpPr>
        <p:spPr>
          <a:xfrm>
            <a:off x="1267691" y="1672936"/>
            <a:ext cx="10546773" cy="5111123"/>
          </a:xfrm>
        </p:spPr>
        <p:txBody>
          <a:bodyPr>
            <a:normAutofit lnSpcReduction="10000"/>
          </a:bodyPr>
          <a:lstStyle/>
          <a:p>
            <a:r>
              <a:rPr lang="ru-RU" dirty="0"/>
              <a:t>В острый период болезни (острый холецистит или обострение хронического холецистита) лечебное питание больных строится с учетом максимального </a:t>
            </a:r>
            <a:r>
              <a:rPr lang="ru-RU" dirty="0" err="1"/>
              <a:t>щажения</a:t>
            </a:r>
            <a:r>
              <a:rPr lang="ru-RU" dirty="0"/>
              <a:t> всей пищеварительной системы.</a:t>
            </a:r>
          </a:p>
          <a:p>
            <a:r>
              <a:rPr lang="ru-RU" dirty="0"/>
              <a:t>• В первые дни болезни рекомендуется только введение жидкости. Назначается питье (некрепкий чай, минеральная вода без газа пополам с кипяченой водой, сладкие соки, соки из фруктов и ягод, отвар шиповника) небольшими порциями.</a:t>
            </a:r>
          </a:p>
          <a:p>
            <a:r>
              <a:rPr lang="ru-RU" dirty="0"/>
              <a:t>• Через 1-2 дня (в зависимости от уменьшения болевого синдрома) питание больных постепенно расширяется: сначала в ограниченном количестве назначается протертая пища (слизистые и протертые супы, протертые каши и т. д.), затем в диету включают нежирный творог, нежирное мясо в протертом виде, приготовленное на пару, нежирную отварную рыбу, пшеничные сухари.</a:t>
            </a:r>
          </a:p>
          <a:p>
            <a:r>
              <a:rPr lang="ru-RU" dirty="0"/>
              <a:t>• Пища дается небольшими порциями, 5-6 раз в день.</a:t>
            </a:r>
          </a:p>
          <a:p>
            <a:r>
              <a:rPr lang="ru-RU" dirty="0"/>
              <a:t>• Переход на более разнообразную пищу, в том числе и в </a:t>
            </a:r>
            <a:r>
              <a:rPr lang="ru-RU" dirty="0" err="1"/>
              <a:t>непротертом</a:t>
            </a:r>
            <a:r>
              <a:rPr lang="ru-RU" dirty="0"/>
              <a:t> виде (протирают только жилистое мясо и овощи, богатые клетчаткой, – капусту, морковь, свеклу), с исключением жареных продуктов осуществляется при хорошем общем самочувствии больного, после исчезновения болевого синдрома и диспепсических явлений.</a:t>
            </a:r>
          </a:p>
          <a:p>
            <a:endParaRPr lang="ru-RU" dirty="0"/>
          </a:p>
        </p:txBody>
      </p:sp>
    </p:spTree>
    <p:extLst>
      <p:ext uri="{BB962C8B-B14F-4D97-AF65-F5344CB8AC3E}">
        <p14:creationId xmlns:p14="http://schemas.microsoft.com/office/powerpoint/2010/main" val="777388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i="1" dirty="0"/>
              <a:t>Основные принципы диетотерапии при заболеваниях желчевыделительной системы в период обострения сопутствующих хронических заболеваний</a:t>
            </a:r>
          </a:p>
        </p:txBody>
      </p:sp>
      <p:sp>
        <p:nvSpPr>
          <p:cNvPr id="3" name="Объект 2"/>
          <p:cNvSpPr>
            <a:spLocks noGrp="1"/>
          </p:cNvSpPr>
          <p:nvPr>
            <p:ph idx="1"/>
          </p:nvPr>
        </p:nvSpPr>
        <p:spPr>
          <a:xfrm>
            <a:off x="2589212" y="1905000"/>
            <a:ext cx="9297988" cy="4765964"/>
          </a:xfrm>
        </p:spPr>
        <p:txBody>
          <a:bodyPr>
            <a:normAutofit/>
          </a:bodyPr>
          <a:lstStyle/>
          <a:p>
            <a:r>
              <a:rPr lang="ru-RU" dirty="0"/>
              <a:t>У больных, перенесших </a:t>
            </a:r>
            <a:r>
              <a:rPr lang="ru-RU" dirty="0" err="1"/>
              <a:t>холецистэктомию</a:t>
            </a:r>
            <a:r>
              <a:rPr lang="ru-RU" dirty="0"/>
              <a:t>, при обострении сопутствующих заболеваний органов пищеварения (гастрита, дуоденита, панкреатита и др.), а также при наличии </a:t>
            </a:r>
            <a:r>
              <a:rPr lang="ru-RU" dirty="0" err="1"/>
              <a:t>гипермоторной</a:t>
            </a:r>
            <a:r>
              <a:rPr lang="ru-RU" dirty="0"/>
              <a:t> функции желчного пузыря и кишечника с наклонностью к поносам диета строится с учетом максимального </a:t>
            </a:r>
            <a:r>
              <a:rPr lang="ru-RU" dirty="0" err="1"/>
              <a:t>щажения</a:t>
            </a:r>
            <a:r>
              <a:rPr lang="ru-RU" dirty="0"/>
              <a:t> всей пищеварительной системы.</a:t>
            </a:r>
          </a:p>
          <a:p>
            <a:r>
              <a:rPr lang="ru-RU" dirty="0"/>
              <a:t>• В период обострения назначается вариант диеты с механическим и химическим </a:t>
            </a:r>
            <a:r>
              <a:rPr lang="ru-RU" dirty="0" err="1"/>
              <a:t>щажением</a:t>
            </a:r>
            <a:r>
              <a:rPr lang="ru-RU" dirty="0"/>
              <a:t>, способствующий уменьшению желчегонного эффекта, что достигается за счет тщательной кулинарной обработки пищи: измельчение, использование протертой пищи, максимальное удаление экстрактивных веществ, ароматических веществ, богатых эфирными маслами (редис, редька, репа и др.),</a:t>
            </a:r>
          </a:p>
          <a:p>
            <a:r>
              <a:rPr lang="ru-RU" dirty="0"/>
              <a:t> исключение тугоплавких жиров (сало, лярд и др.) и продуктов, богатых холестерином (желтки яиц, субпродукты, жирные сорта мяса и рыбы, вареные колбасы и др.).</a:t>
            </a:r>
          </a:p>
          <a:p>
            <a:endParaRPr lang="ru-RU" dirty="0"/>
          </a:p>
        </p:txBody>
      </p:sp>
    </p:spTree>
    <p:extLst>
      <p:ext uri="{BB962C8B-B14F-4D97-AF65-F5344CB8AC3E}">
        <p14:creationId xmlns:p14="http://schemas.microsoft.com/office/powerpoint/2010/main" val="2363590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3444" y="228601"/>
            <a:ext cx="8911687" cy="592281"/>
          </a:xfrm>
        </p:spPr>
        <p:txBody>
          <a:bodyPr>
            <a:normAutofit/>
          </a:bodyPr>
          <a:lstStyle/>
          <a:p>
            <a:r>
              <a:rPr lang="ru-RU" sz="2400" dirty="0"/>
              <a:t>Назначение одного из вариантов стандартной диеты</a:t>
            </a:r>
          </a:p>
        </p:txBody>
      </p:sp>
      <p:sp>
        <p:nvSpPr>
          <p:cNvPr id="3" name="Объект 2"/>
          <p:cNvSpPr>
            <a:spLocks noGrp="1"/>
          </p:cNvSpPr>
          <p:nvPr>
            <p:ph idx="1"/>
          </p:nvPr>
        </p:nvSpPr>
        <p:spPr>
          <a:xfrm>
            <a:off x="1059873" y="976745"/>
            <a:ext cx="10993582" cy="5808519"/>
          </a:xfrm>
        </p:spPr>
        <p:txBody>
          <a:bodyPr>
            <a:normAutofit fontScale="62500" lnSpcReduction="20000"/>
          </a:bodyPr>
          <a:lstStyle/>
          <a:p>
            <a:r>
              <a:rPr lang="ru-RU" dirty="0"/>
              <a:t>варианты диеты с механическим и химическим </a:t>
            </a:r>
            <a:r>
              <a:rPr lang="ru-RU" dirty="0" err="1"/>
              <a:t>щажением</a:t>
            </a:r>
            <a:r>
              <a:rPr lang="ru-RU" dirty="0"/>
              <a:t>, повышенным и пониженным количеством белка, пониженной калорийностью </a:t>
            </a:r>
          </a:p>
          <a:p>
            <a:r>
              <a:rPr lang="ru-RU" i="1" dirty="0">
                <a:solidFill>
                  <a:srgbClr val="7030A0"/>
                </a:solidFill>
              </a:rPr>
              <a:t>Перечень рекомендуемых продуктов и блюд</a:t>
            </a:r>
          </a:p>
          <a:p>
            <a:r>
              <a:rPr lang="ru-RU" i="1" dirty="0">
                <a:solidFill>
                  <a:srgbClr val="7030A0"/>
                </a:solidFill>
              </a:rPr>
              <a:t>Хлеб и хлебобулочные изделия. Хлеб пшеничный и ржаной, подсушенный, зерновой хлеб, хлеб с добавлением пищевых волокон, а также печенье и другие изделия из несдобного теста.</a:t>
            </a:r>
          </a:p>
          <a:p>
            <a:r>
              <a:rPr lang="ru-RU" i="1" dirty="0">
                <a:solidFill>
                  <a:srgbClr val="7030A0"/>
                </a:solidFill>
              </a:rPr>
              <a:t>Супы. Различные из овощей, круп, макаронных изделий на овощном отваре, молочные, фруктовые, борщи, свекольники, щи (мука и овощи не пассеруются).</a:t>
            </a:r>
          </a:p>
          <a:p>
            <a:r>
              <a:rPr lang="ru-RU" i="1" dirty="0">
                <a:solidFill>
                  <a:srgbClr val="7030A0"/>
                </a:solidFill>
              </a:rPr>
              <a:t>Блюда из мяса и птицы. Нежирные сорта мяса и птицы в отварном, запеченном (после предварительного отваривания) виде, а также в тушеном, птица с предварительным удалением кожи. Мясо и птицу готовят куском, в виде котлет, кнелей, суфле.</a:t>
            </a:r>
          </a:p>
          <a:p>
            <a:r>
              <a:rPr lang="ru-RU" i="1" dirty="0">
                <a:solidFill>
                  <a:srgbClr val="7030A0"/>
                </a:solidFill>
              </a:rPr>
              <a:t>Блюда из рыбы. Нежирные сорта речной и морской рыбы (судак, треска, навага, ледяная) в отварном, запеченном (после предварительного отваривания) виде.</a:t>
            </a:r>
          </a:p>
          <a:p>
            <a:r>
              <a:rPr lang="ru-RU" i="1" dirty="0">
                <a:solidFill>
                  <a:srgbClr val="7030A0"/>
                </a:solidFill>
              </a:rPr>
              <a:t>Овощи и зелень. Различные виды сырых, отварных, запеченных овощей.</a:t>
            </a:r>
          </a:p>
          <a:p>
            <a:r>
              <a:rPr lang="ru-RU" i="1" dirty="0">
                <a:solidFill>
                  <a:srgbClr val="7030A0"/>
                </a:solidFill>
              </a:rPr>
              <a:t>Фрукты и ягоды. Все (кроме очень кислых) в свежем виде, в виде компотов, пюре, желе, киселей (яблоки, груши, абрикосы, персики, киви, слива, грейпфрут, апельсины, вишня, черника, малина, ежевика, брусника, гранат и др.).</a:t>
            </a:r>
          </a:p>
          <a:p>
            <a:r>
              <a:rPr lang="ru-RU" i="1" dirty="0">
                <a:solidFill>
                  <a:srgbClr val="7030A0"/>
                </a:solidFill>
              </a:rPr>
              <a:t>Блюда из круп, макаронных изделий. Гречневая, овсяная «Геркулес», перловая, пшено, макаронные изделия – в виде гарниров, разнообразных каш, пудингов, запеканок (при избыточной массе тела ограничиваются).</a:t>
            </a:r>
          </a:p>
          <a:p>
            <a:r>
              <a:rPr lang="ru-RU" i="1" dirty="0">
                <a:solidFill>
                  <a:srgbClr val="7030A0"/>
                </a:solidFill>
              </a:rPr>
              <a:t>Блюда из яиц. Вопрос о введении яиц в рацион решается индивидуально, так как, обладая активным желчегонным действием, они могут усиливать моторную функцию желчного пузыря, что приводит к возникновению болей (в этом случае используется только белковая часть яйца).</a:t>
            </a:r>
          </a:p>
          <a:p>
            <a:r>
              <a:rPr lang="ru-RU" i="1" dirty="0">
                <a:solidFill>
                  <a:srgbClr val="7030A0"/>
                </a:solidFill>
              </a:rPr>
              <a:t>Молоко и молочные продукты. Преимущественно со сниженным количеством жира (творог, сметана, сыр, кефир, простокваша, йогурт). В натуральном виде, в виде пудингов, суфле. Сыры неострые, пониженной жирности, с невысоким содержанием холестерина.</a:t>
            </a:r>
          </a:p>
          <a:p>
            <a:r>
              <a:rPr lang="ru-RU" i="1" dirty="0">
                <a:solidFill>
                  <a:srgbClr val="7030A0"/>
                </a:solidFill>
              </a:rPr>
              <a:t>Жиры. Масло сливочное («Крестьянское») до 25-30 г в сутки, маргарины, масло растительное (подсолнечное, кукурузное, оливковое, соевое, льняное) в натуральном виде.</a:t>
            </a:r>
          </a:p>
          <a:p>
            <a:r>
              <a:rPr lang="ru-RU" i="1" dirty="0">
                <a:solidFill>
                  <a:srgbClr val="7030A0"/>
                </a:solidFill>
              </a:rPr>
              <a:t>Соусы. Молочные, сметанные, фруктово-ягодные подливки.</a:t>
            </a:r>
          </a:p>
          <a:p>
            <a:r>
              <a:rPr lang="ru-RU" i="1" dirty="0">
                <a:solidFill>
                  <a:srgbClr val="7030A0"/>
                </a:solidFill>
              </a:rPr>
              <a:t>Закуски. Вымоченная сельдь, овощные салаты, винегреты, заливная рыба, мясо, отварной язык.</a:t>
            </a:r>
          </a:p>
          <a:p>
            <a:r>
              <a:rPr lang="ru-RU" i="1" dirty="0">
                <a:solidFill>
                  <a:srgbClr val="7030A0"/>
                </a:solidFill>
              </a:rPr>
              <a:t>Напитки. Некрепкий чай, чай с молоком, кофейный напиток, фруктово-ягодные соки (лучше с мякотью), некрепкий кофе натуральный, отвар шиповника, безалкогольные напитки, минеральные воды (без газа).</a:t>
            </a:r>
          </a:p>
          <a:p>
            <a:r>
              <a:rPr lang="ru-RU" i="1" dirty="0">
                <a:solidFill>
                  <a:srgbClr val="7030A0"/>
                </a:solidFill>
              </a:rPr>
              <a:t>Продукты моря. Морская капуста, кальмары, мидии, устрицы и др.</a:t>
            </a:r>
          </a:p>
          <a:p>
            <a:r>
              <a:rPr lang="ru-RU" i="1" dirty="0">
                <a:solidFill>
                  <a:srgbClr val="7030A0"/>
                </a:solidFill>
              </a:rPr>
              <a:t>Орехи. Грецкие, миндаль, фундук, семечки в натуральном виде и для добавления в блюда.</a:t>
            </a:r>
          </a:p>
          <a:p>
            <a:endParaRPr lang="ru-RU" dirty="0"/>
          </a:p>
        </p:txBody>
      </p:sp>
    </p:spTree>
    <p:extLst>
      <p:ext uri="{BB962C8B-B14F-4D97-AF65-F5344CB8AC3E}">
        <p14:creationId xmlns:p14="http://schemas.microsoft.com/office/powerpoint/2010/main" val="170305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2773" y="218210"/>
            <a:ext cx="10101839" cy="955964"/>
          </a:xfrm>
        </p:spPr>
        <p:txBody>
          <a:bodyPr>
            <a:normAutofit/>
          </a:bodyPr>
          <a:lstStyle/>
          <a:p>
            <a:pPr algn="ctr"/>
            <a:r>
              <a:rPr lang="ru-RU" sz="2800" i="1" dirty="0">
                <a:solidFill>
                  <a:srgbClr val="002060"/>
                </a:solidFill>
              </a:rPr>
              <a:t>Лечебное питание пациентов, перенесших </a:t>
            </a:r>
            <a:r>
              <a:rPr lang="ru-RU" sz="2800" i="1" dirty="0" err="1">
                <a:solidFill>
                  <a:srgbClr val="002060"/>
                </a:solidFill>
              </a:rPr>
              <a:t>холецистэктомию</a:t>
            </a:r>
            <a:endParaRPr lang="ru-RU" sz="2800" i="1" dirty="0">
              <a:solidFill>
                <a:srgbClr val="002060"/>
              </a:solidFill>
            </a:endParaRPr>
          </a:p>
        </p:txBody>
      </p:sp>
      <p:sp>
        <p:nvSpPr>
          <p:cNvPr id="3" name="Объект 2"/>
          <p:cNvSpPr>
            <a:spLocks noGrp="1"/>
          </p:cNvSpPr>
          <p:nvPr>
            <p:ph idx="1"/>
          </p:nvPr>
        </p:nvSpPr>
        <p:spPr>
          <a:xfrm>
            <a:off x="1818409" y="1444336"/>
            <a:ext cx="9686203" cy="5257800"/>
          </a:xfrm>
        </p:spPr>
        <p:txBody>
          <a:bodyPr>
            <a:normAutofit/>
          </a:bodyPr>
          <a:lstStyle/>
          <a:p>
            <a:r>
              <a:rPr lang="ru-RU" dirty="0"/>
              <a:t>Клинические проявления постхолецистэктомического синдрома обусловлены как поражением </a:t>
            </a:r>
            <a:r>
              <a:rPr lang="ru-RU" dirty="0" err="1"/>
              <a:t>гепатобилиарной</a:t>
            </a:r>
            <a:r>
              <a:rPr lang="ru-RU" dirty="0"/>
              <a:t> системы (осложнения холецистита и желчнокаменной болезни, </a:t>
            </a:r>
            <a:r>
              <a:rPr lang="ru-RU" dirty="0" err="1"/>
              <a:t>развившиеся</a:t>
            </a:r>
            <a:r>
              <a:rPr lang="ru-RU" dirty="0"/>
              <a:t> до операции и не устраненные ее проведением), так и </a:t>
            </a:r>
            <a:r>
              <a:rPr lang="ru-RU" dirty="0" err="1"/>
              <a:t>экстрабилиарными</a:t>
            </a:r>
            <a:r>
              <a:rPr lang="ru-RU" dirty="0"/>
              <a:t> нарушениями.</a:t>
            </a:r>
          </a:p>
          <a:p>
            <a:r>
              <a:rPr lang="ru-RU" dirty="0"/>
              <a:t>Термин «постхолецистэктомический синдром» может включать: </a:t>
            </a:r>
            <a:r>
              <a:rPr lang="ru-RU" dirty="0" err="1"/>
              <a:t>холедохолитиаз</a:t>
            </a:r>
            <a:r>
              <a:rPr lang="ru-RU" dirty="0"/>
              <a:t> и холангит, гепатит и панкреатит, гастрит, дуоденит (в том числе </a:t>
            </a:r>
            <a:r>
              <a:rPr lang="ru-RU" dirty="0" err="1"/>
              <a:t>папиллит</a:t>
            </a:r>
            <a:r>
              <a:rPr lang="ru-RU" dirty="0"/>
              <a:t>) и энтерит, а также колит, </a:t>
            </a:r>
            <a:r>
              <a:rPr lang="ru-RU" dirty="0" err="1"/>
              <a:t>гипо</a:t>
            </a:r>
            <a:r>
              <a:rPr lang="ru-RU" dirty="0"/>
              <a:t>– или </a:t>
            </a:r>
            <a:r>
              <a:rPr lang="ru-RU" dirty="0" err="1"/>
              <a:t>гипермоторную</a:t>
            </a:r>
            <a:r>
              <a:rPr lang="ru-RU" dirty="0"/>
              <a:t> дискинезию желчных протоков, двенадцатиперстной, тонкой и толстой кишок.</a:t>
            </a:r>
          </a:p>
          <a:p>
            <a:r>
              <a:rPr lang="ru-RU" dirty="0"/>
              <a:t>Сочетание и степень выраженности перечисленных видов патологии бывают различными. Но, несмотря на полиморфизм причин, формирующих постхолецистэктомический синдром, в клиническом проявлении он выражается двумя признаками – болевым и диспепсическим, что и учитывают в первую очередь при разработке терапевтических мероприятий.</a:t>
            </a:r>
          </a:p>
          <a:p>
            <a:endParaRPr lang="ru-RU" dirty="0"/>
          </a:p>
        </p:txBody>
      </p:sp>
    </p:spTree>
    <p:extLst>
      <p:ext uri="{BB962C8B-B14F-4D97-AF65-F5344CB8AC3E}">
        <p14:creationId xmlns:p14="http://schemas.microsoft.com/office/powerpoint/2010/main" val="123956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327" y="249382"/>
            <a:ext cx="9821285" cy="1267691"/>
          </a:xfrm>
        </p:spPr>
        <p:txBody>
          <a:bodyPr>
            <a:normAutofit/>
          </a:bodyPr>
          <a:lstStyle/>
          <a:p>
            <a:r>
              <a:rPr lang="ru-RU" sz="2400" i="1" dirty="0">
                <a:solidFill>
                  <a:srgbClr val="002060"/>
                </a:solidFill>
              </a:rPr>
              <a:t>Лечебное питание больных, перенесших </a:t>
            </a:r>
            <a:r>
              <a:rPr lang="ru-RU" sz="2400" i="1" dirty="0" err="1">
                <a:solidFill>
                  <a:srgbClr val="002060"/>
                </a:solidFill>
              </a:rPr>
              <a:t>холецистэктомию</a:t>
            </a:r>
            <a:r>
              <a:rPr lang="ru-RU" sz="2400" i="1" dirty="0">
                <a:solidFill>
                  <a:srgbClr val="002060"/>
                </a:solidFill>
              </a:rPr>
              <a:t>, строится в соответствии с общим принципом диетотерапии при заболеваниях печени и желчного пузыря</a:t>
            </a:r>
          </a:p>
        </p:txBody>
      </p:sp>
      <p:sp>
        <p:nvSpPr>
          <p:cNvPr id="3" name="Объект 2"/>
          <p:cNvSpPr>
            <a:spLocks noGrp="1"/>
          </p:cNvSpPr>
          <p:nvPr>
            <p:ph idx="1"/>
          </p:nvPr>
        </p:nvSpPr>
        <p:spPr/>
        <p:txBody>
          <a:bodyPr/>
          <a:lstStyle/>
          <a:p>
            <a:r>
              <a:rPr lang="ru-RU" dirty="0"/>
              <a:t>При наличии у больных, перенесших </a:t>
            </a:r>
            <a:r>
              <a:rPr lang="ru-RU" dirty="0" err="1"/>
              <a:t>холецистэктомию</a:t>
            </a:r>
            <a:r>
              <a:rPr lang="ru-RU" dirty="0"/>
              <a:t>, дуоденита и </a:t>
            </a:r>
            <a:r>
              <a:rPr lang="ru-RU" dirty="0" err="1"/>
              <a:t>папиллита</a:t>
            </a:r>
            <a:r>
              <a:rPr lang="ru-RU" dirty="0"/>
              <a:t>, панкреатита, холангита, в патогенезе которых ведущими звеньями являются постоянное поступление желчи в двенадцатиперстную кишку, изменение дуоденального давления (повышение или понижение), снижение тонуса сфинктера </a:t>
            </a:r>
            <a:r>
              <a:rPr lang="ru-RU" dirty="0" err="1"/>
              <a:t>Одди</a:t>
            </a:r>
            <a:r>
              <a:rPr lang="ru-RU" dirty="0"/>
              <a:t>, назначают вариант диеты с механическим и химическим </a:t>
            </a:r>
            <a:r>
              <a:rPr lang="ru-RU" dirty="0" err="1"/>
              <a:t>щажением</a:t>
            </a:r>
            <a:r>
              <a:rPr lang="ru-RU" dirty="0"/>
              <a:t> – щадящую диету, химический состав и энергетическая ценность</a:t>
            </a:r>
          </a:p>
          <a:p>
            <a:r>
              <a:rPr lang="ru-RU" dirty="0"/>
              <a:t>Диетотерапии предусматривают максимальное </a:t>
            </a:r>
            <a:r>
              <a:rPr lang="ru-RU" dirty="0" err="1"/>
              <a:t>щажение</a:t>
            </a:r>
            <a:r>
              <a:rPr lang="ru-RU" dirty="0"/>
              <a:t> </a:t>
            </a:r>
            <a:r>
              <a:rPr lang="ru-RU" dirty="0" err="1"/>
              <a:t>билиарной</a:t>
            </a:r>
            <a:r>
              <a:rPr lang="ru-RU" dirty="0"/>
              <a:t> системы и уменьшение желчеотделения, </a:t>
            </a:r>
            <a:r>
              <a:rPr lang="ru-RU" dirty="0" err="1"/>
              <a:t>щажение</a:t>
            </a:r>
            <a:r>
              <a:rPr lang="ru-RU" dirty="0"/>
              <a:t> желудочно-кишечного тракта, а также направлены на улучшение липидного, углеводного и жирового обмена у больных, перенесших </a:t>
            </a:r>
            <a:r>
              <a:rPr lang="ru-RU" dirty="0" err="1"/>
              <a:t>холецистэктомию</a:t>
            </a:r>
            <a:endParaRPr lang="ru-RU" dirty="0"/>
          </a:p>
        </p:txBody>
      </p:sp>
    </p:spTree>
    <p:extLst>
      <p:ext uri="{BB962C8B-B14F-4D97-AF65-F5344CB8AC3E}">
        <p14:creationId xmlns:p14="http://schemas.microsoft.com/office/powerpoint/2010/main" val="121993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029A1C3-B9A1-4F74-8263-2362ABC989D3}"/>
              </a:ext>
            </a:extLst>
          </p:cNvPr>
          <p:cNvSpPr txBox="1"/>
          <p:nvPr/>
        </p:nvSpPr>
        <p:spPr>
          <a:xfrm>
            <a:off x="265813" y="127591"/>
            <a:ext cx="11834037" cy="2031325"/>
          </a:xfrm>
          <a:prstGeom prst="rect">
            <a:avLst/>
          </a:prstGeom>
          <a:noFill/>
        </p:spPr>
        <p:txBody>
          <a:bodyPr wrap="square">
            <a:spAutoFit/>
          </a:bodyPr>
          <a:lstStyle/>
          <a:p>
            <a:r>
              <a:rPr lang="ru-RU" b="1" i="1" dirty="0">
                <a:solidFill>
                  <a:schemeClr val="accent1">
                    <a:lumMod val="50000"/>
                  </a:schemeClr>
                </a:solidFill>
              </a:rPr>
              <a:t>Холецистит — это острый воспалительный процесс, происходящий в желчном пузыре человека</a:t>
            </a:r>
            <a:r>
              <a:rPr lang="ru-RU" dirty="0"/>
              <a:t>.</a:t>
            </a:r>
          </a:p>
          <a:p>
            <a:endParaRPr lang="ru-RU" dirty="0"/>
          </a:p>
          <a:p>
            <a:r>
              <a:rPr lang="ru-RU" dirty="0"/>
              <a:t>                   В норме желчный пузырь имеет объем, который 40–70 см3. В печени человека вырабатывается желчь, которая необходима для обеспечения процесса пищеварения. Она хранится в желчном пузыре. Если в организме происходит нарушение обменных процессов, то в просвете желчного пузыря могут появиться камни, а при одновременном возникновения инфекционного воспалительного процесса происходит развитие острого холецистита.</a:t>
            </a:r>
          </a:p>
        </p:txBody>
      </p:sp>
      <p:sp>
        <p:nvSpPr>
          <p:cNvPr id="7" name="TextBox 6">
            <a:extLst>
              <a:ext uri="{FF2B5EF4-FFF2-40B4-BE49-F238E27FC236}">
                <a16:creationId xmlns:a16="http://schemas.microsoft.com/office/drawing/2014/main" xmlns="" id="{B04D6115-EB25-446B-B844-CC5188EA087D}"/>
              </a:ext>
            </a:extLst>
          </p:cNvPr>
          <p:cNvSpPr txBox="1"/>
          <p:nvPr/>
        </p:nvSpPr>
        <p:spPr>
          <a:xfrm>
            <a:off x="265813" y="2158915"/>
            <a:ext cx="11834037" cy="4801314"/>
          </a:xfrm>
          <a:prstGeom prst="rect">
            <a:avLst/>
          </a:prstGeom>
          <a:noFill/>
        </p:spPr>
        <p:txBody>
          <a:bodyPr wrap="square">
            <a:spAutoFit/>
          </a:bodyPr>
          <a:lstStyle/>
          <a:p>
            <a:r>
              <a:rPr lang="ru-RU" dirty="0"/>
              <a:t>Причины холецистита</a:t>
            </a:r>
          </a:p>
          <a:p>
            <a:r>
              <a:rPr lang="ru-RU" dirty="0"/>
              <a:t>Наиболее частой причиной развития холецистита становится попадание микробов в организм и их последующее развитие. Холецистит могут спровоцировать стрептококки, кишечная палочка, энтерококки, стафилококки. Именно поэтому для лечения острого или хронического холецистита часто применяется прием антибиотиков. Как правило, проникновение микроорганизмов в желчный пузырь происходит по желчевыводящим протокам из кишечника. Такое явление имеет место как следствие недостаточности функции мышечных волокон, которые отделяют от кишечника общий желчный проток. Подобное часто наблюдается как последствие дискинезии желчного пузыря и желчевыводящих путей, слишком низкой секреторной активности желудка, высокого давления в двенадцатиперстной кишке.</a:t>
            </a:r>
          </a:p>
          <a:p>
            <a:endParaRPr lang="ru-RU" dirty="0"/>
          </a:p>
          <a:p>
            <a:r>
              <a:rPr lang="ru-RU" dirty="0"/>
              <a:t>Очень часто развитие холецистита происходит и как следствие нарушенного оттока желчи. Это может произойти у человека, который страдает от желчнокаменной болезни. Если в желчном пузыре человека присутствуют камин, то они не только создают механическую преграду для оттока желчи, но и раздражают стенки желчного пузыря. В итоге в желчном пузыре изначально развивается асептическое, а позже — микробное воспаление желчного пузыря. Таким образом, у больного развивается хронический холецистит, который периодически обостряется.</a:t>
            </a:r>
          </a:p>
        </p:txBody>
      </p:sp>
    </p:spTree>
    <p:extLst>
      <p:ext uri="{BB962C8B-B14F-4D97-AF65-F5344CB8AC3E}">
        <p14:creationId xmlns:p14="http://schemas.microsoft.com/office/powerpoint/2010/main" val="76779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799445"/>
          </a:xfrm>
        </p:spPr>
        <p:txBody>
          <a:bodyPr/>
          <a:lstStyle/>
          <a:p>
            <a:pPr algn="ctr"/>
            <a:r>
              <a:rPr lang="ru-RU" sz="2800" dirty="0">
                <a:solidFill>
                  <a:srgbClr val="C00000"/>
                </a:solidFill>
              </a:rPr>
              <a:t>К раздражающим продуктам относятся</a:t>
            </a:r>
            <a:r>
              <a:rPr lang="ru-RU" dirty="0"/>
              <a:t>:</a:t>
            </a:r>
          </a:p>
        </p:txBody>
      </p:sp>
      <p:sp>
        <p:nvSpPr>
          <p:cNvPr id="3" name="Объект 2"/>
          <p:cNvSpPr>
            <a:spLocks noGrp="1"/>
          </p:cNvSpPr>
          <p:nvPr>
            <p:ph idx="1"/>
          </p:nvPr>
        </p:nvSpPr>
        <p:spPr/>
        <p:txBody>
          <a:bodyPr/>
          <a:lstStyle/>
          <a:p>
            <a:r>
              <a:rPr lang="ru-RU" sz="2000" b="1" i="1" dirty="0">
                <a:solidFill>
                  <a:srgbClr val="002060"/>
                </a:solidFill>
              </a:rPr>
              <a:t>приправы, пряности, копчености, острые блюда, овощи, богатые эфирными маслами (редис, лук, редька, чеснок).</a:t>
            </a:r>
          </a:p>
          <a:p>
            <a:r>
              <a:rPr lang="ru-RU" sz="2000" b="1" i="1" dirty="0">
                <a:solidFill>
                  <a:srgbClr val="002060"/>
                </a:solidFill>
              </a:rPr>
              <a:t>Нельзя давать продукты, способные вызвать спазмы привратника, сфинктера </a:t>
            </a:r>
            <a:r>
              <a:rPr lang="ru-RU" sz="2000" b="1" i="1" dirty="0" err="1">
                <a:solidFill>
                  <a:srgbClr val="002060"/>
                </a:solidFill>
              </a:rPr>
              <a:t>Одди</a:t>
            </a:r>
            <a:r>
              <a:rPr lang="ru-RU" sz="2000" b="1" i="1" dirty="0">
                <a:solidFill>
                  <a:srgbClr val="002060"/>
                </a:solidFill>
              </a:rPr>
              <a:t>, желчных путей (мороженое, холодные соки, минеральные воды). Запрещается алкоголь.</a:t>
            </a:r>
          </a:p>
          <a:p>
            <a:r>
              <a:rPr lang="ru-RU" sz="2000" b="1" i="1" dirty="0">
                <a:solidFill>
                  <a:srgbClr val="002060"/>
                </a:solidFill>
              </a:rPr>
              <a:t>Более серьезного диетического лечения требуют хронические активные (агрессивные) гепатиты.</a:t>
            </a:r>
          </a:p>
          <a:p>
            <a:r>
              <a:rPr lang="ru-RU" sz="2000" b="1" i="1" dirty="0">
                <a:solidFill>
                  <a:srgbClr val="002060"/>
                </a:solidFill>
              </a:rPr>
              <a:t> Лечение проводят комплексное. Большую роль играет медикаментозная терапия, однако лечебное питание остается одним из постоянно действующих терапевтических факторов.</a:t>
            </a:r>
          </a:p>
          <a:p>
            <a:endParaRPr lang="ru-RU" dirty="0"/>
          </a:p>
        </p:txBody>
      </p:sp>
    </p:spTree>
    <p:extLst>
      <p:ext uri="{BB962C8B-B14F-4D97-AF65-F5344CB8AC3E}">
        <p14:creationId xmlns:p14="http://schemas.microsoft.com/office/powerpoint/2010/main" val="3628321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6E0FEBFB-BC29-4177-97F7-549FBD6BB83A}"/>
              </a:ext>
            </a:extLst>
          </p:cNvPr>
          <p:cNvPicPr>
            <a:picLocks noChangeAspect="1"/>
          </p:cNvPicPr>
          <p:nvPr/>
        </p:nvPicPr>
        <p:blipFill>
          <a:blip r:embed="rId2"/>
          <a:stretch>
            <a:fillRect/>
          </a:stretch>
        </p:blipFill>
        <p:spPr>
          <a:xfrm>
            <a:off x="95693" y="0"/>
            <a:ext cx="11653284" cy="6858000"/>
          </a:xfrm>
          <a:prstGeom prst="rect">
            <a:avLst/>
          </a:prstGeom>
        </p:spPr>
      </p:pic>
    </p:spTree>
    <p:extLst>
      <p:ext uri="{BB962C8B-B14F-4D97-AF65-F5344CB8AC3E}">
        <p14:creationId xmlns:p14="http://schemas.microsoft.com/office/powerpoint/2010/main" val="402896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AF6DE0-FA16-41A7-8689-5C4A279125E6}"/>
              </a:ext>
            </a:extLst>
          </p:cNvPr>
          <p:cNvSpPr txBox="1"/>
          <p:nvPr/>
        </p:nvSpPr>
        <p:spPr>
          <a:xfrm>
            <a:off x="106326" y="1"/>
            <a:ext cx="8442251" cy="6247864"/>
          </a:xfrm>
          <a:prstGeom prst="rect">
            <a:avLst/>
          </a:prstGeom>
          <a:noFill/>
        </p:spPr>
        <p:txBody>
          <a:bodyPr wrap="square">
            <a:spAutoFit/>
          </a:bodyPr>
          <a:lstStyle/>
          <a:p>
            <a:r>
              <a:rPr lang="ru-RU" sz="1600" b="1" i="1" dirty="0"/>
              <a:t>И во время лечения, и в периоды ремиссии при хронической форме заболевания пациенту показана специальная диета при холецистите. Специально подобранный рацион питания при соблюдении такой диеты направлен на стимуляцию выделения желчи из пузыря и приостановления воспалительного процесса.</a:t>
            </a:r>
          </a:p>
          <a:p>
            <a:endParaRPr lang="ru-RU" sz="1600" b="1" i="1" dirty="0"/>
          </a:p>
          <a:p>
            <a:r>
              <a:rPr lang="ru-RU" sz="1600" b="1" i="1" dirty="0"/>
              <a:t>Важно, чтобы диета при холецистите включала исключительно легкоусвояемые жиры. В данном случае больным подходит растительные масла (масло из подсолнуха, кукурузы, оливок), сливочное масло. Такие жиры активизируют процесс выделения желчи.</a:t>
            </a:r>
          </a:p>
          <a:p>
            <a:endParaRPr lang="ru-RU" sz="1600" b="1" i="1" dirty="0"/>
          </a:p>
          <a:p>
            <a:r>
              <a:rPr lang="ru-RU" sz="1600" b="1" i="1" dirty="0"/>
              <a:t>Кроме того, в рацион нужно включить продукт, содержащие большое количество солей магния. Это фрукты, овощи, гречневая крупа. Они не только ускоряют выделение желчи, но и снимают боль и спазм.</a:t>
            </a:r>
          </a:p>
          <a:p>
            <a:endParaRPr lang="ru-RU" sz="1600" b="1" i="1" dirty="0"/>
          </a:p>
          <a:p>
            <a:r>
              <a:rPr lang="ru-RU" sz="1600" b="1" i="1" dirty="0"/>
              <a:t>Диета при холецистите не должна содержать продуктов, которые действуют раздражающе: это бульоны из мяса и рыбы, соусы, копченые, жирные продукты, слишком кислые и острые блюда. Нельзя употреблять алкоголь, очень холодную еду и напитки. Исключены жареные блюда. Важно придерживаться должного режима питания, употребляя пищу пять раз в день.</a:t>
            </a:r>
          </a:p>
          <a:p>
            <a:endParaRPr lang="ru-RU" sz="1600" b="1" i="1" dirty="0"/>
          </a:p>
          <a:p>
            <a:r>
              <a:rPr lang="ru-RU" sz="1600" b="1" i="1" dirty="0"/>
              <a:t>Диета при холецистите включает супы, постное мясо и рыбу, сухари из пшеничного хлеба, омлет, вареные овощи, крупы, молочные продукты. Фруктовые соки также включены в диету, а в качестве сладостей рекомендовано употреблять кисели, пряники, желе, варенье, мед.</a:t>
            </a:r>
          </a:p>
        </p:txBody>
      </p:sp>
      <p:pic>
        <p:nvPicPr>
          <p:cNvPr id="4" name="Рисунок 3">
            <a:extLst>
              <a:ext uri="{FF2B5EF4-FFF2-40B4-BE49-F238E27FC236}">
                <a16:creationId xmlns:a16="http://schemas.microsoft.com/office/drawing/2014/main" xmlns="" id="{5D2E1545-E371-49EB-B10F-F74FE58CA94F}"/>
              </a:ext>
            </a:extLst>
          </p:cNvPr>
          <p:cNvPicPr>
            <a:picLocks noChangeAspect="1"/>
          </p:cNvPicPr>
          <p:nvPr/>
        </p:nvPicPr>
        <p:blipFill>
          <a:blip r:embed="rId2"/>
          <a:stretch>
            <a:fillRect/>
          </a:stretch>
        </p:blipFill>
        <p:spPr>
          <a:xfrm>
            <a:off x="8548577" y="157699"/>
            <a:ext cx="3643423" cy="6445120"/>
          </a:xfrm>
          <a:prstGeom prst="rect">
            <a:avLst/>
          </a:prstGeom>
        </p:spPr>
      </p:pic>
    </p:spTree>
    <p:extLst>
      <p:ext uri="{BB962C8B-B14F-4D97-AF65-F5344CB8AC3E}">
        <p14:creationId xmlns:p14="http://schemas.microsoft.com/office/powerpoint/2010/main" val="869249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9DABE0E-5E9B-49FF-A6ED-9C4A5EE768FE}"/>
              </a:ext>
            </a:extLst>
          </p:cNvPr>
          <p:cNvPicPr>
            <a:picLocks noChangeAspect="1"/>
          </p:cNvPicPr>
          <p:nvPr/>
        </p:nvPicPr>
        <p:blipFill>
          <a:blip r:embed="rId2"/>
          <a:stretch>
            <a:fillRect/>
          </a:stretch>
        </p:blipFill>
        <p:spPr>
          <a:xfrm>
            <a:off x="616688" y="1147762"/>
            <a:ext cx="10504967" cy="5710238"/>
          </a:xfrm>
          <a:prstGeom prst="rect">
            <a:avLst/>
          </a:prstGeom>
        </p:spPr>
      </p:pic>
    </p:spTree>
    <p:extLst>
      <p:ext uri="{BB962C8B-B14F-4D97-AF65-F5344CB8AC3E}">
        <p14:creationId xmlns:p14="http://schemas.microsoft.com/office/powerpoint/2010/main" val="2647917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3FDD1B8-D6F2-420E-8B90-1E4B1DE2CA37}"/>
              </a:ext>
            </a:extLst>
          </p:cNvPr>
          <p:cNvPicPr>
            <a:picLocks noChangeAspect="1"/>
          </p:cNvPicPr>
          <p:nvPr/>
        </p:nvPicPr>
        <p:blipFill>
          <a:blip r:embed="rId2"/>
          <a:stretch>
            <a:fillRect/>
          </a:stretch>
        </p:blipFill>
        <p:spPr>
          <a:xfrm>
            <a:off x="691116" y="0"/>
            <a:ext cx="10792047" cy="6858000"/>
          </a:xfrm>
          <a:prstGeom prst="rect">
            <a:avLst/>
          </a:prstGeom>
        </p:spPr>
      </p:pic>
    </p:spTree>
    <p:extLst>
      <p:ext uri="{BB962C8B-B14F-4D97-AF65-F5344CB8AC3E}">
        <p14:creationId xmlns:p14="http://schemas.microsoft.com/office/powerpoint/2010/main" val="1485504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323A94E6-F098-4B42-B240-236FA5ED3C40}"/>
              </a:ext>
            </a:extLst>
          </p:cNvPr>
          <p:cNvPicPr>
            <a:picLocks noChangeAspect="1"/>
          </p:cNvPicPr>
          <p:nvPr/>
        </p:nvPicPr>
        <p:blipFill>
          <a:blip r:embed="rId2"/>
          <a:stretch>
            <a:fillRect/>
          </a:stretch>
        </p:blipFill>
        <p:spPr>
          <a:xfrm>
            <a:off x="627321" y="0"/>
            <a:ext cx="10930270" cy="6858000"/>
          </a:xfrm>
          <a:prstGeom prst="rect">
            <a:avLst/>
          </a:prstGeom>
        </p:spPr>
      </p:pic>
    </p:spTree>
    <p:extLst>
      <p:ext uri="{BB962C8B-B14F-4D97-AF65-F5344CB8AC3E}">
        <p14:creationId xmlns:p14="http://schemas.microsoft.com/office/powerpoint/2010/main" val="3244577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83860E3-4E86-4BD6-BE3D-04F5B6428B90}"/>
              </a:ext>
            </a:extLst>
          </p:cNvPr>
          <p:cNvPicPr>
            <a:picLocks noChangeAspect="1"/>
          </p:cNvPicPr>
          <p:nvPr/>
        </p:nvPicPr>
        <p:blipFill>
          <a:blip r:embed="rId2"/>
          <a:stretch>
            <a:fillRect/>
          </a:stretch>
        </p:blipFill>
        <p:spPr>
          <a:xfrm>
            <a:off x="680484" y="233916"/>
            <a:ext cx="10568763" cy="6624084"/>
          </a:xfrm>
          <a:prstGeom prst="rect">
            <a:avLst/>
          </a:prstGeom>
        </p:spPr>
      </p:pic>
    </p:spTree>
    <p:extLst>
      <p:ext uri="{BB962C8B-B14F-4D97-AF65-F5344CB8AC3E}">
        <p14:creationId xmlns:p14="http://schemas.microsoft.com/office/powerpoint/2010/main" val="239643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051CBCC0-55AD-4361-9521-4459BF0B00AC}"/>
              </a:ext>
            </a:extLst>
          </p:cNvPr>
          <p:cNvPicPr>
            <a:picLocks noChangeAspect="1"/>
          </p:cNvPicPr>
          <p:nvPr/>
        </p:nvPicPr>
        <p:blipFill>
          <a:blip r:embed="rId2"/>
          <a:stretch>
            <a:fillRect/>
          </a:stretch>
        </p:blipFill>
        <p:spPr>
          <a:xfrm>
            <a:off x="340241" y="138222"/>
            <a:ext cx="11632019" cy="6719777"/>
          </a:xfrm>
          <a:prstGeom prst="rect">
            <a:avLst/>
          </a:prstGeom>
        </p:spPr>
      </p:pic>
    </p:spTree>
    <p:extLst>
      <p:ext uri="{BB962C8B-B14F-4D97-AF65-F5344CB8AC3E}">
        <p14:creationId xmlns:p14="http://schemas.microsoft.com/office/powerpoint/2010/main" val="90990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Перечень рекомендуемых продуктов и блюд</a:t>
            </a:r>
          </a:p>
        </p:txBody>
      </p:sp>
      <p:sp>
        <p:nvSpPr>
          <p:cNvPr id="3" name="Объект 2"/>
          <p:cNvSpPr>
            <a:spLocks noGrp="1"/>
          </p:cNvSpPr>
          <p:nvPr>
            <p:ph idx="1"/>
          </p:nvPr>
        </p:nvSpPr>
        <p:spPr/>
        <p:txBody>
          <a:bodyPr>
            <a:normAutofit fontScale="92500" lnSpcReduction="20000"/>
          </a:bodyPr>
          <a:lstStyle/>
          <a:p>
            <a:r>
              <a:rPr lang="ru-RU" dirty="0"/>
              <a:t>В период ремиссии больным назначают основной вариант стандартной диеты. </a:t>
            </a:r>
          </a:p>
          <a:p>
            <a:r>
              <a:rPr lang="ru-RU" dirty="0"/>
              <a:t>Диета содержит оптимальное количество белков (85-90 г), жиров (80-90 г), углеводов (300-330 г). Энергетическая ценность диеты – 2260-2490 ккал.</a:t>
            </a:r>
          </a:p>
          <a:p>
            <a:r>
              <a:rPr lang="ru-RU" dirty="0"/>
              <a:t>Важно соблюдать правильный режим питания, избегать обильного приема пищи за один раз и обильной еды на ночь. </a:t>
            </a:r>
          </a:p>
          <a:p>
            <a:r>
              <a:rPr lang="ru-RU" dirty="0"/>
              <a:t>Учитывая, что при активном течении хронического гепатита в патологический процесс вовлекаются желчевыводящие пути и желчный пузырь, необходимо вводить в диету пищевые вещества с желчегонным действием (овощи, фрукты и их соки).</a:t>
            </a:r>
          </a:p>
          <a:p>
            <a:r>
              <a:rPr lang="ru-RU" dirty="0"/>
              <a:t>При хронических гепатитах, протекающих с выраженным застоем желчи, рекомендуется вводить в диету дополнительно растительные масла, доводя соотношение их с животными жирами до 50 % (вместо обычных 30 %).</a:t>
            </a:r>
          </a:p>
          <a:p>
            <a:r>
              <a:rPr lang="ru-RU" dirty="0"/>
              <a:t> </a:t>
            </a:r>
          </a:p>
          <a:p>
            <a:endParaRPr lang="ru-RU" dirty="0"/>
          </a:p>
        </p:txBody>
      </p:sp>
    </p:spTree>
    <p:extLst>
      <p:ext uri="{BB962C8B-B14F-4D97-AF65-F5344CB8AC3E}">
        <p14:creationId xmlns:p14="http://schemas.microsoft.com/office/powerpoint/2010/main" val="382460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5445" y="187036"/>
            <a:ext cx="9499167" cy="1080655"/>
          </a:xfrm>
        </p:spPr>
        <p:txBody>
          <a:bodyPr>
            <a:normAutofit/>
          </a:bodyPr>
          <a:lstStyle/>
          <a:p>
            <a:pPr algn="ctr"/>
            <a:r>
              <a:rPr lang="ru-RU" sz="2800" i="1" dirty="0">
                <a:solidFill>
                  <a:srgbClr val="C00000"/>
                </a:solidFill>
              </a:rPr>
              <a:t>В период ремиссии заболевания </a:t>
            </a:r>
          </a:p>
        </p:txBody>
      </p:sp>
      <p:sp>
        <p:nvSpPr>
          <p:cNvPr id="3" name="Объект 2"/>
          <p:cNvSpPr>
            <a:spLocks noGrp="1"/>
          </p:cNvSpPr>
          <p:nvPr>
            <p:ph idx="1"/>
          </p:nvPr>
        </p:nvSpPr>
        <p:spPr>
          <a:xfrm>
            <a:off x="1683327" y="1475509"/>
            <a:ext cx="9821285" cy="5205846"/>
          </a:xfrm>
        </p:spPr>
        <p:txBody>
          <a:bodyPr>
            <a:normAutofit/>
          </a:bodyPr>
          <a:lstStyle/>
          <a:p>
            <a:r>
              <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разрешают вегетарианские, молочные, а также фруктовые супы; нежирные сорта мяса и рыбы в отварном, запеченном виде, а также 1-2 раза в неделю и в жареном виде, но без панировки.</a:t>
            </a:r>
            <a:endParaRPr lang="ru-RU" sz="1600" dirty="0">
              <a:latin typeface="Constantia" panose="02030602050306030303" pitchFamily="18" charset="0"/>
              <a:ea typeface="Constantia" panose="02030602050306030303" pitchFamily="18" charset="0"/>
              <a:cs typeface="Times New Roman" panose="02020603050405020304" pitchFamily="18" charset="0"/>
            </a:endParaRPr>
          </a:p>
          <a:p>
            <a:r>
              <a:rPr lang="ru-RU"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Не разрешают </a:t>
            </a:r>
            <a:r>
              <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жирные сорта мяса (гусь, утка, баранина, жирная свинина) и рыбы. </a:t>
            </a:r>
          </a:p>
          <a:p>
            <a:r>
              <a:rPr lang="ru-RU"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Запрещается </a:t>
            </a:r>
            <a:r>
              <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мясо внутренних органов, мозги, сало, бараний жир – как трудно перевариваемые и богатые холестерином продукты.</a:t>
            </a:r>
            <a:endParaRPr lang="ru-RU" sz="1600" dirty="0">
              <a:latin typeface="Constantia" panose="02030602050306030303" pitchFamily="18" charset="0"/>
              <a:ea typeface="Constantia" panose="02030602050306030303" pitchFamily="18" charset="0"/>
              <a:cs typeface="Times New Roman" panose="02020603050405020304" pitchFamily="18" charset="0"/>
            </a:endParaRPr>
          </a:p>
          <a:p>
            <a:r>
              <a:rPr lang="ru-RU"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Рекомендуют </a:t>
            </a:r>
            <a:r>
              <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творог (некислый) и изделия из творога (сырники, ленивые вареники, пудинги и запеканки).</a:t>
            </a:r>
            <a:endParaRPr lang="ru-RU" sz="1600" dirty="0">
              <a:latin typeface="Constantia" panose="02030602050306030303" pitchFamily="18" charset="0"/>
              <a:ea typeface="Constantia" panose="02030602050306030303" pitchFamily="18" charset="0"/>
              <a:cs typeface="Times New Roman" panose="02020603050405020304" pitchFamily="18" charset="0"/>
            </a:endParaRPr>
          </a:p>
          <a:p>
            <a:r>
              <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При хорошей переносимости можно давать яйца (1-2 штуки) 2-3 раза в неделю или омлеты, при плохой переносимости – яичные белковые омлеты.</a:t>
            </a:r>
            <a:endParaRPr lang="ru-RU" sz="1600" dirty="0">
              <a:latin typeface="Constantia" panose="02030602050306030303" pitchFamily="18" charset="0"/>
              <a:ea typeface="Constantia" panose="02030602050306030303" pitchFamily="18" charset="0"/>
              <a:cs typeface="Times New Roman" panose="02020603050405020304" pitchFamily="18" charset="0"/>
            </a:endParaRPr>
          </a:p>
          <a:p>
            <a:r>
              <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Молоко во всех видах, нехолодное. </a:t>
            </a:r>
          </a:p>
          <a:p>
            <a:r>
              <a:rPr lang="ru-RU"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При непереносимости молока предпринимают попытку использовать кипяченое молоко или молоко пополам с водой, с чаем. В случае отрицательного эффекта молоко исключают.</a:t>
            </a:r>
            <a:endParaRPr lang="ru-RU" sz="1600" dirty="0">
              <a:latin typeface="Constantia" panose="02030602050306030303" pitchFamily="18" charset="0"/>
              <a:ea typeface="Constantia" panose="02030602050306030303"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6106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i="1" dirty="0">
                <a:solidFill>
                  <a:srgbClr val="002060"/>
                </a:solidFill>
              </a:rPr>
              <a:t>В диету обязательно включают :</a:t>
            </a:r>
          </a:p>
        </p:txBody>
      </p:sp>
      <p:sp>
        <p:nvSpPr>
          <p:cNvPr id="3" name="Объект 2"/>
          <p:cNvSpPr>
            <a:spLocks noGrp="1"/>
          </p:cNvSpPr>
          <p:nvPr>
            <p:ph idx="1"/>
          </p:nvPr>
        </p:nvSpPr>
        <p:spPr>
          <a:xfrm>
            <a:off x="1652155" y="1610591"/>
            <a:ext cx="9852457" cy="4946073"/>
          </a:xfrm>
        </p:spPr>
        <p:txBody>
          <a:bodyPr>
            <a:normAutofit/>
          </a:bodyPr>
          <a:lstStyle/>
          <a:p>
            <a:r>
              <a:rPr lang="ru-RU" dirty="0"/>
              <a:t>Кефир. Масло сливочное и растительное. Сметана разрешается как приправа к блюдам.</a:t>
            </a:r>
          </a:p>
          <a:p>
            <a:r>
              <a:rPr lang="ru-RU" dirty="0"/>
              <a:t>Очень осторожно дают неострые, некопченые и не слишком соленые закуски. Можно давать сыр (неострые сорта), вымоченную сельдь, нежирную ветчину, докторскую колбасу.</a:t>
            </a:r>
          </a:p>
          <a:p>
            <a:r>
              <a:rPr lang="ru-RU" dirty="0"/>
              <a:t>Соусы и приправы для блюд разрешают не мясные, не рыбные, неострые.</a:t>
            </a:r>
          </a:p>
          <a:p>
            <a:r>
              <a:rPr lang="ru-RU" dirty="0"/>
              <a:t>В рационе должно быть достаточное количество овощей и фруктов. </a:t>
            </a:r>
          </a:p>
          <a:p>
            <a:r>
              <a:rPr lang="ru-RU" dirty="0"/>
              <a:t>Овощи можно давать в виде салатов и гарниров. </a:t>
            </a:r>
          </a:p>
          <a:p>
            <a:r>
              <a:rPr lang="ru-RU" dirty="0"/>
              <a:t>Часть овощей назначают в сыром виде. </a:t>
            </a:r>
          </a:p>
          <a:p>
            <a:r>
              <a:rPr lang="ru-RU" dirty="0"/>
              <a:t>Фрукты можно давать в натуральном виде, а также в виде компотов, киселей, мусса, желе, пудингов и др.</a:t>
            </a:r>
          </a:p>
          <a:p>
            <a:endParaRPr lang="ru-RU" dirty="0"/>
          </a:p>
        </p:txBody>
      </p:sp>
    </p:spTree>
    <p:extLst>
      <p:ext uri="{BB962C8B-B14F-4D97-AF65-F5344CB8AC3E}">
        <p14:creationId xmlns:p14="http://schemas.microsoft.com/office/powerpoint/2010/main" val="371654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755" y="156519"/>
            <a:ext cx="9623857" cy="1280890"/>
          </a:xfrm>
        </p:spPr>
        <p:txBody>
          <a:bodyPr>
            <a:normAutofit/>
          </a:bodyPr>
          <a:lstStyle/>
          <a:p>
            <a:r>
              <a:rPr lang="ru-RU" b="1" i="1" dirty="0">
                <a:solidFill>
                  <a:srgbClr val="C00000"/>
                </a:solidFill>
              </a:rPr>
              <a:t>Исключают</a:t>
            </a:r>
            <a:r>
              <a:rPr lang="ru-RU" b="1" i="1" dirty="0">
                <a:solidFill>
                  <a:srgbClr val="002060"/>
                </a:solidFill>
              </a:rPr>
              <a:t>: бобовые, шпинат, щавель, а также кислые сорта фруктов</a:t>
            </a:r>
            <a:r>
              <a:rPr lang="ru-RU" dirty="0"/>
              <a:t>.</a:t>
            </a:r>
          </a:p>
        </p:txBody>
      </p:sp>
      <p:sp>
        <p:nvSpPr>
          <p:cNvPr id="3" name="Объект 2"/>
          <p:cNvSpPr>
            <a:spLocks noGrp="1"/>
          </p:cNvSpPr>
          <p:nvPr>
            <p:ph idx="1"/>
          </p:nvPr>
        </p:nvSpPr>
        <p:spPr/>
        <p:txBody>
          <a:bodyPr>
            <a:normAutofit lnSpcReduction="10000"/>
          </a:bodyPr>
          <a:lstStyle/>
          <a:p>
            <a:r>
              <a:rPr lang="ru-RU" dirty="0"/>
              <a:t>Хлеб рекомендуют черный и белый, вчерашней выпечки, подсушенный</a:t>
            </a:r>
          </a:p>
          <a:p>
            <a:r>
              <a:rPr lang="ru-RU" dirty="0"/>
              <a:t>Сдобные продукты, пирожные, торты из рациона исключают, разрешают печенье и другие изделия из несдобного теста.</a:t>
            </a:r>
          </a:p>
          <a:p>
            <a:r>
              <a:rPr lang="ru-RU" dirty="0"/>
              <a:t>Рекомендуемые напитки: чай некрепкий, чай с молоком, соки овощные и фруктовые, отвар шиповника.</a:t>
            </a:r>
          </a:p>
          <a:p>
            <a:r>
              <a:rPr lang="ru-RU" dirty="0"/>
              <a:t> Запрещаются крепкий кофе и какао.</a:t>
            </a:r>
          </a:p>
          <a:p>
            <a:r>
              <a:rPr lang="ru-RU" dirty="0"/>
              <a:t>Сахар, варенье и мед дают в количестве, предусмотренном углеводным составом рациона.</a:t>
            </a:r>
          </a:p>
          <a:p>
            <a:r>
              <a:rPr lang="ru-RU" dirty="0"/>
              <a:t>При обострении хронического гепатита, появлении признаков, указывающих на усиление активности процесса, а также при выраженных диспепсических явлениях больным назначают </a:t>
            </a:r>
            <a:r>
              <a:rPr lang="ru-RU" b="1" i="1" dirty="0">
                <a:solidFill>
                  <a:schemeClr val="accent6">
                    <a:lumMod val="50000"/>
                  </a:schemeClr>
                </a:solidFill>
              </a:rPr>
              <a:t>вариант диеты с механическим и химическим </a:t>
            </a:r>
            <a:r>
              <a:rPr lang="ru-RU" b="1" i="1" dirty="0" err="1">
                <a:solidFill>
                  <a:schemeClr val="accent6">
                    <a:lumMod val="50000"/>
                  </a:schemeClr>
                </a:solidFill>
              </a:rPr>
              <a:t>щажением</a:t>
            </a:r>
            <a:r>
              <a:rPr lang="ru-RU" b="1" i="1" dirty="0">
                <a:solidFill>
                  <a:schemeClr val="accent6">
                    <a:lumMod val="50000"/>
                  </a:schemeClr>
                </a:solidFill>
              </a:rPr>
              <a:t>.</a:t>
            </a:r>
          </a:p>
          <a:p>
            <a:endParaRPr lang="ru-RU" dirty="0"/>
          </a:p>
        </p:txBody>
      </p:sp>
    </p:spTree>
    <p:extLst>
      <p:ext uri="{BB962C8B-B14F-4D97-AF65-F5344CB8AC3E}">
        <p14:creationId xmlns:p14="http://schemas.microsoft.com/office/powerpoint/2010/main" val="181124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187037"/>
            <a:ext cx="8911687" cy="841664"/>
          </a:xfrm>
        </p:spPr>
        <p:txBody>
          <a:bodyPr>
            <a:normAutofit/>
          </a:bodyPr>
          <a:lstStyle/>
          <a:p>
            <a:pPr algn="ctr"/>
            <a:r>
              <a:rPr lang="ru-RU" sz="2000" i="1" dirty="0">
                <a:solidFill>
                  <a:srgbClr val="002060"/>
                </a:solidFill>
              </a:rPr>
              <a:t>Однодневное меню варианта диеты с механическим и химическим </a:t>
            </a:r>
            <a:r>
              <a:rPr lang="ru-RU" sz="2000" i="1" dirty="0" err="1">
                <a:solidFill>
                  <a:srgbClr val="002060"/>
                </a:solidFill>
              </a:rPr>
              <a:t>щажением</a:t>
            </a:r>
            <a:endParaRPr lang="ru-RU" sz="2000" i="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28051834"/>
              </p:ext>
            </p:extLst>
          </p:nvPr>
        </p:nvGraphicFramePr>
        <p:xfrm>
          <a:off x="484910" y="1028701"/>
          <a:ext cx="11641281" cy="5850093"/>
        </p:xfrm>
        <a:graphic>
          <a:graphicData uri="http://schemas.openxmlformats.org/drawingml/2006/table">
            <a:tbl>
              <a:tblPr firstRow="1" bandRow="1">
                <a:tableStyleId>{5C22544A-7EE6-4342-B048-85BDC9FD1C3A}</a:tableStyleId>
              </a:tblPr>
              <a:tblGrid>
                <a:gridCol w="2244436">
                  <a:extLst>
                    <a:ext uri="{9D8B030D-6E8A-4147-A177-3AD203B41FA5}">
                      <a16:colId xmlns:a16="http://schemas.microsoft.com/office/drawing/2014/main" xmlns="" val="20000"/>
                    </a:ext>
                  </a:extLst>
                </a:gridCol>
                <a:gridCol w="2244436">
                  <a:extLst>
                    <a:ext uri="{9D8B030D-6E8A-4147-A177-3AD203B41FA5}">
                      <a16:colId xmlns:a16="http://schemas.microsoft.com/office/drawing/2014/main" xmlns="" val="20001"/>
                    </a:ext>
                  </a:extLst>
                </a:gridCol>
                <a:gridCol w="2244436">
                  <a:extLst>
                    <a:ext uri="{9D8B030D-6E8A-4147-A177-3AD203B41FA5}">
                      <a16:colId xmlns:a16="http://schemas.microsoft.com/office/drawing/2014/main" xmlns="" val="20002"/>
                    </a:ext>
                  </a:extLst>
                </a:gridCol>
                <a:gridCol w="2244436">
                  <a:extLst>
                    <a:ext uri="{9D8B030D-6E8A-4147-A177-3AD203B41FA5}">
                      <a16:colId xmlns:a16="http://schemas.microsoft.com/office/drawing/2014/main" xmlns="" val="20003"/>
                    </a:ext>
                  </a:extLst>
                </a:gridCol>
                <a:gridCol w="2663537">
                  <a:extLst>
                    <a:ext uri="{9D8B030D-6E8A-4147-A177-3AD203B41FA5}">
                      <a16:colId xmlns:a16="http://schemas.microsoft.com/office/drawing/2014/main" xmlns="" val="20004"/>
                    </a:ext>
                  </a:extLst>
                </a:gridCol>
              </a:tblGrid>
              <a:tr h="497364">
                <a:tc>
                  <a:txBody>
                    <a:bodyPr/>
                    <a:lstStyle/>
                    <a:p>
                      <a:r>
                        <a:rPr lang="ru-RU" sz="1400" dirty="0"/>
                        <a:t>Наименование продуктов и блюд</a:t>
                      </a:r>
                    </a:p>
                  </a:txBody>
                  <a:tcPr/>
                </a:tc>
                <a:tc>
                  <a:txBody>
                    <a:bodyPr/>
                    <a:lstStyle/>
                    <a:p>
                      <a:r>
                        <a:rPr lang="ru-RU" sz="1400" dirty="0"/>
                        <a:t>выход</a:t>
                      </a:r>
                    </a:p>
                  </a:txBody>
                  <a:tcPr/>
                </a:tc>
                <a:tc>
                  <a:txBody>
                    <a:bodyPr/>
                    <a:lstStyle/>
                    <a:p>
                      <a:r>
                        <a:rPr lang="ru-RU" sz="1400" dirty="0"/>
                        <a:t>Белки</a:t>
                      </a:r>
                    </a:p>
                  </a:txBody>
                  <a:tcPr/>
                </a:tc>
                <a:tc>
                  <a:txBody>
                    <a:bodyPr/>
                    <a:lstStyle/>
                    <a:p>
                      <a:r>
                        <a:rPr lang="ru-RU" sz="1400" dirty="0"/>
                        <a:t>Жиры</a:t>
                      </a:r>
                    </a:p>
                  </a:txBody>
                  <a:tcPr/>
                </a:tc>
                <a:tc>
                  <a:txBody>
                    <a:bodyPr/>
                    <a:lstStyle/>
                    <a:p>
                      <a:r>
                        <a:rPr lang="ru-RU" sz="1400" dirty="0"/>
                        <a:t>Углеводы</a:t>
                      </a:r>
                    </a:p>
                  </a:txBody>
                  <a:tcPr/>
                </a:tc>
                <a:extLst>
                  <a:ext uri="{0D108BD9-81ED-4DB2-BD59-A6C34878D82A}">
                    <a16:rowId xmlns:a16="http://schemas.microsoft.com/office/drawing/2014/main" xmlns="" val="10000"/>
                  </a:ext>
                </a:extLst>
              </a:tr>
              <a:tr h="416445">
                <a:tc gridSpan="5">
                  <a:txBody>
                    <a:bodyPr/>
                    <a:lstStyle/>
                    <a:p>
                      <a:r>
                        <a:rPr lang="ru-RU" sz="1200" dirty="0"/>
                        <a:t>                                                                                                                                                    </a:t>
                      </a:r>
                      <a:r>
                        <a:rPr lang="ru-RU" sz="1200" b="1" dirty="0">
                          <a:solidFill>
                            <a:srgbClr val="002060"/>
                          </a:solidFill>
                        </a:rPr>
                        <a:t>1 завтрак</a:t>
                      </a:r>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314046">
                <a:tc>
                  <a:txBody>
                    <a:bodyPr/>
                    <a:lstStyle/>
                    <a:p>
                      <a:r>
                        <a:rPr lang="ru-RU" sz="1200" dirty="0"/>
                        <a:t>Омлет</a:t>
                      </a:r>
                      <a:r>
                        <a:rPr lang="ru-RU" sz="1200" baseline="0" dirty="0"/>
                        <a:t> белковый</a:t>
                      </a:r>
                      <a:endParaRPr lang="ru-RU" sz="1200" dirty="0"/>
                    </a:p>
                  </a:txBody>
                  <a:tcPr/>
                </a:tc>
                <a:tc>
                  <a:txBody>
                    <a:bodyPr/>
                    <a:lstStyle/>
                    <a:p>
                      <a:r>
                        <a:rPr lang="ru-RU" sz="1200" dirty="0"/>
                        <a:t>150,0</a:t>
                      </a:r>
                    </a:p>
                  </a:txBody>
                  <a:tcPr/>
                </a:tc>
                <a:tc>
                  <a:txBody>
                    <a:bodyPr/>
                    <a:lstStyle/>
                    <a:p>
                      <a:r>
                        <a:rPr lang="ru-RU" sz="1200" dirty="0"/>
                        <a:t>4,7</a:t>
                      </a:r>
                    </a:p>
                  </a:txBody>
                  <a:tcPr/>
                </a:tc>
                <a:tc>
                  <a:txBody>
                    <a:bodyPr/>
                    <a:lstStyle/>
                    <a:p>
                      <a:r>
                        <a:rPr lang="ru-RU" sz="1200" dirty="0"/>
                        <a:t>7,3</a:t>
                      </a:r>
                    </a:p>
                  </a:txBody>
                  <a:tcPr/>
                </a:tc>
                <a:tc>
                  <a:txBody>
                    <a:bodyPr/>
                    <a:lstStyle/>
                    <a:p>
                      <a:r>
                        <a:rPr lang="ru-RU" sz="1200" dirty="0"/>
                        <a:t>3,7</a:t>
                      </a:r>
                    </a:p>
                  </a:txBody>
                  <a:tcPr/>
                </a:tc>
                <a:extLst>
                  <a:ext uri="{0D108BD9-81ED-4DB2-BD59-A6C34878D82A}">
                    <a16:rowId xmlns:a16="http://schemas.microsoft.com/office/drawing/2014/main" xmlns="" val="10002"/>
                  </a:ext>
                </a:extLst>
              </a:tr>
              <a:tr h="314046">
                <a:tc>
                  <a:txBody>
                    <a:bodyPr/>
                    <a:lstStyle/>
                    <a:p>
                      <a:r>
                        <a:rPr lang="ru-RU" sz="1200" dirty="0"/>
                        <a:t>Каша овсяная молочная</a:t>
                      </a:r>
                    </a:p>
                  </a:txBody>
                  <a:tcPr/>
                </a:tc>
                <a:tc>
                  <a:txBody>
                    <a:bodyPr/>
                    <a:lstStyle/>
                    <a:p>
                      <a:r>
                        <a:rPr lang="ru-RU" sz="1200" dirty="0"/>
                        <a:t>250</a:t>
                      </a:r>
                    </a:p>
                  </a:txBody>
                  <a:tcPr/>
                </a:tc>
                <a:tc>
                  <a:txBody>
                    <a:bodyPr/>
                    <a:lstStyle/>
                    <a:p>
                      <a:r>
                        <a:rPr lang="ru-RU" sz="1200" dirty="0"/>
                        <a:t>10,2</a:t>
                      </a:r>
                    </a:p>
                  </a:txBody>
                  <a:tcPr/>
                </a:tc>
                <a:tc>
                  <a:txBody>
                    <a:bodyPr/>
                    <a:lstStyle/>
                    <a:p>
                      <a:r>
                        <a:rPr lang="ru-RU" sz="1200" dirty="0"/>
                        <a:t>14,8</a:t>
                      </a:r>
                    </a:p>
                  </a:txBody>
                  <a:tcPr/>
                </a:tc>
                <a:tc>
                  <a:txBody>
                    <a:bodyPr/>
                    <a:lstStyle/>
                    <a:p>
                      <a:r>
                        <a:rPr lang="ru-RU" sz="1200" dirty="0"/>
                        <a:t>44,7</a:t>
                      </a:r>
                    </a:p>
                  </a:txBody>
                  <a:tcPr/>
                </a:tc>
                <a:extLst>
                  <a:ext uri="{0D108BD9-81ED-4DB2-BD59-A6C34878D82A}">
                    <a16:rowId xmlns:a16="http://schemas.microsoft.com/office/drawing/2014/main" xmlns="" val="10003"/>
                  </a:ext>
                </a:extLst>
              </a:tr>
              <a:tr h="314046">
                <a:tc>
                  <a:txBody>
                    <a:bodyPr/>
                    <a:lstStyle/>
                    <a:p>
                      <a:r>
                        <a:rPr lang="ru-RU" sz="1200" dirty="0"/>
                        <a:t>Чай с молоком</a:t>
                      </a:r>
                    </a:p>
                  </a:txBody>
                  <a:tcPr/>
                </a:tc>
                <a:tc>
                  <a:txBody>
                    <a:bodyPr/>
                    <a:lstStyle/>
                    <a:p>
                      <a:r>
                        <a:rPr lang="ru-RU" sz="1200" dirty="0"/>
                        <a:t>200.0</a:t>
                      </a:r>
                    </a:p>
                  </a:txBody>
                  <a:tcPr/>
                </a:tc>
                <a:tc>
                  <a:txBody>
                    <a:bodyPr/>
                    <a:lstStyle/>
                    <a:p>
                      <a:r>
                        <a:rPr lang="ru-RU" sz="1200" dirty="0"/>
                        <a:t>1,4</a:t>
                      </a:r>
                    </a:p>
                  </a:txBody>
                  <a:tcPr/>
                </a:tc>
                <a:tc>
                  <a:txBody>
                    <a:bodyPr/>
                    <a:lstStyle/>
                    <a:p>
                      <a:r>
                        <a:rPr lang="ru-RU" sz="1200" dirty="0"/>
                        <a:t>1,6</a:t>
                      </a:r>
                    </a:p>
                  </a:txBody>
                  <a:tcPr/>
                </a:tc>
                <a:tc>
                  <a:txBody>
                    <a:bodyPr/>
                    <a:lstStyle/>
                    <a:p>
                      <a:r>
                        <a:rPr lang="ru-RU" sz="1200" dirty="0"/>
                        <a:t>2,3</a:t>
                      </a:r>
                    </a:p>
                  </a:txBody>
                  <a:tcPr/>
                </a:tc>
                <a:extLst>
                  <a:ext uri="{0D108BD9-81ED-4DB2-BD59-A6C34878D82A}">
                    <a16:rowId xmlns:a16="http://schemas.microsoft.com/office/drawing/2014/main" xmlns="" val="10004"/>
                  </a:ext>
                </a:extLst>
              </a:tr>
              <a:tr h="314046">
                <a:tc>
                  <a:txBody>
                    <a:bodyPr/>
                    <a:lstStyle/>
                    <a:p>
                      <a:endParaRPr lang="ru-RU" sz="1200" dirty="0"/>
                    </a:p>
                  </a:txBody>
                  <a:tcPr/>
                </a:tc>
                <a:tc>
                  <a:txBody>
                    <a:bodyPr/>
                    <a:lstStyle/>
                    <a:p>
                      <a:endParaRPr lang="ru-RU" sz="1200" dirty="0"/>
                    </a:p>
                  </a:txBody>
                  <a:tcPr/>
                </a:tc>
                <a:tc>
                  <a:txBody>
                    <a:bodyPr/>
                    <a:lstStyle/>
                    <a:p>
                      <a:r>
                        <a:rPr lang="ru-RU" sz="1200" b="1" i="1" dirty="0">
                          <a:solidFill>
                            <a:srgbClr val="002060"/>
                          </a:solidFill>
                        </a:rPr>
                        <a:t>2 завтрак</a:t>
                      </a:r>
                    </a:p>
                  </a:txBody>
                  <a:tcPr/>
                </a:tc>
                <a:tc>
                  <a:txBody>
                    <a:bodyPr/>
                    <a:lstStyle/>
                    <a:p>
                      <a:endParaRPr lang="ru-RU" sz="1200" dirty="0"/>
                    </a:p>
                  </a:txBody>
                  <a:tcPr/>
                </a:tc>
                <a:tc>
                  <a:txBody>
                    <a:bodyPr/>
                    <a:lstStyle/>
                    <a:p>
                      <a:endParaRPr lang="ru-RU" sz="1200"/>
                    </a:p>
                  </a:txBody>
                  <a:tcPr/>
                </a:tc>
                <a:extLst>
                  <a:ext uri="{0D108BD9-81ED-4DB2-BD59-A6C34878D82A}">
                    <a16:rowId xmlns:a16="http://schemas.microsoft.com/office/drawing/2014/main" xmlns="" val="10005"/>
                  </a:ext>
                </a:extLst>
              </a:tr>
              <a:tr h="314046">
                <a:tc>
                  <a:txBody>
                    <a:bodyPr/>
                    <a:lstStyle/>
                    <a:p>
                      <a:r>
                        <a:rPr lang="ru-RU" sz="1200" dirty="0"/>
                        <a:t>Яблоко</a:t>
                      </a:r>
                    </a:p>
                  </a:txBody>
                  <a:tcPr/>
                </a:tc>
                <a:tc>
                  <a:txBody>
                    <a:bodyPr/>
                    <a:lstStyle/>
                    <a:p>
                      <a:r>
                        <a:rPr lang="ru-RU" sz="1200" dirty="0"/>
                        <a:t>100.0</a:t>
                      </a:r>
                    </a:p>
                  </a:txBody>
                  <a:tcPr/>
                </a:tc>
                <a:tc>
                  <a:txBody>
                    <a:bodyPr/>
                    <a:lstStyle/>
                    <a:p>
                      <a:r>
                        <a:rPr lang="ru-RU" sz="1200" dirty="0"/>
                        <a:t>0,4</a:t>
                      </a:r>
                    </a:p>
                  </a:txBody>
                  <a:tcPr/>
                </a:tc>
                <a:tc>
                  <a:txBody>
                    <a:bodyPr/>
                    <a:lstStyle/>
                    <a:p>
                      <a:r>
                        <a:rPr lang="ru-RU" sz="1200" dirty="0"/>
                        <a:t>-</a:t>
                      </a:r>
                    </a:p>
                  </a:txBody>
                  <a:tcPr/>
                </a:tc>
                <a:tc>
                  <a:txBody>
                    <a:bodyPr/>
                    <a:lstStyle/>
                    <a:p>
                      <a:r>
                        <a:rPr lang="ru-RU" sz="1200" dirty="0"/>
                        <a:t>11,3</a:t>
                      </a:r>
                    </a:p>
                  </a:txBody>
                  <a:tcPr/>
                </a:tc>
                <a:extLst>
                  <a:ext uri="{0D108BD9-81ED-4DB2-BD59-A6C34878D82A}">
                    <a16:rowId xmlns:a16="http://schemas.microsoft.com/office/drawing/2014/main" xmlns="" val="10006"/>
                  </a:ext>
                </a:extLst>
              </a:tr>
              <a:tr h="314046">
                <a:tc>
                  <a:txBody>
                    <a:bodyPr/>
                    <a:lstStyle/>
                    <a:p>
                      <a:endParaRPr lang="ru-RU" sz="1200" dirty="0"/>
                    </a:p>
                  </a:txBody>
                  <a:tcPr/>
                </a:tc>
                <a:tc>
                  <a:txBody>
                    <a:bodyPr/>
                    <a:lstStyle/>
                    <a:p>
                      <a:endParaRPr lang="ru-RU" sz="1200"/>
                    </a:p>
                  </a:txBody>
                  <a:tcPr/>
                </a:tc>
                <a:tc>
                  <a:txBody>
                    <a:bodyPr/>
                    <a:lstStyle/>
                    <a:p>
                      <a:r>
                        <a:rPr lang="ru-RU" sz="1200" b="1" i="1" dirty="0">
                          <a:solidFill>
                            <a:srgbClr val="002060"/>
                          </a:solidFill>
                        </a:rPr>
                        <a:t>Обед</a:t>
                      </a:r>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xmlns="" val="10007"/>
                  </a:ext>
                </a:extLst>
              </a:tr>
              <a:tr h="416445">
                <a:tc>
                  <a:txBody>
                    <a:bodyPr/>
                    <a:lstStyle/>
                    <a:p>
                      <a:r>
                        <a:rPr lang="ru-RU" sz="1200" dirty="0"/>
                        <a:t>Суп из</a:t>
                      </a:r>
                      <a:r>
                        <a:rPr lang="ru-RU" sz="1200" baseline="0" dirty="0"/>
                        <a:t> сборных овощей</a:t>
                      </a:r>
                      <a:r>
                        <a:rPr lang="ru-RU" sz="1200" dirty="0"/>
                        <a:t> </a:t>
                      </a:r>
                    </a:p>
                  </a:txBody>
                  <a:tcPr/>
                </a:tc>
                <a:tc>
                  <a:txBody>
                    <a:bodyPr/>
                    <a:lstStyle/>
                    <a:p>
                      <a:r>
                        <a:rPr lang="ru-RU" sz="1200" dirty="0"/>
                        <a:t>500</a:t>
                      </a:r>
                    </a:p>
                  </a:txBody>
                  <a:tcPr/>
                </a:tc>
                <a:tc>
                  <a:txBody>
                    <a:bodyPr/>
                    <a:lstStyle/>
                    <a:p>
                      <a:r>
                        <a:rPr lang="ru-RU" sz="1200" dirty="0"/>
                        <a:t>4,1</a:t>
                      </a:r>
                    </a:p>
                  </a:txBody>
                  <a:tcPr/>
                </a:tc>
                <a:tc>
                  <a:txBody>
                    <a:bodyPr/>
                    <a:lstStyle/>
                    <a:p>
                      <a:r>
                        <a:rPr lang="ru-RU" sz="1200" dirty="0"/>
                        <a:t>6,5</a:t>
                      </a:r>
                    </a:p>
                  </a:txBody>
                  <a:tcPr/>
                </a:tc>
                <a:tc>
                  <a:txBody>
                    <a:bodyPr/>
                    <a:lstStyle/>
                    <a:p>
                      <a:r>
                        <a:rPr lang="ru-RU" sz="1200" dirty="0"/>
                        <a:t>6,0</a:t>
                      </a:r>
                    </a:p>
                  </a:txBody>
                  <a:tcPr/>
                </a:tc>
                <a:extLst>
                  <a:ext uri="{0D108BD9-81ED-4DB2-BD59-A6C34878D82A}">
                    <a16:rowId xmlns:a16="http://schemas.microsoft.com/office/drawing/2014/main" xmlns="" val="10008"/>
                  </a:ext>
                </a:extLst>
              </a:tr>
              <a:tr h="523410">
                <a:tc>
                  <a:txBody>
                    <a:bodyPr/>
                    <a:lstStyle/>
                    <a:p>
                      <a:r>
                        <a:rPr lang="ru-RU" sz="1200" dirty="0"/>
                        <a:t>Биточки</a:t>
                      </a:r>
                      <a:r>
                        <a:rPr lang="ru-RU" sz="1200" baseline="0" dirty="0"/>
                        <a:t> мясные паровые, запеченные в сметане</a:t>
                      </a:r>
                      <a:endParaRPr lang="ru-RU" sz="1200" dirty="0"/>
                    </a:p>
                  </a:txBody>
                  <a:tcPr/>
                </a:tc>
                <a:tc>
                  <a:txBody>
                    <a:bodyPr/>
                    <a:lstStyle/>
                    <a:p>
                      <a:r>
                        <a:rPr lang="ru-RU" sz="1200" dirty="0"/>
                        <a:t>110</a:t>
                      </a:r>
                    </a:p>
                  </a:txBody>
                  <a:tcPr/>
                </a:tc>
                <a:tc>
                  <a:txBody>
                    <a:bodyPr/>
                    <a:lstStyle/>
                    <a:p>
                      <a:r>
                        <a:rPr lang="ru-RU" sz="1200" dirty="0"/>
                        <a:t>17,8</a:t>
                      </a:r>
                    </a:p>
                  </a:txBody>
                  <a:tcPr/>
                </a:tc>
                <a:tc>
                  <a:txBody>
                    <a:bodyPr/>
                    <a:lstStyle/>
                    <a:p>
                      <a:r>
                        <a:rPr lang="ru-RU" sz="1200" dirty="0"/>
                        <a:t>17,8</a:t>
                      </a:r>
                    </a:p>
                  </a:txBody>
                  <a:tcPr/>
                </a:tc>
                <a:tc>
                  <a:txBody>
                    <a:bodyPr/>
                    <a:lstStyle/>
                    <a:p>
                      <a:r>
                        <a:rPr lang="ru-RU" sz="1200" dirty="0"/>
                        <a:t>25,5</a:t>
                      </a:r>
                    </a:p>
                  </a:txBody>
                  <a:tcPr/>
                </a:tc>
                <a:extLst>
                  <a:ext uri="{0D108BD9-81ED-4DB2-BD59-A6C34878D82A}">
                    <a16:rowId xmlns:a16="http://schemas.microsoft.com/office/drawing/2014/main" xmlns="" val="10009"/>
                  </a:ext>
                </a:extLst>
              </a:tr>
              <a:tr h="416445">
                <a:tc>
                  <a:txBody>
                    <a:bodyPr/>
                    <a:lstStyle/>
                    <a:p>
                      <a:r>
                        <a:rPr lang="ru-RU" sz="1200" dirty="0"/>
                        <a:t>Морковь</a:t>
                      </a:r>
                      <a:r>
                        <a:rPr lang="ru-RU" sz="1200" baseline="0" dirty="0"/>
                        <a:t> тушеная</a:t>
                      </a:r>
                      <a:endParaRPr lang="ru-RU" sz="1200" dirty="0"/>
                    </a:p>
                  </a:txBody>
                  <a:tcPr/>
                </a:tc>
                <a:tc>
                  <a:txBody>
                    <a:bodyPr/>
                    <a:lstStyle/>
                    <a:p>
                      <a:r>
                        <a:rPr lang="ru-RU" sz="1200" dirty="0"/>
                        <a:t>150,0</a:t>
                      </a:r>
                    </a:p>
                  </a:txBody>
                  <a:tcPr/>
                </a:tc>
                <a:tc>
                  <a:txBody>
                    <a:bodyPr/>
                    <a:lstStyle/>
                    <a:p>
                      <a:r>
                        <a:rPr lang="ru-RU" sz="1200" dirty="0"/>
                        <a:t>2,1</a:t>
                      </a:r>
                    </a:p>
                  </a:txBody>
                  <a:tcPr/>
                </a:tc>
                <a:tc>
                  <a:txBody>
                    <a:bodyPr/>
                    <a:lstStyle/>
                    <a:p>
                      <a:r>
                        <a:rPr lang="ru-RU" sz="1200" dirty="0"/>
                        <a:t>4,3</a:t>
                      </a:r>
                    </a:p>
                  </a:txBody>
                  <a:tcPr/>
                </a:tc>
                <a:tc>
                  <a:txBody>
                    <a:bodyPr/>
                    <a:lstStyle/>
                    <a:p>
                      <a:r>
                        <a:rPr lang="ru-RU" sz="1200" dirty="0"/>
                        <a:t>11,2</a:t>
                      </a:r>
                    </a:p>
                  </a:txBody>
                  <a:tcPr/>
                </a:tc>
                <a:extLst>
                  <a:ext uri="{0D108BD9-81ED-4DB2-BD59-A6C34878D82A}">
                    <a16:rowId xmlns:a16="http://schemas.microsoft.com/office/drawing/2014/main" xmlns="" val="10010"/>
                  </a:ext>
                </a:extLst>
              </a:tr>
              <a:tr h="523410">
                <a:tc>
                  <a:txBody>
                    <a:bodyPr/>
                    <a:lstStyle/>
                    <a:p>
                      <a:r>
                        <a:rPr lang="ru-RU" sz="1200" dirty="0"/>
                        <a:t>Кисель из виноградного сока</a:t>
                      </a:r>
                    </a:p>
                  </a:txBody>
                  <a:tcPr/>
                </a:tc>
                <a:tc>
                  <a:txBody>
                    <a:bodyPr/>
                    <a:lstStyle/>
                    <a:p>
                      <a:r>
                        <a:rPr lang="ru-RU" sz="1200" dirty="0"/>
                        <a:t>200,0</a:t>
                      </a:r>
                    </a:p>
                  </a:txBody>
                  <a:tcPr/>
                </a:tc>
                <a:tc>
                  <a:txBody>
                    <a:bodyPr/>
                    <a:lstStyle/>
                    <a:p>
                      <a:r>
                        <a:rPr lang="ru-RU" sz="1200" dirty="0"/>
                        <a:t>0,2</a:t>
                      </a:r>
                    </a:p>
                  </a:txBody>
                  <a:tcPr/>
                </a:tc>
                <a:tc>
                  <a:txBody>
                    <a:bodyPr/>
                    <a:lstStyle/>
                    <a:p>
                      <a:r>
                        <a:rPr lang="ru-RU" sz="1200" dirty="0"/>
                        <a:t>-</a:t>
                      </a:r>
                    </a:p>
                  </a:txBody>
                  <a:tcPr/>
                </a:tc>
                <a:tc>
                  <a:txBody>
                    <a:bodyPr/>
                    <a:lstStyle/>
                    <a:p>
                      <a:r>
                        <a:rPr lang="ru-RU" sz="1200" dirty="0"/>
                        <a:t>26,4</a:t>
                      </a:r>
                    </a:p>
                  </a:txBody>
                  <a:tcPr/>
                </a:tc>
                <a:extLst>
                  <a:ext uri="{0D108BD9-81ED-4DB2-BD59-A6C34878D82A}">
                    <a16:rowId xmlns:a16="http://schemas.microsoft.com/office/drawing/2014/main" xmlns="" val="10011"/>
                  </a:ext>
                </a:extLst>
              </a:tr>
              <a:tr h="314046">
                <a:tc gridSpan="5">
                  <a:txBody>
                    <a:bodyPr/>
                    <a:lstStyle/>
                    <a:p>
                      <a:r>
                        <a:rPr lang="ru-RU" sz="1200" dirty="0"/>
                        <a:t>                                                                                                                                              </a:t>
                      </a:r>
                      <a:r>
                        <a:rPr lang="ru-RU" sz="1200" b="1" i="1" dirty="0">
                          <a:solidFill>
                            <a:srgbClr val="002060"/>
                          </a:solidFill>
                        </a:rPr>
                        <a:t>ПОЛДНИК</a:t>
                      </a:r>
                    </a:p>
                  </a:txBody>
                  <a:tcPr/>
                </a:tc>
                <a:tc hMerge="1">
                  <a:txBody>
                    <a:bodyPr/>
                    <a:lstStyle/>
                    <a:p>
                      <a:endParaRPr lang="ru-RU" sz="1200" b="1" i="1" dirty="0">
                        <a:solidFill>
                          <a:srgbClr val="002060"/>
                        </a:solidFill>
                      </a:endParaRP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extLst>
                  <a:ext uri="{0D108BD9-81ED-4DB2-BD59-A6C34878D82A}">
                    <a16:rowId xmlns:a16="http://schemas.microsoft.com/office/drawing/2014/main" xmlns="" val="10012"/>
                  </a:ext>
                </a:extLst>
              </a:tr>
              <a:tr h="314046">
                <a:tc>
                  <a:txBody>
                    <a:bodyPr/>
                    <a:lstStyle/>
                    <a:p>
                      <a:r>
                        <a:rPr lang="ru-RU" sz="1200" dirty="0"/>
                        <a:t>Сок</a:t>
                      </a:r>
                      <a:r>
                        <a:rPr lang="ru-RU" sz="1200" baseline="0" dirty="0"/>
                        <a:t> фруктовый</a:t>
                      </a:r>
                      <a:endParaRPr lang="ru-RU" sz="1200" dirty="0"/>
                    </a:p>
                  </a:txBody>
                  <a:tcPr/>
                </a:tc>
                <a:tc>
                  <a:txBody>
                    <a:bodyPr/>
                    <a:lstStyle/>
                    <a:p>
                      <a:r>
                        <a:rPr lang="ru-RU" sz="1200" dirty="0"/>
                        <a:t>100,0</a:t>
                      </a:r>
                    </a:p>
                  </a:txBody>
                  <a:tcPr/>
                </a:tc>
                <a:tc>
                  <a:txBody>
                    <a:bodyPr/>
                    <a:lstStyle/>
                    <a:p>
                      <a:r>
                        <a:rPr lang="ru-RU" sz="1200" dirty="0"/>
                        <a:t>0,5</a:t>
                      </a:r>
                    </a:p>
                  </a:txBody>
                  <a:tcPr/>
                </a:tc>
                <a:tc>
                  <a:txBody>
                    <a:bodyPr/>
                    <a:lstStyle/>
                    <a:p>
                      <a:r>
                        <a:rPr lang="ru-RU" sz="1200" dirty="0"/>
                        <a:t>-</a:t>
                      </a:r>
                    </a:p>
                  </a:txBody>
                  <a:tcPr/>
                </a:tc>
                <a:tc>
                  <a:txBody>
                    <a:bodyPr/>
                    <a:lstStyle/>
                    <a:p>
                      <a:r>
                        <a:rPr lang="ru-RU" sz="1200" dirty="0"/>
                        <a:t>11,7</a:t>
                      </a:r>
                    </a:p>
                  </a:txBody>
                  <a:tcPr/>
                </a:tc>
                <a:extLst>
                  <a:ext uri="{0D108BD9-81ED-4DB2-BD59-A6C34878D82A}">
                    <a16:rowId xmlns:a16="http://schemas.microsoft.com/office/drawing/2014/main" xmlns="" val="10013"/>
                  </a:ext>
                </a:extLst>
              </a:tr>
              <a:tr h="523410">
                <a:tc>
                  <a:txBody>
                    <a:bodyPr/>
                    <a:lstStyle/>
                    <a:p>
                      <a:r>
                        <a:rPr lang="ru-RU" sz="1200" dirty="0"/>
                        <a:t>Сухарики пшеничные из дневной нормы хлеба</a:t>
                      </a:r>
                    </a:p>
                  </a:txBody>
                  <a:tcPr/>
                </a:tc>
                <a:tc>
                  <a:txBody>
                    <a:bodyPr/>
                    <a:lstStyle/>
                    <a:p>
                      <a:r>
                        <a:rPr lang="ru-RU" sz="1200" dirty="0"/>
                        <a:t>30</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36026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166255"/>
            <a:ext cx="8911687" cy="841663"/>
          </a:xfrm>
        </p:spPr>
        <p:txBody>
          <a:bodyPr/>
          <a:lstStyle/>
          <a:p>
            <a:pPr algn="ctr"/>
            <a:r>
              <a:rPr lang="ru-RU" sz="2000" i="1" dirty="0">
                <a:solidFill>
                  <a:srgbClr val="002060"/>
                </a:solidFill>
              </a:rPr>
              <a:t>Однодневное меню варианта диеты с механическим и химическим </a:t>
            </a:r>
            <a:r>
              <a:rPr lang="ru-RU" sz="2000" i="1" dirty="0" err="1">
                <a:solidFill>
                  <a:srgbClr val="002060"/>
                </a:solidFill>
              </a:rPr>
              <a:t>щажением</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8134484"/>
              </p:ext>
            </p:extLst>
          </p:nvPr>
        </p:nvGraphicFramePr>
        <p:xfrm>
          <a:off x="1298575" y="1163638"/>
          <a:ext cx="10206040" cy="5425440"/>
        </p:xfrm>
        <a:graphic>
          <a:graphicData uri="http://schemas.openxmlformats.org/drawingml/2006/table">
            <a:tbl>
              <a:tblPr firstRow="1" bandRow="1">
                <a:tableStyleId>{5C22544A-7EE6-4342-B048-85BDC9FD1C3A}</a:tableStyleId>
              </a:tblPr>
              <a:tblGrid>
                <a:gridCol w="2041208">
                  <a:extLst>
                    <a:ext uri="{9D8B030D-6E8A-4147-A177-3AD203B41FA5}">
                      <a16:colId xmlns:a16="http://schemas.microsoft.com/office/drawing/2014/main" xmlns="" val="20000"/>
                    </a:ext>
                  </a:extLst>
                </a:gridCol>
                <a:gridCol w="2041208">
                  <a:extLst>
                    <a:ext uri="{9D8B030D-6E8A-4147-A177-3AD203B41FA5}">
                      <a16:colId xmlns:a16="http://schemas.microsoft.com/office/drawing/2014/main" xmlns="" val="20001"/>
                    </a:ext>
                  </a:extLst>
                </a:gridCol>
                <a:gridCol w="2041208">
                  <a:extLst>
                    <a:ext uri="{9D8B030D-6E8A-4147-A177-3AD203B41FA5}">
                      <a16:colId xmlns:a16="http://schemas.microsoft.com/office/drawing/2014/main" xmlns="" val="20002"/>
                    </a:ext>
                  </a:extLst>
                </a:gridCol>
                <a:gridCol w="2041208">
                  <a:extLst>
                    <a:ext uri="{9D8B030D-6E8A-4147-A177-3AD203B41FA5}">
                      <a16:colId xmlns:a16="http://schemas.microsoft.com/office/drawing/2014/main" xmlns="" val="20003"/>
                    </a:ext>
                  </a:extLst>
                </a:gridCol>
                <a:gridCol w="2041208">
                  <a:extLst>
                    <a:ext uri="{9D8B030D-6E8A-4147-A177-3AD203B41FA5}">
                      <a16:colId xmlns:a16="http://schemas.microsoft.com/office/drawing/2014/main" xmlns="" val="20004"/>
                    </a:ext>
                  </a:extLst>
                </a:gridCol>
              </a:tblGrid>
              <a:tr h="370840">
                <a:tc>
                  <a:txBody>
                    <a:bodyPr/>
                    <a:lstStyle/>
                    <a:p>
                      <a:r>
                        <a:rPr lang="ru-RU" sz="1400" dirty="0"/>
                        <a:t>Наименование продуктов и блюд</a:t>
                      </a:r>
                    </a:p>
                  </a:txBody>
                  <a:tcPr/>
                </a:tc>
                <a:tc>
                  <a:txBody>
                    <a:bodyPr/>
                    <a:lstStyle/>
                    <a:p>
                      <a:r>
                        <a:rPr lang="ru-RU" sz="1400" dirty="0"/>
                        <a:t>выход</a:t>
                      </a:r>
                    </a:p>
                  </a:txBody>
                  <a:tcPr/>
                </a:tc>
                <a:tc>
                  <a:txBody>
                    <a:bodyPr/>
                    <a:lstStyle/>
                    <a:p>
                      <a:r>
                        <a:rPr lang="ru-RU" sz="1400" dirty="0"/>
                        <a:t>Белки</a:t>
                      </a:r>
                    </a:p>
                  </a:txBody>
                  <a:tcPr/>
                </a:tc>
                <a:tc>
                  <a:txBody>
                    <a:bodyPr/>
                    <a:lstStyle/>
                    <a:p>
                      <a:r>
                        <a:rPr lang="ru-RU" sz="1400" dirty="0"/>
                        <a:t>Жиры</a:t>
                      </a:r>
                    </a:p>
                  </a:txBody>
                  <a:tcPr/>
                </a:tc>
                <a:tc>
                  <a:txBody>
                    <a:bodyPr/>
                    <a:lstStyle/>
                    <a:p>
                      <a:r>
                        <a:rPr lang="ru-RU" sz="1400" dirty="0"/>
                        <a:t>Углеводы</a:t>
                      </a:r>
                    </a:p>
                  </a:txBody>
                  <a:tcPr/>
                </a:tc>
                <a:extLst>
                  <a:ext uri="{0D108BD9-81ED-4DB2-BD59-A6C34878D82A}">
                    <a16:rowId xmlns:a16="http://schemas.microsoft.com/office/drawing/2014/main" xmlns="" val="10000"/>
                  </a:ext>
                </a:extLst>
              </a:tr>
              <a:tr h="370840">
                <a:tc gridSpan="5">
                  <a:txBody>
                    <a:bodyPr/>
                    <a:lstStyle/>
                    <a:p>
                      <a:r>
                        <a:rPr lang="ru-RU" sz="1200" dirty="0"/>
                        <a:t>                                                                                                </a:t>
                      </a:r>
                      <a:r>
                        <a:rPr lang="ru-RU" sz="1200" b="1" i="1" dirty="0">
                          <a:solidFill>
                            <a:srgbClr val="002060"/>
                          </a:solidFill>
                        </a:rPr>
                        <a:t>Ужин</a:t>
                      </a:r>
                    </a:p>
                  </a:txBody>
                  <a:tcPr/>
                </a:tc>
                <a:tc hMerge="1">
                  <a:txBody>
                    <a:bodyPr/>
                    <a:lstStyle/>
                    <a:p>
                      <a:endParaRPr lang="ru-RU" sz="1200" b="1" i="1" dirty="0">
                        <a:solidFill>
                          <a:srgbClr val="002060"/>
                        </a:solidFill>
                      </a:endParaRP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extLst>
                  <a:ext uri="{0D108BD9-81ED-4DB2-BD59-A6C34878D82A}">
                    <a16:rowId xmlns:a16="http://schemas.microsoft.com/office/drawing/2014/main" xmlns="" val="10001"/>
                  </a:ext>
                </a:extLst>
              </a:tr>
              <a:tr h="370840">
                <a:tc>
                  <a:txBody>
                    <a:bodyPr/>
                    <a:lstStyle/>
                    <a:p>
                      <a:r>
                        <a:rPr lang="ru-RU" sz="1200" dirty="0"/>
                        <a:t>Салат</a:t>
                      </a:r>
                      <a:r>
                        <a:rPr lang="ru-RU" sz="1200" baseline="0" dirty="0"/>
                        <a:t> из моркови и яблок</a:t>
                      </a:r>
                      <a:endParaRPr lang="ru-RU" sz="1200" dirty="0"/>
                    </a:p>
                  </a:txBody>
                  <a:tcPr/>
                </a:tc>
                <a:tc>
                  <a:txBody>
                    <a:bodyPr/>
                    <a:lstStyle/>
                    <a:p>
                      <a:r>
                        <a:rPr lang="ru-RU" sz="1200" dirty="0"/>
                        <a:t>120,0</a:t>
                      </a:r>
                    </a:p>
                  </a:txBody>
                  <a:tcPr/>
                </a:tc>
                <a:tc>
                  <a:txBody>
                    <a:bodyPr/>
                    <a:lstStyle/>
                    <a:p>
                      <a:r>
                        <a:rPr lang="ru-RU" sz="1200" dirty="0"/>
                        <a:t>1,5</a:t>
                      </a:r>
                    </a:p>
                  </a:txBody>
                  <a:tcPr/>
                </a:tc>
                <a:tc>
                  <a:txBody>
                    <a:bodyPr/>
                    <a:lstStyle/>
                    <a:p>
                      <a:r>
                        <a:rPr lang="ru-RU" sz="1200" dirty="0"/>
                        <a:t>4,0</a:t>
                      </a:r>
                    </a:p>
                  </a:txBody>
                  <a:tcPr/>
                </a:tc>
                <a:tc>
                  <a:txBody>
                    <a:bodyPr/>
                    <a:lstStyle/>
                    <a:p>
                      <a:r>
                        <a:rPr lang="ru-RU" sz="1200" dirty="0"/>
                        <a:t>9,4</a:t>
                      </a:r>
                    </a:p>
                  </a:txBody>
                  <a:tcPr/>
                </a:tc>
                <a:extLst>
                  <a:ext uri="{0D108BD9-81ED-4DB2-BD59-A6C34878D82A}">
                    <a16:rowId xmlns:a16="http://schemas.microsoft.com/office/drawing/2014/main" xmlns="" val="10002"/>
                  </a:ext>
                </a:extLst>
              </a:tr>
              <a:tr h="370840">
                <a:tc>
                  <a:txBody>
                    <a:bodyPr/>
                    <a:lstStyle/>
                    <a:p>
                      <a:r>
                        <a:rPr lang="ru-RU" sz="1200" dirty="0"/>
                        <a:t>Рыба</a:t>
                      </a:r>
                      <a:r>
                        <a:rPr lang="ru-RU" sz="1200" baseline="0" dirty="0"/>
                        <a:t> отварная треска</a:t>
                      </a:r>
                      <a:endParaRPr lang="ru-RU" sz="1200" dirty="0"/>
                    </a:p>
                  </a:txBody>
                  <a:tcPr/>
                </a:tc>
                <a:tc>
                  <a:txBody>
                    <a:bodyPr/>
                    <a:lstStyle/>
                    <a:p>
                      <a:r>
                        <a:rPr lang="ru-RU" sz="1200" dirty="0"/>
                        <a:t>100,0</a:t>
                      </a:r>
                    </a:p>
                  </a:txBody>
                  <a:tcPr/>
                </a:tc>
                <a:tc>
                  <a:txBody>
                    <a:bodyPr/>
                    <a:lstStyle/>
                    <a:p>
                      <a:r>
                        <a:rPr lang="ru-RU" sz="1200" dirty="0"/>
                        <a:t>20,6</a:t>
                      </a:r>
                    </a:p>
                  </a:txBody>
                  <a:tcPr/>
                </a:tc>
                <a:tc>
                  <a:txBody>
                    <a:bodyPr/>
                    <a:lstStyle/>
                    <a:p>
                      <a:r>
                        <a:rPr lang="ru-RU" sz="1200" dirty="0"/>
                        <a:t>4,8</a:t>
                      </a:r>
                    </a:p>
                  </a:txBody>
                  <a:tcPr/>
                </a:tc>
                <a:tc>
                  <a:txBody>
                    <a:bodyPr/>
                    <a:lstStyle/>
                    <a:p>
                      <a:r>
                        <a:rPr lang="ru-RU" sz="1200" dirty="0"/>
                        <a:t>1,2</a:t>
                      </a:r>
                    </a:p>
                  </a:txBody>
                  <a:tcPr/>
                </a:tc>
                <a:extLst>
                  <a:ext uri="{0D108BD9-81ED-4DB2-BD59-A6C34878D82A}">
                    <a16:rowId xmlns:a16="http://schemas.microsoft.com/office/drawing/2014/main" xmlns="" val="10003"/>
                  </a:ext>
                </a:extLst>
              </a:tr>
              <a:tr h="370840">
                <a:tc>
                  <a:txBody>
                    <a:bodyPr/>
                    <a:lstStyle/>
                    <a:p>
                      <a:r>
                        <a:rPr lang="ru-RU" sz="1200" dirty="0"/>
                        <a:t>Пюре картофельное</a:t>
                      </a:r>
                    </a:p>
                  </a:txBody>
                  <a:tcPr/>
                </a:tc>
                <a:tc>
                  <a:txBody>
                    <a:bodyPr/>
                    <a:lstStyle/>
                    <a:p>
                      <a:r>
                        <a:rPr lang="ru-RU" sz="1200" dirty="0"/>
                        <a:t>150,0</a:t>
                      </a:r>
                    </a:p>
                  </a:txBody>
                  <a:tcPr/>
                </a:tc>
                <a:tc>
                  <a:txBody>
                    <a:bodyPr/>
                    <a:lstStyle/>
                    <a:p>
                      <a:r>
                        <a:rPr lang="ru-RU" sz="1200" dirty="0"/>
                        <a:t>3,7</a:t>
                      </a:r>
                    </a:p>
                  </a:txBody>
                  <a:tcPr/>
                </a:tc>
                <a:tc>
                  <a:txBody>
                    <a:bodyPr/>
                    <a:lstStyle/>
                    <a:p>
                      <a:r>
                        <a:rPr lang="ru-RU" sz="1200" dirty="0"/>
                        <a:t>5,7</a:t>
                      </a:r>
                    </a:p>
                  </a:txBody>
                  <a:tcPr/>
                </a:tc>
                <a:tc>
                  <a:txBody>
                    <a:bodyPr/>
                    <a:lstStyle/>
                    <a:p>
                      <a:r>
                        <a:rPr lang="ru-RU" sz="1200" dirty="0"/>
                        <a:t>28,5</a:t>
                      </a:r>
                    </a:p>
                  </a:txBody>
                  <a:tcPr/>
                </a:tc>
                <a:extLst>
                  <a:ext uri="{0D108BD9-81ED-4DB2-BD59-A6C34878D82A}">
                    <a16:rowId xmlns:a16="http://schemas.microsoft.com/office/drawing/2014/main" xmlns="" val="10004"/>
                  </a:ext>
                </a:extLst>
              </a:tr>
              <a:tr h="370840">
                <a:tc>
                  <a:txBody>
                    <a:bodyPr/>
                    <a:lstStyle/>
                    <a:p>
                      <a:r>
                        <a:rPr lang="ru-RU" sz="1200" dirty="0"/>
                        <a:t>чай</a:t>
                      </a:r>
                    </a:p>
                  </a:txBody>
                  <a:tcPr/>
                </a:tc>
                <a:tc>
                  <a:txBody>
                    <a:bodyPr/>
                    <a:lstStyle/>
                    <a:p>
                      <a:r>
                        <a:rPr lang="ru-RU" sz="1200" dirty="0"/>
                        <a:t>200,0</a:t>
                      </a:r>
                    </a:p>
                  </a:txBody>
                  <a:tcPr/>
                </a:tc>
                <a:tc>
                  <a:txBody>
                    <a:bodyPr/>
                    <a:lstStyle/>
                    <a:p>
                      <a:r>
                        <a:rPr lang="ru-RU" sz="1200" dirty="0"/>
                        <a:t>-</a:t>
                      </a:r>
                    </a:p>
                  </a:txBody>
                  <a:tcPr/>
                </a:tc>
                <a:tc>
                  <a:txBody>
                    <a:bodyPr/>
                    <a:lstStyle/>
                    <a:p>
                      <a:r>
                        <a:rPr lang="ru-RU" sz="1200" dirty="0"/>
                        <a:t>-</a:t>
                      </a:r>
                    </a:p>
                  </a:txBody>
                  <a:tcPr/>
                </a:tc>
                <a:tc>
                  <a:txBody>
                    <a:bodyPr/>
                    <a:lstStyle/>
                    <a:p>
                      <a:r>
                        <a:rPr lang="ru-RU" sz="1200" dirty="0"/>
                        <a:t>-</a:t>
                      </a:r>
                    </a:p>
                  </a:txBody>
                  <a:tcPr/>
                </a:tc>
                <a:extLst>
                  <a:ext uri="{0D108BD9-81ED-4DB2-BD59-A6C34878D82A}">
                    <a16:rowId xmlns:a16="http://schemas.microsoft.com/office/drawing/2014/main" xmlns="" val="10005"/>
                  </a:ext>
                </a:extLst>
              </a:tr>
              <a:tr h="370840">
                <a:tc gridSpan="5">
                  <a:txBody>
                    <a:bodyPr/>
                    <a:lstStyle/>
                    <a:p>
                      <a:r>
                        <a:rPr lang="ru-RU" sz="1200" b="1" i="1" dirty="0">
                          <a:solidFill>
                            <a:srgbClr val="002060"/>
                          </a:solidFill>
                        </a:rPr>
                        <a:t>                                                                                                      На ночь</a:t>
                      </a: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extLst>
                  <a:ext uri="{0D108BD9-81ED-4DB2-BD59-A6C34878D82A}">
                    <a16:rowId xmlns:a16="http://schemas.microsoft.com/office/drawing/2014/main" xmlns="" val="10006"/>
                  </a:ext>
                </a:extLst>
              </a:tr>
              <a:tr h="370840">
                <a:tc>
                  <a:txBody>
                    <a:bodyPr/>
                    <a:lstStyle/>
                    <a:p>
                      <a:r>
                        <a:rPr lang="ru-RU" sz="1200" dirty="0"/>
                        <a:t>кефир</a:t>
                      </a:r>
                    </a:p>
                  </a:txBody>
                  <a:tcPr/>
                </a:tc>
                <a:tc>
                  <a:txBody>
                    <a:bodyPr/>
                    <a:lstStyle/>
                    <a:p>
                      <a:r>
                        <a:rPr lang="ru-RU" sz="1200" dirty="0"/>
                        <a:t>200,0</a:t>
                      </a:r>
                    </a:p>
                  </a:txBody>
                  <a:tcPr/>
                </a:tc>
                <a:tc>
                  <a:txBody>
                    <a:bodyPr/>
                    <a:lstStyle/>
                    <a:p>
                      <a:r>
                        <a:rPr lang="ru-RU" sz="1200" dirty="0"/>
                        <a:t>5,6</a:t>
                      </a:r>
                    </a:p>
                  </a:txBody>
                  <a:tcPr/>
                </a:tc>
                <a:tc>
                  <a:txBody>
                    <a:bodyPr/>
                    <a:lstStyle/>
                    <a:p>
                      <a:r>
                        <a:rPr lang="ru-RU" sz="1200" dirty="0"/>
                        <a:t>6,4</a:t>
                      </a:r>
                    </a:p>
                  </a:txBody>
                  <a:tcPr/>
                </a:tc>
                <a:tc>
                  <a:txBody>
                    <a:bodyPr/>
                    <a:lstStyle/>
                    <a:p>
                      <a:r>
                        <a:rPr lang="ru-RU" sz="1200" dirty="0"/>
                        <a:t>8,2</a:t>
                      </a:r>
                    </a:p>
                  </a:txBody>
                  <a:tcPr/>
                </a:tc>
                <a:extLst>
                  <a:ext uri="{0D108BD9-81ED-4DB2-BD59-A6C34878D82A}">
                    <a16:rowId xmlns:a16="http://schemas.microsoft.com/office/drawing/2014/main" xmlns="" val="10007"/>
                  </a:ext>
                </a:extLst>
              </a:tr>
              <a:tr h="370840">
                <a:tc gridSpan="5">
                  <a:txBody>
                    <a:bodyPr/>
                    <a:lstStyle/>
                    <a:p>
                      <a:r>
                        <a:rPr lang="ru-RU" sz="1200" b="1" i="1" dirty="0">
                          <a:solidFill>
                            <a:srgbClr val="002060"/>
                          </a:solidFill>
                        </a:rPr>
                        <a:t>                                                                                                    На весь день</a:t>
                      </a:r>
                    </a:p>
                  </a:txBody>
                  <a:tcPr/>
                </a:tc>
                <a:tc hMerge="1">
                  <a:txBody>
                    <a:bodyPr/>
                    <a:lstStyle/>
                    <a:p>
                      <a:endParaRPr lang="ru-RU" sz="1200" dirty="0"/>
                    </a:p>
                  </a:txBody>
                  <a:tcPr/>
                </a:tc>
                <a:tc hMerge="1">
                  <a:txBody>
                    <a:bodyPr/>
                    <a:lstStyle/>
                    <a:p>
                      <a:endParaRPr lang="ru-RU" sz="1200" b="1" i="1" dirty="0">
                        <a:solidFill>
                          <a:srgbClr val="002060"/>
                        </a:solidFill>
                      </a:endParaRPr>
                    </a:p>
                  </a:txBody>
                  <a:tcPr/>
                </a:tc>
                <a:tc hMerge="1">
                  <a:txBody>
                    <a:bodyPr/>
                    <a:lstStyle/>
                    <a:p>
                      <a:endParaRPr lang="ru-RU" sz="1200" dirty="0"/>
                    </a:p>
                  </a:txBody>
                  <a:tcPr/>
                </a:tc>
                <a:tc hMerge="1">
                  <a:txBody>
                    <a:bodyPr/>
                    <a:lstStyle/>
                    <a:p>
                      <a:endParaRPr lang="ru-RU" sz="1200" dirty="0"/>
                    </a:p>
                  </a:txBody>
                  <a:tcPr/>
                </a:tc>
                <a:extLst>
                  <a:ext uri="{0D108BD9-81ED-4DB2-BD59-A6C34878D82A}">
                    <a16:rowId xmlns:a16="http://schemas.microsoft.com/office/drawing/2014/main" xmlns="" val="10008"/>
                  </a:ext>
                </a:extLst>
              </a:tr>
              <a:tr h="370840">
                <a:tc>
                  <a:txBody>
                    <a:bodyPr/>
                    <a:lstStyle/>
                    <a:p>
                      <a:r>
                        <a:rPr lang="ru-RU" sz="1200" dirty="0"/>
                        <a:t>Хлеб пшеничный</a:t>
                      </a:r>
                    </a:p>
                  </a:txBody>
                  <a:tcPr/>
                </a:tc>
                <a:tc>
                  <a:txBody>
                    <a:bodyPr/>
                    <a:lstStyle/>
                    <a:p>
                      <a:r>
                        <a:rPr lang="ru-RU" sz="1200" dirty="0"/>
                        <a:t>150,0</a:t>
                      </a:r>
                    </a:p>
                  </a:txBody>
                  <a:tcPr/>
                </a:tc>
                <a:tc>
                  <a:txBody>
                    <a:bodyPr/>
                    <a:lstStyle/>
                    <a:p>
                      <a:r>
                        <a:rPr lang="ru-RU" sz="1200" dirty="0"/>
                        <a:t>11,4</a:t>
                      </a:r>
                    </a:p>
                  </a:txBody>
                  <a:tcPr/>
                </a:tc>
                <a:tc>
                  <a:txBody>
                    <a:bodyPr/>
                    <a:lstStyle/>
                    <a:p>
                      <a:r>
                        <a:rPr lang="ru-RU" sz="1200" dirty="0"/>
                        <a:t>1,3</a:t>
                      </a:r>
                    </a:p>
                  </a:txBody>
                  <a:tcPr/>
                </a:tc>
                <a:tc>
                  <a:txBody>
                    <a:bodyPr/>
                    <a:lstStyle/>
                    <a:p>
                      <a:r>
                        <a:rPr lang="ru-RU" sz="1200" dirty="0"/>
                        <a:t>74,5</a:t>
                      </a:r>
                    </a:p>
                  </a:txBody>
                  <a:tcPr/>
                </a:tc>
                <a:extLst>
                  <a:ext uri="{0D108BD9-81ED-4DB2-BD59-A6C34878D82A}">
                    <a16:rowId xmlns:a16="http://schemas.microsoft.com/office/drawing/2014/main" xmlns="" val="10009"/>
                  </a:ext>
                </a:extLst>
              </a:tr>
              <a:tr h="370840">
                <a:tc>
                  <a:txBody>
                    <a:bodyPr/>
                    <a:lstStyle/>
                    <a:p>
                      <a:r>
                        <a:rPr lang="ru-RU" sz="1200" dirty="0"/>
                        <a:t>Хлеб ржаной</a:t>
                      </a:r>
                    </a:p>
                  </a:txBody>
                  <a:tcPr/>
                </a:tc>
                <a:tc>
                  <a:txBody>
                    <a:bodyPr/>
                    <a:lstStyle/>
                    <a:p>
                      <a:r>
                        <a:rPr lang="ru-RU" sz="1200" dirty="0"/>
                        <a:t>150,</a:t>
                      </a:r>
                    </a:p>
                  </a:txBody>
                  <a:tcPr/>
                </a:tc>
                <a:tc>
                  <a:txBody>
                    <a:bodyPr/>
                    <a:lstStyle/>
                    <a:p>
                      <a:r>
                        <a:rPr lang="ru-RU" sz="1200" dirty="0"/>
                        <a:t>8,4</a:t>
                      </a:r>
                    </a:p>
                  </a:txBody>
                  <a:tcPr/>
                </a:tc>
                <a:tc>
                  <a:txBody>
                    <a:bodyPr/>
                    <a:lstStyle/>
                    <a:p>
                      <a:r>
                        <a:rPr lang="ru-RU" sz="1200" dirty="0"/>
                        <a:t>1,6</a:t>
                      </a:r>
                    </a:p>
                  </a:txBody>
                  <a:tcPr/>
                </a:tc>
                <a:tc>
                  <a:txBody>
                    <a:bodyPr/>
                    <a:lstStyle/>
                    <a:p>
                      <a:r>
                        <a:rPr lang="ru-RU" sz="1200" dirty="0"/>
                        <a:t>64,9</a:t>
                      </a:r>
                    </a:p>
                  </a:txBody>
                  <a:tcPr/>
                </a:tc>
                <a:extLst>
                  <a:ext uri="{0D108BD9-81ED-4DB2-BD59-A6C34878D82A}">
                    <a16:rowId xmlns:a16="http://schemas.microsoft.com/office/drawing/2014/main" xmlns="" val="10010"/>
                  </a:ext>
                </a:extLst>
              </a:tr>
              <a:tr h="370840">
                <a:tc>
                  <a:txBody>
                    <a:bodyPr/>
                    <a:lstStyle/>
                    <a:p>
                      <a:r>
                        <a:rPr lang="ru-RU" sz="1200" dirty="0"/>
                        <a:t>сахар</a:t>
                      </a:r>
                    </a:p>
                  </a:txBody>
                  <a:tcPr/>
                </a:tc>
                <a:tc>
                  <a:txBody>
                    <a:bodyPr/>
                    <a:lstStyle/>
                    <a:p>
                      <a:r>
                        <a:rPr lang="ru-RU" sz="1200" dirty="0"/>
                        <a:t>40</a:t>
                      </a:r>
                    </a:p>
                  </a:txBody>
                  <a:tcPr/>
                </a:tc>
                <a:tc>
                  <a:txBody>
                    <a:bodyPr/>
                    <a:lstStyle/>
                    <a:p>
                      <a:r>
                        <a:rPr lang="ru-RU" sz="1200" dirty="0"/>
                        <a:t>-</a:t>
                      </a:r>
                    </a:p>
                  </a:txBody>
                  <a:tcPr/>
                </a:tc>
                <a:tc>
                  <a:txBody>
                    <a:bodyPr/>
                    <a:lstStyle/>
                    <a:p>
                      <a:r>
                        <a:rPr lang="ru-RU" sz="1200" dirty="0"/>
                        <a:t>-</a:t>
                      </a:r>
                    </a:p>
                  </a:txBody>
                  <a:tcPr/>
                </a:tc>
                <a:tc>
                  <a:txBody>
                    <a:bodyPr/>
                    <a:lstStyle/>
                    <a:p>
                      <a:r>
                        <a:rPr lang="ru-RU" sz="1200" dirty="0"/>
                        <a:t>39,9</a:t>
                      </a:r>
                    </a:p>
                  </a:txBody>
                  <a:tcPr/>
                </a:tc>
                <a:extLst>
                  <a:ext uri="{0D108BD9-81ED-4DB2-BD59-A6C34878D82A}">
                    <a16:rowId xmlns:a16="http://schemas.microsoft.com/office/drawing/2014/main" xmlns="" val="10011"/>
                  </a:ext>
                </a:extLst>
              </a:tr>
              <a:tr h="370840">
                <a:tc>
                  <a:txBody>
                    <a:bodyPr/>
                    <a:lstStyle/>
                    <a:p>
                      <a:r>
                        <a:rPr lang="ru-RU" sz="1200" dirty="0"/>
                        <a:t>Масло сливочное</a:t>
                      </a:r>
                    </a:p>
                  </a:txBody>
                  <a:tcPr/>
                </a:tc>
                <a:tc>
                  <a:txBody>
                    <a:bodyPr/>
                    <a:lstStyle/>
                    <a:p>
                      <a:r>
                        <a:rPr lang="ru-RU" sz="1200" dirty="0"/>
                        <a:t>10</a:t>
                      </a:r>
                    </a:p>
                  </a:txBody>
                  <a:tcPr/>
                </a:tc>
                <a:tc>
                  <a:txBody>
                    <a:bodyPr/>
                    <a:lstStyle/>
                    <a:p>
                      <a:r>
                        <a:rPr lang="ru-RU" sz="1200" dirty="0"/>
                        <a:t>0,1</a:t>
                      </a:r>
                    </a:p>
                  </a:txBody>
                  <a:tcPr/>
                </a:tc>
                <a:tc>
                  <a:txBody>
                    <a:bodyPr/>
                    <a:lstStyle/>
                    <a:p>
                      <a:r>
                        <a:rPr lang="ru-RU" sz="1200" dirty="0"/>
                        <a:t>8,2</a:t>
                      </a:r>
                    </a:p>
                  </a:txBody>
                  <a:tcPr/>
                </a:tc>
                <a:tc>
                  <a:txBody>
                    <a:bodyPr/>
                    <a:lstStyle/>
                    <a:p>
                      <a:r>
                        <a:rPr lang="ru-RU" sz="1200" dirty="0"/>
                        <a:t>0,1</a:t>
                      </a:r>
                    </a:p>
                  </a:txBody>
                  <a:tcPr/>
                </a:tc>
                <a:extLst>
                  <a:ext uri="{0D108BD9-81ED-4DB2-BD59-A6C34878D82A}">
                    <a16:rowId xmlns:a16="http://schemas.microsoft.com/office/drawing/2014/main" xmlns="" val="10012"/>
                  </a:ext>
                </a:extLst>
              </a:tr>
              <a:tr h="370840">
                <a:tc>
                  <a:txBody>
                    <a:bodyPr/>
                    <a:lstStyle/>
                    <a:p>
                      <a:r>
                        <a:rPr lang="ru-RU" sz="1200" dirty="0"/>
                        <a:t>ИТОГО</a:t>
                      </a:r>
                    </a:p>
                  </a:txBody>
                  <a:tcPr/>
                </a:tc>
                <a:tc>
                  <a:txBody>
                    <a:bodyPr/>
                    <a:lstStyle/>
                    <a:p>
                      <a:endParaRPr lang="ru-RU" sz="1200" dirty="0"/>
                    </a:p>
                  </a:txBody>
                  <a:tcPr/>
                </a:tc>
                <a:tc>
                  <a:txBody>
                    <a:bodyPr/>
                    <a:lstStyle/>
                    <a:p>
                      <a:r>
                        <a:rPr lang="ru-RU" sz="1200" dirty="0"/>
                        <a:t>92,6</a:t>
                      </a:r>
                    </a:p>
                  </a:txBody>
                  <a:tcPr/>
                </a:tc>
                <a:tc>
                  <a:txBody>
                    <a:bodyPr/>
                    <a:lstStyle/>
                    <a:p>
                      <a:r>
                        <a:rPr lang="ru-RU" sz="1200" dirty="0"/>
                        <a:t>84,2</a:t>
                      </a:r>
                    </a:p>
                  </a:txBody>
                  <a:tcPr/>
                </a:tc>
                <a:tc>
                  <a:txBody>
                    <a:bodyPr/>
                    <a:lstStyle/>
                    <a:p>
                      <a:r>
                        <a:rPr lang="ru-RU" sz="1200" dirty="0"/>
                        <a:t>369,4</a:t>
                      </a:r>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018349702"/>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163</TotalTime>
  <Words>4283</Words>
  <Application>Microsoft Office PowerPoint</Application>
  <PresentationFormat>Произвольный</PresentationFormat>
  <Paragraphs>300</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Легкий дым</vt:lpstr>
      <vt:lpstr>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vt:lpstr>
      <vt:lpstr>Лечебное питание при хроническом гепатите</vt:lpstr>
      <vt:lpstr>К раздражающим продуктам относятся:</vt:lpstr>
      <vt:lpstr>Перечень рекомендуемых продуктов и блюд</vt:lpstr>
      <vt:lpstr>В период ремиссии заболевания </vt:lpstr>
      <vt:lpstr>В диету обязательно включают :</vt:lpstr>
      <vt:lpstr>Исключают: бобовые, шпинат, щавель, а также кислые сорта фруктов.</vt:lpstr>
      <vt:lpstr>Однодневное меню варианта диеты с механическим и химическим щажением</vt:lpstr>
      <vt:lpstr>Однодневное меню варианта диеты с механическим и химическим щажением</vt:lpstr>
      <vt:lpstr>Лечебное питание при остром гепатите</vt:lpstr>
      <vt:lpstr>Перечень рекомендуемых продуктов и блюд</vt:lpstr>
      <vt:lpstr>Исключают из рациона :</vt:lpstr>
      <vt:lpstr>Перечень рекомендуемых продуктов и блюд</vt:lpstr>
      <vt:lpstr>Лечебное питание при циррозе печени</vt:lpstr>
      <vt:lpstr>В период компенсации при циррозах печени, рекомендуется (ОВСД) основной вариант стандартной диеты. При признаках печеночной недостаточности в диету вносят коррективы.</vt:lpstr>
      <vt:lpstr>Анорексия и извращение аппетита требуют построения индивидуальной диеты. </vt:lpstr>
      <vt:lpstr>При появившихся признаках нарушения белкового обмена, накопления в организме азотистых шлаков количество белка в диете должно быть резко сокращено вплоть до полного его исключения (вариант диеты с пониженным количеством белка). </vt:lpstr>
      <vt:lpstr>Лечебное питание при печеночной коме</vt:lpstr>
      <vt:lpstr>Одновременно резко ограничивают или полностью исключают жиры. Энергетическая ценность пищи снижается до 1600-2000 ккал (за счет перехода в основном на растительную пищу).</vt:lpstr>
      <vt:lpstr>В период восстановления и выхода из комы постепенно и очень осторожно в диету вводят белок.   </vt:lpstr>
      <vt:lpstr>Лечебное питание при заболеваниях желчевыделительной системы</vt:lpstr>
      <vt:lpstr>Основные принципы диетотерапии при заболеваниях желчевыделительной системы</vt:lpstr>
      <vt:lpstr>Основные принципы диетотерапии при заболеваниях желчевыделительной системы с синдромом холестаза</vt:lpstr>
      <vt:lpstr>Основные принципы диетотерапии при заболеваниях желчевыделительной системы в период обострения</vt:lpstr>
      <vt:lpstr>Основные принципы диетотерапии при заболеваниях желчевыделительной системы в период обострения сопутствующих хронических заболеваний</vt:lpstr>
      <vt:lpstr>Назначение одного из вариантов стандартной диеты</vt:lpstr>
      <vt:lpstr>Лечебное питание пациентов, перенесших холецистэктомию</vt:lpstr>
      <vt:lpstr>Лечебное питание больных, перенесших холецистэктомию, строится в соответствии с общим принципом диетотерапии при заболеваниях печени и желчного пузыря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Work</cp:lastModifiedBy>
  <cp:revision>19</cp:revision>
  <dcterms:created xsi:type="dcterms:W3CDTF">2017-07-09T16:53:05Z</dcterms:created>
  <dcterms:modified xsi:type="dcterms:W3CDTF">2024-02-21T13:49:04Z</dcterms:modified>
</cp:coreProperties>
</file>