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9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8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563" y="1136065"/>
            <a:ext cx="9966960" cy="2926080"/>
          </a:xfrm>
        </p:spPr>
        <p:txBody>
          <a:bodyPr>
            <a:normAutofit/>
          </a:bodyPr>
          <a:lstStyle/>
          <a:p>
            <a:r>
              <a:rPr lang="ru-RU" sz="4400" dirty="0"/>
              <a:t>Уровень основного обмена, способы определения ОО, коэффициенты определения энергетической потребности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499264"/>
            <a:ext cx="8608644" cy="758535"/>
          </a:xfrm>
        </p:spPr>
        <p:txBody>
          <a:bodyPr>
            <a:normAutofit lnSpcReduction="10000"/>
          </a:bodyPr>
          <a:lstStyle/>
          <a:p>
            <a:pPr lvl="0" algn="l" defTabSz="1218987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srgbClr val="000000"/>
                </a:solidFill>
                <a:latin typeface="Constantia"/>
              </a:rPr>
              <a:t>БГМУ кафедра педиатрии институт последипломного образования профессор Дружинина Н.А.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4563" y="405245"/>
            <a:ext cx="965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высшего образования Башкирский государственный </a:t>
            </a:r>
          </a:p>
          <a:p>
            <a:pPr algn="ctr"/>
            <a:r>
              <a:rPr lang="ru-RU" b="1" dirty="0"/>
              <a:t>медицинский университет Министерства здравоохранения РФ</a:t>
            </a:r>
          </a:p>
        </p:txBody>
      </p:sp>
    </p:spTree>
    <p:extLst>
      <p:ext uri="{BB962C8B-B14F-4D97-AF65-F5344CB8AC3E}">
        <p14:creationId xmlns:p14="http://schemas.microsoft.com/office/powerpoint/2010/main" val="87060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02109"/>
              </p:ext>
            </p:extLst>
          </p:nvPr>
        </p:nvGraphicFramePr>
        <p:xfrm>
          <a:off x="529936" y="935180"/>
          <a:ext cx="11055928" cy="5153200"/>
        </p:xfrm>
        <a:graphic>
          <a:graphicData uri="http://schemas.openxmlformats.org/drawingml/2006/table">
            <a:tbl>
              <a:tblPr/>
              <a:tblGrid>
                <a:gridCol w="552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7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47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30A12"/>
                          </a:solidFill>
                          <a:effectLst/>
                          <a:latin typeface="inherit"/>
                        </a:rPr>
                        <a:t>Уровень физической активности</a:t>
                      </a:r>
                      <a:endParaRPr lang="ru-RU" sz="1800" b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30A12"/>
                          </a:solidFill>
                          <a:effectLst/>
                          <a:latin typeface="inherit"/>
                        </a:rPr>
                        <a:t>Суточный расход энергии</a:t>
                      </a:r>
                      <a:endParaRPr lang="ru-RU" sz="1800" b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473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Минимальные нагрузки (сидячая работа)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82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Необременительные тренировки 3 раза в неделю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1.375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982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Тренировки 5 раз в неделю (работа средней тяжести)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1.4625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473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Интенсивные тренировки 5 раз в неделю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1.550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473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Ежедневные тренировки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1.6375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982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Ежедневные интенсивные тренировки или занятия 2 раза в день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БОВ * 1.725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982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inherit"/>
                        </a:rPr>
                        <a:t>Тяжелая физическая работа или интенсивные тренировки 2 раза в день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effectLst/>
                          <a:latin typeface="inherit"/>
                        </a:rPr>
                        <a:t>БОВ * 1.9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841665"/>
            <a:ext cx="10359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cap="small" dirty="0">
                <a:solidFill>
                  <a:srgbClr val="551616"/>
                </a:solidFill>
                <a:latin typeface="Arial" panose="020B0604020202020204" pitchFamily="34" charset="0"/>
              </a:rPr>
              <a:t>Формула Харриса-Бенедикта: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2A2E2E"/>
                </a:solidFill>
                <a:latin typeface="inherit"/>
              </a:rPr>
              <a:t>Для мужчин:66.5 + (13.75 X вес в кг) + (5.003 X рост в см.)- (6.775 X возраст)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2A2E2E"/>
                </a:solidFill>
                <a:latin typeface="inherit"/>
              </a:rPr>
              <a:t>Для женщин:655.1 + (9.563 X вес в кг) + (1.85 X рост в см) – (4.676 X возраст)</a:t>
            </a:r>
          </a:p>
          <a:p>
            <a:r>
              <a:rPr lang="ru-RU" sz="2800" i="1" cap="small" dirty="0">
                <a:solidFill>
                  <a:srgbClr val="551616"/>
                </a:solidFill>
                <a:latin typeface="Arial" panose="020B0604020202020204" pitchFamily="34" charset="0"/>
              </a:rPr>
              <a:t>Формула </a:t>
            </a:r>
            <a:r>
              <a:rPr lang="ru-RU" sz="2800" i="1" cap="small" dirty="0" err="1">
                <a:solidFill>
                  <a:srgbClr val="551616"/>
                </a:solidFill>
                <a:latin typeface="Arial" panose="020B0604020202020204" pitchFamily="34" charset="0"/>
              </a:rPr>
              <a:t>Маффина-Джеора</a:t>
            </a:r>
            <a:r>
              <a:rPr lang="ru-RU" sz="2800" i="1" cap="small" dirty="0">
                <a:solidFill>
                  <a:srgbClr val="551616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2A2E2E"/>
                </a:solidFill>
                <a:latin typeface="inherit"/>
              </a:rPr>
              <a:t>Для мужчин:10 x вес (кг) + 6.25 x рост (см) – 5 x возраст + 5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2A2E2E"/>
                </a:solidFill>
                <a:latin typeface="inherit"/>
              </a:rPr>
              <a:t>Для женщин:10 x вес (кг) + 6.25 x рост (см) – 5 x возраст – 161</a:t>
            </a:r>
            <a:endParaRPr lang="ru-RU" sz="2800" i="1" dirty="0">
              <a:solidFill>
                <a:srgbClr val="2A2E2E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51295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3/66c0eff2adc373945c00570c3c473c5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" y="124690"/>
            <a:ext cx="11866418" cy="66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0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11907981" cy="65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8600"/>
            <a:ext cx="1185602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-223838"/>
            <a:ext cx="1193915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-228600"/>
            <a:ext cx="1194954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0"/>
            <a:ext cx="1192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-223838"/>
            <a:ext cx="1194954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0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2" y="-223838"/>
            <a:ext cx="11769437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5" y="415636"/>
            <a:ext cx="11097491" cy="8001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Основной обмен, условия определения основного обмена, факторы, влияющие на его величину.</a:t>
            </a:r>
            <a:br>
              <a:rPr lang="ru-RU" dirty="0"/>
            </a:br>
            <a:r>
              <a:rPr lang="ru-RU" dirty="0"/>
              <a:t>Основной обмен- связаны с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rgbClr val="C00000"/>
                </a:solidFill>
              </a:rPr>
              <a:t>Основной обмен-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</a:rPr>
              <a:t>энергозатраты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</a:rPr>
              <a:t> связаны с поддержанием минимально необходимого для жизни клеток уровня окислительных процессов и с деятельностью постоянно работающих органов и систем — дыхательной мускулатуры, сердца, почек, печени. Некоторая часть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</a:rPr>
              <a:t>энергозатрат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</a:rPr>
              <a:t> в условиях основного обмена связана с поддержанием мышечного тонуса. Освобождение в ходе всех этих процессов тепловой энергии обеспечивает ту теплопродукцию, которая необходима для поддержания температуры тела на постоянном уровне, как правило, превышающем температуру внешней среды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31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085" y="415636"/>
            <a:ext cx="10754590" cy="105987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Основной обмен, условия определения основного обмена, факторы, влияющие на его величину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6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0"/>
            <a:ext cx="11814464" cy="69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240030"/>
            <a:ext cx="12031980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91440"/>
            <a:ext cx="11852910" cy="6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3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223838"/>
            <a:ext cx="1178433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4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80010"/>
            <a:ext cx="10572750" cy="5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02436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71450"/>
            <a:ext cx="11681460" cy="6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179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3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160020"/>
            <a:ext cx="1209294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0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-223838"/>
            <a:ext cx="1181862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Условия определения основного обмена: обследуемый должен находиться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72" y="2150918"/>
            <a:ext cx="11596255" cy="447848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) в состоянии мышечного покоя (положение лежа с расслабленной мускулатурой), не подвергаясь раздражениям, вызывающим эмоциональное напряжение;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2) натощак, т. е. через 12— 16 ч после приема пищи;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3) при внешней температуре «комфорта» (18—20 °С), не вызывающей ощущения холода или жары.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Основной обмен определяют в состоянии бодрствования. Во время сна уровень окислительных процессов и, следовательно, энергетических затрат организма на 8—10 % ниже, чем в состоянии покоя при бодрствовании.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Методы определения основного обмена: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Прямая, непрямая калориметрия;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По уравнениям с учетом пола, возраста, роста, массы тела с помощью специальных таблиц.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Нормальные величины основного обмена человека. Величину основного обмена обычно выражают количеством тепла в килоджоулях (килокалориях) на 1 кг массы тела или на 1 м2 поверхности тела за 1 ч или за одни сутки.</a:t>
            </a:r>
          </a:p>
        </p:txBody>
      </p:sp>
    </p:spTree>
    <p:extLst>
      <p:ext uri="{BB962C8B-B14F-4D97-AF65-F5344CB8AC3E}">
        <p14:creationId xmlns:p14="http://schemas.microsoft.com/office/powerpoint/2010/main" val="952677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14300"/>
            <a:ext cx="11864340" cy="64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28600"/>
            <a:ext cx="11647170" cy="6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3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71450"/>
            <a:ext cx="11715750" cy="6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8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"/>
            <a:ext cx="1184148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7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-223838"/>
            <a:ext cx="1183005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7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1" y="-34290"/>
            <a:ext cx="11944350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71450"/>
            <a:ext cx="117729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6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91440"/>
            <a:ext cx="12134850" cy="6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8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0"/>
            <a:ext cx="11875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2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2880"/>
            <a:ext cx="11601450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91" y="301336"/>
            <a:ext cx="11035145" cy="405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Методы определения основного обмена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4" y="706582"/>
            <a:ext cx="11835244" cy="597477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Расчет основного обмена по таблицам. Специальные таблицы дают возможность по росту, возрасту и массе тела определить средний уровень основного обмена человека. При сопоставлении этих величин с результатами, полученными при исследовании рабочего обмена с помощью приборов, можно вычислить разницу, эквивалентную затратам энергии для выполнения работы</a:t>
            </a:r>
            <a:r>
              <a:rPr lang="ru-RU" sz="16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Вычисление основного обмена по гемодинамическим показателям (формула Рида).Расчет основан на взаимосвязи между артериальным давлением, частотой пульса и теплопродукцией организма. Формула дает возможность вычислить процент отклонения величины основного обмена от нормы. Допустимым считается отклонение ±10 %.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 = 0,75 • (ЧСС + ПД • 0,74) - 72,</a:t>
            </a:r>
            <a:r>
              <a:rPr lang="ru-RU" sz="1600" dirty="0"/>
              <a:t>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где ПО — процент отклонений; ЧСС — частота сердечных сокращений(пульс); ПД — пульсовое давление.</a:t>
            </a:r>
            <a:endParaRPr lang="ru-RU" sz="1600" dirty="0"/>
          </a:p>
          <a:p>
            <a:r>
              <a:rPr lang="ru-RU" sz="1600" i="1" dirty="0">
                <a:solidFill>
                  <a:srgbClr val="C00000"/>
                </a:solidFill>
              </a:rPr>
              <a:t>Для определения соответствия основного обмена нормативным данным по гемодинамическим показателям существуют специальные номограммы</a:t>
            </a:r>
            <a:r>
              <a:rPr lang="ru-RU" sz="16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Расход энергии в состоянии покоя различными тканями организма неодинаков. Более активно расходуют энергию внутренние органы, менее активно — мышечная ткань. Интенсивность основного обмена в жировой ткани в 3 раза ниже, чем в остальной клеточной массе организма. Люди с низкой массой тела производят больше тепла на 1 кг массы тела, чем с высокой. Если рассчитать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</a:rPr>
              <a:t>энегoвыделение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 на 1 м2 поверхности тела, то эта разница почти исчезает. Согласно еще одному правилу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</a:rPr>
              <a:t>Рубнера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, основной обмен приблизительно пропорционален поверхности тела для разных видов животных и человека.</a:t>
            </a:r>
            <a:endParaRPr lang="ru-RU" sz="1600" dirty="0"/>
          </a:p>
          <a:p>
            <a:r>
              <a:rPr lang="ru-RU" sz="1400" b="1" dirty="0">
                <a:solidFill>
                  <a:srgbClr val="C00000"/>
                </a:solidFill>
              </a:rPr>
              <a:t>Отмечены сезонные колебания величины основного обмена — повышение его весной и снижение зимой. На величину основного обмена влияют предшествующая мышечная работа, состояние желез внутренней секреции.</a:t>
            </a:r>
          </a:p>
        </p:txBody>
      </p:sp>
    </p:spTree>
    <p:extLst>
      <p:ext uri="{BB962C8B-B14F-4D97-AF65-F5344CB8AC3E}">
        <p14:creationId xmlns:p14="http://schemas.microsoft.com/office/powerpoint/2010/main" val="589320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25730"/>
            <a:ext cx="11932920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2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332509"/>
            <a:ext cx="11585864" cy="63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3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335" y="182880"/>
            <a:ext cx="12801965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3" y="412173"/>
            <a:ext cx="10447020" cy="7723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Факторы, определяющие величину основного обмен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184564"/>
            <a:ext cx="11378046" cy="49114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Основной обмен зависит от возраста, роста, массы тела, пола человека.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 Самый интенсивный основной обмен в расчете на 1 кг массы тела отмечается у детей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 (у новорожденных — 53 ккал/кг в сутки, у детей первого года жизни — 42 ккал/кг).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Средние величины основного обмена у взрослых здоровых мужчин составляют 1300—1600 ккал/</a:t>
            </a:r>
            <a:r>
              <a:rPr lang="ru-RU" dirty="0" err="1">
                <a:solidFill>
                  <a:srgbClr val="002060"/>
                </a:solidFill>
              </a:rPr>
              <a:t>сут</a:t>
            </a:r>
            <a:r>
              <a:rPr lang="ru-RU" dirty="0">
                <a:solidFill>
                  <a:srgbClr val="002060"/>
                </a:solidFill>
              </a:rPr>
              <a:t>; у женщин эти величины на 10 % ниже. Это связано с тем, что у женщин меньше масса и поверхность тела.</a:t>
            </a:r>
            <a:endParaRPr lang="ru-RU" dirty="0"/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Закон поверхности тела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Рубнера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Зависимость интенсивности основного обмена от площади поверхности тела была показана немецким физиологом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Рубнером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для различных животных. Согласно этому правилу, интенсивность основного обмена тесно связана с размерами поверхности тела: у теплокровных организмов, имеющих разные размеры тела, с 1 м2 поверхности рассеивается одинаковое количество тепла.</a:t>
            </a:r>
          </a:p>
        </p:txBody>
      </p:sp>
    </p:spTree>
    <p:extLst>
      <p:ext uri="{BB962C8B-B14F-4D97-AF65-F5344CB8AC3E}">
        <p14:creationId xmlns:p14="http://schemas.microsoft.com/office/powerpoint/2010/main" val="104374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4" y="609600"/>
            <a:ext cx="10291156" cy="730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Общий расход энергии человеком зависит от состояния организма и мышечной деятельности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1569027"/>
            <a:ext cx="11596253" cy="506037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Мышечная работа сопряжена со значительными затратами энергии (рабочий обмен энергии), с одной стороны, и увеличением теплопродукции — с другой. У спокойно лежащего человека теплопродукция составляет 35 ккал/(гм2). Если исследуемый принимает сидячее положение,— на 42 %; в положении стоя — на 70 %, а при спокойной неторопливой ходьбе теплопродукция увеличивается на 180 %. При мышечных нагрузках средней интенсивности КПД работы мышц составляет около 24 %. Из всего количества энергии, расходуемой работающими мышцами, 43 % затрачивается на активацию сокращения, и вся эта энергия переходит в тепло. Только 57 % из общего количества энергии идет на рабочее сокращение.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Разность между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энергозатратами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при физической нагрузке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энергозатратами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основного обмена составляет рабочую прибавку, которая тем больше, чем интенсивнее работа. Рабочая прибавка — это вся остальная энергия, которую тратит организм в течение суток на физическую и умственную активность.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Сумма основного обмена и рабочей прибавки составляет валовый обмен. Сумма валового обмена и специфического динамического действия пищи называется общим обменом.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Предельно допустимая по тяжести работа для данного человека, постоянно выполняемая им в течение длительного времени, не должна превышать по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энергозатратам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уровень основного обмена более чем в 3 раза. При кратковременных нагрузках энергия выделяется за счет окисления углеводов</a:t>
            </a:r>
          </a:p>
        </p:txBody>
      </p:sp>
    </p:spTree>
    <p:extLst>
      <p:ext uri="{BB962C8B-B14F-4D97-AF65-F5344CB8AC3E}">
        <p14:creationId xmlns:p14="http://schemas.microsoft.com/office/powerpoint/2010/main" val="35861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0" y="225136"/>
            <a:ext cx="11159837" cy="699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Коэффициент физической активности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758536"/>
            <a:ext cx="11679380" cy="3408219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КФА-отношение общих </a:t>
            </a:r>
            <a:r>
              <a:rPr lang="ru-RU" sz="1600" b="1" i="1" dirty="0" err="1">
                <a:solidFill>
                  <a:srgbClr val="002060"/>
                </a:solidFill>
              </a:rPr>
              <a:t>энерготрат</a:t>
            </a:r>
            <a:r>
              <a:rPr lang="ru-RU" sz="1600" b="1" i="1" dirty="0">
                <a:solidFill>
                  <a:srgbClr val="002060"/>
                </a:solidFill>
              </a:rPr>
              <a:t> на все виды жизнедеятельности к величине основного обмена, т.е. расходу энергии в состоянии покоя). Величины коэффициента физической активности одинаковы для мужчин и женщин, но в связи с меньшей величиной массы тела у женщин и соответственно основного обмена </a:t>
            </a:r>
            <a:r>
              <a:rPr lang="ru-RU" sz="1600" b="1" i="1" dirty="0" err="1">
                <a:solidFill>
                  <a:srgbClr val="002060"/>
                </a:solidFill>
              </a:rPr>
              <a:t>энерготраты</a:t>
            </a:r>
            <a:r>
              <a:rPr lang="ru-RU" sz="1600" b="1" i="1" dirty="0">
                <a:solidFill>
                  <a:srgbClr val="002060"/>
                </a:solidFill>
              </a:rPr>
              <a:t> мужчин и женщин в группах с одним и тем же коэффициентом физической активности различны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1672936"/>
            <a:ext cx="11087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Группа I — работники преимущественно умственного труда: научные работники, студенты гуманитарных специальностей. Очень легкая физическая активность; коэффициент физической активности 1,4; расход энергии 1800—2450 ккал/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сут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944" y="2495003"/>
            <a:ext cx="11617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Группа II— работники, занятые легким физическим трудом: водители трамваев, троллейбусов, работники сферы обслуживания, медицинские сестры, санитарки. Легкая физическая активность; коэффициент физической активности 1,6; расход энергии 2100— 2800 ккал/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сут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Группа III— работники средней тяжести труда: слесари, настройщики, водители автобусов, врачи-хирурги. Средняя физическая активность; коэффициент физической активности 1,9; расход энергии 2500—3300 ккал/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сут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083628"/>
            <a:ext cx="117521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IV— работники тяжелого физического труда: строительные рабочие, металлурги. Высокая физическая активность; коэффициент физической активности 2,2; расход энергии 2850— 3850 ккал/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  <a:p>
            <a:r>
              <a:rPr lang="ru-RU" dirty="0"/>
              <a:t>Группа V— работники особо тяжелого труда, только мужчины: механизаторы, сельскохозяйственные рабочие в посевной и уборочный периоды, горнорабочие, вальщики леса, бетонщики, каменщики, землекопы, грузчики немеханизированного труда, оленеводы и др. Очень высокая физическая активность; коэффициент физической активности 2,5; расход энергии 3750—4200 ккал/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  <a:p>
            <a:r>
              <a:rPr lang="ru-RU" dirty="0"/>
              <a:t>Для каждой группы труда определены средние величины сбалансированной потребности здорового человека в энергии и пищевых веществах, которые несколько различаются для мужчин и женщин.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3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55" y="561109"/>
            <a:ext cx="11357264" cy="467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Базовый обмен веществ. Величина определяется комбинацией генетических (внутренних) и внешних факторов</a:t>
            </a:r>
            <a:r>
              <a:rPr lang="ru-RU" b="1" i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556" y="1267691"/>
            <a:ext cx="10735316" cy="482830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Возраст: С Возрастом базовый обмен замедляется. Начиная с 20-летнего возраста, каждые десять лет этот показатель снижается в приблизительно на 2%.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Пол человека: Интенсивность основного обмена у мужчин в среднем составляет 1 ккал/кг/ч, то есть за сутки на основной обмен расходуется 1700 ккал для мужчины весом 70 кг. Для женщин эта величина на 10 % меньше. У мужчин больше мышечной массы и меньше жира в организме. Это значит, что у них больше величина основного обмена.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Масса тела: Чем больше вес, тем больше ВОО.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Соотношение роста и веса (Площадь поверхности тела): Чем больше общая площадь поверхности тела, тем выше у базовый обмен веществ. Энергетические затраты теплокровного организма (Закон поверхности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Рубнера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) пропорциональны площади поверхности тела (у теплокровных организмов, имеющих разные размеры тела, с 1 м2 поверхности рассеивается одинаковое количество тепла).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Структура тела: Интенсивность базового обмена в различных органах и тканях неодинакова. По мере уменьшения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энергозатрат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в покое их можно расположить в таком порядке: внутренние органы—мышцы—жировая ткань. Мышечная масса более активна, чем жировая и на свое обслуживание требует больше энергии.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Генетика. Диета. Температура тела. Внешняя температура. Упражнения. Гормоны</a:t>
            </a:r>
            <a:r>
              <a:rPr lang="ru-RU" dirty="0"/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8196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42900"/>
            <a:ext cx="10686011" cy="820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</a:rPr>
              <a:t>Приблизительный расход энергий в органах и тканях.  Величина основного обмена (ВОО) или Базовый обмен веществ(БОВ</a:t>
            </a:r>
            <a:r>
              <a:rPr lang="ru-RU" dirty="0"/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46" y="1787236"/>
            <a:ext cx="10610626" cy="43087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Печень потребляет 27% энергии основного обмена;</a:t>
            </a:r>
          </a:p>
          <a:p>
            <a:r>
              <a:rPr lang="ru-RU" dirty="0">
                <a:solidFill>
                  <a:srgbClr val="002060"/>
                </a:solidFill>
              </a:rPr>
              <a:t>Мозг — 19%;</a:t>
            </a:r>
          </a:p>
          <a:p>
            <a:r>
              <a:rPr lang="ru-RU" dirty="0">
                <a:solidFill>
                  <a:srgbClr val="002060"/>
                </a:solidFill>
              </a:rPr>
              <a:t>Мышцы — 18%;</a:t>
            </a:r>
          </a:p>
          <a:p>
            <a:r>
              <a:rPr lang="ru-RU" dirty="0">
                <a:solidFill>
                  <a:srgbClr val="002060"/>
                </a:solidFill>
              </a:rPr>
              <a:t>Почки — 10%;</a:t>
            </a:r>
          </a:p>
          <a:p>
            <a:r>
              <a:rPr lang="ru-RU" dirty="0">
                <a:solidFill>
                  <a:srgbClr val="002060"/>
                </a:solidFill>
              </a:rPr>
              <a:t>Сердце — 7%;</a:t>
            </a:r>
          </a:p>
          <a:p>
            <a:r>
              <a:rPr lang="ru-RU" dirty="0">
                <a:solidFill>
                  <a:srgbClr val="002060"/>
                </a:solidFill>
              </a:rPr>
              <a:t>Остальные органы и ткани — 19%.</a:t>
            </a:r>
          </a:p>
        </p:txBody>
      </p:sp>
    </p:spTree>
    <p:extLst>
      <p:ext uri="{BB962C8B-B14F-4D97-AF65-F5344CB8AC3E}">
        <p14:creationId xmlns:p14="http://schemas.microsoft.com/office/powerpoint/2010/main" val="365952838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164</TotalTime>
  <Words>1574</Words>
  <Application>Microsoft Office PowerPoint</Application>
  <PresentationFormat>Произвольный</PresentationFormat>
  <Paragraphs>80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Базис</vt:lpstr>
      <vt:lpstr>Уровень основного обмена, способы определения ОО, коэффициенты определения энергетической потребности</vt:lpstr>
      <vt:lpstr>Основной обмен, условия определения основного обмена, факторы, влияющие на его величину. Основной обмен- связаны с         Основной обмен- энергозатраты связаны с поддержанием минимально необходимого для жизни клеток уровня окислительных процессов и с деятельностью постоянно работающих органов и систем — дыхательной мускулатуры, сердца, почек, печени. Некоторая часть энергозатрат в условиях основного обмена связана с поддержанием мышечного тонуса. Освобождение в ходе всех этих процессов тепловой энергии обеспечивает ту теплопродукцию, которая необходима для поддержания температуры тела на постоянном уровне, как правило, превышающем температуру внешней среды  . .</vt:lpstr>
      <vt:lpstr>Условия определения основного обмена: обследуемый должен находиться</vt:lpstr>
      <vt:lpstr>Методы определения основного обмена</vt:lpstr>
      <vt:lpstr>Факторы, определяющие величину основного обмен</vt:lpstr>
      <vt:lpstr>Общий расход энергии человеком зависит от состояния организма и мышечной деятельности.</vt:lpstr>
      <vt:lpstr>Коэффициент физической активности</vt:lpstr>
      <vt:lpstr>Базовый обмен веществ. Величина определяется комбинацией генетических (внутренних) и внешних факторов.</vt:lpstr>
      <vt:lpstr>Приблизительный расход энергий в органах и тканях.  Величина основного обмена (ВОО) или Базовый обмен веществ(БОВ).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основного обмена, способы определения ОО, коэффициенты определения энергетической потребности</dc:title>
  <dc:creator>admin</dc:creator>
  <cp:lastModifiedBy>Work</cp:lastModifiedBy>
  <cp:revision>21</cp:revision>
  <dcterms:created xsi:type="dcterms:W3CDTF">2019-07-15T17:00:38Z</dcterms:created>
  <dcterms:modified xsi:type="dcterms:W3CDTF">2024-02-21T13:37:07Z</dcterms:modified>
</cp:coreProperties>
</file>