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2" r:id="rId3"/>
    <p:sldId id="314" r:id="rId4"/>
    <p:sldId id="317" r:id="rId5"/>
    <p:sldId id="318" r:id="rId6"/>
    <p:sldId id="323" r:id="rId7"/>
    <p:sldId id="315" r:id="rId8"/>
    <p:sldId id="316" r:id="rId9"/>
    <p:sldId id="257" r:id="rId10"/>
    <p:sldId id="258" r:id="rId11"/>
    <p:sldId id="259" r:id="rId12"/>
    <p:sldId id="260" r:id="rId13"/>
    <p:sldId id="261" r:id="rId14"/>
    <p:sldId id="327" r:id="rId15"/>
    <p:sldId id="326" r:id="rId16"/>
    <p:sldId id="262" r:id="rId17"/>
    <p:sldId id="263" r:id="rId18"/>
    <p:sldId id="264" r:id="rId19"/>
    <p:sldId id="265" r:id="rId20"/>
    <p:sldId id="266" r:id="rId21"/>
    <p:sldId id="267" r:id="rId22"/>
    <p:sldId id="268" r:id="rId23"/>
    <p:sldId id="329" r:id="rId24"/>
    <p:sldId id="269" r:id="rId25"/>
    <p:sldId id="330" r:id="rId26"/>
    <p:sldId id="270" r:id="rId27"/>
    <p:sldId id="328" r:id="rId28"/>
    <p:sldId id="271" r:id="rId29"/>
    <p:sldId id="333" r:id="rId30"/>
    <p:sldId id="272" r:id="rId31"/>
    <p:sldId id="273" r:id="rId32"/>
    <p:sldId id="274" r:id="rId33"/>
    <p:sldId id="334" r:id="rId34"/>
    <p:sldId id="275" r:id="rId35"/>
    <p:sldId id="335" r:id="rId36"/>
    <p:sldId id="276" r:id="rId37"/>
    <p:sldId id="337" r:id="rId38"/>
    <p:sldId id="277" r:id="rId39"/>
    <p:sldId id="278" r:id="rId40"/>
    <p:sldId id="331" r:id="rId41"/>
    <p:sldId id="279" r:id="rId42"/>
    <p:sldId id="280" r:id="rId43"/>
    <p:sldId id="336" r:id="rId44"/>
    <p:sldId id="321" r:id="rId45"/>
    <p:sldId id="281" r:id="rId46"/>
    <p:sldId id="332"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 id="308" r:id="rId74"/>
    <p:sldId id="309" r:id="rId75"/>
    <p:sldId id="310" r:id="rId76"/>
    <p:sldId id="311"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61" d="100"/>
          <a:sy n="61" d="100"/>
        </p:scale>
        <p:origin x="-16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ACC81E-F08A-4567-BEBB-0492DDFBA9E3}" type="datetimeFigureOut">
              <a:rPr lang="ru-RU" smtClean="0"/>
              <a:t>20.02.2024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281404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ACC81E-F08A-4567-BEBB-0492DDFBA9E3}" type="datetimeFigureOut">
              <a:rPr lang="ru-RU" smtClean="0"/>
              <a:t>20.02.2024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208125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ACC81E-F08A-4567-BEBB-0492DDFBA9E3}" type="datetimeFigureOut">
              <a:rPr lang="ru-RU" smtClean="0"/>
              <a:t>20.02.2024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340307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ACC81E-F08A-4567-BEBB-0492DDFBA9E3}" type="datetimeFigureOut">
              <a:rPr lang="ru-RU" smtClean="0"/>
              <a:t>20.02.2024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32870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ACC81E-F08A-4567-BEBB-0492DDFBA9E3}" type="datetimeFigureOut">
              <a:rPr lang="ru-RU" smtClean="0"/>
              <a:t>20.02.2024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13216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ACC81E-F08A-4567-BEBB-0492DDFBA9E3}" type="datetimeFigureOut">
              <a:rPr lang="ru-RU" smtClean="0"/>
              <a:t>20.02.2024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136793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ACC81E-F08A-4567-BEBB-0492DDFBA9E3}" type="datetimeFigureOut">
              <a:rPr lang="ru-RU" smtClean="0"/>
              <a:t>20.02.2024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339413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ACC81E-F08A-4567-BEBB-0492DDFBA9E3}" type="datetimeFigureOut">
              <a:rPr lang="ru-RU" smtClean="0"/>
              <a:t>20.02.2024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292142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ACC81E-F08A-4567-BEBB-0492DDFBA9E3}" type="datetimeFigureOut">
              <a:rPr lang="ru-RU" smtClean="0"/>
              <a:t>20.02.2024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87993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ACC81E-F08A-4567-BEBB-0492DDFBA9E3}" type="datetimeFigureOut">
              <a:rPr lang="ru-RU" smtClean="0"/>
              <a:t>20.02.2024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361405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ACC81E-F08A-4567-BEBB-0492DDFBA9E3}" type="datetimeFigureOut">
              <a:rPr lang="ru-RU" smtClean="0"/>
              <a:t>20.02.2024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4BC7D0-D4EE-48D4-83C1-0B7DE0C28DCF}" type="slidenum">
              <a:rPr lang="ru-RU" smtClean="0"/>
              <a:t>‹#›</a:t>
            </a:fld>
            <a:endParaRPr lang="ru-RU"/>
          </a:p>
        </p:txBody>
      </p:sp>
    </p:spTree>
    <p:extLst>
      <p:ext uri="{BB962C8B-B14F-4D97-AF65-F5344CB8AC3E}">
        <p14:creationId xmlns:p14="http://schemas.microsoft.com/office/powerpoint/2010/main" val="199407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CC81E-F08A-4567-BEBB-0492DDFBA9E3}" type="datetimeFigureOut">
              <a:rPr lang="ru-RU" smtClean="0"/>
              <a:t>20.02.2024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BC7D0-D4EE-48D4-83C1-0B7DE0C28DCF}" type="slidenum">
              <a:rPr lang="ru-RU" smtClean="0"/>
              <a:t>‹#›</a:t>
            </a:fld>
            <a:endParaRPr lang="ru-RU"/>
          </a:p>
        </p:txBody>
      </p:sp>
    </p:spTree>
    <p:extLst>
      <p:ext uri="{BB962C8B-B14F-4D97-AF65-F5344CB8AC3E}">
        <p14:creationId xmlns:p14="http://schemas.microsoft.com/office/powerpoint/2010/main" val="256099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r>
              <a:rPr lang="ru-RU" i="1" dirty="0" smtClean="0">
                <a:solidFill>
                  <a:srgbClr val="C00000"/>
                </a:solidFill>
              </a:rPr>
              <a:t>Специализированное лечебное питание</a:t>
            </a:r>
            <a:endParaRPr lang="ru-RU" i="1" dirty="0">
              <a:solidFill>
                <a:srgbClr val="C00000"/>
              </a:solidFill>
            </a:endParaRPr>
          </a:p>
        </p:txBody>
      </p:sp>
      <p:sp>
        <p:nvSpPr>
          <p:cNvPr id="3" name="Подзаголовок 2"/>
          <p:cNvSpPr>
            <a:spLocks noGrp="1"/>
          </p:cNvSpPr>
          <p:nvPr>
            <p:ph type="subTitle" idx="1"/>
          </p:nvPr>
        </p:nvSpPr>
        <p:spPr/>
        <p:txBody>
          <a:bodyPr>
            <a:normAutofit/>
          </a:bodyPr>
          <a:lstStyle/>
          <a:p>
            <a:r>
              <a:rPr lang="ru-RU" sz="2400" dirty="0" smtClean="0">
                <a:solidFill>
                  <a:schemeClr val="accent6">
                    <a:lumMod val="50000"/>
                  </a:schemeClr>
                </a:solidFill>
              </a:rPr>
              <a:t>Проф. Дружинина Н.А</a:t>
            </a:r>
          </a:p>
          <a:p>
            <a:r>
              <a:rPr lang="ru-RU" sz="2400" dirty="0" smtClean="0">
                <a:solidFill>
                  <a:schemeClr val="accent6">
                    <a:lumMod val="50000"/>
                  </a:schemeClr>
                </a:solidFill>
              </a:rPr>
              <a:t>Кафедра педиатрии ИДПО </a:t>
            </a:r>
            <a:r>
              <a:rPr lang="ru-RU" sz="2400" dirty="0" smtClean="0">
                <a:solidFill>
                  <a:schemeClr val="accent6">
                    <a:lumMod val="50000"/>
                  </a:schemeClr>
                </a:solidFill>
              </a:rPr>
              <a:t>БГМУ</a:t>
            </a:r>
            <a:endParaRPr lang="ru-RU" sz="2400" dirty="0" smtClean="0">
              <a:solidFill>
                <a:schemeClr val="accent6">
                  <a:lumMod val="50000"/>
                </a:schemeClr>
              </a:solidFill>
            </a:endParaRPr>
          </a:p>
        </p:txBody>
      </p:sp>
      <p:sp>
        <p:nvSpPr>
          <p:cNvPr id="4" name="Прямоугольник 3"/>
          <p:cNvSpPr/>
          <p:nvPr/>
        </p:nvSpPr>
        <p:spPr>
          <a:xfrm>
            <a:off x="539552" y="116632"/>
            <a:ext cx="8208912" cy="923330"/>
          </a:xfrm>
          <a:prstGeom prst="rect">
            <a:avLst/>
          </a:prstGeom>
        </p:spPr>
        <p:txBody>
          <a:bodyPr wrap="square">
            <a:spAutoFit/>
          </a:bodyPr>
          <a:lstStyle/>
          <a:p>
            <a:pPr algn="ctr"/>
            <a:r>
              <a:rPr lang="ru-RU" i="1" dirty="0" smtClean="0">
                <a:solidFill>
                  <a:schemeClr val="accent4">
                    <a:lumMod val="50000"/>
                  </a:schemeClr>
                </a:solidFill>
              </a:rPr>
              <a:t>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a:t>
            </a:r>
            <a:endParaRPr lang="ru-RU" i="1" dirty="0">
              <a:solidFill>
                <a:schemeClr val="accent4">
                  <a:lumMod val="50000"/>
                </a:schemeClr>
              </a:solidFill>
            </a:endParaRPr>
          </a:p>
        </p:txBody>
      </p:sp>
    </p:spTree>
    <p:extLst>
      <p:ext uri="{BB962C8B-B14F-4D97-AF65-F5344CB8AC3E}">
        <p14:creationId xmlns:p14="http://schemas.microsoft.com/office/powerpoint/2010/main" val="117484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274638"/>
            <a:ext cx="8435280" cy="562074"/>
          </a:xfrm>
        </p:spPr>
        <p:txBody>
          <a:bodyPr>
            <a:normAutofit fontScale="90000"/>
          </a:bodyPr>
          <a:lstStyle/>
          <a:p>
            <a:r>
              <a:rPr lang="ru-RU" sz="3200" i="1" dirty="0" smtClean="0">
                <a:solidFill>
                  <a:schemeClr val="accent1">
                    <a:lumMod val="50000"/>
                  </a:schemeClr>
                </a:solidFill>
              </a:rPr>
              <a:t>Показания к проведению ПП</a:t>
            </a:r>
            <a:endParaRPr lang="ru-RU" sz="3200" i="1" dirty="0">
              <a:solidFill>
                <a:schemeClr val="accent1">
                  <a:lumMod val="50000"/>
                </a:schemeClr>
              </a:solidFill>
            </a:endParaRPr>
          </a:p>
        </p:txBody>
      </p:sp>
      <p:sp>
        <p:nvSpPr>
          <p:cNvPr id="5" name="Прямоугольник 4"/>
          <p:cNvSpPr/>
          <p:nvPr/>
        </p:nvSpPr>
        <p:spPr>
          <a:xfrm>
            <a:off x="0" y="1028343"/>
            <a:ext cx="9144000" cy="6524863"/>
          </a:xfrm>
          <a:prstGeom prst="rect">
            <a:avLst/>
          </a:prstGeom>
        </p:spPr>
        <p:txBody>
          <a:bodyPr wrap="square">
            <a:spAutoFit/>
          </a:bodyPr>
          <a:lstStyle/>
          <a:p>
            <a:r>
              <a:rPr lang="ru-RU" dirty="0" smtClean="0"/>
              <a:t>*</a:t>
            </a:r>
            <a:r>
              <a:rPr lang="ru-RU" sz="2000" i="1" dirty="0" smtClean="0">
                <a:solidFill>
                  <a:schemeClr val="accent3">
                    <a:lumMod val="50000"/>
                  </a:schemeClr>
                </a:solidFill>
              </a:rPr>
              <a:t>Критические состояния, сопровождающиеся выраженным </a:t>
            </a:r>
            <a:r>
              <a:rPr lang="ru-RU" sz="2000" i="1" dirty="0" err="1" smtClean="0">
                <a:solidFill>
                  <a:schemeClr val="accent3">
                    <a:lumMod val="50000"/>
                  </a:schemeClr>
                </a:solidFill>
              </a:rPr>
              <a:t>гиперкатаболизмом</a:t>
            </a:r>
            <a:r>
              <a:rPr lang="ru-RU" sz="2000" i="1" dirty="0" smtClean="0">
                <a:solidFill>
                  <a:schemeClr val="accent3">
                    <a:lumMod val="50000"/>
                  </a:schemeClr>
                </a:solidFill>
              </a:rPr>
              <a:t> (сепсис, </a:t>
            </a:r>
            <a:r>
              <a:rPr lang="ru-RU" sz="2000" i="1" dirty="0" err="1" smtClean="0">
                <a:solidFill>
                  <a:schemeClr val="accent3">
                    <a:lumMod val="50000"/>
                  </a:schemeClr>
                </a:solidFill>
              </a:rPr>
              <a:t>политравма</a:t>
            </a:r>
            <a:r>
              <a:rPr lang="ru-RU" sz="2000" i="1" dirty="0" smtClean="0">
                <a:solidFill>
                  <a:schemeClr val="accent3">
                    <a:lumMod val="50000"/>
                  </a:schemeClr>
                </a:solidFill>
              </a:rPr>
              <a:t>, черепно-мозговая травма, перитонит, ожоги, обширные гнойные раны, длительная ИВЛ, </a:t>
            </a:r>
            <a:r>
              <a:rPr lang="ru-RU" sz="2000" i="1" dirty="0" err="1" smtClean="0">
                <a:solidFill>
                  <a:schemeClr val="accent3">
                    <a:lumMod val="50000"/>
                  </a:schemeClr>
                </a:solidFill>
              </a:rPr>
              <a:t>полиорганная</a:t>
            </a:r>
            <a:r>
              <a:rPr lang="ru-RU" sz="2000" i="1" dirty="0" smtClean="0">
                <a:solidFill>
                  <a:schemeClr val="accent3">
                    <a:lumMod val="50000"/>
                  </a:schemeClr>
                </a:solidFill>
              </a:rPr>
              <a:t> недостаточность); </a:t>
            </a:r>
          </a:p>
          <a:p>
            <a:r>
              <a:rPr lang="ru-RU" sz="2000" i="1" dirty="0">
                <a:solidFill>
                  <a:schemeClr val="accent3">
                    <a:lumMod val="50000"/>
                  </a:schemeClr>
                </a:solidFill>
              </a:rPr>
              <a:t>*</a:t>
            </a:r>
            <a:r>
              <a:rPr lang="ru-RU" sz="2000" i="1" dirty="0" smtClean="0">
                <a:solidFill>
                  <a:schemeClr val="accent3">
                    <a:lumMod val="50000"/>
                  </a:schemeClr>
                </a:solidFill>
              </a:rPr>
              <a:t>предоперационная подготовка больных с целью улучшения результатов хирургического вмешательства при расстройствах пищеварения, нарушениях усвоения пищи, стриктуре пищевода, при желудочно-кишечных стенозах; </a:t>
            </a:r>
          </a:p>
          <a:p>
            <a:r>
              <a:rPr lang="ru-RU" sz="2000" i="1" dirty="0">
                <a:solidFill>
                  <a:schemeClr val="accent3">
                    <a:lumMod val="50000"/>
                  </a:schemeClr>
                </a:solidFill>
              </a:rPr>
              <a:t>*</a:t>
            </a:r>
            <a:r>
              <a:rPr lang="ru-RU" sz="2000" i="1" dirty="0" smtClean="0">
                <a:solidFill>
                  <a:schemeClr val="accent3">
                    <a:lumMod val="50000"/>
                  </a:schemeClr>
                </a:solidFill>
              </a:rPr>
              <a:t>в послеоперационном периоде у больных, которые по ряду причин не могут принимать пищу (кишечная непроходимость, </a:t>
            </a:r>
            <a:r>
              <a:rPr lang="ru-RU" sz="2000" i="1" dirty="0" err="1" smtClean="0">
                <a:solidFill>
                  <a:schemeClr val="accent3">
                    <a:lumMod val="50000"/>
                  </a:schemeClr>
                </a:solidFill>
              </a:rPr>
              <a:t>стома</a:t>
            </a:r>
            <a:r>
              <a:rPr lang="ru-RU" sz="2000" i="1" dirty="0" smtClean="0">
                <a:solidFill>
                  <a:schemeClr val="accent3">
                    <a:lumMod val="50000"/>
                  </a:schemeClr>
                </a:solidFill>
              </a:rPr>
              <a:t>, панкреонекроз, оперативные вмешательства на ЖКТ, сердце сосудах, легких и т.д.); </a:t>
            </a:r>
          </a:p>
          <a:p>
            <a:r>
              <a:rPr lang="ru-RU" sz="2000" i="1" dirty="0">
                <a:solidFill>
                  <a:schemeClr val="accent3">
                    <a:lumMod val="50000"/>
                  </a:schemeClr>
                </a:solidFill>
              </a:rPr>
              <a:t>*</a:t>
            </a:r>
            <a:r>
              <a:rPr lang="ru-RU" sz="2000" i="1" dirty="0" smtClean="0">
                <a:solidFill>
                  <a:schemeClr val="accent3">
                    <a:lumMod val="50000"/>
                  </a:schemeClr>
                </a:solidFill>
              </a:rPr>
              <a:t>воспалительные заболевания кишечника (болезнь Крона, неспецифический язвенный колит, </a:t>
            </a:r>
            <a:r>
              <a:rPr lang="ru-RU" sz="2000" i="1" dirty="0" err="1" smtClean="0">
                <a:solidFill>
                  <a:schemeClr val="accent3">
                    <a:lumMod val="50000"/>
                  </a:schemeClr>
                </a:solidFill>
              </a:rPr>
              <a:t>илеус</a:t>
            </a:r>
            <a:r>
              <a:rPr lang="ru-RU" sz="2000" i="1" dirty="0" smtClean="0">
                <a:solidFill>
                  <a:schemeClr val="accent3">
                    <a:lumMod val="50000"/>
                  </a:schemeClr>
                </a:solidFill>
              </a:rPr>
              <a:t>), кишечные свищи, несостоятельность анастомозов, язвенная болезнь желудка и двенадцатиперстной кишки, различные формы колита, синдром </a:t>
            </a:r>
            <a:r>
              <a:rPr lang="ru-RU" sz="2000" i="1" dirty="0" err="1" smtClean="0">
                <a:solidFill>
                  <a:schemeClr val="accent3">
                    <a:lumMod val="50000"/>
                  </a:schemeClr>
                </a:solidFill>
              </a:rPr>
              <a:t>мальабсорбции</a:t>
            </a:r>
            <a:r>
              <a:rPr lang="ru-RU" sz="2000" i="1" dirty="0" smtClean="0">
                <a:solidFill>
                  <a:schemeClr val="accent3">
                    <a:lumMod val="50000"/>
                  </a:schemeClr>
                </a:solidFill>
              </a:rPr>
              <a:t>; </a:t>
            </a:r>
          </a:p>
          <a:p>
            <a:r>
              <a:rPr lang="ru-RU" sz="2000" i="1" dirty="0">
                <a:solidFill>
                  <a:schemeClr val="accent3">
                    <a:lumMod val="50000"/>
                  </a:schemeClr>
                </a:solidFill>
              </a:rPr>
              <a:t>*</a:t>
            </a:r>
            <a:r>
              <a:rPr lang="ru-RU" sz="2000" i="1" dirty="0" smtClean="0">
                <a:solidFill>
                  <a:schemeClr val="accent3">
                    <a:lumMod val="50000"/>
                  </a:schemeClr>
                </a:solidFill>
              </a:rPr>
              <a:t>инфекционные болезни; заболевания печени и почек, в том числе острая печеночная и почечная недостаточность; </a:t>
            </a:r>
          </a:p>
          <a:p>
            <a:r>
              <a:rPr lang="ru-RU" sz="2000" i="1" dirty="0">
                <a:solidFill>
                  <a:schemeClr val="accent3">
                    <a:lumMod val="50000"/>
                  </a:schemeClr>
                </a:solidFill>
              </a:rPr>
              <a:t>*</a:t>
            </a:r>
            <a:r>
              <a:rPr lang="ru-RU" sz="2000" i="1" dirty="0" smtClean="0">
                <a:solidFill>
                  <a:schemeClr val="accent3">
                    <a:lumMod val="50000"/>
                  </a:schemeClr>
                </a:solidFill>
              </a:rPr>
              <a:t>онкологические заболевания, химиолучевая терапия; </a:t>
            </a:r>
          </a:p>
          <a:p>
            <a:r>
              <a:rPr lang="ru-RU" sz="2000" i="1" dirty="0">
                <a:solidFill>
                  <a:schemeClr val="accent3">
                    <a:lumMod val="50000"/>
                  </a:schemeClr>
                </a:solidFill>
              </a:rPr>
              <a:t>*</a:t>
            </a:r>
            <a:r>
              <a:rPr lang="ru-RU" sz="2000" i="1" dirty="0" smtClean="0">
                <a:solidFill>
                  <a:schemeClr val="accent3">
                    <a:lumMod val="50000"/>
                  </a:schemeClr>
                </a:solidFill>
              </a:rPr>
              <a:t>челюстно-лицевая хирургия; трансплантация органов; психические заболевания, сопровождающиеся анорексией и кахексией.</a:t>
            </a:r>
          </a:p>
          <a:p>
            <a:endParaRPr lang="ru-RU" sz="2000" i="1" dirty="0" smtClean="0">
              <a:solidFill>
                <a:schemeClr val="accent3">
                  <a:lumMod val="50000"/>
                </a:schemeClr>
              </a:solidFill>
            </a:endParaRPr>
          </a:p>
          <a:p>
            <a:r>
              <a:rPr lang="ru-RU" dirty="0" smtClean="0"/>
              <a:t>, </a:t>
            </a:r>
            <a:endParaRPr lang="ru-RU" dirty="0"/>
          </a:p>
        </p:txBody>
      </p:sp>
    </p:spTree>
    <p:extLst>
      <p:ext uri="{BB962C8B-B14F-4D97-AF65-F5344CB8AC3E}">
        <p14:creationId xmlns:p14="http://schemas.microsoft.com/office/powerpoint/2010/main" val="329842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88639"/>
            <a:ext cx="8928992" cy="6524863"/>
          </a:xfrm>
          <a:prstGeom prst="rect">
            <a:avLst/>
          </a:prstGeom>
        </p:spPr>
        <p:txBody>
          <a:bodyPr wrap="square">
            <a:spAutoFit/>
          </a:bodyPr>
          <a:lstStyle/>
          <a:p>
            <a:r>
              <a:rPr lang="ru-RU" sz="2400" b="1" i="1" dirty="0" smtClean="0"/>
              <a:t> парентеральный путь </a:t>
            </a:r>
            <a:r>
              <a:rPr lang="ru-RU" sz="2000" b="1" i="1" dirty="0" smtClean="0"/>
              <a:t>введения нутриентов не физиологичен, так как исключены пищеварительно-транспортные процессы и нутриенты вводят непосредственно в кровь.!</a:t>
            </a:r>
          </a:p>
          <a:p>
            <a:pPr algn="ctr"/>
            <a:r>
              <a:rPr lang="ru-RU" b="1" i="1" dirty="0">
                <a:solidFill>
                  <a:schemeClr val="accent2">
                    <a:lumMod val="50000"/>
                  </a:schemeClr>
                </a:solidFill>
              </a:rPr>
              <a:t>Н</a:t>
            </a:r>
            <a:r>
              <a:rPr lang="ru-RU" b="1" i="1" dirty="0" smtClean="0">
                <a:solidFill>
                  <a:schemeClr val="accent2">
                    <a:lumMod val="50000"/>
                  </a:schemeClr>
                </a:solidFill>
              </a:rPr>
              <a:t>азначение полного ПП должно быть строго показанным, когда функциональное состояние ЖКТ существенно нарушено и объективно доказана невозможность </a:t>
            </a:r>
            <a:r>
              <a:rPr lang="ru-RU" b="1" i="1" dirty="0" err="1" smtClean="0">
                <a:solidFill>
                  <a:schemeClr val="accent2">
                    <a:lumMod val="50000"/>
                  </a:schemeClr>
                </a:solidFill>
              </a:rPr>
              <a:t>энтерального</a:t>
            </a:r>
            <a:r>
              <a:rPr lang="ru-RU" b="1" i="1" dirty="0" smtClean="0">
                <a:solidFill>
                  <a:schemeClr val="accent2">
                    <a:lumMod val="50000"/>
                  </a:schemeClr>
                </a:solidFill>
              </a:rPr>
              <a:t> введения необходимых нутриентов. </a:t>
            </a:r>
          </a:p>
          <a:p>
            <a:pPr algn="ctr"/>
            <a:r>
              <a:rPr lang="ru-RU" b="1" i="1" dirty="0" smtClean="0">
                <a:solidFill>
                  <a:schemeClr val="accent2">
                    <a:lumMod val="50000"/>
                  </a:schemeClr>
                </a:solidFill>
              </a:rPr>
              <a:t> Либо </a:t>
            </a:r>
            <a:r>
              <a:rPr lang="ru-RU" b="1" i="1" dirty="0" err="1" smtClean="0">
                <a:solidFill>
                  <a:schemeClr val="accent2">
                    <a:lumMod val="50000"/>
                  </a:schemeClr>
                </a:solidFill>
              </a:rPr>
              <a:t>энтеральное</a:t>
            </a:r>
            <a:r>
              <a:rPr lang="ru-RU" b="1" i="1" dirty="0" smtClean="0">
                <a:solidFill>
                  <a:schemeClr val="accent2">
                    <a:lumMod val="50000"/>
                  </a:schemeClr>
                </a:solidFill>
              </a:rPr>
              <a:t> введение последних не обеспечивает энергетические и пластические потребности. </a:t>
            </a:r>
          </a:p>
          <a:p>
            <a:pPr algn="ctr"/>
            <a:r>
              <a:rPr lang="ru-RU" b="1" i="1" dirty="0" smtClean="0">
                <a:solidFill>
                  <a:schemeClr val="accent2">
                    <a:lumMod val="50000"/>
                  </a:schemeClr>
                </a:solidFill>
              </a:rPr>
              <a:t>ПП назначается в течение 24-48 ч всем пациентам в случаях, когда нельзя осуществить ЭП или невозможно проведение адекватного естественного питания в течение 3 дней (ESPEN, 2009).</a:t>
            </a:r>
          </a:p>
          <a:p>
            <a:r>
              <a:rPr lang="ru-RU" b="1" dirty="0" smtClean="0">
                <a:solidFill>
                  <a:schemeClr val="tx2">
                    <a:lumMod val="50000"/>
                  </a:schemeClr>
                </a:solidFill>
              </a:rPr>
              <a:t>Противопоказания к проведению ПП: </a:t>
            </a:r>
          </a:p>
          <a:p>
            <a:r>
              <a:rPr lang="ru-RU" sz="2000" i="1" dirty="0" smtClean="0"/>
              <a:t>*состояние ЖКТ позволяет обеспечить адекватное ЭП; </a:t>
            </a:r>
          </a:p>
          <a:p>
            <a:r>
              <a:rPr lang="ru-RU" sz="2000" i="1" dirty="0" smtClean="0"/>
              <a:t>*рефрактерный шоковый синдром: уровень сывороточного </a:t>
            </a:r>
            <a:r>
              <a:rPr lang="ru-RU" sz="2000" i="1" dirty="0" err="1" smtClean="0"/>
              <a:t>лактата</a:t>
            </a:r>
            <a:r>
              <a:rPr lang="ru-RU" sz="2000" i="1" dirty="0" smtClean="0"/>
              <a:t> &gt;3-4 </a:t>
            </a:r>
            <a:r>
              <a:rPr lang="ru-RU" sz="2000" i="1" dirty="0" err="1" smtClean="0"/>
              <a:t>ммоль</a:t>
            </a:r>
            <a:r>
              <a:rPr lang="ru-RU" sz="2000" i="1" dirty="0" smtClean="0"/>
              <a:t>/л; гипоксия - pO2 &lt;50 мм </a:t>
            </a:r>
            <a:r>
              <a:rPr lang="ru-RU" sz="2000" i="1" dirty="0" err="1" smtClean="0"/>
              <a:t>рт.ст</a:t>
            </a:r>
            <a:r>
              <a:rPr lang="ru-RU" sz="2000" i="1" dirty="0" smtClean="0"/>
              <a:t>.; ацидоз - </a:t>
            </a:r>
            <a:r>
              <a:rPr lang="ru-RU" sz="2000" i="1" dirty="0" err="1" smtClean="0"/>
              <a:t>pH</a:t>
            </a:r>
            <a:r>
              <a:rPr lang="ru-RU" sz="2000" i="1" dirty="0" smtClean="0"/>
              <a:t> &lt;7,2; pCO2 &gt;80 мм </a:t>
            </a:r>
            <a:r>
              <a:rPr lang="ru-RU" sz="2000" i="1" dirty="0" err="1" smtClean="0"/>
              <a:t>рт.ст</a:t>
            </a:r>
            <a:r>
              <a:rPr lang="ru-RU" sz="2000" i="1" dirty="0" smtClean="0"/>
              <a:t>.; </a:t>
            </a:r>
          </a:p>
          <a:p>
            <a:r>
              <a:rPr lang="ru-RU" sz="2000" i="1" dirty="0" smtClean="0"/>
              <a:t>**риск осложнений превышает пользу проведения ПП;</a:t>
            </a:r>
          </a:p>
          <a:p>
            <a:r>
              <a:rPr lang="ru-RU" sz="2000" i="1" dirty="0" smtClean="0"/>
              <a:t>** </a:t>
            </a:r>
            <a:r>
              <a:rPr lang="ru-RU" sz="2000" i="1" dirty="0" err="1" smtClean="0"/>
              <a:t>гипергидратация</a:t>
            </a:r>
            <a:r>
              <a:rPr lang="ru-RU" sz="2000" i="1" dirty="0" smtClean="0"/>
              <a:t> (исключение - безбелковые отеки).</a:t>
            </a:r>
          </a:p>
          <a:p>
            <a:endParaRPr lang="ru-RU" dirty="0" smtClean="0"/>
          </a:p>
          <a:p>
            <a:r>
              <a:rPr lang="ru-RU" sz="2000" b="1" dirty="0" smtClean="0">
                <a:solidFill>
                  <a:schemeClr val="accent6">
                    <a:lumMod val="50000"/>
                  </a:schemeClr>
                </a:solidFill>
              </a:rPr>
              <a:t>К относительным противопоказаниям следует отнести: </a:t>
            </a:r>
          </a:p>
          <a:p>
            <a:pPr algn="just"/>
            <a:r>
              <a:rPr lang="ru-RU" b="1" dirty="0" smtClean="0">
                <a:solidFill>
                  <a:schemeClr val="accent2">
                    <a:lumMod val="50000"/>
                  </a:schemeClr>
                </a:solidFill>
              </a:rPr>
              <a:t>непереносимость отдельных ингредиентов ПП (включая аллергию) или случаи, когда применение каких-либо его составляющих нежелательно при определенных видах патологии.</a:t>
            </a:r>
            <a:endParaRPr lang="ru-RU" b="1" dirty="0">
              <a:solidFill>
                <a:schemeClr val="accent2">
                  <a:lumMod val="50000"/>
                </a:schemeClr>
              </a:solidFill>
            </a:endParaRPr>
          </a:p>
        </p:txBody>
      </p:sp>
    </p:spTree>
    <p:extLst>
      <p:ext uri="{BB962C8B-B14F-4D97-AF65-F5344CB8AC3E}">
        <p14:creationId xmlns:p14="http://schemas.microsoft.com/office/powerpoint/2010/main" val="396362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617196"/>
          </a:xfrm>
          <a:prstGeom prst="rect">
            <a:avLst/>
          </a:prstGeom>
        </p:spPr>
        <p:txBody>
          <a:bodyPr wrap="square">
            <a:spAutoFit/>
          </a:bodyPr>
          <a:lstStyle/>
          <a:p>
            <a:pPr algn="ctr"/>
            <a:r>
              <a:rPr lang="ru-RU" sz="2800" b="1" i="1" dirty="0" smtClean="0">
                <a:solidFill>
                  <a:schemeClr val="accent2">
                    <a:lumMod val="50000"/>
                  </a:schemeClr>
                </a:solidFill>
              </a:rPr>
              <a:t>Препараты парентерального питания</a:t>
            </a:r>
          </a:p>
          <a:p>
            <a:endParaRPr lang="ru-RU" dirty="0" smtClean="0"/>
          </a:p>
          <a:p>
            <a:r>
              <a:rPr lang="ru-RU" dirty="0" smtClean="0"/>
              <a:t>Весь набор нутриентов, необходимых для реализации полного ПП, можно представить двумя группами: </a:t>
            </a:r>
          </a:p>
          <a:p>
            <a:r>
              <a:rPr lang="ru-RU" dirty="0"/>
              <a:t>*</a:t>
            </a:r>
            <a:r>
              <a:rPr lang="ru-RU" dirty="0" smtClean="0"/>
              <a:t>пластический материал для синтеза белка (растворы АК) и источники энергии (углеводы, липиды). </a:t>
            </a:r>
          </a:p>
          <a:p>
            <a:r>
              <a:rPr lang="ru-RU" dirty="0"/>
              <a:t>*</a:t>
            </a:r>
            <a:r>
              <a:rPr lang="ru-RU" dirty="0" smtClean="0"/>
              <a:t>Вода, электролиты, а также витамины и микроэлементы относят к разряду незаменимых веществ.</a:t>
            </a:r>
          </a:p>
          <a:p>
            <a:r>
              <a:rPr lang="ru-RU" b="1" i="1" dirty="0" smtClean="0"/>
              <a:t>Растворы кристаллических АК - основной источник азота, пластического материала для синтеза белка. </a:t>
            </a:r>
          </a:p>
          <a:p>
            <a:r>
              <a:rPr lang="ru-RU" b="1" i="1" dirty="0" smtClean="0"/>
              <a:t>Адекватность АК смесей (биологическую ценность) оценивают по наличию и соотношению в их составе заменимых и незаменимых АК, количеству азота. Оптимальными считают те синтетические АК смеси, которые содержат незаменимые и заменимые L-АК в тех же пропорциях, в каких они находятся в яичном белке. </a:t>
            </a:r>
          </a:p>
          <a:p>
            <a:r>
              <a:rPr lang="ru-RU" b="1" i="1" dirty="0" smtClean="0"/>
              <a:t>Значение БЦ выражается в процентах относительно состава цельного яичного белка (100%). При естественном пищеварении концентрация свободных АК в организме практически постоянна и ее изменения колеблются в довольно узких пределах. Включение всех 20 АК (8 незаменимых и 12 заменимых) обеспечивает поддержание гомеостаза в крови уже во время введения препарата, снимает дополнительную нагрузку на организм в виде необходимости синтезировать заменимые АК в условиях стресса, исключает снижение скорости синтеза белка из-за недостатка той или иной АК.</a:t>
            </a:r>
            <a:endParaRPr lang="ru-RU" b="1" i="1" dirty="0"/>
          </a:p>
        </p:txBody>
      </p:sp>
    </p:spTree>
    <p:extLst>
      <p:ext uri="{BB962C8B-B14F-4D97-AF65-F5344CB8AC3E}">
        <p14:creationId xmlns:p14="http://schemas.microsoft.com/office/powerpoint/2010/main" val="330276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6740307"/>
          </a:xfrm>
          <a:prstGeom prst="rect">
            <a:avLst/>
          </a:prstGeom>
          <a:solidFill>
            <a:schemeClr val="accent5">
              <a:lumMod val="20000"/>
              <a:lumOff val="80000"/>
            </a:schemeClr>
          </a:solidFill>
        </p:spPr>
        <p:txBody>
          <a:bodyPr wrap="square">
            <a:spAutoFit/>
          </a:bodyPr>
          <a:lstStyle/>
          <a:p>
            <a:pPr algn="ctr"/>
            <a:r>
              <a:rPr lang="ru-RU" sz="2400" dirty="0" smtClean="0"/>
              <a:t>Основным требованием, предъявляемым к современным растворам АК</a:t>
            </a:r>
          </a:p>
          <a:p>
            <a:pPr algn="ctr"/>
            <a:r>
              <a:rPr lang="ru-RU" sz="2400" dirty="0" smtClean="0"/>
              <a:t> </a:t>
            </a:r>
            <a:r>
              <a:rPr lang="ru-RU" dirty="0" smtClean="0"/>
              <a:t>является обязательное содержание: </a:t>
            </a:r>
          </a:p>
          <a:p>
            <a:pPr algn="ctr"/>
            <a:r>
              <a:rPr lang="ru-RU" dirty="0"/>
              <a:t>*</a:t>
            </a:r>
            <a:r>
              <a:rPr lang="ru-RU" dirty="0" smtClean="0">
                <a:solidFill>
                  <a:schemeClr val="accent5">
                    <a:lumMod val="50000"/>
                  </a:schemeClr>
                </a:solidFill>
              </a:rPr>
              <a:t>8 незаменимых АК (изолейцин, лейцин, </a:t>
            </a:r>
            <a:r>
              <a:rPr lang="ru-RU" dirty="0" err="1" smtClean="0">
                <a:solidFill>
                  <a:schemeClr val="accent5">
                    <a:lumMod val="50000"/>
                  </a:schemeClr>
                </a:solidFill>
              </a:rPr>
              <a:t>валин</a:t>
            </a:r>
            <a:r>
              <a:rPr lang="ru-RU" dirty="0" smtClean="0">
                <a:solidFill>
                  <a:schemeClr val="accent5">
                    <a:lumMod val="50000"/>
                  </a:schemeClr>
                </a:solidFill>
              </a:rPr>
              <a:t>, лизин, метионин, </a:t>
            </a:r>
            <a:r>
              <a:rPr lang="ru-RU" dirty="0" err="1" smtClean="0">
                <a:solidFill>
                  <a:schemeClr val="accent5">
                    <a:lumMod val="50000"/>
                  </a:schemeClr>
                </a:solidFill>
              </a:rPr>
              <a:t>фенилаланин</a:t>
            </a:r>
            <a:r>
              <a:rPr lang="ru-RU" dirty="0" smtClean="0">
                <a:solidFill>
                  <a:schemeClr val="accent5">
                    <a:lumMod val="50000"/>
                  </a:schemeClr>
                </a:solidFill>
              </a:rPr>
              <a:t>, </a:t>
            </a:r>
            <a:r>
              <a:rPr lang="ru-RU" dirty="0" err="1" smtClean="0">
                <a:solidFill>
                  <a:schemeClr val="accent5">
                    <a:lumMod val="50000"/>
                  </a:schemeClr>
                </a:solidFill>
              </a:rPr>
              <a:t>треонин</a:t>
            </a:r>
            <a:r>
              <a:rPr lang="ru-RU" dirty="0" smtClean="0">
                <a:solidFill>
                  <a:schemeClr val="accent5">
                    <a:lumMod val="50000"/>
                  </a:schemeClr>
                </a:solidFill>
              </a:rPr>
              <a:t>, триптофан) - не менее 30% от общего содержания АК; 6 АК (</a:t>
            </a:r>
            <a:r>
              <a:rPr lang="ru-RU" dirty="0" err="1" smtClean="0">
                <a:solidFill>
                  <a:schemeClr val="accent5">
                    <a:lumMod val="50000"/>
                  </a:schemeClr>
                </a:solidFill>
              </a:rPr>
              <a:t>аланин</a:t>
            </a:r>
            <a:r>
              <a:rPr lang="ru-RU" dirty="0" smtClean="0">
                <a:solidFill>
                  <a:schemeClr val="accent5">
                    <a:lumMod val="50000"/>
                  </a:schemeClr>
                </a:solidFill>
              </a:rPr>
              <a:t>, глицин, </a:t>
            </a:r>
            <a:r>
              <a:rPr lang="ru-RU" dirty="0" err="1" smtClean="0">
                <a:solidFill>
                  <a:schemeClr val="accent5">
                    <a:lumMod val="50000"/>
                  </a:schemeClr>
                </a:solidFill>
              </a:rPr>
              <a:t>серин</a:t>
            </a:r>
            <a:r>
              <a:rPr lang="ru-RU" dirty="0" smtClean="0">
                <a:solidFill>
                  <a:schemeClr val="accent5">
                    <a:lumMod val="50000"/>
                  </a:schemeClr>
                </a:solidFill>
              </a:rPr>
              <a:t>, </a:t>
            </a:r>
            <a:r>
              <a:rPr lang="ru-RU" dirty="0" err="1" smtClean="0">
                <a:solidFill>
                  <a:schemeClr val="accent5">
                    <a:lumMod val="50000"/>
                  </a:schemeClr>
                </a:solidFill>
              </a:rPr>
              <a:t>пролин</a:t>
            </a:r>
            <a:r>
              <a:rPr lang="ru-RU" dirty="0" smtClean="0">
                <a:solidFill>
                  <a:schemeClr val="accent5">
                    <a:lumMod val="50000"/>
                  </a:schemeClr>
                </a:solidFill>
              </a:rPr>
              <a:t>, глютаминовая и аспарагиновая кислоты), синтезируемых в организме из углеводов; </a:t>
            </a:r>
          </a:p>
          <a:p>
            <a:pPr algn="ctr"/>
            <a:r>
              <a:rPr lang="ru-RU" dirty="0">
                <a:solidFill>
                  <a:schemeClr val="accent5">
                    <a:lumMod val="50000"/>
                  </a:schemeClr>
                </a:solidFill>
              </a:rPr>
              <a:t>*</a:t>
            </a:r>
            <a:r>
              <a:rPr lang="ru-RU" dirty="0" smtClean="0">
                <a:solidFill>
                  <a:schemeClr val="accent5">
                    <a:lumMod val="50000"/>
                  </a:schemeClr>
                </a:solidFill>
              </a:rPr>
              <a:t>4 условно-заменимых АК (аргинин, гистидин, тирозин и цистеин), которые синтезируются в организме в недостаточном количестве. </a:t>
            </a:r>
          </a:p>
          <a:p>
            <a:pPr algn="ctr"/>
            <a:r>
              <a:rPr lang="ru-RU" dirty="0" smtClean="0">
                <a:solidFill>
                  <a:schemeClr val="accent5">
                    <a:lumMod val="50000"/>
                  </a:schemeClr>
                </a:solidFill>
              </a:rPr>
              <a:t>В настоящее время некоторые авторы к условно-незаменимым АК причисляют аргинин и гистидин, так как в их отсутствии процессы синтеза белка значительно снижены.</a:t>
            </a:r>
          </a:p>
          <a:p>
            <a:endParaRPr lang="ru-RU" dirty="0" smtClean="0">
              <a:solidFill>
                <a:schemeClr val="accent5">
                  <a:lumMod val="50000"/>
                </a:schemeClr>
              </a:solidFill>
            </a:endParaRPr>
          </a:p>
          <a:p>
            <a:r>
              <a:rPr lang="ru-RU" dirty="0" smtClean="0"/>
              <a:t>*К основным показателям растворов АК относят их содержание не менее 5%, в том числе 30% незаменимых, при соотношении незаменимые/заменимые - ближе к 1 лейцин/изолейцин (LEU/ILE) - около 1,6; </a:t>
            </a:r>
          </a:p>
          <a:p>
            <a:r>
              <a:rPr lang="ru-RU" dirty="0" smtClean="0"/>
              <a:t>*соотношении незаменимых АК и общего азота (Е/Т) - около 3 при проведении ПП у тяжелых больных и 1,4-1,8 - при </a:t>
            </a:r>
            <a:r>
              <a:rPr lang="ru-RU" dirty="0" err="1" smtClean="0"/>
              <a:t>нутритивной</a:t>
            </a:r>
            <a:r>
              <a:rPr lang="ru-RU" dirty="0" smtClean="0"/>
              <a:t> недостаточности легкой степени. </a:t>
            </a:r>
          </a:p>
          <a:p>
            <a:pPr algn="just"/>
            <a:r>
              <a:rPr lang="ru-RU" i="1" dirty="0" smtClean="0">
                <a:solidFill>
                  <a:srgbClr val="C00000"/>
                </a:solidFill>
              </a:rPr>
              <a:t>Растворы АК, применяемые для ПП, подразделяют на стандартные и специальные</a:t>
            </a:r>
            <a:r>
              <a:rPr lang="ru-RU" i="1" dirty="0" smtClean="0"/>
              <a:t>. </a:t>
            </a:r>
            <a:r>
              <a:rPr lang="ru-RU" b="1" i="1" dirty="0" smtClean="0">
                <a:solidFill>
                  <a:schemeClr val="accent4">
                    <a:lumMod val="50000"/>
                  </a:schemeClr>
                </a:solidFill>
              </a:rPr>
              <a:t>Специальные растворы представлены тремя видами для больных: с острой и хронической почечной недостаточностью; с различными заболеваниями печени и печеночной энцефалопатией; для ПП детей</a:t>
            </a:r>
            <a:r>
              <a:rPr lang="ru-RU" dirty="0" smtClean="0"/>
              <a:t>. </a:t>
            </a:r>
          </a:p>
          <a:p>
            <a:pPr algn="just"/>
            <a:r>
              <a:rPr lang="ru-RU" b="1" i="1" dirty="0" smtClean="0">
                <a:solidFill>
                  <a:schemeClr val="accent2">
                    <a:lumMod val="50000"/>
                  </a:schemeClr>
                </a:solidFill>
              </a:rPr>
              <a:t>В настоящее время существует большое количество стандартных препаратов различной концентрации, сбалансированных по содержанию незаменимых и заменимых АК (табл.)</a:t>
            </a:r>
            <a:endParaRPr lang="ru-RU" b="1" i="1" dirty="0">
              <a:solidFill>
                <a:schemeClr val="accent2">
                  <a:lumMod val="50000"/>
                </a:schemeClr>
              </a:solidFill>
            </a:endParaRPr>
          </a:p>
        </p:txBody>
      </p:sp>
    </p:spTree>
    <p:extLst>
      <p:ext uri="{BB962C8B-B14F-4D97-AF65-F5344CB8AC3E}">
        <p14:creationId xmlns:p14="http://schemas.microsoft.com/office/powerpoint/2010/main" val="272830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036496" cy="2954655"/>
          </a:xfrm>
          <a:prstGeom prst="rect">
            <a:avLst/>
          </a:prstGeom>
          <a:solidFill>
            <a:schemeClr val="accent2">
              <a:lumMod val="20000"/>
              <a:lumOff val="80000"/>
            </a:schemeClr>
          </a:solidFill>
        </p:spPr>
        <p:txBody>
          <a:bodyPr wrap="square">
            <a:spAutoFit/>
          </a:bodyPr>
          <a:lstStyle/>
          <a:p>
            <a:pPr algn="ctr"/>
            <a:r>
              <a:rPr lang="ru-RU" sz="2400" b="1" i="1" dirty="0">
                <a:solidFill>
                  <a:schemeClr val="accent6">
                    <a:lumMod val="50000"/>
                  </a:schemeClr>
                </a:solidFill>
              </a:rPr>
              <a:t>Примеры составов белков и аминокислот при внутривенном питании</a:t>
            </a:r>
          </a:p>
          <a:p>
            <a:endParaRPr lang="ru-RU" dirty="0"/>
          </a:p>
          <a:p>
            <a:r>
              <a:rPr lang="ru-RU" sz="2400" b="1" i="1" dirty="0" err="1">
                <a:solidFill>
                  <a:schemeClr val="accent4">
                    <a:lumMod val="50000"/>
                  </a:schemeClr>
                </a:solidFill>
              </a:rPr>
              <a:t>Аминокровин</a:t>
            </a:r>
            <a:r>
              <a:rPr lang="ru-RU" sz="2400" b="1" i="1" dirty="0">
                <a:solidFill>
                  <a:schemeClr val="accent4">
                    <a:lumMod val="50000"/>
                  </a:schemeClr>
                </a:solidFill>
              </a:rPr>
              <a:t>, </a:t>
            </a:r>
            <a:r>
              <a:rPr lang="ru-RU" sz="2400" b="1" i="1" dirty="0" err="1">
                <a:solidFill>
                  <a:schemeClr val="accent4">
                    <a:lumMod val="50000"/>
                  </a:schemeClr>
                </a:solidFill>
              </a:rPr>
              <a:t>Аминофузин</a:t>
            </a:r>
            <a:r>
              <a:rPr lang="ru-RU" sz="2400" b="1" i="1" dirty="0">
                <a:solidFill>
                  <a:schemeClr val="accent4">
                    <a:lumMod val="50000"/>
                  </a:schemeClr>
                </a:solidFill>
              </a:rPr>
              <a:t>, </a:t>
            </a:r>
            <a:r>
              <a:rPr lang="ru-RU" sz="2400" b="1" i="1" dirty="0" err="1">
                <a:solidFill>
                  <a:schemeClr val="accent4">
                    <a:lumMod val="50000"/>
                  </a:schemeClr>
                </a:solidFill>
              </a:rPr>
              <a:t>Инфузамин</a:t>
            </a:r>
            <a:r>
              <a:rPr lang="ru-RU" sz="2400" b="1" i="1" dirty="0">
                <a:solidFill>
                  <a:schemeClr val="accent4">
                    <a:lumMod val="50000"/>
                  </a:schemeClr>
                </a:solidFill>
              </a:rPr>
              <a:t>, </a:t>
            </a:r>
            <a:r>
              <a:rPr lang="ru-RU" sz="2400" b="1" i="1" dirty="0" err="1">
                <a:solidFill>
                  <a:schemeClr val="accent4">
                    <a:lumMod val="50000"/>
                  </a:schemeClr>
                </a:solidFill>
              </a:rPr>
              <a:t>Инфезол</a:t>
            </a:r>
            <a:r>
              <a:rPr lang="ru-RU" sz="2400" b="1" i="1" dirty="0">
                <a:solidFill>
                  <a:schemeClr val="accent4">
                    <a:lumMod val="50000"/>
                  </a:schemeClr>
                </a:solidFill>
              </a:rPr>
              <a:t>, </a:t>
            </a:r>
            <a:r>
              <a:rPr lang="ru-RU" sz="2400" b="1" i="1" dirty="0" err="1">
                <a:solidFill>
                  <a:schemeClr val="accent4">
                    <a:lumMod val="50000"/>
                  </a:schemeClr>
                </a:solidFill>
              </a:rPr>
              <a:t>Аминовен</a:t>
            </a:r>
            <a:r>
              <a:rPr lang="ru-RU" sz="2400" b="1" i="1" dirty="0">
                <a:solidFill>
                  <a:schemeClr val="accent4">
                    <a:lumMod val="50000"/>
                  </a:schemeClr>
                </a:solidFill>
              </a:rPr>
              <a:t>, </a:t>
            </a:r>
            <a:r>
              <a:rPr lang="ru-RU" sz="2400" b="1" i="1" dirty="0" err="1">
                <a:solidFill>
                  <a:schemeClr val="accent4">
                    <a:lumMod val="50000"/>
                  </a:schemeClr>
                </a:solidFill>
              </a:rPr>
              <a:t>Полиамин</a:t>
            </a:r>
            <a:r>
              <a:rPr lang="ru-RU" sz="2400" b="1" i="1" dirty="0">
                <a:solidFill>
                  <a:schemeClr val="accent4">
                    <a:lumMod val="50000"/>
                  </a:schemeClr>
                </a:solidFill>
              </a:rPr>
              <a:t>, </a:t>
            </a:r>
            <a:r>
              <a:rPr lang="ru-RU" sz="2400" b="1" i="1" dirty="0" err="1">
                <a:solidFill>
                  <a:schemeClr val="accent4">
                    <a:lumMod val="50000"/>
                  </a:schemeClr>
                </a:solidFill>
              </a:rPr>
              <a:t>Аминоплазмаль</a:t>
            </a:r>
            <a:r>
              <a:rPr lang="ru-RU" sz="2400" b="1" i="1" dirty="0">
                <a:solidFill>
                  <a:schemeClr val="accent4">
                    <a:lumMod val="50000"/>
                  </a:schemeClr>
                </a:solidFill>
              </a:rPr>
              <a:t> (разные производители), </a:t>
            </a:r>
            <a:r>
              <a:rPr lang="ru-RU" sz="2400" b="1" i="1" dirty="0" err="1">
                <a:solidFill>
                  <a:schemeClr val="accent4">
                    <a:lumMod val="50000"/>
                  </a:schemeClr>
                </a:solidFill>
              </a:rPr>
              <a:t>Гидролизина</a:t>
            </a:r>
            <a:r>
              <a:rPr lang="ru-RU" sz="2400" b="1" i="1" dirty="0">
                <a:solidFill>
                  <a:schemeClr val="accent4">
                    <a:lumMod val="50000"/>
                  </a:schemeClr>
                </a:solidFill>
              </a:rPr>
              <a:t> раствор, </a:t>
            </a:r>
            <a:r>
              <a:rPr lang="ru-RU" sz="2400" b="1" i="1" dirty="0" err="1">
                <a:solidFill>
                  <a:schemeClr val="accent4">
                    <a:lumMod val="50000"/>
                  </a:schemeClr>
                </a:solidFill>
              </a:rPr>
              <a:t>Аминостерил</a:t>
            </a:r>
            <a:r>
              <a:rPr lang="ru-RU" sz="2400" b="1" i="1" dirty="0">
                <a:solidFill>
                  <a:schemeClr val="accent4">
                    <a:lumMod val="50000"/>
                  </a:schemeClr>
                </a:solidFill>
              </a:rPr>
              <a:t>, </a:t>
            </a:r>
            <a:r>
              <a:rPr lang="ru-RU" sz="2400" b="1" i="1" dirty="0" err="1">
                <a:solidFill>
                  <a:schemeClr val="accent4">
                    <a:lumMod val="50000"/>
                  </a:schemeClr>
                </a:solidFill>
              </a:rPr>
              <a:t>Реоглюман</a:t>
            </a:r>
            <a:r>
              <a:rPr lang="ru-RU" sz="2400" b="1" i="1" dirty="0">
                <a:solidFill>
                  <a:schemeClr val="accent4">
                    <a:lumMod val="50000"/>
                  </a:schemeClr>
                </a:solidFill>
              </a:rPr>
              <a:t>, </a:t>
            </a:r>
            <a:r>
              <a:rPr lang="ru-RU" sz="2400" b="1" i="1" dirty="0" err="1">
                <a:solidFill>
                  <a:schemeClr val="accent4">
                    <a:lumMod val="50000"/>
                  </a:schemeClr>
                </a:solidFill>
              </a:rPr>
              <a:t>Стерамин</a:t>
            </a:r>
            <a:r>
              <a:rPr lang="ru-RU" sz="2400" b="1" i="1" dirty="0">
                <a:solidFill>
                  <a:schemeClr val="accent4">
                    <a:lumMod val="50000"/>
                  </a:schemeClr>
                </a:solidFill>
              </a:rPr>
              <a:t>-С, Казеина </a:t>
            </a:r>
            <a:r>
              <a:rPr lang="ru-RU" sz="2400" b="1" i="1" dirty="0" err="1">
                <a:solidFill>
                  <a:schemeClr val="accent4">
                    <a:lumMod val="50000"/>
                  </a:schemeClr>
                </a:solidFill>
              </a:rPr>
              <a:t>гидролизат</a:t>
            </a:r>
            <a:r>
              <a:rPr lang="ru-RU" sz="2400" b="1" i="1" dirty="0">
                <a:solidFill>
                  <a:schemeClr val="accent4">
                    <a:lumMod val="50000"/>
                  </a:schemeClr>
                </a:solidFill>
              </a:rPr>
              <a:t>, </a:t>
            </a:r>
            <a:r>
              <a:rPr lang="ru-RU" sz="2400" b="1" i="1" dirty="0" err="1">
                <a:solidFill>
                  <a:schemeClr val="accent4">
                    <a:lumMod val="50000"/>
                  </a:schemeClr>
                </a:solidFill>
              </a:rPr>
              <a:t>Вамин</a:t>
            </a:r>
            <a:r>
              <a:rPr lang="ru-RU" sz="2400" b="1" i="1" dirty="0">
                <a:solidFill>
                  <a:schemeClr val="accent4">
                    <a:lumMod val="50000"/>
                  </a:schemeClr>
                </a:solidFill>
              </a:rPr>
              <a:t>, </a:t>
            </a:r>
            <a:r>
              <a:rPr lang="ru-RU" sz="2400" b="1" i="1" dirty="0" err="1">
                <a:solidFill>
                  <a:schemeClr val="accent4">
                    <a:lumMod val="50000"/>
                  </a:schemeClr>
                </a:solidFill>
              </a:rPr>
              <a:t>Альвезин</a:t>
            </a:r>
            <a:r>
              <a:rPr lang="ru-RU" sz="2400" b="1" i="1" dirty="0">
                <a:solidFill>
                  <a:schemeClr val="accent4">
                    <a:lumMod val="50000"/>
                  </a:schemeClr>
                </a:solidFill>
              </a:rPr>
              <a:t>, </a:t>
            </a:r>
            <a:r>
              <a:rPr lang="ru-RU" sz="2400" b="1" i="1" dirty="0" err="1">
                <a:solidFill>
                  <a:schemeClr val="accent4">
                    <a:lumMod val="50000"/>
                  </a:schemeClr>
                </a:solidFill>
              </a:rPr>
              <a:t>Мориамин</a:t>
            </a:r>
            <a:r>
              <a:rPr lang="ru-RU" sz="2400" b="1" i="1" dirty="0">
                <a:solidFill>
                  <a:schemeClr val="accent4">
                    <a:lumMod val="50000"/>
                  </a:schemeClr>
                </a:solidFill>
              </a:rPr>
              <a:t> С-2, </a:t>
            </a:r>
            <a:r>
              <a:rPr lang="ru-RU" sz="2400" b="1" i="1" dirty="0" err="1">
                <a:solidFill>
                  <a:schemeClr val="accent4">
                    <a:lumMod val="50000"/>
                  </a:schemeClr>
                </a:solidFill>
              </a:rPr>
              <a:t>Фриамин</a:t>
            </a:r>
            <a:r>
              <a:rPr lang="ru-RU" sz="2400" b="1" i="1" dirty="0">
                <a:solidFill>
                  <a:schemeClr val="accent4">
                    <a:lumMod val="50000"/>
                  </a:schemeClr>
                </a:solidFill>
              </a:rPr>
              <a:t>, </a:t>
            </a:r>
            <a:r>
              <a:rPr lang="ru-RU" sz="2400" b="1" i="1" dirty="0" err="1">
                <a:solidFill>
                  <a:schemeClr val="accent4">
                    <a:lumMod val="50000"/>
                  </a:schemeClr>
                </a:solidFill>
              </a:rPr>
              <a:t>Аминосол</a:t>
            </a:r>
            <a:r>
              <a:rPr lang="ru-RU" sz="2400" b="1" i="1" dirty="0">
                <a:solidFill>
                  <a:schemeClr val="accent4">
                    <a:lumMod val="50000"/>
                  </a:schemeClr>
                </a:solidFill>
              </a:rPr>
              <a:t> Нео, препараты Альбумина и пр.</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9103"/>
            <a:ext cx="9036495" cy="359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51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82047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6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71794366"/>
              </p:ext>
            </p:extLst>
          </p:nvPr>
        </p:nvGraphicFramePr>
        <p:xfrm>
          <a:off x="0" y="876781"/>
          <a:ext cx="9144000" cy="5981217"/>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968726">
                <a:tc>
                  <a:txBody>
                    <a:bodyPr/>
                    <a:lstStyle/>
                    <a:p>
                      <a:pPr fontAlgn="base"/>
                      <a:r>
                        <a:rPr lang="ru-RU" sz="1400" b="1" dirty="0">
                          <a:effectLst/>
                          <a:latin typeface="Roboto"/>
                        </a:rPr>
                        <a:t>Название препарата</a:t>
                      </a:r>
                      <a:endParaRPr lang="ru-RU" sz="1400" dirty="0">
                        <a:effectLst/>
                        <a:latin typeface="Roboto"/>
                      </a:endParaRPr>
                    </a:p>
                  </a:txBody>
                  <a:tcPr marL="95250" marR="95250" marT="95250" marB="95250" anchor="ctr"/>
                </a:tc>
                <a:tc>
                  <a:txBody>
                    <a:bodyPr/>
                    <a:lstStyle/>
                    <a:p>
                      <a:pPr fontAlgn="base"/>
                      <a:r>
                        <a:rPr lang="ru-RU" sz="1400" b="1" dirty="0">
                          <a:effectLst/>
                          <a:latin typeface="Roboto"/>
                        </a:rPr>
                        <a:t>Теоретическая </a:t>
                      </a:r>
                      <a:r>
                        <a:rPr lang="ru-RU" sz="1400" b="1" dirty="0" err="1">
                          <a:effectLst/>
                          <a:latin typeface="Roboto"/>
                        </a:rPr>
                        <a:t>осмолярность</a:t>
                      </a:r>
                      <a:r>
                        <a:rPr lang="ru-RU" sz="1400" b="1" dirty="0">
                          <a:effectLst/>
                          <a:latin typeface="Roboto"/>
                        </a:rPr>
                        <a:t>, </a:t>
                      </a:r>
                      <a:r>
                        <a:rPr lang="ru-RU" sz="1400" b="1" dirty="0" err="1">
                          <a:effectLst/>
                          <a:latin typeface="Roboto"/>
                        </a:rPr>
                        <a:t>мосм</a:t>
                      </a:r>
                      <a:r>
                        <a:rPr lang="ru-RU" sz="1400" b="1" dirty="0">
                          <a:effectLst/>
                          <a:latin typeface="Roboto"/>
                        </a:rPr>
                        <a:t>/л</a:t>
                      </a:r>
                      <a:endParaRPr lang="ru-RU" sz="1400" dirty="0">
                        <a:effectLst/>
                        <a:latin typeface="Roboto"/>
                      </a:endParaRPr>
                    </a:p>
                  </a:txBody>
                  <a:tcPr marL="95250" marR="95250" marT="95250" marB="95250" anchor="ctr"/>
                </a:tc>
                <a:tc>
                  <a:txBody>
                    <a:bodyPr/>
                    <a:lstStyle/>
                    <a:p>
                      <a:pPr fontAlgn="base"/>
                      <a:r>
                        <a:rPr lang="ru-RU" sz="1400" b="1" dirty="0">
                          <a:effectLst/>
                          <a:latin typeface="Roboto"/>
                        </a:rPr>
                        <a:t>рН</a:t>
                      </a:r>
                      <a:endParaRPr lang="ru-RU" sz="1400" dirty="0">
                        <a:effectLst/>
                        <a:latin typeface="Roboto"/>
                      </a:endParaRPr>
                    </a:p>
                  </a:txBody>
                  <a:tcPr marL="95250" marR="95250" marT="95250" marB="95250" anchor="ctr"/>
                </a:tc>
                <a:tc>
                  <a:txBody>
                    <a:bodyPr/>
                    <a:lstStyle/>
                    <a:p>
                      <a:pPr fontAlgn="base"/>
                      <a:r>
                        <a:rPr lang="ru-RU" sz="1400" b="1" dirty="0">
                          <a:effectLst/>
                          <a:latin typeface="Roboto"/>
                        </a:rPr>
                        <a:t>Содержание АК, г/л</a:t>
                      </a:r>
                      <a:endParaRPr lang="ru-RU" sz="1400" dirty="0">
                        <a:effectLst/>
                        <a:latin typeface="Roboto"/>
                      </a:endParaRPr>
                    </a:p>
                  </a:txBody>
                  <a:tcPr marL="95250" marR="95250" marT="95250" marB="95250" anchor="ctr"/>
                </a:tc>
                <a:tc>
                  <a:txBody>
                    <a:bodyPr/>
                    <a:lstStyle/>
                    <a:p>
                      <a:pPr fontAlgn="base"/>
                      <a:r>
                        <a:rPr lang="ru-RU" sz="1400" b="1" dirty="0">
                          <a:effectLst/>
                          <a:latin typeface="Roboto"/>
                        </a:rPr>
                        <a:t>Общий азот,</a:t>
                      </a:r>
                      <a:endParaRPr lang="ru-RU" sz="1400" dirty="0">
                        <a:effectLst/>
                        <a:latin typeface="Roboto"/>
                      </a:endParaRPr>
                    </a:p>
                    <a:p>
                      <a:pPr fontAlgn="base"/>
                      <a:r>
                        <a:rPr lang="ru-RU" sz="1400" b="1" dirty="0">
                          <a:effectLst/>
                          <a:latin typeface="Roboto"/>
                        </a:rPr>
                        <a:t>г/л</a:t>
                      </a:r>
                      <a:endParaRPr lang="ru-RU" sz="1400" dirty="0">
                        <a:effectLst/>
                        <a:latin typeface="Roboto"/>
                      </a:endParaRPr>
                    </a:p>
                  </a:txBody>
                  <a:tcPr marL="95250" marR="95250" marT="95250" marB="95250" anchor="ctr"/>
                </a:tc>
                <a:tc>
                  <a:txBody>
                    <a:bodyPr/>
                    <a:lstStyle/>
                    <a:p>
                      <a:pPr fontAlgn="base"/>
                      <a:r>
                        <a:rPr lang="ru-RU" sz="1400" b="1" dirty="0">
                          <a:effectLst/>
                          <a:latin typeface="Roboto"/>
                        </a:rPr>
                        <a:t>Калорийность, ккал/л</a:t>
                      </a:r>
                      <a:endParaRPr lang="ru-RU" sz="1400" dirty="0">
                        <a:effectLst/>
                        <a:latin typeface="Roboto"/>
                      </a:endParaRPr>
                    </a:p>
                  </a:txBody>
                  <a:tcPr marL="95250" marR="95250" marT="95250" marB="95250" anchor="ctr"/>
                </a:tc>
              </a:tr>
              <a:tr h="471032">
                <a:tc>
                  <a:txBody>
                    <a:bodyPr/>
                    <a:lstStyle/>
                    <a:p>
                      <a:pPr fontAlgn="base"/>
                      <a:r>
                        <a:rPr lang="ru-RU" sz="1400" dirty="0" err="1">
                          <a:effectLst/>
                          <a:latin typeface="Roboto"/>
                        </a:rPr>
                        <a:t>Аминовен</a:t>
                      </a:r>
                      <a:r>
                        <a:rPr lang="ru-RU" sz="1400" dirty="0">
                          <a:effectLst/>
                          <a:latin typeface="Roboto"/>
                        </a:rPr>
                        <a:t> 5%</a:t>
                      </a:r>
                    </a:p>
                  </a:txBody>
                  <a:tcPr marL="95250" marR="95250" marT="95250" marB="95250" anchor="ctr"/>
                </a:tc>
                <a:tc>
                  <a:txBody>
                    <a:bodyPr/>
                    <a:lstStyle/>
                    <a:p>
                      <a:pPr fontAlgn="base"/>
                      <a:r>
                        <a:rPr lang="ru-RU" sz="1400" dirty="0">
                          <a:effectLst/>
                          <a:latin typeface="Roboto"/>
                        </a:rPr>
                        <a:t>495</a:t>
                      </a:r>
                    </a:p>
                  </a:txBody>
                  <a:tcPr marL="95250" marR="95250" marT="95250" marB="95250" anchor="ctr"/>
                </a:tc>
                <a:tc>
                  <a:txBody>
                    <a:bodyPr/>
                    <a:lstStyle/>
                    <a:p>
                      <a:pPr fontAlgn="base"/>
                      <a:r>
                        <a:rPr lang="ru-RU" sz="1400" dirty="0">
                          <a:effectLst/>
                          <a:latin typeface="Roboto"/>
                        </a:rPr>
                        <a:t>5,5-6,5</a:t>
                      </a:r>
                    </a:p>
                  </a:txBody>
                  <a:tcPr marL="95250" marR="95250" marT="95250" marB="95250" anchor="ctr"/>
                </a:tc>
                <a:tc>
                  <a:txBody>
                    <a:bodyPr/>
                    <a:lstStyle/>
                    <a:p>
                      <a:pPr fontAlgn="base"/>
                      <a:r>
                        <a:rPr lang="ru-RU" sz="1400">
                          <a:effectLst/>
                          <a:latin typeface="Roboto"/>
                        </a:rPr>
                        <a:t>50</a:t>
                      </a:r>
                    </a:p>
                  </a:txBody>
                  <a:tcPr marL="95250" marR="95250" marT="95250" marB="95250" anchor="ctr"/>
                </a:tc>
                <a:tc>
                  <a:txBody>
                    <a:bodyPr/>
                    <a:lstStyle/>
                    <a:p>
                      <a:pPr fontAlgn="base"/>
                      <a:r>
                        <a:rPr lang="ru-RU" sz="1400">
                          <a:effectLst/>
                          <a:latin typeface="Roboto"/>
                        </a:rPr>
                        <a:t>8,1</a:t>
                      </a:r>
                    </a:p>
                  </a:txBody>
                  <a:tcPr marL="95250" marR="95250" marT="95250" marB="95250" anchor="ctr"/>
                </a:tc>
                <a:tc>
                  <a:txBody>
                    <a:bodyPr/>
                    <a:lstStyle/>
                    <a:p>
                      <a:pPr fontAlgn="base"/>
                      <a:r>
                        <a:rPr lang="ru-RU" sz="1400">
                          <a:effectLst/>
                          <a:latin typeface="Roboto"/>
                        </a:rPr>
                        <a:t>200</a:t>
                      </a:r>
                    </a:p>
                  </a:txBody>
                  <a:tcPr marL="95250" marR="95250" marT="95250" marB="95250" anchor="ctr"/>
                </a:tc>
              </a:tr>
              <a:tr h="471032">
                <a:tc>
                  <a:txBody>
                    <a:bodyPr/>
                    <a:lstStyle/>
                    <a:p>
                      <a:pPr fontAlgn="base"/>
                      <a:r>
                        <a:rPr lang="ru-RU" sz="1400">
                          <a:effectLst/>
                          <a:latin typeface="Roboto"/>
                        </a:rPr>
                        <a:t>Аминовен 10%</a:t>
                      </a:r>
                    </a:p>
                  </a:txBody>
                  <a:tcPr marL="95250" marR="95250" marT="95250" marB="95250" anchor="ctr"/>
                </a:tc>
                <a:tc>
                  <a:txBody>
                    <a:bodyPr/>
                    <a:lstStyle/>
                    <a:p>
                      <a:pPr fontAlgn="base"/>
                      <a:r>
                        <a:rPr lang="ru-RU" sz="1400">
                          <a:effectLst/>
                          <a:latin typeface="Roboto"/>
                        </a:rPr>
                        <a:t>990</a:t>
                      </a:r>
                    </a:p>
                  </a:txBody>
                  <a:tcPr marL="95250" marR="95250" marT="95250" marB="95250" anchor="ctr"/>
                </a:tc>
                <a:tc>
                  <a:txBody>
                    <a:bodyPr/>
                    <a:lstStyle/>
                    <a:p>
                      <a:pPr fontAlgn="base"/>
                      <a:r>
                        <a:rPr lang="ru-RU" sz="1400" dirty="0">
                          <a:effectLst/>
                          <a:latin typeface="Roboto"/>
                        </a:rPr>
                        <a:t>5,5-6,5</a:t>
                      </a:r>
                    </a:p>
                  </a:txBody>
                  <a:tcPr marL="95250" marR="95250" marT="95250" marB="95250" anchor="ctr"/>
                </a:tc>
                <a:tc>
                  <a:txBody>
                    <a:bodyPr/>
                    <a:lstStyle/>
                    <a:p>
                      <a:pPr fontAlgn="base"/>
                      <a:r>
                        <a:rPr lang="ru-RU" sz="1400">
                          <a:effectLst/>
                          <a:latin typeface="Roboto"/>
                        </a:rPr>
                        <a:t>100</a:t>
                      </a:r>
                    </a:p>
                  </a:txBody>
                  <a:tcPr marL="95250" marR="95250" marT="95250" marB="95250" anchor="ctr"/>
                </a:tc>
                <a:tc>
                  <a:txBody>
                    <a:bodyPr/>
                    <a:lstStyle/>
                    <a:p>
                      <a:pPr fontAlgn="base"/>
                      <a:r>
                        <a:rPr lang="ru-RU" sz="1400">
                          <a:effectLst/>
                          <a:latin typeface="Roboto"/>
                        </a:rPr>
                        <a:t>16,2</a:t>
                      </a:r>
                    </a:p>
                  </a:txBody>
                  <a:tcPr marL="95250" marR="95250" marT="95250" marB="95250" anchor="ctr"/>
                </a:tc>
                <a:tc>
                  <a:txBody>
                    <a:bodyPr/>
                    <a:lstStyle/>
                    <a:p>
                      <a:pPr fontAlgn="base"/>
                      <a:r>
                        <a:rPr lang="ru-RU" sz="1400">
                          <a:effectLst/>
                          <a:latin typeface="Roboto"/>
                        </a:rPr>
                        <a:t>400</a:t>
                      </a:r>
                    </a:p>
                  </a:txBody>
                  <a:tcPr marL="95250" marR="95250" marT="95250" marB="95250" anchor="ctr"/>
                </a:tc>
              </a:tr>
              <a:tr h="471032">
                <a:tc>
                  <a:txBody>
                    <a:bodyPr/>
                    <a:lstStyle/>
                    <a:p>
                      <a:pPr fontAlgn="base"/>
                      <a:r>
                        <a:rPr lang="ru-RU" sz="1400">
                          <a:effectLst/>
                          <a:latin typeface="Roboto"/>
                        </a:rPr>
                        <a:t>Аминовен 15%</a:t>
                      </a:r>
                    </a:p>
                  </a:txBody>
                  <a:tcPr marL="95250" marR="95250" marT="95250" marB="95250" anchor="ctr"/>
                </a:tc>
                <a:tc>
                  <a:txBody>
                    <a:bodyPr/>
                    <a:lstStyle/>
                    <a:p>
                      <a:pPr fontAlgn="base"/>
                      <a:r>
                        <a:rPr lang="ru-RU" sz="1400">
                          <a:effectLst/>
                          <a:latin typeface="Roboto"/>
                        </a:rPr>
                        <a:t>1505</a:t>
                      </a:r>
                    </a:p>
                  </a:txBody>
                  <a:tcPr marL="95250" marR="95250" marT="95250" marB="95250" anchor="ctr"/>
                </a:tc>
                <a:tc>
                  <a:txBody>
                    <a:bodyPr/>
                    <a:lstStyle/>
                    <a:p>
                      <a:pPr fontAlgn="base"/>
                      <a:r>
                        <a:rPr lang="ru-RU" sz="1400" dirty="0">
                          <a:effectLst/>
                          <a:latin typeface="Roboto"/>
                        </a:rPr>
                        <a:t>5,5-6,5</a:t>
                      </a:r>
                    </a:p>
                  </a:txBody>
                  <a:tcPr marL="95250" marR="95250" marT="95250" marB="95250" anchor="ctr"/>
                </a:tc>
                <a:tc>
                  <a:txBody>
                    <a:bodyPr/>
                    <a:lstStyle/>
                    <a:p>
                      <a:pPr fontAlgn="base"/>
                      <a:r>
                        <a:rPr lang="ru-RU" sz="1400" dirty="0">
                          <a:effectLst/>
                          <a:latin typeface="Roboto"/>
                        </a:rPr>
                        <a:t>150</a:t>
                      </a:r>
                    </a:p>
                  </a:txBody>
                  <a:tcPr marL="95250" marR="95250" marT="95250" marB="95250" anchor="ctr"/>
                </a:tc>
                <a:tc>
                  <a:txBody>
                    <a:bodyPr/>
                    <a:lstStyle/>
                    <a:p>
                      <a:pPr fontAlgn="base"/>
                      <a:r>
                        <a:rPr lang="ru-RU" sz="1400">
                          <a:effectLst/>
                          <a:latin typeface="Roboto"/>
                        </a:rPr>
                        <a:t>25,7</a:t>
                      </a:r>
                    </a:p>
                  </a:txBody>
                  <a:tcPr marL="95250" marR="95250" marT="95250" marB="95250" anchor="ctr"/>
                </a:tc>
                <a:tc>
                  <a:txBody>
                    <a:bodyPr/>
                    <a:lstStyle/>
                    <a:p>
                      <a:pPr fontAlgn="base"/>
                      <a:r>
                        <a:rPr lang="ru-RU" sz="1400">
                          <a:effectLst/>
                          <a:latin typeface="Roboto"/>
                        </a:rPr>
                        <a:t>600</a:t>
                      </a:r>
                    </a:p>
                  </a:txBody>
                  <a:tcPr marL="95250" marR="95250" marT="95250" marB="95250" anchor="ctr"/>
                </a:tc>
              </a:tr>
              <a:tr h="719879">
                <a:tc>
                  <a:txBody>
                    <a:bodyPr/>
                    <a:lstStyle/>
                    <a:p>
                      <a:pPr fontAlgn="base"/>
                      <a:r>
                        <a:rPr lang="ru-RU" sz="1400">
                          <a:effectLst/>
                          <a:latin typeface="Roboto"/>
                        </a:rPr>
                        <a:t>Аминоплазмаль Е5</a:t>
                      </a:r>
                    </a:p>
                  </a:txBody>
                  <a:tcPr marL="95250" marR="95250" marT="95250" marB="95250" anchor="ctr"/>
                </a:tc>
                <a:tc>
                  <a:txBody>
                    <a:bodyPr/>
                    <a:lstStyle/>
                    <a:p>
                      <a:pPr fontAlgn="base"/>
                      <a:r>
                        <a:rPr lang="ru-RU" sz="1400">
                          <a:effectLst/>
                          <a:latin typeface="Roboto"/>
                        </a:rPr>
                        <a:t>588</a:t>
                      </a:r>
                    </a:p>
                  </a:txBody>
                  <a:tcPr marL="95250" marR="95250" marT="95250" marB="95250" anchor="ctr"/>
                </a:tc>
                <a:tc>
                  <a:txBody>
                    <a:bodyPr/>
                    <a:lstStyle/>
                    <a:p>
                      <a:pPr fontAlgn="base"/>
                      <a:r>
                        <a:rPr lang="ru-RU" sz="1400">
                          <a:effectLst/>
                          <a:latin typeface="Roboto"/>
                        </a:rPr>
                        <a:t>5,7-6,3</a:t>
                      </a:r>
                    </a:p>
                  </a:txBody>
                  <a:tcPr marL="95250" marR="95250" marT="95250" marB="95250" anchor="ctr"/>
                </a:tc>
                <a:tc>
                  <a:txBody>
                    <a:bodyPr/>
                    <a:lstStyle/>
                    <a:p>
                      <a:pPr fontAlgn="base"/>
                      <a:r>
                        <a:rPr lang="ru-RU" sz="1400" dirty="0">
                          <a:effectLst/>
                          <a:latin typeface="Roboto"/>
                        </a:rPr>
                        <a:t>50</a:t>
                      </a:r>
                    </a:p>
                  </a:txBody>
                  <a:tcPr marL="95250" marR="95250" marT="95250" marB="95250" anchor="ctr"/>
                </a:tc>
                <a:tc>
                  <a:txBody>
                    <a:bodyPr/>
                    <a:lstStyle/>
                    <a:p>
                      <a:pPr fontAlgn="base"/>
                      <a:r>
                        <a:rPr lang="ru-RU" sz="1400">
                          <a:effectLst/>
                          <a:latin typeface="Roboto"/>
                        </a:rPr>
                        <a:t>7,9</a:t>
                      </a:r>
                    </a:p>
                  </a:txBody>
                  <a:tcPr marL="95250" marR="95250" marT="95250" marB="95250" anchor="ctr"/>
                </a:tc>
                <a:tc>
                  <a:txBody>
                    <a:bodyPr/>
                    <a:lstStyle/>
                    <a:p>
                      <a:pPr fontAlgn="base"/>
                      <a:r>
                        <a:rPr lang="ru-RU" sz="1400" dirty="0">
                          <a:effectLst/>
                          <a:latin typeface="Roboto"/>
                        </a:rPr>
                        <a:t>200</a:t>
                      </a:r>
                    </a:p>
                  </a:txBody>
                  <a:tcPr marL="95250" marR="95250" marT="95250" marB="95250" anchor="ctr"/>
                </a:tc>
              </a:tr>
              <a:tr h="719879">
                <a:tc>
                  <a:txBody>
                    <a:bodyPr/>
                    <a:lstStyle/>
                    <a:p>
                      <a:pPr fontAlgn="base"/>
                      <a:r>
                        <a:rPr lang="ru-RU" sz="1400" dirty="0" err="1">
                          <a:effectLst/>
                          <a:latin typeface="Roboto"/>
                        </a:rPr>
                        <a:t>Аминоплазмаль</a:t>
                      </a:r>
                      <a:r>
                        <a:rPr lang="ru-RU" sz="1400" dirty="0">
                          <a:effectLst/>
                          <a:latin typeface="Roboto"/>
                        </a:rPr>
                        <a:t> Е10</a:t>
                      </a:r>
                    </a:p>
                  </a:txBody>
                  <a:tcPr marL="95250" marR="95250" marT="95250" marB="95250" anchor="ctr"/>
                </a:tc>
                <a:tc>
                  <a:txBody>
                    <a:bodyPr/>
                    <a:lstStyle/>
                    <a:p>
                      <a:pPr fontAlgn="base"/>
                      <a:r>
                        <a:rPr lang="ru-RU" sz="1400">
                          <a:effectLst/>
                          <a:latin typeface="Roboto"/>
                        </a:rPr>
                        <a:t>1021</a:t>
                      </a:r>
                    </a:p>
                  </a:txBody>
                  <a:tcPr marL="95250" marR="95250" marT="95250" marB="95250" anchor="ctr"/>
                </a:tc>
                <a:tc>
                  <a:txBody>
                    <a:bodyPr/>
                    <a:lstStyle/>
                    <a:p>
                      <a:pPr fontAlgn="base"/>
                      <a:r>
                        <a:rPr lang="ru-RU" sz="1400">
                          <a:effectLst/>
                          <a:latin typeface="Roboto"/>
                        </a:rPr>
                        <a:t>5,7-6,3</a:t>
                      </a:r>
                    </a:p>
                  </a:txBody>
                  <a:tcPr marL="95250" marR="95250" marT="95250" marB="95250" anchor="ctr"/>
                </a:tc>
                <a:tc>
                  <a:txBody>
                    <a:bodyPr/>
                    <a:lstStyle/>
                    <a:p>
                      <a:pPr fontAlgn="base"/>
                      <a:r>
                        <a:rPr lang="ru-RU" sz="1400" dirty="0">
                          <a:effectLst/>
                          <a:latin typeface="Roboto"/>
                        </a:rPr>
                        <a:t>100</a:t>
                      </a:r>
                    </a:p>
                  </a:txBody>
                  <a:tcPr marL="95250" marR="95250" marT="95250" marB="95250" anchor="ctr"/>
                </a:tc>
                <a:tc>
                  <a:txBody>
                    <a:bodyPr/>
                    <a:lstStyle/>
                    <a:p>
                      <a:pPr fontAlgn="base"/>
                      <a:r>
                        <a:rPr lang="ru-RU" sz="1400" dirty="0">
                          <a:effectLst/>
                          <a:latin typeface="Roboto"/>
                        </a:rPr>
                        <a:t>15,8</a:t>
                      </a:r>
                    </a:p>
                  </a:txBody>
                  <a:tcPr marL="95250" marR="95250" marT="95250" marB="95250" anchor="ctr"/>
                </a:tc>
                <a:tc>
                  <a:txBody>
                    <a:bodyPr/>
                    <a:lstStyle/>
                    <a:p>
                      <a:pPr fontAlgn="base"/>
                      <a:r>
                        <a:rPr lang="ru-RU" sz="1400">
                          <a:effectLst/>
                          <a:latin typeface="Roboto"/>
                        </a:rPr>
                        <a:t>400</a:t>
                      </a:r>
                    </a:p>
                  </a:txBody>
                  <a:tcPr marL="95250" marR="95250" marT="95250" marB="95250" anchor="ctr"/>
                </a:tc>
              </a:tr>
              <a:tr h="719879">
                <a:tc>
                  <a:txBody>
                    <a:bodyPr/>
                    <a:lstStyle/>
                    <a:p>
                      <a:pPr fontAlgn="base"/>
                      <a:r>
                        <a:rPr lang="ru-RU" sz="1400">
                          <a:effectLst/>
                          <a:latin typeface="Roboto"/>
                        </a:rPr>
                        <a:t>Аминоплазмаль Е15</a:t>
                      </a:r>
                    </a:p>
                  </a:txBody>
                  <a:tcPr marL="95250" marR="95250" marT="95250" marB="95250" anchor="ctr"/>
                </a:tc>
                <a:tc>
                  <a:txBody>
                    <a:bodyPr/>
                    <a:lstStyle/>
                    <a:p>
                      <a:pPr fontAlgn="base"/>
                      <a:r>
                        <a:rPr lang="ru-RU" sz="1400">
                          <a:effectLst/>
                          <a:latin typeface="Roboto"/>
                        </a:rPr>
                        <a:t>1480</a:t>
                      </a:r>
                    </a:p>
                  </a:txBody>
                  <a:tcPr marL="95250" marR="95250" marT="95250" marB="95250" anchor="ctr"/>
                </a:tc>
                <a:tc>
                  <a:txBody>
                    <a:bodyPr/>
                    <a:lstStyle/>
                    <a:p>
                      <a:pPr fontAlgn="base"/>
                      <a:r>
                        <a:rPr lang="ru-RU" sz="1400">
                          <a:effectLst/>
                          <a:latin typeface="Roboto"/>
                        </a:rPr>
                        <a:t>5,5-7,0</a:t>
                      </a:r>
                    </a:p>
                  </a:txBody>
                  <a:tcPr marL="95250" marR="95250" marT="95250" marB="95250" anchor="ctr"/>
                </a:tc>
                <a:tc>
                  <a:txBody>
                    <a:bodyPr/>
                    <a:lstStyle/>
                    <a:p>
                      <a:pPr fontAlgn="base"/>
                      <a:r>
                        <a:rPr lang="ru-RU" sz="1400">
                          <a:effectLst/>
                          <a:latin typeface="Roboto"/>
                        </a:rPr>
                        <a:t>150</a:t>
                      </a:r>
                    </a:p>
                  </a:txBody>
                  <a:tcPr marL="95250" marR="95250" marT="95250" marB="95250" anchor="ctr"/>
                </a:tc>
                <a:tc>
                  <a:txBody>
                    <a:bodyPr/>
                    <a:lstStyle/>
                    <a:p>
                      <a:pPr fontAlgn="base"/>
                      <a:r>
                        <a:rPr lang="ru-RU" sz="1400" dirty="0">
                          <a:effectLst/>
                          <a:latin typeface="Roboto"/>
                        </a:rPr>
                        <a:t>24,0</a:t>
                      </a:r>
                    </a:p>
                  </a:txBody>
                  <a:tcPr marL="95250" marR="95250" marT="95250" marB="95250" anchor="ctr"/>
                </a:tc>
                <a:tc>
                  <a:txBody>
                    <a:bodyPr/>
                    <a:lstStyle/>
                    <a:p>
                      <a:pPr fontAlgn="base"/>
                      <a:r>
                        <a:rPr lang="ru-RU" sz="1400">
                          <a:effectLst/>
                          <a:latin typeface="Roboto"/>
                        </a:rPr>
                        <a:t>600</a:t>
                      </a:r>
                    </a:p>
                  </a:txBody>
                  <a:tcPr marL="95250" marR="95250" marT="95250" marB="95250" anchor="ctr"/>
                </a:tc>
              </a:tr>
              <a:tr h="719879">
                <a:tc>
                  <a:txBody>
                    <a:bodyPr/>
                    <a:lstStyle/>
                    <a:p>
                      <a:pPr fontAlgn="base"/>
                      <a:r>
                        <a:rPr lang="ru-RU" sz="1400">
                          <a:effectLst/>
                          <a:latin typeface="Roboto"/>
                        </a:rPr>
                        <a:t>Аминосол НЕО 10%</a:t>
                      </a:r>
                    </a:p>
                  </a:txBody>
                  <a:tcPr marL="95250" marR="95250" marT="95250" marB="95250" anchor="ctr"/>
                </a:tc>
                <a:tc>
                  <a:txBody>
                    <a:bodyPr/>
                    <a:lstStyle/>
                    <a:p>
                      <a:pPr fontAlgn="base"/>
                      <a:r>
                        <a:rPr lang="ru-RU" sz="1400">
                          <a:effectLst/>
                          <a:latin typeface="Roboto"/>
                        </a:rPr>
                        <a:t>990</a:t>
                      </a:r>
                    </a:p>
                  </a:txBody>
                  <a:tcPr marL="95250" marR="95250" marT="95250" marB="95250" anchor="ctr"/>
                </a:tc>
                <a:tc>
                  <a:txBody>
                    <a:bodyPr/>
                    <a:lstStyle/>
                    <a:p>
                      <a:pPr fontAlgn="base"/>
                      <a:r>
                        <a:rPr lang="ru-RU" sz="1400">
                          <a:effectLst/>
                          <a:latin typeface="Roboto"/>
                        </a:rPr>
                        <a:t>5,5-6,5</a:t>
                      </a:r>
                    </a:p>
                  </a:txBody>
                  <a:tcPr marL="95250" marR="95250" marT="95250" marB="95250" anchor="ctr"/>
                </a:tc>
                <a:tc>
                  <a:txBody>
                    <a:bodyPr/>
                    <a:lstStyle/>
                    <a:p>
                      <a:pPr fontAlgn="base"/>
                      <a:r>
                        <a:rPr lang="ru-RU" sz="1400">
                          <a:effectLst/>
                          <a:latin typeface="Roboto"/>
                        </a:rPr>
                        <a:t>100</a:t>
                      </a:r>
                    </a:p>
                  </a:txBody>
                  <a:tcPr marL="95250" marR="95250" marT="95250" marB="95250" anchor="ctr"/>
                </a:tc>
                <a:tc>
                  <a:txBody>
                    <a:bodyPr/>
                    <a:lstStyle/>
                    <a:p>
                      <a:pPr fontAlgn="base"/>
                      <a:r>
                        <a:rPr lang="ru-RU" sz="1400" dirty="0">
                          <a:effectLst/>
                          <a:latin typeface="Roboto"/>
                        </a:rPr>
                        <a:t>16,2</a:t>
                      </a:r>
                    </a:p>
                  </a:txBody>
                  <a:tcPr marL="95250" marR="95250" marT="95250" marB="95250" anchor="ctr"/>
                </a:tc>
                <a:tc>
                  <a:txBody>
                    <a:bodyPr/>
                    <a:lstStyle/>
                    <a:p>
                      <a:pPr fontAlgn="base"/>
                      <a:r>
                        <a:rPr lang="ru-RU" sz="1400" dirty="0">
                          <a:effectLst/>
                          <a:latin typeface="Roboto"/>
                        </a:rPr>
                        <a:t>400</a:t>
                      </a:r>
                    </a:p>
                  </a:txBody>
                  <a:tcPr marL="95250" marR="95250" marT="95250" marB="95250" anchor="ctr"/>
                </a:tc>
              </a:tr>
              <a:tr h="719879">
                <a:tc>
                  <a:txBody>
                    <a:bodyPr/>
                    <a:lstStyle/>
                    <a:p>
                      <a:pPr fontAlgn="base"/>
                      <a:r>
                        <a:rPr lang="ru-RU" sz="1400">
                          <a:effectLst/>
                          <a:latin typeface="Roboto"/>
                        </a:rPr>
                        <a:t>Аминосол НЕО 15%</a:t>
                      </a:r>
                    </a:p>
                  </a:txBody>
                  <a:tcPr marL="95250" marR="95250" marT="95250" marB="95250" anchor="ctr"/>
                </a:tc>
                <a:tc>
                  <a:txBody>
                    <a:bodyPr/>
                    <a:lstStyle/>
                    <a:p>
                      <a:pPr fontAlgn="base"/>
                      <a:r>
                        <a:rPr lang="ru-RU" sz="1400">
                          <a:effectLst/>
                          <a:latin typeface="Roboto"/>
                        </a:rPr>
                        <a:t>1505</a:t>
                      </a:r>
                    </a:p>
                  </a:txBody>
                  <a:tcPr marL="95250" marR="95250" marT="95250" marB="95250" anchor="ctr"/>
                </a:tc>
                <a:tc>
                  <a:txBody>
                    <a:bodyPr/>
                    <a:lstStyle/>
                    <a:p>
                      <a:pPr fontAlgn="base"/>
                      <a:r>
                        <a:rPr lang="ru-RU" sz="1400">
                          <a:effectLst/>
                          <a:latin typeface="Roboto"/>
                        </a:rPr>
                        <a:t>5,5-6,5</a:t>
                      </a:r>
                    </a:p>
                  </a:txBody>
                  <a:tcPr marL="95250" marR="95250" marT="95250" marB="95250" anchor="ctr"/>
                </a:tc>
                <a:tc>
                  <a:txBody>
                    <a:bodyPr/>
                    <a:lstStyle/>
                    <a:p>
                      <a:pPr fontAlgn="base"/>
                      <a:r>
                        <a:rPr lang="ru-RU" sz="1400">
                          <a:effectLst/>
                          <a:latin typeface="Roboto"/>
                        </a:rPr>
                        <a:t>150</a:t>
                      </a:r>
                    </a:p>
                  </a:txBody>
                  <a:tcPr marL="95250" marR="95250" marT="95250" marB="95250" anchor="ctr"/>
                </a:tc>
                <a:tc>
                  <a:txBody>
                    <a:bodyPr/>
                    <a:lstStyle/>
                    <a:p>
                      <a:pPr fontAlgn="base"/>
                      <a:r>
                        <a:rPr lang="ru-RU" sz="1400">
                          <a:effectLst/>
                          <a:latin typeface="Roboto"/>
                        </a:rPr>
                        <a:t>25,7</a:t>
                      </a:r>
                    </a:p>
                  </a:txBody>
                  <a:tcPr marL="95250" marR="95250" marT="95250" marB="95250" anchor="ctr"/>
                </a:tc>
                <a:tc>
                  <a:txBody>
                    <a:bodyPr/>
                    <a:lstStyle/>
                    <a:p>
                      <a:pPr fontAlgn="base"/>
                      <a:r>
                        <a:rPr lang="ru-RU" sz="1400" dirty="0">
                          <a:effectLst/>
                          <a:latin typeface="Roboto"/>
                        </a:rPr>
                        <a:t>600</a:t>
                      </a:r>
                    </a:p>
                  </a:txBody>
                  <a:tcPr marL="95250" marR="95250" marT="95250" marB="95250" anchor="ctr"/>
                </a:tc>
              </a:tr>
            </a:tbl>
          </a:graphicData>
        </a:graphic>
      </p:graphicFrame>
      <p:sp>
        <p:nvSpPr>
          <p:cNvPr id="3" name="Прямоугольник 2"/>
          <p:cNvSpPr/>
          <p:nvPr/>
        </p:nvSpPr>
        <p:spPr>
          <a:xfrm>
            <a:off x="467544" y="116632"/>
            <a:ext cx="8208912" cy="400110"/>
          </a:xfrm>
          <a:prstGeom prst="rect">
            <a:avLst/>
          </a:prstGeom>
        </p:spPr>
        <p:txBody>
          <a:bodyPr wrap="square">
            <a:spAutoFit/>
          </a:bodyPr>
          <a:lstStyle/>
          <a:p>
            <a:pPr algn="ctr"/>
            <a:r>
              <a:rPr lang="ru-RU" sz="2000" b="1" i="1" dirty="0" smtClean="0">
                <a:solidFill>
                  <a:schemeClr val="accent2">
                    <a:lumMod val="50000"/>
                  </a:schemeClr>
                </a:solidFill>
              </a:rPr>
              <a:t>Характеристика стандартных растворов аминокислот</a:t>
            </a:r>
            <a:endParaRPr lang="ru-RU" sz="2000" b="1" i="1" dirty="0">
              <a:solidFill>
                <a:schemeClr val="accent2">
                  <a:lumMod val="50000"/>
                </a:schemeClr>
              </a:solidFill>
            </a:endParaRPr>
          </a:p>
        </p:txBody>
      </p:sp>
    </p:spTree>
    <p:extLst>
      <p:ext uri="{BB962C8B-B14F-4D97-AF65-F5344CB8AC3E}">
        <p14:creationId xmlns:p14="http://schemas.microsoft.com/office/powerpoint/2010/main" val="262214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3"/>
            <a:ext cx="9144000" cy="4708981"/>
          </a:xfrm>
          <a:prstGeom prst="rect">
            <a:avLst/>
          </a:prstGeom>
        </p:spPr>
        <p:txBody>
          <a:bodyPr wrap="square">
            <a:spAutoFit/>
          </a:bodyPr>
          <a:lstStyle/>
          <a:p>
            <a:pPr algn="ctr" fontAlgn="base"/>
            <a:r>
              <a:rPr lang="ru-RU" sz="2000" b="0" i="1" dirty="0" smtClean="0">
                <a:solidFill>
                  <a:srgbClr val="C00000"/>
                </a:solidFill>
                <a:effectLst/>
                <a:latin typeface="Roboto"/>
              </a:rPr>
              <a:t>Стандартные растворы содержат от 16 до 19 АК.  Доля незаменимых АК - 34-46%.</a:t>
            </a:r>
          </a:p>
          <a:p>
            <a:pPr fontAlgn="base"/>
            <a:r>
              <a:rPr lang="ru-RU" b="0" i="0" dirty="0" smtClean="0">
                <a:solidFill>
                  <a:srgbClr val="333333"/>
                </a:solidFill>
                <a:effectLst/>
                <a:latin typeface="Roboto"/>
              </a:rPr>
              <a:t> </a:t>
            </a:r>
            <a:r>
              <a:rPr lang="ru-RU" sz="2000" b="0" i="1" dirty="0" smtClean="0">
                <a:solidFill>
                  <a:schemeClr val="accent6">
                    <a:lumMod val="50000"/>
                  </a:schemeClr>
                </a:solidFill>
                <a:effectLst/>
                <a:latin typeface="Roboto"/>
              </a:rPr>
              <a:t>Состав ряда препаратов включает электролиты - натрий, калий, кальций, хлориды, магний. </a:t>
            </a:r>
          </a:p>
          <a:p>
            <a:pPr fontAlgn="base"/>
            <a:r>
              <a:rPr lang="ru-RU" sz="2000" b="0" i="1" dirty="0" smtClean="0">
                <a:solidFill>
                  <a:schemeClr val="accent6">
                    <a:lumMod val="50000"/>
                  </a:schemeClr>
                </a:solidFill>
                <a:effectLst/>
                <a:latin typeface="Roboto"/>
              </a:rPr>
              <a:t>Препараты с высокой концентрацией АК (15%) применяют для ПП больных в критических состояниях с выраженным синдромом </a:t>
            </a:r>
            <a:r>
              <a:rPr lang="ru-RU" sz="2000" b="0" i="1" dirty="0" err="1" smtClean="0">
                <a:solidFill>
                  <a:schemeClr val="accent6">
                    <a:lumMod val="50000"/>
                  </a:schemeClr>
                </a:solidFill>
                <a:effectLst/>
                <a:latin typeface="Roboto"/>
              </a:rPr>
              <a:t>гиперметаболизма</a:t>
            </a:r>
            <a:r>
              <a:rPr lang="ru-RU" sz="2000" b="0" i="1" dirty="0" smtClean="0">
                <a:solidFill>
                  <a:schemeClr val="accent6">
                    <a:lumMod val="50000"/>
                  </a:schemeClr>
                </a:solidFill>
                <a:effectLst/>
                <a:latin typeface="Roboto"/>
              </a:rPr>
              <a:t>, высокими потребностями в белках (травма, сепсис, ожоги и т.д.) </a:t>
            </a:r>
          </a:p>
          <a:p>
            <a:pPr fontAlgn="base"/>
            <a:r>
              <a:rPr lang="ru-RU" sz="2000" b="0" i="1" dirty="0" smtClean="0">
                <a:solidFill>
                  <a:schemeClr val="accent6">
                    <a:lumMod val="50000"/>
                  </a:schemeClr>
                </a:solidFill>
                <a:effectLst/>
                <a:latin typeface="Roboto"/>
              </a:rPr>
              <a:t>или ограничением по объему внутривенных </a:t>
            </a:r>
            <a:r>
              <a:rPr lang="ru-RU" sz="2000" b="0" i="1" dirty="0" err="1" smtClean="0">
                <a:solidFill>
                  <a:schemeClr val="accent6">
                    <a:lumMod val="50000"/>
                  </a:schemeClr>
                </a:solidFill>
                <a:effectLst/>
                <a:latin typeface="Roboto"/>
              </a:rPr>
              <a:t>инфузий</a:t>
            </a:r>
            <a:r>
              <a:rPr lang="ru-RU" sz="2000" b="0" i="1" dirty="0" smtClean="0">
                <a:solidFill>
                  <a:schemeClr val="accent6">
                    <a:lumMod val="50000"/>
                  </a:schemeClr>
                </a:solidFill>
                <a:effectLst/>
                <a:latin typeface="Roboto"/>
              </a:rPr>
              <a:t>. </a:t>
            </a:r>
          </a:p>
          <a:p>
            <a:pPr fontAlgn="base"/>
            <a:r>
              <a:rPr lang="ru-RU" sz="2000" b="0" i="1" dirty="0" smtClean="0">
                <a:solidFill>
                  <a:schemeClr val="accent6">
                    <a:lumMod val="50000"/>
                  </a:schemeClr>
                </a:solidFill>
                <a:effectLst/>
                <a:latin typeface="Roboto"/>
              </a:rPr>
              <a:t>Учитывая высокую </a:t>
            </a:r>
            <a:r>
              <a:rPr lang="ru-RU" sz="2000" b="0" i="1" dirty="0" err="1" smtClean="0">
                <a:solidFill>
                  <a:schemeClr val="accent6">
                    <a:lumMod val="50000"/>
                  </a:schemeClr>
                </a:solidFill>
                <a:effectLst/>
                <a:latin typeface="Roboto"/>
              </a:rPr>
              <a:t>осмолярность</a:t>
            </a:r>
            <a:r>
              <a:rPr lang="ru-RU" sz="2000" b="0" i="1" dirty="0" smtClean="0">
                <a:solidFill>
                  <a:schemeClr val="accent6">
                    <a:lumMod val="50000"/>
                  </a:schemeClr>
                </a:solidFill>
                <a:effectLst/>
                <a:latin typeface="Roboto"/>
              </a:rPr>
              <a:t> (990-1500 </a:t>
            </a:r>
            <a:r>
              <a:rPr lang="ru-RU" sz="2000" b="0" i="1" dirty="0" err="1" smtClean="0">
                <a:solidFill>
                  <a:schemeClr val="accent6">
                    <a:lumMod val="50000"/>
                  </a:schemeClr>
                </a:solidFill>
                <a:effectLst/>
                <a:latin typeface="Roboto"/>
              </a:rPr>
              <a:t>мосм</a:t>
            </a:r>
            <a:r>
              <a:rPr lang="ru-RU" sz="2000" b="0" i="1" dirty="0" smtClean="0">
                <a:solidFill>
                  <a:schemeClr val="accent6">
                    <a:lumMod val="50000"/>
                  </a:schemeClr>
                </a:solidFill>
                <a:effectLst/>
                <a:latin typeface="Roboto"/>
              </a:rPr>
              <a:t>/л), </a:t>
            </a:r>
          </a:p>
          <a:p>
            <a:pPr fontAlgn="base"/>
            <a:r>
              <a:rPr lang="ru-RU" sz="2000" b="0" i="1" dirty="0" smtClean="0">
                <a:solidFill>
                  <a:schemeClr val="accent6">
                    <a:lumMod val="50000"/>
                  </a:schemeClr>
                </a:solidFill>
                <a:effectLst/>
                <a:latin typeface="Roboto"/>
              </a:rPr>
              <a:t>10-15% растворы АК вводят только в центральные вены.</a:t>
            </a:r>
          </a:p>
          <a:p>
            <a:pPr fontAlgn="base"/>
            <a:r>
              <a:rPr lang="ru-RU" sz="2000" b="0" i="1" dirty="0" smtClean="0">
                <a:solidFill>
                  <a:schemeClr val="accent6">
                    <a:lumMod val="50000"/>
                  </a:schemeClr>
                </a:solidFill>
                <a:effectLst/>
                <a:latin typeface="Roboto"/>
              </a:rPr>
              <a:t> 5% растворы АК предназначены для проведения ПП в периферические вены, их </a:t>
            </a:r>
            <a:r>
              <a:rPr lang="ru-RU" sz="2000" b="0" i="1" dirty="0" err="1" smtClean="0">
                <a:solidFill>
                  <a:schemeClr val="accent6">
                    <a:lumMod val="50000"/>
                  </a:schemeClr>
                </a:solidFill>
                <a:effectLst/>
                <a:latin typeface="Roboto"/>
              </a:rPr>
              <a:t>осмолярность</a:t>
            </a:r>
            <a:r>
              <a:rPr lang="ru-RU" sz="2000" b="0" i="1" dirty="0" smtClean="0">
                <a:solidFill>
                  <a:schemeClr val="accent6">
                    <a:lumMod val="50000"/>
                  </a:schemeClr>
                </a:solidFill>
                <a:effectLst/>
                <a:latin typeface="Roboto"/>
              </a:rPr>
              <a:t> не превышает 900 </a:t>
            </a:r>
            <a:r>
              <a:rPr lang="ru-RU" sz="2000" b="0" i="1" dirty="0" err="1" smtClean="0">
                <a:solidFill>
                  <a:schemeClr val="accent6">
                    <a:lumMod val="50000"/>
                  </a:schemeClr>
                </a:solidFill>
                <a:effectLst/>
                <a:latin typeface="Roboto"/>
              </a:rPr>
              <a:t>мосм</a:t>
            </a:r>
            <a:r>
              <a:rPr lang="ru-RU" sz="2000" b="0" i="1" dirty="0" smtClean="0">
                <a:solidFill>
                  <a:schemeClr val="accent6">
                    <a:lumMod val="50000"/>
                  </a:schemeClr>
                </a:solidFill>
                <a:effectLst/>
                <a:latin typeface="Roboto"/>
              </a:rPr>
              <a:t>/л.</a:t>
            </a:r>
          </a:p>
          <a:p>
            <a:r>
              <a:rPr lang="ru-RU" sz="2000" b="0" i="1" dirty="0" smtClean="0">
                <a:solidFill>
                  <a:schemeClr val="accent6">
                    <a:lumMod val="50000"/>
                  </a:schemeClr>
                </a:solidFill>
                <a:effectLst/>
                <a:latin typeface="Montserrat"/>
              </a:rPr>
              <a:t/>
            </a:r>
            <a:br>
              <a:rPr lang="ru-RU" sz="2000" b="0" i="1" dirty="0" smtClean="0">
                <a:solidFill>
                  <a:schemeClr val="accent6">
                    <a:lumMod val="50000"/>
                  </a:schemeClr>
                </a:solidFill>
                <a:effectLst/>
                <a:latin typeface="Montserrat"/>
              </a:rPr>
            </a:br>
            <a:endParaRPr lang="ru-RU" sz="2000" i="1" dirty="0">
              <a:solidFill>
                <a:schemeClr val="accent6">
                  <a:lumMod val="50000"/>
                </a:schemeClr>
              </a:solidFill>
            </a:endParaRPr>
          </a:p>
        </p:txBody>
      </p:sp>
      <p:sp>
        <p:nvSpPr>
          <p:cNvPr id="3" name="Прямоугольник 2"/>
          <p:cNvSpPr/>
          <p:nvPr/>
        </p:nvSpPr>
        <p:spPr>
          <a:xfrm>
            <a:off x="179512" y="4725144"/>
            <a:ext cx="8640960" cy="2031325"/>
          </a:xfrm>
          <a:prstGeom prst="rect">
            <a:avLst/>
          </a:prstGeom>
        </p:spPr>
        <p:txBody>
          <a:bodyPr wrap="square">
            <a:spAutoFit/>
          </a:bodyPr>
          <a:lstStyle/>
          <a:p>
            <a:r>
              <a:rPr lang="ru-RU" b="1" i="1" dirty="0" smtClean="0">
                <a:solidFill>
                  <a:srgbClr val="333333"/>
                </a:solidFill>
                <a:effectLst/>
                <a:latin typeface="Microsoft YaHei" pitchFamily="34" charset="-122"/>
                <a:ea typeface="Microsoft YaHei" pitchFamily="34" charset="-122"/>
              </a:rPr>
              <a:t>Для </a:t>
            </a:r>
            <a:r>
              <a:rPr lang="ru-RU" b="1" i="1" dirty="0" err="1" smtClean="0">
                <a:solidFill>
                  <a:srgbClr val="333333"/>
                </a:solidFill>
                <a:effectLst/>
                <a:latin typeface="Microsoft YaHei" pitchFamily="34" charset="-122"/>
                <a:ea typeface="Microsoft YaHei" pitchFamily="34" charset="-122"/>
              </a:rPr>
              <a:t>патогенетически</a:t>
            </a:r>
            <a:r>
              <a:rPr lang="ru-RU" b="1" i="1" dirty="0" smtClean="0">
                <a:solidFill>
                  <a:srgbClr val="333333"/>
                </a:solidFill>
                <a:effectLst/>
                <a:latin typeface="Microsoft YaHei" pitchFamily="34" charset="-122"/>
                <a:ea typeface="Microsoft YaHei" pitchFamily="34" charset="-122"/>
              </a:rPr>
              <a:t> направленного метаболического лечения и ПП были разработаны и широко применяются в клинической практике специальные растворы АК (АК смеси направленного действия). Отличительной особенностью этих растворов является снижение содержания ААК (</a:t>
            </a:r>
            <a:r>
              <a:rPr lang="ru-RU" b="1" i="1" dirty="0" err="1" smtClean="0">
                <a:solidFill>
                  <a:srgbClr val="333333"/>
                </a:solidFill>
                <a:effectLst/>
                <a:latin typeface="Microsoft YaHei" pitchFamily="34" charset="-122"/>
                <a:ea typeface="Microsoft YaHei" pitchFamily="34" charset="-122"/>
              </a:rPr>
              <a:t>фенилаланин</a:t>
            </a:r>
            <a:r>
              <a:rPr lang="ru-RU" b="1" i="1" dirty="0" smtClean="0">
                <a:solidFill>
                  <a:srgbClr val="333333"/>
                </a:solidFill>
                <a:effectLst/>
                <a:latin typeface="Microsoft YaHei" pitchFamily="34" charset="-122"/>
                <a:ea typeface="Microsoft YaHei" pitchFamily="34" charset="-122"/>
              </a:rPr>
              <a:t>, тирозин) и метионина с одновременным увеличением аргинина (6-10 г/л) и АРЦ (</a:t>
            </a:r>
            <a:r>
              <a:rPr lang="ru-RU" b="1" i="1" dirty="0" err="1" smtClean="0">
                <a:solidFill>
                  <a:srgbClr val="333333"/>
                </a:solidFill>
                <a:effectLst/>
                <a:latin typeface="Microsoft YaHei" pitchFamily="34" charset="-122"/>
                <a:ea typeface="Microsoft YaHei" pitchFamily="34" charset="-122"/>
              </a:rPr>
              <a:t>валин</a:t>
            </a:r>
            <a:r>
              <a:rPr lang="ru-RU" b="1" i="1" dirty="0" smtClean="0">
                <a:solidFill>
                  <a:srgbClr val="333333"/>
                </a:solidFill>
                <a:effectLst/>
                <a:latin typeface="Microsoft YaHei" pitchFamily="34" charset="-122"/>
                <a:ea typeface="Microsoft YaHei" pitchFamily="34" charset="-122"/>
              </a:rPr>
              <a:t>, лейцин, изолейцин) - 43,2 г/л </a:t>
            </a:r>
            <a:r>
              <a:rPr lang="ru-RU" b="0" i="0" dirty="0" smtClean="0">
                <a:solidFill>
                  <a:srgbClr val="333333"/>
                </a:solidFill>
                <a:effectLst/>
                <a:latin typeface="Roboto"/>
              </a:rPr>
              <a:t>.</a:t>
            </a:r>
            <a:endParaRPr lang="ru-RU" dirty="0"/>
          </a:p>
        </p:txBody>
      </p:sp>
    </p:spTree>
    <p:extLst>
      <p:ext uri="{BB962C8B-B14F-4D97-AF65-F5344CB8AC3E}">
        <p14:creationId xmlns:p14="http://schemas.microsoft.com/office/powerpoint/2010/main" val="2733810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6632"/>
            <a:ext cx="7920880" cy="646331"/>
          </a:xfrm>
          <a:prstGeom prst="rect">
            <a:avLst/>
          </a:prstGeom>
        </p:spPr>
        <p:txBody>
          <a:bodyPr wrap="square">
            <a:spAutoFit/>
          </a:bodyPr>
          <a:lstStyle/>
          <a:p>
            <a:pPr algn="ctr"/>
            <a:r>
              <a:rPr lang="ru-RU" dirty="0" smtClean="0">
                <a:solidFill>
                  <a:srgbClr val="C00000"/>
                </a:solidFill>
              </a:rPr>
              <a:t>Характеристика состава растворов аминокислот для парентерального питания при печеночной недостаточности</a:t>
            </a:r>
            <a:endParaRPr lang="ru-RU" dirty="0">
              <a:solidFill>
                <a:srgbClr val="C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25948949"/>
              </p:ext>
            </p:extLst>
          </p:nvPr>
        </p:nvGraphicFramePr>
        <p:xfrm>
          <a:off x="179511" y="1124744"/>
          <a:ext cx="8947008" cy="4680521"/>
        </p:xfrm>
        <a:graphic>
          <a:graphicData uri="http://schemas.openxmlformats.org/drawingml/2006/table">
            <a:tbl>
              <a:tblPr firstRow="1" bandRow="1">
                <a:tableStyleId>{5C22544A-7EE6-4342-B048-85BDC9FD1C3A}</a:tableStyleId>
              </a:tblPr>
              <a:tblGrid>
                <a:gridCol w="2236752"/>
                <a:gridCol w="2236752"/>
                <a:gridCol w="2236752"/>
                <a:gridCol w="2236752"/>
              </a:tblGrid>
              <a:tr h="890217">
                <a:tc>
                  <a:txBody>
                    <a:bodyPr/>
                    <a:lstStyle/>
                    <a:p>
                      <a:pPr fontAlgn="base"/>
                      <a:r>
                        <a:rPr lang="ru-RU" b="1" dirty="0">
                          <a:effectLst/>
                          <a:latin typeface="Roboto"/>
                        </a:rPr>
                        <a:t>Состав</a:t>
                      </a:r>
                      <a:endParaRPr lang="ru-RU" dirty="0">
                        <a:effectLst/>
                        <a:latin typeface="Roboto"/>
                      </a:endParaRPr>
                    </a:p>
                  </a:txBody>
                  <a:tcPr marL="95250" marR="95250" marT="95250" marB="95250" anchor="ctr"/>
                </a:tc>
                <a:tc>
                  <a:txBody>
                    <a:bodyPr/>
                    <a:lstStyle/>
                    <a:p>
                      <a:pPr fontAlgn="base"/>
                      <a:r>
                        <a:rPr lang="ru-RU" b="1">
                          <a:effectLst/>
                          <a:latin typeface="Roboto"/>
                        </a:rPr>
                        <a:t>Аминостерил® Н-Гепа 8%</a:t>
                      </a:r>
                      <a:endParaRPr lang="ru-RU">
                        <a:effectLst/>
                        <a:latin typeface="Roboto"/>
                      </a:endParaRPr>
                    </a:p>
                  </a:txBody>
                  <a:tcPr marL="95250" marR="95250" marT="95250" marB="95250" anchor="ctr"/>
                </a:tc>
                <a:tc>
                  <a:txBody>
                    <a:bodyPr/>
                    <a:lstStyle/>
                    <a:p>
                      <a:pPr fontAlgn="base"/>
                      <a:r>
                        <a:rPr lang="ru-RU" b="1">
                          <a:effectLst/>
                          <a:latin typeface="Roboto"/>
                        </a:rPr>
                        <a:t>Аминоплазмаль® Гепа 10%</a:t>
                      </a:r>
                      <a:endParaRPr lang="ru-RU">
                        <a:effectLst/>
                        <a:latin typeface="Roboto"/>
                      </a:endParaRPr>
                    </a:p>
                  </a:txBody>
                  <a:tcPr marL="95250" marR="95250" marT="95250" marB="95250" anchor="ctr"/>
                </a:tc>
                <a:tc>
                  <a:txBody>
                    <a:bodyPr/>
                    <a:lstStyle/>
                    <a:p>
                      <a:pPr fontAlgn="base"/>
                      <a:r>
                        <a:rPr lang="ru-RU" b="1">
                          <a:effectLst/>
                          <a:latin typeface="Roboto"/>
                        </a:rPr>
                        <a:t>Гепасол НЕО® 8%</a:t>
                      </a:r>
                      <a:endParaRPr lang="ru-RU">
                        <a:effectLst/>
                        <a:latin typeface="Roboto"/>
                      </a:endParaRPr>
                    </a:p>
                  </a:txBody>
                  <a:tcPr marL="95250" marR="95250" marT="95250" marB="95250" anchor="ctr"/>
                </a:tc>
              </a:tr>
              <a:tr h="1220606">
                <a:tc>
                  <a:txBody>
                    <a:bodyPr/>
                    <a:lstStyle/>
                    <a:p>
                      <a:pPr fontAlgn="base"/>
                      <a:r>
                        <a:rPr lang="ru-RU">
                          <a:effectLst/>
                          <a:latin typeface="Roboto"/>
                        </a:rPr>
                        <a:t>АРЦ:</a:t>
                      </a:r>
                    </a:p>
                    <a:p>
                      <a:pPr fontAlgn="base"/>
                      <a:r>
                        <a:rPr lang="ru-RU">
                          <a:effectLst/>
                          <a:latin typeface="Roboto"/>
                        </a:rPr>
                        <a:t>изолейцин + лейцин + валин</a:t>
                      </a:r>
                    </a:p>
                  </a:txBody>
                  <a:tcPr marL="95250" marR="95250" marT="95250" marB="95250" anchor="ctr"/>
                </a:tc>
                <a:tc>
                  <a:txBody>
                    <a:bodyPr/>
                    <a:lstStyle/>
                    <a:p>
                      <a:pPr fontAlgn="base"/>
                      <a:r>
                        <a:rPr lang="ru-RU">
                          <a:effectLst/>
                          <a:latin typeface="Roboto"/>
                        </a:rPr>
                        <a:t>33,6 г (41,2%)</a:t>
                      </a:r>
                    </a:p>
                  </a:txBody>
                  <a:tcPr marL="95250" marR="95250" marT="95250" marB="95250" anchor="ctr"/>
                </a:tc>
                <a:tc>
                  <a:txBody>
                    <a:bodyPr/>
                    <a:lstStyle/>
                    <a:p>
                      <a:pPr fontAlgn="base"/>
                      <a:r>
                        <a:rPr lang="ru-RU">
                          <a:effectLst/>
                          <a:latin typeface="Roboto"/>
                        </a:rPr>
                        <a:t>33,0 г (33,0%)</a:t>
                      </a:r>
                    </a:p>
                  </a:txBody>
                  <a:tcPr marL="95250" marR="95250" marT="95250" marB="95250" anchor="ctr"/>
                </a:tc>
                <a:tc>
                  <a:txBody>
                    <a:bodyPr/>
                    <a:lstStyle/>
                    <a:p>
                      <a:pPr fontAlgn="base"/>
                      <a:r>
                        <a:rPr lang="ru-RU">
                          <a:effectLst/>
                          <a:latin typeface="Roboto"/>
                        </a:rPr>
                        <a:t>33,6 г (42,0%)</a:t>
                      </a:r>
                    </a:p>
                  </a:txBody>
                  <a:tcPr marL="95250" marR="95250" marT="95250" marB="95250" anchor="ctr"/>
                </a:tc>
              </a:tr>
              <a:tr h="890217">
                <a:tc>
                  <a:txBody>
                    <a:bodyPr/>
                    <a:lstStyle/>
                    <a:p>
                      <a:pPr fontAlgn="base"/>
                      <a:r>
                        <a:rPr lang="ru-RU">
                          <a:effectLst/>
                          <a:latin typeface="Roboto"/>
                        </a:rPr>
                        <a:t>ААК: метионин + фенилаланин</a:t>
                      </a:r>
                    </a:p>
                  </a:txBody>
                  <a:tcPr marL="95250" marR="95250" marT="95250" marB="95250" anchor="ctr"/>
                </a:tc>
                <a:tc>
                  <a:txBody>
                    <a:bodyPr/>
                    <a:lstStyle/>
                    <a:p>
                      <a:pPr fontAlgn="base"/>
                      <a:r>
                        <a:rPr lang="ru-RU">
                          <a:effectLst/>
                          <a:latin typeface="Roboto"/>
                        </a:rPr>
                        <a:t>1,98 г (3,4%)</a:t>
                      </a:r>
                    </a:p>
                  </a:txBody>
                  <a:tcPr marL="95250" marR="95250" marT="95250" marB="95250" anchor="ctr"/>
                </a:tc>
                <a:tc>
                  <a:txBody>
                    <a:bodyPr/>
                    <a:lstStyle/>
                    <a:p>
                      <a:pPr fontAlgn="base"/>
                      <a:r>
                        <a:rPr lang="ru-RU">
                          <a:effectLst/>
                          <a:latin typeface="Roboto"/>
                        </a:rPr>
                        <a:t>2,8 г (5,0%)</a:t>
                      </a:r>
                    </a:p>
                  </a:txBody>
                  <a:tcPr marL="95250" marR="95250" marT="95250" marB="95250" anchor="ctr"/>
                </a:tc>
                <a:tc>
                  <a:txBody>
                    <a:bodyPr/>
                    <a:lstStyle/>
                    <a:p>
                      <a:pPr fontAlgn="base"/>
                      <a:r>
                        <a:rPr lang="ru-RU">
                          <a:effectLst/>
                          <a:latin typeface="Roboto"/>
                        </a:rPr>
                        <a:t>1,98 г (2,1%)</a:t>
                      </a:r>
                    </a:p>
                  </a:txBody>
                  <a:tcPr marL="95250" marR="95250" marT="95250" marB="95250" anchor="ctr"/>
                </a:tc>
              </a:tr>
              <a:tr h="559827">
                <a:tc>
                  <a:txBody>
                    <a:bodyPr/>
                    <a:lstStyle/>
                    <a:p>
                      <a:pPr fontAlgn="base"/>
                      <a:r>
                        <a:rPr lang="ru-RU">
                          <a:effectLst/>
                          <a:latin typeface="Roboto"/>
                        </a:rPr>
                        <a:t>Общий азот</a:t>
                      </a:r>
                    </a:p>
                  </a:txBody>
                  <a:tcPr marL="95250" marR="95250" marT="95250" marB="95250" anchor="ctr"/>
                </a:tc>
                <a:tc>
                  <a:txBody>
                    <a:bodyPr/>
                    <a:lstStyle/>
                    <a:p>
                      <a:pPr fontAlgn="base"/>
                      <a:r>
                        <a:rPr lang="ru-RU">
                          <a:effectLst/>
                          <a:latin typeface="Roboto"/>
                        </a:rPr>
                        <a:t>12,9 г</a:t>
                      </a:r>
                    </a:p>
                  </a:txBody>
                  <a:tcPr marL="95250" marR="95250" marT="95250" marB="95250" anchor="ctr"/>
                </a:tc>
                <a:tc>
                  <a:txBody>
                    <a:bodyPr/>
                    <a:lstStyle/>
                    <a:p>
                      <a:pPr fontAlgn="base"/>
                      <a:r>
                        <a:rPr lang="ru-RU">
                          <a:effectLst/>
                          <a:latin typeface="Roboto"/>
                        </a:rPr>
                        <a:t>15,3 г</a:t>
                      </a:r>
                    </a:p>
                  </a:txBody>
                  <a:tcPr marL="95250" marR="95250" marT="95250" marB="95250" anchor="ctr"/>
                </a:tc>
                <a:tc>
                  <a:txBody>
                    <a:bodyPr/>
                    <a:lstStyle/>
                    <a:p>
                      <a:pPr fontAlgn="base"/>
                      <a:r>
                        <a:rPr lang="ru-RU">
                          <a:effectLst/>
                          <a:latin typeface="Roboto"/>
                        </a:rPr>
                        <a:t>12,7 г</a:t>
                      </a:r>
                    </a:p>
                  </a:txBody>
                  <a:tcPr marL="95250" marR="95250" marT="95250" marB="95250" anchor="ctr"/>
                </a:tc>
              </a:tr>
              <a:tr h="559827">
                <a:tc>
                  <a:txBody>
                    <a:bodyPr/>
                    <a:lstStyle/>
                    <a:p>
                      <a:pPr fontAlgn="base"/>
                      <a:r>
                        <a:rPr lang="ru-RU">
                          <a:effectLst/>
                          <a:latin typeface="Roboto"/>
                        </a:rPr>
                        <a:t>Осмолярность</a:t>
                      </a:r>
                    </a:p>
                  </a:txBody>
                  <a:tcPr marL="95250" marR="95250" marT="95250" marB="95250" anchor="ctr"/>
                </a:tc>
                <a:tc>
                  <a:txBody>
                    <a:bodyPr/>
                    <a:lstStyle/>
                    <a:p>
                      <a:pPr fontAlgn="base"/>
                      <a:r>
                        <a:rPr lang="ru-RU">
                          <a:effectLst/>
                          <a:latin typeface="Roboto"/>
                        </a:rPr>
                        <a:t>770 мосм/л</a:t>
                      </a:r>
                    </a:p>
                  </a:txBody>
                  <a:tcPr marL="95250" marR="95250" marT="95250" marB="95250" anchor="ctr"/>
                </a:tc>
                <a:tc>
                  <a:txBody>
                    <a:bodyPr/>
                    <a:lstStyle/>
                    <a:p>
                      <a:pPr fontAlgn="base"/>
                      <a:r>
                        <a:rPr lang="ru-RU">
                          <a:effectLst/>
                          <a:latin typeface="Roboto"/>
                        </a:rPr>
                        <a:t>875 мосм/л</a:t>
                      </a:r>
                    </a:p>
                  </a:txBody>
                  <a:tcPr marL="95250" marR="95250" marT="95250" marB="95250" anchor="ctr"/>
                </a:tc>
                <a:tc>
                  <a:txBody>
                    <a:bodyPr/>
                    <a:lstStyle/>
                    <a:p>
                      <a:pPr fontAlgn="base"/>
                      <a:r>
                        <a:rPr lang="ru-RU">
                          <a:effectLst/>
                          <a:latin typeface="Roboto"/>
                        </a:rPr>
                        <a:t>770 мосм/л</a:t>
                      </a:r>
                    </a:p>
                  </a:txBody>
                  <a:tcPr marL="95250" marR="95250" marT="95250" marB="95250" anchor="ctr"/>
                </a:tc>
              </a:tr>
              <a:tr h="559827">
                <a:tc>
                  <a:txBody>
                    <a:bodyPr/>
                    <a:lstStyle/>
                    <a:p>
                      <a:pPr fontAlgn="base"/>
                      <a:r>
                        <a:rPr lang="ru-RU">
                          <a:effectLst/>
                          <a:latin typeface="Roboto"/>
                        </a:rPr>
                        <a:t>АК</a:t>
                      </a:r>
                    </a:p>
                  </a:txBody>
                  <a:tcPr marL="95250" marR="95250" marT="95250" marB="95250" anchor="ctr"/>
                </a:tc>
                <a:tc>
                  <a:txBody>
                    <a:bodyPr/>
                    <a:lstStyle/>
                    <a:p>
                      <a:pPr fontAlgn="base"/>
                      <a:r>
                        <a:rPr lang="ru-RU">
                          <a:effectLst/>
                          <a:latin typeface="Roboto"/>
                        </a:rPr>
                        <a:t>80 г/л</a:t>
                      </a:r>
                    </a:p>
                  </a:txBody>
                  <a:tcPr marL="95250" marR="95250" marT="95250" marB="95250" anchor="ctr"/>
                </a:tc>
                <a:tc>
                  <a:txBody>
                    <a:bodyPr/>
                    <a:lstStyle/>
                    <a:p>
                      <a:pPr fontAlgn="base"/>
                      <a:r>
                        <a:rPr lang="ru-RU">
                          <a:effectLst/>
                          <a:latin typeface="Roboto"/>
                        </a:rPr>
                        <a:t>100 г/л</a:t>
                      </a:r>
                    </a:p>
                  </a:txBody>
                  <a:tcPr marL="95250" marR="95250" marT="95250" marB="95250" anchor="ctr"/>
                </a:tc>
                <a:tc>
                  <a:txBody>
                    <a:bodyPr/>
                    <a:lstStyle/>
                    <a:p>
                      <a:pPr fontAlgn="base"/>
                      <a:r>
                        <a:rPr lang="ru-RU" dirty="0">
                          <a:effectLst/>
                          <a:latin typeface="Roboto"/>
                        </a:rPr>
                        <a:t>80 г/л</a:t>
                      </a:r>
                    </a:p>
                  </a:txBody>
                  <a:tcPr marL="95250" marR="95250" marT="95250" marB="95250" anchor="ctr"/>
                </a:tc>
              </a:tr>
            </a:tbl>
          </a:graphicData>
        </a:graphic>
      </p:graphicFrame>
    </p:spTree>
    <p:extLst>
      <p:ext uri="{BB962C8B-B14F-4D97-AF65-F5344CB8AC3E}">
        <p14:creationId xmlns:p14="http://schemas.microsoft.com/office/powerpoint/2010/main" val="71027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6001643"/>
          </a:xfrm>
          <a:prstGeom prst="rect">
            <a:avLst/>
          </a:prstGeom>
        </p:spPr>
        <p:txBody>
          <a:bodyPr wrap="square">
            <a:spAutoFit/>
          </a:bodyPr>
          <a:lstStyle/>
          <a:p>
            <a:pPr algn="ctr"/>
            <a:r>
              <a:rPr lang="ru-RU" sz="2000" b="0" i="1" dirty="0" smtClean="0">
                <a:solidFill>
                  <a:srgbClr val="C00000"/>
                </a:solidFill>
                <a:effectLst/>
                <a:latin typeface="Roboto"/>
              </a:rPr>
              <a:t>В стандартных растворах АК для ПП не содержится L-</a:t>
            </a:r>
            <a:r>
              <a:rPr lang="ru-RU" sz="2000" b="0" i="1" dirty="0" err="1" smtClean="0">
                <a:solidFill>
                  <a:srgbClr val="C00000"/>
                </a:solidFill>
                <a:effectLst/>
                <a:latin typeface="Roboto"/>
              </a:rPr>
              <a:t>глутамин</a:t>
            </a:r>
            <a:r>
              <a:rPr lang="ru-RU" sz="2000" b="0" i="1" dirty="0" smtClean="0">
                <a:solidFill>
                  <a:srgbClr val="C00000"/>
                </a:solidFill>
                <a:effectLst/>
                <a:latin typeface="Roboto"/>
              </a:rPr>
              <a:t> - свободная АК, присутствующая в организме в наибольшем количестве (514-568 </a:t>
            </a:r>
            <a:r>
              <a:rPr lang="ru-RU" sz="2000" b="0" i="1" dirty="0" err="1" smtClean="0">
                <a:solidFill>
                  <a:srgbClr val="C00000"/>
                </a:solidFill>
                <a:effectLst/>
                <a:latin typeface="Roboto"/>
              </a:rPr>
              <a:t>мкмоль</a:t>
            </a:r>
            <a:r>
              <a:rPr lang="ru-RU" sz="2000" b="0" i="1" dirty="0" smtClean="0">
                <a:solidFill>
                  <a:srgbClr val="C00000"/>
                </a:solidFill>
                <a:effectLst/>
                <a:latin typeface="Roboto"/>
              </a:rPr>
              <a:t>/л</a:t>
            </a:r>
            <a:r>
              <a:rPr lang="ru-RU" b="0" i="0" dirty="0" smtClean="0">
                <a:solidFill>
                  <a:srgbClr val="333333"/>
                </a:solidFill>
                <a:effectLst/>
                <a:latin typeface="Roboto"/>
              </a:rPr>
              <a:t>).</a:t>
            </a:r>
          </a:p>
          <a:p>
            <a:r>
              <a:rPr lang="ru-RU" b="0" i="0" dirty="0" smtClean="0">
                <a:solidFill>
                  <a:srgbClr val="333333"/>
                </a:solidFill>
                <a:effectLst/>
                <a:latin typeface="Roboto"/>
              </a:rPr>
              <a:t> При введении свободного </a:t>
            </a:r>
            <a:r>
              <a:rPr lang="ru-RU" b="0" i="0" dirty="0" err="1" smtClean="0">
                <a:solidFill>
                  <a:srgbClr val="333333"/>
                </a:solidFill>
                <a:effectLst/>
                <a:latin typeface="Roboto"/>
              </a:rPr>
              <a:t>глутамина</a:t>
            </a:r>
            <a:r>
              <a:rPr lang="ru-RU" b="0" i="0" dirty="0" smtClean="0">
                <a:solidFill>
                  <a:srgbClr val="333333"/>
                </a:solidFill>
                <a:effectLst/>
                <a:latin typeface="Roboto"/>
              </a:rPr>
              <a:t> обнаружено два отрицательных свойства –</a:t>
            </a:r>
          </a:p>
          <a:p>
            <a:r>
              <a:rPr lang="ru-RU" dirty="0" smtClean="0">
                <a:solidFill>
                  <a:srgbClr val="333333"/>
                </a:solidFill>
                <a:latin typeface="Roboto"/>
              </a:rPr>
              <a:t>   * </a:t>
            </a:r>
            <a:r>
              <a:rPr lang="ru-RU" b="0" i="0" dirty="0" smtClean="0">
                <a:solidFill>
                  <a:srgbClr val="333333"/>
                </a:solidFill>
                <a:effectLst/>
                <a:latin typeface="Roboto"/>
              </a:rPr>
              <a:t>нестабильность раствора при тепловой стерилизации, </a:t>
            </a:r>
          </a:p>
          <a:p>
            <a:pPr marL="285750" indent="-285750">
              <a:buFont typeface="Arial" charset="0"/>
              <a:buChar char="•"/>
            </a:pPr>
            <a:r>
              <a:rPr lang="ru-RU" b="0" i="0" dirty="0" smtClean="0">
                <a:solidFill>
                  <a:srgbClr val="333333"/>
                </a:solidFill>
                <a:effectLst/>
                <a:latin typeface="Roboto"/>
              </a:rPr>
              <a:t>очень низкая растворимость, что делает его непригодным для парентерального введения. </a:t>
            </a:r>
          </a:p>
          <a:p>
            <a:pPr marL="285750" indent="-285750">
              <a:buFont typeface="Arial" charset="0"/>
              <a:buChar char="•"/>
            </a:pPr>
            <a:r>
              <a:rPr lang="ru-RU" b="1" i="1" dirty="0" err="1" smtClean="0">
                <a:solidFill>
                  <a:schemeClr val="accent6">
                    <a:lumMod val="50000"/>
                  </a:schemeClr>
                </a:solidFill>
                <a:effectLst/>
                <a:latin typeface="Roboto"/>
              </a:rPr>
              <a:t>Глутамин</a:t>
            </a:r>
            <a:r>
              <a:rPr lang="ru-RU" b="0" i="0" dirty="0" smtClean="0">
                <a:solidFill>
                  <a:srgbClr val="333333"/>
                </a:solidFill>
                <a:effectLst/>
                <a:latin typeface="Roboto"/>
              </a:rPr>
              <a:t> участвует во многих метаболических процессах. При состоянии </a:t>
            </a:r>
          </a:p>
          <a:p>
            <a:pPr marL="285750" indent="-285750">
              <a:buFont typeface="Arial" charset="0"/>
              <a:buChar char="•"/>
            </a:pPr>
            <a:r>
              <a:rPr lang="ru-RU" b="0" i="0" dirty="0" smtClean="0">
                <a:solidFill>
                  <a:srgbClr val="333333"/>
                </a:solidFill>
                <a:effectLst/>
                <a:latin typeface="Roboto"/>
              </a:rPr>
              <a:t>При проведении продленной почечной заместительной терапии потери </a:t>
            </a:r>
            <a:r>
              <a:rPr lang="ru-RU" b="0" i="0" dirty="0" err="1" smtClean="0">
                <a:solidFill>
                  <a:srgbClr val="333333"/>
                </a:solidFill>
                <a:effectLst/>
                <a:latin typeface="Roboto"/>
              </a:rPr>
              <a:t>глутамина</a:t>
            </a:r>
            <a:r>
              <a:rPr lang="ru-RU" b="0" i="0" dirty="0" smtClean="0">
                <a:solidFill>
                  <a:srgbClr val="333333"/>
                </a:solidFill>
                <a:effectLst/>
                <a:latin typeface="Roboto"/>
              </a:rPr>
              <a:t> увеличиваются на 4-7 г/</a:t>
            </a:r>
            <a:r>
              <a:rPr lang="ru-RU" b="0" i="0" dirty="0" err="1" smtClean="0">
                <a:solidFill>
                  <a:srgbClr val="333333"/>
                </a:solidFill>
                <a:effectLst/>
                <a:latin typeface="Roboto"/>
              </a:rPr>
              <a:t>сут</a:t>
            </a:r>
            <a:r>
              <a:rPr lang="ru-RU" b="0" i="0" dirty="0" smtClean="0">
                <a:solidFill>
                  <a:srgbClr val="333333"/>
                </a:solidFill>
                <a:effectLst/>
                <a:latin typeface="Roboto"/>
              </a:rPr>
              <a:t>. </a:t>
            </a:r>
          </a:p>
          <a:p>
            <a:pPr marL="285750" indent="-285750">
              <a:buFont typeface="Arial" charset="0"/>
              <a:buChar char="•"/>
            </a:pPr>
            <a:r>
              <a:rPr lang="ru-RU" b="0" i="0" dirty="0" smtClean="0">
                <a:solidFill>
                  <a:srgbClr val="333333"/>
                </a:solidFill>
                <a:effectLst/>
                <a:latin typeface="Roboto"/>
              </a:rPr>
              <a:t>Доказано, что </a:t>
            </a:r>
            <a:r>
              <a:rPr lang="ru-RU" b="0" i="0" dirty="0" err="1" smtClean="0">
                <a:solidFill>
                  <a:srgbClr val="333333"/>
                </a:solidFill>
                <a:effectLst/>
                <a:latin typeface="Roboto"/>
              </a:rPr>
              <a:t>глутамин</a:t>
            </a:r>
            <a:r>
              <a:rPr lang="ru-RU" b="0" i="0" dirty="0" smtClean="0">
                <a:solidFill>
                  <a:srgbClr val="333333"/>
                </a:solidFill>
                <a:effectLst/>
                <a:latin typeface="Roboto"/>
              </a:rPr>
              <a:t> - необходимый субстрат для поддержания структуры и функции кишки при состояниях, когда происходит повреждение слизистой оболочки кишки, ухудшение барьерной функции, увеличение степени </a:t>
            </a:r>
            <a:r>
              <a:rPr lang="ru-RU" b="0" i="0" dirty="0" err="1" smtClean="0">
                <a:solidFill>
                  <a:srgbClr val="333333"/>
                </a:solidFill>
                <a:effectLst/>
                <a:latin typeface="Roboto"/>
              </a:rPr>
              <a:t>транслокации</a:t>
            </a:r>
            <a:r>
              <a:rPr lang="ru-RU" b="0" i="0" dirty="0" smtClean="0">
                <a:solidFill>
                  <a:srgbClr val="333333"/>
                </a:solidFill>
                <a:effectLst/>
                <a:latin typeface="Roboto"/>
              </a:rPr>
              <a:t> бактерий и токсинов в кровоток.</a:t>
            </a:r>
          </a:p>
          <a:p>
            <a:pPr marL="285750" indent="-285750">
              <a:buFont typeface="Arial" charset="0"/>
              <a:buChar char="•"/>
            </a:pPr>
            <a:r>
              <a:rPr lang="ru-RU" b="0" i="0" dirty="0" smtClean="0">
                <a:solidFill>
                  <a:srgbClr val="333333"/>
                </a:solidFill>
                <a:effectLst/>
                <a:latin typeface="Roboto"/>
              </a:rPr>
              <a:t> Функционирование иммунной системы также зависит от доступности </a:t>
            </a:r>
            <a:r>
              <a:rPr lang="ru-RU" b="0" i="0" dirty="0" err="1" smtClean="0">
                <a:solidFill>
                  <a:srgbClr val="333333"/>
                </a:solidFill>
                <a:effectLst/>
                <a:latin typeface="Roboto"/>
              </a:rPr>
              <a:t>глутамина</a:t>
            </a:r>
            <a:r>
              <a:rPr lang="ru-RU" b="0" i="0" dirty="0" smtClean="0">
                <a:solidFill>
                  <a:srgbClr val="333333"/>
                </a:solidFill>
                <a:effectLst/>
                <a:latin typeface="Roboto"/>
              </a:rPr>
              <a:t>. Кроме того, </a:t>
            </a:r>
            <a:r>
              <a:rPr lang="ru-RU" b="0" i="0" dirty="0" err="1" smtClean="0">
                <a:solidFill>
                  <a:srgbClr val="333333"/>
                </a:solidFill>
                <a:effectLst/>
                <a:latin typeface="Roboto"/>
              </a:rPr>
              <a:t>глутамин</a:t>
            </a:r>
            <a:r>
              <a:rPr lang="ru-RU" b="0" i="0" dirty="0" smtClean="0">
                <a:solidFill>
                  <a:srgbClr val="333333"/>
                </a:solidFill>
                <a:effectLst/>
                <a:latin typeface="Roboto"/>
              </a:rPr>
              <a:t> является предшественником одного из мощнейших антиоксидантов - </a:t>
            </a:r>
            <a:r>
              <a:rPr lang="ru-RU" b="0" i="0" dirty="0" err="1" smtClean="0">
                <a:solidFill>
                  <a:srgbClr val="333333"/>
                </a:solidFill>
                <a:effectLst/>
                <a:latin typeface="Roboto"/>
              </a:rPr>
              <a:t>глутатиона</a:t>
            </a:r>
            <a:r>
              <a:rPr lang="ru-RU" b="0" i="0" dirty="0" smtClean="0">
                <a:solidFill>
                  <a:srgbClr val="333333"/>
                </a:solidFill>
                <a:effectLst/>
                <a:latin typeface="Roboto"/>
              </a:rPr>
              <a:t>. Рекомендации ESPEN (2009): </a:t>
            </a:r>
          </a:p>
          <a:p>
            <a:pPr marL="285750" indent="-285750">
              <a:buFont typeface="Arial" charset="0"/>
              <a:buChar char="•"/>
            </a:pPr>
            <a:r>
              <a:rPr lang="ru-RU" b="0" i="0" dirty="0" smtClean="0">
                <a:solidFill>
                  <a:srgbClr val="333333"/>
                </a:solidFill>
                <a:effectLst/>
                <a:latin typeface="Roboto"/>
              </a:rPr>
              <a:t>при проведении ПП раствор АК необходимо вводить со скоростью, обеспечивающей поступление АК в количестве 1,3-1,5 г/кг в сутки, идеальной МТ в сочетании с введением адекватного количества энергетических субстратов (от 100 до 180 небелковых калорий на 1 г вводимого </a:t>
            </a:r>
            <a:r>
              <a:rPr lang="ru-RU" b="0" i="0" dirty="0" err="1" smtClean="0">
                <a:solidFill>
                  <a:srgbClr val="333333"/>
                </a:solidFill>
                <a:effectLst/>
                <a:latin typeface="Roboto"/>
              </a:rPr>
              <a:t>аминного</a:t>
            </a:r>
            <a:r>
              <a:rPr lang="ru-RU" b="0" i="0" dirty="0" smtClean="0">
                <a:solidFill>
                  <a:srgbClr val="333333"/>
                </a:solidFill>
                <a:effectLst/>
                <a:latin typeface="Roboto"/>
              </a:rPr>
              <a:t> азота).</a:t>
            </a:r>
            <a:endParaRPr lang="ru-RU" dirty="0"/>
          </a:p>
        </p:txBody>
      </p:sp>
    </p:spTree>
    <p:extLst>
      <p:ext uri="{BB962C8B-B14F-4D97-AF65-F5344CB8AC3E}">
        <p14:creationId xmlns:p14="http://schemas.microsoft.com/office/powerpoint/2010/main" val="60871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88640"/>
            <a:ext cx="9036496" cy="4093428"/>
          </a:xfrm>
          <a:prstGeom prst="rect">
            <a:avLst/>
          </a:prstGeom>
        </p:spPr>
        <p:txBody>
          <a:bodyPr wrap="square">
            <a:spAutoFit/>
          </a:bodyPr>
          <a:lstStyle/>
          <a:p>
            <a:r>
              <a:rPr lang="ru-RU" sz="2400" b="1" i="1" dirty="0">
                <a:solidFill>
                  <a:srgbClr val="C00000"/>
                </a:solidFill>
              </a:rPr>
              <a:t>Что такое специализированное питание</a:t>
            </a:r>
          </a:p>
          <a:p>
            <a:r>
              <a:rPr lang="ru-RU" sz="2000" b="1" i="1" dirty="0">
                <a:solidFill>
                  <a:schemeClr val="accent3">
                    <a:lumMod val="50000"/>
                  </a:schemeClr>
                </a:solidFill>
              </a:rPr>
              <a:t>Специализированное питание необходимо, когда пациент не может, не хочет или не должен принимать пищу привычным </a:t>
            </a:r>
            <a:r>
              <a:rPr lang="ru-RU" sz="2000" b="1" i="1" dirty="0" smtClean="0">
                <a:solidFill>
                  <a:schemeClr val="accent3">
                    <a:lumMod val="50000"/>
                  </a:schemeClr>
                </a:solidFill>
              </a:rPr>
              <a:t>образом. </a:t>
            </a:r>
          </a:p>
          <a:p>
            <a:r>
              <a:rPr lang="ru-RU" sz="2000" b="1" i="1" dirty="0" smtClean="0">
                <a:solidFill>
                  <a:schemeClr val="accent3">
                    <a:lumMod val="50000"/>
                  </a:schemeClr>
                </a:solidFill>
              </a:rPr>
              <a:t>Также </a:t>
            </a:r>
            <a:r>
              <a:rPr lang="ru-RU" sz="2000" b="1" i="1" dirty="0">
                <a:solidFill>
                  <a:schemeClr val="accent3">
                    <a:lumMod val="50000"/>
                  </a:schemeClr>
                </a:solidFill>
              </a:rPr>
              <a:t>его назначают, когда у пациента имеется выраженный дефицит питательных веществ.</a:t>
            </a:r>
          </a:p>
          <a:p>
            <a:r>
              <a:rPr lang="ru-RU" sz="2000" b="1" i="1" dirty="0">
                <a:solidFill>
                  <a:schemeClr val="accent3">
                    <a:lumMod val="50000"/>
                  </a:schemeClr>
                </a:solidFill>
              </a:rPr>
              <a:t>Специализированное питание не похоже на обычную еду, которой питаются здоровые люди. По форме это могут быть готовые к употреблению смеси, гели, растворы, сухие смеси</a:t>
            </a:r>
            <a:r>
              <a:rPr lang="ru-RU" dirty="0"/>
              <a:t>.</a:t>
            </a:r>
          </a:p>
          <a:p>
            <a:r>
              <a:rPr lang="ru-RU" sz="2400" b="1" i="1" dirty="0">
                <a:solidFill>
                  <a:schemeClr val="accent4">
                    <a:lumMod val="50000"/>
                  </a:schemeClr>
                </a:solidFill>
              </a:rPr>
              <a:t>Такое разнообразие форм питания обусловлено ограничениями в физическом состоянии пациентов. Например, многие пациенты, перенёсшие инсульт, имеют сложности с глотанием. Такое нарушение называется дисфагия</a:t>
            </a:r>
            <a:r>
              <a:rPr lang="ru-RU" dirty="0"/>
              <a:t>.</a:t>
            </a:r>
          </a:p>
        </p:txBody>
      </p:sp>
      <p:sp>
        <p:nvSpPr>
          <p:cNvPr id="5" name="Прямоугольник 4"/>
          <p:cNvSpPr/>
          <p:nvPr/>
        </p:nvSpPr>
        <p:spPr>
          <a:xfrm>
            <a:off x="0" y="4509120"/>
            <a:ext cx="8892480" cy="2246769"/>
          </a:xfrm>
          <a:prstGeom prst="rect">
            <a:avLst/>
          </a:prstGeom>
          <a:solidFill>
            <a:schemeClr val="accent3">
              <a:lumMod val="20000"/>
              <a:lumOff val="80000"/>
            </a:schemeClr>
          </a:solidFill>
        </p:spPr>
        <p:txBody>
          <a:bodyPr wrap="square">
            <a:spAutoFit/>
          </a:bodyPr>
          <a:lstStyle/>
          <a:p>
            <a:r>
              <a:rPr lang="ru-RU" sz="2000" b="1" i="1" dirty="0">
                <a:solidFill>
                  <a:schemeClr val="tx2">
                    <a:lumMod val="50000"/>
                  </a:schemeClr>
                </a:solidFill>
              </a:rPr>
              <a:t>У онкологических пациентов при проведении противоопухолевого лечения часто возникает отвращение к пище, тошнота, рвота, нарушение восприятия вкусов и запахов, быстрое </a:t>
            </a:r>
            <a:r>
              <a:rPr lang="ru-RU" sz="2000" b="1" i="1" dirty="0" smtClean="0">
                <a:solidFill>
                  <a:schemeClr val="tx2">
                    <a:lumMod val="50000"/>
                  </a:schemeClr>
                </a:solidFill>
              </a:rPr>
              <a:t>насыщение. </a:t>
            </a:r>
            <a:r>
              <a:rPr lang="ru-RU" sz="2000" b="1" i="1" dirty="0">
                <a:solidFill>
                  <a:schemeClr val="tx2">
                    <a:lumMod val="50000"/>
                  </a:schemeClr>
                </a:solidFill>
              </a:rPr>
              <a:t>Из-за этого они могут отказываться от еды. При этом их потребность в белке в два раза выше, чем у здорового </a:t>
            </a:r>
            <a:r>
              <a:rPr lang="ru-RU" sz="2000" b="1" i="1" dirty="0" smtClean="0">
                <a:solidFill>
                  <a:schemeClr val="tx2">
                    <a:lumMod val="50000"/>
                  </a:schemeClr>
                </a:solidFill>
              </a:rPr>
              <a:t>человека. </a:t>
            </a:r>
            <a:r>
              <a:rPr lang="ru-RU" sz="2000" b="1" i="1" dirty="0">
                <a:solidFill>
                  <a:schemeClr val="tx2">
                    <a:lumMod val="50000"/>
                  </a:schemeClr>
                </a:solidFill>
              </a:rPr>
              <a:t>Если у такого пациента развивается тяжёлая недостаточность питания, то ему могут назначить специализированное питание.</a:t>
            </a:r>
          </a:p>
        </p:txBody>
      </p:sp>
    </p:spTree>
    <p:extLst>
      <p:ext uri="{BB962C8B-B14F-4D97-AF65-F5344CB8AC3E}">
        <p14:creationId xmlns:p14="http://schemas.microsoft.com/office/powerpoint/2010/main" val="2706925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pPr algn="ctr" fontAlgn="base"/>
            <a:r>
              <a:rPr lang="ru-RU" b="1" i="1" dirty="0" smtClean="0">
                <a:solidFill>
                  <a:srgbClr val="C00000"/>
                </a:solidFill>
                <a:effectLst/>
                <a:latin typeface="Roboto"/>
              </a:rPr>
              <a:t>Глюкоза в практике ПП - основной источник энергии и углеводов. </a:t>
            </a:r>
          </a:p>
          <a:p>
            <a:pPr fontAlgn="base"/>
            <a:r>
              <a:rPr lang="ru-RU" b="0" i="0" dirty="0" smtClean="0">
                <a:solidFill>
                  <a:srgbClr val="333333"/>
                </a:solidFill>
                <a:effectLst/>
                <a:latin typeface="Roboto"/>
              </a:rPr>
              <a:t>При отсутствии энергетического обеспечения организм использует введенные или эндогенные АК в качестве источника энергии, а не для пластических целей. Усиление процессов </a:t>
            </a:r>
            <a:r>
              <a:rPr lang="ru-RU" b="0" i="0" dirty="0" err="1" smtClean="0">
                <a:solidFill>
                  <a:srgbClr val="333333"/>
                </a:solidFill>
                <a:effectLst/>
                <a:latin typeface="Roboto"/>
              </a:rPr>
              <a:t>глюконеогенеза</a:t>
            </a:r>
            <a:r>
              <a:rPr lang="ru-RU" b="0" i="0" dirty="0" smtClean="0">
                <a:solidFill>
                  <a:srgbClr val="333333"/>
                </a:solidFill>
                <a:effectLst/>
                <a:latin typeface="Roboto"/>
              </a:rPr>
              <a:t> и истощение запасов свободного гликогена является характерным проявлением нарушения обмена углеводов при стрессе. </a:t>
            </a:r>
          </a:p>
          <a:p>
            <a:pPr fontAlgn="base"/>
            <a:r>
              <a:rPr lang="ru-RU" b="0" i="0" dirty="0" smtClean="0">
                <a:solidFill>
                  <a:srgbClr val="333333"/>
                </a:solidFill>
                <a:effectLst/>
                <a:latin typeface="Roboto"/>
              </a:rPr>
              <a:t>В этих условиях недостаточное поступление глюкозы в еще большей степени усиливает </a:t>
            </a:r>
            <a:r>
              <a:rPr lang="ru-RU" b="0" i="0" dirty="0" err="1" smtClean="0">
                <a:solidFill>
                  <a:srgbClr val="333333"/>
                </a:solidFill>
                <a:effectLst/>
                <a:latin typeface="Roboto"/>
              </a:rPr>
              <a:t>глюконеогенез</a:t>
            </a:r>
            <a:r>
              <a:rPr lang="ru-RU" b="0" i="0" dirty="0" smtClean="0">
                <a:solidFill>
                  <a:srgbClr val="333333"/>
                </a:solidFill>
                <a:effectLst/>
                <a:latin typeface="Roboto"/>
              </a:rPr>
              <a:t>, который не экономичен и ведет к быстрой потере белка (100 г белка образуют 56 г глюкозы). Кроме того, между обменом углеводов, АК и липидов существует тесная взаимосвязь.</a:t>
            </a:r>
          </a:p>
          <a:p>
            <a:pPr fontAlgn="base"/>
            <a:r>
              <a:rPr lang="ru-RU" b="1" i="0" dirty="0" smtClean="0">
                <a:solidFill>
                  <a:srgbClr val="C00000"/>
                </a:solidFill>
                <a:effectLst/>
                <a:latin typeface="Roboto"/>
              </a:rPr>
              <a:t>Доля глюкозы в энергоснабжении составляет 50-60%.</a:t>
            </a:r>
          </a:p>
          <a:p>
            <a:pPr fontAlgn="base"/>
            <a:r>
              <a:rPr lang="ru-RU" b="1" i="0" dirty="0" smtClean="0">
                <a:solidFill>
                  <a:srgbClr val="C00000"/>
                </a:solidFill>
                <a:effectLst/>
                <a:latin typeface="Roboto"/>
              </a:rPr>
              <a:t> </a:t>
            </a:r>
            <a:r>
              <a:rPr lang="ru-RU" b="0" i="0" dirty="0" smtClean="0">
                <a:solidFill>
                  <a:srgbClr val="333333"/>
                </a:solidFill>
                <a:effectLst/>
                <a:latin typeface="Roboto"/>
              </a:rPr>
              <a:t>Минимальная суточная норма глюкозы составляет около 2 г/кг. Максимально рекомендованное количество вводимой глюкозы не должно превышать 5-6 г/кг в сутки (ESPEN, 2009). У здорового человека в условиях аэробного гликолиза скорость окисления глюкозы составляет около 3 мг/кг в минуту. </a:t>
            </a:r>
          </a:p>
          <a:p>
            <a:pPr fontAlgn="base"/>
            <a:r>
              <a:rPr lang="ru-RU" b="0" i="0" dirty="0" smtClean="0">
                <a:solidFill>
                  <a:srgbClr val="333333"/>
                </a:solidFill>
                <a:effectLst/>
                <a:latin typeface="Roboto"/>
              </a:rPr>
              <a:t>При развитии критического состояния или сепсиса скорость окисления экзогенно поступившей глюкозы снижается до 1,8-2 мг/кг в минуту.</a:t>
            </a:r>
          </a:p>
          <a:p>
            <a:pPr fontAlgn="base"/>
            <a:r>
              <a:rPr lang="ru-RU" b="0" i="0" dirty="0" smtClean="0">
                <a:solidFill>
                  <a:srgbClr val="333333"/>
                </a:solidFill>
                <a:effectLst/>
                <a:latin typeface="Roboto"/>
              </a:rPr>
              <a:t> Во избежание метаболических осложнений максимальная скорость </a:t>
            </a:r>
            <a:r>
              <a:rPr lang="ru-RU" b="0" i="0" dirty="0" err="1" smtClean="0">
                <a:solidFill>
                  <a:srgbClr val="333333"/>
                </a:solidFill>
                <a:effectLst/>
                <a:latin typeface="Roboto"/>
              </a:rPr>
              <a:t>инфузии</a:t>
            </a:r>
            <a:r>
              <a:rPr lang="ru-RU" b="0" i="0" dirty="0" smtClean="0">
                <a:solidFill>
                  <a:srgbClr val="333333"/>
                </a:solidFill>
                <a:effectLst/>
                <a:latin typeface="Roboto"/>
              </a:rPr>
              <a:t> глюкозы при проведении продленного ПП не должна превышать 3-5 мг/кг в минуту. Поступление избытка глюкозы в организм приводит к активации процессов </a:t>
            </a:r>
            <a:r>
              <a:rPr lang="ru-RU" b="0" i="0" dirty="0" err="1" smtClean="0">
                <a:solidFill>
                  <a:srgbClr val="333333"/>
                </a:solidFill>
                <a:effectLst/>
                <a:latin typeface="Roboto"/>
              </a:rPr>
              <a:t>липонеогенеза</a:t>
            </a:r>
            <a:r>
              <a:rPr lang="ru-RU" b="0" i="0" dirty="0" smtClean="0">
                <a:solidFill>
                  <a:srgbClr val="333333"/>
                </a:solidFill>
                <a:effectLst/>
                <a:latin typeface="Roboto"/>
              </a:rPr>
              <a:t>, в том числе развития жировой дистрофии печени.</a:t>
            </a:r>
          </a:p>
          <a:p>
            <a:pPr fontAlgn="base"/>
            <a:r>
              <a:rPr lang="ru-RU" b="0" i="0" dirty="0" smtClean="0">
                <a:solidFill>
                  <a:srgbClr val="333333"/>
                </a:solidFill>
                <a:effectLst/>
                <a:latin typeface="Roboto"/>
              </a:rPr>
              <a:t>При травме, ожогах, сепсисе низкое потребление углеводов (100-200 г/</a:t>
            </a:r>
            <a:r>
              <a:rPr lang="ru-RU" b="0" i="0" dirty="0" err="1" smtClean="0">
                <a:solidFill>
                  <a:srgbClr val="333333"/>
                </a:solidFill>
                <a:effectLst/>
                <a:latin typeface="Roboto"/>
              </a:rPr>
              <a:t>сут</a:t>
            </a:r>
            <a:r>
              <a:rPr lang="ru-RU" b="0" i="0" dirty="0" smtClean="0">
                <a:solidFill>
                  <a:srgbClr val="333333"/>
                </a:solidFill>
                <a:effectLst/>
                <a:latin typeface="Roboto"/>
              </a:rPr>
              <a:t>) имеет небольшое влияние на катаболизм белка и не подавляет </a:t>
            </a:r>
            <a:r>
              <a:rPr lang="ru-RU" b="0" i="0" dirty="0" err="1" smtClean="0">
                <a:solidFill>
                  <a:srgbClr val="333333"/>
                </a:solidFill>
                <a:effectLst/>
                <a:latin typeface="Roboto"/>
              </a:rPr>
              <a:t>глюконеогенез</a:t>
            </a:r>
            <a:r>
              <a:rPr lang="ru-RU" b="0" i="0" dirty="0" smtClean="0">
                <a:solidFill>
                  <a:srgbClr val="333333"/>
                </a:solidFill>
                <a:effectLst/>
                <a:latin typeface="Roboto"/>
              </a:rPr>
              <a:t>. Максимальное подавление </a:t>
            </a:r>
            <a:r>
              <a:rPr lang="ru-RU" b="0" i="0" dirty="0" err="1" smtClean="0">
                <a:solidFill>
                  <a:srgbClr val="333333"/>
                </a:solidFill>
                <a:effectLst/>
                <a:latin typeface="Roboto"/>
              </a:rPr>
              <a:t>глюконеогенеза</a:t>
            </a:r>
            <a:r>
              <a:rPr lang="ru-RU" b="0" i="0" dirty="0" smtClean="0">
                <a:solidFill>
                  <a:srgbClr val="333333"/>
                </a:solidFill>
                <a:effectLst/>
                <a:latin typeface="Roboto"/>
              </a:rPr>
              <a:t> происходит при потреблении 600 г глюкозы в сутки. </a:t>
            </a:r>
            <a:endParaRPr lang="ru-RU" b="0" i="0" dirty="0">
              <a:solidFill>
                <a:srgbClr val="333333"/>
              </a:solidFill>
              <a:effectLst/>
              <a:latin typeface="Roboto"/>
            </a:endParaRPr>
          </a:p>
        </p:txBody>
      </p:sp>
    </p:spTree>
    <p:extLst>
      <p:ext uri="{BB962C8B-B14F-4D97-AF65-F5344CB8AC3E}">
        <p14:creationId xmlns:p14="http://schemas.microsoft.com/office/powerpoint/2010/main" val="2938509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9036496" cy="2308324"/>
          </a:xfrm>
          <a:prstGeom prst="rect">
            <a:avLst/>
          </a:prstGeom>
        </p:spPr>
        <p:txBody>
          <a:bodyPr wrap="square">
            <a:spAutoFit/>
          </a:bodyPr>
          <a:lstStyle/>
          <a:p>
            <a:r>
              <a:rPr lang="ru-RU" dirty="0" err="1" smtClean="0"/>
              <a:t>Инфузии</a:t>
            </a:r>
            <a:r>
              <a:rPr lang="ru-RU" dirty="0" smtClean="0"/>
              <a:t> углеводов 200-600 г улучшают азотистый баланс, однако дальнейшее увеличение количества глюкозы не подавляет </a:t>
            </a:r>
            <a:r>
              <a:rPr lang="ru-RU" b="0" i="0" dirty="0" smtClean="0">
                <a:solidFill>
                  <a:srgbClr val="333333"/>
                </a:solidFill>
                <a:effectLst/>
                <a:latin typeface="Roboto"/>
              </a:rPr>
              <a:t>катаболизм. Обеспечение организма углеводами снижает азотистые потери, а введение до 100 г глюкозы в сутки предупреждает развитие </a:t>
            </a:r>
            <a:r>
              <a:rPr lang="ru-RU" b="0" i="0" dirty="0" err="1" smtClean="0">
                <a:solidFill>
                  <a:srgbClr val="333333"/>
                </a:solidFill>
                <a:effectLst/>
                <a:latin typeface="Roboto"/>
              </a:rPr>
              <a:t>кетоза</a:t>
            </a:r>
            <a:r>
              <a:rPr lang="ru-RU" b="0" i="0" dirty="0" smtClean="0">
                <a:solidFill>
                  <a:srgbClr val="333333"/>
                </a:solidFill>
                <a:effectLst/>
                <a:latin typeface="Roboto"/>
              </a:rPr>
              <a:t>.</a:t>
            </a:r>
          </a:p>
          <a:p>
            <a:r>
              <a:rPr lang="ru-RU" b="0" i="0" dirty="0" smtClean="0">
                <a:solidFill>
                  <a:srgbClr val="333333"/>
                </a:solidFill>
                <a:effectLst/>
                <a:latin typeface="Roboto"/>
              </a:rPr>
              <a:t> В связи с этим глюкозу широко используют в практике ПП в качестве источника небелковых калорий в виде 20-30% раствора. </a:t>
            </a:r>
          </a:p>
          <a:p>
            <a:r>
              <a:rPr lang="ru-RU" b="0" i="0" dirty="0" smtClean="0">
                <a:solidFill>
                  <a:srgbClr val="333333"/>
                </a:solidFill>
                <a:effectLst/>
                <a:latin typeface="Roboto"/>
              </a:rPr>
              <a:t>Возможности 5 и 10% растворов глюкозы ограничены их низкой энергоемкостью и объемом </a:t>
            </a:r>
            <a:r>
              <a:rPr lang="ru-RU" b="0" i="0" dirty="0" err="1" smtClean="0">
                <a:solidFill>
                  <a:srgbClr val="333333"/>
                </a:solidFill>
                <a:effectLst/>
                <a:latin typeface="Roboto"/>
              </a:rPr>
              <a:t>инфузий</a:t>
            </a:r>
            <a:r>
              <a:rPr lang="ru-RU" b="0" i="0" dirty="0" smtClean="0">
                <a:solidFill>
                  <a:srgbClr val="333333"/>
                </a:solidFill>
                <a:effectLst/>
                <a:latin typeface="Roboto"/>
              </a:rPr>
              <a:t> .</a:t>
            </a:r>
            <a:endParaRPr lang="ru-RU" dirty="0"/>
          </a:p>
        </p:txBody>
      </p:sp>
      <p:sp>
        <p:nvSpPr>
          <p:cNvPr id="3" name="Прямоугольник 2"/>
          <p:cNvSpPr/>
          <p:nvPr/>
        </p:nvSpPr>
        <p:spPr>
          <a:xfrm>
            <a:off x="1475657" y="2424956"/>
            <a:ext cx="4933866" cy="369332"/>
          </a:xfrm>
          <a:prstGeom prst="rect">
            <a:avLst/>
          </a:prstGeom>
        </p:spPr>
        <p:txBody>
          <a:bodyPr wrap="square">
            <a:spAutoFit/>
          </a:bodyPr>
          <a:lstStyle/>
          <a:p>
            <a:pPr algn="ctr"/>
            <a:r>
              <a:rPr lang="ru-RU" b="1" i="1" dirty="0" smtClean="0">
                <a:solidFill>
                  <a:srgbClr val="C00000"/>
                </a:solidFill>
              </a:rPr>
              <a:t>Характеристика растворов глюкозы</a:t>
            </a:r>
            <a:endParaRPr lang="ru-RU" b="1" i="1" dirty="0">
              <a:solidFill>
                <a:srgbClr val="C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74948674"/>
              </p:ext>
            </p:extLst>
          </p:nvPr>
        </p:nvGraphicFramePr>
        <p:xfrm>
          <a:off x="323527" y="2924944"/>
          <a:ext cx="8640960" cy="3816426"/>
        </p:xfrm>
        <a:graphic>
          <a:graphicData uri="http://schemas.openxmlformats.org/drawingml/2006/table">
            <a:tbl>
              <a:tblPr firstRow="1" bandRow="1">
                <a:tableStyleId>{5C22544A-7EE6-4342-B048-85BDC9FD1C3A}</a:tableStyleId>
              </a:tblPr>
              <a:tblGrid>
                <a:gridCol w="2880320"/>
                <a:gridCol w="2880320"/>
                <a:gridCol w="2880320"/>
              </a:tblGrid>
              <a:tr h="636071">
                <a:tc>
                  <a:txBody>
                    <a:bodyPr/>
                    <a:lstStyle/>
                    <a:p>
                      <a:pPr fontAlgn="base"/>
                      <a:r>
                        <a:rPr lang="ru-RU" b="1" dirty="0">
                          <a:effectLst/>
                          <a:latin typeface="Roboto"/>
                        </a:rPr>
                        <a:t>Концентрация, %</a:t>
                      </a:r>
                      <a:endParaRPr lang="ru-RU" dirty="0">
                        <a:effectLst/>
                        <a:latin typeface="Roboto"/>
                      </a:endParaRPr>
                    </a:p>
                  </a:txBody>
                  <a:tcPr marL="95250" marR="95250" marT="95250" marB="95250" anchor="ctr"/>
                </a:tc>
                <a:tc>
                  <a:txBody>
                    <a:bodyPr/>
                    <a:lstStyle/>
                    <a:p>
                      <a:pPr fontAlgn="base"/>
                      <a:r>
                        <a:rPr lang="ru-RU" b="1">
                          <a:effectLst/>
                          <a:latin typeface="Roboto"/>
                        </a:rPr>
                        <a:t>Энергетическая цен-</a:t>
                      </a:r>
                      <a:endParaRPr lang="ru-RU">
                        <a:effectLst/>
                        <a:latin typeface="Roboto"/>
                      </a:endParaRPr>
                    </a:p>
                  </a:txBody>
                  <a:tcPr marL="95250" marR="95250" marT="95250" marB="95250" anchor="ctr"/>
                </a:tc>
                <a:tc>
                  <a:txBody>
                    <a:bodyPr/>
                    <a:lstStyle/>
                    <a:p>
                      <a:pPr fontAlgn="base"/>
                      <a:r>
                        <a:rPr lang="ru-RU" b="1" dirty="0" err="1">
                          <a:effectLst/>
                          <a:latin typeface="Roboto"/>
                        </a:rPr>
                        <a:t>Осмолярность</a:t>
                      </a:r>
                      <a:r>
                        <a:rPr lang="ru-RU" b="1" dirty="0">
                          <a:effectLst/>
                          <a:latin typeface="Roboto"/>
                        </a:rPr>
                        <a:t>,</a:t>
                      </a:r>
                      <a:endParaRPr lang="ru-RU" dirty="0">
                        <a:effectLst/>
                        <a:latin typeface="Roboto"/>
                      </a:endParaRPr>
                    </a:p>
                  </a:txBody>
                  <a:tcPr marL="95250" marR="95250" marT="95250" marB="95250" anchor="ctr"/>
                </a:tc>
              </a:tr>
              <a:tr h="636071">
                <a:tc>
                  <a:txBody>
                    <a:bodyPr/>
                    <a:lstStyle/>
                    <a:p>
                      <a:pPr fontAlgn="base"/>
                      <a:endParaRPr lang="ru-RU">
                        <a:effectLst/>
                        <a:latin typeface="Roboto"/>
                      </a:endParaRPr>
                    </a:p>
                  </a:txBody>
                  <a:tcPr marL="95250" marR="95250" marT="95250" marB="95250" anchor="ctr"/>
                </a:tc>
                <a:tc>
                  <a:txBody>
                    <a:bodyPr/>
                    <a:lstStyle/>
                    <a:p>
                      <a:pPr fontAlgn="base"/>
                      <a:r>
                        <a:rPr lang="ru-RU" b="1">
                          <a:effectLst/>
                          <a:latin typeface="Roboto"/>
                        </a:rPr>
                        <a:t>ность, ккал/л</a:t>
                      </a:r>
                      <a:endParaRPr lang="ru-RU">
                        <a:effectLst/>
                        <a:latin typeface="Roboto"/>
                      </a:endParaRPr>
                    </a:p>
                  </a:txBody>
                  <a:tcPr marL="95250" marR="95250" marT="95250" marB="95250" anchor="ctr"/>
                </a:tc>
                <a:tc>
                  <a:txBody>
                    <a:bodyPr/>
                    <a:lstStyle/>
                    <a:p>
                      <a:pPr fontAlgn="base"/>
                      <a:r>
                        <a:rPr lang="ru-RU" b="1">
                          <a:effectLst/>
                          <a:latin typeface="Roboto"/>
                        </a:rPr>
                        <a:t>мосм/л</a:t>
                      </a:r>
                      <a:endParaRPr lang="ru-RU">
                        <a:effectLst/>
                        <a:latin typeface="Roboto"/>
                      </a:endParaRPr>
                    </a:p>
                  </a:txBody>
                  <a:tcPr marL="95250" marR="95250" marT="95250" marB="95250" anchor="ctr"/>
                </a:tc>
              </a:tr>
              <a:tr h="636071">
                <a:tc>
                  <a:txBody>
                    <a:bodyPr/>
                    <a:lstStyle/>
                    <a:p>
                      <a:pPr fontAlgn="base"/>
                      <a:r>
                        <a:rPr lang="ru-RU">
                          <a:effectLst/>
                          <a:latin typeface="Roboto"/>
                        </a:rPr>
                        <a:t>5</a:t>
                      </a:r>
                    </a:p>
                  </a:txBody>
                  <a:tcPr marL="95250" marR="95250" marT="95250" marB="95250" anchor="ctr"/>
                </a:tc>
                <a:tc>
                  <a:txBody>
                    <a:bodyPr/>
                    <a:lstStyle/>
                    <a:p>
                      <a:pPr fontAlgn="base"/>
                      <a:r>
                        <a:rPr lang="ru-RU">
                          <a:effectLst/>
                          <a:latin typeface="Roboto"/>
                        </a:rPr>
                        <a:t>170</a:t>
                      </a:r>
                    </a:p>
                  </a:txBody>
                  <a:tcPr marL="95250" marR="95250" marT="95250" marB="95250" anchor="ctr"/>
                </a:tc>
                <a:tc>
                  <a:txBody>
                    <a:bodyPr/>
                    <a:lstStyle/>
                    <a:p>
                      <a:pPr fontAlgn="base"/>
                      <a:r>
                        <a:rPr lang="ru-RU">
                          <a:effectLst/>
                          <a:latin typeface="Roboto"/>
                        </a:rPr>
                        <a:t>250</a:t>
                      </a:r>
                    </a:p>
                  </a:txBody>
                  <a:tcPr marL="95250" marR="95250" marT="95250" marB="95250" anchor="ctr"/>
                </a:tc>
              </a:tr>
              <a:tr h="636071">
                <a:tc>
                  <a:txBody>
                    <a:bodyPr/>
                    <a:lstStyle/>
                    <a:p>
                      <a:pPr fontAlgn="base"/>
                      <a:r>
                        <a:rPr lang="ru-RU">
                          <a:effectLst/>
                          <a:latin typeface="Roboto"/>
                        </a:rPr>
                        <a:t>10</a:t>
                      </a:r>
                    </a:p>
                  </a:txBody>
                  <a:tcPr marL="95250" marR="95250" marT="95250" marB="95250" anchor="ctr"/>
                </a:tc>
                <a:tc>
                  <a:txBody>
                    <a:bodyPr/>
                    <a:lstStyle/>
                    <a:p>
                      <a:pPr fontAlgn="base"/>
                      <a:r>
                        <a:rPr lang="ru-RU">
                          <a:effectLst/>
                          <a:latin typeface="Roboto"/>
                        </a:rPr>
                        <a:t>340</a:t>
                      </a:r>
                    </a:p>
                  </a:txBody>
                  <a:tcPr marL="95250" marR="95250" marT="95250" marB="95250" anchor="ctr"/>
                </a:tc>
                <a:tc>
                  <a:txBody>
                    <a:bodyPr/>
                    <a:lstStyle/>
                    <a:p>
                      <a:pPr fontAlgn="base"/>
                      <a:r>
                        <a:rPr lang="ru-RU">
                          <a:effectLst/>
                          <a:latin typeface="Roboto"/>
                        </a:rPr>
                        <a:t>500</a:t>
                      </a:r>
                    </a:p>
                  </a:txBody>
                  <a:tcPr marL="95250" marR="95250" marT="95250" marB="95250" anchor="ctr"/>
                </a:tc>
              </a:tr>
              <a:tr h="636071">
                <a:tc>
                  <a:txBody>
                    <a:bodyPr/>
                    <a:lstStyle/>
                    <a:p>
                      <a:pPr fontAlgn="base"/>
                      <a:r>
                        <a:rPr lang="ru-RU">
                          <a:effectLst/>
                          <a:latin typeface="Roboto"/>
                        </a:rPr>
                        <a:t>20</a:t>
                      </a:r>
                    </a:p>
                  </a:txBody>
                  <a:tcPr marL="95250" marR="95250" marT="95250" marB="95250" anchor="ctr"/>
                </a:tc>
                <a:tc>
                  <a:txBody>
                    <a:bodyPr/>
                    <a:lstStyle/>
                    <a:p>
                      <a:pPr fontAlgn="base"/>
                      <a:r>
                        <a:rPr lang="ru-RU">
                          <a:effectLst/>
                          <a:latin typeface="Roboto"/>
                        </a:rPr>
                        <a:t>680</a:t>
                      </a:r>
                    </a:p>
                  </a:txBody>
                  <a:tcPr marL="95250" marR="95250" marT="95250" marB="95250" anchor="ctr"/>
                </a:tc>
                <a:tc>
                  <a:txBody>
                    <a:bodyPr/>
                    <a:lstStyle/>
                    <a:p>
                      <a:pPr fontAlgn="base"/>
                      <a:r>
                        <a:rPr lang="ru-RU">
                          <a:effectLst/>
                          <a:latin typeface="Roboto"/>
                        </a:rPr>
                        <a:t>1000</a:t>
                      </a:r>
                    </a:p>
                  </a:txBody>
                  <a:tcPr marL="95250" marR="95250" marT="95250" marB="95250" anchor="ctr"/>
                </a:tc>
              </a:tr>
              <a:tr h="636071">
                <a:tc>
                  <a:txBody>
                    <a:bodyPr/>
                    <a:lstStyle/>
                    <a:p>
                      <a:pPr fontAlgn="base"/>
                      <a:r>
                        <a:rPr lang="ru-RU">
                          <a:effectLst/>
                          <a:latin typeface="Roboto"/>
                        </a:rPr>
                        <a:t>30</a:t>
                      </a:r>
                    </a:p>
                  </a:txBody>
                  <a:tcPr marL="95250" marR="95250" marT="95250" marB="95250" anchor="ctr"/>
                </a:tc>
                <a:tc>
                  <a:txBody>
                    <a:bodyPr/>
                    <a:lstStyle/>
                    <a:p>
                      <a:pPr fontAlgn="base"/>
                      <a:r>
                        <a:rPr lang="ru-RU">
                          <a:effectLst/>
                          <a:latin typeface="Roboto"/>
                        </a:rPr>
                        <a:t>1700</a:t>
                      </a:r>
                    </a:p>
                  </a:txBody>
                  <a:tcPr marL="95250" marR="95250" marT="95250" marB="95250" anchor="ctr"/>
                </a:tc>
                <a:tc>
                  <a:txBody>
                    <a:bodyPr/>
                    <a:lstStyle/>
                    <a:p>
                      <a:pPr fontAlgn="base"/>
                      <a:r>
                        <a:rPr lang="ru-RU" dirty="0">
                          <a:effectLst/>
                          <a:latin typeface="Roboto"/>
                        </a:rPr>
                        <a:t>2500</a:t>
                      </a:r>
                    </a:p>
                  </a:txBody>
                  <a:tcPr marL="95250" marR="95250" marT="95250" marB="95250" anchor="ctr"/>
                </a:tc>
              </a:tr>
            </a:tbl>
          </a:graphicData>
        </a:graphic>
      </p:graphicFrame>
    </p:spTree>
    <p:extLst>
      <p:ext uri="{BB962C8B-B14F-4D97-AF65-F5344CB8AC3E}">
        <p14:creationId xmlns:p14="http://schemas.microsoft.com/office/powerpoint/2010/main" val="2379415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6740307"/>
          </a:xfrm>
          <a:prstGeom prst="rect">
            <a:avLst/>
          </a:prstGeom>
        </p:spPr>
        <p:txBody>
          <a:bodyPr wrap="square">
            <a:spAutoFit/>
          </a:bodyPr>
          <a:lstStyle/>
          <a:p>
            <a:pPr algn="ctr"/>
            <a:r>
              <a:rPr lang="ru-RU" sz="2400" dirty="0" smtClean="0">
                <a:solidFill>
                  <a:srgbClr val="FF0000"/>
                </a:solidFill>
              </a:rPr>
              <a:t>Рекомендации по применению не более чем 20-30% растворов глюкозы обусловлены развитием при критических состояниях низкой толерантности к глюкозе в результате блокады выделения инсулина с возникновением выраженной гипергликемии, </a:t>
            </a:r>
            <a:r>
              <a:rPr lang="ru-RU" sz="2400" dirty="0" err="1" smtClean="0">
                <a:solidFill>
                  <a:srgbClr val="FF0000"/>
                </a:solidFill>
              </a:rPr>
              <a:t>глюкозурии</a:t>
            </a:r>
            <a:r>
              <a:rPr lang="ru-RU" sz="2400" dirty="0" smtClean="0">
                <a:solidFill>
                  <a:srgbClr val="FF0000"/>
                </a:solidFill>
              </a:rPr>
              <a:t>, </a:t>
            </a:r>
            <a:r>
              <a:rPr lang="ru-RU" sz="2400" dirty="0" err="1" smtClean="0">
                <a:solidFill>
                  <a:srgbClr val="FF0000"/>
                </a:solidFill>
              </a:rPr>
              <a:t>гиперосмолярности</a:t>
            </a:r>
            <a:r>
              <a:rPr lang="ru-RU" sz="2400" dirty="0" smtClean="0">
                <a:solidFill>
                  <a:srgbClr val="FF0000"/>
                </a:solidFill>
              </a:rPr>
              <a:t>. </a:t>
            </a:r>
          </a:p>
          <a:p>
            <a:r>
              <a:rPr lang="ru-RU" sz="2400" dirty="0"/>
              <a:t> </a:t>
            </a:r>
            <a:r>
              <a:rPr lang="ru-RU" sz="2400" dirty="0" smtClean="0"/>
              <a:t>Кроме того, применение больших доз глюкозы в высококонцентрированных растворах чревато развитием как клинических, так и метаболических осложнений: </a:t>
            </a:r>
          </a:p>
          <a:p>
            <a:r>
              <a:rPr lang="ru-RU" sz="2400" dirty="0" smtClean="0"/>
              <a:t>*изменение респираторного коэффициента; </a:t>
            </a:r>
          </a:p>
          <a:p>
            <a:r>
              <a:rPr lang="ru-RU" sz="2400" dirty="0"/>
              <a:t>*</a:t>
            </a:r>
            <a:r>
              <a:rPr lang="ru-RU" sz="2400" dirty="0" smtClean="0"/>
              <a:t>увеличение минутного объема дыхания, </a:t>
            </a:r>
          </a:p>
          <a:p>
            <a:r>
              <a:rPr lang="ru-RU" sz="2400" dirty="0"/>
              <a:t>*</a:t>
            </a:r>
            <a:r>
              <a:rPr lang="ru-RU" sz="2400" dirty="0" smtClean="0"/>
              <a:t>длительности ИВЛ; </a:t>
            </a:r>
          </a:p>
          <a:p>
            <a:r>
              <a:rPr lang="ru-RU" sz="2400" dirty="0"/>
              <a:t>*</a:t>
            </a:r>
            <a:r>
              <a:rPr lang="ru-RU" sz="2400" dirty="0" smtClean="0"/>
              <a:t>повышение активации </a:t>
            </a:r>
            <a:r>
              <a:rPr lang="ru-RU" sz="2400" dirty="0" err="1" smtClean="0"/>
              <a:t>липонеогенеза</a:t>
            </a:r>
            <a:r>
              <a:rPr lang="ru-RU" sz="2400" dirty="0" smtClean="0"/>
              <a:t> и жировой инфильтрации печени; *гипергликемия с </a:t>
            </a:r>
            <a:r>
              <a:rPr lang="ru-RU" sz="2400" dirty="0" err="1" smtClean="0"/>
              <a:t>гиперосмолярным</a:t>
            </a:r>
            <a:r>
              <a:rPr lang="ru-RU" sz="2400" dirty="0" smtClean="0"/>
              <a:t> синдромом; </a:t>
            </a:r>
          </a:p>
          <a:p>
            <a:r>
              <a:rPr lang="ru-RU" sz="2400" dirty="0" smtClean="0"/>
              <a:t>гипогликемия в связи с передозировкой инсулина. </a:t>
            </a:r>
          </a:p>
          <a:p>
            <a:r>
              <a:rPr lang="ru-RU" sz="2400" dirty="0"/>
              <a:t>*</a:t>
            </a:r>
            <a:r>
              <a:rPr lang="ru-RU" sz="2400" dirty="0" smtClean="0"/>
              <a:t>Гипергликемия усиливает распад белка и </a:t>
            </a:r>
            <a:r>
              <a:rPr lang="ru-RU" sz="2400" dirty="0" err="1" smtClean="0"/>
              <a:t>глюконеогенез</a:t>
            </a:r>
            <a:r>
              <a:rPr lang="ru-RU" sz="2400" dirty="0" smtClean="0"/>
              <a:t> из АК распадающихся мышц. </a:t>
            </a:r>
          </a:p>
          <a:p>
            <a:r>
              <a:rPr lang="ru-RU" sz="2400" dirty="0"/>
              <a:t>*</a:t>
            </a:r>
            <a:r>
              <a:rPr lang="ru-RU" sz="2400" dirty="0" smtClean="0"/>
              <a:t>При этом чем более выражена гипергликемия, тем больше отрицательный азотистый баланс</a:t>
            </a:r>
            <a:r>
              <a:rPr lang="ru-RU" dirty="0" smtClean="0"/>
              <a:t>.</a:t>
            </a:r>
            <a:endParaRPr lang="ru-RU" dirty="0"/>
          </a:p>
        </p:txBody>
      </p:sp>
    </p:spTree>
    <p:extLst>
      <p:ext uri="{BB962C8B-B14F-4D97-AF65-F5344CB8AC3E}">
        <p14:creationId xmlns:p14="http://schemas.microsoft.com/office/powerpoint/2010/main" val="365621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3"/>
            <a:ext cx="8496944" cy="2031325"/>
          </a:xfrm>
          <a:prstGeom prst="rect">
            <a:avLst/>
          </a:prstGeom>
        </p:spPr>
        <p:txBody>
          <a:bodyPr wrap="square">
            <a:spAutoFit/>
          </a:bodyPr>
          <a:lstStyle/>
          <a:p>
            <a:r>
              <a:rPr lang="ru-RU" dirty="0"/>
              <a:t>Примеры составов с углеводами при внутривенном питании</a:t>
            </a:r>
          </a:p>
          <a:p>
            <a:endParaRPr lang="ru-RU" dirty="0"/>
          </a:p>
          <a:p>
            <a:r>
              <a:rPr lang="ru-RU" dirty="0"/>
              <a:t>Глюкоза (разных производителей), </a:t>
            </a:r>
            <a:r>
              <a:rPr lang="ru-RU" dirty="0" err="1"/>
              <a:t>Ликадекс</a:t>
            </a:r>
            <a:r>
              <a:rPr lang="ru-RU" dirty="0"/>
              <a:t> ПФ декстрозы моногидрат, </a:t>
            </a:r>
            <a:r>
              <a:rPr lang="ru-RU" dirty="0" err="1"/>
              <a:t>Глюкостерил</a:t>
            </a:r>
            <a:r>
              <a:rPr lang="ru-RU" dirty="0"/>
              <a:t>, </a:t>
            </a:r>
            <a:r>
              <a:rPr lang="ru-RU" dirty="0" err="1"/>
              <a:t>Инвертный</a:t>
            </a:r>
            <a:r>
              <a:rPr lang="ru-RU" dirty="0"/>
              <a:t> сахар (</a:t>
            </a:r>
            <a:r>
              <a:rPr lang="ru-RU" dirty="0" err="1"/>
              <a:t>Инвертоза</a:t>
            </a:r>
            <a:r>
              <a:rPr lang="ru-RU" dirty="0"/>
              <a:t>), </a:t>
            </a:r>
            <a:r>
              <a:rPr lang="ru-RU" dirty="0" err="1"/>
              <a:t>Стерофундин</a:t>
            </a:r>
            <a:r>
              <a:rPr lang="ru-RU" dirty="0"/>
              <a:t> Г-5 (калорический), Сорбитол (комбинированные составы, </a:t>
            </a:r>
            <a:r>
              <a:rPr lang="ru-RU" dirty="0" err="1"/>
              <a:t>Торрокс</a:t>
            </a:r>
            <a:r>
              <a:rPr lang="ru-RU" dirty="0"/>
              <a:t>, </a:t>
            </a:r>
            <a:r>
              <a:rPr lang="ru-RU" dirty="0" err="1"/>
              <a:t>Аргинина+Сорбитол</a:t>
            </a:r>
            <a:r>
              <a:rPr lang="ru-RU" dirty="0"/>
              <a:t>), </a:t>
            </a:r>
            <a:r>
              <a:rPr lang="ru-RU" dirty="0" err="1"/>
              <a:t>Ксилитол</a:t>
            </a:r>
            <a:r>
              <a:rPr lang="ru-RU" dirty="0"/>
              <a:t>, Фруктоза, также состав для дополнения парентерального питания – </a:t>
            </a:r>
            <a:r>
              <a:rPr lang="ru-RU" dirty="0" err="1"/>
              <a:t>Гексозофосфат</a:t>
            </a:r>
            <a:r>
              <a:rPr lang="ru-RU" dirty="0"/>
              <a:t>, янтарная кислота, могут вводиться с растворами аминокислот.</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348880"/>
            <a:ext cx="864096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94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964488" cy="7232749"/>
          </a:xfrm>
          <a:prstGeom prst="rect">
            <a:avLst/>
          </a:prstGeom>
        </p:spPr>
        <p:txBody>
          <a:bodyPr wrap="square">
            <a:spAutoFit/>
          </a:bodyPr>
          <a:lstStyle/>
          <a:p>
            <a:pPr algn="ctr" fontAlgn="base"/>
            <a:r>
              <a:rPr lang="ru-RU" b="0" i="1" dirty="0" smtClean="0">
                <a:solidFill>
                  <a:srgbClr val="C00000"/>
                </a:solidFill>
                <a:effectLst/>
                <a:latin typeface="Roboto"/>
              </a:rPr>
              <a:t>Метаболизм углеводов и жиров кардинальным образом меняется при критических состояниях и сепсисе, когда увеличивается окисление жиров и снижается окисление углеводов, что диктует необходимость снижения количества и темпа вводимой глюкозы и увеличение доли липидов в составе ПП. </a:t>
            </a:r>
          </a:p>
          <a:p>
            <a:pPr fontAlgn="base"/>
            <a:r>
              <a:rPr lang="ru-RU" sz="2000" b="1" i="1" dirty="0" smtClean="0">
                <a:solidFill>
                  <a:srgbClr val="333333"/>
                </a:solidFill>
                <a:effectLst/>
                <a:latin typeface="Roboto"/>
              </a:rPr>
              <a:t>*Существенное значение при проведении ПП с применением высококонцентрированных растворов глюкозы имеет развивающаяся при критических состояниях ИР</a:t>
            </a:r>
            <a:r>
              <a:rPr lang="ru-RU" b="0" i="0" dirty="0" smtClean="0">
                <a:solidFill>
                  <a:srgbClr val="333333"/>
                </a:solidFill>
                <a:effectLst/>
                <a:latin typeface="Roboto"/>
              </a:rPr>
              <a:t>. </a:t>
            </a:r>
          </a:p>
          <a:p>
            <a:pPr fontAlgn="base"/>
            <a:r>
              <a:rPr lang="ru-RU" b="1" i="1" dirty="0" smtClean="0">
                <a:solidFill>
                  <a:schemeClr val="accent5">
                    <a:lumMod val="50000"/>
                  </a:schemeClr>
                </a:solidFill>
                <a:effectLst/>
                <a:latin typeface="Roboto"/>
              </a:rPr>
              <a:t>При этом парентеральное введение растворов глюкозы следует сочетать с введением инсулина, темп </a:t>
            </a:r>
            <a:r>
              <a:rPr lang="ru-RU" b="1" i="1" dirty="0" err="1" smtClean="0">
                <a:solidFill>
                  <a:schemeClr val="accent5">
                    <a:lumMod val="50000"/>
                  </a:schemeClr>
                </a:solidFill>
                <a:effectLst/>
                <a:latin typeface="Roboto"/>
              </a:rPr>
              <a:t>инфузии</a:t>
            </a:r>
            <a:r>
              <a:rPr lang="ru-RU" b="1" i="1" dirty="0" smtClean="0">
                <a:solidFill>
                  <a:schemeClr val="accent5">
                    <a:lumMod val="50000"/>
                  </a:schemeClr>
                </a:solidFill>
                <a:effectLst/>
                <a:latin typeface="Roboto"/>
              </a:rPr>
              <a:t> инсулина подбирают индивидуально в соответствии с уровнем гликемии и темпом введения глюкозы</a:t>
            </a:r>
            <a:r>
              <a:rPr lang="ru-RU" b="0" i="0" dirty="0" smtClean="0">
                <a:solidFill>
                  <a:srgbClr val="333333"/>
                </a:solidFill>
                <a:effectLst/>
                <a:latin typeface="Roboto"/>
              </a:rPr>
              <a:t>. </a:t>
            </a:r>
          </a:p>
          <a:p>
            <a:pPr fontAlgn="base"/>
            <a:r>
              <a:rPr lang="ru-RU" b="0" i="1" dirty="0" smtClean="0">
                <a:solidFill>
                  <a:schemeClr val="accent2">
                    <a:lumMod val="50000"/>
                  </a:schemeClr>
                </a:solidFill>
                <a:effectLst/>
                <a:latin typeface="Roboto"/>
              </a:rPr>
              <a:t>Учитывая отрицательное влияние гипергликемии на организм больного в целом и в первую очередь на синтез белка, для безопасного применения растворов глюкозы в ПП необходимо </a:t>
            </a:r>
            <a:r>
              <a:rPr lang="ru-RU" b="0" i="1" dirty="0" err="1" smtClean="0">
                <a:solidFill>
                  <a:schemeClr val="accent2">
                    <a:lumMod val="50000"/>
                  </a:schemeClr>
                </a:solidFill>
                <a:effectLst/>
                <a:latin typeface="Roboto"/>
              </a:rPr>
              <a:t>мониторировать</a:t>
            </a:r>
            <a:r>
              <a:rPr lang="ru-RU" b="0" i="1" dirty="0" smtClean="0">
                <a:solidFill>
                  <a:schemeClr val="accent2">
                    <a:lumMod val="50000"/>
                  </a:schemeClr>
                </a:solidFill>
                <a:effectLst/>
                <a:latin typeface="Roboto"/>
              </a:rPr>
              <a:t> концентрацию глюкозы крови не реже 4 раз в сутки; для поддержания </a:t>
            </a:r>
            <a:r>
              <a:rPr lang="ru-RU" b="0" i="1" dirty="0" err="1" smtClean="0">
                <a:solidFill>
                  <a:schemeClr val="accent2">
                    <a:lumMod val="50000"/>
                  </a:schemeClr>
                </a:solidFill>
                <a:effectLst/>
                <a:latin typeface="Roboto"/>
              </a:rPr>
              <a:t>нормогликемии</a:t>
            </a:r>
            <a:r>
              <a:rPr lang="ru-RU" b="0" i="1" dirty="0" smtClean="0">
                <a:solidFill>
                  <a:schemeClr val="accent2">
                    <a:lumMod val="50000"/>
                  </a:schemeClr>
                </a:solidFill>
                <a:effectLst/>
                <a:latin typeface="Roboto"/>
              </a:rPr>
              <a:t> использовать </a:t>
            </a:r>
            <a:r>
              <a:rPr lang="ru-RU" b="0" i="1" dirty="0" err="1" smtClean="0">
                <a:solidFill>
                  <a:schemeClr val="accent2">
                    <a:lumMod val="50000"/>
                  </a:schemeClr>
                </a:solidFill>
                <a:effectLst/>
                <a:latin typeface="Roboto"/>
              </a:rPr>
              <a:t>инфузию</a:t>
            </a:r>
            <a:r>
              <a:rPr lang="ru-RU" b="0" i="1" dirty="0" smtClean="0">
                <a:solidFill>
                  <a:schemeClr val="accent2">
                    <a:lumMod val="50000"/>
                  </a:schemeClr>
                </a:solidFill>
                <a:effectLst/>
                <a:latin typeface="Roboto"/>
              </a:rPr>
              <a:t> инсулина; </a:t>
            </a:r>
          </a:p>
          <a:p>
            <a:pPr fontAlgn="base"/>
            <a:r>
              <a:rPr lang="ru-RU" sz="1600" b="1" i="0" dirty="0" smtClean="0">
                <a:solidFill>
                  <a:schemeClr val="tx2">
                    <a:lumMod val="50000"/>
                  </a:schemeClr>
                </a:solidFill>
                <a:effectLst/>
                <a:latin typeface="Roboto"/>
              </a:rPr>
              <a:t>В среднем в составах, используемых в настоящее время, глюкоза содержится в количестве (от 80 до 275 г) меньшем, чем максимально допустимая суточная доза. Поскольку растворы глюкозы концентрацией 15% и более обладают высокой </a:t>
            </a:r>
            <a:r>
              <a:rPr lang="ru-RU" sz="1600" b="1" i="0" dirty="0" err="1" smtClean="0">
                <a:solidFill>
                  <a:schemeClr val="tx2">
                    <a:lumMod val="50000"/>
                  </a:schemeClr>
                </a:solidFill>
                <a:effectLst/>
                <a:latin typeface="Roboto"/>
              </a:rPr>
              <a:t>осмолярностью</a:t>
            </a:r>
            <a:r>
              <a:rPr lang="ru-RU" sz="1600" b="1" i="0" dirty="0" smtClean="0">
                <a:solidFill>
                  <a:schemeClr val="tx2">
                    <a:lumMod val="50000"/>
                  </a:schemeClr>
                </a:solidFill>
                <a:effectLst/>
                <a:latin typeface="Roboto"/>
              </a:rPr>
              <a:t> (15% раствор - 831 </a:t>
            </a:r>
            <a:r>
              <a:rPr lang="ru-RU" sz="1600" b="1" i="0" dirty="0" err="1" smtClean="0">
                <a:solidFill>
                  <a:schemeClr val="tx2">
                    <a:lumMod val="50000"/>
                  </a:schemeClr>
                </a:solidFill>
                <a:effectLst/>
                <a:latin typeface="Roboto"/>
              </a:rPr>
              <a:t>мосмоль</a:t>
            </a:r>
            <a:r>
              <a:rPr lang="ru-RU" sz="1600" b="1" i="0" dirty="0" smtClean="0">
                <a:solidFill>
                  <a:schemeClr val="tx2">
                    <a:lumMod val="50000"/>
                  </a:schemeClr>
                </a:solidFill>
                <a:effectLst/>
                <a:latin typeface="Roboto"/>
              </a:rPr>
              <a:t>/л, 20% раствор - 1108 </a:t>
            </a:r>
            <a:r>
              <a:rPr lang="ru-RU" sz="1600" b="1" i="0" dirty="0" err="1" smtClean="0">
                <a:solidFill>
                  <a:schemeClr val="tx2">
                    <a:lumMod val="50000"/>
                  </a:schemeClr>
                </a:solidFill>
                <a:effectLst/>
                <a:latin typeface="Roboto"/>
              </a:rPr>
              <a:t>мосмоль</a:t>
            </a:r>
            <a:r>
              <a:rPr lang="ru-RU" sz="1600" b="1" i="0" dirty="0" smtClean="0">
                <a:solidFill>
                  <a:schemeClr val="tx2">
                    <a:lumMod val="50000"/>
                  </a:schemeClr>
                </a:solidFill>
                <a:effectLst/>
                <a:latin typeface="Roboto"/>
              </a:rPr>
              <a:t>/л, 40% раствор - 2216 </a:t>
            </a:r>
            <a:r>
              <a:rPr lang="ru-RU" sz="1600" b="1" i="0" dirty="0" err="1" smtClean="0">
                <a:solidFill>
                  <a:schemeClr val="tx2">
                    <a:lumMod val="50000"/>
                  </a:schemeClr>
                </a:solidFill>
                <a:effectLst/>
                <a:latin typeface="Roboto"/>
              </a:rPr>
              <a:t>мосмоль</a:t>
            </a:r>
            <a:r>
              <a:rPr lang="ru-RU" sz="1600" b="1" i="0" dirty="0" smtClean="0">
                <a:solidFill>
                  <a:schemeClr val="tx2">
                    <a:lumMod val="50000"/>
                  </a:schemeClr>
                </a:solidFill>
                <a:effectLst/>
                <a:latin typeface="Roboto"/>
              </a:rPr>
              <a:t>/л), их следует вводить только в центральные вены. </a:t>
            </a:r>
          </a:p>
          <a:p>
            <a:pPr algn="ctr" fontAlgn="base"/>
            <a:r>
              <a:rPr lang="ru-RU" b="1" i="1" dirty="0" smtClean="0">
                <a:solidFill>
                  <a:schemeClr val="accent2">
                    <a:lumMod val="75000"/>
                  </a:schemeClr>
                </a:solidFill>
                <a:effectLst/>
                <a:latin typeface="Roboto"/>
              </a:rPr>
              <a:t>В соответствии с этим системы «все в одном», предназначенные для введения в центральные вены, нельзя вводить в периферические вены.</a:t>
            </a:r>
          </a:p>
          <a:p>
            <a:r>
              <a:rPr lang="ru-RU" b="0" i="0" dirty="0" smtClean="0">
                <a:solidFill>
                  <a:srgbClr val="333333"/>
                </a:solidFill>
                <a:effectLst/>
                <a:latin typeface="Montserrat"/>
              </a:rPr>
              <a:t/>
            </a:r>
            <a:br>
              <a:rPr lang="ru-RU" b="0" i="0" dirty="0" smtClean="0">
                <a:solidFill>
                  <a:srgbClr val="333333"/>
                </a:solidFill>
                <a:effectLst/>
                <a:latin typeface="Montserrat"/>
              </a:rPr>
            </a:br>
            <a:endParaRPr lang="ru-RU" dirty="0"/>
          </a:p>
        </p:txBody>
      </p:sp>
    </p:spTree>
    <p:extLst>
      <p:ext uri="{BB962C8B-B14F-4D97-AF65-F5344CB8AC3E}">
        <p14:creationId xmlns:p14="http://schemas.microsoft.com/office/powerpoint/2010/main" val="3732151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616648"/>
          </a:xfrm>
          <a:prstGeom prst="rect">
            <a:avLst/>
          </a:prstGeom>
        </p:spPr>
        <p:txBody>
          <a:bodyPr wrap="square">
            <a:spAutoFit/>
          </a:bodyPr>
          <a:lstStyle/>
          <a:p>
            <a:pPr algn="ctr"/>
            <a:r>
              <a:rPr lang="ru-RU" sz="2400" i="1" dirty="0">
                <a:solidFill>
                  <a:srgbClr val="C00000"/>
                </a:solidFill>
              </a:rPr>
              <a:t>Витамины и минералы</a:t>
            </a:r>
          </a:p>
          <a:p>
            <a:r>
              <a:rPr lang="ru-RU" dirty="0"/>
              <a:t>Как и для капсулированных, а также любых других форм для перорального применения, витаминные препараты для парентерального питания могут быть водо- и жирорастворимыми. Любое витаминное дополнительное питание внутривенно вводится в виде смесей с другими растворами: жирорастворимые формы соответственно с жировыми эмульсиями, водорастворимые – с глюкозой, аминокислотами. </a:t>
            </a:r>
            <a:endParaRPr lang="ru-RU" dirty="0" smtClean="0"/>
          </a:p>
          <a:p>
            <a:r>
              <a:rPr lang="ru-RU" dirty="0" smtClean="0"/>
              <a:t>Также </a:t>
            </a:r>
            <a:r>
              <a:rPr lang="ru-RU" dirty="0"/>
              <a:t>при заместительном </a:t>
            </a:r>
            <a:r>
              <a:rPr lang="ru-RU" dirty="0" err="1"/>
              <a:t>нутритивном</a:t>
            </a:r>
            <a:r>
              <a:rPr lang="ru-RU" dirty="0"/>
              <a:t> питании широко применяются многокомпонентные составы, уже готовые к введению, без необходимости предварительного смешивания:</a:t>
            </a:r>
          </a:p>
          <a:p>
            <a:r>
              <a:rPr lang="ru-RU" dirty="0" smtClean="0"/>
              <a:t>-</a:t>
            </a:r>
            <a:r>
              <a:rPr lang="ru-RU" dirty="0" err="1"/>
              <a:t>ОлиКлиномель</a:t>
            </a:r>
            <a:endParaRPr lang="ru-RU" dirty="0"/>
          </a:p>
          <a:p>
            <a:r>
              <a:rPr lang="ru-RU" dirty="0" smtClean="0"/>
              <a:t>-</a:t>
            </a:r>
            <a:r>
              <a:rPr lang="ru-RU" dirty="0" err="1"/>
              <a:t>Нутрифлекс</a:t>
            </a:r>
            <a:r>
              <a:rPr lang="ru-RU" dirty="0"/>
              <a:t> </a:t>
            </a:r>
            <a:r>
              <a:rPr lang="ru-RU" dirty="0" err="1"/>
              <a:t>Спешиал</a:t>
            </a:r>
            <a:r>
              <a:rPr lang="ru-RU" dirty="0"/>
              <a:t> (глюкоза с аминокислотами)</a:t>
            </a:r>
          </a:p>
          <a:p>
            <a:r>
              <a:rPr lang="ru-RU" dirty="0" smtClean="0"/>
              <a:t>-</a:t>
            </a:r>
            <a:r>
              <a:rPr lang="ru-RU" dirty="0" err="1"/>
              <a:t>Кабивен</a:t>
            </a:r>
            <a:r>
              <a:rPr lang="ru-RU" dirty="0"/>
              <a:t> (центральный и периферический)</a:t>
            </a:r>
          </a:p>
          <a:p>
            <a:r>
              <a:rPr lang="ru-RU" dirty="0" smtClean="0"/>
              <a:t>Это </a:t>
            </a:r>
            <a:r>
              <a:rPr lang="ru-RU" dirty="0"/>
              <a:t>комбинированные составы, которые обеспечивают потребности не только в витаминно-минеральном питании, но часто содержат набор необходимых средств </a:t>
            </a:r>
            <a:r>
              <a:rPr lang="ru-RU" dirty="0" err="1"/>
              <a:t>нутритивной</a:t>
            </a:r>
            <a:r>
              <a:rPr lang="ru-RU" dirty="0"/>
              <a:t> поддержки: энергетические субстраты с декстрозой, минералами, аминокислотами, жировыми эмульсиями.</a:t>
            </a:r>
          </a:p>
        </p:txBody>
      </p:sp>
      <p:sp>
        <p:nvSpPr>
          <p:cNvPr id="3" name="Прямоугольник 2"/>
          <p:cNvSpPr/>
          <p:nvPr/>
        </p:nvSpPr>
        <p:spPr>
          <a:xfrm>
            <a:off x="0" y="5085184"/>
            <a:ext cx="9036496" cy="1508105"/>
          </a:xfrm>
          <a:prstGeom prst="rect">
            <a:avLst/>
          </a:prstGeom>
        </p:spPr>
        <p:txBody>
          <a:bodyPr wrap="square">
            <a:spAutoFit/>
          </a:bodyPr>
          <a:lstStyle/>
          <a:p>
            <a:pPr algn="ctr"/>
            <a:r>
              <a:rPr lang="ru-RU" sz="2000" b="1" i="1" dirty="0">
                <a:solidFill>
                  <a:srgbClr val="C00000"/>
                </a:solidFill>
              </a:rPr>
              <a:t>Примеры витаминных составов и регуляторов при внутривенном питании</a:t>
            </a:r>
          </a:p>
          <a:p>
            <a:endParaRPr lang="ru-RU" dirty="0"/>
          </a:p>
          <a:p>
            <a:r>
              <a:rPr lang="ru-RU" dirty="0" err="1"/>
              <a:t>Солювит</a:t>
            </a:r>
            <a:r>
              <a:rPr lang="ru-RU" dirty="0"/>
              <a:t> N, </a:t>
            </a:r>
            <a:r>
              <a:rPr lang="ru-RU" dirty="0" err="1"/>
              <a:t>Аддамель</a:t>
            </a:r>
            <a:r>
              <a:rPr lang="ru-RU" dirty="0"/>
              <a:t> Н, </a:t>
            </a:r>
            <a:r>
              <a:rPr lang="ru-RU" dirty="0" err="1"/>
              <a:t>Виталипид</a:t>
            </a:r>
            <a:r>
              <a:rPr lang="ru-RU" dirty="0"/>
              <a:t> (детский и взрослый), </a:t>
            </a:r>
            <a:r>
              <a:rPr lang="ru-RU" dirty="0" err="1"/>
              <a:t>Церневит</a:t>
            </a:r>
            <a:r>
              <a:rPr lang="ru-RU" dirty="0"/>
              <a:t>, </a:t>
            </a:r>
            <a:r>
              <a:rPr lang="ru-RU" dirty="0" err="1"/>
              <a:t>Стерофундин</a:t>
            </a:r>
            <a:r>
              <a:rPr lang="ru-RU" dirty="0"/>
              <a:t> изотонический, </a:t>
            </a:r>
            <a:r>
              <a:rPr lang="ru-RU" dirty="0" err="1"/>
              <a:t>Квинтасоль</a:t>
            </a:r>
            <a:r>
              <a:rPr lang="ru-RU" dirty="0"/>
              <a:t>, </a:t>
            </a:r>
            <a:r>
              <a:rPr lang="ru-RU" dirty="0" err="1"/>
              <a:t>Рингера</a:t>
            </a:r>
            <a:r>
              <a:rPr lang="ru-RU" dirty="0"/>
              <a:t> ацетат, </a:t>
            </a:r>
            <a:r>
              <a:rPr lang="ru-RU" dirty="0" err="1"/>
              <a:t>Фриостерин</a:t>
            </a:r>
            <a:r>
              <a:rPr lang="ru-RU" dirty="0"/>
              <a:t>, В12, фолиевая кислота, анаболические стероиды (</a:t>
            </a:r>
            <a:r>
              <a:rPr lang="ru-RU" dirty="0" err="1"/>
              <a:t>Ретаболил</a:t>
            </a:r>
            <a:r>
              <a:rPr lang="ru-RU" dirty="0"/>
              <a:t>, </a:t>
            </a:r>
            <a:r>
              <a:rPr lang="ru-RU" dirty="0" err="1"/>
              <a:t>Неробол</a:t>
            </a:r>
            <a:r>
              <a:rPr lang="ru-RU" dirty="0"/>
              <a:t>), комбинированные составы.</a:t>
            </a:r>
          </a:p>
        </p:txBody>
      </p:sp>
    </p:spTree>
    <p:extLst>
      <p:ext uri="{BB962C8B-B14F-4D97-AF65-F5344CB8AC3E}">
        <p14:creationId xmlns:p14="http://schemas.microsoft.com/office/powerpoint/2010/main" val="1456069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9036496" cy="7017306"/>
          </a:xfrm>
          <a:prstGeom prst="rect">
            <a:avLst/>
          </a:prstGeom>
        </p:spPr>
        <p:txBody>
          <a:bodyPr wrap="square">
            <a:spAutoFit/>
          </a:bodyPr>
          <a:lstStyle/>
          <a:p>
            <a:pPr algn="just"/>
            <a:r>
              <a:rPr lang="ru-RU" b="1" i="1" dirty="0" smtClean="0">
                <a:solidFill>
                  <a:srgbClr val="C00000"/>
                </a:solidFill>
              </a:rPr>
              <a:t>Соотношение глюкозы и жиров в ПП</a:t>
            </a:r>
            <a:r>
              <a:rPr lang="ru-RU" dirty="0" smtClean="0"/>
              <a:t>. В настоящее время имеется тенденция к увеличению соотношения энергии, обеспечиваемой глюкозой, и энергии, обеспечиваемой жирами, с 50:50 до 60:40 или даже до 70:30, что обусловлено </a:t>
            </a:r>
            <a:r>
              <a:rPr lang="ru-RU" dirty="0" err="1" smtClean="0"/>
              <a:t>гипер-липидемией</a:t>
            </a:r>
            <a:r>
              <a:rPr lang="ru-RU" dirty="0" smtClean="0"/>
              <a:t> и жировой дистрофией печени, которые иногда сопровождаются </a:t>
            </a:r>
            <a:r>
              <a:rPr lang="ru-RU" dirty="0" err="1" smtClean="0"/>
              <a:t>холестазом</a:t>
            </a:r>
            <a:r>
              <a:rPr lang="ru-RU" dirty="0" smtClean="0"/>
              <a:t>, а у некоторых пациентов могут прогрессировать вплоть до развития неалкогольного </a:t>
            </a:r>
            <a:r>
              <a:rPr lang="ru-RU" dirty="0" err="1" smtClean="0"/>
              <a:t>стеатогепатита</a:t>
            </a:r>
            <a:r>
              <a:rPr lang="ru-RU" dirty="0" smtClean="0"/>
              <a:t>. Высокоуглеводная </a:t>
            </a:r>
            <a:r>
              <a:rPr lang="ru-RU" dirty="0" err="1" smtClean="0"/>
              <a:t>нутритивная</a:t>
            </a:r>
            <a:r>
              <a:rPr lang="ru-RU" dirty="0" smtClean="0"/>
              <a:t> поддержка имеет преимущество при некоторых критических состояниях (например, при ожогах и тяжелой травме). </a:t>
            </a:r>
            <a:r>
              <a:rPr lang="ru-RU" b="1" i="1" dirty="0" smtClean="0">
                <a:solidFill>
                  <a:schemeClr val="accent2">
                    <a:lumMod val="50000"/>
                  </a:schemeClr>
                </a:solidFill>
              </a:rPr>
              <a:t>Наибольший </a:t>
            </a:r>
            <a:r>
              <a:rPr lang="ru-RU" b="1" i="1" dirty="0" err="1" smtClean="0">
                <a:solidFill>
                  <a:schemeClr val="accent2">
                    <a:lumMod val="50000"/>
                  </a:schemeClr>
                </a:solidFill>
              </a:rPr>
              <a:t>антикатаболический</a:t>
            </a:r>
            <a:r>
              <a:rPr lang="ru-RU" b="1" i="1" dirty="0" smtClean="0">
                <a:solidFill>
                  <a:schemeClr val="accent2">
                    <a:lumMod val="50000"/>
                  </a:schemeClr>
                </a:solidFill>
              </a:rPr>
              <a:t> эффект получен при одновременном введении глюкозы, липидов и белка</a:t>
            </a:r>
            <a:r>
              <a:rPr lang="ru-RU" dirty="0" smtClean="0"/>
              <a:t>. !</a:t>
            </a:r>
          </a:p>
          <a:p>
            <a:pPr algn="just"/>
            <a:r>
              <a:rPr lang="ru-RU" b="1" i="1" dirty="0" smtClean="0">
                <a:solidFill>
                  <a:srgbClr val="C00000"/>
                </a:solidFill>
              </a:rPr>
              <a:t>Введение только растворов глюкозы и АК не рекомендовано</a:t>
            </a:r>
            <a:r>
              <a:rPr lang="ru-RU" dirty="0" smtClean="0"/>
              <a:t>.!</a:t>
            </a:r>
          </a:p>
          <a:p>
            <a:r>
              <a:rPr lang="ru-RU" dirty="0" smtClean="0"/>
              <a:t>В качестве энергетического субстрата наиболее эффективными являются жировые эмульсии (ЖЭ). Это связано с нерастворимостью жира в воде, что делает его </a:t>
            </a:r>
            <a:r>
              <a:rPr lang="ru-RU" dirty="0" err="1" smtClean="0"/>
              <a:t>осмотически</a:t>
            </a:r>
            <a:r>
              <a:rPr lang="ru-RU" dirty="0" smtClean="0"/>
              <a:t> неактивным, а также с высокой энергетической ценностью (1 г - 9,3 ккал) и возможностью обеспечения организма незаменимыми ЖК в малом объеме жидкости. ЖЭ </a:t>
            </a:r>
            <a:r>
              <a:rPr lang="ru-RU" dirty="0" err="1" smtClean="0"/>
              <a:t>изоосмолярны</a:t>
            </a:r>
            <a:r>
              <a:rPr lang="ru-RU" dirty="0" smtClean="0"/>
              <a:t> (280-380 </a:t>
            </a:r>
            <a:r>
              <a:rPr lang="ru-RU" dirty="0" err="1" smtClean="0"/>
              <a:t>мосм</a:t>
            </a:r>
            <a:r>
              <a:rPr lang="ru-RU" dirty="0" smtClean="0"/>
              <a:t>/л), что позволяет вводить их как в центральные, так и в периферические вены. </a:t>
            </a:r>
            <a:r>
              <a:rPr lang="ru-RU" dirty="0"/>
              <a:t>П</a:t>
            </a:r>
            <a:r>
              <a:rPr lang="ru-RU" dirty="0" smtClean="0"/>
              <a:t>оступление незаменимых ЖК (</a:t>
            </a:r>
            <a:r>
              <a:rPr lang="ru-RU" dirty="0" err="1" smtClean="0"/>
              <a:t>линолевой</a:t>
            </a:r>
            <a:r>
              <a:rPr lang="ru-RU" dirty="0" smtClean="0"/>
              <a:t> и линоленовой) в определенной степени более значимо, чем обеспечение организма энергией. </a:t>
            </a:r>
          </a:p>
          <a:p>
            <a:r>
              <a:rPr lang="ru-RU" dirty="0" smtClean="0">
                <a:solidFill>
                  <a:srgbClr val="C00000"/>
                </a:solidFill>
              </a:rPr>
              <a:t>Роль липидов в составе </a:t>
            </a:r>
            <a:r>
              <a:rPr lang="ru-RU" dirty="0" err="1" smtClean="0">
                <a:solidFill>
                  <a:srgbClr val="C00000"/>
                </a:solidFill>
              </a:rPr>
              <a:t>ПП</a:t>
            </a:r>
            <a:r>
              <a:rPr lang="ru-RU" dirty="0" err="1" smtClean="0"/>
              <a:t>:компактные</a:t>
            </a:r>
            <a:r>
              <a:rPr lang="ru-RU" dirty="0" smtClean="0"/>
              <a:t> носители энергии; структурные элементы клеточных мембран, контролирующие их проницаемость; источник незаменимых ЖК - ЛК и ЛНК, предшественников простагландинов; обеспечивают транспорт жирорастворимых витаминов; не оказывают осмотического действия; являются модуляторами иммунных процессов; не вызывают перегрузки системы кровообращения из-за незначительности вводимого объема; снижают нагрузку на инсулярный аппарат поджелудочной железы (ЖЭ должны обладать теми же физическими и химическими свойствами </a:t>
            </a:r>
            <a:r>
              <a:rPr lang="ru-RU" dirty="0" err="1" smtClean="0"/>
              <a:t>хиломикронов</a:t>
            </a:r>
            <a:r>
              <a:rPr lang="ru-RU" dirty="0" smtClean="0"/>
              <a:t>, </a:t>
            </a:r>
            <a:r>
              <a:rPr lang="ru-RU" dirty="0" err="1" smtClean="0"/>
              <a:t>ресинтезированных</a:t>
            </a:r>
            <a:r>
              <a:rPr lang="ru-RU" dirty="0" smtClean="0"/>
              <a:t> в ЖКТ и поступающих в кровоток</a:t>
            </a:r>
            <a:endParaRPr lang="ru-RU" dirty="0"/>
          </a:p>
        </p:txBody>
      </p:sp>
    </p:spTree>
    <p:extLst>
      <p:ext uri="{BB962C8B-B14F-4D97-AF65-F5344CB8AC3E}">
        <p14:creationId xmlns:p14="http://schemas.microsoft.com/office/powerpoint/2010/main" val="400915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568952" cy="1477328"/>
          </a:xfrm>
          <a:prstGeom prst="rect">
            <a:avLst/>
          </a:prstGeom>
        </p:spPr>
        <p:txBody>
          <a:bodyPr wrap="square">
            <a:spAutoFit/>
          </a:bodyPr>
          <a:lstStyle/>
          <a:p>
            <a:r>
              <a:rPr lang="ru-RU" dirty="0"/>
              <a:t>Примеры жировых эмульсий при внутривенном питании</a:t>
            </a:r>
          </a:p>
          <a:p>
            <a:endParaRPr lang="ru-RU" dirty="0"/>
          </a:p>
          <a:p>
            <a:r>
              <a:rPr lang="ru-RU" dirty="0" err="1"/>
              <a:t>Липофундин</a:t>
            </a:r>
            <a:r>
              <a:rPr lang="ru-RU" dirty="0"/>
              <a:t>, </a:t>
            </a:r>
            <a:r>
              <a:rPr lang="ru-RU" dirty="0" err="1"/>
              <a:t>Омегавен</a:t>
            </a:r>
            <a:r>
              <a:rPr lang="ru-RU" dirty="0"/>
              <a:t>, </a:t>
            </a:r>
            <a:r>
              <a:rPr lang="ru-RU" dirty="0" err="1"/>
              <a:t>Липомайз</a:t>
            </a:r>
            <a:r>
              <a:rPr lang="ru-RU" dirty="0"/>
              <a:t>, </a:t>
            </a:r>
            <a:r>
              <a:rPr lang="ru-RU" dirty="0" err="1"/>
              <a:t>СМОФлипид</a:t>
            </a:r>
            <a:r>
              <a:rPr lang="ru-RU" dirty="0"/>
              <a:t>, </a:t>
            </a:r>
            <a:r>
              <a:rPr lang="ru-RU" dirty="0" err="1"/>
              <a:t>Интралипид</a:t>
            </a:r>
            <a:r>
              <a:rPr lang="ru-RU" dirty="0"/>
              <a:t>, </a:t>
            </a:r>
            <a:r>
              <a:rPr lang="ru-RU" dirty="0" err="1"/>
              <a:t>Венолипид</a:t>
            </a:r>
            <a:r>
              <a:rPr lang="ru-RU" dirty="0"/>
              <a:t>, Липидин-2, </a:t>
            </a:r>
            <a:r>
              <a:rPr lang="ru-RU" dirty="0" err="1"/>
              <a:t>ЛипоПлюс</a:t>
            </a:r>
            <a:r>
              <a:rPr lang="ru-RU" dirty="0"/>
              <a:t>, </a:t>
            </a:r>
            <a:r>
              <a:rPr lang="ru-RU" dirty="0" err="1"/>
              <a:t>Липофизан</a:t>
            </a:r>
            <a:r>
              <a:rPr lang="ru-RU" dirty="0"/>
              <a:t>, </a:t>
            </a:r>
            <a:r>
              <a:rPr lang="ru-RU" dirty="0" err="1"/>
              <a:t>Липовеноз</a:t>
            </a:r>
            <a:r>
              <a:rPr lang="ru-RU" dirty="0"/>
              <a:t>, </a:t>
            </a:r>
            <a:r>
              <a:rPr lang="ru-RU" dirty="0" err="1"/>
              <a:t>Липозан</a:t>
            </a:r>
            <a:r>
              <a:rPr lang="ru-RU" dirty="0"/>
              <a:t>, триглицериды и т.д.</a:t>
            </a:r>
          </a:p>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17738"/>
            <a:ext cx="8856984" cy="308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8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370975"/>
          </a:xfrm>
          <a:prstGeom prst="rect">
            <a:avLst/>
          </a:prstGeom>
        </p:spPr>
        <p:txBody>
          <a:bodyPr wrap="square">
            <a:spAutoFit/>
          </a:bodyPr>
          <a:lstStyle/>
          <a:p>
            <a:pPr algn="just" fontAlgn="base"/>
            <a:r>
              <a:rPr lang="ru-RU" b="1" i="1" dirty="0" smtClean="0">
                <a:solidFill>
                  <a:schemeClr val="accent2">
                    <a:lumMod val="50000"/>
                  </a:schemeClr>
                </a:solidFill>
                <a:effectLst/>
                <a:latin typeface="Roboto"/>
              </a:rPr>
              <a:t>Для внутривенного питания ЖЭ производятся в виде 10, 20 и 30% ТГ. ЖЭ представляет собой коллоидную дисперсную систему «масло в воде»</a:t>
            </a:r>
          </a:p>
          <a:p>
            <a:pPr algn="just" fontAlgn="base"/>
            <a:endParaRPr lang="ru-RU" b="1" i="1" dirty="0">
              <a:solidFill>
                <a:schemeClr val="accent2">
                  <a:lumMod val="50000"/>
                </a:schemeClr>
              </a:solidFill>
              <a:latin typeface="Roboto"/>
            </a:endParaRPr>
          </a:p>
          <a:p>
            <a:pPr algn="just" fontAlgn="base"/>
            <a:r>
              <a:rPr lang="ru-RU" b="1" i="1" dirty="0" smtClean="0">
                <a:solidFill>
                  <a:schemeClr val="accent4">
                    <a:lumMod val="50000"/>
                  </a:schemeClr>
                </a:solidFill>
                <a:effectLst/>
                <a:latin typeface="Roboto"/>
              </a:rPr>
              <a:t>Вода является доминирующей фазой, в которой ТГ распределены в виде частиц, </a:t>
            </a:r>
            <a:r>
              <a:rPr lang="ru-RU" b="1" i="1" dirty="0" err="1" smtClean="0">
                <a:solidFill>
                  <a:schemeClr val="accent4">
                    <a:lumMod val="50000"/>
                  </a:schemeClr>
                </a:solidFill>
                <a:effectLst/>
                <a:latin typeface="Roboto"/>
              </a:rPr>
              <a:t>эмульгированных</a:t>
            </a:r>
            <a:r>
              <a:rPr lang="ru-RU" b="1" i="1" dirty="0" smtClean="0">
                <a:solidFill>
                  <a:schemeClr val="accent4">
                    <a:lumMod val="50000"/>
                  </a:schemeClr>
                </a:solidFill>
                <a:effectLst/>
                <a:latin typeface="Roboto"/>
              </a:rPr>
              <a:t> с помощью ФЛ, которые получают из яичного желтка.</a:t>
            </a:r>
          </a:p>
          <a:p>
            <a:pPr algn="just" fontAlgn="base"/>
            <a:r>
              <a:rPr lang="ru-RU" b="1" i="1" dirty="0" smtClean="0">
                <a:solidFill>
                  <a:schemeClr val="accent4">
                    <a:lumMod val="50000"/>
                  </a:schemeClr>
                </a:solidFill>
                <a:effectLst/>
                <a:latin typeface="Roboto"/>
              </a:rPr>
              <a:t> Для производства ЖЭ используют растительные масла (100-300 г/л), а также СЦТ и рыбий жир.</a:t>
            </a:r>
          </a:p>
          <a:p>
            <a:pPr algn="ctr" fontAlgn="base"/>
            <a:r>
              <a:rPr lang="ru-RU" b="0" i="1" dirty="0" smtClean="0">
                <a:solidFill>
                  <a:schemeClr val="accent1">
                    <a:lumMod val="50000"/>
                  </a:schemeClr>
                </a:solidFill>
                <a:effectLst/>
                <a:latin typeface="Roboto"/>
              </a:rPr>
              <a:t> </a:t>
            </a:r>
            <a:r>
              <a:rPr lang="ru-RU" sz="2400" b="0" i="1" dirty="0" smtClean="0">
                <a:solidFill>
                  <a:schemeClr val="accent1">
                    <a:lumMod val="50000"/>
                  </a:schemeClr>
                </a:solidFill>
                <a:effectLst/>
                <a:latin typeface="Roboto"/>
              </a:rPr>
              <a:t>ЖЭ также в своем составе содержат некоторые витамины (Е, К), продукты ПОЛ и ФС. Они являются </a:t>
            </a:r>
            <a:r>
              <a:rPr lang="ru-RU" sz="2400" b="0" i="1" dirty="0" err="1" smtClean="0">
                <a:solidFill>
                  <a:schemeClr val="accent1">
                    <a:lumMod val="50000"/>
                  </a:schemeClr>
                </a:solidFill>
                <a:effectLst/>
                <a:latin typeface="Roboto"/>
              </a:rPr>
              <a:t>изоосмотичными</a:t>
            </a:r>
            <a:r>
              <a:rPr lang="ru-RU" sz="2400" b="0" i="1" dirty="0" smtClean="0">
                <a:solidFill>
                  <a:schemeClr val="accent1">
                    <a:lumMod val="50000"/>
                  </a:schemeClr>
                </a:solidFill>
                <a:effectLst/>
                <a:latin typeface="Roboto"/>
              </a:rPr>
              <a:t> (около 300 </a:t>
            </a:r>
            <a:r>
              <a:rPr lang="ru-RU" sz="2400" b="0" i="1" dirty="0" err="1" smtClean="0">
                <a:solidFill>
                  <a:schemeClr val="accent1">
                    <a:lumMod val="50000"/>
                  </a:schemeClr>
                </a:solidFill>
                <a:effectLst/>
                <a:latin typeface="Roboto"/>
              </a:rPr>
              <a:t>мосмоль</a:t>
            </a:r>
            <a:r>
              <a:rPr lang="ru-RU" sz="2400" b="0" i="1" dirty="0" smtClean="0">
                <a:solidFill>
                  <a:schemeClr val="accent1">
                    <a:lumMod val="50000"/>
                  </a:schemeClr>
                </a:solidFill>
                <a:effectLst/>
                <a:latin typeface="Roboto"/>
              </a:rPr>
              <a:t>/кг); имеют слабощелочной рН около 7,5, в отличие от других составляющих ПП (средний рН глюкозы и АК около 6,0); состоят из частиц размером 100-500 нанометров (</a:t>
            </a:r>
            <a:r>
              <a:rPr lang="ru-RU" sz="2400" b="0" i="1" dirty="0" err="1" smtClean="0">
                <a:solidFill>
                  <a:schemeClr val="accent1">
                    <a:lumMod val="50000"/>
                  </a:schemeClr>
                </a:solidFill>
                <a:effectLst/>
                <a:latin typeface="Roboto"/>
              </a:rPr>
              <a:t>нм</a:t>
            </a:r>
            <a:r>
              <a:rPr lang="ru-RU" sz="2400" b="0" i="1" dirty="0" smtClean="0">
                <a:solidFill>
                  <a:schemeClr val="accent1">
                    <a:lumMod val="50000"/>
                  </a:schemeClr>
                </a:solidFill>
                <a:effectLst/>
                <a:latin typeface="Roboto"/>
              </a:rPr>
              <a:t>), которые напоминают </a:t>
            </a:r>
            <a:r>
              <a:rPr lang="ru-RU" sz="2400" b="0" i="1" dirty="0" err="1" smtClean="0">
                <a:solidFill>
                  <a:schemeClr val="accent1">
                    <a:lumMod val="50000"/>
                  </a:schemeClr>
                </a:solidFill>
                <a:effectLst/>
                <a:latin typeface="Roboto"/>
              </a:rPr>
              <a:t>хиломикроны</a:t>
            </a:r>
            <a:r>
              <a:rPr lang="ru-RU" sz="2400" b="0" i="1" dirty="0" smtClean="0">
                <a:solidFill>
                  <a:schemeClr val="accent1">
                    <a:lumMod val="50000"/>
                  </a:schemeClr>
                </a:solidFill>
                <a:effectLst/>
                <a:latin typeface="Roboto"/>
              </a:rPr>
              <a:t>. Гидрофобное ядро в основном содержит ТГ, а также </a:t>
            </a:r>
            <a:r>
              <a:rPr lang="ru-RU" sz="2400" b="0" i="1" dirty="0" err="1" smtClean="0">
                <a:solidFill>
                  <a:schemeClr val="accent1">
                    <a:lumMod val="50000"/>
                  </a:schemeClr>
                </a:solidFill>
                <a:effectLst/>
                <a:latin typeface="Roboto"/>
              </a:rPr>
              <a:t>липофильные</a:t>
            </a:r>
            <a:r>
              <a:rPr lang="ru-RU" sz="2400" b="0" i="1" dirty="0" smtClean="0">
                <a:solidFill>
                  <a:schemeClr val="accent1">
                    <a:lumMod val="50000"/>
                  </a:schemeClr>
                </a:solidFill>
                <a:effectLst/>
                <a:latin typeface="Roboto"/>
              </a:rPr>
              <a:t> вещества (</a:t>
            </a:r>
            <a:r>
              <a:rPr lang="ru-RU" sz="2400" b="0" i="1" dirty="0" err="1" smtClean="0">
                <a:solidFill>
                  <a:schemeClr val="accent1">
                    <a:lumMod val="50000"/>
                  </a:schemeClr>
                </a:solidFill>
                <a:effectLst/>
                <a:latin typeface="Roboto"/>
              </a:rPr>
              <a:t>диацилглицеролы</a:t>
            </a:r>
            <a:r>
              <a:rPr lang="ru-RU" sz="2400" b="0" i="1" dirty="0" smtClean="0">
                <a:solidFill>
                  <a:schemeClr val="accent1">
                    <a:lumMod val="50000"/>
                  </a:schemeClr>
                </a:solidFill>
                <a:effectLst/>
                <a:latin typeface="Roboto"/>
              </a:rPr>
              <a:t>, сложные эфиры, жирорастворимые витамины). Оболочка состоит из одного слоя ФЛ, ориентированных гидрофильным полюсом к жидкой фазе, а </a:t>
            </a:r>
            <a:r>
              <a:rPr lang="ru-RU" sz="2400" b="0" i="1" dirty="0" err="1" smtClean="0">
                <a:solidFill>
                  <a:schemeClr val="accent1">
                    <a:lumMod val="50000"/>
                  </a:schemeClr>
                </a:solidFill>
                <a:effectLst/>
                <a:latin typeface="Roboto"/>
              </a:rPr>
              <a:t>липофильным</a:t>
            </a:r>
            <a:r>
              <a:rPr lang="ru-RU" sz="2400" b="0" i="1" dirty="0" smtClean="0">
                <a:solidFill>
                  <a:schemeClr val="accent1">
                    <a:lumMod val="50000"/>
                  </a:schemeClr>
                </a:solidFill>
                <a:effectLst/>
                <a:latin typeface="Roboto"/>
              </a:rPr>
              <a:t> - к масляной.</a:t>
            </a:r>
          </a:p>
        </p:txBody>
      </p:sp>
    </p:spTree>
    <p:extLst>
      <p:ext uri="{BB962C8B-B14F-4D97-AF65-F5344CB8AC3E}">
        <p14:creationId xmlns:p14="http://schemas.microsoft.com/office/powerpoint/2010/main" val="300075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496944" cy="5909310"/>
          </a:xfrm>
          <a:prstGeom prst="rect">
            <a:avLst/>
          </a:prstGeom>
        </p:spPr>
        <p:txBody>
          <a:bodyPr wrap="square">
            <a:spAutoFit/>
          </a:bodyPr>
          <a:lstStyle/>
          <a:p>
            <a:pPr algn="ctr" fontAlgn="base"/>
            <a:r>
              <a:rPr lang="ru-RU" b="1" dirty="0">
                <a:solidFill>
                  <a:srgbClr val="333333"/>
                </a:solidFill>
                <a:latin typeface="Roboto"/>
              </a:rPr>
              <a:t>Стадии метаболизма ЖЭ: </a:t>
            </a:r>
            <a:endParaRPr lang="ru-RU" b="1" dirty="0" smtClean="0">
              <a:solidFill>
                <a:srgbClr val="333333"/>
              </a:solidFill>
              <a:latin typeface="Roboto"/>
            </a:endParaRPr>
          </a:p>
          <a:p>
            <a:pPr fontAlgn="base"/>
            <a:r>
              <a:rPr lang="ru-RU" sz="2400" b="1" i="1" dirty="0" smtClean="0">
                <a:solidFill>
                  <a:schemeClr val="accent3">
                    <a:lumMod val="50000"/>
                  </a:schemeClr>
                </a:solidFill>
                <a:latin typeface="Roboto"/>
              </a:rPr>
              <a:t>связывание </a:t>
            </a:r>
            <a:r>
              <a:rPr lang="ru-RU" sz="2400" b="1" i="1" dirty="0">
                <a:solidFill>
                  <a:schemeClr val="accent3">
                    <a:lumMod val="50000"/>
                  </a:schemeClr>
                </a:solidFill>
                <a:latin typeface="Roboto"/>
              </a:rPr>
              <a:t>частиц ЖЭ с </a:t>
            </a:r>
            <a:r>
              <a:rPr lang="ru-RU" sz="2400" b="1" i="1" dirty="0" err="1">
                <a:solidFill>
                  <a:schemeClr val="accent3">
                    <a:lumMod val="50000"/>
                  </a:schemeClr>
                </a:solidFill>
                <a:latin typeface="Roboto"/>
              </a:rPr>
              <a:t>аполипопротеинами</a:t>
            </a:r>
            <a:r>
              <a:rPr lang="ru-RU" sz="2400" b="1" i="1" dirty="0">
                <a:solidFill>
                  <a:schemeClr val="accent3">
                    <a:lumMod val="50000"/>
                  </a:schemeClr>
                </a:solidFill>
                <a:latin typeface="Roboto"/>
              </a:rPr>
              <a:t>, которые переносятся эндогенными ЛПВП. </a:t>
            </a:r>
            <a:endParaRPr lang="ru-RU" sz="2400" b="1" i="1" dirty="0" smtClean="0">
              <a:solidFill>
                <a:schemeClr val="accent3">
                  <a:lumMod val="50000"/>
                </a:schemeClr>
              </a:solidFill>
              <a:latin typeface="Roboto"/>
            </a:endParaRPr>
          </a:p>
          <a:p>
            <a:pPr fontAlgn="base"/>
            <a:endParaRPr lang="ru-RU" sz="2400" b="1" i="1" dirty="0" smtClean="0">
              <a:solidFill>
                <a:schemeClr val="accent3">
                  <a:lumMod val="50000"/>
                </a:schemeClr>
              </a:solidFill>
              <a:latin typeface="Roboto"/>
            </a:endParaRPr>
          </a:p>
          <a:p>
            <a:pPr fontAlgn="base"/>
            <a:r>
              <a:rPr lang="ru-RU" sz="2400" b="1" i="1" dirty="0" smtClean="0">
                <a:solidFill>
                  <a:schemeClr val="accent3">
                    <a:lumMod val="50000"/>
                  </a:schemeClr>
                </a:solidFill>
                <a:latin typeface="Roboto"/>
              </a:rPr>
              <a:t>Гидролиз </a:t>
            </a:r>
            <a:r>
              <a:rPr lang="ru-RU" sz="2400" b="1" i="1" dirty="0">
                <a:solidFill>
                  <a:schemeClr val="accent3">
                    <a:lumMod val="50000"/>
                  </a:schemeClr>
                </a:solidFill>
                <a:latin typeface="Roboto"/>
              </a:rPr>
              <a:t>значительной части ТГ с помощью фермента </a:t>
            </a:r>
            <a:r>
              <a:rPr lang="ru-RU" sz="2400" b="1" i="1" dirty="0" err="1">
                <a:solidFill>
                  <a:schemeClr val="accent3">
                    <a:lumMod val="50000"/>
                  </a:schemeClr>
                </a:solidFill>
                <a:latin typeface="Roboto"/>
              </a:rPr>
              <a:t>липопротеинлипазы</a:t>
            </a:r>
            <a:r>
              <a:rPr lang="ru-RU" sz="2400" b="1" i="1" dirty="0">
                <a:solidFill>
                  <a:schemeClr val="accent3">
                    <a:lumMod val="50000"/>
                  </a:schemeClr>
                </a:solidFill>
                <a:latin typeface="Roboto"/>
              </a:rPr>
              <a:t> в эндотелиальном участке большинства </a:t>
            </a:r>
            <a:r>
              <a:rPr lang="ru-RU" sz="2400" b="1" i="1" dirty="0" smtClean="0">
                <a:solidFill>
                  <a:schemeClr val="accent3">
                    <a:lumMod val="50000"/>
                  </a:schemeClr>
                </a:solidFill>
                <a:latin typeface="Roboto"/>
              </a:rPr>
              <a:t>внепеченочных </a:t>
            </a:r>
            <a:r>
              <a:rPr lang="ru-RU" sz="2400" b="1" i="1" dirty="0">
                <a:solidFill>
                  <a:schemeClr val="accent3">
                    <a:lumMod val="50000"/>
                  </a:schemeClr>
                </a:solidFill>
                <a:latin typeface="Roboto"/>
              </a:rPr>
              <a:t>тканей</a:t>
            </a:r>
            <a:r>
              <a:rPr lang="ru-RU" sz="2400" b="1" i="1" dirty="0" smtClean="0">
                <a:solidFill>
                  <a:schemeClr val="accent3">
                    <a:lumMod val="50000"/>
                  </a:schemeClr>
                </a:solidFill>
                <a:latin typeface="Roboto"/>
              </a:rPr>
              <a:t>.</a:t>
            </a:r>
          </a:p>
          <a:p>
            <a:pPr fontAlgn="base"/>
            <a:endParaRPr lang="ru-RU" sz="2400" b="1" i="1" dirty="0" smtClean="0">
              <a:solidFill>
                <a:schemeClr val="accent3">
                  <a:lumMod val="50000"/>
                </a:schemeClr>
              </a:solidFill>
              <a:latin typeface="Roboto"/>
            </a:endParaRPr>
          </a:p>
          <a:p>
            <a:pPr fontAlgn="base"/>
            <a:r>
              <a:rPr lang="ru-RU" sz="2400" b="1" i="1" dirty="0" smtClean="0">
                <a:solidFill>
                  <a:schemeClr val="accent3">
                    <a:lumMod val="50000"/>
                  </a:schemeClr>
                </a:solidFill>
                <a:latin typeface="Roboto"/>
              </a:rPr>
              <a:t> </a:t>
            </a:r>
            <a:r>
              <a:rPr lang="ru-RU" sz="2400" b="1" i="1" dirty="0">
                <a:solidFill>
                  <a:schemeClr val="accent3">
                    <a:lumMod val="50000"/>
                  </a:schemeClr>
                </a:solidFill>
                <a:latin typeface="Roboto"/>
              </a:rPr>
              <a:t>В ходе гидролиза уменьшаются размеры частиц, а освободившиеся жирные кислоты: потребляются клетками близлежащих тканей; высвобождаются в кровоток в виде неэстерифицированных ЖК, связанных с </a:t>
            </a:r>
            <a:r>
              <a:rPr lang="ru-RU" sz="2400" b="1" i="1" dirty="0" smtClean="0">
                <a:solidFill>
                  <a:schemeClr val="accent3">
                    <a:lumMod val="50000"/>
                  </a:schemeClr>
                </a:solidFill>
                <a:latin typeface="Roboto"/>
              </a:rPr>
              <a:t>альбумином</a:t>
            </a:r>
          </a:p>
          <a:p>
            <a:pPr fontAlgn="base"/>
            <a:r>
              <a:rPr lang="ru-RU" sz="2400" b="1" i="1" dirty="0" smtClean="0">
                <a:solidFill>
                  <a:schemeClr val="accent3">
                    <a:lumMod val="50000"/>
                  </a:schemeClr>
                </a:solidFill>
                <a:latin typeface="Roboto"/>
              </a:rPr>
              <a:t> </a:t>
            </a:r>
          </a:p>
          <a:p>
            <a:pPr fontAlgn="base"/>
            <a:r>
              <a:rPr lang="ru-RU" sz="2400" b="1" i="1" dirty="0" smtClean="0">
                <a:solidFill>
                  <a:schemeClr val="accent3">
                    <a:lumMod val="50000"/>
                  </a:schemeClr>
                </a:solidFill>
                <a:latin typeface="Roboto"/>
              </a:rPr>
              <a:t>Обмен </a:t>
            </a:r>
            <a:r>
              <a:rPr lang="ru-RU" sz="2400" b="1" i="1" dirty="0">
                <a:solidFill>
                  <a:schemeClr val="accent3">
                    <a:lumMod val="50000"/>
                  </a:schemeClr>
                </a:solidFill>
                <a:latin typeface="Roboto"/>
              </a:rPr>
              <a:t>ТГ и эфиров ХС с ЛПНП и ЛПВП - с помощью белка, переносящего эфиры </a:t>
            </a:r>
            <a:r>
              <a:rPr lang="ru-RU" sz="2400" b="1" i="1" dirty="0" smtClean="0">
                <a:solidFill>
                  <a:schemeClr val="accent3">
                    <a:lumMod val="50000"/>
                  </a:schemeClr>
                </a:solidFill>
                <a:latin typeface="Roboto"/>
              </a:rPr>
              <a:t>ХС (</a:t>
            </a:r>
            <a:r>
              <a:rPr lang="ru-RU" sz="2400" b="1" i="1" dirty="0" err="1" smtClean="0">
                <a:solidFill>
                  <a:schemeClr val="accent3">
                    <a:lumMod val="50000"/>
                  </a:schemeClr>
                </a:solidFill>
                <a:latin typeface="Roboto"/>
              </a:rPr>
              <a:t>эхбт</a:t>
            </a:r>
            <a:r>
              <a:rPr lang="ru-RU" sz="2400" b="1" i="1" dirty="0">
                <a:solidFill>
                  <a:schemeClr val="accent3">
                    <a:lumMod val="50000"/>
                  </a:schemeClr>
                </a:solidFill>
                <a:latin typeface="Roboto"/>
              </a:rPr>
              <a:t>).</a:t>
            </a:r>
          </a:p>
        </p:txBody>
      </p:sp>
    </p:spTree>
    <p:extLst>
      <p:ext uri="{BB962C8B-B14F-4D97-AF65-F5344CB8AC3E}">
        <p14:creationId xmlns:p14="http://schemas.microsoft.com/office/powerpoint/2010/main" val="80309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985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640960" cy="3877985"/>
          </a:xfrm>
          <a:prstGeom prst="rect">
            <a:avLst/>
          </a:prstGeom>
        </p:spPr>
        <p:txBody>
          <a:bodyPr wrap="square">
            <a:spAutoFit/>
          </a:bodyPr>
          <a:lstStyle/>
          <a:p>
            <a:pPr fontAlgn="base"/>
            <a:r>
              <a:rPr lang="ru-RU" sz="2000" b="1" dirty="0" smtClean="0">
                <a:solidFill>
                  <a:srgbClr val="C00000"/>
                </a:solidFill>
                <a:effectLst/>
                <a:latin typeface="Roboto"/>
              </a:rPr>
              <a:t>Противопоказаниями к введению ЖЭ: </a:t>
            </a:r>
          </a:p>
          <a:p>
            <a:pPr fontAlgn="base"/>
            <a:r>
              <a:rPr lang="ru-RU" b="0" i="0" dirty="0" smtClean="0">
                <a:solidFill>
                  <a:srgbClr val="333333"/>
                </a:solidFill>
                <a:effectLst/>
                <a:latin typeface="Roboto"/>
              </a:rPr>
              <a:t>являются рефрактерный шоковый синдром; </a:t>
            </a:r>
          </a:p>
          <a:p>
            <a:pPr fontAlgn="base"/>
            <a:r>
              <a:rPr lang="ru-RU" b="0" i="0" dirty="0" smtClean="0">
                <a:solidFill>
                  <a:srgbClr val="333333"/>
                </a:solidFill>
                <a:effectLst/>
                <a:latin typeface="Roboto"/>
              </a:rPr>
              <a:t>*тяжелый метаболический ацидоз (рН &lt;7,2);</a:t>
            </a:r>
          </a:p>
          <a:p>
            <a:pPr fontAlgn="base"/>
            <a:r>
              <a:rPr lang="ru-RU" b="0" i="0" dirty="0" smtClean="0">
                <a:solidFill>
                  <a:srgbClr val="333333"/>
                </a:solidFill>
                <a:effectLst/>
                <a:latin typeface="Roboto"/>
              </a:rPr>
              <a:t> *гипоксемия; </a:t>
            </a:r>
          </a:p>
          <a:p>
            <a:pPr fontAlgn="base"/>
            <a:r>
              <a:rPr lang="ru-RU" b="0" i="0" dirty="0" smtClean="0">
                <a:solidFill>
                  <a:srgbClr val="333333"/>
                </a:solidFill>
                <a:effectLst/>
                <a:latin typeface="Roboto"/>
              </a:rPr>
              <a:t>*ДВС-синдром с </a:t>
            </a:r>
            <a:r>
              <a:rPr lang="ru-RU" b="0" i="0" dirty="0" err="1" smtClean="0">
                <a:solidFill>
                  <a:srgbClr val="333333"/>
                </a:solidFill>
                <a:effectLst/>
                <a:latin typeface="Roboto"/>
              </a:rPr>
              <a:t>коагулопатией</a:t>
            </a:r>
            <a:r>
              <a:rPr lang="ru-RU" b="0" i="0" dirty="0" smtClean="0">
                <a:solidFill>
                  <a:srgbClr val="333333"/>
                </a:solidFill>
                <a:effectLst/>
                <a:latin typeface="Roboto"/>
              </a:rPr>
              <a:t> потребления; </a:t>
            </a:r>
          </a:p>
          <a:p>
            <a:pPr fontAlgn="base"/>
            <a:r>
              <a:rPr lang="ru-RU" b="0" i="0" dirty="0" smtClean="0">
                <a:solidFill>
                  <a:srgbClr val="333333"/>
                </a:solidFill>
                <a:effectLst/>
                <a:latin typeface="Roboto"/>
              </a:rPr>
              <a:t>*переломы трубчатых костей с риском развития жировой эмболии;</a:t>
            </a:r>
          </a:p>
          <a:p>
            <a:pPr fontAlgn="base"/>
            <a:r>
              <a:rPr lang="ru-RU" b="0" i="0" dirty="0" smtClean="0">
                <a:solidFill>
                  <a:srgbClr val="333333"/>
                </a:solidFill>
                <a:effectLst/>
                <a:latin typeface="Roboto"/>
              </a:rPr>
              <a:t> *аллергия на желток куриного яйца; </a:t>
            </a:r>
          </a:p>
          <a:p>
            <a:pPr fontAlgn="base"/>
            <a:r>
              <a:rPr lang="ru-RU" b="0" i="0" dirty="0" smtClean="0">
                <a:solidFill>
                  <a:srgbClr val="333333"/>
                </a:solidFill>
                <a:effectLst/>
                <a:latin typeface="Roboto"/>
              </a:rPr>
              <a:t>*</a:t>
            </a:r>
            <a:r>
              <a:rPr lang="ru-RU" b="0" i="0" dirty="0" err="1" smtClean="0">
                <a:solidFill>
                  <a:srgbClr val="333333"/>
                </a:solidFill>
                <a:effectLst/>
                <a:latin typeface="Roboto"/>
              </a:rPr>
              <a:t>гипертриглицеридемия</a:t>
            </a:r>
            <a:r>
              <a:rPr lang="ru-RU" b="0" i="0" dirty="0" smtClean="0">
                <a:solidFill>
                  <a:srgbClr val="333333"/>
                </a:solidFill>
                <a:effectLst/>
                <a:latin typeface="Roboto"/>
              </a:rPr>
              <a:t>, </a:t>
            </a:r>
            <a:r>
              <a:rPr lang="ru-RU" b="0" i="0" dirty="0" err="1" smtClean="0">
                <a:solidFill>
                  <a:srgbClr val="333333"/>
                </a:solidFill>
                <a:effectLst/>
                <a:latin typeface="Roboto"/>
              </a:rPr>
              <a:t>кетоацидоз</a:t>
            </a:r>
            <a:r>
              <a:rPr lang="ru-RU" b="0" i="0" dirty="0" smtClean="0">
                <a:solidFill>
                  <a:srgbClr val="333333"/>
                </a:solidFill>
                <a:effectLst/>
                <a:latin typeface="Roboto"/>
              </a:rPr>
              <a:t>, жировой нефроз.</a:t>
            </a:r>
          </a:p>
          <a:p>
            <a:pPr fontAlgn="base"/>
            <a:r>
              <a:rPr lang="ru-RU" b="0" i="0" dirty="0" smtClean="0">
                <a:solidFill>
                  <a:srgbClr val="333333"/>
                </a:solidFill>
                <a:effectLst/>
                <a:latin typeface="Roboto"/>
              </a:rPr>
              <a:t> </a:t>
            </a:r>
            <a:r>
              <a:rPr lang="ru-RU" sz="2000" b="0" i="1" dirty="0" smtClean="0">
                <a:solidFill>
                  <a:schemeClr val="accent2">
                    <a:lumMod val="50000"/>
                  </a:schemeClr>
                </a:solidFill>
                <a:effectLst/>
                <a:latin typeface="Roboto"/>
              </a:rPr>
              <a:t>При печеночной дисфункции, почечной недостаточности, тяжелом сепсисе, панкреатите, острой и хронической дыхательной недостаточности жировые эмульсии могут включаться в программу ПП, но уровень </a:t>
            </a:r>
            <a:r>
              <a:rPr lang="ru-RU" sz="2000" b="0" i="1" dirty="0" err="1" smtClean="0">
                <a:solidFill>
                  <a:schemeClr val="accent2">
                    <a:lumMod val="50000"/>
                  </a:schemeClr>
                </a:solidFill>
                <a:effectLst/>
                <a:latin typeface="Roboto"/>
              </a:rPr>
              <a:t>ТГсыворотки</a:t>
            </a:r>
            <a:r>
              <a:rPr lang="ru-RU" sz="2000" b="0" i="1" dirty="0" smtClean="0">
                <a:solidFill>
                  <a:schemeClr val="accent2">
                    <a:lumMod val="50000"/>
                  </a:schemeClr>
                </a:solidFill>
                <a:effectLst/>
                <a:latin typeface="Roboto"/>
              </a:rPr>
              <a:t> крови не должен превышать 4,2 </a:t>
            </a:r>
            <a:r>
              <a:rPr lang="ru-RU" sz="2000" b="0" i="1" dirty="0" err="1" smtClean="0">
                <a:solidFill>
                  <a:schemeClr val="accent2">
                    <a:lumMod val="50000"/>
                  </a:schemeClr>
                </a:solidFill>
                <a:effectLst/>
                <a:latin typeface="Roboto"/>
              </a:rPr>
              <a:t>ммоль</a:t>
            </a:r>
            <a:r>
              <a:rPr lang="ru-RU" sz="2000" b="0" i="1" dirty="0" smtClean="0">
                <a:solidFill>
                  <a:schemeClr val="accent2">
                    <a:lumMod val="50000"/>
                  </a:schemeClr>
                </a:solidFill>
                <a:effectLst/>
                <a:latin typeface="Roboto"/>
              </a:rPr>
              <a:t>/л.!</a:t>
            </a:r>
            <a:endParaRPr lang="ru-RU" sz="2000" b="0" i="1" dirty="0">
              <a:solidFill>
                <a:schemeClr val="accent2">
                  <a:lumMod val="50000"/>
                </a:schemeClr>
              </a:solidFill>
              <a:effectLst/>
              <a:latin typeface="Roboto"/>
            </a:endParaRPr>
          </a:p>
        </p:txBody>
      </p:sp>
      <p:sp>
        <p:nvSpPr>
          <p:cNvPr id="3" name="Прямоугольник 2"/>
          <p:cNvSpPr/>
          <p:nvPr/>
        </p:nvSpPr>
        <p:spPr>
          <a:xfrm>
            <a:off x="323528" y="4221088"/>
            <a:ext cx="8820472" cy="2308324"/>
          </a:xfrm>
          <a:prstGeom prst="rect">
            <a:avLst/>
          </a:prstGeom>
        </p:spPr>
        <p:txBody>
          <a:bodyPr wrap="square">
            <a:spAutoFit/>
          </a:bodyPr>
          <a:lstStyle/>
          <a:p>
            <a:r>
              <a:rPr lang="ru-RU" b="0" i="0" dirty="0" smtClean="0">
                <a:solidFill>
                  <a:srgbClr val="FF0000"/>
                </a:solidFill>
                <a:effectLst/>
                <a:latin typeface="Roboto"/>
              </a:rPr>
              <a:t>Наиболее перспективным на настоящем этапе развития клинического питания является разработка и внедрение в клиническую практику ЖЭ на основе так называемых сбалансированных жиров </a:t>
            </a:r>
            <a:endParaRPr lang="ru-RU" dirty="0">
              <a:solidFill>
                <a:srgbClr val="333333"/>
              </a:solidFill>
              <a:latin typeface="Roboto"/>
            </a:endParaRPr>
          </a:p>
          <a:p>
            <a:r>
              <a:rPr lang="ru-RU" b="0" i="0" dirty="0" smtClean="0">
                <a:solidFill>
                  <a:srgbClr val="333333"/>
                </a:solidFill>
                <a:effectLst/>
                <a:latin typeface="Roboto"/>
              </a:rPr>
              <a:t>. Жиры данного типа, кроме обеспечения организма </a:t>
            </a:r>
            <a:r>
              <a:rPr lang="ru-RU" b="0" i="0" dirty="0" err="1" smtClean="0">
                <a:solidFill>
                  <a:srgbClr val="333333"/>
                </a:solidFill>
                <a:effectLst/>
                <a:latin typeface="Roboto"/>
              </a:rPr>
              <a:t>энергосубстратами</a:t>
            </a:r>
            <a:r>
              <a:rPr lang="ru-RU" b="0" i="0" dirty="0" smtClean="0">
                <a:solidFill>
                  <a:srgbClr val="333333"/>
                </a:solidFill>
                <a:effectLst/>
                <a:latin typeface="Roboto"/>
              </a:rPr>
              <a:t>, оказывают по своему механизму фармакологическое воздействие на систему про- и </a:t>
            </a:r>
            <a:r>
              <a:rPr lang="ru-RU" b="0" i="0" dirty="0" err="1" smtClean="0">
                <a:solidFill>
                  <a:srgbClr val="333333"/>
                </a:solidFill>
                <a:effectLst/>
                <a:latin typeface="Roboto"/>
              </a:rPr>
              <a:t>антивоспалительных</a:t>
            </a:r>
            <a:r>
              <a:rPr lang="ru-RU" b="0" i="0" dirty="0" smtClean="0">
                <a:solidFill>
                  <a:srgbClr val="333333"/>
                </a:solidFill>
                <a:effectLst/>
                <a:latin typeface="Roboto"/>
              </a:rPr>
              <a:t> медиаторов.</a:t>
            </a:r>
          </a:p>
          <a:p>
            <a:r>
              <a:rPr lang="ru-RU" b="0" i="0" dirty="0" smtClean="0">
                <a:solidFill>
                  <a:srgbClr val="333333"/>
                </a:solidFill>
                <a:effectLst/>
                <a:latin typeface="Roboto"/>
              </a:rPr>
              <a:t> Отправной точкой для разработки жировых эмульсий нового типа послужили данные об иммуномодулирующем действии ω-3 ЖК.</a:t>
            </a:r>
            <a:endParaRPr lang="ru-RU" dirty="0"/>
          </a:p>
        </p:txBody>
      </p:sp>
    </p:spTree>
    <p:extLst>
      <p:ext uri="{BB962C8B-B14F-4D97-AF65-F5344CB8AC3E}">
        <p14:creationId xmlns:p14="http://schemas.microsoft.com/office/powerpoint/2010/main" val="118033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28031104"/>
              </p:ext>
            </p:extLst>
          </p:nvPr>
        </p:nvGraphicFramePr>
        <p:xfrm>
          <a:off x="107505" y="1397000"/>
          <a:ext cx="8640960" cy="4527540"/>
        </p:xfrm>
        <a:graphic>
          <a:graphicData uri="http://schemas.openxmlformats.org/drawingml/2006/table">
            <a:tbl>
              <a:tblPr firstRow="1" bandRow="1">
                <a:tableStyleId>{5C22544A-7EE6-4342-B048-85BDC9FD1C3A}</a:tableStyleId>
              </a:tblPr>
              <a:tblGrid>
                <a:gridCol w="2880320"/>
                <a:gridCol w="2880320"/>
                <a:gridCol w="2880320"/>
              </a:tblGrid>
              <a:tr h="370840">
                <a:tc>
                  <a:txBody>
                    <a:bodyPr/>
                    <a:lstStyle/>
                    <a:p>
                      <a:pPr fontAlgn="base"/>
                      <a:r>
                        <a:rPr lang="ru-RU" b="1" dirty="0">
                          <a:effectLst/>
                          <a:latin typeface="Roboto"/>
                        </a:rPr>
                        <a:t>Состав</a:t>
                      </a:r>
                      <a:endParaRPr lang="ru-RU" dirty="0">
                        <a:effectLst/>
                        <a:latin typeface="Roboto"/>
                      </a:endParaRPr>
                    </a:p>
                  </a:txBody>
                  <a:tcPr marL="95250" marR="95250" marT="95250" marB="95250" anchor="ctr"/>
                </a:tc>
                <a:tc>
                  <a:txBody>
                    <a:bodyPr/>
                    <a:lstStyle/>
                    <a:p>
                      <a:pPr fontAlgn="base"/>
                      <a:r>
                        <a:rPr lang="ru-RU" b="1">
                          <a:effectLst/>
                          <a:latin typeface="Roboto"/>
                        </a:rPr>
                        <a:t>СМО Флипид</a:t>
                      </a:r>
                      <a:endParaRPr lang="ru-RU">
                        <a:effectLst/>
                        <a:latin typeface="Roboto"/>
                      </a:endParaRPr>
                    </a:p>
                  </a:txBody>
                  <a:tcPr marL="95250" marR="95250" marT="95250" marB="95250" anchor="ctr"/>
                </a:tc>
                <a:tc>
                  <a:txBody>
                    <a:bodyPr/>
                    <a:lstStyle/>
                    <a:p>
                      <a:pPr fontAlgn="base"/>
                      <a:r>
                        <a:rPr lang="ru-RU" b="1">
                          <a:effectLst/>
                          <a:latin typeface="Roboto"/>
                        </a:rPr>
                        <a:t>Липоплюс 20</a:t>
                      </a:r>
                      <a:endParaRPr lang="ru-RU">
                        <a:effectLst/>
                        <a:latin typeface="Roboto"/>
                      </a:endParaRPr>
                    </a:p>
                  </a:txBody>
                  <a:tcPr marL="95250" marR="95250" marT="95250" marB="95250" anchor="ctr"/>
                </a:tc>
              </a:tr>
              <a:tr h="370840">
                <a:tc>
                  <a:txBody>
                    <a:bodyPr/>
                    <a:lstStyle/>
                    <a:p>
                      <a:pPr fontAlgn="base"/>
                      <a:r>
                        <a:rPr lang="ru-RU">
                          <a:effectLst/>
                          <a:latin typeface="Roboto"/>
                        </a:rPr>
                        <a:t>Соевое масло, г/л</a:t>
                      </a:r>
                    </a:p>
                  </a:txBody>
                  <a:tcPr marL="95250" marR="95250" marT="95250" marB="95250" anchor="ctr"/>
                </a:tc>
                <a:tc>
                  <a:txBody>
                    <a:bodyPr/>
                    <a:lstStyle/>
                    <a:p>
                      <a:pPr fontAlgn="base"/>
                      <a:r>
                        <a:rPr lang="ru-RU">
                          <a:effectLst/>
                          <a:latin typeface="Roboto"/>
                        </a:rPr>
                        <a:t>60,0</a:t>
                      </a:r>
                    </a:p>
                  </a:txBody>
                  <a:tcPr marL="95250" marR="95250" marT="95250" marB="95250" anchor="ctr"/>
                </a:tc>
                <a:tc>
                  <a:txBody>
                    <a:bodyPr/>
                    <a:lstStyle/>
                    <a:p>
                      <a:pPr fontAlgn="base"/>
                      <a:r>
                        <a:rPr lang="ru-RU">
                          <a:effectLst/>
                          <a:latin typeface="Roboto"/>
                        </a:rPr>
                        <a:t>80,0</a:t>
                      </a:r>
                    </a:p>
                  </a:txBody>
                  <a:tcPr marL="95250" marR="95250" marT="95250" marB="95250" anchor="ctr"/>
                </a:tc>
              </a:tr>
              <a:tr h="370840">
                <a:tc>
                  <a:txBody>
                    <a:bodyPr/>
                    <a:lstStyle/>
                    <a:p>
                      <a:pPr fontAlgn="base"/>
                      <a:r>
                        <a:rPr lang="ru-RU">
                          <a:effectLst/>
                          <a:latin typeface="Roboto"/>
                        </a:rPr>
                        <a:t>Оливковое масло, г/л</a:t>
                      </a:r>
                    </a:p>
                  </a:txBody>
                  <a:tcPr marL="95250" marR="95250" marT="95250" marB="95250" anchor="ctr"/>
                </a:tc>
                <a:tc>
                  <a:txBody>
                    <a:bodyPr/>
                    <a:lstStyle/>
                    <a:p>
                      <a:pPr fontAlgn="base"/>
                      <a:r>
                        <a:rPr lang="ru-RU">
                          <a:effectLst/>
                          <a:latin typeface="Roboto"/>
                        </a:rPr>
                        <a:t>50,0</a:t>
                      </a:r>
                    </a:p>
                  </a:txBody>
                  <a:tcPr marL="95250" marR="95250" marT="95250" marB="95250" anchor="ctr"/>
                </a:tc>
                <a:tc>
                  <a:txBody>
                    <a:bodyPr/>
                    <a:lstStyle/>
                    <a:p>
                      <a:pPr fontAlgn="base"/>
                      <a:r>
                        <a:rPr lang="ru-RU">
                          <a:effectLst/>
                          <a:latin typeface="Roboto"/>
                        </a:rPr>
                        <a:t>-</a:t>
                      </a:r>
                    </a:p>
                  </a:txBody>
                  <a:tcPr marL="95250" marR="95250" marT="95250" marB="95250" anchor="ctr"/>
                </a:tc>
              </a:tr>
              <a:tr h="808980">
                <a:tc>
                  <a:txBody>
                    <a:bodyPr/>
                    <a:lstStyle/>
                    <a:p>
                      <a:pPr fontAlgn="base"/>
                      <a:r>
                        <a:rPr lang="ru-RU">
                          <a:effectLst/>
                          <a:latin typeface="Roboto"/>
                        </a:rPr>
                        <a:t>Среднецепочечные триглицериды (МСТ), г/л</a:t>
                      </a:r>
                    </a:p>
                  </a:txBody>
                  <a:tcPr marL="95250" marR="95250" marT="95250" marB="95250" anchor="ctr"/>
                </a:tc>
                <a:tc>
                  <a:txBody>
                    <a:bodyPr/>
                    <a:lstStyle/>
                    <a:p>
                      <a:pPr fontAlgn="base"/>
                      <a:r>
                        <a:rPr lang="ru-RU">
                          <a:effectLst/>
                          <a:latin typeface="Roboto"/>
                        </a:rPr>
                        <a:t>60,0</a:t>
                      </a:r>
                    </a:p>
                  </a:txBody>
                  <a:tcPr marL="95250" marR="95250" marT="95250" marB="95250" anchor="ctr"/>
                </a:tc>
                <a:tc>
                  <a:txBody>
                    <a:bodyPr/>
                    <a:lstStyle/>
                    <a:p>
                      <a:pPr fontAlgn="base"/>
                      <a:r>
                        <a:rPr lang="ru-RU">
                          <a:effectLst/>
                          <a:latin typeface="Roboto"/>
                        </a:rPr>
                        <a:t>100,0</a:t>
                      </a:r>
                    </a:p>
                  </a:txBody>
                  <a:tcPr marL="95250" marR="95250" marT="95250" marB="95250" anchor="ctr"/>
                </a:tc>
              </a:tr>
              <a:tr h="370840">
                <a:tc>
                  <a:txBody>
                    <a:bodyPr/>
                    <a:lstStyle/>
                    <a:p>
                      <a:pPr fontAlgn="base"/>
                      <a:r>
                        <a:rPr lang="el-GR">
                          <a:effectLst/>
                          <a:latin typeface="Roboto"/>
                        </a:rPr>
                        <a:t>α-</a:t>
                      </a:r>
                      <a:r>
                        <a:rPr lang="ru-RU">
                          <a:effectLst/>
                          <a:latin typeface="Roboto"/>
                        </a:rPr>
                        <a:t>Токоферол, г/л</a:t>
                      </a:r>
                    </a:p>
                  </a:txBody>
                  <a:tcPr marL="95250" marR="95250" marT="95250" marB="95250" anchor="ctr"/>
                </a:tc>
                <a:tc>
                  <a:txBody>
                    <a:bodyPr/>
                    <a:lstStyle/>
                    <a:p>
                      <a:pPr fontAlgn="base"/>
                      <a:r>
                        <a:rPr lang="ru-RU">
                          <a:effectLst/>
                          <a:latin typeface="Roboto"/>
                        </a:rPr>
                        <a:t>0,16-0,23</a:t>
                      </a:r>
                    </a:p>
                  </a:txBody>
                  <a:tcPr marL="95250" marR="95250" marT="95250" marB="95250" anchor="ctr"/>
                </a:tc>
                <a:tc>
                  <a:txBody>
                    <a:bodyPr/>
                    <a:lstStyle/>
                    <a:p>
                      <a:pPr fontAlgn="base"/>
                      <a:r>
                        <a:rPr lang="ru-RU">
                          <a:effectLst/>
                          <a:latin typeface="Roboto"/>
                        </a:rPr>
                        <a:t>0,20</a:t>
                      </a:r>
                    </a:p>
                  </a:txBody>
                  <a:tcPr marL="95250" marR="95250" marT="95250" marB="95250" anchor="ctr"/>
                </a:tc>
              </a:tr>
              <a:tr h="370840">
                <a:tc>
                  <a:txBody>
                    <a:bodyPr/>
                    <a:lstStyle/>
                    <a:p>
                      <a:pPr fontAlgn="base"/>
                      <a:r>
                        <a:rPr lang="ru-RU">
                          <a:effectLst/>
                          <a:latin typeface="Roboto"/>
                        </a:rPr>
                        <a:t>Рыбий жир, г/л</a:t>
                      </a:r>
                    </a:p>
                  </a:txBody>
                  <a:tcPr marL="95250" marR="95250" marT="95250" marB="95250" anchor="ctr"/>
                </a:tc>
                <a:tc>
                  <a:txBody>
                    <a:bodyPr/>
                    <a:lstStyle/>
                    <a:p>
                      <a:pPr fontAlgn="base"/>
                      <a:r>
                        <a:rPr lang="ru-RU">
                          <a:effectLst/>
                          <a:latin typeface="Roboto"/>
                        </a:rPr>
                        <a:t>30,0</a:t>
                      </a:r>
                    </a:p>
                  </a:txBody>
                  <a:tcPr marL="95250" marR="95250" marT="95250" marB="95250" anchor="ctr"/>
                </a:tc>
                <a:tc>
                  <a:txBody>
                    <a:bodyPr/>
                    <a:lstStyle/>
                    <a:p>
                      <a:pPr fontAlgn="base"/>
                      <a:r>
                        <a:rPr lang="ru-RU">
                          <a:effectLst/>
                          <a:latin typeface="Roboto"/>
                        </a:rPr>
                        <a:t>20,0</a:t>
                      </a:r>
                    </a:p>
                  </a:txBody>
                  <a:tcPr marL="95250" marR="95250" marT="95250" marB="95250" anchor="ctr"/>
                </a:tc>
              </a:tr>
              <a:tr h="370840">
                <a:tc>
                  <a:txBody>
                    <a:bodyPr/>
                    <a:lstStyle/>
                    <a:p>
                      <a:pPr fontAlgn="base"/>
                      <a:r>
                        <a:rPr lang="ru-RU">
                          <a:effectLst/>
                          <a:latin typeface="Roboto"/>
                        </a:rPr>
                        <a:t>Осмолярность, мосм/л</a:t>
                      </a:r>
                    </a:p>
                  </a:txBody>
                  <a:tcPr marL="95250" marR="95250" marT="95250" marB="95250" anchor="ctr"/>
                </a:tc>
                <a:tc>
                  <a:txBody>
                    <a:bodyPr/>
                    <a:lstStyle/>
                    <a:p>
                      <a:pPr fontAlgn="base"/>
                      <a:r>
                        <a:rPr lang="ru-RU">
                          <a:effectLst/>
                          <a:latin typeface="Roboto"/>
                        </a:rPr>
                        <a:t>360</a:t>
                      </a:r>
                    </a:p>
                  </a:txBody>
                  <a:tcPr marL="95250" marR="95250" marT="95250" marB="95250" anchor="ctr"/>
                </a:tc>
                <a:tc>
                  <a:txBody>
                    <a:bodyPr/>
                    <a:lstStyle/>
                    <a:p>
                      <a:pPr fontAlgn="base"/>
                      <a:r>
                        <a:rPr lang="ru-RU">
                          <a:effectLst/>
                          <a:latin typeface="Roboto"/>
                        </a:rPr>
                        <a:t>410</a:t>
                      </a:r>
                    </a:p>
                  </a:txBody>
                  <a:tcPr marL="95250" marR="95250" marT="95250" marB="95250" anchor="ctr"/>
                </a:tc>
              </a:tr>
              <a:tr h="370840">
                <a:tc>
                  <a:txBody>
                    <a:bodyPr/>
                    <a:lstStyle/>
                    <a:p>
                      <a:pPr fontAlgn="base"/>
                      <a:r>
                        <a:rPr lang="ru-RU">
                          <a:effectLst/>
                          <a:latin typeface="Roboto"/>
                        </a:rPr>
                        <a:t>Соотношение </a:t>
                      </a:r>
                      <a:r>
                        <a:rPr lang="el-GR">
                          <a:effectLst/>
                          <a:latin typeface="Roboto"/>
                        </a:rPr>
                        <a:t>ω-3:ω-6</a:t>
                      </a:r>
                    </a:p>
                  </a:txBody>
                  <a:tcPr marL="95250" marR="95250" marT="95250" marB="95250" anchor="ctr"/>
                </a:tc>
                <a:tc>
                  <a:txBody>
                    <a:bodyPr/>
                    <a:lstStyle/>
                    <a:p>
                      <a:pPr fontAlgn="base"/>
                      <a:r>
                        <a:rPr lang="ru-RU">
                          <a:effectLst/>
                          <a:latin typeface="Roboto"/>
                        </a:rPr>
                        <a:t>1:2,5</a:t>
                      </a:r>
                    </a:p>
                  </a:txBody>
                  <a:tcPr marL="95250" marR="95250" marT="95250" marB="95250" anchor="ctr"/>
                </a:tc>
                <a:tc>
                  <a:txBody>
                    <a:bodyPr/>
                    <a:lstStyle/>
                    <a:p>
                      <a:pPr fontAlgn="base"/>
                      <a:r>
                        <a:rPr lang="ru-RU">
                          <a:effectLst/>
                          <a:latin typeface="Roboto"/>
                        </a:rPr>
                        <a:t>1:2,7</a:t>
                      </a:r>
                    </a:p>
                  </a:txBody>
                  <a:tcPr marL="95250" marR="95250" marT="95250" marB="95250" anchor="ctr"/>
                </a:tc>
              </a:tr>
              <a:tr h="370840">
                <a:tc>
                  <a:txBody>
                    <a:bodyPr/>
                    <a:lstStyle/>
                    <a:p>
                      <a:pPr fontAlgn="base"/>
                      <a:r>
                        <a:rPr lang="ru-RU">
                          <a:effectLst/>
                          <a:latin typeface="Roboto"/>
                        </a:rPr>
                        <a:t>Калорийность, ккал/л</a:t>
                      </a:r>
                    </a:p>
                  </a:txBody>
                  <a:tcPr marL="95250" marR="95250" marT="95250" marB="95250" anchor="ctr"/>
                </a:tc>
                <a:tc>
                  <a:txBody>
                    <a:bodyPr/>
                    <a:lstStyle/>
                    <a:p>
                      <a:pPr fontAlgn="base"/>
                      <a:r>
                        <a:rPr lang="ru-RU">
                          <a:effectLst/>
                          <a:latin typeface="Roboto"/>
                        </a:rPr>
                        <a:t>2000</a:t>
                      </a:r>
                    </a:p>
                  </a:txBody>
                  <a:tcPr marL="95250" marR="95250" marT="95250" marB="95250" anchor="ctr"/>
                </a:tc>
                <a:tc>
                  <a:txBody>
                    <a:bodyPr/>
                    <a:lstStyle/>
                    <a:p>
                      <a:pPr fontAlgn="base"/>
                      <a:r>
                        <a:rPr lang="ru-RU" dirty="0">
                          <a:effectLst/>
                          <a:latin typeface="Roboto"/>
                        </a:rPr>
                        <a:t>1910</a:t>
                      </a:r>
                    </a:p>
                  </a:txBody>
                  <a:tcPr marL="95250" marR="95250" marT="95250" marB="95250" anchor="ctr"/>
                </a:tc>
              </a:tr>
            </a:tbl>
          </a:graphicData>
        </a:graphic>
      </p:graphicFrame>
      <p:sp>
        <p:nvSpPr>
          <p:cNvPr id="3" name="Прямоугольник 2"/>
          <p:cNvSpPr/>
          <p:nvPr/>
        </p:nvSpPr>
        <p:spPr>
          <a:xfrm>
            <a:off x="467544" y="476673"/>
            <a:ext cx="8280920" cy="400110"/>
          </a:xfrm>
          <a:prstGeom prst="rect">
            <a:avLst/>
          </a:prstGeom>
        </p:spPr>
        <p:txBody>
          <a:bodyPr wrap="square">
            <a:spAutoFit/>
          </a:bodyPr>
          <a:lstStyle/>
          <a:p>
            <a:r>
              <a:rPr lang="ru-RU" sz="2000" b="1" i="0" dirty="0" smtClean="0">
                <a:solidFill>
                  <a:srgbClr val="C00000"/>
                </a:solidFill>
                <a:effectLst/>
                <a:latin typeface="Roboto"/>
              </a:rPr>
              <a:t> </a:t>
            </a:r>
            <a:r>
              <a:rPr lang="ru-RU" sz="2000" b="0" i="0" dirty="0" smtClean="0">
                <a:solidFill>
                  <a:srgbClr val="C00000"/>
                </a:solidFill>
                <a:effectLst/>
                <a:latin typeface="Roboto"/>
              </a:rPr>
              <a:t>Состав жировых эмульсий (ЖЭ), содержащих ω-3 жирные кислоты</a:t>
            </a:r>
            <a:endParaRPr lang="ru-RU" sz="2000" dirty="0">
              <a:solidFill>
                <a:srgbClr val="C00000"/>
              </a:solidFill>
            </a:endParaRPr>
          </a:p>
        </p:txBody>
      </p:sp>
    </p:spTree>
    <p:extLst>
      <p:ext uri="{BB962C8B-B14F-4D97-AF65-F5344CB8AC3E}">
        <p14:creationId xmlns:p14="http://schemas.microsoft.com/office/powerpoint/2010/main" val="366872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9036496" cy="7109639"/>
          </a:xfrm>
          <a:prstGeom prst="rect">
            <a:avLst/>
          </a:prstGeom>
        </p:spPr>
        <p:txBody>
          <a:bodyPr wrap="square">
            <a:spAutoFit/>
          </a:bodyPr>
          <a:lstStyle/>
          <a:p>
            <a:pPr fontAlgn="base"/>
            <a:r>
              <a:rPr lang="ru-RU" sz="2000" b="1" i="1" dirty="0" smtClean="0">
                <a:solidFill>
                  <a:srgbClr val="C00000"/>
                </a:solidFill>
                <a:effectLst/>
                <a:latin typeface="Roboto"/>
              </a:rPr>
              <a:t>В целом эффективность ω -3 ЖК в составе смесей ПП определяется снижением продукции цитокинов (ИЛ-1, ИЛ-6, ФНО),</a:t>
            </a:r>
          </a:p>
          <a:p>
            <a:pPr fontAlgn="base"/>
            <a:endParaRPr lang="ru-RU" sz="2000" b="1" i="1" dirty="0">
              <a:solidFill>
                <a:srgbClr val="C00000"/>
              </a:solidFill>
              <a:latin typeface="Roboto"/>
            </a:endParaRPr>
          </a:p>
          <a:p>
            <a:pPr fontAlgn="base"/>
            <a:r>
              <a:rPr lang="ru-RU" sz="2000" b="1" i="1" dirty="0" smtClean="0">
                <a:solidFill>
                  <a:srgbClr val="C00000"/>
                </a:solidFill>
                <a:effectLst/>
                <a:latin typeface="Roboto"/>
              </a:rPr>
              <a:t> </a:t>
            </a:r>
            <a:r>
              <a:rPr lang="ru-RU" sz="2400" b="1" i="1" dirty="0" smtClean="0">
                <a:solidFill>
                  <a:schemeClr val="accent4">
                    <a:lumMod val="50000"/>
                  </a:schemeClr>
                </a:solidFill>
                <a:effectLst/>
                <a:latin typeface="Roboto"/>
              </a:rPr>
              <a:t>так как являются предшественниками синтеза простагландинов, </a:t>
            </a:r>
            <a:r>
              <a:rPr lang="ru-RU" sz="2400" b="1" i="1" dirty="0" err="1" smtClean="0">
                <a:solidFill>
                  <a:schemeClr val="accent4">
                    <a:lumMod val="50000"/>
                  </a:schemeClr>
                </a:solidFill>
                <a:effectLst/>
                <a:latin typeface="Roboto"/>
              </a:rPr>
              <a:t>тромбоксана</a:t>
            </a:r>
            <a:r>
              <a:rPr lang="ru-RU" sz="2400" b="1" i="1" dirty="0" smtClean="0">
                <a:solidFill>
                  <a:schemeClr val="accent4">
                    <a:lumMod val="50000"/>
                  </a:schemeClr>
                </a:solidFill>
                <a:effectLst/>
                <a:latin typeface="Roboto"/>
              </a:rPr>
              <a:t>, </a:t>
            </a:r>
            <a:r>
              <a:rPr lang="ru-RU" sz="2400" b="1" i="1" dirty="0" err="1" smtClean="0">
                <a:solidFill>
                  <a:schemeClr val="accent4">
                    <a:lumMod val="50000"/>
                  </a:schemeClr>
                </a:solidFill>
                <a:effectLst/>
                <a:latin typeface="Roboto"/>
              </a:rPr>
              <a:t>простоциклина</a:t>
            </a:r>
            <a:r>
              <a:rPr lang="ru-RU" sz="2400" b="1" i="1" dirty="0" smtClean="0">
                <a:solidFill>
                  <a:schemeClr val="accent4">
                    <a:lumMod val="50000"/>
                  </a:schemeClr>
                </a:solidFill>
                <a:effectLst/>
                <a:latin typeface="Roboto"/>
              </a:rPr>
              <a:t>, </a:t>
            </a:r>
            <a:r>
              <a:rPr lang="ru-RU" sz="2400" b="1" i="1" dirty="0" err="1" smtClean="0">
                <a:solidFill>
                  <a:schemeClr val="accent4">
                    <a:lumMod val="50000"/>
                  </a:schemeClr>
                </a:solidFill>
                <a:effectLst/>
                <a:latin typeface="Roboto"/>
              </a:rPr>
              <a:t>лейкотриена</a:t>
            </a:r>
            <a:r>
              <a:rPr lang="ru-RU" sz="2400" b="1" i="1" dirty="0" smtClean="0">
                <a:solidFill>
                  <a:schemeClr val="accent4">
                    <a:lumMod val="50000"/>
                  </a:schemeClr>
                </a:solidFill>
                <a:effectLst/>
                <a:latin typeface="Roboto"/>
              </a:rPr>
              <a:t> LTD5; отсутствием </a:t>
            </a:r>
            <a:r>
              <a:rPr lang="ru-RU" sz="2400" b="1" i="1" dirty="0" err="1" smtClean="0">
                <a:solidFill>
                  <a:schemeClr val="accent4">
                    <a:lumMod val="50000"/>
                  </a:schemeClr>
                </a:solidFill>
                <a:effectLst/>
                <a:latin typeface="Roboto"/>
              </a:rPr>
              <a:t>супрессивного</a:t>
            </a:r>
            <a:r>
              <a:rPr lang="ru-RU" sz="2400" b="1" i="1" dirty="0" smtClean="0">
                <a:solidFill>
                  <a:schemeClr val="accent4">
                    <a:lumMod val="50000"/>
                  </a:schemeClr>
                </a:solidFill>
                <a:effectLst/>
                <a:latin typeface="Roboto"/>
              </a:rPr>
              <a:t> действия на пролиферативный ответ, продукцию антител и цитолиз клеток; </a:t>
            </a:r>
          </a:p>
          <a:p>
            <a:pPr fontAlgn="base"/>
            <a:r>
              <a:rPr lang="ru-RU" sz="2400" b="1" i="1" dirty="0" smtClean="0">
                <a:solidFill>
                  <a:schemeClr val="accent4">
                    <a:lumMod val="50000"/>
                  </a:schemeClr>
                </a:solidFill>
                <a:effectLst/>
                <a:latin typeface="Roboto"/>
              </a:rPr>
              <a:t>стабилизацией клеточных мембран, противовоспалительным и иммуномодулирующим эффектом, улучшением органной перфузии в кишечно-портальном бассейне; </a:t>
            </a:r>
          </a:p>
          <a:p>
            <a:pPr fontAlgn="base"/>
            <a:r>
              <a:rPr lang="ru-RU" sz="2400" b="1" i="1" dirty="0" smtClean="0">
                <a:solidFill>
                  <a:schemeClr val="accent4">
                    <a:lumMod val="50000"/>
                  </a:schemeClr>
                </a:solidFill>
                <a:effectLst/>
                <a:latin typeface="Roboto"/>
              </a:rPr>
              <a:t>снижением активации тромбоцитов и </a:t>
            </a:r>
            <a:r>
              <a:rPr lang="ru-RU" sz="2400" b="1" i="1" dirty="0" err="1" smtClean="0">
                <a:solidFill>
                  <a:schemeClr val="accent4">
                    <a:lumMod val="50000"/>
                  </a:schemeClr>
                </a:solidFill>
                <a:effectLst/>
                <a:latin typeface="Roboto"/>
              </a:rPr>
              <a:t>тромбогенеза</a:t>
            </a:r>
            <a:r>
              <a:rPr lang="ru-RU" sz="2400" b="1" i="1" dirty="0" smtClean="0">
                <a:solidFill>
                  <a:schemeClr val="accent4">
                    <a:lumMod val="50000"/>
                  </a:schemeClr>
                </a:solidFill>
                <a:effectLst/>
                <a:latin typeface="Roboto"/>
              </a:rPr>
              <a:t> (тяжелый сепсис, ПОН) за счет повышения соотношения ω-3:ω-6. </a:t>
            </a:r>
          </a:p>
          <a:p>
            <a:pPr fontAlgn="base"/>
            <a:r>
              <a:rPr lang="ru-RU" sz="2400" b="1" i="1" dirty="0" smtClean="0">
                <a:solidFill>
                  <a:schemeClr val="accent4">
                    <a:lumMod val="50000"/>
                  </a:schemeClr>
                </a:solidFill>
                <a:effectLst/>
                <a:latin typeface="Roboto"/>
              </a:rPr>
              <a:t>Рекомендуемые дозировки ЖЭ и предел скорости утилизации: взрослые - до 2 г/кг в сутки, предел скорости утилизации в час - до 0,15 г/кг.</a:t>
            </a:r>
          </a:p>
          <a:p>
            <a:r>
              <a:rPr lang="ru-RU" b="0" i="0" dirty="0" smtClean="0">
                <a:solidFill>
                  <a:srgbClr val="333333"/>
                </a:solidFill>
                <a:effectLst/>
                <a:latin typeface="Montserrat"/>
              </a:rPr>
              <a:t/>
            </a:r>
            <a:br>
              <a:rPr lang="ru-RU" b="0" i="0" dirty="0" smtClean="0">
                <a:solidFill>
                  <a:srgbClr val="333333"/>
                </a:solidFill>
                <a:effectLst/>
                <a:latin typeface="Montserrat"/>
              </a:rPr>
            </a:br>
            <a:endParaRPr lang="ru-RU" dirty="0"/>
          </a:p>
        </p:txBody>
      </p:sp>
    </p:spTree>
    <p:extLst>
      <p:ext uri="{BB962C8B-B14F-4D97-AF65-F5344CB8AC3E}">
        <p14:creationId xmlns:p14="http://schemas.microsoft.com/office/powerpoint/2010/main" val="668581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7109639"/>
          </a:xfrm>
          <a:prstGeom prst="rect">
            <a:avLst/>
          </a:prstGeom>
        </p:spPr>
        <p:txBody>
          <a:bodyPr wrap="square">
            <a:spAutoFit/>
          </a:bodyPr>
          <a:lstStyle/>
          <a:p>
            <a:r>
              <a:rPr lang="ru-RU" b="1" i="1" dirty="0">
                <a:solidFill>
                  <a:srgbClr val="C00000"/>
                </a:solidFill>
              </a:rPr>
              <a:t>Разработка системы ПП «все в одном» явилась альтернативой флаконной методике ПП</a:t>
            </a:r>
            <a:r>
              <a:rPr lang="ru-RU" dirty="0"/>
              <a:t>. </a:t>
            </a:r>
            <a:endParaRPr lang="ru-RU" dirty="0" smtClean="0"/>
          </a:p>
          <a:p>
            <a:r>
              <a:rPr lang="ru-RU" sz="2400" b="1" i="1" dirty="0" smtClean="0">
                <a:solidFill>
                  <a:schemeClr val="accent2">
                    <a:lumMod val="50000"/>
                  </a:schemeClr>
                </a:solidFill>
              </a:rPr>
              <a:t>Она </a:t>
            </a:r>
            <a:r>
              <a:rPr lang="ru-RU" sz="2400" b="1" i="1" dirty="0">
                <a:solidFill>
                  <a:schemeClr val="accent2">
                    <a:lumMod val="50000"/>
                  </a:schemeClr>
                </a:solidFill>
              </a:rPr>
              <a:t>позволяет осуществлять ПП из одного пластикового мешка, в котором смешиваются все ингредиенты питания - жиры, углеводы, АК, электролиты, витамины и микроэлементы</a:t>
            </a:r>
            <a:r>
              <a:rPr lang="ru-RU" sz="2400" b="1" i="1" dirty="0" smtClean="0">
                <a:solidFill>
                  <a:schemeClr val="accent2">
                    <a:lumMod val="50000"/>
                  </a:schemeClr>
                </a:solidFill>
              </a:rPr>
              <a:t>.</a:t>
            </a:r>
          </a:p>
          <a:p>
            <a:r>
              <a:rPr lang="ru-RU" sz="2400" b="1" i="1" dirty="0" smtClean="0">
                <a:solidFill>
                  <a:schemeClr val="accent2">
                    <a:lumMod val="50000"/>
                  </a:schemeClr>
                </a:solidFill>
              </a:rPr>
              <a:t> </a:t>
            </a:r>
            <a:r>
              <a:rPr lang="ru-RU" sz="2400" b="1" i="1" dirty="0">
                <a:solidFill>
                  <a:schemeClr val="accent2">
                    <a:lumMod val="50000"/>
                  </a:schemeClr>
                </a:solidFill>
              </a:rPr>
              <a:t>В настоящее время для полного ПП взрослых и детей создано промышленное производство 2- и 3-секционных пластиковых мешков, содержащих растворы АК, глюкозы и жировых эмульсий в различных комбинациях, включающих или не включающих электролиты. </a:t>
            </a:r>
            <a:endParaRPr lang="ru-RU" sz="2400" b="1" i="1" dirty="0" smtClean="0">
              <a:solidFill>
                <a:schemeClr val="accent2">
                  <a:lumMod val="50000"/>
                </a:schemeClr>
              </a:solidFill>
            </a:endParaRPr>
          </a:p>
          <a:p>
            <a:r>
              <a:rPr lang="ru-RU" sz="2400" b="1" i="1" dirty="0" smtClean="0">
                <a:solidFill>
                  <a:schemeClr val="accent2">
                    <a:lumMod val="50000"/>
                  </a:schemeClr>
                </a:solidFill>
              </a:rPr>
              <a:t>Преимущество </a:t>
            </a:r>
            <a:r>
              <a:rPr lang="ru-RU" sz="2400" b="1" i="1" dirty="0">
                <a:solidFill>
                  <a:schemeClr val="accent2">
                    <a:lumMod val="50000"/>
                  </a:schemeClr>
                </a:solidFill>
              </a:rPr>
              <a:t>такого подхода состоит в том, что используется один контейнер, одна </a:t>
            </a:r>
            <a:r>
              <a:rPr lang="ru-RU" sz="2400" b="1" i="1" dirty="0" err="1">
                <a:solidFill>
                  <a:schemeClr val="accent2">
                    <a:lumMod val="50000"/>
                  </a:schemeClr>
                </a:solidFill>
              </a:rPr>
              <a:t>инфузионная</a:t>
            </a:r>
            <a:r>
              <a:rPr lang="ru-RU" sz="2400" b="1" i="1" dirty="0">
                <a:solidFill>
                  <a:schemeClr val="accent2">
                    <a:lumMod val="50000"/>
                  </a:schemeClr>
                </a:solidFill>
              </a:rPr>
              <a:t> система и один </a:t>
            </a:r>
            <a:r>
              <a:rPr lang="ru-RU" sz="2400" b="1" i="1" dirty="0" err="1">
                <a:solidFill>
                  <a:schemeClr val="accent2">
                    <a:lumMod val="50000"/>
                  </a:schemeClr>
                </a:solidFill>
              </a:rPr>
              <a:t>инфузионный</a:t>
            </a:r>
            <a:r>
              <a:rPr lang="ru-RU" sz="2400" b="1" i="1" dirty="0">
                <a:solidFill>
                  <a:schemeClr val="accent2">
                    <a:lumMod val="50000"/>
                  </a:schemeClr>
                </a:solidFill>
              </a:rPr>
              <a:t> насос.  </a:t>
            </a:r>
            <a:r>
              <a:rPr lang="ru-RU" sz="2400" b="1" i="1" dirty="0" smtClean="0">
                <a:solidFill>
                  <a:schemeClr val="accent2">
                    <a:lumMod val="50000"/>
                  </a:schemeClr>
                </a:solidFill>
              </a:rPr>
              <a:t>Кроме </a:t>
            </a:r>
            <a:r>
              <a:rPr lang="ru-RU" sz="2400" b="1" i="1" dirty="0">
                <a:solidFill>
                  <a:schemeClr val="accent2">
                    <a:lumMod val="50000"/>
                  </a:schemeClr>
                </a:solidFill>
              </a:rPr>
              <a:t>того, возможно индивидуализировать объем ПП в соответствии с потребностями конкретного больного. </a:t>
            </a:r>
            <a:endParaRPr lang="ru-RU" sz="2400" b="1" i="1" dirty="0" smtClean="0">
              <a:solidFill>
                <a:schemeClr val="accent2">
                  <a:lumMod val="50000"/>
                </a:schemeClr>
              </a:solidFill>
            </a:endParaRPr>
          </a:p>
          <a:p>
            <a:r>
              <a:rPr lang="ru-RU" sz="2000" b="1" i="1" dirty="0" smtClean="0">
                <a:solidFill>
                  <a:schemeClr val="accent3">
                    <a:lumMod val="50000"/>
                  </a:schemeClr>
                </a:solidFill>
              </a:rPr>
              <a:t>Система </a:t>
            </a:r>
            <a:r>
              <a:rPr lang="ru-RU" sz="2000" b="1" i="1" dirty="0">
                <a:solidFill>
                  <a:schemeClr val="accent3">
                    <a:lumMod val="50000"/>
                  </a:schemeClr>
                </a:solidFill>
              </a:rPr>
              <a:t>«все в одном» обеспечивает стабильную скорость введения, снижает риск ошибок, неправильных манипуляций, дополнительной контаминации и значительно снижает нагрузку на медицинский персонал больницы</a:t>
            </a:r>
            <a:r>
              <a:rPr lang="ru-RU" sz="2400" b="1" i="1" dirty="0">
                <a:solidFill>
                  <a:schemeClr val="accent2">
                    <a:lumMod val="50000"/>
                  </a:schemeClr>
                </a:solidFill>
              </a:rPr>
              <a:t>.</a:t>
            </a:r>
          </a:p>
        </p:txBody>
      </p:sp>
    </p:spTree>
    <p:extLst>
      <p:ext uri="{BB962C8B-B14F-4D97-AF65-F5344CB8AC3E}">
        <p14:creationId xmlns:p14="http://schemas.microsoft.com/office/powerpoint/2010/main" val="3777503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9036496" cy="6155531"/>
          </a:xfrm>
          <a:prstGeom prst="rect">
            <a:avLst/>
          </a:prstGeom>
        </p:spPr>
        <p:txBody>
          <a:bodyPr wrap="square">
            <a:spAutoFit/>
          </a:bodyPr>
          <a:lstStyle/>
          <a:p>
            <a:pPr fontAlgn="base"/>
            <a:r>
              <a:rPr lang="ru-RU" sz="2000" b="1" i="1" dirty="0" smtClean="0">
                <a:solidFill>
                  <a:srgbClr val="C00000"/>
                </a:solidFill>
                <a:effectLst/>
                <a:latin typeface="Roboto"/>
              </a:rPr>
              <a:t>Выбор смеси типа «все в одном» для полного ПП должен быть основан на следующих критериях</a:t>
            </a:r>
            <a:r>
              <a:rPr lang="ru-RU" b="0" i="0" dirty="0" smtClean="0">
                <a:solidFill>
                  <a:srgbClr val="333333"/>
                </a:solidFill>
                <a:effectLst/>
                <a:latin typeface="Roboto"/>
              </a:rPr>
              <a:t>: </a:t>
            </a:r>
          </a:p>
          <a:p>
            <a:pPr fontAlgn="base"/>
            <a:endParaRPr lang="ru-RU" b="0" i="0" dirty="0" smtClean="0">
              <a:solidFill>
                <a:srgbClr val="333333"/>
              </a:solidFill>
              <a:effectLst/>
              <a:latin typeface="Roboto"/>
            </a:endParaRPr>
          </a:p>
          <a:p>
            <a:pPr fontAlgn="base"/>
            <a:r>
              <a:rPr lang="ru-RU" sz="2400" b="0" i="0" dirty="0" smtClean="0">
                <a:solidFill>
                  <a:schemeClr val="accent2">
                    <a:lumMod val="50000"/>
                  </a:schemeClr>
                </a:solidFill>
                <a:effectLst/>
                <a:latin typeface="Roboto"/>
              </a:rPr>
              <a:t>потребность в белке (для больного в критических состояниях 1,3-1,5 г белка на 1 кг идеальной массы тела),</a:t>
            </a:r>
          </a:p>
          <a:p>
            <a:pPr fontAlgn="base"/>
            <a:r>
              <a:rPr lang="ru-RU" sz="2400" b="0" i="0" dirty="0" smtClean="0">
                <a:solidFill>
                  <a:schemeClr val="accent2">
                    <a:lumMod val="50000"/>
                  </a:schemeClr>
                </a:solidFill>
                <a:effectLst/>
                <a:latin typeface="Roboto"/>
              </a:rPr>
              <a:t> глюкозе (2-5 г/кг МТ); наличие в системе «все в одном» жировой эмульсии в ее качественном составе - LCT, LCT/ MCT, LCT/MCT + ω-3 ЖК, соевое/оливковое масло; </a:t>
            </a:r>
          </a:p>
          <a:p>
            <a:pPr fontAlgn="base"/>
            <a:r>
              <a:rPr lang="ru-RU" sz="2400" b="0" i="0" dirty="0" smtClean="0">
                <a:solidFill>
                  <a:schemeClr val="accent2">
                    <a:lumMod val="50000"/>
                  </a:schemeClr>
                </a:solidFill>
                <a:effectLst/>
                <a:latin typeface="Roboto"/>
              </a:rPr>
              <a:t>соотношение белок/небелковая энергетическая ценность, которое у здорового человека составляет около</a:t>
            </a:r>
          </a:p>
          <a:p>
            <a:pPr fontAlgn="base"/>
            <a:r>
              <a:rPr lang="ru-RU" sz="2400" b="0" i="0" dirty="0" smtClean="0">
                <a:solidFill>
                  <a:schemeClr val="accent2">
                    <a:lumMod val="50000"/>
                  </a:schemeClr>
                </a:solidFill>
                <a:effectLst/>
                <a:latin typeface="Roboto"/>
              </a:rPr>
              <a:t>140-160 небелковых килокалорий на 1 г азота (большинство систем «все в одном» имеют соотношение в пределах 140-160), а при критических состояниях снижается до 120-100 небелковых килокалорий на 1 г азота и ниже.</a:t>
            </a:r>
          </a:p>
          <a:p>
            <a:pPr fontAlgn="base"/>
            <a:r>
              <a:rPr lang="ru-RU" sz="2400" b="0" i="0" dirty="0" smtClean="0">
                <a:solidFill>
                  <a:schemeClr val="accent2">
                    <a:lumMod val="50000"/>
                  </a:schemeClr>
                </a:solidFill>
                <a:effectLst/>
                <a:latin typeface="Roboto"/>
              </a:rPr>
              <a:t>При выборе системы «все в одном» необходимо также учитывать путь реализации ПП - периферическая или центральная вена. </a:t>
            </a:r>
            <a:endParaRPr lang="ru-RU" sz="2400" b="0" i="0" dirty="0">
              <a:solidFill>
                <a:schemeClr val="accent2">
                  <a:lumMod val="50000"/>
                </a:schemeClr>
              </a:solidFill>
              <a:effectLst/>
              <a:latin typeface="Roboto"/>
            </a:endParaRPr>
          </a:p>
        </p:txBody>
      </p:sp>
    </p:spTree>
    <p:extLst>
      <p:ext uri="{BB962C8B-B14F-4D97-AF65-F5344CB8AC3E}">
        <p14:creationId xmlns:p14="http://schemas.microsoft.com/office/powerpoint/2010/main" val="2332524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856984" cy="6001643"/>
          </a:xfrm>
          <a:prstGeom prst="rect">
            <a:avLst/>
          </a:prstGeom>
        </p:spPr>
        <p:txBody>
          <a:bodyPr wrap="square">
            <a:spAutoFit/>
          </a:bodyPr>
          <a:lstStyle/>
          <a:p>
            <a:pPr lvl="0" fontAlgn="base"/>
            <a:r>
              <a:rPr lang="ru-RU" sz="2400" dirty="0">
                <a:solidFill>
                  <a:srgbClr val="C00000"/>
                </a:solidFill>
                <a:latin typeface="Roboto"/>
              </a:rPr>
              <a:t>Вопросы безопасности применения систем «все в одном</a:t>
            </a:r>
            <a:r>
              <a:rPr lang="ru-RU" dirty="0" smtClean="0">
                <a:solidFill>
                  <a:srgbClr val="333333"/>
                </a:solidFill>
                <a:latin typeface="Roboto"/>
              </a:rPr>
              <a:t>»</a:t>
            </a:r>
          </a:p>
          <a:p>
            <a:pPr lvl="0" fontAlgn="base"/>
            <a:r>
              <a:rPr lang="ru-RU" sz="2400" b="1" i="1" dirty="0" smtClean="0">
                <a:solidFill>
                  <a:srgbClr val="333333"/>
                </a:solidFill>
                <a:latin typeface="Roboto"/>
              </a:rPr>
              <a:t> </a:t>
            </a:r>
            <a:r>
              <a:rPr lang="ru-RU" sz="2400" b="1" i="1" dirty="0">
                <a:solidFill>
                  <a:srgbClr val="333333"/>
                </a:solidFill>
                <a:latin typeface="Roboto"/>
              </a:rPr>
              <a:t>в первую очередь касаются максимальной дозы жировых эмульсий и максимального темпа их введения, который не должен превышать скорость утилизации из сосудистого русла</a:t>
            </a:r>
            <a:r>
              <a:rPr lang="ru-RU" sz="2400" b="1" i="1" dirty="0" smtClean="0">
                <a:solidFill>
                  <a:srgbClr val="333333"/>
                </a:solidFill>
                <a:latin typeface="Roboto"/>
              </a:rPr>
              <a:t>.</a:t>
            </a:r>
          </a:p>
          <a:p>
            <a:pPr lvl="0" fontAlgn="base"/>
            <a:r>
              <a:rPr lang="ru-RU" sz="2400" b="1" i="1" dirty="0" smtClean="0">
                <a:solidFill>
                  <a:srgbClr val="333333"/>
                </a:solidFill>
                <a:latin typeface="Roboto"/>
              </a:rPr>
              <a:t> </a:t>
            </a:r>
            <a:r>
              <a:rPr lang="ru-RU" sz="2400" b="1" i="1" dirty="0">
                <a:solidFill>
                  <a:srgbClr val="333333"/>
                </a:solidFill>
                <a:latin typeface="Roboto"/>
              </a:rPr>
              <a:t>В соответствии с рекомендациями ESPEN (2009) «внутривенные жировые эмульсии (MCT, LCT или смеси эмульсий) могут быть назначены в дозе 0,7-1,5 г/кг в течение 12-24 ч», </a:t>
            </a:r>
          </a:p>
          <a:p>
            <a:pPr lvl="0" fontAlgn="base"/>
            <a:r>
              <a:rPr lang="ru-RU" sz="2400" b="1" i="1" dirty="0" smtClean="0">
                <a:solidFill>
                  <a:srgbClr val="333333"/>
                </a:solidFill>
                <a:latin typeface="Roboto"/>
              </a:rPr>
              <a:t> скорость  </a:t>
            </a:r>
            <a:r>
              <a:rPr lang="ru-RU" sz="2400" b="1" i="1" dirty="0">
                <a:solidFill>
                  <a:srgbClr val="333333"/>
                </a:solidFill>
                <a:latin typeface="Roboto"/>
              </a:rPr>
              <a:t>введения эмульсии не должен превышать 100 мл/ч. </a:t>
            </a:r>
            <a:endParaRPr lang="ru-RU" sz="2400" b="1" i="1" dirty="0" smtClean="0">
              <a:solidFill>
                <a:srgbClr val="333333"/>
              </a:solidFill>
              <a:latin typeface="Roboto"/>
            </a:endParaRPr>
          </a:p>
          <a:p>
            <a:pPr lvl="0" fontAlgn="base"/>
            <a:r>
              <a:rPr lang="ru-RU" sz="2400" b="1" i="1" dirty="0" smtClean="0">
                <a:solidFill>
                  <a:srgbClr val="333333"/>
                </a:solidFill>
                <a:latin typeface="Roboto"/>
              </a:rPr>
              <a:t>Вторым </a:t>
            </a:r>
            <a:r>
              <a:rPr lang="ru-RU" sz="2400" b="1" i="1" dirty="0">
                <a:solidFill>
                  <a:srgbClr val="333333"/>
                </a:solidFill>
                <a:latin typeface="Roboto"/>
              </a:rPr>
              <a:t>ключевым аспектом применения систем «3 в 1» является стабильность раствора при смешивании с другими </a:t>
            </a:r>
            <a:r>
              <a:rPr lang="ru-RU" sz="2400" b="1" i="1" dirty="0" smtClean="0">
                <a:solidFill>
                  <a:srgbClr val="333333"/>
                </a:solidFill>
                <a:latin typeface="Roboto"/>
              </a:rPr>
              <a:t>компонентами.</a:t>
            </a:r>
          </a:p>
          <a:p>
            <a:pPr lvl="0" fontAlgn="base"/>
            <a:r>
              <a:rPr lang="ru-RU" sz="2400" b="1" i="1" dirty="0" smtClean="0">
                <a:solidFill>
                  <a:srgbClr val="333333"/>
                </a:solidFill>
                <a:latin typeface="Roboto"/>
              </a:rPr>
              <a:t> </a:t>
            </a:r>
            <a:r>
              <a:rPr lang="ru-RU" sz="2400" b="1" i="1" dirty="0">
                <a:solidFill>
                  <a:srgbClr val="333333"/>
                </a:solidFill>
                <a:latin typeface="Roboto"/>
              </a:rPr>
              <a:t>ПП - дополнительное введение витаминов, микроэлементов, электролитов в специальный порт. </a:t>
            </a:r>
            <a:endParaRPr lang="ru-RU" dirty="0">
              <a:solidFill>
                <a:srgbClr val="333333"/>
              </a:solidFill>
              <a:latin typeface="Roboto"/>
            </a:endParaRPr>
          </a:p>
        </p:txBody>
      </p:sp>
    </p:spTree>
    <p:extLst>
      <p:ext uri="{BB962C8B-B14F-4D97-AF65-F5344CB8AC3E}">
        <p14:creationId xmlns:p14="http://schemas.microsoft.com/office/powerpoint/2010/main" val="1067175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3"/>
            <a:ext cx="8784976" cy="1384995"/>
          </a:xfrm>
          <a:prstGeom prst="rect">
            <a:avLst/>
          </a:prstGeom>
        </p:spPr>
        <p:txBody>
          <a:bodyPr wrap="square">
            <a:spAutoFit/>
          </a:bodyPr>
          <a:lstStyle/>
          <a:p>
            <a:pPr lvl="0" algn="ctr"/>
            <a:r>
              <a:rPr lang="ru-RU" sz="2800" b="1" i="1" dirty="0">
                <a:solidFill>
                  <a:srgbClr val="333333"/>
                </a:solidFill>
                <a:latin typeface="Roboto"/>
              </a:rPr>
              <a:t>Общая характеристика систем «все в одном» представлена</a:t>
            </a:r>
            <a:r>
              <a:rPr lang="ru-RU" sz="2800" dirty="0">
                <a:solidFill>
                  <a:srgbClr val="333333"/>
                </a:solidFill>
                <a:latin typeface="Roboto"/>
              </a:rPr>
              <a:t> </a:t>
            </a:r>
          </a:p>
          <a:p>
            <a:pPr algn="ctr"/>
            <a:r>
              <a:rPr lang="ru-RU" sz="2800" b="1" i="1" dirty="0" smtClean="0">
                <a:solidFill>
                  <a:srgbClr val="C00000"/>
                </a:solidFill>
              </a:rPr>
              <a:t>3-секционные пакеты «</a:t>
            </a:r>
            <a:r>
              <a:rPr lang="ru-RU" sz="2800" b="1" i="1" dirty="0" err="1" smtClean="0">
                <a:solidFill>
                  <a:srgbClr val="C00000"/>
                </a:solidFill>
              </a:rPr>
              <a:t>СМОФкабивен</a:t>
            </a:r>
            <a:r>
              <a:rPr lang="ru-RU" sz="2800" b="1" i="1" dirty="0" smtClean="0">
                <a:solidFill>
                  <a:srgbClr val="C00000"/>
                </a:solidFill>
              </a:rPr>
              <a:t> центральный»</a:t>
            </a:r>
            <a:endParaRPr lang="ru-RU" sz="2800" b="1" i="1" dirty="0">
              <a:solidFill>
                <a:srgbClr val="C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11776632"/>
              </p:ext>
            </p:extLst>
          </p:nvPr>
        </p:nvGraphicFramePr>
        <p:xfrm>
          <a:off x="323528" y="1700806"/>
          <a:ext cx="8496945" cy="4285478"/>
        </p:xfrm>
        <a:graphic>
          <a:graphicData uri="http://schemas.openxmlformats.org/drawingml/2006/table">
            <a:tbl>
              <a:tblPr firstRow="1" bandRow="1">
                <a:tableStyleId>{5C22544A-7EE6-4342-B048-85BDC9FD1C3A}</a:tableStyleId>
              </a:tblPr>
              <a:tblGrid>
                <a:gridCol w="1699389"/>
                <a:gridCol w="1699389"/>
                <a:gridCol w="1699389"/>
                <a:gridCol w="1699389"/>
                <a:gridCol w="1699389"/>
              </a:tblGrid>
              <a:tr h="925816">
                <a:tc>
                  <a:txBody>
                    <a:bodyPr/>
                    <a:lstStyle/>
                    <a:p>
                      <a:pPr fontAlgn="base"/>
                      <a:r>
                        <a:rPr lang="ru-RU" b="1" dirty="0">
                          <a:effectLst/>
                          <a:latin typeface="Roboto"/>
                        </a:rPr>
                        <a:t>Объем мешка</a:t>
                      </a:r>
                      <a:endParaRPr lang="ru-RU" dirty="0">
                        <a:effectLst/>
                        <a:latin typeface="Roboto"/>
                      </a:endParaRPr>
                    </a:p>
                  </a:txBody>
                  <a:tcPr marL="95250" marR="95250" marT="95250" marB="95250" anchor="ctr"/>
                </a:tc>
                <a:tc>
                  <a:txBody>
                    <a:bodyPr/>
                    <a:lstStyle/>
                    <a:p>
                      <a:pPr fontAlgn="base"/>
                      <a:r>
                        <a:rPr lang="ru-RU" b="1">
                          <a:effectLst/>
                          <a:latin typeface="Roboto"/>
                        </a:rPr>
                        <a:t>2463 мл</a:t>
                      </a:r>
                      <a:endParaRPr lang="ru-RU">
                        <a:effectLst/>
                        <a:latin typeface="Roboto"/>
                      </a:endParaRPr>
                    </a:p>
                  </a:txBody>
                  <a:tcPr marL="95250" marR="95250" marT="95250" marB="95250" anchor="ctr"/>
                </a:tc>
                <a:tc>
                  <a:txBody>
                    <a:bodyPr/>
                    <a:lstStyle/>
                    <a:p>
                      <a:pPr fontAlgn="base"/>
                      <a:r>
                        <a:rPr lang="ru-RU" b="1">
                          <a:effectLst/>
                          <a:latin typeface="Roboto"/>
                        </a:rPr>
                        <a:t>1970 мл</a:t>
                      </a:r>
                      <a:endParaRPr lang="ru-RU">
                        <a:effectLst/>
                        <a:latin typeface="Roboto"/>
                      </a:endParaRPr>
                    </a:p>
                  </a:txBody>
                  <a:tcPr marL="95250" marR="95250" marT="95250" marB="95250" anchor="ctr"/>
                </a:tc>
                <a:tc>
                  <a:txBody>
                    <a:bodyPr/>
                    <a:lstStyle/>
                    <a:p>
                      <a:pPr fontAlgn="base"/>
                      <a:r>
                        <a:rPr lang="ru-RU" b="1">
                          <a:effectLst/>
                          <a:latin typeface="Roboto"/>
                        </a:rPr>
                        <a:t>1477 мл</a:t>
                      </a:r>
                      <a:endParaRPr lang="ru-RU">
                        <a:effectLst/>
                        <a:latin typeface="Roboto"/>
                      </a:endParaRPr>
                    </a:p>
                  </a:txBody>
                  <a:tcPr marL="95250" marR="95250" marT="95250" marB="95250" anchor="ctr"/>
                </a:tc>
                <a:tc>
                  <a:txBody>
                    <a:bodyPr/>
                    <a:lstStyle/>
                    <a:p>
                      <a:pPr fontAlgn="base"/>
                      <a:r>
                        <a:rPr lang="ru-RU" b="1">
                          <a:effectLst/>
                          <a:latin typeface="Roboto"/>
                        </a:rPr>
                        <a:t>986 мл</a:t>
                      </a:r>
                      <a:endParaRPr lang="ru-RU">
                        <a:effectLst/>
                        <a:latin typeface="Roboto"/>
                      </a:endParaRPr>
                    </a:p>
                  </a:txBody>
                  <a:tcPr marL="95250" marR="95250" marT="95250" marB="95250" anchor="ctr"/>
                </a:tc>
              </a:tr>
              <a:tr h="582214">
                <a:tc>
                  <a:txBody>
                    <a:bodyPr/>
                    <a:lstStyle/>
                    <a:p>
                      <a:pPr fontAlgn="base"/>
                      <a:r>
                        <a:rPr lang="ru-RU">
                          <a:effectLst/>
                          <a:latin typeface="Roboto"/>
                        </a:rPr>
                        <a:t>Глюкоза 42%</a:t>
                      </a:r>
                    </a:p>
                  </a:txBody>
                  <a:tcPr marL="95250" marR="95250" marT="95250" marB="95250" anchor="ctr"/>
                </a:tc>
                <a:tc>
                  <a:txBody>
                    <a:bodyPr/>
                    <a:lstStyle/>
                    <a:p>
                      <a:pPr fontAlgn="base"/>
                      <a:r>
                        <a:rPr lang="ru-RU">
                          <a:effectLst/>
                          <a:latin typeface="Roboto"/>
                        </a:rPr>
                        <a:t>744 мл</a:t>
                      </a:r>
                    </a:p>
                  </a:txBody>
                  <a:tcPr marL="95250" marR="95250" marT="95250" marB="95250" anchor="ctr"/>
                </a:tc>
                <a:tc>
                  <a:txBody>
                    <a:bodyPr/>
                    <a:lstStyle/>
                    <a:p>
                      <a:pPr fontAlgn="base"/>
                      <a:r>
                        <a:rPr lang="ru-RU">
                          <a:effectLst/>
                          <a:latin typeface="Roboto"/>
                        </a:rPr>
                        <a:t>595 мл</a:t>
                      </a:r>
                    </a:p>
                  </a:txBody>
                  <a:tcPr marL="95250" marR="95250" marT="95250" marB="95250" anchor="ctr"/>
                </a:tc>
                <a:tc>
                  <a:txBody>
                    <a:bodyPr/>
                    <a:lstStyle/>
                    <a:p>
                      <a:pPr fontAlgn="base"/>
                      <a:r>
                        <a:rPr lang="ru-RU">
                          <a:effectLst/>
                          <a:latin typeface="Roboto"/>
                        </a:rPr>
                        <a:t>446 мл</a:t>
                      </a:r>
                    </a:p>
                  </a:txBody>
                  <a:tcPr marL="95250" marR="95250" marT="95250" marB="95250" anchor="ctr"/>
                </a:tc>
                <a:tc>
                  <a:txBody>
                    <a:bodyPr/>
                    <a:lstStyle/>
                    <a:p>
                      <a:pPr fontAlgn="base"/>
                      <a:r>
                        <a:rPr lang="ru-RU">
                          <a:effectLst/>
                          <a:latin typeface="Roboto"/>
                        </a:rPr>
                        <a:t>298 мл</a:t>
                      </a:r>
                    </a:p>
                  </a:txBody>
                  <a:tcPr marL="95250" marR="95250" marT="95250" marB="95250" anchor="ctr"/>
                </a:tc>
              </a:tr>
              <a:tr h="925816">
                <a:tc>
                  <a:txBody>
                    <a:bodyPr/>
                    <a:lstStyle/>
                    <a:p>
                      <a:pPr fontAlgn="base"/>
                      <a:r>
                        <a:rPr lang="ru-RU">
                          <a:effectLst/>
                          <a:latin typeface="Roboto"/>
                        </a:rPr>
                        <a:t>Аминовен 10%</a:t>
                      </a:r>
                    </a:p>
                  </a:txBody>
                  <a:tcPr marL="95250" marR="95250" marT="95250" marB="95250" anchor="ctr"/>
                </a:tc>
                <a:tc>
                  <a:txBody>
                    <a:bodyPr/>
                    <a:lstStyle/>
                    <a:p>
                      <a:pPr fontAlgn="base"/>
                      <a:r>
                        <a:rPr lang="ru-RU">
                          <a:effectLst/>
                          <a:latin typeface="Roboto"/>
                        </a:rPr>
                        <a:t>1250 мл</a:t>
                      </a:r>
                    </a:p>
                  </a:txBody>
                  <a:tcPr marL="95250" marR="95250" marT="95250" marB="95250" anchor="ctr"/>
                </a:tc>
                <a:tc>
                  <a:txBody>
                    <a:bodyPr/>
                    <a:lstStyle/>
                    <a:p>
                      <a:pPr fontAlgn="base"/>
                      <a:r>
                        <a:rPr lang="ru-RU">
                          <a:effectLst/>
                          <a:latin typeface="Roboto"/>
                        </a:rPr>
                        <a:t>1000 мл</a:t>
                      </a:r>
                    </a:p>
                  </a:txBody>
                  <a:tcPr marL="95250" marR="95250" marT="95250" marB="95250" anchor="ctr"/>
                </a:tc>
                <a:tc>
                  <a:txBody>
                    <a:bodyPr/>
                    <a:lstStyle/>
                    <a:p>
                      <a:pPr fontAlgn="base"/>
                      <a:r>
                        <a:rPr lang="ru-RU">
                          <a:effectLst/>
                          <a:latin typeface="Roboto"/>
                        </a:rPr>
                        <a:t>750 мл</a:t>
                      </a:r>
                    </a:p>
                  </a:txBody>
                  <a:tcPr marL="95250" marR="95250" marT="95250" marB="95250" anchor="ctr"/>
                </a:tc>
                <a:tc>
                  <a:txBody>
                    <a:bodyPr/>
                    <a:lstStyle/>
                    <a:p>
                      <a:pPr fontAlgn="base"/>
                      <a:r>
                        <a:rPr lang="ru-RU">
                          <a:effectLst/>
                          <a:latin typeface="Roboto"/>
                        </a:rPr>
                        <a:t>500 мл</a:t>
                      </a:r>
                    </a:p>
                  </a:txBody>
                  <a:tcPr marL="95250" marR="95250" marT="95250" marB="95250" anchor="ctr"/>
                </a:tc>
              </a:tr>
              <a:tr h="925816">
                <a:tc>
                  <a:txBody>
                    <a:bodyPr/>
                    <a:lstStyle/>
                    <a:p>
                      <a:pPr fontAlgn="base"/>
                      <a:r>
                        <a:rPr lang="ru-RU">
                          <a:effectLst/>
                          <a:latin typeface="Roboto"/>
                        </a:rPr>
                        <a:t>СМОФлипид 20%</a:t>
                      </a:r>
                    </a:p>
                  </a:txBody>
                  <a:tcPr marL="95250" marR="95250" marT="95250" marB="95250" anchor="ctr"/>
                </a:tc>
                <a:tc>
                  <a:txBody>
                    <a:bodyPr/>
                    <a:lstStyle/>
                    <a:p>
                      <a:pPr fontAlgn="base"/>
                      <a:r>
                        <a:rPr lang="ru-RU">
                          <a:effectLst/>
                          <a:latin typeface="Roboto"/>
                        </a:rPr>
                        <a:t>469 мл</a:t>
                      </a:r>
                    </a:p>
                  </a:txBody>
                  <a:tcPr marL="95250" marR="95250" marT="95250" marB="95250" anchor="ctr"/>
                </a:tc>
                <a:tc>
                  <a:txBody>
                    <a:bodyPr/>
                    <a:lstStyle/>
                    <a:p>
                      <a:pPr fontAlgn="base"/>
                      <a:r>
                        <a:rPr lang="ru-RU">
                          <a:effectLst/>
                          <a:latin typeface="Roboto"/>
                        </a:rPr>
                        <a:t>375 мл</a:t>
                      </a:r>
                    </a:p>
                  </a:txBody>
                  <a:tcPr marL="95250" marR="95250" marT="95250" marB="95250" anchor="ctr"/>
                </a:tc>
                <a:tc>
                  <a:txBody>
                    <a:bodyPr/>
                    <a:lstStyle/>
                    <a:p>
                      <a:pPr fontAlgn="base"/>
                      <a:r>
                        <a:rPr lang="ru-RU">
                          <a:effectLst/>
                          <a:latin typeface="Roboto"/>
                        </a:rPr>
                        <a:t>281 мл</a:t>
                      </a:r>
                    </a:p>
                  </a:txBody>
                  <a:tcPr marL="95250" marR="95250" marT="95250" marB="95250" anchor="ctr"/>
                </a:tc>
                <a:tc>
                  <a:txBody>
                    <a:bodyPr/>
                    <a:lstStyle/>
                    <a:p>
                      <a:pPr fontAlgn="base"/>
                      <a:r>
                        <a:rPr lang="ru-RU">
                          <a:effectLst/>
                          <a:latin typeface="Roboto"/>
                        </a:rPr>
                        <a:t>188 мл</a:t>
                      </a:r>
                    </a:p>
                  </a:txBody>
                  <a:tcPr marL="95250" marR="95250" marT="95250" marB="95250" anchor="ctr"/>
                </a:tc>
              </a:tr>
              <a:tr h="925816">
                <a:tc>
                  <a:txBody>
                    <a:bodyPr/>
                    <a:lstStyle/>
                    <a:p>
                      <a:pPr fontAlgn="base"/>
                      <a:r>
                        <a:rPr lang="ru-RU">
                          <a:effectLst/>
                          <a:latin typeface="Roboto"/>
                        </a:rPr>
                        <a:t>Энергетическая ценность</a:t>
                      </a:r>
                    </a:p>
                  </a:txBody>
                  <a:tcPr marL="95250" marR="95250" marT="95250" marB="95250" anchor="ctr"/>
                </a:tc>
                <a:tc>
                  <a:txBody>
                    <a:bodyPr/>
                    <a:lstStyle/>
                    <a:p>
                      <a:pPr fontAlgn="base"/>
                      <a:r>
                        <a:rPr lang="ru-RU">
                          <a:effectLst/>
                          <a:latin typeface="Roboto"/>
                        </a:rPr>
                        <a:t>2700 ккал</a:t>
                      </a:r>
                    </a:p>
                  </a:txBody>
                  <a:tcPr marL="95250" marR="95250" marT="95250" marB="95250" anchor="ctr"/>
                </a:tc>
                <a:tc>
                  <a:txBody>
                    <a:bodyPr/>
                    <a:lstStyle/>
                    <a:p>
                      <a:pPr fontAlgn="base"/>
                      <a:r>
                        <a:rPr lang="ru-RU">
                          <a:effectLst/>
                          <a:latin typeface="Roboto"/>
                        </a:rPr>
                        <a:t>2200 ккал</a:t>
                      </a:r>
                    </a:p>
                  </a:txBody>
                  <a:tcPr marL="95250" marR="95250" marT="95250" marB="95250" anchor="ctr"/>
                </a:tc>
                <a:tc>
                  <a:txBody>
                    <a:bodyPr/>
                    <a:lstStyle/>
                    <a:p>
                      <a:pPr fontAlgn="base"/>
                      <a:r>
                        <a:rPr lang="ru-RU">
                          <a:effectLst/>
                          <a:latin typeface="Roboto"/>
                        </a:rPr>
                        <a:t>1600 ккал</a:t>
                      </a:r>
                    </a:p>
                  </a:txBody>
                  <a:tcPr marL="95250" marR="95250" marT="95250" marB="95250" anchor="ctr"/>
                </a:tc>
                <a:tc>
                  <a:txBody>
                    <a:bodyPr/>
                    <a:lstStyle/>
                    <a:p>
                      <a:pPr fontAlgn="base"/>
                      <a:r>
                        <a:rPr lang="ru-RU" dirty="0">
                          <a:effectLst/>
                          <a:latin typeface="Roboto"/>
                        </a:rPr>
                        <a:t>1100 ккал</a:t>
                      </a:r>
                    </a:p>
                  </a:txBody>
                  <a:tcPr marL="95250" marR="95250" marT="95250" marB="95250" anchor="ctr"/>
                </a:tc>
              </a:tr>
            </a:tbl>
          </a:graphicData>
        </a:graphic>
      </p:graphicFrame>
    </p:spTree>
    <p:extLst>
      <p:ext uri="{BB962C8B-B14F-4D97-AF65-F5344CB8AC3E}">
        <p14:creationId xmlns:p14="http://schemas.microsoft.com/office/powerpoint/2010/main" val="271255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1" y="2348880"/>
            <a:ext cx="4228703" cy="313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705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9036496" cy="6740307"/>
          </a:xfrm>
          <a:prstGeom prst="rect">
            <a:avLst/>
          </a:prstGeom>
        </p:spPr>
        <p:txBody>
          <a:bodyPr wrap="square">
            <a:spAutoFit/>
          </a:bodyPr>
          <a:lstStyle/>
          <a:p>
            <a:pPr fontAlgn="base"/>
            <a:r>
              <a:rPr lang="ru-RU" i="1" dirty="0" smtClean="0">
                <a:solidFill>
                  <a:schemeClr val="accent3">
                    <a:lumMod val="50000"/>
                  </a:schemeClr>
                </a:solidFill>
                <a:effectLst/>
                <a:latin typeface="Roboto"/>
              </a:rPr>
              <a:t>Основной способ ПП - введение энергетических и пластических источников в сосудистое русло. Практически это выполняется пункцией и катетеризацией одной из периферических или центральных вен (подключичная, внутренняя яремная, бедренная)</a:t>
            </a:r>
          </a:p>
          <a:p>
            <a:pPr fontAlgn="base"/>
            <a:r>
              <a:rPr lang="ru-RU" i="1" dirty="0" smtClean="0">
                <a:solidFill>
                  <a:schemeClr val="accent3">
                    <a:lumMod val="50000"/>
                  </a:schemeClr>
                </a:solidFill>
                <a:effectLst/>
                <a:latin typeface="Roboto"/>
              </a:rPr>
              <a:t>.</a:t>
            </a:r>
          </a:p>
          <a:p>
            <a:pPr fontAlgn="base"/>
            <a:r>
              <a:rPr lang="ru-RU" b="1" i="1" dirty="0" smtClean="0">
                <a:solidFill>
                  <a:schemeClr val="accent2">
                    <a:lumMod val="50000"/>
                  </a:schemeClr>
                </a:solidFill>
                <a:effectLst/>
                <a:latin typeface="Roboto"/>
              </a:rPr>
              <a:t>Существует несколько подходов к режиму ПП: круглосуточное введение сред - длительное, медленное, параллельное введение ингредиентов питания обеспечивает оптимальный темп синтеза белка и образования энергии, улучшает переносимость ПП;</a:t>
            </a:r>
          </a:p>
          <a:p>
            <a:pPr fontAlgn="base"/>
            <a:r>
              <a:rPr lang="ru-RU" b="1" i="1" dirty="0" smtClean="0">
                <a:solidFill>
                  <a:schemeClr val="accent2">
                    <a:lumMod val="50000"/>
                  </a:schemeClr>
                </a:solidFill>
                <a:effectLst/>
                <a:latin typeface="Roboto"/>
              </a:rPr>
              <a:t> продленная </a:t>
            </a:r>
            <a:r>
              <a:rPr lang="ru-RU" b="1" i="1" dirty="0" err="1" smtClean="0">
                <a:solidFill>
                  <a:schemeClr val="accent2">
                    <a:lumMod val="50000"/>
                  </a:schemeClr>
                </a:solidFill>
                <a:effectLst/>
                <a:latin typeface="Roboto"/>
              </a:rPr>
              <a:t>инфузия</a:t>
            </a:r>
            <a:r>
              <a:rPr lang="ru-RU" b="1" i="1" dirty="0" smtClean="0">
                <a:solidFill>
                  <a:schemeClr val="accent2">
                    <a:lumMod val="50000"/>
                  </a:schemeClr>
                </a:solidFill>
                <a:effectLst/>
                <a:latin typeface="Roboto"/>
              </a:rPr>
              <a:t> (в течение 18-20 ч) по своей эффективности практически не уступает круглосуточному введению;</a:t>
            </a:r>
          </a:p>
          <a:p>
            <a:pPr fontAlgn="base"/>
            <a:r>
              <a:rPr lang="ru-RU" b="1" i="1" dirty="0" smtClean="0">
                <a:solidFill>
                  <a:schemeClr val="accent2">
                    <a:lumMod val="50000"/>
                  </a:schemeClr>
                </a:solidFill>
                <a:effectLst/>
                <a:latin typeface="Roboto"/>
              </a:rPr>
              <a:t> циклический режим (</a:t>
            </a:r>
            <a:r>
              <a:rPr lang="ru-RU" b="1" i="1" dirty="0" err="1" smtClean="0">
                <a:solidFill>
                  <a:schemeClr val="accent2">
                    <a:lumMod val="50000"/>
                  </a:schemeClr>
                </a:solidFill>
                <a:effectLst/>
                <a:latin typeface="Roboto"/>
              </a:rPr>
              <a:t>инфузия</a:t>
            </a:r>
            <a:r>
              <a:rPr lang="ru-RU" b="1" i="1" dirty="0" smtClean="0">
                <a:solidFill>
                  <a:schemeClr val="accent2">
                    <a:lumMod val="50000"/>
                  </a:schemeClr>
                </a:solidFill>
                <a:effectLst/>
                <a:latin typeface="Roboto"/>
              </a:rPr>
              <a:t> в течение 8-12 ч) - менее эффективен, чем первые два, хорошо переносится после периода адаптации и более удобен для реализации программы домашнего ПП.</a:t>
            </a:r>
          </a:p>
          <a:p>
            <a:pPr fontAlgn="base"/>
            <a:r>
              <a:rPr lang="ru-RU" b="1" i="1" dirty="0" smtClean="0">
                <a:solidFill>
                  <a:schemeClr val="accent2">
                    <a:lumMod val="50000"/>
                  </a:schemeClr>
                </a:solidFill>
                <a:effectLst/>
                <a:latin typeface="Roboto"/>
              </a:rPr>
              <a:t>Осложнения ПП. К осложнениям ПП следует отнести: технические, метаболические и септические осложнения. По срокам: ранние - острые, поздние - отсроченные.</a:t>
            </a:r>
          </a:p>
          <a:p>
            <a:pPr fontAlgn="base"/>
            <a:r>
              <a:rPr lang="ru-RU" b="1" i="1" dirty="0" smtClean="0">
                <a:solidFill>
                  <a:schemeClr val="accent2">
                    <a:lumMod val="50000"/>
                  </a:schemeClr>
                </a:solidFill>
                <a:effectLst/>
                <a:latin typeface="Roboto"/>
              </a:rPr>
              <a:t>Технические осложнения ПП связаны с установкой и использованием центрального венозного катетера: пневмоторакс; разрыв/перфорация подключичной вены/артерии; повреждение грудного лимфатического протока; неправильная установка/расположение катетера; гемоторакс, гидроторакс; повреждение плечевого сплетения; </a:t>
            </a:r>
            <a:r>
              <a:rPr lang="ru-RU" b="1" i="1" dirty="0" err="1" smtClean="0">
                <a:solidFill>
                  <a:schemeClr val="accent2">
                    <a:lumMod val="50000"/>
                  </a:schemeClr>
                </a:solidFill>
                <a:effectLst/>
                <a:latin typeface="Roboto"/>
              </a:rPr>
              <a:t>паравазальная</a:t>
            </a:r>
            <a:r>
              <a:rPr lang="ru-RU" b="1" i="1" dirty="0" smtClean="0">
                <a:solidFill>
                  <a:schemeClr val="accent2">
                    <a:lumMod val="50000"/>
                  </a:schemeClr>
                </a:solidFill>
                <a:effectLst/>
                <a:latin typeface="Roboto"/>
              </a:rPr>
              <a:t> гематома; воздушная эмболия; эмболия катетером; тромбоэмболия; тромбоз, тромбофлебит.</a:t>
            </a:r>
            <a:endParaRPr lang="ru-RU" b="1" i="1" dirty="0">
              <a:solidFill>
                <a:schemeClr val="accent2">
                  <a:lumMod val="50000"/>
                </a:schemeClr>
              </a:solidFill>
              <a:effectLst/>
              <a:latin typeface="Roboto"/>
            </a:endParaRPr>
          </a:p>
        </p:txBody>
      </p:sp>
    </p:spTree>
    <p:extLst>
      <p:ext uri="{BB962C8B-B14F-4D97-AF65-F5344CB8AC3E}">
        <p14:creationId xmlns:p14="http://schemas.microsoft.com/office/powerpoint/2010/main" val="726618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8928992" cy="6832640"/>
          </a:xfrm>
          <a:prstGeom prst="rect">
            <a:avLst/>
          </a:prstGeom>
        </p:spPr>
        <p:txBody>
          <a:bodyPr wrap="square">
            <a:spAutoFit/>
          </a:bodyPr>
          <a:lstStyle/>
          <a:p>
            <a:pPr algn="ctr"/>
            <a:r>
              <a:rPr lang="ru-RU" b="1" i="0" dirty="0" smtClean="0">
                <a:solidFill>
                  <a:srgbClr val="C00000"/>
                </a:solidFill>
                <a:effectLst/>
                <a:latin typeface="Roboto"/>
              </a:rPr>
              <a:t>Причины развития септических осложнений ПП:</a:t>
            </a:r>
          </a:p>
          <a:p>
            <a:r>
              <a:rPr lang="ru-RU" b="1" i="0" dirty="0" smtClean="0">
                <a:solidFill>
                  <a:srgbClr val="333333"/>
                </a:solidFill>
                <a:effectLst/>
                <a:latin typeface="Roboto"/>
              </a:rPr>
              <a:t> </a:t>
            </a:r>
            <a:r>
              <a:rPr lang="ru-RU" sz="2000" b="1" i="0" dirty="0" smtClean="0">
                <a:solidFill>
                  <a:schemeClr val="accent2">
                    <a:lumMod val="50000"/>
                  </a:schemeClr>
                </a:solidFill>
                <a:effectLst/>
                <a:latin typeface="Roboto"/>
              </a:rPr>
              <a:t>нарушение правил асептики при выполнении катетеризации вены и во время ухода за катетером;</a:t>
            </a:r>
          </a:p>
          <a:p>
            <a:r>
              <a:rPr lang="ru-RU" sz="2000" b="1" i="0" dirty="0" smtClean="0">
                <a:solidFill>
                  <a:schemeClr val="accent2">
                    <a:lumMod val="50000"/>
                  </a:schemeClr>
                </a:solidFill>
                <a:effectLst/>
                <a:latin typeface="Roboto"/>
              </a:rPr>
              <a:t> недостатки в обработке кожи на месте доступа к вене; материал, из которого изготовлен катетер; тип повязки, закрывающей место стояния катетера; инфицирование </a:t>
            </a:r>
            <a:r>
              <a:rPr lang="ru-RU" sz="2000" b="1" i="0" dirty="0" err="1" smtClean="0">
                <a:solidFill>
                  <a:schemeClr val="accent2">
                    <a:lumMod val="50000"/>
                  </a:schemeClr>
                </a:solidFill>
                <a:effectLst/>
                <a:latin typeface="Roboto"/>
              </a:rPr>
              <a:t>инфузионной</a:t>
            </a:r>
            <a:r>
              <a:rPr lang="ru-RU" sz="2000" b="1" i="0" dirty="0" smtClean="0">
                <a:solidFill>
                  <a:schemeClr val="accent2">
                    <a:lumMod val="50000"/>
                  </a:schemeClr>
                </a:solidFill>
                <a:effectLst/>
                <a:latin typeface="Roboto"/>
              </a:rPr>
              <a:t> системы; применение </a:t>
            </a:r>
            <a:r>
              <a:rPr lang="ru-RU" sz="2000" b="1" i="0" dirty="0" err="1" smtClean="0">
                <a:solidFill>
                  <a:schemeClr val="accent2">
                    <a:lumMod val="50000"/>
                  </a:schemeClr>
                </a:solidFill>
                <a:effectLst/>
                <a:latin typeface="Roboto"/>
              </a:rPr>
              <a:t>многопросветных</a:t>
            </a:r>
            <a:r>
              <a:rPr lang="ru-RU" sz="2000" b="1" i="0" dirty="0" smtClean="0">
                <a:solidFill>
                  <a:schemeClr val="accent2">
                    <a:lumMod val="50000"/>
                  </a:schemeClr>
                </a:solidFill>
                <a:effectLst/>
                <a:latin typeface="Roboto"/>
              </a:rPr>
              <a:t> катетеров; </a:t>
            </a:r>
          </a:p>
          <a:p>
            <a:r>
              <a:rPr lang="ru-RU" sz="2000" b="1" i="0" dirty="0" smtClean="0">
                <a:solidFill>
                  <a:schemeClr val="accent2">
                    <a:lumMod val="50000"/>
                  </a:schemeClr>
                </a:solidFill>
                <a:effectLst/>
                <a:latin typeface="Roboto"/>
              </a:rPr>
              <a:t>нарушение барьерной функции слизистой кишечника. К наиболее тяжелым осложнениям относится </a:t>
            </a:r>
            <a:r>
              <a:rPr lang="ru-RU" sz="2000" b="1" i="0" dirty="0" err="1" smtClean="0">
                <a:solidFill>
                  <a:schemeClr val="accent2">
                    <a:lumMod val="50000"/>
                  </a:schemeClr>
                </a:solidFill>
                <a:effectLst/>
                <a:latin typeface="Roboto"/>
              </a:rPr>
              <a:t>катетерный</a:t>
            </a:r>
            <a:r>
              <a:rPr lang="ru-RU" sz="2000" b="1" i="0" dirty="0" smtClean="0">
                <a:solidFill>
                  <a:schemeClr val="accent2">
                    <a:lumMod val="50000"/>
                  </a:schemeClr>
                </a:solidFill>
                <a:effectLst/>
                <a:latin typeface="Roboto"/>
              </a:rPr>
              <a:t> сепсис (6,3-8,9%), бактериемия (3,9-4,5%), пневмония (13,4-31,1%), эмпиема плевры (5,3-8,9%). </a:t>
            </a:r>
          </a:p>
          <a:p>
            <a:r>
              <a:rPr lang="ru-RU" sz="2000" b="1" i="0" dirty="0" smtClean="0">
                <a:solidFill>
                  <a:schemeClr val="accent2">
                    <a:lumMod val="50000"/>
                  </a:schemeClr>
                </a:solidFill>
                <a:effectLst/>
                <a:latin typeface="Roboto"/>
              </a:rPr>
              <a:t>Частота возникновения инфекционных осложнений при применении </a:t>
            </a:r>
            <a:r>
              <a:rPr lang="ru-RU" sz="2000" b="1" i="0" dirty="0" err="1" smtClean="0">
                <a:solidFill>
                  <a:schemeClr val="accent2">
                    <a:lumMod val="50000"/>
                  </a:schemeClr>
                </a:solidFill>
                <a:effectLst/>
                <a:latin typeface="Roboto"/>
              </a:rPr>
              <a:t>многопросветных</a:t>
            </a:r>
            <a:r>
              <a:rPr lang="ru-RU" sz="2000" b="1" i="0" dirty="0" smtClean="0">
                <a:solidFill>
                  <a:schemeClr val="accent2">
                    <a:lumMod val="50000"/>
                  </a:schemeClr>
                </a:solidFill>
                <a:effectLst/>
                <a:latin typeface="Roboto"/>
              </a:rPr>
              <a:t> катетеров колеблется в пределах 15-25%, </a:t>
            </a:r>
            <a:r>
              <a:rPr lang="ru-RU" sz="2000" b="1" i="0" dirty="0" err="1" smtClean="0">
                <a:solidFill>
                  <a:schemeClr val="accent2">
                    <a:lumMod val="50000"/>
                  </a:schemeClr>
                </a:solidFill>
                <a:effectLst/>
                <a:latin typeface="Roboto"/>
              </a:rPr>
              <a:t>однопросветных</a:t>
            </a:r>
            <a:r>
              <a:rPr lang="ru-RU" sz="2000" b="1" i="0" dirty="0" smtClean="0">
                <a:solidFill>
                  <a:schemeClr val="accent2">
                    <a:lumMod val="50000"/>
                  </a:schemeClr>
                </a:solidFill>
                <a:effectLst/>
                <a:latin typeface="Roboto"/>
              </a:rPr>
              <a:t>, используемых только для полного ПП, - до 4%. ПП при отсутствии ЭП и использование растворов АК с недостаточным содержанием глютамина (в/в введение 20% раствора </a:t>
            </a:r>
            <a:r>
              <a:rPr lang="ru-RU" sz="2000" b="1" i="0" dirty="0" err="1" smtClean="0">
                <a:solidFill>
                  <a:schemeClr val="accent2">
                    <a:lumMod val="50000"/>
                  </a:schemeClr>
                </a:solidFill>
                <a:effectLst/>
                <a:latin typeface="Roboto"/>
              </a:rPr>
              <a:t>Дипептивен</a:t>
            </a:r>
            <a:r>
              <a:rPr lang="ru-RU" sz="2000" b="1" i="0" dirty="0" smtClean="0">
                <a:solidFill>
                  <a:schemeClr val="accent2">
                    <a:lumMod val="50000"/>
                  </a:schemeClr>
                </a:solidFill>
                <a:effectLst/>
                <a:latin typeface="Roboto"/>
              </a:rPr>
              <a:t>) ведет к выключению ЖКТ из обменных процессов, атрофии слизистой оболочки кишечника и нарушению его барьерной функции. Нарушение барьерной функции в сочетании с </a:t>
            </a:r>
            <a:r>
              <a:rPr lang="ru-RU" sz="2000" b="1" i="0" dirty="0" err="1" smtClean="0">
                <a:solidFill>
                  <a:schemeClr val="accent2">
                    <a:lumMod val="50000"/>
                  </a:schemeClr>
                </a:solidFill>
                <a:effectLst/>
                <a:latin typeface="Roboto"/>
              </a:rPr>
              <a:t>гиперколонизацией</a:t>
            </a:r>
            <a:r>
              <a:rPr lang="ru-RU" sz="2000" b="1" i="0" dirty="0" smtClean="0">
                <a:solidFill>
                  <a:schemeClr val="accent2">
                    <a:lumMod val="50000"/>
                  </a:schemeClr>
                </a:solidFill>
                <a:effectLst/>
                <a:latin typeface="Roboto"/>
              </a:rPr>
              <a:t> патогенной микрофлоры и недостаточной  </a:t>
            </a:r>
            <a:r>
              <a:rPr lang="ru-RU" sz="2000" b="1" i="0" dirty="0" err="1" smtClean="0">
                <a:solidFill>
                  <a:schemeClr val="accent2">
                    <a:lumMod val="50000"/>
                  </a:schemeClr>
                </a:solidFill>
                <a:effectLst/>
                <a:latin typeface="Roboto"/>
              </a:rPr>
              <a:t>транслокации</a:t>
            </a:r>
            <a:r>
              <a:rPr lang="ru-RU" sz="2000" b="1" i="0" dirty="0" smtClean="0">
                <a:solidFill>
                  <a:schemeClr val="accent2">
                    <a:lumMod val="50000"/>
                  </a:schemeClr>
                </a:solidFill>
                <a:effectLst/>
                <a:latin typeface="Roboto"/>
              </a:rPr>
              <a:t>, росту </a:t>
            </a:r>
            <a:r>
              <a:rPr lang="ru-RU" sz="2000" b="1" i="0" dirty="0" err="1" smtClean="0">
                <a:solidFill>
                  <a:schemeClr val="accent2">
                    <a:lumMod val="50000"/>
                  </a:schemeClr>
                </a:solidFill>
                <a:effectLst/>
                <a:latin typeface="Roboto"/>
              </a:rPr>
              <a:t>эндотоксикоза</a:t>
            </a:r>
            <a:r>
              <a:rPr lang="ru-RU" sz="2000" b="1" i="0" dirty="0" smtClean="0">
                <a:solidFill>
                  <a:schemeClr val="accent2">
                    <a:lumMod val="50000"/>
                  </a:schemeClr>
                </a:solidFill>
                <a:effectLst/>
                <a:latin typeface="Roboto"/>
              </a:rPr>
              <a:t> вплоть до развития сепсиса и </a:t>
            </a:r>
            <a:r>
              <a:rPr lang="ru-RU" sz="2000" b="1" i="0" dirty="0" err="1" smtClean="0">
                <a:solidFill>
                  <a:schemeClr val="accent2">
                    <a:lumMod val="50000"/>
                  </a:schemeClr>
                </a:solidFill>
                <a:effectLst/>
                <a:latin typeface="Roboto"/>
              </a:rPr>
              <a:t>полиорганной</a:t>
            </a:r>
            <a:r>
              <a:rPr lang="ru-RU" sz="2000" b="1" i="0" dirty="0" smtClean="0">
                <a:solidFill>
                  <a:schemeClr val="accent2">
                    <a:lumMod val="50000"/>
                  </a:schemeClr>
                </a:solidFill>
                <a:effectLst/>
                <a:latin typeface="Roboto"/>
              </a:rPr>
              <a:t> недостаточности.</a:t>
            </a:r>
            <a:endParaRPr lang="ru-RU" sz="2000" b="1" dirty="0">
              <a:solidFill>
                <a:schemeClr val="accent2">
                  <a:lumMod val="50000"/>
                </a:schemeClr>
              </a:solidFill>
            </a:endParaRPr>
          </a:p>
        </p:txBody>
      </p:sp>
    </p:spTree>
    <p:extLst>
      <p:ext uri="{BB962C8B-B14F-4D97-AF65-F5344CB8AC3E}">
        <p14:creationId xmlns:p14="http://schemas.microsoft.com/office/powerpoint/2010/main" val="151042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448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496944" cy="6001643"/>
          </a:xfrm>
          <a:prstGeom prst="rect">
            <a:avLst/>
          </a:prstGeom>
        </p:spPr>
        <p:txBody>
          <a:bodyPr wrap="square">
            <a:spAutoFit/>
          </a:bodyPr>
          <a:lstStyle/>
          <a:p>
            <a:pPr algn="ctr"/>
            <a:r>
              <a:rPr lang="ru-RU" sz="2400" b="1" dirty="0">
                <a:solidFill>
                  <a:srgbClr val="C00000"/>
                </a:solidFill>
              </a:rPr>
              <a:t>Возможные последствия тотального длительного парентерального питания</a:t>
            </a:r>
            <a:endParaRPr lang="ru-RU" sz="2400" dirty="0">
              <a:solidFill>
                <a:srgbClr val="C00000"/>
              </a:solidFill>
            </a:endParaRPr>
          </a:p>
          <a:p>
            <a:r>
              <a:rPr lang="ru-RU" sz="2800" dirty="0" err="1">
                <a:solidFill>
                  <a:schemeClr val="accent4">
                    <a:lumMod val="50000"/>
                  </a:schemeClr>
                </a:solidFill>
              </a:rPr>
              <a:t>Гипо</a:t>
            </a:r>
            <a:r>
              <a:rPr lang="ru-RU" sz="2800" dirty="0">
                <a:solidFill>
                  <a:schemeClr val="accent4">
                    <a:lumMod val="50000"/>
                  </a:schemeClr>
                </a:solidFill>
              </a:rPr>
              <a:t> - и гипергликемия (избыток или нехватка глюкозы), </a:t>
            </a:r>
            <a:endParaRPr lang="ru-RU" sz="2800" dirty="0" smtClean="0">
              <a:solidFill>
                <a:schemeClr val="accent4">
                  <a:lumMod val="50000"/>
                </a:schemeClr>
              </a:solidFill>
            </a:endParaRPr>
          </a:p>
          <a:p>
            <a:r>
              <a:rPr lang="ru-RU" sz="2800" dirty="0" smtClean="0">
                <a:solidFill>
                  <a:schemeClr val="accent4">
                    <a:lumMod val="50000"/>
                  </a:schemeClr>
                </a:solidFill>
              </a:rPr>
              <a:t>дыхательные </a:t>
            </a:r>
            <a:r>
              <a:rPr lang="ru-RU" sz="2800" dirty="0">
                <a:solidFill>
                  <a:schemeClr val="accent4">
                    <a:lumMod val="50000"/>
                  </a:schemeClr>
                </a:solidFill>
              </a:rPr>
              <a:t>нарушения, </a:t>
            </a:r>
            <a:endParaRPr lang="ru-RU" sz="2800" dirty="0" smtClean="0">
              <a:solidFill>
                <a:schemeClr val="accent4">
                  <a:lumMod val="50000"/>
                </a:schemeClr>
              </a:solidFill>
            </a:endParaRPr>
          </a:p>
          <a:p>
            <a:r>
              <a:rPr lang="ru-RU" sz="2800" dirty="0" smtClean="0">
                <a:solidFill>
                  <a:schemeClr val="accent4">
                    <a:lumMod val="50000"/>
                  </a:schemeClr>
                </a:solidFill>
              </a:rPr>
              <a:t>жировая </a:t>
            </a:r>
            <a:r>
              <a:rPr lang="ru-RU" sz="2800" dirty="0">
                <a:solidFill>
                  <a:schemeClr val="accent4">
                    <a:lumMod val="50000"/>
                  </a:schemeClr>
                </a:solidFill>
              </a:rPr>
              <a:t>инфильтрация печени, </a:t>
            </a:r>
            <a:r>
              <a:rPr lang="ru-RU" sz="2800" dirty="0" err="1">
                <a:solidFill>
                  <a:schemeClr val="accent4">
                    <a:lumMod val="50000"/>
                  </a:schemeClr>
                </a:solidFill>
              </a:rPr>
              <a:t>холестаз</a:t>
            </a:r>
            <a:r>
              <a:rPr lang="ru-RU" sz="2800" dirty="0">
                <a:solidFill>
                  <a:schemeClr val="accent4">
                    <a:lumMod val="50000"/>
                  </a:schemeClr>
                </a:solidFill>
              </a:rPr>
              <a:t>, </a:t>
            </a:r>
            <a:endParaRPr lang="ru-RU" sz="2800" dirty="0" smtClean="0">
              <a:solidFill>
                <a:schemeClr val="accent4">
                  <a:lumMod val="50000"/>
                </a:schemeClr>
              </a:solidFill>
            </a:endParaRPr>
          </a:p>
          <a:p>
            <a:r>
              <a:rPr lang="ru-RU" sz="2800" dirty="0" smtClean="0">
                <a:solidFill>
                  <a:schemeClr val="accent4">
                    <a:lumMod val="50000"/>
                  </a:schemeClr>
                </a:solidFill>
              </a:rPr>
              <a:t>повышение </a:t>
            </a:r>
            <a:r>
              <a:rPr lang="ru-RU" sz="2800" dirty="0">
                <a:solidFill>
                  <a:schemeClr val="accent4">
                    <a:lumMod val="50000"/>
                  </a:schemeClr>
                </a:solidFill>
              </a:rPr>
              <a:t>уровня азота, тошнота</a:t>
            </a:r>
            <a:r>
              <a:rPr lang="ru-RU" sz="2800" dirty="0" smtClean="0">
                <a:solidFill>
                  <a:schemeClr val="accent4">
                    <a:lumMod val="50000"/>
                  </a:schemeClr>
                </a:solidFill>
              </a:rPr>
              <a:t>,</a:t>
            </a:r>
          </a:p>
          <a:p>
            <a:r>
              <a:rPr lang="ru-RU" sz="2800" dirty="0" smtClean="0">
                <a:solidFill>
                  <a:schemeClr val="accent4">
                    <a:lumMod val="50000"/>
                  </a:schemeClr>
                </a:solidFill>
              </a:rPr>
              <a:t>изменения </a:t>
            </a:r>
            <a:r>
              <a:rPr lang="ru-RU" sz="2800" dirty="0">
                <a:solidFill>
                  <a:schemeClr val="accent4">
                    <a:lumMod val="50000"/>
                  </a:schemeClr>
                </a:solidFill>
              </a:rPr>
              <a:t>уровня тромбоцитов, заболевания желчного пузыря, нарушенный метаболизм костной ткани.</a:t>
            </a:r>
          </a:p>
          <a:p>
            <a:r>
              <a:rPr lang="ru-RU" sz="2800" dirty="0">
                <a:solidFill>
                  <a:schemeClr val="accent4">
                    <a:lumMod val="50000"/>
                  </a:schemeClr>
                </a:solidFill>
              </a:rPr>
              <a:t>Во всех подобных ситуациях парентеральное питание либо временно прекращается, либо осуществляется коррекция дозировки вводимых средств, скорости их поступления в </a:t>
            </a:r>
            <a:r>
              <a:rPr lang="ru-RU" sz="2800" i="1" dirty="0">
                <a:solidFill>
                  <a:schemeClr val="accent4">
                    <a:lumMod val="50000"/>
                  </a:schemeClr>
                </a:solidFill>
              </a:rPr>
              <a:t>организм</a:t>
            </a:r>
            <a:r>
              <a:rPr lang="ru-RU" sz="2800" b="1" i="1" dirty="0">
                <a:solidFill>
                  <a:schemeClr val="accent4">
                    <a:lumMod val="50000"/>
                  </a:schemeClr>
                </a:solidFill>
              </a:rPr>
              <a:t>.</a:t>
            </a:r>
          </a:p>
        </p:txBody>
      </p:sp>
    </p:spTree>
    <p:extLst>
      <p:ext uri="{BB962C8B-B14F-4D97-AF65-F5344CB8AC3E}">
        <p14:creationId xmlns:p14="http://schemas.microsoft.com/office/powerpoint/2010/main" val="948278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2276872"/>
            <a:ext cx="7107535" cy="707886"/>
          </a:xfrm>
          <a:prstGeom prst="rect">
            <a:avLst/>
          </a:prstGeom>
        </p:spPr>
        <p:txBody>
          <a:bodyPr wrap="square">
            <a:spAutoFit/>
          </a:bodyPr>
          <a:lstStyle/>
          <a:p>
            <a:pPr algn="ctr"/>
            <a:r>
              <a:rPr lang="ru-RU" dirty="0" smtClean="0"/>
              <a:t> </a:t>
            </a:r>
            <a:r>
              <a:rPr lang="ru-RU" sz="4000" dirty="0" smtClean="0">
                <a:solidFill>
                  <a:srgbClr val="C00000"/>
                </a:solidFill>
              </a:rPr>
              <a:t>ЭНТЕРАЛЬНОЕ ПИТАНИЕ</a:t>
            </a:r>
            <a:endParaRPr lang="ru-RU" sz="4000" dirty="0">
              <a:solidFill>
                <a:srgbClr val="C00000"/>
              </a:solidFill>
            </a:endParaRPr>
          </a:p>
        </p:txBody>
      </p:sp>
    </p:spTree>
    <p:extLst>
      <p:ext uri="{BB962C8B-B14F-4D97-AF65-F5344CB8AC3E}">
        <p14:creationId xmlns:p14="http://schemas.microsoft.com/office/powerpoint/2010/main" val="720434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6555641"/>
          </a:xfrm>
          <a:prstGeom prst="rect">
            <a:avLst/>
          </a:prstGeom>
        </p:spPr>
        <p:txBody>
          <a:bodyPr wrap="square">
            <a:spAutoFit/>
          </a:bodyPr>
          <a:lstStyle/>
          <a:p>
            <a:pPr algn="ctr"/>
            <a:r>
              <a:rPr lang="ru-RU" sz="2000" b="1" i="1" dirty="0">
                <a:solidFill>
                  <a:srgbClr val="FF0000"/>
                </a:solidFill>
                <a:latin typeface="Roboto"/>
              </a:rPr>
              <a:t>ЭП - это вид </a:t>
            </a:r>
            <a:r>
              <a:rPr lang="ru-RU" sz="2000" b="1" i="1" dirty="0" err="1">
                <a:solidFill>
                  <a:srgbClr val="FF0000"/>
                </a:solidFill>
                <a:latin typeface="Roboto"/>
              </a:rPr>
              <a:t>нутритивной</a:t>
            </a:r>
            <a:r>
              <a:rPr lang="ru-RU" sz="2000" b="1" i="1" dirty="0">
                <a:solidFill>
                  <a:srgbClr val="FF0000"/>
                </a:solidFill>
                <a:latin typeface="Roboto"/>
              </a:rPr>
              <a:t> поддержки, при котором пищевые вещества вводятся перорально в виде напитков методом </a:t>
            </a:r>
            <a:r>
              <a:rPr lang="ru-RU" sz="2000" b="1" i="1" dirty="0" err="1">
                <a:solidFill>
                  <a:srgbClr val="FF0000"/>
                </a:solidFill>
                <a:latin typeface="Roboto"/>
              </a:rPr>
              <a:t>сипинга</a:t>
            </a:r>
            <a:r>
              <a:rPr lang="ru-RU" sz="2000" b="1" i="1" dirty="0">
                <a:solidFill>
                  <a:srgbClr val="FF0000"/>
                </a:solidFill>
                <a:latin typeface="Roboto"/>
              </a:rPr>
              <a:t> (от англ. </a:t>
            </a:r>
            <a:r>
              <a:rPr lang="ru-RU" sz="2000" b="1" i="1" dirty="0" err="1">
                <a:solidFill>
                  <a:srgbClr val="FF0000"/>
                </a:solidFill>
                <a:latin typeface="Roboto"/>
              </a:rPr>
              <a:t>sip</a:t>
            </a:r>
            <a:r>
              <a:rPr lang="ru-RU" sz="2000" b="1" i="1" dirty="0">
                <a:solidFill>
                  <a:srgbClr val="FF0000"/>
                </a:solidFill>
                <a:latin typeface="Roboto"/>
              </a:rPr>
              <a:t> </a:t>
            </a:r>
            <a:r>
              <a:rPr lang="ru-RU" sz="2000" b="1" i="1" dirty="0" err="1">
                <a:solidFill>
                  <a:srgbClr val="FF0000"/>
                </a:solidFill>
                <a:latin typeface="Roboto"/>
              </a:rPr>
              <a:t>feeding</a:t>
            </a:r>
            <a:r>
              <a:rPr lang="ru-RU" sz="2000" b="1" i="1" dirty="0">
                <a:solidFill>
                  <a:srgbClr val="FF0000"/>
                </a:solidFill>
                <a:latin typeface="Roboto"/>
              </a:rPr>
              <a:t>) или через зонд (от англ. </a:t>
            </a:r>
            <a:r>
              <a:rPr lang="ru-RU" sz="2000" b="1" i="1" dirty="0" err="1">
                <a:solidFill>
                  <a:srgbClr val="FF0000"/>
                </a:solidFill>
                <a:latin typeface="Roboto"/>
              </a:rPr>
              <a:t>tube</a:t>
            </a:r>
            <a:r>
              <a:rPr lang="ru-RU" sz="2000" b="1" i="1" dirty="0">
                <a:solidFill>
                  <a:srgbClr val="FF0000"/>
                </a:solidFill>
                <a:latin typeface="Roboto"/>
              </a:rPr>
              <a:t> </a:t>
            </a:r>
            <a:r>
              <a:rPr lang="ru-RU" sz="2000" b="1" i="1" dirty="0" err="1">
                <a:solidFill>
                  <a:srgbClr val="FF0000"/>
                </a:solidFill>
                <a:latin typeface="Roboto"/>
              </a:rPr>
              <a:t>feeding</a:t>
            </a:r>
            <a:r>
              <a:rPr lang="ru-RU" sz="2000" b="1" i="1" dirty="0" smtClean="0">
                <a:solidFill>
                  <a:srgbClr val="FF0000"/>
                </a:solidFill>
                <a:latin typeface="Roboto"/>
              </a:rPr>
              <a:t>)</a:t>
            </a:r>
          </a:p>
          <a:p>
            <a:pPr algn="ctr"/>
            <a:endParaRPr lang="ru-RU" sz="2000" b="1" i="1" dirty="0" smtClean="0">
              <a:solidFill>
                <a:srgbClr val="FF0000"/>
              </a:solidFill>
              <a:latin typeface="Roboto"/>
            </a:endParaRPr>
          </a:p>
          <a:p>
            <a:pPr algn="ctr"/>
            <a:r>
              <a:rPr lang="ru-RU" dirty="0" smtClean="0">
                <a:solidFill>
                  <a:srgbClr val="333333"/>
                </a:solidFill>
                <a:latin typeface="Roboto"/>
              </a:rPr>
              <a:t> </a:t>
            </a:r>
            <a:r>
              <a:rPr lang="ru-RU" sz="2000" dirty="0">
                <a:solidFill>
                  <a:srgbClr val="333333"/>
                </a:solidFill>
                <a:latin typeface="Roboto"/>
              </a:rPr>
              <a:t>при невозможности адекватного обеспечения энергетических и пластических потребностей организма естественным </a:t>
            </a:r>
            <a:r>
              <a:rPr lang="ru-RU" sz="2000" dirty="0" smtClean="0">
                <a:solidFill>
                  <a:srgbClr val="333333"/>
                </a:solidFill>
                <a:latin typeface="Roboto"/>
              </a:rPr>
              <a:t>пероральным </a:t>
            </a:r>
            <a:r>
              <a:rPr lang="ru-RU" sz="2000" dirty="0">
                <a:solidFill>
                  <a:srgbClr val="333333"/>
                </a:solidFill>
                <a:latin typeface="Roboto"/>
              </a:rPr>
              <a:t>путем</a:t>
            </a:r>
            <a:r>
              <a:rPr lang="ru-RU" sz="2000" dirty="0" smtClean="0">
                <a:solidFill>
                  <a:srgbClr val="333333"/>
                </a:solidFill>
                <a:latin typeface="Roboto"/>
              </a:rPr>
              <a:t>.</a:t>
            </a:r>
          </a:p>
          <a:p>
            <a:pPr algn="ctr"/>
            <a:r>
              <a:rPr lang="ru-RU" sz="2000" dirty="0" smtClean="0">
                <a:solidFill>
                  <a:srgbClr val="333333"/>
                </a:solidFill>
                <a:latin typeface="Roboto"/>
              </a:rPr>
              <a:t> </a:t>
            </a:r>
            <a:r>
              <a:rPr lang="ru-RU" sz="2000" dirty="0">
                <a:solidFill>
                  <a:srgbClr val="333333"/>
                </a:solidFill>
                <a:latin typeface="Roboto"/>
              </a:rPr>
              <a:t>Отсутствие поступления нутриентов из просвета кишки приводит к атрофии слизистой оболочки кишечника, нарушению проницаемости кишечного барьера, </a:t>
            </a:r>
            <a:r>
              <a:rPr lang="ru-RU" sz="2000" dirty="0" err="1">
                <a:solidFill>
                  <a:srgbClr val="333333"/>
                </a:solidFill>
                <a:latin typeface="Roboto"/>
              </a:rPr>
              <a:t>транслокации</a:t>
            </a:r>
            <a:r>
              <a:rPr lang="ru-RU" sz="2000" dirty="0">
                <a:solidFill>
                  <a:srgbClr val="333333"/>
                </a:solidFill>
                <a:latin typeface="Roboto"/>
              </a:rPr>
              <a:t> бактерий и эндотоксинов, что существенно повышает риск послеоперационных осложнений</a:t>
            </a:r>
            <a:r>
              <a:rPr lang="ru-RU" sz="2000" dirty="0" smtClean="0">
                <a:solidFill>
                  <a:srgbClr val="333333"/>
                </a:solidFill>
                <a:latin typeface="Roboto"/>
              </a:rPr>
              <a:t>.</a:t>
            </a:r>
          </a:p>
          <a:p>
            <a:pPr algn="ctr"/>
            <a:r>
              <a:rPr lang="ru-RU" sz="2000" dirty="0" smtClean="0">
                <a:solidFill>
                  <a:srgbClr val="333333"/>
                </a:solidFill>
                <a:latin typeface="Roboto"/>
              </a:rPr>
              <a:t> </a:t>
            </a:r>
          </a:p>
          <a:p>
            <a:pPr algn="ctr"/>
            <a:r>
              <a:rPr lang="ru-RU" sz="2000" dirty="0" smtClean="0">
                <a:solidFill>
                  <a:srgbClr val="333333"/>
                </a:solidFill>
                <a:latin typeface="Roboto"/>
              </a:rPr>
              <a:t>ЭП </a:t>
            </a:r>
            <a:r>
              <a:rPr lang="ru-RU" sz="2000" dirty="0">
                <a:solidFill>
                  <a:srgbClr val="333333"/>
                </a:solidFill>
                <a:latin typeface="Roboto"/>
              </a:rPr>
              <a:t>должно назначаться как можно раньше и расцениваться как лечебный фактор нормализации метаболизма структур самого кишечника, раннего восстановления функций ЖКТ. Его достоинства - </a:t>
            </a:r>
            <a:r>
              <a:rPr lang="ru-RU" sz="2000" dirty="0" err="1" smtClean="0">
                <a:solidFill>
                  <a:srgbClr val="333333"/>
                </a:solidFill>
                <a:latin typeface="Roboto"/>
              </a:rPr>
              <a:t>физиологичность</a:t>
            </a:r>
            <a:r>
              <a:rPr lang="ru-RU" sz="2000" dirty="0">
                <a:solidFill>
                  <a:srgbClr val="333333"/>
                </a:solidFill>
                <a:latin typeface="Roboto"/>
              </a:rPr>
              <a:t>, низкий уровень осложнений, простота доставки нутриентов и низкая стоимость. </a:t>
            </a:r>
            <a:endParaRPr lang="ru-RU" sz="2000" dirty="0" smtClean="0">
              <a:solidFill>
                <a:srgbClr val="333333"/>
              </a:solidFill>
              <a:latin typeface="Roboto"/>
            </a:endParaRPr>
          </a:p>
          <a:p>
            <a:pPr algn="ctr"/>
            <a:r>
              <a:rPr lang="ru-RU" sz="2000" dirty="0" err="1" smtClean="0">
                <a:solidFill>
                  <a:srgbClr val="333333"/>
                </a:solidFill>
                <a:latin typeface="Roboto"/>
              </a:rPr>
              <a:t>Энтеральное</a:t>
            </a:r>
            <a:r>
              <a:rPr lang="ru-RU" sz="2000" dirty="0" smtClean="0">
                <a:solidFill>
                  <a:srgbClr val="333333"/>
                </a:solidFill>
                <a:latin typeface="Roboto"/>
              </a:rPr>
              <a:t> </a:t>
            </a:r>
            <a:r>
              <a:rPr lang="ru-RU" sz="2000" dirty="0">
                <a:solidFill>
                  <a:srgbClr val="333333"/>
                </a:solidFill>
                <a:latin typeface="Roboto"/>
              </a:rPr>
              <a:t>введение пищевых веществ снижает риск инфекционных осложнений и тяжесть </a:t>
            </a:r>
            <a:r>
              <a:rPr lang="ru-RU" sz="2000" dirty="0" err="1">
                <a:solidFill>
                  <a:srgbClr val="333333"/>
                </a:solidFill>
                <a:latin typeface="Roboto"/>
              </a:rPr>
              <a:t>постагрессивной</a:t>
            </a:r>
            <a:r>
              <a:rPr lang="ru-RU" sz="2000" dirty="0">
                <a:solidFill>
                  <a:srgbClr val="333333"/>
                </a:solidFill>
                <a:latin typeface="Roboto"/>
              </a:rPr>
              <a:t> реакции, способствует сохранению и восстановлению целостности слизистой оболочки кишечника. Способность ЖКТ усваивать нутриенты в раннем послеоперационном периоде снижает уровень </a:t>
            </a:r>
            <a:r>
              <a:rPr lang="ru-RU" sz="2000" dirty="0" err="1">
                <a:solidFill>
                  <a:srgbClr val="333333"/>
                </a:solidFill>
                <a:latin typeface="Roboto"/>
              </a:rPr>
              <a:t>гиперметаболизма</a:t>
            </a:r>
            <a:r>
              <a:rPr lang="ru-RU" sz="2000" dirty="0">
                <a:solidFill>
                  <a:srgbClr val="333333"/>
                </a:solidFill>
                <a:latin typeface="Roboto"/>
              </a:rPr>
              <a:t> и улучшает азотистый баланс.</a:t>
            </a:r>
            <a:endParaRPr lang="ru-RU" sz="2000" dirty="0"/>
          </a:p>
        </p:txBody>
      </p:sp>
    </p:spTree>
    <p:extLst>
      <p:ext uri="{BB962C8B-B14F-4D97-AF65-F5344CB8AC3E}">
        <p14:creationId xmlns:p14="http://schemas.microsoft.com/office/powerpoint/2010/main" val="815194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360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99392"/>
            <a:ext cx="9396536"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943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5970865"/>
          </a:xfrm>
          <a:prstGeom prst="rect">
            <a:avLst/>
          </a:prstGeom>
        </p:spPr>
        <p:txBody>
          <a:bodyPr wrap="square">
            <a:spAutoFit/>
          </a:bodyPr>
          <a:lstStyle/>
          <a:p>
            <a:pPr fontAlgn="base"/>
            <a:r>
              <a:rPr lang="ru-RU" sz="1600" dirty="0">
                <a:solidFill>
                  <a:srgbClr val="C00000"/>
                </a:solidFill>
                <a:latin typeface="Roboto"/>
                <a:ea typeface="Nirmala UI" pitchFamily="34" charset="0"/>
                <a:cs typeface="Nirmala UI" pitchFamily="34" charset="0"/>
              </a:rPr>
              <a:t>Показаниями к ЭП </a:t>
            </a:r>
            <a:r>
              <a:rPr lang="ru-RU" sz="1600" dirty="0" smtClean="0">
                <a:solidFill>
                  <a:srgbClr val="C00000"/>
                </a:solidFill>
                <a:latin typeface="Roboto"/>
                <a:ea typeface="Nirmala UI" pitchFamily="34" charset="0"/>
                <a:cs typeface="Nirmala UI" pitchFamily="34" charset="0"/>
              </a:rPr>
              <a:t>являются</a:t>
            </a:r>
            <a:r>
              <a:rPr lang="ru-RU" sz="1600" dirty="0" smtClean="0">
                <a:solidFill>
                  <a:srgbClr val="333333"/>
                </a:solidFill>
                <a:latin typeface="Roboto"/>
                <a:ea typeface="Nirmala UI" pitchFamily="34" charset="0"/>
                <a:cs typeface="Nirmala UI" pitchFamily="34" charset="0"/>
              </a:rPr>
              <a:t>: БЭН </a:t>
            </a:r>
            <a:r>
              <a:rPr lang="ru-RU" sz="1600" dirty="0">
                <a:solidFill>
                  <a:srgbClr val="333333"/>
                </a:solidFill>
                <a:latin typeface="Roboto"/>
                <a:ea typeface="Nirmala UI" pitchFamily="34" charset="0"/>
                <a:cs typeface="Nirmala UI" pitchFamily="34" charset="0"/>
              </a:rPr>
              <a:t>при невозможности обеспечения адекватного поступления нутриентов. Причинами назначения зондового питания являются:</a:t>
            </a:r>
          </a:p>
          <a:p>
            <a:pPr fontAlgn="base"/>
            <a:r>
              <a:rPr lang="ru-RU" sz="1600" dirty="0">
                <a:solidFill>
                  <a:srgbClr val="333333"/>
                </a:solidFill>
                <a:latin typeface="Roboto"/>
                <a:ea typeface="Nirmala UI" pitchFamily="34" charset="0"/>
                <a:cs typeface="Nirmala UI" pitchFamily="34" charset="0"/>
              </a:rPr>
              <a:t>• Наличие анорексии и нежелание принимать пищу.</a:t>
            </a:r>
          </a:p>
          <a:p>
            <a:pPr fontAlgn="base"/>
            <a:r>
              <a:rPr lang="ru-RU" sz="1600" dirty="0">
                <a:solidFill>
                  <a:srgbClr val="333333"/>
                </a:solidFill>
                <a:latin typeface="Roboto"/>
                <a:ea typeface="Nirmala UI" pitchFamily="34" charset="0"/>
                <a:cs typeface="Nirmala UI" pitchFamily="34" charset="0"/>
              </a:rPr>
              <a:t>• Нарушения глотательной функции или повреждения ротоглотки.</a:t>
            </a:r>
          </a:p>
          <a:p>
            <a:pPr fontAlgn="base"/>
            <a:r>
              <a:rPr lang="ru-RU" sz="1600" dirty="0">
                <a:solidFill>
                  <a:srgbClr val="333333"/>
                </a:solidFill>
                <a:latin typeface="Roboto"/>
                <a:ea typeface="Nirmala UI" pitchFamily="34" charset="0"/>
                <a:cs typeface="Nirmala UI" pitchFamily="34" charset="0"/>
              </a:rPr>
              <a:t>• Наличие выраженной слабости больных на фоне имеющегося заболевания или истощения.</a:t>
            </a:r>
          </a:p>
          <a:p>
            <a:pPr fontAlgn="base"/>
            <a:r>
              <a:rPr lang="ru-RU" sz="1600" dirty="0">
                <a:solidFill>
                  <a:srgbClr val="333333"/>
                </a:solidFill>
                <a:latin typeface="Roboto"/>
                <a:ea typeface="Nirmala UI" pitchFamily="34" charset="0"/>
                <a:cs typeface="Nirmala UI" pitchFamily="34" charset="0"/>
              </a:rPr>
              <a:t>• Возросшие потребности пациентов на фоне выраженных явлений </a:t>
            </a:r>
            <a:r>
              <a:rPr lang="ru-RU" sz="1600" dirty="0" err="1">
                <a:solidFill>
                  <a:srgbClr val="333333"/>
                </a:solidFill>
                <a:latin typeface="Roboto"/>
                <a:ea typeface="Nirmala UI" pitchFamily="34" charset="0"/>
                <a:cs typeface="Nirmala UI" pitchFamily="34" charset="0"/>
              </a:rPr>
              <a:t>гиперкатаболизма</a:t>
            </a:r>
            <a:r>
              <a:rPr lang="ru-RU" sz="1600" dirty="0">
                <a:solidFill>
                  <a:srgbClr val="333333"/>
                </a:solidFill>
                <a:latin typeface="Roboto"/>
                <a:ea typeface="Nirmala UI" pitchFamily="34" charset="0"/>
                <a:cs typeface="Nirmala UI" pitchFamily="34" charset="0"/>
              </a:rPr>
              <a:t> и </a:t>
            </a:r>
            <a:r>
              <a:rPr lang="ru-RU" sz="1600" dirty="0" err="1">
                <a:solidFill>
                  <a:srgbClr val="333333"/>
                </a:solidFill>
                <a:latin typeface="Roboto"/>
                <a:ea typeface="Nirmala UI" pitchFamily="34" charset="0"/>
                <a:cs typeface="Nirmala UI" pitchFamily="34" charset="0"/>
              </a:rPr>
              <a:t>гиперметаболизма</a:t>
            </a:r>
            <a:r>
              <a:rPr lang="ru-RU" sz="1600" dirty="0">
                <a:solidFill>
                  <a:srgbClr val="333333"/>
                </a:solidFill>
                <a:latin typeface="Roboto"/>
                <a:ea typeface="Nirmala UI" pitchFamily="34" charset="0"/>
                <a:cs typeface="Nirmala UI" pitchFamily="34" charset="0"/>
              </a:rPr>
              <a:t>, обусловленных имеющимся </a:t>
            </a:r>
            <a:r>
              <a:rPr lang="ru-RU" sz="1600" dirty="0" err="1">
                <a:solidFill>
                  <a:srgbClr val="333333"/>
                </a:solidFill>
                <a:latin typeface="Roboto"/>
                <a:ea typeface="Nirmala UI" pitchFamily="34" charset="0"/>
                <a:cs typeface="Nirmala UI" pitchFamily="34" charset="0"/>
              </a:rPr>
              <a:t>заболевани</a:t>
            </a:r>
            <a:r>
              <a:rPr lang="ru-RU" sz="1600" dirty="0">
                <a:solidFill>
                  <a:srgbClr val="333333"/>
                </a:solidFill>
                <a:latin typeface="Roboto"/>
                <a:ea typeface="Nirmala UI" pitchFamily="34" charset="0"/>
                <a:cs typeface="Nirmala UI" pitchFamily="34" charset="0"/>
              </a:rPr>
              <a:t>-</a:t>
            </a:r>
          </a:p>
          <a:p>
            <a:pPr fontAlgn="base"/>
            <a:r>
              <a:rPr lang="ru-RU" sz="1600" dirty="0" smtClean="0">
                <a:solidFill>
                  <a:srgbClr val="333333"/>
                </a:solidFill>
                <a:latin typeface="Roboto"/>
                <a:ea typeface="Nirmala UI" pitchFamily="34" charset="0"/>
                <a:cs typeface="Nirmala UI" pitchFamily="34" charset="0"/>
              </a:rPr>
              <a:t>ем</a:t>
            </a:r>
            <a:r>
              <a:rPr lang="ru-RU" sz="1600" dirty="0">
                <a:solidFill>
                  <a:srgbClr val="333333"/>
                </a:solidFill>
                <a:latin typeface="Roboto"/>
                <a:ea typeface="Nirmala UI" pitchFamily="34" charset="0"/>
                <a:cs typeface="Nirmala UI" pitchFamily="34" charset="0"/>
              </a:rPr>
              <a:t>, ранением или травмой при невозможности их оптимального питания естественным пероральным путем (ожоги, тяжелая сочетанная </a:t>
            </a:r>
            <a:r>
              <a:rPr lang="ru-RU" sz="1600" dirty="0" err="1">
                <a:solidFill>
                  <a:srgbClr val="333333"/>
                </a:solidFill>
                <a:latin typeface="Roboto"/>
                <a:ea typeface="Nirmala UI" pitchFamily="34" charset="0"/>
                <a:cs typeface="Nirmala UI" pitchFamily="34" charset="0"/>
              </a:rPr>
              <a:t>политравма</a:t>
            </a:r>
            <a:r>
              <a:rPr lang="ru-RU" sz="1600" dirty="0">
                <a:solidFill>
                  <a:srgbClr val="333333"/>
                </a:solidFill>
                <a:latin typeface="Roboto"/>
                <a:ea typeface="Nirmala UI" pitchFamily="34" charset="0"/>
                <a:cs typeface="Nirmala UI" pitchFamily="34" charset="0"/>
              </a:rPr>
              <a:t>, ЧМТ, инсульт, инфицированный панкреонекроз, сепсис).</a:t>
            </a:r>
          </a:p>
          <a:p>
            <a:pPr fontAlgn="base"/>
            <a:r>
              <a:rPr lang="ru-RU" sz="1600" dirty="0">
                <a:solidFill>
                  <a:srgbClr val="333333"/>
                </a:solidFill>
                <a:latin typeface="Roboto"/>
                <a:ea typeface="Nirmala UI" pitchFamily="34" charset="0"/>
                <a:cs typeface="Nirmala UI" pitchFamily="34" charset="0"/>
              </a:rPr>
              <a:t>• Наличие заболеваний, при которых пациенты не должны принимать пищу естественным путем (острый панкреатит, стеноз выходного отдела желудка, высокие проксимальные свищи). </a:t>
            </a:r>
            <a:endParaRPr lang="ru-RU" sz="1600" dirty="0" smtClean="0">
              <a:solidFill>
                <a:srgbClr val="333333"/>
              </a:solidFill>
              <a:latin typeface="Roboto"/>
              <a:ea typeface="Nirmala UI" pitchFamily="34" charset="0"/>
              <a:cs typeface="Nirmala UI" pitchFamily="34" charset="0"/>
            </a:endParaRPr>
          </a:p>
          <a:p>
            <a:pPr algn="ctr" fontAlgn="base"/>
            <a:r>
              <a:rPr lang="ru-RU" sz="1600" b="1" i="1" dirty="0" smtClean="0">
                <a:solidFill>
                  <a:schemeClr val="accent4">
                    <a:lumMod val="50000"/>
                  </a:schemeClr>
                </a:solidFill>
                <a:latin typeface="Roboto"/>
                <a:ea typeface="Nirmala UI" pitchFamily="34" charset="0"/>
                <a:cs typeface="Nirmala UI" pitchFamily="34" charset="0"/>
              </a:rPr>
              <a:t>Реализация </a:t>
            </a:r>
            <a:r>
              <a:rPr lang="ru-RU" sz="1600" b="1" i="1" dirty="0">
                <a:solidFill>
                  <a:schemeClr val="accent4">
                    <a:lumMod val="50000"/>
                  </a:schemeClr>
                </a:solidFill>
                <a:latin typeface="Roboto"/>
                <a:ea typeface="Nirmala UI" pitchFamily="34" charset="0"/>
                <a:cs typeface="Nirmala UI" pitchFamily="34" charset="0"/>
              </a:rPr>
              <a:t>ЭП при таких состояниях возможна только при успешной эндоскопической установке </a:t>
            </a:r>
            <a:r>
              <a:rPr lang="ru-RU" sz="1600" b="1" i="1" dirty="0" err="1">
                <a:solidFill>
                  <a:schemeClr val="accent4">
                    <a:lumMod val="50000"/>
                  </a:schemeClr>
                </a:solidFill>
                <a:latin typeface="Roboto"/>
                <a:ea typeface="Nirmala UI" pitchFamily="34" charset="0"/>
                <a:cs typeface="Nirmala UI" pitchFamily="34" charset="0"/>
              </a:rPr>
              <a:t>назоеюнального</a:t>
            </a:r>
            <a:r>
              <a:rPr lang="ru-RU" sz="1600" b="1" i="1" dirty="0">
                <a:solidFill>
                  <a:schemeClr val="accent4">
                    <a:lumMod val="50000"/>
                  </a:schemeClr>
                </a:solidFill>
                <a:latin typeface="Roboto"/>
                <a:ea typeface="Nirmala UI" pitchFamily="34" charset="0"/>
                <a:cs typeface="Nirmala UI" pitchFamily="34" charset="0"/>
              </a:rPr>
              <a:t> зонда или при наложении </a:t>
            </a:r>
            <a:r>
              <a:rPr lang="ru-RU" sz="1600" b="1" i="1" dirty="0" err="1">
                <a:solidFill>
                  <a:schemeClr val="accent4">
                    <a:lumMod val="50000"/>
                  </a:schemeClr>
                </a:solidFill>
                <a:latin typeface="Roboto"/>
                <a:ea typeface="Nirmala UI" pitchFamily="34" charset="0"/>
                <a:cs typeface="Nirmala UI" pitchFamily="34" charset="0"/>
              </a:rPr>
              <a:t>энтеростомы</a:t>
            </a:r>
            <a:r>
              <a:rPr lang="ru-RU" sz="1600" dirty="0" smtClean="0">
                <a:solidFill>
                  <a:srgbClr val="333333"/>
                </a:solidFill>
                <a:latin typeface="Roboto"/>
                <a:ea typeface="Nirmala UI" pitchFamily="34" charset="0"/>
                <a:cs typeface="Nirmala UI" pitchFamily="34" charset="0"/>
              </a:rPr>
              <a:t>.</a:t>
            </a:r>
            <a:endParaRPr lang="ru-RU" sz="1600" dirty="0">
              <a:solidFill>
                <a:srgbClr val="333333"/>
              </a:solidFill>
              <a:latin typeface="Roboto"/>
              <a:ea typeface="Nirmala UI" pitchFamily="34" charset="0"/>
              <a:cs typeface="Nirmala UI" pitchFamily="34" charset="0"/>
            </a:endParaRPr>
          </a:p>
          <a:p>
            <a:pPr fontAlgn="base"/>
            <a:r>
              <a:rPr lang="ru-RU" b="1" i="1" dirty="0">
                <a:solidFill>
                  <a:schemeClr val="accent2">
                    <a:lumMod val="50000"/>
                  </a:schemeClr>
                </a:solidFill>
                <a:latin typeface="Roboto"/>
                <a:ea typeface="Nirmala UI" pitchFamily="34" charset="0"/>
                <a:cs typeface="Nirmala UI" pitchFamily="34" charset="0"/>
              </a:rPr>
              <a:t>Противопоказания к применению ЭП: </a:t>
            </a:r>
            <a:endParaRPr lang="ru-RU" b="1" i="1" dirty="0" smtClean="0">
              <a:solidFill>
                <a:schemeClr val="accent2">
                  <a:lumMod val="50000"/>
                </a:schemeClr>
              </a:solidFill>
              <a:latin typeface="Roboto"/>
              <a:ea typeface="Nirmala UI" pitchFamily="34" charset="0"/>
              <a:cs typeface="Nirmala UI" pitchFamily="34" charset="0"/>
            </a:endParaRPr>
          </a:p>
          <a:p>
            <a:pPr fontAlgn="base"/>
            <a:r>
              <a:rPr lang="ru-RU" b="1" i="1" dirty="0" smtClean="0">
                <a:solidFill>
                  <a:schemeClr val="accent2">
                    <a:lumMod val="50000"/>
                  </a:schemeClr>
                </a:solidFill>
                <a:latin typeface="Roboto"/>
                <a:ea typeface="Nirmala UI" pitchFamily="34" charset="0"/>
                <a:cs typeface="Nirmala UI" pitchFamily="34" charset="0"/>
              </a:rPr>
              <a:t>синдром </a:t>
            </a:r>
            <a:r>
              <a:rPr lang="ru-RU" b="1" i="1" dirty="0">
                <a:solidFill>
                  <a:schemeClr val="accent2">
                    <a:lumMod val="50000"/>
                  </a:schemeClr>
                </a:solidFill>
                <a:latin typeface="Roboto"/>
                <a:ea typeface="Nirmala UI" pitchFamily="34" charset="0"/>
                <a:cs typeface="Nirmala UI" pitchFamily="34" charset="0"/>
              </a:rPr>
              <a:t>кишечной недостаточности; механическая кишечная непроходимость; нарушение переваривания и всасывания; продолжающиеся желудочно-кишечные кровотечения; непереносимость компонентов </a:t>
            </a:r>
            <a:r>
              <a:rPr lang="ru-RU" b="1" i="1" dirty="0" err="1">
                <a:solidFill>
                  <a:schemeClr val="accent2">
                    <a:lumMod val="50000"/>
                  </a:schemeClr>
                </a:solidFill>
                <a:latin typeface="Roboto"/>
                <a:ea typeface="Nirmala UI" pitchFamily="34" charset="0"/>
                <a:cs typeface="Nirmala UI" pitchFamily="34" charset="0"/>
              </a:rPr>
              <a:t>энтеральной</a:t>
            </a:r>
            <a:r>
              <a:rPr lang="ru-RU" b="1" i="1" dirty="0">
                <a:solidFill>
                  <a:schemeClr val="accent2">
                    <a:lumMod val="50000"/>
                  </a:schemeClr>
                </a:solidFill>
                <a:latin typeface="Roboto"/>
                <a:ea typeface="Nirmala UI" pitchFamily="34" charset="0"/>
                <a:cs typeface="Nirmala UI" pitchFamily="34" charset="0"/>
              </a:rPr>
              <a:t> смеси. В этих случаях пластические и </a:t>
            </a:r>
            <a:r>
              <a:rPr lang="ru-RU" b="1" i="1" dirty="0">
                <a:solidFill>
                  <a:schemeClr val="accent2">
                    <a:lumMod val="50000"/>
                  </a:schemeClr>
                </a:solidFill>
                <a:latin typeface="Roboto"/>
              </a:rPr>
              <a:t>энергетические потребности организма обеспечиваются парентеральным путем соответственно общепринятым схемам.</a:t>
            </a:r>
            <a:endParaRPr lang="ru-RU" b="1" i="1" dirty="0">
              <a:solidFill>
                <a:schemeClr val="accent2">
                  <a:lumMod val="50000"/>
                </a:schemeClr>
              </a:solidFill>
              <a:effectLst/>
              <a:latin typeface="Roboto"/>
            </a:endParaRPr>
          </a:p>
        </p:txBody>
      </p:sp>
    </p:spTree>
    <p:extLst>
      <p:ext uri="{BB962C8B-B14F-4D97-AF65-F5344CB8AC3E}">
        <p14:creationId xmlns:p14="http://schemas.microsoft.com/office/powerpoint/2010/main" val="669355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6" cy="706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16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6768752" cy="297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116632"/>
            <a:ext cx="8136904" cy="369332"/>
          </a:xfrm>
          <a:prstGeom prst="rect">
            <a:avLst/>
          </a:prstGeom>
        </p:spPr>
        <p:txBody>
          <a:bodyPr wrap="square">
            <a:spAutoFit/>
          </a:bodyPr>
          <a:lstStyle/>
          <a:p>
            <a:pPr algn="ctr"/>
            <a:r>
              <a:rPr lang="ru-RU" dirty="0" err="1" smtClean="0">
                <a:solidFill>
                  <a:srgbClr val="FF0000"/>
                </a:solidFill>
              </a:rPr>
              <a:t>Чрескожная</a:t>
            </a:r>
            <a:r>
              <a:rPr lang="ru-RU" dirty="0" smtClean="0">
                <a:solidFill>
                  <a:srgbClr val="FF0000"/>
                </a:solidFill>
              </a:rPr>
              <a:t> </a:t>
            </a:r>
            <a:r>
              <a:rPr lang="ru-RU" dirty="0">
                <a:solidFill>
                  <a:srgbClr val="FF0000"/>
                </a:solidFill>
              </a:rPr>
              <a:t>эндоскопическая </a:t>
            </a:r>
            <a:r>
              <a:rPr lang="ru-RU" dirty="0" err="1">
                <a:solidFill>
                  <a:srgbClr val="FF0000"/>
                </a:solidFill>
              </a:rPr>
              <a:t>гастростомия</a:t>
            </a:r>
            <a:endParaRPr lang="ru-RU" dirty="0">
              <a:solidFill>
                <a:srgbClr val="FF0000"/>
              </a:solidFill>
            </a:endParaRPr>
          </a:p>
        </p:txBody>
      </p:sp>
      <p:sp>
        <p:nvSpPr>
          <p:cNvPr id="3" name="Прямоугольник 2"/>
          <p:cNvSpPr/>
          <p:nvPr/>
        </p:nvSpPr>
        <p:spPr>
          <a:xfrm>
            <a:off x="107504" y="3789040"/>
            <a:ext cx="8496944" cy="2031325"/>
          </a:xfrm>
          <a:prstGeom prst="rect">
            <a:avLst/>
          </a:prstGeom>
        </p:spPr>
        <p:txBody>
          <a:bodyPr wrap="square">
            <a:spAutoFit/>
          </a:bodyPr>
          <a:lstStyle/>
          <a:p>
            <a:pPr fontAlgn="base"/>
            <a:r>
              <a:rPr lang="ru-RU" dirty="0">
                <a:solidFill>
                  <a:srgbClr val="333333"/>
                </a:solidFill>
                <a:latin typeface="Roboto"/>
              </a:rPr>
              <a:t>Альтернативой хирургической </a:t>
            </a:r>
            <a:r>
              <a:rPr lang="ru-RU" dirty="0" err="1">
                <a:solidFill>
                  <a:srgbClr val="333333"/>
                </a:solidFill>
                <a:latin typeface="Roboto"/>
              </a:rPr>
              <a:t>гастростомии</a:t>
            </a:r>
            <a:r>
              <a:rPr lang="ru-RU" dirty="0">
                <a:solidFill>
                  <a:srgbClr val="333333"/>
                </a:solidFill>
                <a:latin typeface="Roboto"/>
              </a:rPr>
              <a:t> в настоящее время считается </a:t>
            </a:r>
            <a:r>
              <a:rPr lang="ru-RU" dirty="0" err="1" smtClean="0">
                <a:solidFill>
                  <a:srgbClr val="333333"/>
                </a:solidFill>
                <a:latin typeface="Roboto"/>
              </a:rPr>
              <a:t>чрескожная</a:t>
            </a:r>
            <a:r>
              <a:rPr lang="ru-RU" dirty="0" smtClean="0">
                <a:solidFill>
                  <a:srgbClr val="333333"/>
                </a:solidFill>
                <a:latin typeface="Roboto"/>
              </a:rPr>
              <a:t> </a:t>
            </a:r>
            <a:r>
              <a:rPr lang="ru-RU" dirty="0">
                <a:solidFill>
                  <a:srgbClr val="333333"/>
                </a:solidFill>
                <a:latin typeface="Roboto"/>
              </a:rPr>
              <a:t>эндоскопическая </a:t>
            </a:r>
            <a:r>
              <a:rPr lang="ru-RU" dirty="0" err="1">
                <a:solidFill>
                  <a:srgbClr val="333333"/>
                </a:solidFill>
                <a:latin typeface="Roboto"/>
              </a:rPr>
              <a:t>гастростомия</a:t>
            </a:r>
            <a:r>
              <a:rPr lang="ru-RU" dirty="0">
                <a:solidFill>
                  <a:srgbClr val="333333"/>
                </a:solidFill>
                <a:latin typeface="Roboto"/>
              </a:rPr>
              <a:t> (ЧЭГ) для длительного ЭП, получившая широкое распространение за рубежом.</a:t>
            </a:r>
          </a:p>
          <a:p>
            <a:pPr fontAlgn="base"/>
            <a:r>
              <a:rPr lang="ru-RU" b="1" dirty="0">
                <a:solidFill>
                  <a:srgbClr val="333333"/>
                </a:solidFill>
                <a:latin typeface="Roboto"/>
              </a:rPr>
              <a:t>ЧЭГ. </a:t>
            </a:r>
            <a:r>
              <a:rPr lang="ru-RU" dirty="0">
                <a:solidFill>
                  <a:srgbClr val="333333"/>
                </a:solidFill>
                <a:latin typeface="Roboto"/>
              </a:rPr>
              <a:t>Если определено, что пациент будет нуждаться в ЭП более 4 </a:t>
            </a:r>
            <a:r>
              <a:rPr lang="ru-RU" dirty="0" err="1">
                <a:solidFill>
                  <a:srgbClr val="333333"/>
                </a:solidFill>
                <a:latin typeface="Roboto"/>
              </a:rPr>
              <a:t>нед</a:t>
            </a:r>
            <a:r>
              <a:rPr lang="ru-RU" dirty="0">
                <a:solidFill>
                  <a:srgbClr val="333333"/>
                </a:solidFill>
                <a:latin typeface="Roboto"/>
              </a:rPr>
              <a:t>, то предпочтение должно быть отдано ЧЭГ или </a:t>
            </a:r>
            <a:r>
              <a:rPr lang="ru-RU" dirty="0" err="1">
                <a:solidFill>
                  <a:srgbClr val="333333"/>
                </a:solidFill>
                <a:latin typeface="Roboto"/>
              </a:rPr>
              <a:t>чрескожной</a:t>
            </a:r>
            <a:r>
              <a:rPr lang="ru-RU" dirty="0">
                <a:solidFill>
                  <a:srgbClr val="333333"/>
                </a:solidFill>
                <a:latin typeface="Roboto"/>
              </a:rPr>
              <a:t> эндоскопической </a:t>
            </a:r>
            <a:r>
              <a:rPr lang="ru-RU" dirty="0" err="1" smtClean="0">
                <a:solidFill>
                  <a:srgbClr val="333333"/>
                </a:solidFill>
                <a:latin typeface="Roboto"/>
              </a:rPr>
              <a:t>еюностомии</a:t>
            </a:r>
            <a:r>
              <a:rPr lang="ru-RU" dirty="0" smtClean="0">
                <a:solidFill>
                  <a:srgbClr val="333333"/>
                </a:solidFill>
                <a:latin typeface="Roboto"/>
              </a:rPr>
              <a:t> </a:t>
            </a:r>
            <a:r>
              <a:rPr lang="ru-RU" dirty="0">
                <a:solidFill>
                  <a:srgbClr val="333333"/>
                </a:solidFill>
                <a:latin typeface="Roboto"/>
              </a:rPr>
              <a:t>(ЧЭЕ). Преимущество данных методик состоит в уменьшении риска аспирации </a:t>
            </a:r>
            <a:endParaRPr lang="ru-RU" b="0" i="0" dirty="0">
              <a:solidFill>
                <a:srgbClr val="333333"/>
              </a:solidFill>
              <a:effectLst/>
              <a:latin typeface="Roboto"/>
            </a:endParaRPr>
          </a:p>
        </p:txBody>
      </p:sp>
    </p:spTree>
    <p:extLst>
      <p:ext uri="{BB962C8B-B14F-4D97-AF65-F5344CB8AC3E}">
        <p14:creationId xmlns:p14="http://schemas.microsoft.com/office/powerpoint/2010/main" val="489740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116632"/>
            <a:ext cx="6407697" cy="6740307"/>
          </a:xfrm>
          <a:prstGeom prst="rect">
            <a:avLst/>
          </a:prstGeom>
        </p:spPr>
        <p:txBody>
          <a:bodyPr wrap="square">
            <a:spAutoFit/>
          </a:bodyPr>
          <a:lstStyle/>
          <a:p>
            <a:pPr fontAlgn="base"/>
            <a:r>
              <a:rPr lang="ru-RU" b="1" dirty="0"/>
              <a:t>Режимы проведения </a:t>
            </a:r>
            <a:r>
              <a:rPr lang="ru-RU" b="1" dirty="0" err="1"/>
              <a:t>энтерального</a:t>
            </a:r>
            <a:r>
              <a:rPr lang="ru-RU" b="1" dirty="0"/>
              <a:t> питания</a:t>
            </a:r>
            <a:endParaRPr lang="ru-RU" dirty="0"/>
          </a:p>
          <a:p>
            <a:pPr fontAlgn="base"/>
            <a:r>
              <a:rPr lang="ru-RU" b="1" i="1" dirty="0"/>
              <a:t>• </a:t>
            </a:r>
            <a:r>
              <a:rPr lang="ru-RU" b="1" i="1" dirty="0" err="1"/>
              <a:t>Болюсный</a:t>
            </a:r>
            <a:r>
              <a:rPr lang="ru-RU" b="1" i="1" dirty="0"/>
              <a:t> </a:t>
            </a:r>
            <a:r>
              <a:rPr lang="ru-RU" dirty="0"/>
              <a:t>- этот режим соответствует нормальному физиологическому режиму поступления питания и жидкости в организм. Определенный объем медленно вводят с помощью шприца (используя шприц объемом более 50 мл) через определенные промежутки времени, обычно по 200-300 мл 6-8 раз в день. Этот режим хорошо подходит для беспокойных пациентов, а также для пациентов, которые не желают быть постоянно привязанными к насосу для введения </a:t>
            </a:r>
            <a:r>
              <a:rPr lang="ru-RU" dirty="0" err="1"/>
              <a:t>энтеральной</a:t>
            </a:r>
            <a:r>
              <a:rPr lang="ru-RU" dirty="0"/>
              <a:t> смеси. </a:t>
            </a:r>
            <a:r>
              <a:rPr lang="ru-RU" dirty="0" err="1"/>
              <a:t>Болюсное</a:t>
            </a:r>
            <a:r>
              <a:rPr lang="ru-RU" dirty="0"/>
              <a:t> введение можно применять, только если зонд введен в желудок. </a:t>
            </a:r>
            <a:r>
              <a:rPr lang="ru-RU" dirty="0" err="1"/>
              <a:t>Болюсное</a:t>
            </a:r>
            <a:r>
              <a:rPr lang="ru-RU" dirty="0"/>
              <a:t> питание может плохо переноситься пациентами с диабетом, при замедленном опорожнении желудка или в послеоперационном периоде.</a:t>
            </a:r>
          </a:p>
          <a:p>
            <a:pPr fontAlgn="base"/>
            <a:r>
              <a:rPr lang="ru-RU" b="1" i="1" dirty="0"/>
              <a:t>• Периодический </a:t>
            </a:r>
            <a:r>
              <a:rPr lang="ru-RU" dirty="0"/>
              <a:t>- питание проводится в течение суток с регулярными перерывами. Например, в течение 3 ч проводится введение смеси, за этим следует перерыв 2 ч. Это дает пациенту возможность быть более мобильным.</a:t>
            </a:r>
          </a:p>
          <a:p>
            <a:pPr fontAlgn="base"/>
            <a:r>
              <a:rPr lang="ru-RU" b="1" i="1" dirty="0"/>
              <a:t>• Ночной </a:t>
            </a:r>
            <a:r>
              <a:rPr lang="ru-RU" dirty="0"/>
              <a:t>- введение смеси проводится в течение ночи, что дает больше свободы днем. Этот режим особенно подходит для ситуаций, когда ЭП проводят для дополнения пищи, принимаемой через рот. При использовании этого режима следует помнить об опасности перегрузки чрезмерным объемом жидкости.</a:t>
            </a:r>
          </a:p>
          <a:p>
            <a:pPr fontAlgn="base"/>
            <a:r>
              <a:rPr lang="ru-RU" b="1" i="1" dirty="0"/>
              <a:t>• Постоянный </a:t>
            </a:r>
            <a:r>
              <a:rPr lang="ru-RU" dirty="0"/>
              <a:t>- смесь вводится непрерывно.</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697" y="602360"/>
            <a:ext cx="2736303" cy="410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046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79653"/>
            <a:ext cx="8856984" cy="3416320"/>
          </a:xfrm>
          <a:prstGeom prst="rect">
            <a:avLst/>
          </a:prstGeom>
        </p:spPr>
        <p:txBody>
          <a:bodyPr wrap="square">
            <a:spAutoFit/>
          </a:bodyPr>
          <a:lstStyle/>
          <a:p>
            <a:pPr fontAlgn="base"/>
            <a:r>
              <a:rPr lang="ru-RU" b="1" dirty="0"/>
              <a:t>Смеси для </a:t>
            </a:r>
            <a:r>
              <a:rPr lang="ru-RU" b="1" dirty="0" err="1"/>
              <a:t>энтерального</a:t>
            </a:r>
            <a:r>
              <a:rPr lang="ru-RU" b="1" dirty="0"/>
              <a:t> питания</a:t>
            </a:r>
            <a:endParaRPr lang="ru-RU" dirty="0"/>
          </a:p>
          <a:p>
            <a:pPr fontAlgn="base"/>
            <a:r>
              <a:rPr lang="ru-RU" dirty="0"/>
              <a:t>При назначении ЭП, наряду с оценкой характера заболевания, тяжести и особенностей нарушений метаболизма, определением потребностей в питательных веществах, необходимы сведения о степени сохранности функций ЖКТ для выбора пути введения нутриентов и состава вводимых смесей. Выбор того или иного метода </a:t>
            </a:r>
            <a:r>
              <a:rPr lang="ru-RU" dirty="0" err="1"/>
              <a:t>нутритивной</a:t>
            </a:r>
            <a:r>
              <a:rPr lang="ru-RU" dirty="0"/>
              <a:t> поддержки больных предопределяется конкретной клинической ситуацией. Тем не менее в настоящее время общепризнано, что во всех случаях предпочтение должно отдаваться более физиологичному ЭП.</a:t>
            </a:r>
          </a:p>
          <a:p>
            <a:pPr fontAlgn="base"/>
            <a:r>
              <a:rPr lang="ru-RU" dirty="0" err="1"/>
              <a:t>Энтеральные</a:t>
            </a:r>
            <a:r>
              <a:rPr lang="ru-RU" dirty="0"/>
              <a:t> смеси - искусственно созданные сочетания макро- и </a:t>
            </a:r>
            <a:r>
              <a:rPr lang="ru-RU" dirty="0" smtClean="0"/>
              <a:t>микронутриентов </a:t>
            </a:r>
            <a:r>
              <a:rPr lang="ru-RU" dirty="0"/>
              <a:t>биотехнологического или синтетического происхождения, обладающие не только высокой питательной ценностью, но и определенным </a:t>
            </a:r>
            <a:r>
              <a:rPr lang="ru-RU" dirty="0" err="1"/>
              <a:t>фармаконутриентным</a:t>
            </a:r>
            <a:r>
              <a:rPr lang="ru-RU" dirty="0"/>
              <a:t> воздействием на структурно-функциональные и метаболические процессы организма.</a:t>
            </a:r>
          </a:p>
        </p:txBody>
      </p:sp>
      <p:sp>
        <p:nvSpPr>
          <p:cNvPr id="3" name="Прямоугольник 2"/>
          <p:cNvSpPr/>
          <p:nvPr/>
        </p:nvSpPr>
        <p:spPr>
          <a:xfrm>
            <a:off x="251520" y="3336667"/>
            <a:ext cx="8892480" cy="3477875"/>
          </a:xfrm>
          <a:prstGeom prst="rect">
            <a:avLst/>
          </a:prstGeom>
        </p:spPr>
        <p:txBody>
          <a:bodyPr wrap="square">
            <a:spAutoFit/>
          </a:bodyPr>
          <a:lstStyle/>
          <a:p>
            <a:r>
              <a:rPr lang="ru-RU" sz="2000" b="1" i="1" dirty="0">
                <a:solidFill>
                  <a:schemeClr val="accent3">
                    <a:lumMod val="50000"/>
                  </a:schemeClr>
                </a:solidFill>
              </a:rPr>
              <a:t>Достоинства современных </a:t>
            </a:r>
            <a:r>
              <a:rPr lang="ru-RU" sz="2000" b="1" i="1" dirty="0" err="1">
                <a:solidFill>
                  <a:schemeClr val="accent3">
                    <a:lumMod val="50000"/>
                  </a:schemeClr>
                </a:solidFill>
              </a:rPr>
              <a:t>энтеральных</a:t>
            </a:r>
            <a:r>
              <a:rPr lang="ru-RU" sz="2000" b="1" i="1" dirty="0">
                <a:solidFill>
                  <a:schemeClr val="accent3">
                    <a:lumMod val="50000"/>
                  </a:schemeClr>
                </a:solidFill>
              </a:rPr>
              <a:t> питательных смесей: содержат все </a:t>
            </a:r>
            <a:r>
              <a:rPr lang="ru-RU" sz="2000" b="1" i="1" dirty="0" err="1">
                <a:solidFill>
                  <a:schemeClr val="accent3">
                    <a:lumMod val="50000"/>
                  </a:schemeClr>
                </a:solidFill>
              </a:rPr>
              <a:t>эссенциальные</a:t>
            </a:r>
            <a:r>
              <a:rPr lang="ru-RU" sz="2000" b="1" i="1" dirty="0">
                <a:solidFill>
                  <a:schemeClr val="accent3">
                    <a:lumMod val="50000"/>
                  </a:schemeClr>
                </a:solidFill>
              </a:rPr>
              <a:t> нутриенты (кроме модульных смесей); являются хорошо сбалансированными по макро- и микроэлементному составу; имеют относительно легкую усвояемость и отвечают всем требованиям диетотерапии (механическое и химическое </a:t>
            </a:r>
            <a:r>
              <a:rPr lang="ru-RU" sz="2000" b="1" i="1" dirty="0" err="1">
                <a:solidFill>
                  <a:schemeClr val="accent3">
                    <a:lumMod val="50000"/>
                  </a:schemeClr>
                </a:solidFill>
              </a:rPr>
              <a:t>щажение</a:t>
            </a:r>
            <a:r>
              <a:rPr lang="ru-RU" sz="2000" b="1" i="1" dirty="0">
                <a:solidFill>
                  <a:schemeClr val="accent3">
                    <a:lumMod val="50000"/>
                  </a:schemeClr>
                </a:solidFill>
              </a:rPr>
              <a:t>); оказывают местный трофический эффект на уровне слизистой ЖКТ, сохраняя ее барьерную функцию; удобны для дозирования и применения; не содержат лактозу и </a:t>
            </a:r>
            <a:r>
              <a:rPr lang="ru-RU" sz="2000" b="1" i="1" dirty="0" err="1">
                <a:solidFill>
                  <a:schemeClr val="accent3">
                    <a:lumMod val="50000"/>
                  </a:schemeClr>
                </a:solidFill>
              </a:rPr>
              <a:t>глютен</a:t>
            </a:r>
            <a:r>
              <a:rPr lang="ru-RU" sz="2000" b="1" i="1" dirty="0">
                <a:solidFill>
                  <a:schemeClr val="accent3">
                    <a:lumMod val="50000"/>
                  </a:schemeClr>
                </a:solidFill>
              </a:rPr>
              <a:t>, что является обязательным условием для </a:t>
            </a:r>
            <a:r>
              <a:rPr lang="ru-RU" sz="2000" b="1" i="1" dirty="0" err="1">
                <a:solidFill>
                  <a:schemeClr val="accent3">
                    <a:lumMod val="50000"/>
                  </a:schemeClr>
                </a:solidFill>
              </a:rPr>
              <a:t>энтеральных</a:t>
            </a:r>
            <a:r>
              <a:rPr lang="ru-RU" sz="2000" b="1" i="1" dirty="0">
                <a:solidFill>
                  <a:schemeClr val="accent3">
                    <a:lumMod val="50000"/>
                  </a:schemeClr>
                </a:solidFill>
              </a:rPr>
              <a:t> пищевых смесей (высокая частота их непереносимости больными); позволяют осуществлять длительную дифференцированную алиментацию больных в зависимости от клинической ситуации.</a:t>
            </a:r>
          </a:p>
        </p:txBody>
      </p:sp>
    </p:spTree>
    <p:extLst>
      <p:ext uri="{BB962C8B-B14F-4D97-AF65-F5344CB8AC3E}">
        <p14:creationId xmlns:p14="http://schemas.microsoft.com/office/powerpoint/2010/main" val="196012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318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646331"/>
          </a:xfrm>
          <a:prstGeom prst="rect">
            <a:avLst/>
          </a:prstGeom>
        </p:spPr>
        <p:txBody>
          <a:bodyPr wrap="square">
            <a:spAutoFit/>
          </a:bodyPr>
          <a:lstStyle/>
          <a:p>
            <a:pPr algn="ctr"/>
            <a:r>
              <a:rPr lang="ru-RU" b="1" dirty="0"/>
              <a:t> </a:t>
            </a:r>
            <a:r>
              <a:rPr lang="ru-RU" dirty="0">
                <a:solidFill>
                  <a:srgbClr val="C00000"/>
                </a:solidFill>
              </a:rPr>
              <a:t>Классификация современных питательных смесей для </a:t>
            </a:r>
            <a:r>
              <a:rPr lang="ru-RU" dirty="0" err="1">
                <a:solidFill>
                  <a:srgbClr val="C00000"/>
                </a:solidFill>
              </a:rPr>
              <a:t>энтерального</a:t>
            </a:r>
            <a:r>
              <a:rPr lang="ru-RU" dirty="0">
                <a:solidFill>
                  <a:srgbClr val="C00000"/>
                </a:solidFill>
              </a:rPr>
              <a:t> питания больных (</a:t>
            </a:r>
            <a:r>
              <a:rPr lang="ru-RU" dirty="0" err="1">
                <a:solidFill>
                  <a:srgbClr val="C00000"/>
                </a:solidFill>
              </a:rPr>
              <a:t>Луфт</a:t>
            </a:r>
            <a:r>
              <a:rPr lang="ru-RU" dirty="0">
                <a:solidFill>
                  <a:srgbClr val="C00000"/>
                </a:solidFill>
              </a:rPr>
              <a:t> В.М., 2013)</a:t>
            </a:r>
          </a:p>
        </p:txBody>
      </p:sp>
      <p:graphicFrame>
        <p:nvGraphicFramePr>
          <p:cNvPr id="3" name="Таблица 2"/>
          <p:cNvGraphicFramePr>
            <a:graphicFrameLocks noGrp="1"/>
          </p:cNvGraphicFramePr>
          <p:nvPr>
            <p:extLst>
              <p:ext uri="{D42A27DB-BD31-4B8C-83A1-F6EECF244321}">
                <p14:modId xmlns:p14="http://schemas.microsoft.com/office/powerpoint/2010/main" val="814986011"/>
              </p:ext>
            </p:extLst>
          </p:nvPr>
        </p:nvGraphicFramePr>
        <p:xfrm>
          <a:off x="0" y="724711"/>
          <a:ext cx="9036496" cy="5986738"/>
        </p:xfrm>
        <a:graphic>
          <a:graphicData uri="http://schemas.openxmlformats.org/drawingml/2006/table">
            <a:tbl>
              <a:tblPr firstRow="1" bandRow="1">
                <a:tableStyleId>{5C22544A-7EE6-4342-B048-85BDC9FD1C3A}</a:tableStyleId>
              </a:tblPr>
              <a:tblGrid>
                <a:gridCol w="3563888"/>
                <a:gridCol w="5472608"/>
              </a:tblGrid>
              <a:tr h="2088757">
                <a:tc>
                  <a:txBody>
                    <a:bodyPr/>
                    <a:lstStyle/>
                    <a:p>
                      <a:pPr fontAlgn="base"/>
                      <a:r>
                        <a:rPr lang="ru-RU" sz="1200" b="0" dirty="0">
                          <a:effectLst/>
                          <a:latin typeface="Roboto"/>
                        </a:rPr>
                        <a:t>По химическому составу</a:t>
                      </a:r>
                    </a:p>
                  </a:txBody>
                  <a:tcPr marL="95250" marR="95250" marT="95250" marB="95250" anchor="ctr"/>
                </a:tc>
                <a:tc>
                  <a:txBody>
                    <a:bodyPr/>
                    <a:lstStyle/>
                    <a:p>
                      <a:pPr fontAlgn="base"/>
                      <a:r>
                        <a:rPr lang="ru-RU" sz="1400" b="0" dirty="0" smtClean="0">
                          <a:effectLst/>
                          <a:latin typeface="Roboto"/>
                        </a:rPr>
                        <a:t>Полимерные</a:t>
                      </a:r>
                      <a:r>
                        <a:rPr lang="ru-RU" sz="1400" b="0" dirty="0">
                          <a:effectLst/>
                          <a:latin typeface="Roboto"/>
                        </a:rPr>
                        <a:t>:</a:t>
                      </a:r>
                    </a:p>
                    <a:p>
                      <a:pPr fontAlgn="base"/>
                      <a:r>
                        <a:rPr lang="ru-RU" sz="1400" b="0" dirty="0">
                          <a:effectLst/>
                          <a:latin typeface="Roboto"/>
                        </a:rPr>
                        <a:t>- без пищевых волокон (ПВ);</a:t>
                      </a:r>
                    </a:p>
                    <a:p>
                      <a:pPr fontAlgn="base"/>
                      <a:r>
                        <a:rPr lang="ru-RU" sz="1400" b="0" dirty="0">
                          <a:effectLst/>
                          <a:latin typeface="Roboto"/>
                        </a:rPr>
                        <a:t>- содержащие пищевые волокна (ПВ);</a:t>
                      </a:r>
                    </a:p>
                    <a:p>
                      <a:pPr fontAlgn="base"/>
                      <a:r>
                        <a:rPr lang="ru-RU" sz="1400" b="0" dirty="0" smtClean="0">
                          <a:effectLst/>
                          <a:latin typeface="Roboto"/>
                        </a:rPr>
                        <a:t>Олигомерные</a:t>
                      </a:r>
                      <a:r>
                        <a:rPr lang="ru-RU" sz="1400" b="0" baseline="0" dirty="0" smtClean="0">
                          <a:effectLst/>
                          <a:latin typeface="Roboto"/>
                        </a:rPr>
                        <a:t> </a:t>
                      </a:r>
                      <a:r>
                        <a:rPr lang="ru-RU" sz="1400" b="0" dirty="0" err="1" smtClean="0">
                          <a:effectLst/>
                          <a:latin typeface="Roboto"/>
                        </a:rPr>
                        <a:t>Метаболически</a:t>
                      </a:r>
                      <a:r>
                        <a:rPr lang="ru-RU" sz="1400" b="0" dirty="0" smtClean="0">
                          <a:effectLst/>
                          <a:latin typeface="Roboto"/>
                        </a:rPr>
                        <a:t> </a:t>
                      </a:r>
                      <a:r>
                        <a:rPr lang="ru-RU" sz="1400" b="0" dirty="0">
                          <a:effectLst/>
                          <a:latin typeface="Roboto"/>
                        </a:rPr>
                        <a:t>направленные:</a:t>
                      </a:r>
                    </a:p>
                    <a:p>
                      <a:pPr fontAlgn="base"/>
                      <a:r>
                        <a:rPr lang="ru-RU" sz="1400" b="0" dirty="0">
                          <a:effectLst/>
                          <a:latin typeface="Roboto"/>
                        </a:rPr>
                        <a:t>- при сахарном диабете и </a:t>
                      </a:r>
                      <a:r>
                        <a:rPr lang="ru-RU" sz="1400" b="0" dirty="0" err="1">
                          <a:effectLst/>
                          <a:latin typeface="Roboto"/>
                        </a:rPr>
                        <a:t>стрессорной</a:t>
                      </a:r>
                      <a:r>
                        <a:rPr lang="ru-RU" sz="1400" b="0" dirty="0">
                          <a:effectLst/>
                          <a:latin typeface="Roboto"/>
                        </a:rPr>
                        <a:t> гипергликемии;</a:t>
                      </a:r>
                    </a:p>
                    <a:p>
                      <a:pPr fontAlgn="base"/>
                      <a:r>
                        <a:rPr lang="ru-RU" sz="1400" b="0" dirty="0">
                          <a:effectLst/>
                          <a:latin typeface="Roboto"/>
                        </a:rPr>
                        <a:t>• печеночной недостаточности;</a:t>
                      </a:r>
                    </a:p>
                    <a:p>
                      <a:pPr fontAlgn="base"/>
                      <a:r>
                        <a:rPr lang="ru-RU" sz="1400" b="0" dirty="0">
                          <a:effectLst/>
                          <a:latin typeface="Roboto"/>
                        </a:rPr>
                        <a:t>• почечной недостаточности;</a:t>
                      </a:r>
                    </a:p>
                    <a:p>
                      <a:pPr fontAlgn="base"/>
                      <a:r>
                        <a:rPr lang="ru-RU" sz="1400" b="0" dirty="0">
                          <a:effectLst/>
                          <a:latin typeface="Roboto"/>
                        </a:rPr>
                        <a:t>• дыхательной недостаточности;</a:t>
                      </a:r>
                    </a:p>
                    <a:p>
                      <a:pPr fontAlgn="base"/>
                      <a:r>
                        <a:rPr lang="ru-RU" sz="1400" b="0" dirty="0">
                          <a:effectLst/>
                          <a:latin typeface="Roboto"/>
                        </a:rPr>
                        <a:t>• иммунодефицитах. Модульные</a:t>
                      </a:r>
                    </a:p>
                  </a:txBody>
                  <a:tcPr marL="95250" marR="95250" marT="95250" marB="95250" anchor="ctr"/>
                </a:tc>
              </a:tr>
              <a:tr h="746419">
                <a:tc>
                  <a:txBody>
                    <a:bodyPr/>
                    <a:lstStyle/>
                    <a:p>
                      <a:pPr fontAlgn="base"/>
                      <a:r>
                        <a:rPr lang="ru-RU" sz="1400" dirty="0">
                          <a:effectLst/>
                          <a:latin typeface="Roboto"/>
                        </a:rPr>
                        <a:t>По содержанию энергии</a:t>
                      </a:r>
                    </a:p>
                  </a:txBody>
                  <a:tcPr marL="95250" marR="95250" marT="95250" marB="95250" anchor="ctr"/>
                </a:tc>
                <a:tc>
                  <a:txBody>
                    <a:bodyPr/>
                    <a:lstStyle/>
                    <a:p>
                      <a:pPr fontAlgn="base"/>
                      <a:r>
                        <a:rPr lang="ru-RU" sz="1400" dirty="0" err="1">
                          <a:effectLst/>
                          <a:latin typeface="Roboto"/>
                        </a:rPr>
                        <a:t>Изокалорические</a:t>
                      </a:r>
                      <a:r>
                        <a:rPr lang="ru-RU" sz="1400" dirty="0">
                          <a:effectLst/>
                          <a:latin typeface="Roboto"/>
                        </a:rPr>
                        <a:t> (1 мл - 1 ккал). </a:t>
                      </a:r>
                      <a:r>
                        <a:rPr lang="ru-RU" sz="1400" dirty="0" err="1">
                          <a:effectLst/>
                          <a:latin typeface="Roboto"/>
                        </a:rPr>
                        <a:t>Гипокалорические</a:t>
                      </a:r>
                      <a:r>
                        <a:rPr lang="ru-RU" sz="1400" dirty="0">
                          <a:effectLst/>
                          <a:latin typeface="Roboto"/>
                        </a:rPr>
                        <a:t> (1 мл &lt;1 ккал). </a:t>
                      </a:r>
                      <a:r>
                        <a:rPr lang="ru-RU" sz="1400" dirty="0" err="1">
                          <a:effectLst/>
                          <a:latin typeface="Roboto"/>
                        </a:rPr>
                        <a:t>Гиперкалорические</a:t>
                      </a:r>
                      <a:r>
                        <a:rPr lang="ru-RU" sz="1400" dirty="0">
                          <a:effectLst/>
                          <a:latin typeface="Roboto"/>
                        </a:rPr>
                        <a:t> (1 мл &gt;1 ккал)</a:t>
                      </a:r>
                    </a:p>
                  </a:txBody>
                  <a:tcPr marL="95250" marR="95250" marT="95250" marB="95250" anchor="ctr"/>
                </a:tc>
              </a:tr>
              <a:tr h="610792">
                <a:tc>
                  <a:txBody>
                    <a:bodyPr/>
                    <a:lstStyle/>
                    <a:p>
                      <a:pPr fontAlgn="base"/>
                      <a:r>
                        <a:rPr lang="ru-RU" sz="1400" dirty="0">
                          <a:effectLst/>
                          <a:latin typeface="Roboto"/>
                        </a:rPr>
                        <a:t>По содержанию белка</a:t>
                      </a:r>
                    </a:p>
                  </a:txBody>
                  <a:tcPr marL="95250" marR="95250" marT="95250" marB="95250" anchor="ctr"/>
                </a:tc>
                <a:tc>
                  <a:txBody>
                    <a:bodyPr/>
                    <a:lstStyle/>
                    <a:p>
                      <a:pPr fontAlgn="base"/>
                      <a:r>
                        <a:rPr lang="ru-RU" sz="1400" dirty="0" err="1">
                          <a:effectLst/>
                          <a:latin typeface="Roboto"/>
                        </a:rPr>
                        <a:t>Изонитрогенные</a:t>
                      </a:r>
                      <a:r>
                        <a:rPr lang="ru-RU" sz="1400" dirty="0">
                          <a:effectLst/>
                          <a:latin typeface="Roboto"/>
                        </a:rPr>
                        <a:t> (35-50 г/л). </a:t>
                      </a:r>
                      <a:r>
                        <a:rPr lang="ru-RU" sz="1400" dirty="0" err="1">
                          <a:effectLst/>
                          <a:latin typeface="Roboto"/>
                        </a:rPr>
                        <a:t>Гипонитрогенные</a:t>
                      </a:r>
                      <a:r>
                        <a:rPr lang="ru-RU" sz="1400" dirty="0">
                          <a:effectLst/>
                          <a:latin typeface="Roboto"/>
                        </a:rPr>
                        <a:t> (менее 35 г/л). </a:t>
                      </a:r>
                      <a:r>
                        <a:rPr lang="ru-RU" sz="1400" dirty="0" err="1">
                          <a:effectLst/>
                          <a:latin typeface="Roboto"/>
                        </a:rPr>
                        <a:t>Гипернитрогенные</a:t>
                      </a:r>
                      <a:r>
                        <a:rPr lang="ru-RU" sz="1400" dirty="0">
                          <a:effectLst/>
                          <a:latin typeface="Roboto"/>
                        </a:rPr>
                        <a:t> (более 50 г/л)</a:t>
                      </a:r>
                    </a:p>
                  </a:txBody>
                  <a:tcPr marL="95250" marR="95250" marT="95250" marB="95250" anchor="ctr"/>
                </a:tc>
              </a:tr>
              <a:tr h="746419">
                <a:tc>
                  <a:txBody>
                    <a:bodyPr/>
                    <a:lstStyle/>
                    <a:p>
                      <a:pPr fontAlgn="base"/>
                      <a:r>
                        <a:rPr lang="ru-RU" sz="1400" dirty="0">
                          <a:effectLst/>
                          <a:latin typeface="Roboto"/>
                        </a:rPr>
                        <a:t>По физическим свойствам</a:t>
                      </a:r>
                    </a:p>
                  </a:txBody>
                  <a:tcPr marL="95250" marR="95250" marT="95250" marB="95250" anchor="ctr"/>
                </a:tc>
                <a:tc>
                  <a:txBody>
                    <a:bodyPr/>
                    <a:lstStyle/>
                    <a:p>
                      <a:pPr fontAlgn="base"/>
                      <a:r>
                        <a:rPr lang="ru-RU" sz="1400" dirty="0">
                          <a:effectLst/>
                          <a:latin typeface="Roboto"/>
                        </a:rPr>
                        <a:t>Сухие (порошкообразные).</a:t>
                      </a:r>
                    </a:p>
                    <a:p>
                      <a:pPr fontAlgn="base"/>
                      <a:r>
                        <a:rPr lang="ru-RU" sz="1400" dirty="0">
                          <a:effectLst/>
                          <a:latin typeface="Roboto"/>
                        </a:rPr>
                        <a:t>Жидкие, готовые к употреблению (эмульсии, суспензии)</a:t>
                      </a:r>
                    </a:p>
                  </a:txBody>
                  <a:tcPr marL="95250" marR="95250" marT="95250" marB="95250" anchor="ctr"/>
                </a:tc>
              </a:tr>
              <a:tr h="821060">
                <a:tc>
                  <a:txBody>
                    <a:bodyPr/>
                    <a:lstStyle/>
                    <a:p>
                      <a:pPr fontAlgn="base"/>
                      <a:r>
                        <a:rPr lang="ru-RU" sz="1400" dirty="0">
                          <a:effectLst/>
                          <a:latin typeface="Roboto"/>
                        </a:rPr>
                        <a:t>По </a:t>
                      </a:r>
                      <a:r>
                        <a:rPr lang="ru-RU" sz="1400" dirty="0" err="1">
                          <a:effectLst/>
                          <a:latin typeface="Roboto"/>
                        </a:rPr>
                        <a:t>осмолярности</a:t>
                      </a:r>
                      <a:endParaRPr lang="ru-RU" sz="1400" dirty="0">
                        <a:effectLst/>
                        <a:latin typeface="Roboto"/>
                      </a:endParaRPr>
                    </a:p>
                  </a:txBody>
                  <a:tcPr marL="95250" marR="95250" marT="95250" marB="95250" anchor="ctr"/>
                </a:tc>
                <a:tc>
                  <a:txBody>
                    <a:bodyPr/>
                    <a:lstStyle/>
                    <a:p>
                      <a:pPr fontAlgn="base"/>
                      <a:r>
                        <a:rPr lang="ru-RU" sz="1400" dirty="0" err="1">
                          <a:effectLst/>
                          <a:latin typeface="Roboto"/>
                        </a:rPr>
                        <a:t>Изоосмолярные</a:t>
                      </a:r>
                      <a:r>
                        <a:rPr lang="ru-RU" sz="1400" dirty="0">
                          <a:effectLst/>
                          <a:latin typeface="Roboto"/>
                        </a:rPr>
                        <a:t> (280-310 </a:t>
                      </a:r>
                      <a:r>
                        <a:rPr lang="ru-RU" sz="1400" dirty="0" err="1">
                          <a:effectLst/>
                          <a:latin typeface="Roboto"/>
                        </a:rPr>
                        <a:t>мосм</a:t>
                      </a:r>
                      <a:r>
                        <a:rPr lang="ru-RU" sz="1400" dirty="0">
                          <a:effectLst/>
                          <a:latin typeface="Roboto"/>
                        </a:rPr>
                        <a:t>/л). </a:t>
                      </a:r>
                      <a:r>
                        <a:rPr lang="ru-RU" sz="1400" dirty="0" err="1">
                          <a:effectLst/>
                          <a:latin typeface="Roboto"/>
                        </a:rPr>
                        <a:t>Гипоосмолярные</a:t>
                      </a:r>
                      <a:r>
                        <a:rPr lang="ru-RU" sz="1400" dirty="0">
                          <a:effectLst/>
                          <a:latin typeface="Roboto"/>
                        </a:rPr>
                        <a:t> (менее 280 </a:t>
                      </a:r>
                      <a:r>
                        <a:rPr lang="ru-RU" sz="1400" dirty="0" err="1">
                          <a:effectLst/>
                          <a:latin typeface="Roboto"/>
                        </a:rPr>
                        <a:t>мосм</a:t>
                      </a:r>
                      <a:r>
                        <a:rPr lang="ru-RU" sz="1400" dirty="0">
                          <a:effectLst/>
                          <a:latin typeface="Roboto"/>
                        </a:rPr>
                        <a:t>/л) </a:t>
                      </a:r>
                      <a:r>
                        <a:rPr lang="ru-RU" sz="1400" dirty="0" err="1">
                          <a:effectLst/>
                          <a:latin typeface="Roboto"/>
                        </a:rPr>
                        <a:t>Гиперосмолярные</a:t>
                      </a:r>
                      <a:r>
                        <a:rPr lang="ru-RU" sz="1400" dirty="0">
                          <a:effectLst/>
                          <a:latin typeface="Roboto"/>
                        </a:rPr>
                        <a:t> (более 310 </a:t>
                      </a:r>
                      <a:r>
                        <a:rPr lang="ru-RU" sz="1400" dirty="0" err="1">
                          <a:effectLst/>
                          <a:latin typeface="Roboto"/>
                        </a:rPr>
                        <a:t>мосм</a:t>
                      </a:r>
                      <a:r>
                        <a:rPr lang="ru-RU" sz="1400" dirty="0">
                          <a:effectLst/>
                          <a:latin typeface="Roboto"/>
                        </a:rPr>
                        <a:t>/л)</a:t>
                      </a:r>
                    </a:p>
                  </a:txBody>
                  <a:tcPr marL="95250" marR="95250" marT="95250" marB="95250" anchor="ctr"/>
                </a:tc>
              </a:tr>
              <a:tr h="935039">
                <a:tc>
                  <a:txBody>
                    <a:bodyPr/>
                    <a:lstStyle/>
                    <a:p>
                      <a:r>
                        <a:rPr lang="ru-RU" sz="1200" dirty="0" smtClean="0"/>
                        <a:t>По форме упаковки</a:t>
                      </a:r>
                    </a:p>
                    <a:p>
                      <a:endParaRPr lang="ru-RU"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В гравитационной </a:t>
                      </a:r>
                      <a:r>
                        <a:rPr lang="ru-RU" sz="1400" dirty="0" err="1" smtClean="0"/>
                        <a:t>самоспадающейся</a:t>
                      </a:r>
                      <a:r>
                        <a:rPr lang="ru-RU" sz="1400" dirty="0" smtClean="0"/>
                        <a:t> упаковке В упаковках, требующих воздушного замещения объема или переливания в мешок (порошкообразные и жидкие в </a:t>
                      </a:r>
                      <a:r>
                        <a:rPr lang="ru-RU" sz="1400" dirty="0" err="1" smtClean="0"/>
                        <a:t>тетрапа-ках</a:t>
                      </a:r>
                      <a:r>
                        <a:rPr lang="ru-RU" sz="1400" dirty="0" smtClean="0"/>
                        <a:t> или бутылках)</a:t>
                      </a:r>
                    </a:p>
                    <a:p>
                      <a:endParaRPr lang="ru-RU" sz="1400" dirty="0"/>
                    </a:p>
                  </a:txBody>
                  <a:tcPr/>
                </a:tc>
              </a:tr>
            </a:tbl>
          </a:graphicData>
        </a:graphic>
      </p:graphicFrame>
    </p:spTree>
    <p:extLst>
      <p:ext uri="{BB962C8B-B14F-4D97-AF65-F5344CB8AC3E}">
        <p14:creationId xmlns:p14="http://schemas.microsoft.com/office/powerpoint/2010/main" val="4010404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36496" cy="6463308"/>
          </a:xfrm>
          <a:prstGeom prst="rect">
            <a:avLst/>
          </a:prstGeom>
        </p:spPr>
        <p:txBody>
          <a:bodyPr wrap="square">
            <a:spAutoFit/>
          </a:bodyPr>
          <a:lstStyle/>
          <a:p>
            <a:pPr algn="ctr"/>
            <a:r>
              <a:rPr lang="ru-RU" i="1" dirty="0">
                <a:solidFill>
                  <a:srgbClr val="C00000"/>
                </a:solidFill>
              </a:rPr>
              <a:t>Полимерные смеси являются полноценными и состоят из </a:t>
            </a:r>
            <a:r>
              <a:rPr lang="ru-RU" i="1" dirty="0" smtClean="0">
                <a:solidFill>
                  <a:srgbClr val="C00000"/>
                </a:solidFill>
              </a:rPr>
              <a:t>нерасщепленных </a:t>
            </a:r>
            <a:r>
              <a:rPr lang="ru-RU" i="1" dirty="0">
                <a:solidFill>
                  <a:srgbClr val="C00000"/>
                </a:solidFill>
              </a:rPr>
              <a:t>нутриентов (что предполагает нормальную функцию пищеварительной системы</a:t>
            </a:r>
            <a:r>
              <a:rPr lang="ru-RU" dirty="0" smtClean="0"/>
              <a:t>)</a:t>
            </a:r>
          </a:p>
          <a:p>
            <a:pPr algn="ctr"/>
            <a:endParaRPr lang="ru-RU" dirty="0"/>
          </a:p>
          <a:p>
            <a:pPr algn="ctr"/>
            <a:r>
              <a:rPr lang="ru-RU" sz="2000" b="1" i="1" dirty="0" smtClean="0"/>
              <a:t> </a:t>
            </a:r>
            <a:r>
              <a:rPr lang="ru-RU" sz="2000" b="1" i="1" dirty="0"/>
              <a:t>Они подходят для использования как в стационаре, так и на дому. Их состав соответствует нормам потребления </a:t>
            </a:r>
            <a:r>
              <a:rPr lang="ru-RU" sz="2000" b="1" i="1" dirty="0" err="1"/>
              <a:t>макронутриентов</a:t>
            </a:r>
            <a:r>
              <a:rPr lang="ru-RU" sz="2000" b="1" i="1" dirty="0"/>
              <a:t> и микронутриентов</a:t>
            </a:r>
            <a:r>
              <a:rPr lang="ru-RU" sz="2000" b="1" i="1" dirty="0" smtClean="0"/>
              <a:t>.</a:t>
            </a:r>
          </a:p>
          <a:p>
            <a:pPr algn="ctr"/>
            <a:r>
              <a:rPr lang="ru-RU" sz="2000" b="1" i="1" dirty="0" smtClean="0"/>
              <a:t>Стандартные </a:t>
            </a:r>
            <a:r>
              <a:rPr lang="ru-RU" sz="2000" b="1" i="1" dirty="0"/>
              <a:t>полимерные смеси могут использоваться у </a:t>
            </a:r>
            <a:endParaRPr lang="ru-RU" sz="2000" b="1" i="1" dirty="0" smtClean="0"/>
          </a:p>
          <a:p>
            <a:pPr algn="ctr"/>
            <a:r>
              <a:rPr lang="ru-RU" sz="2000" b="1" i="1" dirty="0" smtClean="0"/>
              <a:t> </a:t>
            </a:r>
            <a:r>
              <a:rPr lang="ru-RU" sz="2000" b="1" i="1" dirty="0"/>
              <a:t>В их состав входят: цельный белок, являющийся источником азота; углеводы в виде </a:t>
            </a:r>
            <a:r>
              <a:rPr lang="ru-RU" sz="2000" b="1" i="1" dirty="0" smtClean="0"/>
              <a:t>олигосахаридов</a:t>
            </a:r>
            <a:r>
              <a:rPr lang="ru-RU" sz="2000" b="1" i="1" dirty="0"/>
              <a:t>, </a:t>
            </a:r>
            <a:r>
              <a:rPr lang="ru-RU" sz="2000" b="1" i="1" dirty="0" err="1"/>
              <a:t>мальтодекстринов</a:t>
            </a:r>
            <a:r>
              <a:rPr lang="ru-RU" sz="2000" b="1" i="1" dirty="0"/>
              <a:t> или крахмала; жиры; минеральные вещества, витамины и микроэлементы. </a:t>
            </a:r>
            <a:endParaRPr lang="ru-RU" sz="2000" b="1" i="1" dirty="0" smtClean="0"/>
          </a:p>
          <a:p>
            <a:pPr algn="ctr"/>
            <a:r>
              <a:rPr lang="ru-RU" sz="2000" b="1" i="1" dirty="0" smtClean="0"/>
              <a:t>Полимерные </a:t>
            </a:r>
            <a:r>
              <a:rPr lang="ru-RU" sz="2000" b="1" i="1" dirty="0"/>
              <a:t>формулы не содержат лактозы; основная их часть не содержит </a:t>
            </a:r>
            <a:r>
              <a:rPr lang="ru-RU" sz="2000" b="1" i="1" dirty="0" err="1"/>
              <a:t>глютен</a:t>
            </a:r>
            <a:r>
              <a:rPr lang="ru-RU" sz="2000" b="1" i="1" dirty="0"/>
              <a:t>. </a:t>
            </a:r>
            <a:endParaRPr lang="ru-RU" sz="2000" b="1" i="1" dirty="0" smtClean="0"/>
          </a:p>
          <a:p>
            <a:pPr algn="ctr"/>
            <a:endParaRPr lang="ru-RU" sz="2000" b="1" i="1" dirty="0"/>
          </a:p>
          <a:p>
            <a:pPr algn="ctr"/>
            <a:r>
              <a:rPr lang="ru-RU" sz="2000" b="1" i="1" dirty="0" smtClean="0"/>
              <a:t>Нутриенты</a:t>
            </a:r>
            <a:r>
              <a:rPr lang="ru-RU" sz="2000" b="1" i="1" dirty="0"/>
              <a:t>, входящие в их состав, не подвергались гидролизу, поэтому их </a:t>
            </a:r>
            <a:r>
              <a:rPr lang="ru-RU" sz="2000" b="1" i="1" dirty="0" err="1"/>
              <a:t>осмолярность</a:t>
            </a:r>
            <a:r>
              <a:rPr lang="ru-RU" sz="2000" b="1" i="1" dirty="0"/>
              <a:t> близка к физиологическому уровню (300 </a:t>
            </a:r>
            <a:r>
              <a:rPr lang="ru-RU" sz="2000" b="1" i="1" dirty="0" err="1"/>
              <a:t>мосм</a:t>
            </a:r>
            <a:r>
              <a:rPr lang="ru-RU" sz="2000" b="1" i="1" dirty="0"/>
              <a:t>/л), что положительно сказывается на кишечной переносимости. </a:t>
            </a:r>
            <a:endParaRPr lang="ru-RU" sz="2000" b="1" i="1" dirty="0" smtClean="0"/>
          </a:p>
          <a:p>
            <a:pPr algn="ctr"/>
            <a:r>
              <a:rPr lang="ru-RU" sz="2000" b="1" i="1" dirty="0" smtClean="0"/>
              <a:t>ЭЦ </a:t>
            </a:r>
            <a:r>
              <a:rPr lang="ru-RU" sz="2000" b="1" i="1" dirty="0"/>
              <a:t>варьирует от 0,5 до 2 ккал/мл, что позволяет подобрать смесь, соответствующую индивидуальным потребностям: 0,5-1 ккал/мл используются в начале проведения ЭП; 1,5-2 ккал/ мл - при повышенных потребностях, а также в случае необходимости ограничения поступления жидкости</a:t>
            </a:r>
          </a:p>
        </p:txBody>
      </p:sp>
    </p:spTree>
    <p:extLst>
      <p:ext uri="{BB962C8B-B14F-4D97-AF65-F5344CB8AC3E}">
        <p14:creationId xmlns:p14="http://schemas.microsoft.com/office/powerpoint/2010/main" val="1851869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6801862"/>
          </a:xfrm>
          <a:prstGeom prst="rect">
            <a:avLst/>
          </a:prstGeom>
        </p:spPr>
        <p:txBody>
          <a:bodyPr wrap="square">
            <a:spAutoFit/>
          </a:bodyPr>
          <a:lstStyle/>
          <a:p>
            <a:pPr algn="ctr" fontAlgn="base"/>
            <a:r>
              <a:rPr lang="ru-RU" sz="2000" b="1" i="1" dirty="0">
                <a:solidFill>
                  <a:srgbClr val="C00000"/>
                </a:solidFill>
              </a:rPr>
              <a:t>В полимерных смесях белки обеспечивают 15-25% от общего содержания энергии. Содержание белков составляет 30-80 </a:t>
            </a:r>
            <a:r>
              <a:rPr lang="ru-RU" sz="2000" b="1" i="1" dirty="0" smtClean="0">
                <a:solidFill>
                  <a:srgbClr val="C00000"/>
                </a:solidFill>
              </a:rPr>
              <a:t>г/л</a:t>
            </a:r>
          </a:p>
          <a:p>
            <a:pPr algn="ctr" fontAlgn="base"/>
            <a:r>
              <a:rPr lang="ru-RU" dirty="0" smtClean="0"/>
              <a:t>Соотношение </a:t>
            </a:r>
            <a:r>
              <a:rPr lang="ru-RU" dirty="0"/>
              <a:t>небелковых калорий и азота - от 75 до 200 ккал на 1 г азота. Источники белка включают белки в их исходном натуральном виде (например, молоко, яичный белок) и белки, выделенные из различных продуктов</a:t>
            </a:r>
            <a:r>
              <a:rPr lang="ru-RU" dirty="0" smtClean="0"/>
              <a:t>.</a:t>
            </a:r>
          </a:p>
          <a:p>
            <a:pPr fontAlgn="base"/>
            <a:r>
              <a:rPr lang="ru-RU" dirty="0"/>
              <a:t>*</a:t>
            </a:r>
            <a:r>
              <a:rPr lang="ru-RU" dirty="0" smtClean="0"/>
              <a:t>Углеводы </a:t>
            </a:r>
            <a:r>
              <a:rPr lang="ru-RU" dirty="0"/>
              <a:t>могут обеспечивать до 40-60% необходимой энергии, т.е. являются основным ее источником. Обычно в полимерных смесях углеводы представлены </a:t>
            </a:r>
            <a:r>
              <a:rPr lang="ru-RU" dirty="0" err="1"/>
              <a:t>мальтодекстринами</a:t>
            </a:r>
            <a:r>
              <a:rPr lang="ru-RU" dirty="0"/>
              <a:t>. Они характеризуются лучшей растворимостью, чем крахмал, невысокой </a:t>
            </a:r>
            <a:r>
              <a:rPr lang="ru-RU" dirty="0" err="1"/>
              <a:t>осмолярностью</a:t>
            </a:r>
            <a:r>
              <a:rPr lang="ru-RU" dirty="0"/>
              <a:t>. Попадая в кишечник, они быстро </a:t>
            </a:r>
            <a:r>
              <a:rPr lang="ru-RU" dirty="0" err="1"/>
              <a:t>гидролизуются</a:t>
            </a:r>
            <a:r>
              <a:rPr lang="ru-RU" dirty="0"/>
              <a:t>. </a:t>
            </a:r>
            <a:endParaRPr lang="ru-RU" dirty="0" smtClean="0"/>
          </a:p>
          <a:p>
            <a:pPr fontAlgn="base"/>
            <a:r>
              <a:rPr lang="ru-RU" dirty="0" smtClean="0"/>
              <a:t>К </a:t>
            </a:r>
            <a:r>
              <a:rPr lang="ru-RU" dirty="0"/>
              <a:t>смеси в небольшом количестве может быть добавлена сахароза, что способствует улучшению вкуса (это важно, если смесь принимают через рот), однако это приводит к увеличению </a:t>
            </a:r>
            <a:r>
              <a:rPr lang="ru-RU" dirty="0" err="1"/>
              <a:t>осмолярности</a:t>
            </a:r>
            <a:r>
              <a:rPr lang="ru-RU" dirty="0"/>
              <a:t>. В состав некоторых смесей также входит крахмал.</a:t>
            </a:r>
          </a:p>
          <a:p>
            <a:pPr algn="just" fontAlgn="base"/>
            <a:r>
              <a:rPr lang="ru-RU" dirty="0" smtClean="0"/>
              <a:t>Липиды</a:t>
            </a:r>
            <a:r>
              <a:rPr lang="ru-RU" dirty="0"/>
              <a:t> вносят существенный вклад в общее количество небелковой энергии, содержащейся в полимерных смесях. В качестве источников используются кукурузное и соевое масло. В состав некоторых полимерных смесей также входят </a:t>
            </a:r>
            <a:r>
              <a:rPr lang="ru-RU" dirty="0" err="1"/>
              <a:t>сафлоровое</a:t>
            </a:r>
            <a:r>
              <a:rPr lang="ru-RU" dirty="0"/>
              <a:t> масло и масло </a:t>
            </a:r>
            <a:r>
              <a:rPr lang="ru-RU" dirty="0" err="1"/>
              <a:t>канола</a:t>
            </a:r>
            <a:r>
              <a:rPr lang="ru-RU" dirty="0"/>
              <a:t> (МНЖК), которые содержат преимущественно длинноцепочечные ТГ и помимо обеспечения незаменимыми ЖК способствуют снижению </a:t>
            </a:r>
            <a:r>
              <a:rPr lang="ru-RU" dirty="0" err="1"/>
              <a:t>осмолярности</a:t>
            </a:r>
            <a:r>
              <a:rPr lang="ru-RU" dirty="0" smtClean="0"/>
              <a:t>.</a:t>
            </a:r>
          </a:p>
          <a:p>
            <a:pPr algn="just" fontAlgn="base"/>
            <a:r>
              <a:rPr lang="ru-RU" dirty="0" smtClean="0"/>
              <a:t> </a:t>
            </a:r>
            <a:r>
              <a:rPr lang="ru-RU" dirty="0"/>
              <a:t>Энергия липидов в полимерных смесях обычно составляет 25-40% от общего ее содержания. Часть липидов смеси может быть замещена </a:t>
            </a:r>
            <a:r>
              <a:rPr lang="ru-RU" dirty="0" err="1"/>
              <a:t>среднецепочечными</a:t>
            </a:r>
            <a:r>
              <a:rPr lang="ru-RU" dirty="0"/>
              <a:t> триглицеридами (СЦТ). Для их всасывания не требуются желчные кислоты, и они могут быть с легкостью гидролизованы липазами в кишечнике. Кроме того, они минуют лимфатическую систему и поступают непосредственно в систему воротной вены, что делает их особенно подходящими для использования при </a:t>
            </a:r>
            <a:r>
              <a:rPr lang="ru-RU" dirty="0" err="1"/>
              <a:t>мальабсорбции</a:t>
            </a:r>
            <a:r>
              <a:rPr lang="ru-RU" dirty="0"/>
              <a:t> или </a:t>
            </a:r>
            <a:r>
              <a:rPr lang="ru-RU" dirty="0" err="1"/>
              <a:t>хилотораксе</a:t>
            </a:r>
            <a:r>
              <a:rPr lang="ru-RU" dirty="0"/>
              <a:t>. </a:t>
            </a:r>
          </a:p>
        </p:txBody>
      </p:sp>
    </p:spTree>
    <p:extLst>
      <p:ext uri="{BB962C8B-B14F-4D97-AF65-F5344CB8AC3E}">
        <p14:creationId xmlns:p14="http://schemas.microsoft.com/office/powerpoint/2010/main" val="349214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6186309"/>
          </a:xfrm>
          <a:prstGeom prst="rect">
            <a:avLst/>
          </a:prstGeom>
        </p:spPr>
        <p:txBody>
          <a:bodyPr wrap="square">
            <a:spAutoFit/>
          </a:bodyPr>
          <a:lstStyle/>
          <a:p>
            <a:pPr algn="ctr" fontAlgn="base"/>
            <a:r>
              <a:rPr lang="ru-RU" b="1" dirty="0">
                <a:solidFill>
                  <a:schemeClr val="accent4">
                    <a:lumMod val="50000"/>
                  </a:schemeClr>
                </a:solidFill>
              </a:rPr>
              <a:t>Однако СЦТ не содержат незаменимых ЖК и способствуют замедлению опорожнения желудка, вследствие чего переносимость ЭП может </a:t>
            </a:r>
            <a:r>
              <a:rPr lang="ru-RU" b="1" dirty="0" smtClean="0">
                <a:solidFill>
                  <a:schemeClr val="accent4">
                    <a:lumMod val="50000"/>
                  </a:schemeClr>
                </a:solidFill>
              </a:rPr>
              <a:t>снизится</a:t>
            </a:r>
          </a:p>
          <a:p>
            <a:pPr algn="ctr" fontAlgn="base"/>
            <a:endParaRPr lang="ru-RU" b="1" dirty="0" smtClean="0">
              <a:solidFill>
                <a:schemeClr val="accent4">
                  <a:lumMod val="50000"/>
                </a:schemeClr>
              </a:solidFill>
            </a:endParaRPr>
          </a:p>
          <a:p>
            <a:pPr fontAlgn="base"/>
            <a:r>
              <a:rPr lang="ru-RU" dirty="0"/>
              <a:t> </a:t>
            </a:r>
            <a:r>
              <a:rPr lang="ru-RU" b="1" i="1" dirty="0" smtClean="0">
                <a:solidFill>
                  <a:schemeClr val="accent3">
                    <a:lumMod val="50000"/>
                  </a:schemeClr>
                </a:solidFill>
              </a:rPr>
              <a:t>При </a:t>
            </a:r>
            <a:r>
              <a:rPr lang="ru-RU" b="1" i="1" dirty="0">
                <a:solidFill>
                  <a:schemeClr val="accent3">
                    <a:lumMod val="50000"/>
                  </a:schemeClr>
                </a:solidFill>
              </a:rPr>
              <a:t>введении любой полноценной смеси для ЭП в количестве, обеспечивающем 1500 ккал, пациент получит рекомендованное суточное количество витаминов, минеральных веществ и микроэлементов</a:t>
            </a:r>
            <a:r>
              <a:rPr lang="ru-RU" b="1" i="1" dirty="0" smtClean="0">
                <a:solidFill>
                  <a:schemeClr val="accent3">
                    <a:lumMod val="50000"/>
                  </a:schemeClr>
                </a:solidFill>
              </a:rPr>
              <a:t>.</a:t>
            </a:r>
          </a:p>
          <a:p>
            <a:pPr fontAlgn="base"/>
            <a:r>
              <a:rPr lang="ru-RU" b="1" i="1" dirty="0" smtClean="0">
                <a:solidFill>
                  <a:schemeClr val="accent3">
                    <a:lumMod val="50000"/>
                  </a:schemeClr>
                </a:solidFill>
              </a:rPr>
              <a:t> </a:t>
            </a:r>
            <a:r>
              <a:rPr lang="ru-RU" b="1" i="1" dirty="0">
                <a:solidFill>
                  <a:schemeClr val="accent3">
                    <a:lumMod val="50000"/>
                  </a:schemeClr>
                </a:solidFill>
              </a:rPr>
              <a:t>Однако возможны ситуации, </a:t>
            </a:r>
            <a:r>
              <a:rPr lang="ru-RU" b="1" i="1" dirty="0" smtClean="0">
                <a:solidFill>
                  <a:schemeClr val="accent3">
                    <a:lumMod val="50000"/>
                  </a:schemeClr>
                </a:solidFill>
              </a:rPr>
              <a:t>когда потребности </a:t>
            </a:r>
            <a:r>
              <a:rPr lang="ru-RU" b="1" i="1" dirty="0">
                <a:solidFill>
                  <a:schemeClr val="accent3">
                    <a:lumMod val="50000"/>
                  </a:schemeClr>
                </a:solidFill>
              </a:rPr>
              <a:t>в некоторых микронутриентах или их потери возрастают. В этих случаях необходимо вводить их дополнительно </a:t>
            </a:r>
            <a:r>
              <a:rPr lang="ru-RU" b="1" i="1" dirty="0" err="1">
                <a:solidFill>
                  <a:schemeClr val="accent3">
                    <a:lumMod val="50000"/>
                  </a:schemeClr>
                </a:solidFill>
              </a:rPr>
              <a:t>энтеральным</a:t>
            </a:r>
            <a:r>
              <a:rPr lang="ru-RU" b="1" i="1" dirty="0">
                <a:solidFill>
                  <a:schemeClr val="accent3">
                    <a:lumMod val="50000"/>
                  </a:schemeClr>
                </a:solidFill>
              </a:rPr>
              <a:t> или парентеральным путем</a:t>
            </a:r>
            <a:r>
              <a:rPr lang="ru-RU" b="1" i="1" dirty="0" smtClean="0">
                <a:solidFill>
                  <a:schemeClr val="accent3">
                    <a:lumMod val="50000"/>
                  </a:schemeClr>
                </a:solidFill>
              </a:rPr>
              <a:t>.</a:t>
            </a:r>
          </a:p>
          <a:p>
            <a:pPr fontAlgn="base"/>
            <a:endParaRPr lang="ru-RU" b="1" i="1" dirty="0">
              <a:solidFill>
                <a:schemeClr val="accent3">
                  <a:lumMod val="50000"/>
                </a:schemeClr>
              </a:solidFill>
            </a:endParaRPr>
          </a:p>
          <a:p>
            <a:pPr fontAlgn="base"/>
            <a:r>
              <a:rPr lang="ru-RU" b="1" i="1" dirty="0">
                <a:solidFill>
                  <a:schemeClr val="accent3">
                    <a:lumMod val="50000"/>
                  </a:schemeClr>
                </a:solidFill>
              </a:rPr>
              <a:t>Энергетическая плотность смеси для ЭП определяется содержанием в ней воды. </a:t>
            </a:r>
            <a:endParaRPr lang="ru-RU" b="1" i="1" dirty="0" smtClean="0">
              <a:solidFill>
                <a:schemeClr val="accent3">
                  <a:lumMod val="50000"/>
                </a:schemeClr>
              </a:solidFill>
            </a:endParaRPr>
          </a:p>
          <a:p>
            <a:pPr fontAlgn="base"/>
            <a:r>
              <a:rPr lang="ru-RU" b="1" i="1" dirty="0" smtClean="0">
                <a:solidFill>
                  <a:schemeClr val="accent3">
                    <a:lumMod val="50000"/>
                  </a:schemeClr>
                </a:solidFill>
              </a:rPr>
              <a:t>В </a:t>
            </a:r>
            <a:r>
              <a:rPr lang="ru-RU" b="1" i="1" dirty="0">
                <a:solidFill>
                  <a:schemeClr val="accent3">
                    <a:lumMod val="50000"/>
                  </a:schemeClr>
                </a:solidFill>
              </a:rPr>
              <a:t>смесях, в которых содержание энергии 1 ккал/мл, вода составляет 85</a:t>
            </a:r>
            <a:r>
              <a:rPr lang="ru-RU" b="1" i="1" dirty="0" smtClean="0">
                <a:solidFill>
                  <a:schemeClr val="accent3">
                    <a:lumMod val="50000"/>
                  </a:schemeClr>
                </a:solidFill>
              </a:rPr>
              <a:t>%.</a:t>
            </a:r>
          </a:p>
          <a:p>
            <a:pPr fontAlgn="base"/>
            <a:r>
              <a:rPr lang="ru-RU" b="1" i="1" dirty="0" smtClean="0">
                <a:solidFill>
                  <a:schemeClr val="accent3">
                    <a:lumMod val="50000"/>
                  </a:schemeClr>
                </a:solidFill>
              </a:rPr>
              <a:t> </a:t>
            </a:r>
            <a:r>
              <a:rPr lang="ru-RU" b="1" i="1" dirty="0">
                <a:solidFill>
                  <a:schemeClr val="accent3">
                    <a:lumMod val="50000"/>
                  </a:schemeClr>
                </a:solidFill>
              </a:rPr>
              <a:t>В смесях с более высокой энергетической плотностью (2 ккал/мл) содержание воды составляет 70%. </a:t>
            </a:r>
            <a:endParaRPr lang="ru-RU" b="1" i="1" dirty="0" smtClean="0">
              <a:solidFill>
                <a:schemeClr val="accent3">
                  <a:lumMod val="50000"/>
                </a:schemeClr>
              </a:solidFill>
            </a:endParaRPr>
          </a:p>
          <a:p>
            <a:pPr fontAlgn="base"/>
            <a:r>
              <a:rPr lang="ru-RU" b="1" i="1" dirty="0" smtClean="0">
                <a:solidFill>
                  <a:schemeClr val="accent3">
                    <a:lumMod val="50000"/>
                  </a:schemeClr>
                </a:solidFill>
              </a:rPr>
              <a:t>Все </a:t>
            </a:r>
            <a:r>
              <a:rPr lang="ru-RU" b="1" i="1" dirty="0">
                <a:solidFill>
                  <a:schemeClr val="accent3">
                    <a:lumMod val="50000"/>
                  </a:schemeClr>
                </a:solidFill>
              </a:rPr>
              <a:t>углеводы, которые не перевариваются в тонкой кишке, достигают ободочной кишки, где могут полностью или частично </a:t>
            </a:r>
            <a:r>
              <a:rPr lang="ru-RU" b="1" i="1" dirty="0" err="1" smtClean="0">
                <a:solidFill>
                  <a:schemeClr val="accent3">
                    <a:lumMod val="50000"/>
                  </a:schemeClr>
                </a:solidFill>
              </a:rPr>
              <a:t>метаболизироваться</a:t>
            </a:r>
            <a:r>
              <a:rPr lang="ru-RU" b="1" i="1" dirty="0" smtClean="0">
                <a:solidFill>
                  <a:schemeClr val="accent3">
                    <a:lumMod val="50000"/>
                  </a:schemeClr>
                </a:solidFill>
              </a:rPr>
              <a:t> </a:t>
            </a:r>
            <a:r>
              <a:rPr lang="ru-RU" b="1" i="1" dirty="0">
                <a:solidFill>
                  <a:schemeClr val="accent3">
                    <a:lumMod val="50000"/>
                  </a:schemeClr>
                </a:solidFill>
              </a:rPr>
              <a:t>и использоваться в качестве источника энергии. </a:t>
            </a:r>
            <a:endParaRPr lang="ru-RU" b="1" i="1" dirty="0" smtClean="0">
              <a:solidFill>
                <a:schemeClr val="accent3">
                  <a:lumMod val="50000"/>
                </a:schemeClr>
              </a:solidFill>
            </a:endParaRPr>
          </a:p>
          <a:p>
            <a:pPr fontAlgn="base"/>
            <a:r>
              <a:rPr lang="ru-RU" b="1" i="1" dirty="0" smtClean="0">
                <a:solidFill>
                  <a:schemeClr val="accent3">
                    <a:lumMod val="50000"/>
                  </a:schemeClr>
                </a:solidFill>
              </a:rPr>
              <a:t>Их </a:t>
            </a:r>
            <a:r>
              <a:rPr lang="ru-RU" b="1" i="1" dirty="0">
                <a:solidFill>
                  <a:schemeClr val="accent3">
                    <a:lumMod val="50000"/>
                  </a:schemeClr>
                </a:solidFill>
              </a:rPr>
              <a:t>обозначают как ПВ. Полисахариды, не относящиеся к крахмалу, инулин, </a:t>
            </a:r>
            <a:r>
              <a:rPr lang="ru-RU" b="1" i="1" dirty="0" err="1">
                <a:solidFill>
                  <a:schemeClr val="accent3">
                    <a:lumMod val="50000"/>
                  </a:schemeClr>
                </a:solidFill>
              </a:rPr>
              <a:t>фруктоолигосахариды</a:t>
            </a:r>
            <a:r>
              <a:rPr lang="ru-RU" b="1" i="1" dirty="0">
                <a:solidFill>
                  <a:schemeClr val="accent3">
                    <a:lumMod val="50000"/>
                  </a:schemeClr>
                </a:solidFill>
              </a:rPr>
              <a:t>, резистентный крахмал и лигнин - основные представители ПВ. Присутствие в пище ПВ может оказывать влияние на всасывание нутриентов, метаболизм углеводов и липидов, объем каловых масс и процессы </a:t>
            </a:r>
            <a:r>
              <a:rPr lang="ru-RU" b="1" i="1" dirty="0" err="1">
                <a:solidFill>
                  <a:schemeClr val="accent3">
                    <a:lumMod val="50000"/>
                  </a:schemeClr>
                </a:solidFill>
              </a:rPr>
              <a:t>ферментирования</a:t>
            </a:r>
            <a:r>
              <a:rPr lang="ru-RU" b="1" i="1" dirty="0">
                <a:solidFill>
                  <a:schemeClr val="accent3">
                    <a:lumMod val="50000"/>
                  </a:schemeClr>
                </a:solidFill>
              </a:rPr>
              <a:t> в ободочной кишке.</a:t>
            </a:r>
          </a:p>
        </p:txBody>
      </p:sp>
    </p:spTree>
    <p:extLst>
      <p:ext uri="{BB962C8B-B14F-4D97-AF65-F5344CB8AC3E}">
        <p14:creationId xmlns:p14="http://schemas.microsoft.com/office/powerpoint/2010/main" val="1564572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54107"/>
          </a:xfrm>
          <a:prstGeom prst="rect">
            <a:avLst/>
          </a:prstGeom>
        </p:spPr>
        <p:txBody>
          <a:bodyPr wrap="square">
            <a:spAutoFit/>
          </a:bodyPr>
          <a:lstStyle/>
          <a:p>
            <a:pPr fontAlgn="base"/>
            <a:r>
              <a:rPr lang="ru-RU" sz="1400" i="1" dirty="0"/>
              <a:t>ПОКАЗАНИЯ К ПРИМЕНЕНИЮ ПОЛИМЕРНЫХ СМЕСЕЙ ДЛЯ ЭНТЕРАЛЬНОГО ПИТАНИЯ</a:t>
            </a:r>
          </a:p>
          <a:p>
            <a:pPr fontAlgn="base"/>
            <a:r>
              <a:rPr lang="ru-RU" sz="1400" i="1" dirty="0"/>
              <a:t>Ситуации, в которых показано применение полимерных смесей для </a:t>
            </a:r>
            <a:r>
              <a:rPr lang="ru-RU" sz="1400" i="1" dirty="0" err="1" smtClean="0"/>
              <a:t>энтерально</a:t>
            </a:r>
            <a:r>
              <a:rPr lang="ru-RU" sz="1400" i="1" dirty="0" err="1"/>
              <a:t>г</a:t>
            </a:r>
            <a:r>
              <a:rPr lang="ru-RU" sz="1400" i="1" dirty="0" err="1" smtClean="0"/>
              <a:t>о</a:t>
            </a:r>
            <a:r>
              <a:rPr lang="ru-RU" sz="1400" i="1" dirty="0" smtClean="0"/>
              <a:t> </a:t>
            </a:r>
            <a:r>
              <a:rPr lang="ru-RU" sz="1400" i="1" dirty="0" err="1" smtClean="0"/>
              <a:t>питания.Применение</a:t>
            </a:r>
            <a:r>
              <a:rPr lang="ru-RU" sz="1400" i="1" dirty="0" smtClean="0"/>
              <a:t> </a:t>
            </a:r>
            <a:r>
              <a:rPr lang="ru-RU" sz="1400" i="1" dirty="0"/>
              <a:t>полимерных смесей при различных состояниях, согласно рекомендациям ESPEN по применению </a:t>
            </a:r>
            <a:r>
              <a:rPr lang="ru-RU" sz="1400" i="1" dirty="0" err="1"/>
              <a:t>энтерального</a:t>
            </a:r>
            <a:r>
              <a:rPr lang="ru-RU" sz="1400" i="1" dirty="0"/>
              <a:t> питания (</a:t>
            </a:r>
            <a:r>
              <a:rPr lang="ru-RU" sz="1400" i="1" dirty="0" err="1"/>
              <a:t>ClinicalNutrition</a:t>
            </a:r>
            <a:r>
              <a:rPr lang="ru-RU" sz="1400" i="1" dirty="0"/>
              <a:t>, 2006</a:t>
            </a:r>
          </a:p>
        </p:txBody>
      </p:sp>
      <p:graphicFrame>
        <p:nvGraphicFramePr>
          <p:cNvPr id="3" name="Таблица 2"/>
          <p:cNvGraphicFramePr>
            <a:graphicFrameLocks noGrp="1"/>
          </p:cNvGraphicFramePr>
          <p:nvPr>
            <p:extLst>
              <p:ext uri="{D42A27DB-BD31-4B8C-83A1-F6EECF244321}">
                <p14:modId xmlns:p14="http://schemas.microsoft.com/office/powerpoint/2010/main" val="2467673702"/>
              </p:ext>
            </p:extLst>
          </p:nvPr>
        </p:nvGraphicFramePr>
        <p:xfrm>
          <a:off x="107504" y="954106"/>
          <a:ext cx="9036496" cy="5569006"/>
        </p:xfrm>
        <a:graphic>
          <a:graphicData uri="http://schemas.openxmlformats.org/drawingml/2006/table">
            <a:tbl>
              <a:tblPr firstRow="1" bandRow="1">
                <a:tableStyleId>{5C22544A-7EE6-4342-B048-85BDC9FD1C3A}</a:tableStyleId>
              </a:tblPr>
              <a:tblGrid>
                <a:gridCol w="1800200"/>
                <a:gridCol w="6047648"/>
                <a:gridCol w="1188648"/>
              </a:tblGrid>
              <a:tr h="867949">
                <a:tc>
                  <a:txBody>
                    <a:bodyPr/>
                    <a:lstStyle/>
                    <a:p>
                      <a:pPr fontAlgn="base"/>
                      <a:r>
                        <a:rPr lang="ru-RU" sz="1200" b="1" dirty="0">
                          <a:effectLst/>
                          <a:latin typeface="Roboto"/>
                        </a:rPr>
                        <a:t>Состояние</a:t>
                      </a:r>
                      <a:endParaRPr lang="ru-RU" sz="1200" dirty="0">
                        <a:effectLst/>
                        <a:latin typeface="Roboto"/>
                      </a:endParaRPr>
                    </a:p>
                  </a:txBody>
                  <a:tcPr marL="95250" marR="95250" marT="95250" marB="95250" anchor="ctr"/>
                </a:tc>
                <a:tc>
                  <a:txBody>
                    <a:bodyPr/>
                    <a:lstStyle/>
                    <a:p>
                      <a:pPr fontAlgn="base"/>
                      <a:r>
                        <a:rPr lang="ru-RU" sz="1200" b="1" dirty="0">
                          <a:effectLst/>
                          <a:latin typeface="Roboto"/>
                        </a:rPr>
                        <a:t>Рекомендация</a:t>
                      </a:r>
                      <a:endParaRPr lang="ru-RU" sz="1200" dirty="0">
                        <a:effectLst/>
                        <a:latin typeface="Roboto"/>
                      </a:endParaRPr>
                    </a:p>
                  </a:txBody>
                  <a:tcPr marL="95250" marR="95250" marT="95250" marB="95250" anchor="ctr"/>
                </a:tc>
                <a:tc>
                  <a:txBody>
                    <a:bodyPr/>
                    <a:lstStyle/>
                    <a:p>
                      <a:pPr fontAlgn="base"/>
                      <a:r>
                        <a:rPr lang="ru-RU" sz="1200" b="1" dirty="0">
                          <a:effectLst/>
                          <a:latin typeface="Roboto"/>
                        </a:rPr>
                        <a:t>Уровень доказательности</a:t>
                      </a:r>
                      <a:endParaRPr lang="ru-RU" sz="1200" dirty="0">
                        <a:effectLst/>
                        <a:latin typeface="Roboto"/>
                      </a:endParaRPr>
                    </a:p>
                  </a:txBody>
                  <a:tcPr marL="95250" marR="95250" marT="95250" marB="95250" anchor="ctr"/>
                </a:tc>
              </a:tr>
              <a:tr h="814857">
                <a:tc>
                  <a:txBody>
                    <a:bodyPr/>
                    <a:lstStyle/>
                    <a:p>
                      <a:pPr fontAlgn="base"/>
                      <a:r>
                        <a:rPr lang="ru-RU" sz="1200">
                          <a:effectLst/>
                          <a:latin typeface="Roboto"/>
                        </a:rPr>
                        <a:t>Интенсивная терапия</a:t>
                      </a:r>
                    </a:p>
                  </a:txBody>
                  <a:tcPr marL="95250" marR="95250" marT="95250" marB="95250" anchor="ctr"/>
                </a:tc>
                <a:tc>
                  <a:txBody>
                    <a:bodyPr/>
                    <a:lstStyle/>
                    <a:p>
                      <a:pPr fontAlgn="base"/>
                      <a:r>
                        <a:rPr lang="ru-RU" sz="1200" dirty="0">
                          <a:effectLst/>
                          <a:latin typeface="Roboto"/>
                        </a:rPr>
                        <a:t>Пациенты, в отношении которых ожидается, что они не смогут адекватно питаться через рот в течение 3 дней, с учетом характера заболевания и кишечной переносимости</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288032">
                <a:tc rowSpan="6">
                  <a:txBody>
                    <a:bodyPr/>
                    <a:lstStyle/>
                    <a:p>
                      <a:pPr fontAlgn="base"/>
                      <a:r>
                        <a:rPr lang="ru-RU" sz="1200" dirty="0">
                          <a:effectLst/>
                          <a:latin typeface="Roboto"/>
                        </a:rPr>
                        <a:t>Хирургия</a:t>
                      </a:r>
                    </a:p>
                  </a:txBody>
                  <a:tcPr marL="95250" marR="95250" marT="95250" marB="95250" anchor="ctr"/>
                </a:tc>
                <a:tc>
                  <a:txBody>
                    <a:bodyPr/>
                    <a:lstStyle/>
                    <a:p>
                      <a:pPr fontAlgn="base"/>
                      <a:r>
                        <a:rPr lang="ru-RU" sz="1200" dirty="0">
                          <a:effectLst/>
                          <a:latin typeface="Roboto"/>
                        </a:rPr>
                        <a:t>Пациенты с высоким </a:t>
                      </a:r>
                      <a:r>
                        <a:rPr lang="ru-RU" sz="1200" dirty="0" err="1">
                          <a:effectLst/>
                          <a:latin typeface="Roboto"/>
                        </a:rPr>
                        <a:t>нутриционным</a:t>
                      </a:r>
                      <a:r>
                        <a:rPr lang="ru-RU" sz="1200" dirty="0">
                          <a:effectLst/>
                          <a:latin typeface="Roboto"/>
                        </a:rPr>
                        <a:t> риском</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562724">
                <a:tc vMerge="1">
                  <a:txBody>
                    <a:bodyPr/>
                    <a:lstStyle/>
                    <a:p>
                      <a:endParaRPr lang="ru-RU"/>
                    </a:p>
                  </a:txBody>
                  <a:tcPr/>
                </a:tc>
                <a:tc>
                  <a:txBody>
                    <a:bodyPr/>
                    <a:lstStyle/>
                    <a:p>
                      <a:pPr fontAlgn="base"/>
                      <a:r>
                        <a:rPr lang="ru-RU" sz="1200">
                          <a:effectLst/>
                          <a:latin typeface="Roboto"/>
                        </a:rPr>
                        <a:t>Пациенты, которые не могут питаться в течение более 7 дней в периоперационном периоде или не способны потреблять &gt;60% от рекомендуемого количества в течение &gt;10 дней</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471656">
                <a:tc vMerge="1">
                  <a:txBody>
                    <a:bodyPr/>
                    <a:lstStyle/>
                    <a:p>
                      <a:endParaRPr lang="ru-RU"/>
                    </a:p>
                  </a:txBody>
                  <a:tcPr/>
                </a:tc>
                <a:tc>
                  <a:txBody>
                    <a:bodyPr/>
                    <a:lstStyle/>
                    <a:p>
                      <a:pPr fontAlgn="base"/>
                      <a:r>
                        <a:rPr lang="ru-RU" sz="1200" dirty="0">
                          <a:effectLst/>
                          <a:latin typeface="Roboto"/>
                        </a:rPr>
                        <a:t>После операции на желудочно-кишечном тракте следует стремиться рано начинать осуществлять питание естественным путем или проводить ЭП</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r h="1067524">
                <a:tc vMerge="1">
                  <a:txBody>
                    <a:bodyPr/>
                    <a:lstStyle/>
                    <a:p>
                      <a:endParaRPr lang="ru-RU"/>
                    </a:p>
                  </a:txBody>
                  <a:tcPr/>
                </a:tc>
                <a:tc>
                  <a:txBody>
                    <a:bodyPr/>
                    <a:lstStyle/>
                    <a:p>
                      <a:pPr fontAlgn="base"/>
                      <a:r>
                        <a:rPr lang="ru-RU" sz="1200" dirty="0">
                          <a:effectLst/>
                          <a:latin typeface="Roboto"/>
                        </a:rPr>
                        <a:t>Тем пациентам, у которых невозможно раннее восстановление питания естественным путем, следует проводить зондовое питание, что особенно касается пациентов, которым проводятся обширные оперативные вмешательства по поводу злокачественных опухолей в области головы, шеи или опухолей ЖКТ; пациентов с тяжелой травмой; пациентов с явной недостаточностью питания</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r h="427816">
                <a:tc vMerge="1">
                  <a:txBody>
                    <a:bodyPr/>
                    <a:lstStyle/>
                    <a:p>
                      <a:endParaRPr lang="ru-RU"/>
                    </a:p>
                  </a:txBody>
                  <a:tcPr/>
                </a:tc>
                <a:tc>
                  <a:txBody>
                    <a:bodyPr/>
                    <a:lstStyle/>
                    <a:p>
                      <a:pPr fontAlgn="base"/>
                      <a:r>
                        <a:rPr lang="ru-RU" sz="1200" dirty="0">
                          <a:effectLst/>
                          <a:latin typeface="Roboto"/>
                        </a:rPr>
                        <a:t>Проведение зондового питания пациентам, нуждающимся в нем, следует начинать в течение первых суток после операции</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r h="447620">
                <a:tc vMerge="1">
                  <a:txBody>
                    <a:bodyPr/>
                    <a:lstStyle/>
                    <a:p>
                      <a:endParaRPr lang="ru-RU"/>
                    </a:p>
                  </a:txBody>
                  <a:tcPr/>
                </a:tc>
                <a:tc>
                  <a:txBody>
                    <a:bodyPr/>
                    <a:lstStyle/>
                    <a:p>
                      <a:pPr fontAlgn="base"/>
                      <a:r>
                        <a:rPr lang="ru-RU" sz="1200" dirty="0">
                          <a:effectLst/>
                          <a:latin typeface="Roboto"/>
                        </a:rPr>
                        <a:t>При сниженной кишечной переносимости начинать введение смеси для ЭП следует с малой скоростью (например, 10 мл/ч, максимум - 20 мл/ч)</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bl>
          </a:graphicData>
        </a:graphic>
      </p:graphicFrame>
    </p:spTree>
    <p:extLst>
      <p:ext uri="{BB962C8B-B14F-4D97-AF65-F5344CB8AC3E}">
        <p14:creationId xmlns:p14="http://schemas.microsoft.com/office/powerpoint/2010/main" val="1011086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96156109"/>
              </p:ext>
            </p:extLst>
          </p:nvPr>
        </p:nvGraphicFramePr>
        <p:xfrm>
          <a:off x="0" y="0"/>
          <a:ext cx="9036495" cy="5013176"/>
        </p:xfrm>
        <a:graphic>
          <a:graphicData uri="http://schemas.openxmlformats.org/drawingml/2006/table">
            <a:tbl>
              <a:tblPr firstRow="1" bandRow="1">
                <a:tableStyleId>{5C22544A-7EE6-4342-B048-85BDC9FD1C3A}</a:tableStyleId>
              </a:tblPr>
              <a:tblGrid>
                <a:gridCol w="2051720"/>
                <a:gridCol w="5112568"/>
                <a:gridCol w="1872207"/>
              </a:tblGrid>
              <a:tr h="83671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ru-RU" sz="1200" b="1" i="1" u="none" strike="noStrike" kern="1200" cap="none" spc="0" normalizeH="0" baseline="0" noProof="0" dirty="0" smtClean="0">
                          <a:ln>
                            <a:noFill/>
                          </a:ln>
                          <a:solidFill>
                            <a:srgbClr val="FFFF00"/>
                          </a:solidFill>
                          <a:effectLst/>
                          <a:uLnTx/>
                          <a:uFillTx/>
                          <a:latin typeface="Roboto"/>
                          <a:ea typeface="+mn-ea"/>
                          <a:cs typeface="+mn-cs"/>
                        </a:rPr>
                        <a:t>Хирургия</a:t>
                      </a:r>
                      <a:endParaRPr kumimoji="0" lang="ru-RU" sz="1200" b="1" i="1" u="none" strike="noStrike" kern="1200" cap="none" spc="0" normalizeH="0" baseline="0" noProof="0" dirty="0">
                        <a:ln>
                          <a:noFill/>
                        </a:ln>
                        <a:solidFill>
                          <a:srgbClr val="FFFF00"/>
                        </a:solidFill>
                        <a:effectLst/>
                        <a:uLnTx/>
                        <a:uFillTx/>
                        <a:latin typeface="Roboto"/>
                        <a:ea typeface="+mn-ea"/>
                        <a:cs typeface="+mn-cs"/>
                      </a:endParaRPr>
                    </a:p>
                  </a:txBody>
                  <a:tcPr/>
                </a:tc>
                <a:tc>
                  <a:txBody>
                    <a:bodyPr/>
                    <a:lstStyle/>
                    <a:p>
                      <a:pPr fontAlgn="base"/>
                      <a:r>
                        <a:rPr lang="ru-RU" sz="1200" dirty="0">
                          <a:effectLst/>
                          <a:latin typeface="Roboto"/>
                        </a:rPr>
                        <a:t>При сниженной кишечной переносимости начинать введение смеси для ЭП следует с малой скоростью (например, 10 мл/ч, максимум - 20 мл/ч)</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523900">
                <a:tc>
                  <a:txBody>
                    <a:bodyPr/>
                    <a:lstStyle/>
                    <a:p>
                      <a:endParaRPr lang="ru-RU"/>
                    </a:p>
                  </a:txBody>
                  <a:tcPr/>
                </a:tc>
                <a:tc>
                  <a:txBody>
                    <a:bodyPr/>
                    <a:lstStyle/>
                    <a:p>
                      <a:pPr fontAlgn="base"/>
                      <a:r>
                        <a:rPr lang="ru-RU" sz="1200" dirty="0">
                          <a:effectLst/>
                          <a:latin typeface="Roboto"/>
                        </a:rPr>
                        <a:t>У большинства пациентов могут быть использованы стандартные смеси с цельным белком</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726584">
                <a:tc rowSpan="6">
                  <a:txBody>
                    <a:bodyPr/>
                    <a:lstStyle/>
                    <a:p>
                      <a:pPr fontAlgn="base"/>
                      <a:r>
                        <a:rPr lang="ru-RU" sz="1200" dirty="0">
                          <a:effectLst/>
                          <a:latin typeface="Roboto"/>
                        </a:rPr>
                        <a:t>Онкология</a:t>
                      </a:r>
                    </a:p>
                  </a:txBody>
                  <a:tcPr marL="95250" marR="95250" marT="95250" marB="95250" anchor="ctr"/>
                </a:tc>
                <a:tc>
                  <a:txBody>
                    <a:bodyPr/>
                    <a:lstStyle/>
                    <a:p>
                      <a:pPr fontAlgn="base"/>
                      <a:r>
                        <a:rPr lang="ru-RU" sz="1200" dirty="0">
                          <a:effectLst/>
                          <a:latin typeface="Roboto"/>
                        </a:rPr>
                        <a:t>Если имеется недостаточность питания или если ожидается, что пациент не будет способен питаться в течение &gt;7 дней, следует начинать проведение </a:t>
                      </a:r>
                      <a:r>
                        <a:rPr lang="ru-RU" sz="1200" dirty="0" err="1">
                          <a:effectLst/>
                          <a:latin typeface="Roboto"/>
                        </a:rPr>
                        <a:t>нутритивной</a:t>
                      </a:r>
                      <a:r>
                        <a:rPr lang="ru-RU" sz="1200" dirty="0">
                          <a:effectLst/>
                          <a:latin typeface="Roboto"/>
                        </a:rPr>
                        <a:t> терапии</a:t>
                      </a:r>
                    </a:p>
                  </a:txBody>
                  <a:tcPr marL="95250" marR="95250" marT="95250" marB="95250" anchor="ctr"/>
                </a:tc>
                <a:tc>
                  <a:txBody>
                    <a:bodyPr/>
                    <a:lstStyle/>
                    <a:p>
                      <a:pPr fontAlgn="base"/>
                      <a:r>
                        <a:rPr lang="ru-RU" sz="1200">
                          <a:effectLst/>
                          <a:latin typeface="Roboto"/>
                        </a:rPr>
                        <a:t>С</a:t>
                      </a:r>
                    </a:p>
                  </a:txBody>
                  <a:tcPr marL="95250" marR="95250" marT="95250" marB="95250" anchor="ctr"/>
                </a:tc>
              </a:tr>
              <a:tr h="668660">
                <a:tc vMerge="1">
                  <a:txBody>
                    <a:bodyPr/>
                    <a:lstStyle/>
                    <a:p>
                      <a:endParaRPr lang="ru-RU"/>
                    </a:p>
                  </a:txBody>
                  <a:tcPr/>
                </a:tc>
                <a:tc>
                  <a:txBody>
                    <a:bodyPr/>
                    <a:lstStyle/>
                    <a:p>
                      <a:pPr fontAlgn="base"/>
                      <a:r>
                        <a:rPr lang="ru-RU" sz="1200" dirty="0">
                          <a:effectLst/>
                          <a:latin typeface="Roboto"/>
                        </a:rPr>
                        <a:t>Пациентам со сниженной по причине недостаточного питания массой тела следует проводить ЭП для улучшения </a:t>
                      </a:r>
                      <a:r>
                        <a:rPr lang="ru-RU" sz="1200" dirty="0" err="1">
                          <a:effectLst/>
                          <a:latin typeface="Roboto"/>
                        </a:rPr>
                        <a:t>нутриционного</a:t>
                      </a:r>
                      <a:r>
                        <a:rPr lang="ru-RU" sz="1200" dirty="0">
                          <a:effectLst/>
                          <a:latin typeface="Roboto"/>
                        </a:rPr>
                        <a:t> статуса или поддержания его на стабильном уровне</a:t>
                      </a:r>
                    </a:p>
                  </a:txBody>
                  <a:tcPr marL="95250" marR="95250" marT="95250" marB="95250" anchor="ctr"/>
                </a:tc>
                <a:tc>
                  <a:txBody>
                    <a:bodyPr/>
                    <a:lstStyle/>
                    <a:p>
                      <a:pPr fontAlgn="base"/>
                      <a:r>
                        <a:rPr lang="ru-RU" sz="1200" dirty="0">
                          <a:effectLst/>
                          <a:latin typeface="Roboto"/>
                        </a:rPr>
                        <a:t>В</a:t>
                      </a:r>
                    </a:p>
                  </a:txBody>
                  <a:tcPr marL="95250" marR="95250" marT="95250" marB="95250" anchor="ctr"/>
                </a:tc>
              </a:tr>
              <a:tr h="341724">
                <a:tc vMerge="1">
                  <a:txBody>
                    <a:bodyPr/>
                    <a:lstStyle/>
                    <a:p>
                      <a:endParaRPr lang="ru-RU"/>
                    </a:p>
                  </a:txBody>
                  <a:tcPr/>
                </a:tc>
                <a:tc>
                  <a:txBody>
                    <a:bodyPr/>
                    <a:lstStyle/>
                    <a:p>
                      <a:pPr fontAlgn="base"/>
                      <a:r>
                        <a:rPr lang="ru-RU" sz="1200" dirty="0">
                          <a:effectLst/>
                          <a:latin typeface="Roboto"/>
                        </a:rPr>
                        <a:t>Обычно при проведении противоопухолевой терапии нет показаний к проведению ЭП</a:t>
                      </a:r>
                    </a:p>
                  </a:txBody>
                  <a:tcPr marL="95250" marR="95250" marT="95250" marB="95250" anchor="ctr"/>
                </a:tc>
                <a:tc>
                  <a:txBody>
                    <a:bodyPr/>
                    <a:lstStyle/>
                    <a:p>
                      <a:pPr fontAlgn="base"/>
                      <a:r>
                        <a:rPr lang="ru-RU" sz="1200">
                          <a:effectLst/>
                          <a:latin typeface="Roboto"/>
                        </a:rPr>
                        <a:t>С</a:t>
                      </a:r>
                    </a:p>
                  </a:txBody>
                  <a:tcPr marL="95250" marR="95250" marT="95250" marB="95250" anchor="ctr"/>
                </a:tc>
              </a:tr>
              <a:tr h="505544">
                <a:tc vMerge="1">
                  <a:txBody>
                    <a:bodyPr/>
                    <a:lstStyle/>
                    <a:p>
                      <a:endParaRPr lang="ru-RU"/>
                    </a:p>
                  </a:txBody>
                  <a:tcPr/>
                </a:tc>
                <a:tc>
                  <a:txBody>
                    <a:bodyPr/>
                    <a:lstStyle/>
                    <a:p>
                      <a:pPr fontAlgn="base"/>
                      <a:r>
                        <a:rPr lang="ru-RU" sz="1200" dirty="0">
                          <a:effectLst/>
                          <a:latin typeface="Roboto"/>
                        </a:rPr>
                        <a:t>В случае неизлечимого опухолевого процесса ЭП следует проводить с целью минимизации потери массы тела (при согласии пациента), пока не наступила терминальная стадия</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270460">
                <a:tc vMerge="1">
                  <a:txBody>
                    <a:bodyPr/>
                    <a:lstStyle/>
                    <a:p>
                      <a:endParaRPr lang="ru-RU"/>
                    </a:p>
                  </a:txBody>
                  <a:tcPr/>
                </a:tc>
                <a:tc>
                  <a:txBody>
                    <a:bodyPr/>
                    <a:lstStyle/>
                    <a:p>
                      <a:pPr fontAlgn="base"/>
                      <a:r>
                        <a:rPr lang="ru-RU" sz="1200" dirty="0">
                          <a:effectLst/>
                          <a:latin typeface="Roboto"/>
                        </a:rPr>
                        <a:t>Если возможно, следует использовать </a:t>
                      </a:r>
                      <a:r>
                        <a:rPr lang="ru-RU" sz="1200" dirty="0" err="1">
                          <a:effectLst/>
                          <a:latin typeface="Roboto"/>
                        </a:rPr>
                        <a:t>энтеральный</a:t>
                      </a:r>
                      <a:r>
                        <a:rPr lang="ru-RU" sz="1200" dirty="0">
                          <a:effectLst/>
                          <a:latin typeface="Roboto"/>
                        </a:rPr>
                        <a:t> путь введения</a:t>
                      </a:r>
                    </a:p>
                  </a:txBody>
                  <a:tcPr marL="95250" marR="95250" marT="95250" marB="95250" anchor="ctr"/>
                </a:tc>
                <a:tc>
                  <a:txBody>
                    <a:bodyPr/>
                    <a:lstStyle/>
                    <a:p>
                      <a:pPr fontAlgn="base"/>
                      <a:r>
                        <a:rPr lang="ru-RU" sz="1200">
                          <a:effectLst/>
                          <a:latin typeface="Roboto"/>
                        </a:rPr>
                        <a:t>А</a:t>
                      </a:r>
                    </a:p>
                  </a:txBody>
                  <a:tcPr marL="95250" marR="95250" marT="95250" marB="95250" anchor="ctr"/>
                </a:tc>
              </a:tr>
              <a:tr h="473144">
                <a:tc vMerge="1">
                  <a:txBody>
                    <a:bodyPr/>
                    <a:lstStyle/>
                    <a:p>
                      <a:endParaRPr lang="ru-RU"/>
                    </a:p>
                  </a:txBody>
                  <a:tcPr/>
                </a:tc>
                <a:tc>
                  <a:txBody>
                    <a:bodyPr/>
                    <a:lstStyle/>
                    <a:p>
                      <a:pPr fontAlgn="base"/>
                      <a:r>
                        <a:rPr lang="ru-RU" sz="1200" dirty="0">
                          <a:effectLst/>
                          <a:latin typeface="Roboto"/>
                        </a:rPr>
                        <a:t>Следует использовать стандартные смеси</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bl>
          </a:graphicData>
        </a:graphic>
      </p:graphicFrame>
    </p:spTree>
    <p:extLst>
      <p:ext uri="{BB962C8B-B14F-4D97-AF65-F5344CB8AC3E}">
        <p14:creationId xmlns:p14="http://schemas.microsoft.com/office/powerpoint/2010/main" val="2958823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10004729"/>
              </p:ext>
            </p:extLst>
          </p:nvPr>
        </p:nvGraphicFramePr>
        <p:xfrm>
          <a:off x="179512" y="116632"/>
          <a:ext cx="8783960" cy="5588190"/>
        </p:xfrm>
        <a:graphic>
          <a:graphicData uri="http://schemas.openxmlformats.org/drawingml/2006/table">
            <a:tbl>
              <a:tblPr firstRow="1" bandRow="1">
                <a:tableStyleId>{5C22544A-7EE6-4342-B048-85BDC9FD1C3A}</a:tableStyleId>
              </a:tblPr>
              <a:tblGrid>
                <a:gridCol w="1279207"/>
                <a:gridCol w="5326300"/>
                <a:gridCol w="2178453"/>
              </a:tblGrid>
              <a:tr h="438174">
                <a:tc rowSpan="4">
                  <a:txBody>
                    <a:bodyPr/>
                    <a:lstStyle/>
                    <a:p>
                      <a:pPr fontAlgn="base"/>
                      <a:r>
                        <a:rPr lang="ru-RU" sz="1400" dirty="0">
                          <a:effectLst/>
                          <a:latin typeface="Roboto"/>
                        </a:rPr>
                        <a:t>Болезнь Крона</a:t>
                      </a:r>
                    </a:p>
                  </a:txBody>
                  <a:tcPr marL="95250" marR="95250" marT="95250" marB="95250" anchor="ctr"/>
                </a:tc>
                <a:tc>
                  <a:txBody>
                    <a:bodyPr/>
                    <a:lstStyle/>
                    <a:p>
                      <a:endParaRPr lang="ru-RU"/>
                    </a:p>
                  </a:txBody>
                  <a:tcPr marL="95250" marR="95250" marT="95250" marB="95250" anchor="ctr"/>
                </a:tc>
                <a:tc>
                  <a:txBody>
                    <a:bodyPr/>
                    <a:lstStyle/>
                    <a:p>
                      <a:pPr fontAlgn="base"/>
                      <a:r>
                        <a:rPr lang="ru-RU">
                          <a:effectLst/>
                          <a:latin typeface="Roboto"/>
                        </a:rPr>
                        <a:t>А</a:t>
                      </a:r>
                    </a:p>
                  </a:txBody>
                  <a:tcPr marL="95250" marR="95250" marT="95250" marB="95250" anchor="ctr"/>
                </a:tc>
              </a:tr>
              <a:tr h="1041560">
                <a:tc vMerge="1">
                  <a:txBody>
                    <a:bodyPr/>
                    <a:lstStyle/>
                    <a:p>
                      <a:endParaRPr lang="ru-RU"/>
                    </a:p>
                  </a:txBody>
                  <a:tcPr/>
                </a:tc>
                <a:tc>
                  <a:txBody>
                    <a:bodyPr/>
                    <a:lstStyle/>
                    <a:p>
                      <a:pPr fontAlgn="base"/>
                      <a:r>
                        <a:rPr lang="ru-RU" sz="1200" dirty="0">
                          <a:effectLst/>
                          <a:latin typeface="Roboto"/>
                        </a:rPr>
                        <a:t>В случаях </a:t>
                      </a:r>
                      <a:r>
                        <a:rPr lang="ru-RU" sz="1200" dirty="0" err="1">
                          <a:effectLst/>
                          <a:latin typeface="Roboto"/>
                        </a:rPr>
                        <a:t>персистирования</a:t>
                      </a:r>
                      <a:r>
                        <a:rPr lang="ru-RU" sz="1200" dirty="0">
                          <a:effectLst/>
                          <a:latin typeface="Roboto"/>
                        </a:rPr>
                        <a:t> воспалительного процесса в кишечнике (например, у стероид-зависимых пациентов) следует использовать питательные смеси, предназначенные для приема через рот</a:t>
                      </a:r>
                    </a:p>
                  </a:txBody>
                  <a:tcPr marL="95250" marR="95250" marT="95250" marB="95250" anchor="ctr"/>
                </a:tc>
                <a:tc>
                  <a:txBody>
                    <a:bodyPr/>
                    <a:lstStyle/>
                    <a:p>
                      <a:pPr fontAlgn="base"/>
                      <a:r>
                        <a:rPr lang="ru-RU" sz="1200" dirty="0">
                          <a:effectLst/>
                          <a:latin typeface="Roboto"/>
                        </a:rPr>
                        <a:t>У взрослых при лечении острой фазы заболевания, если невозможно применять кортикостероиды, следует использовать ЭП</a:t>
                      </a:r>
                    </a:p>
                  </a:txBody>
                  <a:tcPr marL="95250" marR="95250" marT="95250" marB="95250" anchor="ctr"/>
                </a:tc>
              </a:tr>
              <a:tr h="1386352">
                <a:tc vMerge="1">
                  <a:txBody>
                    <a:bodyPr/>
                    <a:lstStyle/>
                    <a:p>
                      <a:endParaRPr lang="ru-RU"/>
                    </a:p>
                  </a:txBody>
                  <a:tcPr/>
                </a:tc>
                <a:tc>
                  <a:txBody>
                    <a:bodyPr/>
                    <a:lstStyle/>
                    <a:p>
                      <a:pPr fontAlgn="base"/>
                      <a:r>
                        <a:rPr lang="ru-RU" sz="1200" dirty="0">
                          <a:effectLst/>
                          <a:latin typeface="Roboto"/>
                        </a:rPr>
                        <a:t>Предпочтительнее вводить питательную смесь в непрерывном режиме, а не болюсами, так как риск осложнений при этом ниже</a:t>
                      </a:r>
                    </a:p>
                  </a:txBody>
                  <a:tcPr marL="95250" marR="95250" marT="95250" marB="95250" anchor="ctr"/>
                </a:tc>
                <a:tc>
                  <a:txBody>
                    <a:bodyPr/>
                    <a:lstStyle/>
                    <a:p>
                      <a:pPr fontAlgn="base"/>
                      <a:r>
                        <a:rPr lang="ru-RU" sz="1200" dirty="0">
                          <a:effectLst/>
                          <a:latin typeface="Roboto"/>
                        </a:rPr>
                        <a:t>Пациентам с недостаточностью питания, а также пациентам с воспалительным стенозом кишки следует проводить комбинированное лечение (ЭП + фармакотерапия)</a:t>
                      </a:r>
                    </a:p>
                  </a:txBody>
                  <a:tcPr marL="95250" marR="95250" marT="95250" marB="95250" anchor="ctr"/>
                </a:tc>
              </a:tr>
              <a:tr h="869164">
                <a:tc vMerge="1">
                  <a:txBody>
                    <a:bodyPr/>
                    <a:lstStyle/>
                    <a:p>
                      <a:endParaRPr lang="ru-RU"/>
                    </a:p>
                  </a:txBody>
                  <a:tcPr/>
                </a:tc>
                <a:tc>
                  <a:txBody>
                    <a:bodyPr/>
                    <a:lstStyle/>
                    <a:p>
                      <a:pPr fontAlgn="base"/>
                      <a:r>
                        <a:rPr lang="ru-RU" sz="1200" dirty="0">
                          <a:effectLst/>
                          <a:latin typeface="Roboto"/>
                        </a:rPr>
                        <a:t>Следует использовать стандартные смеси, так как не было обнаружено достоверных различий между эффектами АК, смесей на основе пептидов и смесей на основе цельного белка</a:t>
                      </a:r>
                    </a:p>
                  </a:txBody>
                  <a:tcPr marL="95250" marR="95250" marT="95250" marB="95250" anchor="ctr"/>
                </a:tc>
                <a:tc>
                  <a:txBody>
                    <a:bodyPr/>
                    <a:lstStyle/>
                    <a:p>
                      <a:pPr fontAlgn="base"/>
                      <a:r>
                        <a:rPr lang="ru-RU" sz="1200" dirty="0">
                          <a:effectLst/>
                          <a:latin typeface="Roboto"/>
                        </a:rPr>
                        <a:t>У детей, страдающих болезнью Крона, ЭП рассматривается как метод лечения первой линии</a:t>
                      </a:r>
                    </a:p>
                  </a:txBody>
                  <a:tcPr marL="95250" marR="95250" marT="95250" marB="95250" anchor="ctr"/>
                </a:tc>
              </a:tr>
              <a:tr h="1077150">
                <a:tc>
                  <a:txBody>
                    <a:bodyPr/>
                    <a:lstStyle/>
                    <a:p>
                      <a:pPr fontAlgn="base"/>
                      <a:r>
                        <a:rPr lang="ru-RU" sz="1200" dirty="0">
                          <a:effectLst/>
                          <a:latin typeface="Roboto"/>
                        </a:rPr>
                        <a:t>Неспецифический язвенный колит</a:t>
                      </a:r>
                    </a:p>
                  </a:txBody>
                  <a:tcPr marL="95250" marR="95250" marT="95250" marB="95250" anchor="ctr"/>
                </a:tc>
                <a:tc>
                  <a:txBody>
                    <a:bodyPr/>
                    <a:lstStyle/>
                    <a:p>
                      <a:pPr fontAlgn="base"/>
                      <a:r>
                        <a:rPr lang="ru-RU" sz="1200" dirty="0">
                          <a:effectLst/>
                          <a:latin typeface="Roboto"/>
                        </a:rPr>
                        <a:t>ЭП не оказывает влияния на активность заболевания и устойчивость ремиссии. Пациентам с недостаточностью питания или со сниженным потреблением пищи следует проводить ЭП, используя стандартные смеси</a:t>
                      </a:r>
                    </a:p>
                  </a:txBody>
                  <a:tcPr marL="95250" marR="95250" marT="95250" marB="95250" anchor="ctr"/>
                </a:tc>
                <a:tc>
                  <a:txBody>
                    <a:bodyPr/>
                    <a:lstStyle/>
                    <a:p>
                      <a:pPr fontAlgn="base"/>
                      <a:r>
                        <a:rPr lang="en-US" sz="1200" dirty="0">
                          <a:effectLst/>
                          <a:latin typeface="Roboto"/>
                        </a:rPr>
                        <a:t>C</a:t>
                      </a:r>
                    </a:p>
                  </a:txBody>
                  <a:tcPr marL="95250" marR="95250" marT="95250" marB="95250" anchor="ctr"/>
                </a:tc>
              </a:tr>
              <a:tr h="344792">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2862847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42960233"/>
              </p:ext>
            </p:extLst>
          </p:nvPr>
        </p:nvGraphicFramePr>
        <p:xfrm>
          <a:off x="79795" y="-184390"/>
          <a:ext cx="9036496" cy="6035776"/>
        </p:xfrm>
        <a:graphic>
          <a:graphicData uri="http://schemas.openxmlformats.org/drawingml/2006/table">
            <a:tbl>
              <a:tblPr firstRow="1" bandRow="1">
                <a:tableStyleId>{5C22544A-7EE6-4342-B048-85BDC9FD1C3A}</a:tableStyleId>
              </a:tblPr>
              <a:tblGrid>
                <a:gridCol w="1730541"/>
                <a:gridCol w="5109217"/>
                <a:gridCol w="2196738"/>
              </a:tblGrid>
              <a:tr h="483849">
                <a:tc>
                  <a:txBody>
                    <a:bodyPr/>
                    <a:lstStyle/>
                    <a:p>
                      <a:pPr fontAlgn="base"/>
                      <a:r>
                        <a:rPr lang="ru-RU" sz="1200" b="1" dirty="0">
                          <a:effectLst/>
                          <a:latin typeface="Roboto"/>
                        </a:rPr>
                        <a:t>Состояние</a:t>
                      </a:r>
                      <a:endParaRPr lang="ru-RU" sz="1200" dirty="0">
                        <a:effectLst/>
                        <a:latin typeface="Roboto"/>
                      </a:endParaRPr>
                    </a:p>
                  </a:txBody>
                  <a:tcPr marL="95250" marR="95250" marT="95250" marB="95250" anchor="ctr"/>
                </a:tc>
                <a:tc>
                  <a:txBody>
                    <a:bodyPr/>
                    <a:lstStyle/>
                    <a:p>
                      <a:pPr fontAlgn="base"/>
                      <a:r>
                        <a:rPr lang="ru-RU" sz="1200" b="1" dirty="0">
                          <a:effectLst/>
                          <a:latin typeface="Roboto"/>
                        </a:rPr>
                        <a:t>Рекомендация</a:t>
                      </a:r>
                      <a:endParaRPr lang="ru-RU" sz="1200" dirty="0">
                        <a:effectLst/>
                        <a:latin typeface="Roboto"/>
                      </a:endParaRPr>
                    </a:p>
                  </a:txBody>
                  <a:tcPr marL="95250" marR="95250" marT="95250" marB="95250" anchor="ctr"/>
                </a:tc>
                <a:tc>
                  <a:txBody>
                    <a:bodyPr/>
                    <a:lstStyle/>
                    <a:p>
                      <a:pPr fontAlgn="base"/>
                      <a:r>
                        <a:rPr lang="ru-RU" sz="1200" b="1" dirty="0">
                          <a:effectLst/>
                          <a:latin typeface="Roboto"/>
                        </a:rPr>
                        <a:t>Уровень доказательности</a:t>
                      </a:r>
                      <a:endParaRPr lang="ru-RU" sz="1200" dirty="0">
                        <a:effectLst/>
                        <a:latin typeface="Roboto"/>
                      </a:endParaRPr>
                    </a:p>
                  </a:txBody>
                  <a:tcPr marL="95250" marR="95250" marT="95250" marB="95250" anchor="ctr"/>
                </a:tc>
              </a:tr>
              <a:tr h="781559">
                <a:tc rowSpan="6">
                  <a:txBody>
                    <a:bodyPr/>
                    <a:lstStyle/>
                    <a:p>
                      <a:pPr fontAlgn="base"/>
                      <a:r>
                        <a:rPr lang="ru-RU" sz="1200">
                          <a:effectLst/>
                          <a:latin typeface="Roboto"/>
                        </a:rPr>
                        <a:t>Острый панкреатит</a:t>
                      </a:r>
                    </a:p>
                  </a:txBody>
                  <a:tcPr marL="95250" marR="95250" marT="95250" marB="95250" anchor="ctr"/>
                </a:tc>
                <a:tc>
                  <a:txBody>
                    <a:bodyPr/>
                    <a:lstStyle/>
                    <a:p>
                      <a:pPr fontAlgn="base"/>
                      <a:r>
                        <a:rPr lang="ru-RU" sz="1200">
                          <a:effectLst/>
                          <a:latin typeface="Roboto"/>
                        </a:rPr>
                        <a:t>Острый панкреатит умеренной тяжести: следует проводить зондовое питание, если из-за стойких болей невозможно осуществлять питание через рот в течение &gt;5 сут</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543269">
                <a:tc vMerge="1">
                  <a:txBody>
                    <a:bodyPr/>
                    <a:lstStyle/>
                    <a:p>
                      <a:endParaRPr lang="ru-RU"/>
                    </a:p>
                  </a:txBody>
                  <a:tcPr/>
                </a:tc>
                <a:tc>
                  <a:txBody>
                    <a:bodyPr/>
                    <a:lstStyle/>
                    <a:p>
                      <a:pPr fontAlgn="base"/>
                      <a:r>
                        <a:rPr lang="ru-RU" sz="1200">
                          <a:effectLst/>
                          <a:latin typeface="Roboto"/>
                        </a:rPr>
                        <a:t>Тяжелый некротизирующий панкреатит: при возможности следует проводить ЭП</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r h="441766">
                <a:tc vMerge="1">
                  <a:txBody>
                    <a:bodyPr/>
                    <a:lstStyle/>
                    <a:p>
                      <a:endParaRPr lang="ru-RU"/>
                    </a:p>
                  </a:txBody>
                  <a:tcPr/>
                </a:tc>
                <a:tc>
                  <a:txBody>
                    <a:bodyPr/>
                    <a:lstStyle/>
                    <a:p>
                      <a:pPr fontAlgn="base"/>
                      <a:r>
                        <a:rPr lang="ru-RU" sz="1200">
                          <a:effectLst/>
                          <a:latin typeface="Roboto"/>
                        </a:rPr>
                        <a:t>При переносимости ЭП его следует вводить в постоянном режиме</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562611">
                <a:tc vMerge="1">
                  <a:txBody>
                    <a:bodyPr/>
                    <a:lstStyle/>
                    <a:p>
                      <a:endParaRPr lang="ru-RU"/>
                    </a:p>
                  </a:txBody>
                  <a:tcPr/>
                </a:tc>
                <a:tc>
                  <a:txBody>
                    <a:bodyPr/>
                    <a:lstStyle/>
                    <a:p>
                      <a:pPr fontAlgn="base"/>
                      <a:r>
                        <a:rPr lang="ru-RU" sz="1200" dirty="0">
                          <a:effectLst/>
                          <a:latin typeface="Roboto"/>
                        </a:rPr>
                        <a:t>Если введение в желудок переносится плохо, следует использовать </a:t>
                      </a:r>
                      <a:r>
                        <a:rPr lang="ru-RU" sz="1200" dirty="0" err="1">
                          <a:effectLst/>
                          <a:latin typeface="Roboto"/>
                        </a:rPr>
                        <a:t>еюнальный</a:t>
                      </a:r>
                      <a:r>
                        <a:rPr lang="ru-RU" sz="1200" dirty="0">
                          <a:effectLst/>
                          <a:latin typeface="Roboto"/>
                        </a:rPr>
                        <a:t> путь введения</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781559">
                <a:tc vMerge="1">
                  <a:txBody>
                    <a:bodyPr/>
                    <a:lstStyle/>
                    <a:p>
                      <a:endParaRPr lang="ru-RU"/>
                    </a:p>
                  </a:txBody>
                  <a:tcPr/>
                </a:tc>
                <a:tc>
                  <a:txBody>
                    <a:bodyPr/>
                    <a:lstStyle/>
                    <a:p>
                      <a:pPr fontAlgn="base"/>
                      <a:r>
                        <a:rPr lang="ru-RU" sz="1200">
                          <a:effectLst/>
                          <a:latin typeface="Roboto"/>
                        </a:rPr>
                        <a:t>В случае обструкции выходного отдела желудка кончик зонда должен располагаться дистальнее места обструкции; если это неосуществимо, следует проводить ПП</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588184">
                <a:tc vMerge="1">
                  <a:txBody>
                    <a:bodyPr/>
                    <a:lstStyle/>
                    <a:p>
                      <a:endParaRPr lang="ru-RU"/>
                    </a:p>
                  </a:txBody>
                  <a:tcPr/>
                </a:tc>
                <a:tc>
                  <a:txBody>
                    <a:bodyPr/>
                    <a:lstStyle/>
                    <a:p>
                      <a:pPr fontAlgn="base"/>
                      <a:r>
                        <a:rPr lang="ru-RU" sz="1200" dirty="0">
                          <a:effectLst/>
                          <a:latin typeface="Roboto"/>
                        </a:rPr>
                        <a:t>Можно пытаться проводить ЭП с использованием стандартных смесей, если позволяет переносимость</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588184">
                <a:tc rowSpan="3">
                  <a:txBody>
                    <a:bodyPr/>
                    <a:lstStyle/>
                    <a:p>
                      <a:pPr fontAlgn="base"/>
                      <a:r>
                        <a:rPr lang="ru-RU" sz="1200" dirty="0">
                          <a:effectLst/>
                          <a:latin typeface="Roboto"/>
                        </a:rPr>
                        <a:t>Алкогольный </a:t>
                      </a:r>
                      <a:r>
                        <a:rPr lang="ru-RU" sz="1200" dirty="0" err="1">
                          <a:effectLst/>
                          <a:latin typeface="Roboto"/>
                        </a:rPr>
                        <a:t>стеатогепатит</a:t>
                      </a:r>
                      <a:endParaRPr lang="ru-RU" sz="1200" dirty="0">
                        <a:effectLst/>
                        <a:latin typeface="Roboto"/>
                      </a:endParaRPr>
                    </a:p>
                  </a:txBody>
                  <a:tcPr marL="95250" marR="95250" marT="95250" marB="95250" anchor="ctr"/>
                </a:tc>
                <a:tc>
                  <a:txBody>
                    <a:bodyPr/>
                    <a:lstStyle/>
                    <a:p>
                      <a:pPr fontAlgn="base"/>
                      <a:r>
                        <a:rPr lang="ru-RU" sz="1200">
                          <a:effectLst/>
                          <a:latin typeface="Roboto"/>
                        </a:rPr>
                        <a:t>Если потребность пациента в энергии не может быть удовлетворена обычной пищей, следует назначить дополнительное ЭП</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r h="564636">
                <a:tc vMerge="1">
                  <a:txBody>
                    <a:bodyPr/>
                    <a:lstStyle/>
                    <a:p>
                      <a:endParaRPr lang="ru-RU"/>
                    </a:p>
                  </a:txBody>
                  <a:tcPr/>
                </a:tc>
                <a:tc>
                  <a:txBody>
                    <a:bodyPr/>
                    <a:lstStyle/>
                    <a:p>
                      <a:pPr fontAlgn="base"/>
                      <a:r>
                        <a:rPr lang="ru-RU" sz="1200" dirty="0">
                          <a:effectLst/>
                          <a:latin typeface="Roboto"/>
                        </a:rPr>
                        <a:t>В общем случае рекомендуется использовать смеси с цельным белком</a:t>
                      </a:r>
                    </a:p>
                  </a:txBody>
                  <a:tcPr marL="95250" marR="95250" marT="95250" marB="95250" anchor="ctr"/>
                </a:tc>
                <a:tc>
                  <a:txBody>
                    <a:bodyPr/>
                    <a:lstStyle/>
                    <a:p>
                      <a:pPr fontAlgn="base"/>
                      <a:r>
                        <a:rPr lang="ru-RU" sz="1200">
                          <a:effectLst/>
                          <a:latin typeface="Roboto"/>
                        </a:rPr>
                        <a:t>С</a:t>
                      </a:r>
                    </a:p>
                  </a:txBody>
                  <a:tcPr marL="95250" marR="95250" marT="95250" marB="95250" anchor="ctr"/>
                </a:tc>
              </a:tr>
              <a:tr h="687168">
                <a:tc vMerge="1">
                  <a:txBody>
                    <a:bodyPr/>
                    <a:lstStyle/>
                    <a:p>
                      <a:endParaRPr lang="ru-RU"/>
                    </a:p>
                  </a:txBody>
                  <a:tcPr/>
                </a:tc>
                <a:tc>
                  <a:txBody>
                    <a:bodyPr/>
                    <a:lstStyle/>
                    <a:p>
                      <a:pPr fontAlgn="base"/>
                      <a:r>
                        <a:rPr lang="ru-RU" sz="1200" dirty="0">
                          <a:effectLst/>
                          <a:latin typeface="Roboto"/>
                        </a:rPr>
                        <a:t>Рассмотрите использование более концентрированных </a:t>
                      </a:r>
                      <a:r>
                        <a:rPr lang="ru-RU" sz="1200" dirty="0" err="1">
                          <a:effectLst/>
                          <a:latin typeface="Roboto"/>
                        </a:rPr>
                        <a:t>гиперкалорических</a:t>
                      </a:r>
                      <a:r>
                        <a:rPr lang="ru-RU" sz="1200" dirty="0">
                          <a:effectLst/>
                          <a:latin typeface="Roboto"/>
                        </a:rPr>
                        <a:t> смесей у пациентов с асцитом</a:t>
                      </a:r>
                    </a:p>
                  </a:txBody>
                  <a:tcPr marL="95250" marR="95250" marT="95250" marB="95250" anchor="ctr"/>
                </a:tc>
                <a:tc>
                  <a:txBody>
                    <a:bodyPr/>
                    <a:lstStyle/>
                    <a:p>
                      <a:pPr fontAlgn="base"/>
                      <a:r>
                        <a:rPr lang="ru-RU" sz="1200" dirty="0" smtClean="0">
                          <a:effectLst/>
                          <a:latin typeface="Roboto"/>
                        </a:rPr>
                        <a:t>А</a:t>
                      </a:r>
                      <a:endParaRPr lang="ru-RU" sz="1200" dirty="0">
                        <a:effectLst/>
                        <a:latin typeface="Roboto"/>
                      </a:endParaRPr>
                    </a:p>
                  </a:txBody>
                  <a:tcPr marL="95250" marR="95250" marT="95250" marB="95250" anchor="ctr"/>
                </a:tc>
              </a:tr>
            </a:tbl>
          </a:graphicData>
        </a:graphic>
      </p:graphicFrame>
    </p:spTree>
    <p:extLst>
      <p:ext uri="{BB962C8B-B14F-4D97-AF65-F5344CB8AC3E}">
        <p14:creationId xmlns:p14="http://schemas.microsoft.com/office/powerpoint/2010/main" val="3975771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04595899"/>
              </p:ext>
            </p:extLst>
          </p:nvPr>
        </p:nvGraphicFramePr>
        <p:xfrm>
          <a:off x="0" y="116632"/>
          <a:ext cx="9036496" cy="5860816"/>
        </p:xfrm>
        <a:graphic>
          <a:graphicData uri="http://schemas.openxmlformats.org/drawingml/2006/table">
            <a:tbl>
              <a:tblPr firstRow="1" bandRow="1">
                <a:tableStyleId>{5C22544A-7EE6-4342-B048-85BDC9FD1C3A}</a:tableStyleId>
              </a:tblPr>
              <a:tblGrid>
                <a:gridCol w="1731995"/>
                <a:gridCol w="5421898"/>
                <a:gridCol w="1882603"/>
              </a:tblGrid>
              <a:tr h="720080">
                <a:tc rowSpan="3">
                  <a:txBody>
                    <a:bodyPr/>
                    <a:lstStyle/>
                    <a:p>
                      <a:pPr fontAlgn="base"/>
                      <a:r>
                        <a:rPr lang="ru-RU" sz="1200" b="1" i="1" dirty="0">
                          <a:solidFill>
                            <a:srgbClr val="FFFF00"/>
                          </a:solidFill>
                          <a:effectLst/>
                          <a:latin typeface="Roboto"/>
                        </a:rPr>
                        <a:t>Цирроз печени</a:t>
                      </a:r>
                    </a:p>
                  </a:txBody>
                  <a:tcPr marL="95250" marR="95250" marT="95250" marB="95250" anchor="ctr"/>
                </a:tc>
                <a:tc>
                  <a:txBody>
                    <a:bodyPr/>
                    <a:lstStyle/>
                    <a:p>
                      <a:pPr fontAlgn="base"/>
                      <a:r>
                        <a:rPr lang="ru-RU" sz="1200" dirty="0">
                          <a:effectLst/>
                          <a:latin typeface="Roboto"/>
                        </a:rPr>
                        <a:t>Пациентам с циррозом печени рекомендуется проведение ЭП в связи с тем, что оно способствует улучшению </a:t>
                      </a:r>
                      <a:r>
                        <a:rPr lang="ru-RU" sz="1200" dirty="0" err="1">
                          <a:effectLst/>
                          <a:latin typeface="Roboto"/>
                        </a:rPr>
                        <a:t>нутриционного</a:t>
                      </a:r>
                      <a:r>
                        <a:rPr lang="ru-RU" sz="1200" dirty="0">
                          <a:effectLst/>
                          <a:latin typeface="Roboto"/>
                        </a:rPr>
                        <a:t> статуса и функции печени, снижению частоты осложнений, увеличению продолжительности жизни</a:t>
                      </a:r>
                    </a:p>
                  </a:txBody>
                  <a:tcPr marL="95250" marR="95250" marT="95250" marB="95250" anchor="ctr"/>
                </a:tc>
                <a:tc>
                  <a:txBody>
                    <a:bodyPr/>
                    <a:lstStyle/>
                    <a:p>
                      <a:pPr fontAlgn="base"/>
                      <a:r>
                        <a:rPr lang="ru-RU">
                          <a:effectLst/>
                          <a:latin typeface="Roboto"/>
                        </a:rPr>
                        <a:t>А</a:t>
                      </a:r>
                    </a:p>
                  </a:txBody>
                  <a:tcPr marL="95250" marR="95250" marT="95250" marB="95250" anchor="ctr"/>
                </a:tc>
              </a:tr>
              <a:tr h="734164">
                <a:tc vMerge="1">
                  <a:txBody>
                    <a:bodyPr/>
                    <a:lstStyle/>
                    <a:p>
                      <a:endParaRPr lang="ru-RU"/>
                    </a:p>
                  </a:txBody>
                  <a:tcPr/>
                </a:tc>
                <a:tc>
                  <a:txBody>
                    <a:bodyPr/>
                    <a:lstStyle/>
                    <a:p>
                      <a:pPr fontAlgn="base"/>
                      <a:r>
                        <a:rPr lang="ru-RU" sz="1200">
                          <a:effectLst/>
                          <a:latin typeface="Roboto"/>
                        </a:rPr>
                        <a:t>Если, несмотря на соблюдение адекватных рекомендаций по питанию, не удается добиться удовлетворения потребности пациента в энергии пищей, принимаемой через рот, следует назначить дополнительное ЭП</a:t>
                      </a:r>
                    </a:p>
                  </a:txBody>
                  <a:tcPr marL="95250" marR="95250" marT="95250" marB="95250" anchor="ctr"/>
                </a:tc>
                <a:tc>
                  <a:txBody>
                    <a:bodyPr/>
                    <a:lstStyle/>
                    <a:p>
                      <a:pPr fontAlgn="base"/>
                      <a:r>
                        <a:rPr lang="ru-RU" sz="1200">
                          <a:effectLst/>
                          <a:latin typeface="Roboto"/>
                        </a:rPr>
                        <a:t>А</a:t>
                      </a:r>
                    </a:p>
                  </a:txBody>
                  <a:tcPr marL="95250" marR="95250" marT="95250" marB="95250" anchor="ctr"/>
                </a:tc>
              </a:tr>
              <a:tr h="532224">
                <a:tc vMerge="1">
                  <a:txBody>
                    <a:bodyPr/>
                    <a:lstStyle/>
                    <a:p>
                      <a:endParaRPr lang="ru-RU"/>
                    </a:p>
                  </a:txBody>
                  <a:tcPr/>
                </a:tc>
                <a:tc>
                  <a:txBody>
                    <a:bodyPr/>
                    <a:lstStyle/>
                    <a:p>
                      <a:pPr fontAlgn="base"/>
                      <a:r>
                        <a:rPr lang="ru-RU" sz="1200">
                          <a:effectLst/>
                          <a:latin typeface="Roboto"/>
                        </a:rPr>
                        <a:t>В общем случае рекомендуется использовать смеси с цельным белком</a:t>
                      </a:r>
                    </a:p>
                  </a:txBody>
                  <a:tcPr marL="95250" marR="95250" marT="95250" marB="95250" anchor="ctr"/>
                </a:tc>
                <a:tc>
                  <a:txBody>
                    <a:bodyPr/>
                    <a:lstStyle/>
                    <a:p>
                      <a:pPr fontAlgn="base"/>
                      <a:endParaRPr lang="ru-RU" sz="1200" dirty="0">
                        <a:effectLst/>
                        <a:latin typeface="Roboto"/>
                      </a:endParaRPr>
                    </a:p>
                  </a:txBody>
                  <a:tcPr marL="95250" marR="95250" marT="95250" marB="95250" anchor="ctr"/>
                </a:tc>
              </a:tr>
              <a:tr h="552028">
                <a:tc rowSpan="4">
                  <a:txBody>
                    <a:bodyPr/>
                    <a:lstStyle/>
                    <a:p>
                      <a:pPr fontAlgn="base"/>
                      <a:r>
                        <a:rPr lang="ru-RU" sz="1200" b="1" i="1" dirty="0">
                          <a:solidFill>
                            <a:srgbClr val="FFFF00"/>
                          </a:solidFill>
                          <a:effectLst/>
                          <a:latin typeface="Roboto"/>
                        </a:rPr>
                        <a:t>Острая почечная недостаточность (ОПН)</a:t>
                      </a:r>
                    </a:p>
                  </a:txBody>
                  <a:tcPr marL="95250" marR="95250" marT="95250" marB="95250" anchor="ctr"/>
                </a:tc>
                <a:tc>
                  <a:txBody>
                    <a:bodyPr/>
                    <a:lstStyle/>
                    <a:p>
                      <a:pPr fontAlgn="base"/>
                      <a:r>
                        <a:rPr lang="ru-RU" sz="1200">
                          <a:effectLst/>
                          <a:latin typeface="Roboto"/>
                        </a:rPr>
                        <a:t>Основным показанием к проведению энтерального питания является недостаточность питания</a:t>
                      </a:r>
                    </a:p>
                  </a:txBody>
                  <a:tcPr marL="95250" marR="95250" marT="95250" marB="95250" anchor="ctr"/>
                </a:tc>
                <a:tc>
                  <a:txBody>
                    <a:bodyPr/>
                    <a:lstStyle/>
                    <a:p>
                      <a:pPr fontAlgn="base"/>
                      <a:r>
                        <a:rPr lang="ru-RU" sz="1200">
                          <a:effectLst/>
                          <a:latin typeface="Roboto"/>
                        </a:rPr>
                        <a:t>С</a:t>
                      </a:r>
                    </a:p>
                  </a:txBody>
                  <a:tcPr marL="95250" marR="95250" marT="95250" marB="95250" anchor="ctr"/>
                </a:tc>
              </a:tr>
              <a:tr h="427816">
                <a:tc vMerge="1">
                  <a:txBody>
                    <a:bodyPr/>
                    <a:lstStyle/>
                    <a:p>
                      <a:endParaRPr lang="ru-RU"/>
                    </a:p>
                  </a:txBody>
                  <a:tcPr/>
                </a:tc>
                <a:tc>
                  <a:txBody>
                    <a:bodyPr/>
                    <a:lstStyle/>
                    <a:p>
                      <a:pPr fontAlgn="base"/>
                      <a:r>
                        <a:rPr lang="ru-RU" sz="1200">
                          <a:effectLst/>
                          <a:latin typeface="Roboto"/>
                        </a:rPr>
                        <a:t>При тяжелой ОПН рекомендации по применению ЭП не отличаются от таковых для интенсивной терапии</a:t>
                      </a:r>
                    </a:p>
                  </a:txBody>
                  <a:tcPr marL="95250" marR="95250" marT="95250" marB="95250" anchor="ctr"/>
                </a:tc>
                <a:tc>
                  <a:txBody>
                    <a:bodyPr/>
                    <a:lstStyle/>
                    <a:p>
                      <a:pPr fontAlgn="base"/>
                      <a:r>
                        <a:rPr lang="ru-RU" sz="1200">
                          <a:effectLst/>
                          <a:latin typeface="Roboto"/>
                        </a:rPr>
                        <a:t>С</a:t>
                      </a:r>
                    </a:p>
                  </a:txBody>
                  <a:tcPr marL="95250" marR="95250" marT="95250" marB="95250" anchor="ctr"/>
                </a:tc>
              </a:tr>
              <a:tr h="375612">
                <a:tc vMerge="1">
                  <a:txBody>
                    <a:bodyPr/>
                    <a:lstStyle/>
                    <a:p>
                      <a:endParaRPr lang="ru-RU"/>
                    </a:p>
                  </a:txBody>
                  <a:tcPr/>
                </a:tc>
                <a:tc>
                  <a:txBody>
                    <a:bodyPr/>
                    <a:lstStyle/>
                    <a:p>
                      <a:pPr fontAlgn="base"/>
                      <a:r>
                        <a:rPr lang="ru-RU" sz="1200">
                          <a:effectLst/>
                          <a:latin typeface="Roboto"/>
                        </a:rPr>
                        <a:t>Большинству пациентов подходят стандартные смеси</a:t>
                      </a:r>
                    </a:p>
                  </a:txBody>
                  <a:tcPr marL="95250" marR="95250" marT="95250" marB="95250" anchor="ctr"/>
                </a:tc>
                <a:tc>
                  <a:txBody>
                    <a:bodyPr/>
                    <a:lstStyle/>
                    <a:p>
                      <a:pPr fontAlgn="base"/>
                      <a:r>
                        <a:rPr lang="ru-RU" sz="1200">
                          <a:effectLst/>
                          <a:latin typeface="Roboto"/>
                        </a:rPr>
                        <a:t>С</a:t>
                      </a:r>
                    </a:p>
                  </a:txBody>
                  <a:tcPr marL="95250" marR="95250" marT="95250" marB="95250" anchor="ctr"/>
                </a:tc>
              </a:tr>
              <a:tr h="720080">
                <a:tc vMerge="1">
                  <a:txBody>
                    <a:bodyPr/>
                    <a:lstStyle/>
                    <a:p>
                      <a:endParaRPr lang="ru-RU"/>
                    </a:p>
                  </a:txBody>
                  <a:tcPr/>
                </a:tc>
                <a:tc>
                  <a:txBody>
                    <a:bodyPr/>
                    <a:lstStyle/>
                    <a:p>
                      <a:pPr fontAlgn="base"/>
                      <a:r>
                        <a:rPr lang="ru-RU" sz="1200">
                          <a:effectLst/>
                          <a:latin typeface="Roboto"/>
                        </a:rPr>
                        <a:t>В случае наличия электролитных нарушений лучше подходят смеси, предназначенные для использования при хронической почечной недостаточности</a:t>
                      </a:r>
                    </a:p>
                  </a:txBody>
                  <a:tcPr marL="95250" marR="95250" marT="95250" marB="95250" anchor="ctr"/>
                </a:tc>
                <a:tc>
                  <a:txBody>
                    <a:bodyPr/>
                    <a:lstStyle/>
                    <a:p>
                      <a:pPr fontAlgn="base"/>
                      <a:endParaRPr lang="ru-RU" sz="1200" dirty="0">
                        <a:effectLst/>
                        <a:latin typeface="Roboto"/>
                      </a:endParaRPr>
                    </a:p>
                  </a:txBody>
                  <a:tcPr marL="95250" marR="95250" marT="95250" marB="95250" anchor="ctr"/>
                </a:tc>
              </a:tr>
              <a:tr h="720080">
                <a:tc rowSpan="2">
                  <a:txBody>
                    <a:bodyPr/>
                    <a:lstStyle/>
                    <a:p>
                      <a:pPr fontAlgn="base"/>
                      <a:r>
                        <a:rPr lang="ru-RU" sz="1200" dirty="0">
                          <a:effectLst/>
                          <a:latin typeface="Roboto"/>
                        </a:rPr>
                        <a:t>Истощение при ВИЧ и других хронических инфекциях</a:t>
                      </a:r>
                    </a:p>
                  </a:txBody>
                  <a:tcPr marL="95250" marR="95250" marT="95250" marB="95250" anchor="ctr"/>
                </a:tc>
                <a:tc>
                  <a:txBody>
                    <a:bodyPr/>
                    <a:lstStyle/>
                    <a:p>
                      <a:pPr fontAlgn="base"/>
                      <a:r>
                        <a:rPr lang="ru-RU" sz="1200" dirty="0" err="1">
                          <a:effectLst/>
                          <a:latin typeface="Roboto"/>
                        </a:rPr>
                        <a:t>Нутритивная</a:t>
                      </a:r>
                      <a:r>
                        <a:rPr lang="ru-RU" sz="1200" dirty="0">
                          <a:effectLst/>
                          <a:latin typeface="Roboto"/>
                        </a:rPr>
                        <a:t> терапия показана, если отмечается значительная потеря массы тела или клеточной массы</a:t>
                      </a:r>
                    </a:p>
                  </a:txBody>
                  <a:tcPr marL="95250" marR="95250" marT="95250" marB="95250" anchor="ctr"/>
                </a:tc>
                <a:tc>
                  <a:txBody>
                    <a:bodyPr/>
                    <a:lstStyle/>
                    <a:p>
                      <a:pPr fontAlgn="base"/>
                      <a:r>
                        <a:rPr lang="ru-RU" sz="1200">
                          <a:effectLst/>
                          <a:latin typeface="Roboto"/>
                        </a:rPr>
                        <a:t>В</a:t>
                      </a:r>
                    </a:p>
                  </a:txBody>
                  <a:tcPr marL="95250" marR="95250" marT="95250" marB="95250" anchor="ctr"/>
                </a:tc>
              </a:tr>
              <a:tr h="720080">
                <a:tc vMerge="1">
                  <a:txBody>
                    <a:bodyPr/>
                    <a:lstStyle/>
                    <a:p>
                      <a:endParaRPr lang="ru-RU"/>
                    </a:p>
                  </a:txBody>
                  <a:tcPr/>
                </a:tc>
                <a:tc>
                  <a:txBody>
                    <a:bodyPr/>
                    <a:lstStyle/>
                    <a:p>
                      <a:pPr fontAlgn="base"/>
                      <a:r>
                        <a:rPr lang="ru-RU" sz="1200" dirty="0">
                          <a:effectLst/>
                          <a:latin typeface="Roboto"/>
                        </a:rPr>
                        <a:t>Следует использовать стандартные смеси</a:t>
                      </a:r>
                    </a:p>
                  </a:txBody>
                  <a:tcPr marL="95250" marR="95250" marT="95250" marB="95250" anchor="ctr"/>
                </a:tc>
                <a:tc>
                  <a:txBody>
                    <a:bodyPr/>
                    <a:lstStyle/>
                    <a:p>
                      <a:pPr fontAlgn="base"/>
                      <a:r>
                        <a:rPr lang="ru-RU" sz="1200" dirty="0">
                          <a:effectLst/>
                          <a:latin typeface="Roboto"/>
                        </a:rPr>
                        <a:t>В</a:t>
                      </a:r>
                    </a:p>
                  </a:txBody>
                  <a:tcPr marL="95250" marR="95250" marT="95250" marB="95250" anchor="ctr"/>
                </a:tc>
              </a:tr>
            </a:tbl>
          </a:graphicData>
        </a:graphic>
      </p:graphicFrame>
    </p:spTree>
    <p:extLst>
      <p:ext uri="{BB962C8B-B14F-4D97-AF65-F5344CB8AC3E}">
        <p14:creationId xmlns:p14="http://schemas.microsoft.com/office/powerpoint/2010/main" val="1507774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88374858"/>
              </p:ext>
            </p:extLst>
          </p:nvPr>
        </p:nvGraphicFramePr>
        <p:xfrm>
          <a:off x="1" y="0"/>
          <a:ext cx="9144000" cy="7039672"/>
        </p:xfrm>
        <a:graphic>
          <a:graphicData uri="http://schemas.openxmlformats.org/drawingml/2006/table">
            <a:tbl>
              <a:tblPr firstRow="1" bandRow="1">
                <a:tableStyleId>{5C22544A-7EE6-4342-B048-85BDC9FD1C3A}</a:tableStyleId>
              </a:tblPr>
              <a:tblGrid>
                <a:gridCol w="1948724"/>
                <a:gridCol w="5771212"/>
                <a:gridCol w="1424064"/>
              </a:tblGrid>
              <a:tr h="648072">
                <a:tc rowSpan="3">
                  <a:txBody>
                    <a:bodyPr/>
                    <a:lstStyle/>
                    <a:p>
                      <a:pPr fontAlgn="base"/>
                      <a:r>
                        <a:rPr lang="ru-RU" sz="1200" b="0" dirty="0">
                          <a:effectLst/>
                          <a:latin typeface="Roboto"/>
                        </a:rPr>
                        <a:t>Хроническая почечная недостаточность (ХПН) при консервативном лечении</a:t>
                      </a:r>
                    </a:p>
                  </a:txBody>
                  <a:tcPr marL="95250" marR="95250" marT="95250" marB="95250" anchor="ctr"/>
                </a:tc>
                <a:tc>
                  <a:txBody>
                    <a:bodyPr/>
                    <a:lstStyle/>
                    <a:p>
                      <a:pPr fontAlgn="base"/>
                      <a:r>
                        <a:rPr lang="ru-RU" sz="1100" dirty="0">
                          <a:effectLst/>
                          <a:latin typeface="Roboto"/>
                        </a:rPr>
                        <a:t>Если, несмотря на наблюдение специалиста и применение питательных смесей, предназначенных для приема через рот, невозможно достичь адекватного потребления пищи естественным путем, следует проводить зондовое питание</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518140">
                <a:tc vMerge="1">
                  <a:txBody>
                    <a:bodyPr/>
                    <a:lstStyle/>
                    <a:p>
                      <a:endParaRPr lang="ru-RU"/>
                    </a:p>
                  </a:txBody>
                  <a:tcPr/>
                </a:tc>
                <a:tc>
                  <a:txBody>
                    <a:bodyPr/>
                    <a:lstStyle/>
                    <a:p>
                      <a:pPr fontAlgn="base"/>
                      <a:r>
                        <a:rPr lang="ru-RU" sz="1100" dirty="0">
                          <a:effectLst/>
                          <a:latin typeface="Roboto"/>
                        </a:rPr>
                        <a:t>Пациентам с ХПН, имеющим недостаточность питания, для проведения ЭП в течение непродолжительного времени следует использовать стандартные смеси</a:t>
                      </a:r>
                    </a:p>
                  </a:txBody>
                  <a:tcPr marL="95250" marR="95250" marT="95250" marB="95250" anchor="ctr"/>
                </a:tc>
                <a:tc>
                  <a:txBody>
                    <a:bodyPr/>
                    <a:lstStyle/>
                    <a:p>
                      <a:pPr fontAlgn="base"/>
                      <a:r>
                        <a:rPr lang="ru-RU" sz="1100" dirty="0">
                          <a:effectLst/>
                          <a:latin typeface="Roboto"/>
                        </a:rPr>
                        <a:t>С</a:t>
                      </a:r>
                    </a:p>
                  </a:txBody>
                  <a:tcPr marL="95250" marR="95250" marT="95250" marB="95250" anchor="ctr"/>
                </a:tc>
              </a:tr>
              <a:tr h="355064">
                <a:tc vMerge="1">
                  <a:txBody>
                    <a:bodyPr/>
                    <a:lstStyle/>
                    <a:p>
                      <a:endParaRPr lang="ru-RU"/>
                    </a:p>
                  </a:txBody>
                  <a:tcPr/>
                </a:tc>
                <a:tc>
                  <a:txBody>
                    <a:bodyPr/>
                    <a:lstStyle/>
                    <a:p>
                      <a:pPr fontAlgn="base"/>
                      <a:r>
                        <a:rPr lang="ru-RU" sz="1100" dirty="0">
                          <a:effectLst/>
                          <a:latin typeface="Roboto"/>
                        </a:rPr>
                        <a:t>Если ЭП проводится &gt;5 дней, следует использовать специализированные смеси</a:t>
                      </a:r>
                    </a:p>
                  </a:txBody>
                  <a:tcPr marL="95250" marR="95250" marT="95250" marB="95250" anchor="ctr"/>
                </a:tc>
                <a:tc>
                  <a:txBody>
                    <a:bodyPr/>
                    <a:lstStyle/>
                    <a:p>
                      <a:pPr fontAlgn="base"/>
                      <a:r>
                        <a:rPr lang="ru-RU" sz="1100" dirty="0">
                          <a:effectLst/>
                          <a:latin typeface="Roboto"/>
                        </a:rPr>
                        <a:t>С</a:t>
                      </a:r>
                    </a:p>
                  </a:txBody>
                  <a:tcPr marL="95250" marR="95250" marT="95250" marB="95250" anchor="ctr"/>
                </a:tc>
              </a:tr>
              <a:tr h="374868">
                <a:tc rowSpan="4">
                  <a:txBody>
                    <a:bodyPr/>
                    <a:lstStyle/>
                    <a:p>
                      <a:pPr fontAlgn="base"/>
                      <a:r>
                        <a:rPr lang="ru-RU" sz="1100" dirty="0">
                          <a:effectLst/>
                          <a:latin typeface="Roboto"/>
                        </a:rPr>
                        <a:t>Хроническая почечная недостаточность при проведении гемодиализа</a:t>
                      </a:r>
                    </a:p>
                  </a:txBody>
                  <a:tcPr marL="95250" marR="95250" marT="95250" marB="95250" anchor="ctr"/>
                </a:tc>
                <a:tc>
                  <a:txBody>
                    <a:bodyPr/>
                    <a:lstStyle/>
                    <a:p>
                      <a:pPr fontAlgn="base"/>
                      <a:r>
                        <a:rPr lang="ru-RU" sz="1100" dirty="0">
                          <a:effectLst/>
                          <a:latin typeface="Roboto"/>
                        </a:rPr>
                        <a:t>Пациентам на гемодиализе, имеющим недостаточность питания, показано проведение НП</a:t>
                      </a:r>
                    </a:p>
                  </a:txBody>
                  <a:tcPr marL="95250" marR="95250" marT="95250" marB="95250" anchor="ctr"/>
                </a:tc>
                <a:tc>
                  <a:txBody>
                    <a:bodyPr/>
                    <a:lstStyle/>
                    <a:p>
                      <a:pPr fontAlgn="base"/>
                      <a:endParaRPr lang="ru-RU" sz="1100" dirty="0">
                        <a:effectLst/>
                        <a:latin typeface="Roboto"/>
                      </a:endParaRPr>
                    </a:p>
                  </a:txBody>
                  <a:tcPr marL="95250" marR="95250" marT="95250" marB="95250" anchor="ctr"/>
                </a:tc>
              </a:tr>
              <a:tr h="466680">
                <a:tc vMerge="1">
                  <a:txBody>
                    <a:bodyPr/>
                    <a:lstStyle/>
                    <a:p>
                      <a:endParaRPr lang="ru-RU"/>
                    </a:p>
                  </a:txBody>
                  <a:tcPr/>
                </a:tc>
                <a:tc>
                  <a:txBody>
                    <a:bodyPr/>
                    <a:lstStyle/>
                    <a:p>
                      <a:pPr fontAlgn="base"/>
                      <a:r>
                        <a:rPr lang="ru-RU" sz="1100" dirty="0">
                          <a:effectLst/>
                          <a:latin typeface="Roboto"/>
                        </a:rPr>
                        <a:t>Для улучшения </a:t>
                      </a:r>
                      <a:r>
                        <a:rPr lang="ru-RU" sz="1100" dirty="0" err="1">
                          <a:effectLst/>
                          <a:latin typeface="Roboto"/>
                        </a:rPr>
                        <a:t>нутриционного</a:t>
                      </a:r>
                      <a:r>
                        <a:rPr lang="ru-RU" sz="1100" dirty="0">
                          <a:effectLst/>
                          <a:latin typeface="Roboto"/>
                        </a:rPr>
                        <a:t> статуса следует использовать стандартные смеси, предназначенные для приема через рот</a:t>
                      </a:r>
                    </a:p>
                  </a:txBody>
                  <a:tcPr marL="95250" marR="95250" marT="95250" marB="95250" anchor="ctr"/>
                </a:tc>
                <a:tc>
                  <a:txBody>
                    <a:bodyPr/>
                    <a:lstStyle/>
                    <a:p>
                      <a:pPr fontAlgn="base"/>
                      <a:r>
                        <a:rPr lang="ru-RU" sz="1100">
                          <a:effectLst/>
                          <a:latin typeface="Roboto"/>
                        </a:rPr>
                        <a:t>С</a:t>
                      </a:r>
                    </a:p>
                  </a:txBody>
                  <a:tcPr marL="95250" marR="95250" marT="95250" marB="95250" anchor="ctr"/>
                </a:tc>
              </a:tr>
              <a:tr h="478852">
                <a:tc vMerge="1">
                  <a:txBody>
                    <a:bodyPr/>
                    <a:lstStyle/>
                    <a:p>
                      <a:endParaRPr lang="ru-RU"/>
                    </a:p>
                  </a:txBody>
                  <a:tcPr/>
                </a:tc>
                <a:tc>
                  <a:txBody>
                    <a:bodyPr/>
                    <a:lstStyle/>
                    <a:p>
                      <a:pPr fontAlgn="base"/>
                      <a:r>
                        <a:rPr lang="ru-RU" sz="1100" dirty="0">
                          <a:effectLst/>
                          <a:latin typeface="Roboto"/>
                        </a:rPr>
                        <a:t>Если применение питательных смесей, предназначенных для приема через рот, не приносит положительного результата, следует проводить зондовое питание</a:t>
                      </a:r>
                    </a:p>
                  </a:txBody>
                  <a:tcPr marL="95250" marR="95250" marT="95250" marB="95250" anchor="ctr"/>
                </a:tc>
                <a:tc>
                  <a:txBody>
                    <a:bodyPr/>
                    <a:lstStyle/>
                    <a:p>
                      <a:pPr fontAlgn="base"/>
                      <a:r>
                        <a:rPr lang="ru-RU" sz="1100">
                          <a:effectLst/>
                          <a:latin typeface="Roboto"/>
                        </a:rPr>
                        <a:t>А</a:t>
                      </a:r>
                    </a:p>
                  </a:txBody>
                  <a:tcPr marL="95250" marR="95250" marT="95250" marB="95250" anchor="ctr"/>
                </a:tc>
              </a:tr>
              <a:tr h="250696">
                <a:tc vMerge="1">
                  <a:txBody>
                    <a:bodyPr/>
                    <a:lstStyle/>
                    <a:p>
                      <a:endParaRPr lang="ru-RU"/>
                    </a:p>
                  </a:txBody>
                  <a:tcPr/>
                </a:tc>
                <a:tc>
                  <a:txBody>
                    <a:bodyPr/>
                    <a:lstStyle/>
                    <a:p>
                      <a:pPr fontAlgn="base"/>
                      <a:r>
                        <a:rPr lang="ru-RU" sz="1100" dirty="0">
                          <a:effectLst/>
                          <a:latin typeface="Roboto"/>
                        </a:rPr>
                        <a:t>В таких случаях следует использовать смеси, предназначенные для использования у пациентов, которым проводится гемодиализ</a:t>
                      </a:r>
                    </a:p>
                  </a:txBody>
                  <a:tcPr marL="95250" marR="95250" marT="95250" marB="95250" anchor="ctr"/>
                </a:tc>
                <a:tc>
                  <a:txBody>
                    <a:bodyPr/>
                    <a:lstStyle/>
                    <a:p>
                      <a:pPr fontAlgn="base"/>
                      <a:r>
                        <a:rPr lang="ru-RU" sz="1100" dirty="0">
                          <a:effectLst/>
                          <a:latin typeface="Roboto"/>
                        </a:rPr>
                        <a:t>С</a:t>
                      </a:r>
                    </a:p>
                  </a:txBody>
                  <a:tcPr marL="95250" marR="95250" marT="95250" marB="95250" anchor="ctr"/>
                </a:tc>
              </a:tr>
              <a:tr h="444996">
                <a:tc rowSpan="2">
                  <a:txBody>
                    <a:bodyPr/>
                    <a:lstStyle/>
                    <a:p>
                      <a:pPr fontAlgn="base"/>
                      <a:r>
                        <a:rPr lang="ru-RU" sz="1100" dirty="0">
                          <a:effectLst/>
                          <a:latin typeface="Roboto"/>
                        </a:rPr>
                        <a:t>Хроническая сердечная недостаточность (ХСН)</a:t>
                      </a:r>
                    </a:p>
                  </a:txBody>
                  <a:tcPr marL="95250" marR="95250" marT="95250" marB="95250" anchor="ctr"/>
                </a:tc>
                <a:tc>
                  <a:txBody>
                    <a:bodyPr/>
                    <a:lstStyle/>
                    <a:p>
                      <a:pPr fontAlgn="base"/>
                      <a:r>
                        <a:rPr lang="ru-RU" sz="1100" dirty="0">
                          <a:effectLst/>
                          <a:latin typeface="Roboto"/>
                        </a:rPr>
                        <a:t>При сердечной кахексии для остановки или коррекции потери массы тела рекомендуется проведение ЭП</a:t>
                      </a:r>
                    </a:p>
                  </a:txBody>
                  <a:tcPr marL="95250" marR="95250" marT="95250" marB="95250" anchor="ctr"/>
                </a:tc>
                <a:tc>
                  <a:txBody>
                    <a:bodyPr/>
                    <a:lstStyle/>
                    <a:p>
                      <a:pPr fontAlgn="base"/>
                      <a:r>
                        <a:rPr lang="ru-RU" sz="1100">
                          <a:effectLst/>
                          <a:latin typeface="Roboto"/>
                        </a:rPr>
                        <a:t>С</a:t>
                      </a:r>
                    </a:p>
                  </a:txBody>
                  <a:tcPr marL="95250" marR="95250" marT="95250" marB="95250" anchor="ctr"/>
                </a:tc>
              </a:tr>
              <a:tr h="351264">
                <a:tc vMerge="1">
                  <a:txBody>
                    <a:bodyPr/>
                    <a:lstStyle/>
                    <a:p>
                      <a:endParaRPr lang="ru-RU"/>
                    </a:p>
                  </a:txBody>
                  <a:tcPr/>
                </a:tc>
                <a:tc>
                  <a:txBody>
                    <a:bodyPr/>
                    <a:lstStyle/>
                    <a:p>
                      <a:pPr fontAlgn="base"/>
                      <a:r>
                        <a:rPr lang="ru-RU" sz="1100" dirty="0">
                          <a:effectLst/>
                          <a:latin typeface="Roboto"/>
                        </a:rPr>
                        <a:t>Каких-либо специфических противопоказаний нет. Следует избегать перегрузки жидкостью и натрием</a:t>
                      </a:r>
                    </a:p>
                  </a:txBody>
                  <a:tcPr marL="95250" marR="95250" marT="95250" marB="95250" anchor="ctr"/>
                </a:tc>
                <a:tc>
                  <a:txBody>
                    <a:bodyPr/>
                    <a:lstStyle/>
                    <a:p>
                      <a:pPr fontAlgn="base"/>
                      <a:r>
                        <a:rPr lang="ru-RU" sz="1100" dirty="0">
                          <a:effectLst/>
                          <a:latin typeface="Roboto"/>
                        </a:rPr>
                        <a:t>С</a:t>
                      </a:r>
                    </a:p>
                  </a:txBody>
                  <a:tcPr marL="95250" marR="95250" marT="95250" marB="95250" anchor="ctr"/>
                </a:tc>
              </a:tr>
              <a:tr h="689580">
                <a:tc rowSpan="2">
                  <a:txBody>
                    <a:bodyPr/>
                    <a:lstStyle/>
                    <a:p>
                      <a:pPr fontAlgn="base"/>
                      <a:r>
                        <a:rPr lang="ru-RU" sz="1100" dirty="0">
                          <a:effectLst/>
                          <a:latin typeface="Roboto"/>
                        </a:rPr>
                        <a:t>Хроническое </a:t>
                      </a:r>
                      <a:r>
                        <a:rPr lang="ru-RU" sz="1100" dirty="0" err="1">
                          <a:effectLst/>
                          <a:latin typeface="Roboto"/>
                        </a:rPr>
                        <a:t>обструктивное</a:t>
                      </a:r>
                      <a:r>
                        <a:rPr lang="ru-RU" sz="1100" dirty="0">
                          <a:effectLst/>
                          <a:latin typeface="Roboto"/>
                        </a:rPr>
                        <a:t> заболевание легких (ХОБЛ)</a:t>
                      </a:r>
                    </a:p>
                  </a:txBody>
                  <a:tcPr marL="95250" marR="95250" marT="95250" marB="95250" anchor="ctr"/>
                </a:tc>
                <a:tc>
                  <a:txBody>
                    <a:bodyPr/>
                    <a:lstStyle/>
                    <a:p>
                      <a:pPr fontAlgn="base"/>
                      <a:r>
                        <a:rPr lang="ru-RU" sz="1100" dirty="0">
                          <a:effectLst/>
                          <a:latin typeface="Roboto"/>
                        </a:rPr>
                        <a:t>Данных в пользу того, что ЭП само по себе приносит пользу пациентам с ХОБЛ, мало. ЭП в сочетании с физическими упражнениями и анаболической фармакотерапией может способствовать улучшению </a:t>
                      </a:r>
                      <a:r>
                        <a:rPr lang="ru-RU" sz="1100" dirty="0" err="1">
                          <a:effectLst/>
                          <a:latin typeface="Roboto"/>
                        </a:rPr>
                        <a:t>нутриционного</a:t>
                      </a:r>
                      <a:r>
                        <a:rPr lang="ru-RU" sz="1100" dirty="0">
                          <a:effectLst/>
                          <a:latin typeface="Roboto"/>
                        </a:rPr>
                        <a:t> статуса и функций организма</a:t>
                      </a:r>
                    </a:p>
                  </a:txBody>
                  <a:tcPr marL="95250" marR="95250" marT="95250" marB="95250" anchor="ctr"/>
                </a:tc>
                <a:tc>
                  <a:txBody>
                    <a:bodyPr/>
                    <a:lstStyle/>
                    <a:p>
                      <a:pPr fontAlgn="base"/>
                      <a:r>
                        <a:rPr lang="ru-RU" sz="1100" dirty="0">
                          <a:effectLst/>
                          <a:latin typeface="Roboto"/>
                        </a:rPr>
                        <a:t>В</a:t>
                      </a:r>
                    </a:p>
                  </a:txBody>
                  <a:tcPr marL="95250" marR="95250" marT="95250" marB="95250" anchor="ctr"/>
                </a:tc>
              </a:tr>
              <a:tr h="478852">
                <a:tc vMerge="1">
                  <a:txBody>
                    <a:bodyPr/>
                    <a:lstStyle/>
                    <a:p>
                      <a:endParaRPr lang="ru-RU"/>
                    </a:p>
                  </a:txBody>
                  <a:tcPr/>
                </a:tc>
                <a:tc>
                  <a:txBody>
                    <a:bodyPr/>
                    <a:lstStyle/>
                    <a:p>
                      <a:pPr fontAlgn="base"/>
                      <a:r>
                        <a:rPr lang="ru-RU" sz="1000" dirty="0">
                          <a:effectLst/>
                          <a:latin typeface="Roboto"/>
                        </a:rPr>
                        <a:t>При стабильном ХОБЛ применение специализированных питательных напитков со сниженным содержанием углеводов и повышенным содержанием жиров не имеет каких-либо дополнительных преимуществ по сравнению с применением стандартных питательных напитков с повышенным содержанием белка или энергии</a:t>
                      </a:r>
                    </a:p>
                  </a:txBody>
                  <a:tcPr marL="95250" marR="95250" marT="95250" marB="95250" anchor="ctr"/>
                </a:tc>
                <a:tc>
                  <a:txBody>
                    <a:bodyPr/>
                    <a:lstStyle/>
                    <a:p>
                      <a:pPr fontAlgn="base"/>
                      <a:r>
                        <a:rPr lang="ru-RU" sz="1000" dirty="0">
                          <a:effectLst/>
                          <a:latin typeface="Roboto"/>
                        </a:rPr>
                        <a:t>В</a:t>
                      </a:r>
                    </a:p>
                  </a:txBody>
                  <a:tcPr marL="95250" marR="95250" marT="95250" marB="95250" anchor="ctr"/>
                </a:tc>
              </a:tr>
              <a:tr h="478852">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extLst>
      <p:ext uri="{BB962C8B-B14F-4D97-AF65-F5344CB8AC3E}">
        <p14:creationId xmlns:p14="http://schemas.microsoft.com/office/powerpoint/2010/main" val="55345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p:spPr>
        <p:txBody>
          <a:bodyPr wrap="square">
            <a:spAutoFit/>
          </a:bodyPr>
          <a:lstStyle/>
          <a:p>
            <a:pPr algn="ctr"/>
            <a:r>
              <a:rPr lang="ru-RU" sz="2000" dirty="0">
                <a:solidFill>
                  <a:srgbClr val="C00000"/>
                </a:solidFill>
              </a:rPr>
              <a:t>Специализированное питание включает в себя различные </a:t>
            </a:r>
            <a:r>
              <a:rPr lang="ru-RU" sz="2000" dirty="0" smtClean="0">
                <a:solidFill>
                  <a:srgbClr val="C00000"/>
                </a:solidFill>
              </a:rPr>
              <a:t>продукты</a:t>
            </a:r>
          </a:p>
          <a:p>
            <a:pPr algn="ctr"/>
            <a:r>
              <a:rPr lang="ru-RU" dirty="0" smtClean="0"/>
              <a:t> </a:t>
            </a:r>
            <a:r>
              <a:rPr lang="ru-RU" dirty="0"/>
              <a:t>разработаны для конкретных групп людей или для решения определенных пищевых проблем. </a:t>
            </a:r>
            <a:endParaRPr lang="ru-RU" dirty="0" smtClean="0"/>
          </a:p>
          <a:p>
            <a:pPr algn="ctr"/>
            <a:r>
              <a:rPr lang="ru-RU" dirty="0" smtClean="0"/>
              <a:t>Вот </a:t>
            </a:r>
            <a:r>
              <a:rPr lang="ru-RU" dirty="0"/>
              <a:t>несколько основных видов специализированного питания</a:t>
            </a:r>
            <a:r>
              <a:rPr lang="ru-RU" dirty="0" smtClean="0"/>
              <a:t>:</a:t>
            </a:r>
          </a:p>
          <a:p>
            <a:r>
              <a:rPr lang="ru-RU" sz="2400" b="1" i="1" dirty="0" smtClean="0">
                <a:solidFill>
                  <a:schemeClr val="accent2">
                    <a:lumMod val="50000"/>
                  </a:schemeClr>
                </a:solidFill>
              </a:rPr>
              <a:t>Диетическое </a:t>
            </a:r>
            <a:r>
              <a:rPr lang="ru-RU" sz="2400" b="1" i="1" dirty="0">
                <a:solidFill>
                  <a:schemeClr val="accent2">
                    <a:lumMod val="50000"/>
                  </a:schemeClr>
                </a:solidFill>
              </a:rPr>
              <a:t>питание</a:t>
            </a:r>
            <a:r>
              <a:rPr lang="ru-RU" sz="2400" dirty="0"/>
              <a:t>: предназначено для людей, которые страдают различными заболеваниями или имеют особые потребности в связи с состоянием здоровья. Например, диетическое питание может быть назначено для людей, которые имеют проблемы с пищеварением, аллергиями или диабетом</a:t>
            </a:r>
            <a:r>
              <a:rPr lang="ru-RU" sz="2400" dirty="0" smtClean="0"/>
              <a:t>.</a:t>
            </a:r>
          </a:p>
          <a:p>
            <a:r>
              <a:rPr lang="ru-RU" sz="2400" b="1" i="1" dirty="0" smtClean="0">
                <a:solidFill>
                  <a:schemeClr val="accent2">
                    <a:lumMod val="50000"/>
                  </a:schemeClr>
                </a:solidFill>
              </a:rPr>
              <a:t>Вегетарианское </a:t>
            </a:r>
            <a:r>
              <a:rPr lang="ru-RU" sz="2400" b="1" i="1" dirty="0">
                <a:solidFill>
                  <a:schemeClr val="accent2">
                    <a:lumMod val="50000"/>
                  </a:schemeClr>
                </a:solidFill>
              </a:rPr>
              <a:t>питание</a:t>
            </a:r>
            <a:r>
              <a:rPr lang="ru-RU" sz="2400" dirty="0"/>
              <a:t>: исключает продукты животного происхождения и основывается на растительной пище. Этот вид специализированного питания практикуется как по этическим, так и </a:t>
            </a:r>
            <a:r>
              <a:rPr lang="ru-RU" sz="2400" dirty="0" smtClean="0"/>
              <a:t>по причинам</a:t>
            </a:r>
            <a:r>
              <a:rPr lang="en-US" sz="2400" dirty="0" smtClean="0"/>
              <a:t> </a:t>
            </a:r>
            <a:r>
              <a:rPr lang="ru-RU" sz="2400" dirty="0" smtClean="0"/>
              <a:t>нарушенного здоровья.</a:t>
            </a:r>
          </a:p>
          <a:p>
            <a:r>
              <a:rPr lang="ru-RU" sz="2400" b="1" dirty="0" err="1" smtClean="0">
                <a:solidFill>
                  <a:schemeClr val="accent2">
                    <a:lumMod val="50000"/>
                  </a:schemeClr>
                </a:solidFill>
              </a:rPr>
              <a:t>Безглютеновое</a:t>
            </a:r>
            <a:r>
              <a:rPr lang="ru-RU" sz="2400" b="1" dirty="0" smtClean="0">
                <a:solidFill>
                  <a:schemeClr val="accent2">
                    <a:lumMod val="50000"/>
                  </a:schemeClr>
                </a:solidFill>
              </a:rPr>
              <a:t> </a:t>
            </a:r>
            <a:r>
              <a:rPr lang="ru-RU" sz="2400" b="1" dirty="0">
                <a:solidFill>
                  <a:schemeClr val="accent2">
                    <a:lumMod val="50000"/>
                  </a:schemeClr>
                </a:solidFill>
              </a:rPr>
              <a:t>питание</a:t>
            </a:r>
            <a:r>
              <a:rPr lang="ru-RU" sz="2400" dirty="0"/>
              <a:t>: рекомендуется для людей с </a:t>
            </a:r>
            <a:r>
              <a:rPr lang="ru-RU" sz="2400" dirty="0" err="1"/>
              <a:t>целиакией</a:t>
            </a:r>
            <a:r>
              <a:rPr lang="ru-RU" sz="2400" dirty="0"/>
              <a:t> или чувствительностью к </a:t>
            </a:r>
            <a:r>
              <a:rPr lang="ru-RU" sz="2400" dirty="0" err="1"/>
              <a:t>глютену</a:t>
            </a:r>
            <a:r>
              <a:rPr lang="ru-RU" sz="2400" dirty="0"/>
              <a:t>. </a:t>
            </a:r>
            <a:r>
              <a:rPr lang="ru-RU" sz="2400" dirty="0" smtClean="0"/>
              <a:t> </a:t>
            </a:r>
            <a:r>
              <a:rPr lang="ru-RU" sz="2400" dirty="0" err="1" smtClean="0"/>
              <a:t>Глютен</a:t>
            </a:r>
            <a:r>
              <a:rPr lang="ru-RU" sz="2400" dirty="0" smtClean="0"/>
              <a:t> </a:t>
            </a:r>
            <a:r>
              <a:rPr lang="ru-RU" sz="2400" dirty="0"/>
              <a:t>– это белок, который содержится в некоторых злаковых культурах, таких как пшеница, ячмень и рожь</a:t>
            </a:r>
            <a:r>
              <a:rPr lang="ru-RU" sz="2400" dirty="0" smtClean="0"/>
              <a:t>.</a:t>
            </a:r>
          </a:p>
          <a:p>
            <a:r>
              <a:rPr lang="ru-RU" b="1" dirty="0" err="1" smtClean="0">
                <a:solidFill>
                  <a:schemeClr val="accent2">
                    <a:lumMod val="50000"/>
                  </a:schemeClr>
                </a:solidFill>
              </a:rPr>
              <a:t>Лактозофоби</a:t>
            </a:r>
            <a:r>
              <a:rPr lang="ru-RU" b="1" dirty="0" err="1" smtClean="0"/>
              <a:t>я</a:t>
            </a:r>
            <a:r>
              <a:rPr lang="ru-RU" b="1" dirty="0"/>
              <a:t>: специальное питание, которое исключает молочные продукты или содержит низкое содержание лактозы. Лактоза – это молочный сахар, который может вызывать проблемы у людей, страдающих от </a:t>
            </a:r>
            <a:r>
              <a:rPr lang="ru-RU" b="1" dirty="0" err="1"/>
              <a:t>лактозной</a:t>
            </a:r>
            <a:r>
              <a:rPr lang="ru-RU" b="1" dirty="0"/>
              <a:t> </a:t>
            </a:r>
            <a:r>
              <a:rPr lang="ru-RU" b="1" dirty="0" smtClean="0"/>
              <a:t>непереносимости.  </a:t>
            </a:r>
            <a:endParaRPr lang="ru-RU" b="1" dirty="0"/>
          </a:p>
        </p:txBody>
      </p:sp>
    </p:spTree>
    <p:extLst>
      <p:ext uri="{BB962C8B-B14F-4D97-AF65-F5344CB8AC3E}">
        <p14:creationId xmlns:p14="http://schemas.microsoft.com/office/powerpoint/2010/main" val="3888250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8089764"/>
              </p:ext>
            </p:extLst>
          </p:nvPr>
        </p:nvGraphicFramePr>
        <p:xfrm>
          <a:off x="0" y="116630"/>
          <a:ext cx="9144000" cy="6389642"/>
        </p:xfrm>
        <a:graphic>
          <a:graphicData uri="http://schemas.openxmlformats.org/drawingml/2006/table">
            <a:tbl>
              <a:tblPr firstRow="1" bandRow="1">
                <a:tableStyleId>{5C22544A-7EE6-4342-B048-85BDC9FD1C3A}</a:tableStyleId>
              </a:tblPr>
              <a:tblGrid>
                <a:gridCol w="1043608"/>
                <a:gridCol w="6768752"/>
                <a:gridCol w="1331640"/>
              </a:tblGrid>
              <a:tr h="432050">
                <a:tc>
                  <a:txBody>
                    <a:bodyPr/>
                    <a:lstStyle/>
                    <a:p>
                      <a:pPr fontAlgn="base"/>
                      <a:r>
                        <a:rPr lang="ru-RU" sz="1100" b="1" dirty="0">
                          <a:effectLst/>
                          <a:latin typeface="Roboto"/>
                        </a:rPr>
                        <a:t>Состояние</a:t>
                      </a:r>
                      <a:endParaRPr lang="ru-RU" sz="1100" dirty="0">
                        <a:effectLst/>
                        <a:latin typeface="Roboto"/>
                      </a:endParaRPr>
                    </a:p>
                  </a:txBody>
                  <a:tcPr marL="95250" marR="95250" marT="95250" marB="95250" anchor="ctr"/>
                </a:tc>
                <a:tc>
                  <a:txBody>
                    <a:bodyPr/>
                    <a:lstStyle/>
                    <a:p>
                      <a:pPr fontAlgn="base"/>
                      <a:r>
                        <a:rPr lang="ru-RU" sz="1100" b="1" dirty="0">
                          <a:effectLst/>
                          <a:latin typeface="Roboto"/>
                        </a:rPr>
                        <a:t>Рекомендация</a:t>
                      </a:r>
                      <a:endParaRPr lang="ru-RU" sz="1100" dirty="0">
                        <a:effectLst/>
                        <a:latin typeface="Roboto"/>
                      </a:endParaRPr>
                    </a:p>
                  </a:txBody>
                  <a:tcPr marL="95250" marR="95250" marT="95250" marB="95250" anchor="ctr"/>
                </a:tc>
                <a:tc>
                  <a:txBody>
                    <a:bodyPr/>
                    <a:lstStyle/>
                    <a:p>
                      <a:pPr fontAlgn="base"/>
                      <a:r>
                        <a:rPr lang="ru-RU" sz="1100" b="1" dirty="0">
                          <a:effectLst/>
                          <a:latin typeface="Roboto"/>
                        </a:rPr>
                        <a:t>Уровень доказательности</a:t>
                      </a:r>
                      <a:endParaRPr lang="ru-RU" sz="1100" dirty="0">
                        <a:effectLst/>
                        <a:latin typeface="Roboto"/>
                      </a:endParaRPr>
                    </a:p>
                  </a:txBody>
                  <a:tcPr marL="95250" marR="95250" marT="95250" marB="95250" anchor="ctr"/>
                </a:tc>
              </a:tr>
              <a:tr h="746742">
                <a:tc rowSpan="9">
                  <a:txBody>
                    <a:bodyPr/>
                    <a:lstStyle/>
                    <a:p>
                      <a:pPr fontAlgn="base"/>
                      <a:r>
                        <a:rPr lang="ru-RU" sz="1100" dirty="0">
                          <a:effectLst/>
                          <a:latin typeface="Roboto"/>
                        </a:rPr>
                        <a:t>Геронтология</a:t>
                      </a:r>
                    </a:p>
                  </a:txBody>
                  <a:tcPr marL="95250" marR="95250" marT="95250" marB="95250" anchor="ctr"/>
                </a:tc>
                <a:tc>
                  <a:txBody>
                    <a:bodyPr/>
                    <a:lstStyle/>
                    <a:p>
                      <a:pPr fontAlgn="base"/>
                      <a:r>
                        <a:rPr lang="ru-RU" sz="1100" dirty="0">
                          <a:effectLst/>
                          <a:latin typeface="Roboto"/>
                        </a:rPr>
                        <a:t>У пациентов с недостаточностью питания или повышенным риском ее развития следует использовать пероральные питательные смеси, чтобы обеспечить увеличение поступления энергии, белка и микронутриентов, улучшение выживаемости, добиться улучшения </a:t>
                      </a:r>
                      <a:r>
                        <a:rPr lang="ru-RU" sz="1100" dirty="0" err="1">
                          <a:effectLst/>
                          <a:latin typeface="Roboto"/>
                        </a:rPr>
                        <a:t>нутриционного</a:t>
                      </a:r>
                      <a:r>
                        <a:rPr lang="ru-RU" sz="1100" dirty="0">
                          <a:effectLst/>
                          <a:latin typeface="Roboto"/>
                        </a:rPr>
                        <a:t> статуса или поддержания его на стабильном уровне</a:t>
                      </a:r>
                    </a:p>
                  </a:txBody>
                  <a:tcPr marL="95250" marR="95250" marT="95250" marB="95250" anchor="ctr"/>
                </a:tc>
                <a:tc>
                  <a:txBody>
                    <a:bodyPr/>
                    <a:lstStyle/>
                    <a:p>
                      <a:pPr fontAlgn="base"/>
                      <a:r>
                        <a:rPr lang="ru-RU" sz="1100" dirty="0">
                          <a:effectLst/>
                          <a:latin typeface="Roboto"/>
                        </a:rPr>
                        <a:t>А</a:t>
                      </a:r>
                    </a:p>
                  </a:txBody>
                  <a:tcPr marL="95250" marR="95250" marT="95250" marB="95250" anchor="ctr"/>
                </a:tc>
              </a:tr>
              <a:tr h="461746">
                <a:tc vMerge="1">
                  <a:txBody>
                    <a:bodyPr/>
                    <a:lstStyle/>
                    <a:p>
                      <a:endParaRPr lang="ru-RU"/>
                    </a:p>
                  </a:txBody>
                  <a:tcPr/>
                </a:tc>
                <a:tc>
                  <a:txBody>
                    <a:bodyPr/>
                    <a:lstStyle/>
                    <a:p>
                      <a:pPr fontAlgn="base"/>
                      <a:r>
                        <a:rPr lang="ru-RU" sz="1100" dirty="0">
                          <a:effectLst/>
                          <a:latin typeface="Roboto"/>
                        </a:rPr>
                        <a:t>У ослабленных пожилых пациентов следует использовать пероральные питательные смеси для улучшения </a:t>
                      </a:r>
                      <a:r>
                        <a:rPr lang="ru-RU" sz="1100" dirty="0" err="1">
                          <a:effectLst/>
                          <a:latin typeface="Roboto"/>
                        </a:rPr>
                        <a:t>нутриционного</a:t>
                      </a:r>
                      <a:r>
                        <a:rPr lang="ru-RU" sz="1100" dirty="0">
                          <a:effectLst/>
                          <a:latin typeface="Roboto"/>
                        </a:rPr>
                        <a:t> статуса или поддержания его на стабильном уровне</a:t>
                      </a:r>
                    </a:p>
                  </a:txBody>
                  <a:tcPr marL="95250" marR="95250" marT="95250" marB="95250" anchor="ctr"/>
                </a:tc>
                <a:tc>
                  <a:txBody>
                    <a:bodyPr/>
                    <a:lstStyle/>
                    <a:p>
                      <a:pPr fontAlgn="base"/>
                      <a:r>
                        <a:rPr lang="ru-RU" sz="1100" dirty="0">
                          <a:effectLst/>
                          <a:latin typeface="Roboto"/>
                        </a:rPr>
                        <a:t>А</a:t>
                      </a:r>
                    </a:p>
                  </a:txBody>
                  <a:tcPr marL="95250" marR="95250" marT="95250" marB="95250" anchor="ctr"/>
                </a:tc>
              </a:tr>
              <a:tr h="584038">
                <a:tc vMerge="1">
                  <a:txBody>
                    <a:bodyPr/>
                    <a:lstStyle/>
                    <a:p>
                      <a:endParaRPr lang="ru-RU"/>
                    </a:p>
                  </a:txBody>
                  <a:tcPr/>
                </a:tc>
                <a:tc>
                  <a:txBody>
                    <a:bodyPr/>
                    <a:lstStyle/>
                    <a:p>
                      <a:pPr fontAlgn="base"/>
                      <a:r>
                        <a:rPr lang="ru-RU" sz="1100" dirty="0">
                          <a:effectLst/>
                          <a:latin typeface="Roboto"/>
                        </a:rPr>
                        <a:t>Зондовое питание может оказать положительное воздействие на состояние ослабленных пожилых пациентов, пока их общее состояние остается стабильным (пока не наступила терминальная фаза заболевания)</a:t>
                      </a:r>
                    </a:p>
                  </a:txBody>
                  <a:tcPr marL="95250" marR="95250" marT="95250" marB="95250" anchor="ctr"/>
                </a:tc>
                <a:tc>
                  <a:txBody>
                    <a:bodyPr/>
                    <a:lstStyle/>
                    <a:p>
                      <a:pPr fontAlgn="base"/>
                      <a:r>
                        <a:rPr lang="ru-RU" sz="1100" dirty="0">
                          <a:effectLst/>
                          <a:latin typeface="Roboto"/>
                        </a:rPr>
                        <a:t>В</a:t>
                      </a:r>
                    </a:p>
                  </a:txBody>
                  <a:tcPr marL="95250" marR="95250" marT="95250" marB="95250" anchor="ctr"/>
                </a:tc>
              </a:tr>
              <a:tr h="682706">
                <a:tc vMerge="1">
                  <a:txBody>
                    <a:bodyPr/>
                    <a:lstStyle/>
                    <a:p>
                      <a:endParaRPr lang="ru-RU"/>
                    </a:p>
                  </a:txBody>
                  <a:tcPr/>
                </a:tc>
                <a:tc>
                  <a:txBody>
                    <a:bodyPr/>
                    <a:lstStyle/>
                    <a:p>
                      <a:pPr fontAlgn="base"/>
                      <a:r>
                        <a:rPr lang="ru-RU" sz="1100" dirty="0">
                          <a:effectLst/>
                          <a:latin typeface="Roboto"/>
                        </a:rPr>
                        <a:t>При тяжелой нейрогенной дисфагии пожилым пациентам следует проводить ЭП, чтобы обеспечить достаточное поступление энергии и нутриентов, способствуя, таким образом, улучшению </a:t>
                      </a:r>
                      <a:r>
                        <a:rPr lang="ru-RU" sz="1100" dirty="0" err="1">
                          <a:effectLst/>
                          <a:latin typeface="Roboto"/>
                        </a:rPr>
                        <a:t>нутриционного</a:t>
                      </a:r>
                      <a:r>
                        <a:rPr lang="ru-RU" sz="1100" dirty="0">
                          <a:effectLst/>
                          <a:latin typeface="Roboto"/>
                        </a:rPr>
                        <a:t> статуса или его поддержанию на стабильном уровне</a:t>
                      </a:r>
                    </a:p>
                  </a:txBody>
                  <a:tcPr marL="95250" marR="95250" marT="95250" marB="95250" anchor="ctr"/>
                </a:tc>
                <a:tc>
                  <a:txBody>
                    <a:bodyPr/>
                    <a:lstStyle/>
                    <a:p>
                      <a:pPr fontAlgn="base"/>
                      <a:r>
                        <a:rPr lang="ru-RU" sz="1100" dirty="0">
                          <a:effectLst/>
                          <a:latin typeface="Roboto"/>
                        </a:rPr>
                        <a:t>А</a:t>
                      </a:r>
                    </a:p>
                  </a:txBody>
                  <a:tcPr marL="95250" marR="95250" marT="95250" marB="95250" anchor="ctr"/>
                </a:tc>
              </a:tr>
              <a:tr h="747237">
                <a:tc vMerge="1">
                  <a:txBody>
                    <a:bodyPr/>
                    <a:lstStyle/>
                    <a:p>
                      <a:endParaRPr lang="ru-RU"/>
                    </a:p>
                  </a:txBody>
                  <a:tcPr/>
                </a:tc>
                <a:tc>
                  <a:txBody>
                    <a:bodyPr/>
                    <a:lstStyle/>
                    <a:p>
                      <a:pPr fontAlgn="base"/>
                      <a:r>
                        <a:rPr lang="ru-RU" sz="1100" dirty="0">
                          <a:effectLst/>
                          <a:latin typeface="Roboto"/>
                        </a:rPr>
                        <a:t>При переломе бедра или проведении ортопедических хирургических вмешательств у пожилых пациентов с целью снижения риска осложнений следует использовать питательные смеси, предназначенные для приема через рот</a:t>
                      </a:r>
                    </a:p>
                  </a:txBody>
                  <a:tcPr marL="95250" marR="95250" marT="95250" marB="95250" anchor="ctr"/>
                </a:tc>
                <a:tc>
                  <a:txBody>
                    <a:bodyPr/>
                    <a:lstStyle/>
                    <a:p>
                      <a:pPr fontAlgn="base"/>
                      <a:r>
                        <a:rPr lang="ru-RU" sz="1100" dirty="0">
                          <a:effectLst/>
                          <a:latin typeface="Roboto"/>
                        </a:rPr>
                        <a:t>А</a:t>
                      </a:r>
                    </a:p>
                  </a:txBody>
                  <a:tcPr marL="95250" marR="95250" marT="95250" marB="95250" anchor="ctr"/>
                </a:tc>
              </a:tr>
              <a:tr h="339444">
                <a:tc vMerge="1">
                  <a:txBody>
                    <a:bodyPr/>
                    <a:lstStyle/>
                    <a:p>
                      <a:endParaRPr lang="ru-RU"/>
                    </a:p>
                  </a:txBody>
                  <a:tcPr/>
                </a:tc>
                <a:tc>
                  <a:txBody>
                    <a:bodyPr/>
                    <a:lstStyle/>
                    <a:p>
                      <a:pPr fontAlgn="base"/>
                      <a:r>
                        <a:rPr lang="ru-RU" sz="1100" dirty="0">
                          <a:effectLst/>
                          <a:latin typeface="Roboto"/>
                        </a:rPr>
                        <a:t>У пациентов с депрессией следует применять ЭП из-за тяжелой анорексии и утраты мотивации</a:t>
                      </a:r>
                    </a:p>
                  </a:txBody>
                  <a:tcPr marL="95250" marR="95250" marT="95250" marB="95250" anchor="ctr"/>
                </a:tc>
                <a:tc>
                  <a:txBody>
                    <a:bodyPr/>
                    <a:lstStyle/>
                    <a:p>
                      <a:pPr fontAlgn="base"/>
                      <a:r>
                        <a:rPr lang="ru-RU" sz="1100" dirty="0">
                          <a:effectLst/>
                          <a:latin typeface="Roboto"/>
                        </a:rPr>
                        <a:t>С</a:t>
                      </a:r>
                    </a:p>
                  </a:txBody>
                  <a:tcPr marL="95250" marR="95250" marT="95250" marB="95250" anchor="ctr"/>
                </a:tc>
              </a:tr>
              <a:tr h="557368">
                <a:tc vMerge="1">
                  <a:txBody>
                    <a:bodyPr/>
                    <a:lstStyle/>
                    <a:p>
                      <a:endParaRPr lang="ru-RU"/>
                    </a:p>
                  </a:txBody>
                  <a:tcPr/>
                </a:tc>
                <a:tc>
                  <a:txBody>
                    <a:bodyPr/>
                    <a:lstStyle/>
                    <a:p>
                      <a:pPr fontAlgn="base"/>
                      <a:r>
                        <a:rPr lang="ru-RU" sz="1100" dirty="0">
                          <a:effectLst/>
                          <a:latin typeface="Roboto"/>
                        </a:rPr>
                        <a:t>У пациентов с деменцией применение питательных напитков или зондового питания может способствовать улучшению </a:t>
                      </a:r>
                      <a:r>
                        <a:rPr lang="ru-RU" sz="1100" dirty="0" err="1">
                          <a:effectLst/>
                          <a:latin typeface="Roboto"/>
                        </a:rPr>
                        <a:t>нутриционного</a:t>
                      </a:r>
                      <a:r>
                        <a:rPr lang="ru-RU" sz="1100" dirty="0">
                          <a:effectLst/>
                          <a:latin typeface="Roboto"/>
                        </a:rPr>
                        <a:t> статуса. Не рекомендуется проводить зондовое питание пациентам в терминальной стадии деменции</a:t>
                      </a:r>
                    </a:p>
                  </a:txBody>
                  <a:tcPr marL="95250" marR="95250" marT="95250" marB="95250" anchor="ctr"/>
                </a:tc>
                <a:tc>
                  <a:txBody>
                    <a:bodyPr/>
                    <a:lstStyle/>
                    <a:p>
                      <a:pPr fontAlgn="base"/>
                      <a:r>
                        <a:rPr lang="ru-RU" sz="1100" dirty="0">
                          <a:effectLst/>
                          <a:latin typeface="Roboto"/>
                        </a:rPr>
                        <a:t>С</a:t>
                      </a:r>
                    </a:p>
                  </a:txBody>
                  <a:tcPr marL="95250" marR="95250" marT="95250" marB="95250" anchor="ctr"/>
                </a:tc>
              </a:tr>
              <a:tr h="549800">
                <a:tc vMerge="1">
                  <a:txBody>
                    <a:bodyPr/>
                    <a:lstStyle/>
                    <a:p>
                      <a:endParaRPr lang="ru-RU"/>
                    </a:p>
                  </a:txBody>
                  <a:tcPr/>
                </a:tc>
                <a:tc>
                  <a:txBody>
                    <a:bodyPr/>
                    <a:lstStyle/>
                    <a:p>
                      <a:pPr fontAlgn="base"/>
                      <a:r>
                        <a:rPr lang="ru-RU" sz="1100" dirty="0">
                          <a:effectLst/>
                          <a:latin typeface="Roboto"/>
                        </a:rPr>
                        <a:t>Применение питательных напитков способствует снижению риска образования пролежней</a:t>
                      </a:r>
                    </a:p>
                  </a:txBody>
                  <a:tcPr marL="95250" marR="95250" marT="95250" marB="95250" anchor="ctr"/>
                </a:tc>
                <a:tc>
                  <a:txBody>
                    <a:bodyPr/>
                    <a:lstStyle/>
                    <a:p>
                      <a:pPr fontAlgn="base"/>
                      <a:r>
                        <a:rPr lang="ru-RU" sz="1100" dirty="0">
                          <a:effectLst/>
                          <a:latin typeface="Roboto"/>
                        </a:rPr>
                        <a:t>А</a:t>
                      </a:r>
                    </a:p>
                  </a:txBody>
                  <a:tcPr marL="95250" marR="95250" marT="95250" marB="95250" anchor="ctr"/>
                </a:tc>
              </a:tr>
              <a:tr h="573945">
                <a:tc vMerge="1">
                  <a:txBody>
                    <a:bodyPr/>
                    <a:lstStyle/>
                    <a:p>
                      <a:endParaRPr lang="ru-RU"/>
                    </a:p>
                  </a:txBody>
                  <a:tcPr/>
                </a:tc>
                <a:tc>
                  <a:txBody>
                    <a:bodyPr/>
                    <a:lstStyle/>
                    <a:p>
                      <a:pPr fontAlgn="base"/>
                      <a:r>
                        <a:rPr lang="ru-RU" sz="1200">
                          <a:effectLst/>
                          <a:latin typeface="Roboto"/>
                        </a:rPr>
                        <a:t>ПВ могут способствовать нормализации функции кишечника у пожилых пациентов, получающих зондовое питание</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bl>
          </a:graphicData>
        </a:graphic>
      </p:graphicFrame>
    </p:spTree>
    <p:extLst>
      <p:ext uri="{BB962C8B-B14F-4D97-AF65-F5344CB8AC3E}">
        <p14:creationId xmlns:p14="http://schemas.microsoft.com/office/powerpoint/2010/main" val="4054593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5632311"/>
          </a:xfrm>
          <a:prstGeom prst="rect">
            <a:avLst/>
          </a:prstGeom>
        </p:spPr>
        <p:txBody>
          <a:bodyPr wrap="square">
            <a:spAutoFit/>
          </a:bodyPr>
          <a:lstStyle/>
          <a:p>
            <a:pPr fontAlgn="base"/>
            <a:r>
              <a:rPr lang="ru-RU" dirty="0">
                <a:solidFill>
                  <a:srgbClr val="333333"/>
                </a:solidFill>
                <a:latin typeface="Roboto"/>
              </a:rPr>
              <a:t>У послеоперационных больных группы риска, особенно у пациентов с дисфункцией кишечника вследствие воспалительных заболеваний или при синдроме короткой кишки, ЭП полимерными смесями, обогащенными ПВ, приводит к уменьшению диареи. Установлено существенное влияние короткоцепочечных ЖК, образующихся при расщеплении ПВ в толстой кишке, на азотистый и углеводный обмен. Резко снижается уровень циркулирующего аммиака за счет его утилизации в толстой кишке, что может иметь важное значение в профилактике печеночной недостаточности. Нельзя недооценивать мощный антибактериальный эффект</a:t>
            </a:r>
          </a:p>
          <a:p>
            <a:pPr fontAlgn="base"/>
            <a:r>
              <a:rPr lang="ru-RU" dirty="0">
                <a:solidFill>
                  <a:srgbClr val="333333"/>
                </a:solidFill>
                <a:latin typeface="Roboto"/>
              </a:rPr>
              <a:t>продуктов гидролиза пищевых волокон, а также дополнительное образование энергии.</a:t>
            </a:r>
          </a:p>
          <a:p>
            <a:pPr fontAlgn="base"/>
            <a:r>
              <a:rPr lang="ru-RU" dirty="0">
                <a:solidFill>
                  <a:srgbClr val="333333"/>
                </a:solidFill>
                <a:latin typeface="Roboto"/>
              </a:rPr>
              <a:t>При введении в ЭП ПВ, подвергающихся ферментативному гидролизу в толстой кишке, образуются короткоцепочечные ЖК, которые стимулируют пролиферацию слизистой оболочки не только в толстой, но и в тонкой кишке. Доказано, что растворимые полисахариды способны улучшить морфологию кишечных ворсинок, повысить активность липазы в тонкой кишке, увеличить время транзита химуса по ней, нормализовать дисфункцию толстой кишки, купировать диарею. В результате употребления полимерных смесей, обогащенных ПВ, удается устранить повреждения слизистой толстой кишки при воспалительном процессе, что подтверждено макроскопическими и гистологическими исследованиями.</a:t>
            </a:r>
            <a:endParaRPr lang="ru-RU" b="0" i="0" dirty="0">
              <a:solidFill>
                <a:srgbClr val="333333"/>
              </a:solidFill>
              <a:effectLst/>
              <a:latin typeface="Roboto"/>
            </a:endParaRPr>
          </a:p>
        </p:txBody>
      </p:sp>
    </p:spTree>
    <p:extLst>
      <p:ext uri="{BB962C8B-B14F-4D97-AF65-F5344CB8AC3E}">
        <p14:creationId xmlns:p14="http://schemas.microsoft.com/office/powerpoint/2010/main" val="8612053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964488" cy="6771084"/>
          </a:xfrm>
          <a:prstGeom prst="rect">
            <a:avLst/>
          </a:prstGeom>
        </p:spPr>
        <p:txBody>
          <a:bodyPr wrap="square">
            <a:spAutoFit/>
          </a:bodyPr>
          <a:lstStyle/>
          <a:p>
            <a:pPr fontAlgn="base"/>
            <a:r>
              <a:rPr lang="ru-RU" b="1" dirty="0">
                <a:solidFill>
                  <a:srgbClr val="333333"/>
                </a:solidFill>
                <a:latin typeface="Roboto"/>
              </a:rPr>
              <a:t>Олигомерные и </a:t>
            </a:r>
            <a:r>
              <a:rPr lang="ru-RU" b="1" dirty="0" err="1">
                <a:solidFill>
                  <a:srgbClr val="333333"/>
                </a:solidFill>
                <a:latin typeface="Roboto"/>
              </a:rPr>
              <a:t>мономерные</a:t>
            </a:r>
            <a:r>
              <a:rPr lang="ru-RU" b="1" dirty="0">
                <a:solidFill>
                  <a:srgbClr val="333333"/>
                </a:solidFill>
                <a:latin typeface="Roboto"/>
              </a:rPr>
              <a:t> (элементные) смеси </a:t>
            </a:r>
            <a:r>
              <a:rPr lang="ru-RU" dirty="0">
                <a:solidFill>
                  <a:srgbClr val="333333"/>
                </a:solidFill>
                <a:latin typeface="Roboto"/>
              </a:rPr>
              <a:t>- химически точные олигомерные и </a:t>
            </a:r>
            <a:r>
              <a:rPr lang="ru-RU" dirty="0" err="1">
                <a:solidFill>
                  <a:srgbClr val="333333"/>
                </a:solidFill>
                <a:latin typeface="Roboto"/>
              </a:rPr>
              <a:t>мономерные</a:t>
            </a:r>
            <a:r>
              <a:rPr lang="ru-RU" dirty="0">
                <a:solidFill>
                  <a:srgbClr val="333333"/>
                </a:solidFill>
                <a:latin typeface="Roboto"/>
              </a:rPr>
              <a:t> смеси для ЭП, содержат </a:t>
            </a:r>
            <a:r>
              <a:rPr lang="ru-RU" dirty="0" err="1">
                <a:solidFill>
                  <a:srgbClr val="333333"/>
                </a:solidFill>
                <a:latin typeface="Roboto"/>
              </a:rPr>
              <a:t>макронутриенты</a:t>
            </a:r>
            <a:r>
              <a:rPr lang="ru-RU" dirty="0">
                <a:solidFill>
                  <a:srgbClr val="333333"/>
                </a:solidFill>
                <a:latin typeface="Roboto"/>
              </a:rPr>
              <a:t>, которые были подвергнуты ферментативному гидролизу. В связи с этим они требуют минимального переваривания и всасываются практически полностью. Оба вида этих </a:t>
            </a:r>
            <a:r>
              <a:rPr lang="ru-RU" dirty="0" err="1">
                <a:solidFill>
                  <a:srgbClr val="333333"/>
                </a:solidFill>
                <a:latin typeface="Roboto"/>
              </a:rPr>
              <a:t>энтеральных</a:t>
            </a:r>
            <a:r>
              <a:rPr lang="ru-RU" dirty="0">
                <a:solidFill>
                  <a:srgbClr val="333333"/>
                </a:solidFill>
                <a:latin typeface="Roboto"/>
              </a:rPr>
              <a:t> смесей не содержат лактозу и </a:t>
            </a:r>
            <a:r>
              <a:rPr lang="ru-RU" dirty="0" err="1">
                <a:solidFill>
                  <a:srgbClr val="333333"/>
                </a:solidFill>
                <a:latin typeface="Roboto"/>
              </a:rPr>
              <a:t>глютен</a:t>
            </a:r>
            <a:r>
              <a:rPr lang="ru-RU" dirty="0">
                <a:solidFill>
                  <a:srgbClr val="333333"/>
                </a:solidFill>
                <a:latin typeface="Roboto"/>
              </a:rPr>
              <a:t>; также они характеризуются низким содержанием остаточных веществ. В смесях для ЭП </a:t>
            </a:r>
            <a:r>
              <a:rPr lang="ru-RU" dirty="0" err="1">
                <a:solidFill>
                  <a:srgbClr val="333333"/>
                </a:solidFill>
                <a:latin typeface="Roboto"/>
              </a:rPr>
              <a:t>осмолярность</a:t>
            </a:r>
            <a:r>
              <a:rPr lang="ru-RU" dirty="0">
                <a:solidFill>
                  <a:srgbClr val="333333"/>
                </a:solidFill>
                <a:latin typeface="Roboto"/>
              </a:rPr>
              <a:t> связана обратным соотношением с размером молекул нутриентов. Из-за небольших размеров молекул АК и небольшие пептиды играют определяющую роль в </a:t>
            </a:r>
            <a:r>
              <a:rPr lang="ru-RU" dirty="0" err="1">
                <a:solidFill>
                  <a:srgbClr val="333333"/>
                </a:solidFill>
                <a:latin typeface="Roboto"/>
              </a:rPr>
              <a:t>осмоляр-ности</a:t>
            </a:r>
            <a:r>
              <a:rPr lang="ru-RU" dirty="0">
                <a:solidFill>
                  <a:srgbClr val="333333"/>
                </a:solidFill>
                <a:latin typeface="Roboto"/>
              </a:rPr>
              <a:t> гидролизованных смесей, что ограничивает их применение</a:t>
            </a:r>
            <a:r>
              <a:rPr lang="ru-RU" dirty="0" smtClean="0">
                <a:solidFill>
                  <a:srgbClr val="333333"/>
                </a:solidFill>
                <a:latin typeface="Roboto"/>
              </a:rPr>
              <a:t>.</a:t>
            </a:r>
          </a:p>
          <a:p>
            <a:pPr fontAlgn="base"/>
            <a:endParaRPr lang="ru-RU" dirty="0">
              <a:solidFill>
                <a:srgbClr val="333333"/>
              </a:solidFill>
              <a:latin typeface="Roboto"/>
            </a:endParaRPr>
          </a:p>
          <a:p>
            <a:pPr fontAlgn="base"/>
            <a:r>
              <a:rPr lang="ru-RU" sz="2000" i="1" dirty="0" err="1">
                <a:solidFill>
                  <a:schemeClr val="accent3">
                    <a:lumMod val="50000"/>
                  </a:schemeClr>
                </a:solidFill>
                <a:latin typeface="Roboto"/>
              </a:rPr>
              <a:t>Мономерные</a:t>
            </a:r>
            <a:r>
              <a:rPr lang="ru-RU" sz="2000" i="1" dirty="0">
                <a:solidFill>
                  <a:schemeClr val="accent3">
                    <a:lumMod val="50000"/>
                  </a:schemeClr>
                </a:solidFill>
                <a:latin typeface="Roboto"/>
              </a:rPr>
              <a:t> смеси состоят из свободных АК, глюкозы, олигосахаридов и небольшого (вариабельного) количества липидов (обычно незаменимые ЖК и СЦТ в небольшом количестве). Эти смеси содержат все необходимые незаменимые микронутриенты: минеральные вещества, витамины, микроэлементы и незаменимые ЖК. Содержание натрия в них обычно снижено. Они имеют ряд </a:t>
            </a:r>
            <a:r>
              <a:rPr lang="ru-RU" sz="2000" i="1" dirty="0" smtClean="0">
                <a:solidFill>
                  <a:schemeClr val="accent3">
                    <a:lumMod val="50000"/>
                  </a:schemeClr>
                </a:solidFill>
                <a:latin typeface="Roboto"/>
              </a:rPr>
              <a:t>недостатков:</a:t>
            </a:r>
            <a:r>
              <a:rPr lang="ru-RU" sz="2000" dirty="0">
                <a:solidFill>
                  <a:srgbClr val="333333"/>
                </a:solidFill>
                <a:latin typeface="Roboto"/>
              </a:rPr>
              <a:t> </a:t>
            </a:r>
            <a:r>
              <a:rPr lang="ru-RU" sz="2000" b="1" i="1" dirty="0">
                <a:solidFill>
                  <a:schemeClr val="accent3">
                    <a:lumMod val="50000"/>
                  </a:schemeClr>
                </a:solidFill>
                <a:latin typeface="Roboto"/>
              </a:rPr>
              <a:t>риск осложнений (осмотическая диарея), связанных с высокой </a:t>
            </a:r>
            <a:r>
              <a:rPr lang="ru-RU" sz="2000" b="1" i="1" dirty="0" err="1" smtClean="0">
                <a:solidFill>
                  <a:schemeClr val="accent3">
                    <a:lumMod val="50000"/>
                  </a:schemeClr>
                </a:solidFill>
                <a:latin typeface="Roboto"/>
              </a:rPr>
              <a:t>осмолярностью</a:t>
            </a:r>
            <a:r>
              <a:rPr lang="ru-RU" sz="2000" dirty="0" smtClean="0">
                <a:solidFill>
                  <a:srgbClr val="333333"/>
                </a:solidFill>
                <a:latin typeface="Roboto"/>
              </a:rPr>
              <a:t>;</a:t>
            </a:r>
            <a:r>
              <a:rPr lang="ru-RU" sz="2000" dirty="0">
                <a:solidFill>
                  <a:srgbClr val="333333"/>
                </a:solidFill>
                <a:latin typeface="Roboto"/>
              </a:rPr>
              <a:t> </a:t>
            </a:r>
            <a:r>
              <a:rPr lang="ru-RU" sz="2000" b="1" dirty="0">
                <a:solidFill>
                  <a:schemeClr val="accent3">
                    <a:lumMod val="50000"/>
                  </a:schemeClr>
                </a:solidFill>
                <a:latin typeface="Roboto"/>
              </a:rPr>
              <a:t>неприятный вкус (обусловленный АК), как правило, препятствует их приему через рот;</a:t>
            </a:r>
          </a:p>
          <a:p>
            <a:pPr fontAlgn="base"/>
            <a:r>
              <a:rPr lang="ru-RU" sz="2000" b="1" dirty="0">
                <a:solidFill>
                  <a:schemeClr val="accent3">
                    <a:lumMod val="50000"/>
                  </a:schemeClr>
                </a:solidFill>
                <a:latin typeface="Roboto"/>
              </a:rPr>
              <a:t>• более высокая стоимость по сравнению с полимерными смесями.</a:t>
            </a:r>
          </a:p>
          <a:p>
            <a:pPr fontAlgn="base"/>
            <a:endParaRPr lang="ru-RU" sz="2000" dirty="0">
              <a:solidFill>
                <a:srgbClr val="333333"/>
              </a:solidFill>
              <a:latin typeface="Roboto"/>
            </a:endParaRPr>
          </a:p>
          <a:p>
            <a:pPr fontAlgn="base"/>
            <a:endParaRPr lang="ru-RU" sz="2000" i="1" dirty="0">
              <a:solidFill>
                <a:schemeClr val="accent3">
                  <a:lumMod val="50000"/>
                </a:schemeClr>
              </a:solidFill>
              <a:effectLst/>
              <a:latin typeface="Roboto"/>
            </a:endParaRPr>
          </a:p>
        </p:txBody>
      </p:sp>
    </p:spTree>
    <p:extLst>
      <p:ext uri="{BB962C8B-B14F-4D97-AF65-F5344CB8AC3E}">
        <p14:creationId xmlns:p14="http://schemas.microsoft.com/office/powerpoint/2010/main" val="1808981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964488" cy="6217087"/>
          </a:xfrm>
          <a:prstGeom prst="rect">
            <a:avLst/>
          </a:prstGeom>
        </p:spPr>
        <p:txBody>
          <a:bodyPr wrap="square">
            <a:spAutoFit/>
          </a:bodyPr>
          <a:lstStyle/>
          <a:p>
            <a:pPr fontAlgn="base"/>
            <a:r>
              <a:rPr lang="ru-RU" dirty="0" smtClean="0">
                <a:solidFill>
                  <a:srgbClr val="333333"/>
                </a:solidFill>
                <a:latin typeface="Roboto"/>
              </a:rPr>
              <a:t>•</a:t>
            </a:r>
            <a:r>
              <a:rPr lang="ru-RU" dirty="0">
                <a:solidFill>
                  <a:srgbClr val="333333"/>
                </a:solidFill>
                <a:latin typeface="Roboto"/>
              </a:rPr>
              <a:t> </a:t>
            </a:r>
          </a:p>
          <a:p>
            <a:pPr fontAlgn="base"/>
            <a:r>
              <a:rPr lang="ru-RU" b="1" dirty="0">
                <a:solidFill>
                  <a:srgbClr val="333333"/>
                </a:solidFill>
                <a:latin typeface="Roboto"/>
              </a:rPr>
              <a:t>Олигомерные смеси. </a:t>
            </a:r>
            <a:r>
              <a:rPr lang="ru-RU" sz="2000" b="1" i="1" dirty="0">
                <a:solidFill>
                  <a:srgbClr val="333333"/>
                </a:solidFill>
                <a:latin typeface="Roboto"/>
              </a:rPr>
              <a:t>Наличие в смеси дипептидов и </a:t>
            </a:r>
            <a:r>
              <a:rPr lang="ru-RU" sz="2000" b="1" i="1" dirty="0" err="1">
                <a:solidFill>
                  <a:srgbClr val="333333"/>
                </a:solidFill>
                <a:latin typeface="Roboto"/>
              </a:rPr>
              <a:t>трипептидов</a:t>
            </a:r>
            <a:r>
              <a:rPr lang="ru-RU" sz="2000" b="1" i="1" dirty="0">
                <a:solidFill>
                  <a:srgbClr val="333333"/>
                </a:solidFill>
                <a:latin typeface="Roboto"/>
              </a:rPr>
              <a:t> способствует увеличению всасывания азота в кишечнике, поэтому сейчас происходит переход с использования </a:t>
            </a:r>
            <a:r>
              <a:rPr lang="ru-RU" sz="2000" b="1" i="1" dirty="0" err="1">
                <a:solidFill>
                  <a:srgbClr val="333333"/>
                </a:solidFill>
                <a:latin typeface="Roboto"/>
              </a:rPr>
              <a:t>мономерных</a:t>
            </a:r>
            <a:r>
              <a:rPr lang="ru-RU" sz="2000" b="1" i="1" dirty="0">
                <a:solidFill>
                  <a:srgbClr val="333333"/>
                </a:solidFill>
                <a:latin typeface="Roboto"/>
              </a:rPr>
              <a:t> смесей на использование олигомерных смесей (особенно в случаях </a:t>
            </a:r>
            <a:r>
              <a:rPr lang="ru-RU" sz="2000" b="1" i="1" dirty="0" err="1">
                <a:solidFill>
                  <a:srgbClr val="333333"/>
                </a:solidFill>
                <a:latin typeface="Roboto"/>
              </a:rPr>
              <a:t>мальабсорбции</a:t>
            </a:r>
            <a:r>
              <a:rPr lang="ru-RU" sz="2000" b="1" i="1" dirty="0">
                <a:solidFill>
                  <a:srgbClr val="333333"/>
                </a:solidFill>
                <a:latin typeface="Roboto"/>
              </a:rPr>
              <a:t>). </a:t>
            </a:r>
            <a:endParaRPr lang="ru-RU" sz="2000" b="1" i="1" dirty="0" smtClean="0">
              <a:solidFill>
                <a:srgbClr val="333333"/>
              </a:solidFill>
              <a:latin typeface="Roboto"/>
            </a:endParaRPr>
          </a:p>
          <a:p>
            <a:pPr fontAlgn="base"/>
            <a:r>
              <a:rPr lang="ru-RU" sz="2000" b="1" i="1" dirty="0" smtClean="0">
                <a:solidFill>
                  <a:srgbClr val="333333"/>
                </a:solidFill>
                <a:latin typeface="Roboto"/>
              </a:rPr>
              <a:t>В </a:t>
            </a:r>
            <a:r>
              <a:rPr lang="ru-RU" sz="2000" b="1" i="1" dirty="0">
                <a:solidFill>
                  <a:srgbClr val="333333"/>
                </a:solidFill>
                <a:latin typeface="Roboto"/>
              </a:rPr>
              <a:t>олигомерных смесях источником азота служат дипептиды, </a:t>
            </a:r>
            <a:r>
              <a:rPr lang="ru-RU" sz="2000" b="1" i="1" dirty="0" err="1">
                <a:solidFill>
                  <a:srgbClr val="333333"/>
                </a:solidFill>
                <a:latin typeface="Roboto"/>
              </a:rPr>
              <a:t>трипептиды</a:t>
            </a:r>
            <a:r>
              <a:rPr lang="ru-RU" sz="2000" b="1" i="1" dirty="0">
                <a:solidFill>
                  <a:srgbClr val="333333"/>
                </a:solidFill>
                <a:latin typeface="Roboto"/>
              </a:rPr>
              <a:t> и свободные АК. </a:t>
            </a:r>
            <a:endParaRPr lang="ru-RU" sz="2000" b="1" i="1" dirty="0" smtClean="0">
              <a:solidFill>
                <a:srgbClr val="333333"/>
              </a:solidFill>
              <a:latin typeface="Roboto"/>
            </a:endParaRPr>
          </a:p>
          <a:p>
            <a:pPr fontAlgn="base"/>
            <a:r>
              <a:rPr lang="ru-RU" sz="2000" b="1" i="1" dirty="0" smtClean="0">
                <a:solidFill>
                  <a:srgbClr val="333333"/>
                </a:solidFill>
                <a:latin typeface="Roboto"/>
              </a:rPr>
              <a:t>Углеводы </a:t>
            </a:r>
            <a:r>
              <a:rPr lang="ru-RU" sz="2000" b="1" i="1" dirty="0">
                <a:solidFill>
                  <a:srgbClr val="333333"/>
                </a:solidFill>
                <a:latin typeface="Roboto"/>
              </a:rPr>
              <a:t>представлены дисахаридами и </a:t>
            </a:r>
            <a:r>
              <a:rPr lang="ru-RU" sz="2000" b="1" i="1" dirty="0" err="1">
                <a:solidFill>
                  <a:srgbClr val="333333"/>
                </a:solidFill>
                <a:latin typeface="Roboto"/>
              </a:rPr>
              <a:t>мальтодекстринами</a:t>
            </a:r>
            <a:r>
              <a:rPr lang="ru-RU" sz="2000" b="1" i="1" dirty="0">
                <a:solidFill>
                  <a:srgbClr val="333333"/>
                </a:solidFill>
                <a:latin typeface="Roboto"/>
              </a:rPr>
              <a:t>. Содержание липидов варьирует. </a:t>
            </a:r>
            <a:endParaRPr lang="ru-RU" sz="2000" b="1" i="1" dirty="0" smtClean="0">
              <a:solidFill>
                <a:srgbClr val="333333"/>
              </a:solidFill>
              <a:latin typeface="Roboto"/>
            </a:endParaRPr>
          </a:p>
          <a:p>
            <a:pPr fontAlgn="base"/>
            <a:r>
              <a:rPr lang="ru-RU" sz="2000" b="1" i="1" dirty="0" smtClean="0">
                <a:solidFill>
                  <a:srgbClr val="333333"/>
                </a:solidFill>
                <a:latin typeface="Roboto"/>
              </a:rPr>
              <a:t>Главным </a:t>
            </a:r>
            <a:r>
              <a:rPr lang="ru-RU" sz="2000" b="1" i="1" dirty="0">
                <a:solidFill>
                  <a:srgbClr val="333333"/>
                </a:solidFill>
                <a:latin typeface="Roboto"/>
              </a:rPr>
              <a:t>образом они представлены длинноцепочечными ТГ, служащими источником ω-3 и ω-6 ЖК, и СЦТ, служащими источником энергии. </a:t>
            </a:r>
            <a:endParaRPr lang="ru-RU" sz="2000" b="1" i="1" dirty="0" smtClean="0">
              <a:solidFill>
                <a:srgbClr val="333333"/>
              </a:solidFill>
              <a:latin typeface="Roboto"/>
            </a:endParaRPr>
          </a:p>
          <a:p>
            <a:pPr fontAlgn="base"/>
            <a:r>
              <a:rPr lang="ru-RU" sz="2000" b="1" i="1" dirty="0" smtClean="0">
                <a:solidFill>
                  <a:srgbClr val="333333"/>
                </a:solidFill>
                <a:latin typeface="Roboto"/>
              </a:rPr>
              <a:t>Олигомерные </a:t>
            </a:r>
            <a:r>
              <a:rPr lang="ru-RU" sz="2000" b="1" i="1" dirty="0">
                <a:solidFill>
                  <a:srgbClr val="333333"/>
                </a:solidFill>
                <a:latin typeface="Roboto"/>
              </a:rPr>
              <a:t>смеси содержат все </a:t>
            </a:r>
            <a:r>
              <a:rPr lang="ru-RU" sz="2000" b="1" i="1" dirty="0" smtClean="0">
                <a:solidFill>
                  <a:srgbClr val="333333"/>
                </a:solidFill>
                <a:latin typeface="Roboto"/>
              </a:rPr>
              <a:t>микронутриенты </a:t>
            </a:r>
            <a:r>
              <a:rPr lang="ru-RU" sz="2000" b="1" i="1" dirty="0">
                <a:solidFill>
                  <a:srgbClr val="333333"/>
                </a:solidFill>
                <a:latin typeface="Roboto"/>
              </a:rPr>
              <a:t>в рекомендованных количествах и, следовательно, являются полноценными смесями. По сравнению с </a:t>
            </a:r>
            <a:r>
              <a:rPr lang="ru-RU" sz="2000" b="1" i="1" dirty="0" err="1">
                <a:solidFill>
                  <a:srgbClr val="333333"/>
                </a:solidFill>
                <a:latin typeface="Roboto"/>
              </a:rPr>
              <a:t>мономерными</a:t>
            </a:r>
            <a:r>
              <a:rPr lang="ru-RU" sz="2000" b="1" i="1" dirty="0">
                <a:solidFill>
                  <a:srgbClr val="333333"/>
                </a:solidFill>
                <a:latin typeface="Roboto"/>
              </a:rPr>
              <a:t> смесями олигомерные смеси характеризуются меньшей </a:t>
            </a:r>
            <a:r>
              <a:rPr lang="ru-RU" sz="2000" b="1" i="1" dirty="0" err="1">
                <a:solidFill>
                  <a:srgbClr val="333333"/>
                </a:solidFill>
                <a:latin typeface="Roboto"/>
              </a:rPr>
              <a:t>осмолярностью</a:t>
            </a:r>
            <a:r>
              <a:rPr lang="ru-RU" sz="2000" b="1" i="1" dirty="0">
                <a:solidFill>
                  <a:srgbClr val="333333"/>
                </a:solidFill>
                <a:latin typeface="Roboto"/>
              </a:rPr>
              <a:t> и лучше всасываются.</a:t>
            </a:r>
          </a:p>
          <a:p>
            <a:r>
              <a:rPr lang="ru-RU" sz="2000" b="1" i="1" dirty="0">
                <a:solidFill>
                  <a:srgbClr val="333333"/>
                </a:solidFill>
                <a:latin typeface="Montserrat"/>
              </a:rPr>
              <a:t/>
            </a:r>
            <a:br>
              <a:rPr lang="ru-RU" sz="2000" b="1" i="1" dirty="0">
                <a:solidFill>
                  <a:srgbClr val="333333"/>
                </a:solidFill>
                <a:latin typeface="Montserrat"/>
              </a:rPr>
            </a:br>
            <a:endParaRPr lang="ru-RU" sz="2000" b="1" i="1" dirty="0"/>
          </a:p>
        </p:txBody>
      </p:sp>
    </p:spTree>
    <p:extLst>
      <p:ext uri="{BB962C8B-B14F-4D97-AF65-F5344CB8AC3E}">
        <p14:creationId xmlns:p14="http://schemas.microsoft.com/office/powerpoint/2010/main" val="122508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51344"/>
            <a:ext cx="7704856" cy="4708981"/>
          </a:xfrm>
          <a:prstGeom prst="rect">
            <a:avLst/>
          </a:prstGeom>
        </p:spPr>
        <p:txBody>
          <a:bodyPr wrap="square">
            <a:spAutoFit/>
          </a:bodyPr>
          <a:lstStyle/>
          <a:p>
            <a:r>
              <a:rPr lang="ru-RU" sz="2000" b="1" i="1" dirty="0">
                <a:solidFill>
                  <a:schemeClr val="accent2">
                    <a:lumMod val="50000"/>
                  </a:schemeClr>
                </a:solidFill>
                <a:latin typeface="Roboto"/>
              </a:rPr>
              <a:t>Поскольку основной причиной ограничения использования полимерных смесей являются функциональные нарушения ферментативного гидролиза, </a:t>
            </a:r>
            <a:r>
              <a:rPr lang="ru-RU" sz="2000" b="1" i="1" dirty="0" smtClean="0">
                <a:solidFill>
                  <a:schemeClr val="accent2">
                    <a:lumMod val="50000"/>
                  </a:schemeClr>
                </a:solidFill>
                <a:latin typeface="Roboto"/>
              </a:rPr>
              <a:t>олигомерные </a:t>
            </a:r>
            <a:r>
              <a:rPr lang="ru-RU" sz="2000" b="1" i="1" dirty="0">
                <a:solidFill>
                  <a:schemeClr val="accent2">
                    <a:lumMod val="50000"/>
                  </a:schemeClr>
                </a:solidFill>
                <a:latin typeface="Roboto"/>
              </a:rPr>
              <a:t>смеси чаще всего назначаются при нарушениях переваривания и </a:t>
            </a:r>
            <a:r>
              <a:rPr lang="ru-RU" sz="2000" b="1" i="1" dirty="0" err="1" smtClean="0">
                <a:solidFill>
                  <a:schemeClr val="accent2">
                    <a:lumMod val="50000"/>
                  </a:schemeClr>
                </a:solidFill>
                <a:latin typeface="Roboto"/>
              </a:rPr>
              <a:t>мальабсорбции</a:t>
            </a:r>
            <a:r>
              <a:rPr lang="ru-RU" sz="2000" b="1" i="1" dirty="0">
                <a:solidFill>
                  <a:schemeClr val="accent2">
                    <a:lumMod val="50000"/>
                  </a:schemeClr>
                </a:solidFill>
                <a:latin typeface="Roboto"/>
              </a:rPr>
              <a:t>, экзокринной панкреатической недостаточности, хроническом панкреатите</a:t>
            </a:r>
            <a:r>
              <a:rPr lang="ru-RU" sz="2000" b="1" i="1" dirty="0" smtClean="0">
                <a:solidFill>
                  <a:schemeClr val="accent2">
                    <a:lumMod val="50000"/>
                  </a:schemeClr>
                </a:solidFill>
                <a:latin typeface="Roboto"/>
              </a:rPr>
              <a:t>.</a:t>
            </a:r>
          </a:p>
          <a:p>
            <a:r>
              <a:rPr lang="ru-RU" sz="2000" b="1" i="1" dirty="0" smtClean="0">
                <a:solidFill>
                  <a:schemeClr val="accent2">
                    <a:lumMod val="50000"/>
                  </a:schemeClr>
                </a:solidFill>
                <a:latin typeface="Roboto"/>
              </a:rPr>
              <a:t> </a:t>
            </a:r>
          </a:p>
          <a:p>
            <a:r>
              <a:rPr lang="ru-RU" sz="2000" b="1" i="1" dirty="0" smtClean="0">
                <a:solidFill>
                  <a:schemeClr val="accent5">
                    <a:lumMod val="50000"/>
                  </a:schemeClr>
                </a:solidFill>
                <a:latin typeface="Roboto"/>
              </a:rPr>
              <a:t>Эти </a:t>
            </a:r>
            <a:r>
              <a:rPr lang="ru-RU" sz="2000" b="1" i="1" dirty="0">
                <a:solidFill>
                  <a:schemeClr val="accent5">
                    <a:lumMod val="50000"/>
                  </a:schemeClr>
                </a:solidFill>
                <a:latin typeface="Roboto"/>
              </a:rPr>
              <a:t>продукты целесообразно также применять при воспалительных заболеваниях кишечника, синдроме короткой кишки, частичной кишечной непроходимости, кишечных свищах и радиационном энтерите у онкологических больных</a:t>
            </a:r>
            <a:r>
              <a:rPr lang="ru-RU" sz="2000" b="1" i="1" dirty="0" smtClean="0">
                <a:solidFill>
                  <a:schemeClr val="accent5">
                    <a:lumMod val="50000"/>
                  </a:schemeClr>
                </a:solidFill>
                <a:latin typeface="Roboto"/>
              </a:rPr>
              <a:t>.</a:t>
            </a:r>
          </a:p>
          <a:p>
            <a:r>
              <a:rPr lang="ru-RU" sz="2000" b="1" i="1" dirty="0" smtClean="0">
                <a:solidFill>
                  <a:schemeClr val="accent5">
                    <a:lumMod val="50000"/>
                  </a:schemeClr>
                </a:solidFill>
                <a:latin typeface="Roboto"/>
              </a:rPr>
              <a:t> </a:t>
            </a:r>
            <a:r>
              <a:rPr lang="ru-RU" sz="2000" b="1" i="1" dirty="0">
                <a:solidFill>
                  <a:schemeClr val="accent5">
                    <a:lumMod val="50000"/>
                  </a:schemeClr>
                </a:solidFill>
                <a:latin typeface="Roboto"/>
              </a:rPr>
              <a:t>Так как эти смеси легко усваиваются, то они полезны и при подготовке к операциям на кишечник</a:t>
            </a:r>
            <a:endParaRPr lang="ru-RU" sz="2000" b="1" i="1" dirty="0">
              <a:solidFill>
                <a:schemeClr val="accent5">
                  <a:lumMod val="50000"/>
                </a:schemeClr>
              </a:solidFill>
            </a:endParaRPr>
          </a:p>
        </p:txBody>
      </p:sp>
    </p:spTree>
    <p:extLst>
      <p:ext uri="{BB962C8B-B14F-4D97-AF65-F5344CB8AC3E}">
        <p14:creationId xmlns:p14="http://schemas.microsoft.com/office/powerpoint/2010/main" val="1685843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930052786"/>
              </p:ext>
            </p:extLst>
          </p:nvPr>
        </p:nvGraphicFramePr>
        <p:xfrm>
          <a:off x="179512" y="1397000"/>
          <a:ext cx="8784976" cy="5013768"/>
        </p:xfrm>
        <a:graphic>
          <a:graphicData uri="http://schemas.openxmlformats.org/drawingml/2006/table">
            <a:tbl>
              <a:tblPr firstRow="1" bandRow="1">
                <a:tableStyleId>{5C22544A-7EE6-4342-B048-85BDC9FD1C3A}</a:tableStyleId>
              </a:tblPr>
              <a:tblGrid>
                <a:gridCol w="2232248"/>
                <a:gridCol w="4896544"/>
                <a:gridCol w="1656184"/>
              </a:tblGrid>
              <a:tr h="746712">
                <a:tc>
                  <a:txBody>
                    <a:bodyPr/>
                    <a:lstStyle/>
                    <a:p>
                      <a:pPr fontAlgn="base"/>
                      <a:r>
                        <a:rPr lang="ru-RU" sz="1200" b="1" dirty="0">
                          <a:effectLst/>
                          <a:latin typeface="Roboto"/>
                        </a:rPr>
                        <a:t>Состояние</a:t>
                      </a:r>
                      <a:endParaRPr lang="ru-RU" sz="1200" dirty="0">
                        <a:effectLst/>
                        <a:latin typeface="Roboto"/>
                      </a:endParaRPr>
                    </a:p>
                  </a:txBody>
                  <a:tcPr marL="95250" marR="95250" marT="95250" marB="95250" anchor="ctr"/>
                </a:tc>
                <a:tc>
                  <a:txBody>
                    <a:bodyPr/>
                    <a:lstStyle/>
                    <a:p>
                      <a:pPr fontAlgn="base"/>
                      <a:r>
                        <a:rPr lang="ru-RU" sz="1200" b="1" dirty="0">
                          <a:effectLst/>
                          <a:latin typeface="Roboto"/>
                        </a:rPr>
                        <a:t>Рекомендация</a:t>
                      </a:r>
                      <a:endParaRPr lang="ru-RU" sz="1200" dirty="0">
                        <a:effectLst/>
                        <a:latin typeface="Roboto"/>
                      </a:endParaRPr>
                    </a:p>
                  </a:txBody>
                  <a:tcPr marL="95250" marR="95250" marT="95250" marB="95250" anchor="ctr"/>
                </a:tc>
                <a:tc>
                  <a:txBody>
                    <a:bodyPr/>
                    <a:lstStyle/>
                    <a:p>
                      <a:pPr fontAlgn="base"/>
                      <a:r>
                        <a:rPr lang="ru-RU" sz="1200" b="1">
                          <a:effectLst/>
                          <a:latin typeface="Roboto"/>
                        </a:rPr>
                        <a:t>Уровень доказательности</a:t>
                      </a:r>
                      <a:endParaRPr lang="ru-RU" sz="1200">
                        <a:effectLst/>
                        <a:latin typeface="Roboto"/>
                      </a:endParaRPr>
                    </a:p>
                  </a:txBody>
                  <a:tcPr marL="95250" marR="95250" marT="95250" marB="95250" anchor="ctr"/>
                </a:tc>
              </a:tr>
              <a:tr h="746712">
                <a:tc>
                  <a:txBody>
                    <a:bodyPr/>
                    <a:lstStyle/>
                    <a:p>
                      <a:pPr fontAlgn="base"/>
                      <a:r>
                        <a:rPr lang="ru-RU" sz="1200">
                          <a:effectLst/>
                          <a:latin typeface="Roboto"/>
                        </a:rPr>
                        <a:t>Болезнь Крона, активная фаза</a:t>
                      </a:r>
                    </a:p>
                  </a:txBody>
                  <a:tcPr marL="95250" marR="95250" marT="95250" marB="95250" anchor="ctr"/>
                </a:tc>
                <a:tc>
                  <a:txBody>
                    <a:bodyPr/>
                    <a:lstStyle/>
                    <a:p>
                      <a:pPr fontAlgn="base"/>
                      <a:r>
                        <a:rPr lang="ru-RU" sz="1200" dirty="0">
                          <a:effectLst/>
                          <a:latin typeface="Roboto"/>
                        </a:rPr>
                        <a:t>Отсутствуют достоверные различия между эффектами свободных АК, смесей на основе пептидов и смесей на основе цельного белка при проведении зондового питания. В стандартном случае не рекомендуется использование смесей на основе АК или пептидов</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r h="746712">
                <a:tc>
                  <a:txBody>
                    <a:bodyPr/>
                    <a:lstStyle/>
                    <a:p>
                      <a:pPr fontAlgn="base"/>
                      <a:r>
                        <a:rPr lang="ru-RU" sz="1200">
                          <a:effectLst/>
                          <a:latin typeface="Roboto"/>
                        </a:rPr>
                        <a:t>Синдром короткой кишки</a:t>
                      </a:r>
                    </a:p>
                  </a:txBody>
                  <a:tcPr marL="95250" marR="95250" marT="95250" marB="95250" anchor="ctr"/>
                </a:tc>
                <a:tc>
                  <a:txBody>
                    <a:bodyPr/>
                    <a:lstStyle/>
                    <a:p>
                      <a:pPr fontAlgn="base"/>
                      <a:r>
                        <a:rPr lang="ru-RU" sz="1200">
                          <a:effectLst/>
                          <a:latin typeface="Roboto"/>
                        </a:rPr>
                        <a:t>Не требуется использовать смеси с каким-либо специальным составом субстратов. В зависимости от выраженности мальабсорбции может потребоваться значительное увеличение количества энергии и модификация поступления субстратов</a:t>
                      </a:r>
                    </a:p>
                  </a:txBody>
                  <a:tcPr marL="95250" marR="95250" marT="95250" marB="95250" anchor="ctr"/>
                </a:tc>
                <a:tc>
                  <a:txBody>
                    <a:bodyPr/>
                    <a:lstStyle/>
                    <a:p>
                      <a:pPr fontAlgn="base"/>
                      <a:r>
                        <a:rPr lang="ru-RU" sz="1200" dirty="0">
                          <a:effectLst/>
                          <a:latin typeface="Roboto"/>
                        </a:rPr>
                        <a:t>С</a:t>
                      </a:r>
                    </a:p>
                  </a:txBody>
                  <a:tcPr marL="95250" marR="95250" marT="95250" marB="95250" anchor="ctr"/>
                </a:tc>
              </a:tr>
              <a:tr h="746712">
                <a:tc>
                  <a:txBody>
                    <a:bodyPr/>
                    <a:lstStyle/>
                    <a:p>
                      <a:pPr fontAlgn="base"/>
                      <a:r>
                        <a:rPr lang="ru-RU" sz="1200">
                          <a:effectLst/>
                          <a:latin typeface="Roboto"/>
                        </a:rPr>
                        <a:t>Острый панкреатит</a:t>
                      </a:r>
                    </a:p>
                  </a:txBody>
                  <a:tcPr marL="95250" marR="95250" marT="95250" marB="95250" anchor="ctr"/>
                </a:tc>
                <a:tc>
                  <a:txBody>
                    <a:bodyPr/>
                    <a:lstStyle/>
                    <a:p>
                      <a:pPr fontAlgn="base"/>
                      <a:r>
                        <a:rPr lang="ru-RU" sz="1200">
                          <a:effectLst/>
                          <a:latin typeface="Roboto"/>
                        </a:rPr>
                        <a:t>Без какого-либо риска могут использоваться смеси на основе пептидов</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r h="746712">
                <a:tc>
                  <a:txBody>
                    <a:bodyPr/>
                    <a:lstStyle/>
                    <a:p>
                      <a:pPr fontAlgn="base"/>
                      <a:r>
                        <a:rPr lang="ru-RU" sz="1200">
                          <a:effectLst/>
                          <a:latin typeface="Roboto"/>
                        </a:rPr>
                        <a:t>Истощение при ВИЧ</a:t>
                      </a:r>
                    </a:p>
                  </a:txBody>
                  <a:tcPr marL="95250" marR="95250" marT="95250" marB="95250" anchor="ctr"/>
                </a:tc>
                <a:tc>
                  <a:txBody>
                    <a:bodyPr/>
                    <a:lstStyle/>
                    <a:p>
                      <a:pPr fontAlgn="base"/>
                      <a:r>
                        <a:rPr lang="ru-RU" sz="1200">
                          <a:effectLst/>
                          <a:latin typeface="Roboto"/>
                        </a:rPr>
                        <a:t>У пациентов с диареей и недостаточностью питания лучше использовать смеси, содержащие МСТ</a:t>
                      </a:r>
                    </a:p>
                  </a:txBody>
                  <a:tcPr marL="95250" marR="95250" marT="95250" marB="95250" anchor="ctr"/>
                </a:tc>
                <a:tc>
                  <a:txBody>
                    <a:bodyPr/>
                    <a:lstStyle/>
                    <a:p>
                      <a:pPr fontAlgn="base"/>
                      <a:r>
                        <a:rPr lang="ru-RU" sz="1200" dirty="0">
                          <a:effectLst/>
                          <a:latin typeface="Roboto"/>
                        </a:rPr>
                        <a:t>А</a:t>
                      </a:r>
                    </a:p>
                  </a:txBody>
                  <a:tcPr marL="95250" marR="95250" marT="95250" marB="95250" anchor="ctr"/>
                </a:tc>
              </a:tr>
              <a:tr h="746712">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4" name="Прямоугольник 3"/>
          <p:cNvSpPr/>
          <p:nvPr/>
        </p:nvSpPr>
        <p:spPr>
          <a:xfrm>
            <a:off x="323528" y="260648"/>
            <a:ext cx="8280920" cy="923330"/>
          </a:xfrm>
          <a:prstGeom prst="rect">
            <a:avLst/>
          </a:prstGeom>
        </p:spPr>
        <p:txBody>
          <a:bodyPr wrap="square">
            <a:spAutoFit/>
          </a:bodyPr>
          <a:lstStyle/>
          <a:p>
            <a:r>
              <a:rPr lang="ru-RU" dirty="0">
                <a:solidFill>
                  <a:srgbClr val="333333"/>
                </a:solidFill>
                <a:latin typeface="Roboto"/>
              </a:rPr>
              <a:t>Применение олигомерных и </a:t>
            </a:r>
            <a:r>
              <a:rPr lang="ru-RU" dirty="0" err="1">
                <a:solidFill>
                  <a:srgbClr val="333333"/>
                </a:solidFill>
                <a:latin typeface="Roboto"/>
              </a:rPr>
              <a:t>мономерных</a:t>
            </a:r>
            <a:r>
              <a:rPr lang="ru-RU" dirty="0">
                <a:solidFill>
                  <a:srgbClr val="333333"/>
                </a:solidFill>
                <a:latin typeface="Roboto"/>
              </a:rPr>
              <a:t> смесей для </a:t>
            </a:r>
            <a:r>
              <a:rPr lang="ru-RU" dirty="0" err="1">
                <a:solidFill>
                  <a:srgbClr val="333333"/>
                </a:solidFill>
                <a:latin typeface="Roboto"/>
              </a:rPr>
              <a:t>энтерального</a:t>
            </a:r>
            <a:r>
              <a:rPr lang="ru-RU" dirty="0">
                <a:solidFill>
                  <a:srgbClr val="333333"/>
                </a:solidFill>
                <a:latin typeface="Roboto"/>
              </a:rPr>
              <a:t> питания в различных состояниях по рекомендациям ESPEN (</a:t>
            </a:r>
            <a:r>
              <a:rPr lang="ru-RU" dirty="0" err="1">
                <a:solidFill>
                  <a:srgbClr val="333333"/>
                </a:solidFill>
                <a:latin typeface="Roboto"/>
              </a:rPr>
              <a:t>ClinicalNutrition</a:t>
            </a:r>
            <a:r>
              <a:rPr lang="ru-RU" dirty="0">
                <a:solidFill>
                  <a:srgbClr val="333333"/>
                </a:solidFill>
                <a:latin typeface="Roboto"/>
              </a:rPr>
              <a:t>, 2006)</a:t>
            </a:r>
            <a:endParaRPr lang="ru-RU" dirty="0"/>
          </a:p>
        </p:txBody>
      </p:sp>
    </p:spTree>
    <p:extLst>
      <p:ext uri="{BB962C8B-B14F-4D97-AF65-F5344CB8AC3E}">
        <p14:creationId xmlns:p14="http://schemas.microsoft.com/office/powerpoint/2010/main" val="2775321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6740307"/>
          </a:xfrm>
          <a:prstGeom prst="rect">
            <a:avLst/>
          </a:prstGeom>
        </p:spPr>
        <p:txBody>
          <a:bodyPr wrap="square">
            <a:spAutoFit/>
          </a:bodyPr>
          <a:lstStyle/>
          <a:p>
            <a:pPr fontAlgn="base"/>
            <a:r>
              <a:rPr lang="ru-RU" sz="1600" i="1" dirty="0"/>
              <a:t>Смеси, предназначенные для применения при почечной недостаточности. </a:t>
            </a:r>
            <a:endParaRPr lang="ru-RU" sz="1600" i="1" dirty="0" smtClean="0"/>
          </a:p>
          <a:p>
            <a:pPr fontAlgn="base"/>
            <a:r>
              <a:rPr lang="ru-RU" sz="1600" i="1" dirty="0" smtClean="0"/>
              <a:t>У </a:t>
            </a:r>
            <a:r>
              <a:rPr lang="ru-RU" sz="1600" i="1" dirty="0"/>
              <a:t>пациентов с острой почечной недостаточностью, как правило, развивается </a:t>
            </a:r>
            <a:r>
              <a:rPr lang="ru-RU" sz="1600" i="1" dirty="0" err="1"/>
              <a:t>гиперкатаболизм</a:t>
            </a:r>
            <a:r>
              <a:rPr lang="ru-RU" sz="1600" i="1" dirty="0"/>
              <a:t> и </a:t>
            </a:r>
            <a:r>
              <a:rPr lang="ru-RU" sz="1600" i="1" dirty="0" err="1"/>
              <a:t>гиперметаболизм</a:t>
            </a:r>
            <a:r>
              <a:rPr lang="ru-RU" sz="1600" i="1" dirty="0"/>
              <a:t>. </a:t>
            </a:r>
            <a:endParaRPr lang="ru-RU" sz="1600" i="1" dirty="0" smtClean="0"/>
          </a:p>
          <a:p>
            <a:pPr fontAlgn="base"/>
            <a:r>
              <a:rPr lang="ru-RU" sz="1600" i="1" dirty="0" smtClean="0"/>
              <a:t>Цель </a:t>
            </a:r>
            <a:r>
              <a:rPr lang="ru-RU" sz="1600" i="1" dirty="0"/>
              <a:t>проведения ЭП этим пациентам состоит в минимизации уровня мочевины в крови, снижении накопления токсических продуктов, поддержании водно-электролитного баланса и </a:t>
            </a:r>
            <a:r>
              <a:rPr lang="ru-RU" sz="1600" i="1" dirty="0" err="1"/>
              <a:t>нутриционного</a:t>
            </a:r>
            <a:r>
              <a:rPr lang="ru-RU" sz="1600" i="1" dirty="0"/>
              <a:t> статуса. Стабильным пациентам на </a:t>
            </a:r>
            <a:r>
              <a:rPr lang="ru-RU" sz="1600" i="1" dirty="0" err="1"/>
              <a:t>преддиализной</a:t>
            </a:r>
            <a:r>
              <a:rPr lang="ru-RU" sz="1600" i="1" dirty="0"/>
              <a:t> стадии требуются смеси со сниженным содержанием белка и повышенным содержанием энергии, обогащенные незаменимыми АК или их </a:t>
            </a:r>
            <a:r>
              <a:rPr lang="ru-RU" sz="1600" i="1" dirty="0" err="1"/>
              <a:t>кетоаналогами</a:t>
            </a:r>
            <a:r>
              <a:rPr lang="ru-RU" sz="1600" i="1" dirty="0"/>
              <a:t>. </a:t>
            </a:r>
            <a:endParaRPr lang="ru-RU" sz="1600" i="1" dirty="0" smtClean="0"/>
          </a:p>
          <a:p>
            <a:pPr fontAlgn="base"/>
            <a:r>
              <a:rPr lang="ru-RU" sz="1600" i="1" dirty="0" smtClean="0"/>
              <a:t>У </a:t>
            </a:r>
            <a:r>
              <a:rPr lang="ru-RU" sz="1600" i="1" dirty="0"/>
              <a:t>пациентов, которым проводится диализ, следует использовать смеси с высоким содержанием белка и высокой </a:t>
            </a:r>
            <a:r>
              <a:rPr lang="ru-RU" sz="1600" i="1" dirty="0" smtClean="0"/>
              <a:t>энергетической </a:t>
            </a:r>
            <a:r>
              <a:rPr lang="ru-RU" sz="1600" i="1" dirty="0"/>
              <a:t>плотностью. Необходимо тщательно </a:t>
            </a:r>
            <a:r>
              <a:rPr lang="ru-RU" sz="1600" i="1" dirty="0" err="1"/>
              <a:t>мониторировать</a:t>
            </a:r>
            <a:r>
              <a:rPr lang="ru-RU" sz="1600" i="1" dirty="0"/>
              <a:t> водно-электролитный баланс. Высокая энергетическая плотность облегчает контроль водного баланса.</a:t>
            </a:r>
          </a:p>
          <a:p>
            <a:pPr fontAlgn="base"/>
            <a:r>
              <a:rPr lang="ru-RU" sz="1600" i="1" dirty="0"/>
              <a:t>Прогрессирующая трофическая недостаточность, как правило, характерна для больных как с острой, так и с хронической почечной недостаточностью. Метаболическая дисфункция у этих больных на стадии нарушенной </a:t>
            </a:r>
            <a:r>
              <a:rPr lang="ru-RU" sz="1600" i="1" dirty="0" smtClean="0"/>
              <a:t>азотовыделительной </a:t>
            </a:r>
            <a:r>
              <a:rPr lang="ru-RU" sz="1600" i="1" dirty="0"/>
              <a:t>функции почек характеризуется азотемией, повышенным катаболизмом при одновременном снижении синтеза белка, транзиторной гипергликемией, повышенной скоростью окисления глюкозы и </a:t>
            </a:r>
            <a:r>
              <a:rPr lang="ru-RU" sz="1600" i="1" dirty="0" err="1"/>
              <a:t>инсулинорезистентностью</a:t>
            </a:r>
            <a:r>
              <a:rPr lang="ru-RU" sz="1600" i="1" dirty="0"/>
              <a:t>, </a:t>
            </a:r>
            <a:r>
              <a:rPr lang="ru-RU" sz="1600" i="1" dirty="0" err="1" smtClean="0"/>
              <a:t>гиперлипидемией</a:t>
            </a:r>
            <a:r>
              <a:rPr lang="ru-RU" sz="1600" i="1" dirty="0"/>
              <a:t>, увеличением концентрации ЖК, развитием почечного ацидоза и нарушением выделения жидкости и электролитов. Реализация НП больных при наличии почечной недостаточности представляет определенные трудности и требует дифференцированного подхода в </a:t>
            </a:r>
            <a:r>
              <a:rPr lang="ru-RU" sz="1600" i="1" dirty="0" err="1"/>
              <a:t>преддиализный</a:t>
            </a:r>
            <a:r>
              <a:rPr lang="ru-RU" sz="1600" i="1" dirty="0"/>
              <a:t> и диализный периоды лечения. Потребности больных в энергии и белке в зависимости от клинических проявлений ПН представлены в табл. </a:t>
            </a:r>
          </a:p>
          <a:p>
            <a:pPr fontAlgn="base"/>
            <a:r>
              <a:rPr lang="ru-RU" sz="1600" i="1" dirty="0"/>
              <a:t>При этом больным с ХПН в до- и диализный периоды следует соблюдать определенные принципы лечебного питания (табл. 25.6). Все ПС типа «Нефро» полностью отвечают необходимым требованиям по содержанию натрия, калия и фосфора, но различаются по содержанию в них белка и энергии.</a:t>
            </a:r>
          </a:p>
        </p:txBody>
      </p:sp>
    </p:spTree>
    <p:extLst>
      <p:ext uri="{BB962C8B-B14F-4D97-AF65-F5344CB8AC3E}">
        <p14:creationId xmlns:p14="http://schemas.microsoft.com/office/powerpoint/2010/main" val="784770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986"/>
            <a:ext cx="9144000" cy="6740307"/>
          </a:xfrm>
          <a:prstGeom prst="rect">
            <a:avLst/>
          </a:prstGeom>
        </p:spPr>
        <p:txBody>
          <a:bodyPr wrap="square">
            <a:spAutoFit/>
          </a:bodyPr>
          <a:lstStyle/>
          <a:p>
            <a:pPr fontAlgn="base"/>
            <a:r>
              <a:rPr lang="ru-RU" b="1" dirty="0"/>
              <a:t>Смеси, предназначенные для применения при дыхательной недостаточности. </a:t>
            </a:r>
            <a:r>
              <a:rPr lang="ru-RU" dirty="0"/>
              <a:t>Ухудшение </a:t>
            </a:r>
            <a:r>
              <a:rPr lang="ru-RU" dirty="0" err="1"/>
              <a:t>нутриционного</a:t>
            </a:r>
            <a:r>
              <a:rPr lang="ru-RU" dirty="0"/>
              <a:t> статуса у пациентов с дыхательной недостаточностью приводит к снижению массы дыхательной мускулатуры, мышечной слабости и трудностям при попытках прекращения респираторной поддержки. У пациентов с дыхательной недостаточностью отмечается задержка СО</a:t>
            </a:r>
            <a:r>
              <a:rPr lang="ru-RU" baseline="-25000" dirty="0"/>
              <a:t>2</a:t>
            </a:r>
            <a:r>
              <a:rPr lang="ru-RU" dirty="0"/>
              <a:t> и нехватка О</a:t>
            </a:r>
            <a:r>
              <a:rPr lang="ru-RU" baseline="-25000" dirty="0"/>
              <a:t>2</a:t>
            </a:r>
            <a:r>
              <a:rPr lang="ru-RU" dirty="0"/>
              <a:t>. Проведение </a:t>
            </a:r>
            <a:r>
              <a:rPr lang="ru-RU" dirty="0" err="1"/>
              <a:t>нутритивной</a:t>
            </a:r>
            <a:r>
              <a:rPr lang="ru-RU" dirty="0"/>
              <a:t> терапии (особенно с использованием смесей с высоким содержанием углеводов) может способствовать нарастанию гиперкапнии в связи с увеличением продукции СО</a:t>
            </a:r>
            <a:r>
              <a:rPr lang="ru-RU" baseline="-25000" dirty="0"/>
              <a:t>2</a:t>
            </a:r>
            <a:r>
              <a:rPr lang="ru-RU" dirty="0"/>
              <a:t>. Существует два подхода, направленных на предотвращение этого: (I) снижение скорости введения питательной смеси и (II) изменение состава смеси в сторону увеличения доли жиров и уменьшения доли углеводов. Перед выбором смеси необходимо исключить такую причину избыточной продукции СО</a:t>
            </a:r>
            <a:r>
              <a:rPr lang="ru-RU" baseline="-25000" dirty="0"/>
              <a:t>2</a:t>
            </a:r>
            <a:r>
              <a:rPr lang="ru-RU" dirty="0"/>
              <a:t> и зависимости от проведения ИВЛ, как избыточное питание.</a:t>
            </a:r>
          </a:p>
          <a:p>
            <a:pPr fontAlgn="base"/>
            <a:r>
              <a:rPr lang="ru-RU" dirty="0"/>
              <a:t>Однако при хроническом </a:t>
            </a:r>
            <a:r>
              <a:rPr lang="ru-RU" dirty="0" err="1"/>
              <a:t>обструктивном</a:t>
            </a:r>
            <a:r>
              <a:rPr lang="ru-RU" dirty="0"/>
              <a:t> заболевании легких в стабильной фазе не было отмечено каких-либо преимуществ при использовании пероральных питательных смесей со сниженным содержанием углеводов и повышенным содержанием жиров при сравнении с применением стандартных пероральных питательных смесей с повышенным содержанием белка и энергии.</a:t>
            </a:r>
          </a:p>
          <a:p>
            <a:pPr fontAlgn="base"/>
            <a:r>
              <a:rPr lang="ru-RU" dirty="0"/>
              <a:t>Основными особенностями химического состава этих смесей являются существенно пониженное содержание углеводов, на долю которых приходится 25-30% общей энергетической ценности смеси (имеют наибольший ДК - 1); повышенное содержание жиров (55-60% энергетической ценности), имеющих наименьший ДК (0,7); увеличенное количество антиоксидантов (таких как </a:t>
            </a:r>
            <a:r>
              <a:rPr lang="ru-RU" dirty="0" err="1"/>
              <a:t>ретинол</a:t>
            </a:r>
            <a:r>
              <a:rPr lang="ru-RU" dirty="0"/>
              <a:t>, токоферол, </a:t>
            </a:r>
            <a:r>
              <a:rPr lang="ru-RU" dirty="0" err="1"/>
              <a:t>каротиноиды</a:t>
            </a:r>
            <a:r>
              <a:rPr lang="ru-RU" dirty="0"/>
              <a:t>, аскорбиновая кислота, селен, таурин); повышенное количество нутриентов, обладающих выраженным </a:t>
            </a:r>
            <a:r>
              <a:rPr lang="ru-RU" dirty="0" err="1"/>
              <a:t>антивоспалительным</a:t>
            </a:r>
            <a:r>
              <a:rPr lang="ru-RU" dirty="0"/>
              <a:t> действием (ω-3-ЖК, GLA).</a:t>
            </a:r>
          </a:p>
        </p:txBody>
      </p:sp>
    </p:spTree>
    <p:extLst>
      <p:ext uri="{BB962C8B-B14F-4D97-AF65-F5344CB8AC3E}">
        <p14:creationId xmlns:p14="http://schemas.microsoft.com/office/powerpoint/2010/main" val="1372171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036496" cy="6463308"/>
          </a:xfrm>
          <a:prstGeom prst="rect">
            <a:avLst/>
          </a:prstGeom>
        </p:spPr>
        <p:txBody>
          <a:bodyPr wrap="square">
            <a:spAutoFit/>
          </a:bodyPr>
          <a:lstStyle/>
          <a:p>
            <a:pPr fontAlgn="base"/>
            <a:r>
              <a:rPr lang="ru-RU" b="1" dirty="0"/>
              <a:t>Смеси, предназначенные для применения при диабете. </a:t>
            </a:r>
            <a:r>
              <a:rPr lang="ru-RU" dirty="0"/>
              <a:t>Опыт показывает, что у большинства пациентов с диабетом можно успешно использовать стандартные смеси для ЭП при условии тщательного мониторинга уровня глюкозы и проведения адекватной лекарственной терапии (пероральные </a:t>
            </a:r>
            <a:r>
              <a:rPr lang="ru-RU" dirty="0" err="1" smtClean="0"/>
              <a:t>сахароснижающие</a:t>
            </a:r>
            <a:r>
              <a:rPr lang="ru-RU" dirty="0" smtClean="0"/>
              <a:t> </a:t>
            </a:r>
            <a:r>
              <a:rPr lang="ru-RU" dirty="0"/>
              <a:t>препараты или инсулин). Существует два вида смесей, предназначенных для использования при диабете.</a:t>
            </a:r>
          </a:p>
          <a:p>
            <a:pPr fontAlgn="base"/>
            <a:r>
              <a:rPr lang="ru-RU" dirty="0"/>
              <a:t>Классические диабетические смеси характеризуются сниженным содержанием липидов и повышенным содержанием сложных углеводов. Преимущества этих смесей неясны, так как продолжительных исследований по их изучению не проводилось. В смесях, разработанных позже, состав был изменен путем замены части углеводов на МНЖК. Имеются данные, свидетельствующие о положительном влиянии этих смесей со сниженным содержанием углеводов и повышенным содержанием МНЖК в отношении контроля гликемии и профиля липидов.</a:t>
            </a:r>
          </a:p>
          <a:p>
            <a:pPr fontAlgn="base"/>
            <a:r>
              <a:rPr lang="ru-RU" dirty="0"/>
              <a:t>При нарушениях углеводного обмена широко используют </a:t>
            </a:r>
            <a:r>
              <a:rPr lang="ru-RU" dirty="0" err="1"/>
              <a:t>метаболически</a:t>
            </a:r>
            <a:r>
              <a:rPr lang="ru-RU" dirty="0"/>
              <a:t> направленные ПС типа «Диабет», основные требования к которым таковы: полноценность и сбалансированность химического состава; относительно пониженное содержание углеводов, которые представлены преимущественно цельным крахмалом или крупномолекулярным </a:t>
            </a:r>
            <a:r>
              <a:rPr lang="ru-RU" dirty="0" err="1"/>
              <a:t>мальтодекстрином</a:t>
            </a:r>
            <a:r>
              <a:rPr lang="ru-RU" dirty="0"/>
              <a:t> (имеют низкий ГИ); отсутствие </a:t>
            </a:r>
            <a:r>
              <a:rPr lang="ru-RU" dirty="0" smtClean="0"/>
              <a:t>моно или </a:t>
            </a:r>
            <a:r>
              <a:rPr lang="ru-RU" dirty="0"/>
              <a:t>дисахаридов с </a:t>
            </a:r>
            <a:r>
              <a:rPr lang="ru-RU" dirty="0" err="1"/>
              <a:t>инсулинзависимым</a:t>
            </a:r>
            <a:r>
              <a:rPr lang="ru-RU" dirty="0"/>
              <a:t> типом метаболизма; относительно повышенное содержание белка и растительных жиров; повышенное содержание МНЖК, обладающих антиатерогенным действием (углеводы и ПНЖК должны обеспечить 60-70% энергии); насыщенные жиры должны давать не более 10% от общей энергетической ценности; содержание ПНЖК должно быть менее 10% общей энергетической ценности; обязательное наличие ПВ, снижающих скорость всасывания углеводов.</a:t>
            </a:r>
          </a:p>
        </p:txBody>
      </p:sp>
    </p:spTree>
    <p:extLst>
      <p:ext uri="{BB962C8B-B14F-4D97-AF65-F5344CB8AC3E}">
        <p14:creationId xmlns:p14="http://schemas.microsoft.com/office/powerpoint/2010/main" val="1962910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8856984" cy="4801314"/>
          </a:xfrm>
          <a:prstGeom prst="rect">
            <a:avLst/>
          </a:prstGeom>
        </p:spPr>
        <p:txBody>
          <a:bodyPr wrap="square">
            <a:spAutoFit/>
          </a:bodyPr>
          <a:lstStyle/>
          <a:p>
            <a:pPr fontAlgn="base"/>
            <a:r>
              <a:rPr lang="ru-RU" dirty="0"/>
              <a:t>Иммуномодулирующие смеси предназначены для воздействия на иммунную реакцию и увеличения резистентности к инфекциям путем снижения бактериальной </a:t>
            </a:r>
            <a:r>
              <a:rPr lang="ru-RU" dirty="0" err="1"/>
              <a:t>транслокации</a:t>
            </a:r>
            <a:r>
              <a:rPr lang="ru-RU" dirty="0"/>
              <a:t> в кишечнике и стимуляции лимфоидной ткани, ассоциированной с кишечником. </a:t>
            </a:r>
            <a:endParaRPr lang="ru-RU" dirty="0" smtClean="0"/>
          </a:p>
          <a:p>
            <a:pPr fontAlgn="base"/>
            <a:r>
              <a:rPr lang="ru-RU" dirty="0" smtClean="0"/>
              <a:t>В </a:t>
            </a:r>
            <a:r>
              <a:rPr lang="ru-RU" dirty="0"/>
              <a:t>состав этих так называемых иммуностимулирующих смесей входят специфические нутриенты - </a:t>
            </a:r>
            <a:r>
              <a:rPr lang="ru-RU" dirty="0" err="1"/>
              <a:t>глутамин</a:t>
            </a:r>
            <a:r>
              <a:rPr lang="ru-RU" dirty="0"/>
              <a:t>, аргинин, ω-3 ЖК, нуклеотиды и АРЦ - отдельно или в сочетании друг с другом</a:t>
            </a:r>
            <a:r>
              <a:rPr lang="ru-RU" dirty="0" smtClean="0"/>
              <a:t>.</a:t>
            </a:r>
          </a:p>
          <a:p>
            <a:pPr fontAlgn="base"/>
            <a:r>
              <a:rPr lang="ru-RU" dirty="0" smtClean="0"/>
              <a:t> </a:t>
            </a:r>
            <a:r>
              <a:rPr lang="ru-RU" dirty="0"/>
              <a:t>Как было показано, применение этих смесей дает многообещающие результаты у пациентов, находящихся в критических состояниях, которым они, по-видимому, наиболее подходят (табл</a:t>
            </a:r>
            <a:r>
              <a:rPr lang="ru-RU" dirty="0" smtClean="0"/>
              <a:t>.. </a:t>
            </a:r>
          </a:p>
          <a:p>
            <a:pPr fontAlgn="base"/>
            <a:r>
              <a:rPr lang="ru-RU" dirty="0" smtClean="0"/>
              <a:t>Иммуномодулирующие </a:t>
            </a:r>
            <a:r>
              <a:rPr lang="ru-RU" dirty="0"/>
              <a:t>смеси предназначены для снижения воспалительного ответа и коррекции </a:t>
            </a:r>
            <a:r>
              <a:rPr lang="ru-RU" dirty="0" err="1"/>
              <a:t>иммунодефицитных</a:t>
            </a:r>
            <a:r>
              <a:rPr lang="ru-RU" dirty="0"/>
              <a:t> состояний для повышения устойчивости организма к инфекции, в том числе за счет снижения бактериальной </a:t>
            </a:r>
            <a:r>
              <a:rPr lang="ru-RU" dirty="0" err="1"/>
              <a:t>транслокации</a:t>
            </a:r>
            <a:r>
              <a:rPr lang="ru-RU" dirty="0"/>
              <a:t> и повышения активности лимфатической ткани кишечника. Смеси типа «</a:t>
            </a:r>
            <a:r>
              <a:rPr lang="ru-RU" dirty="0" err="1"/>
              <a:t>Иммун</a:t>
            </a:r>
            <a:r>
              <a:rPr lang="ru-RU" dirty="0" smtClean="0"/>
              <a:t>»,</a:t>
            </a:r>
            <a:endParaRPr lang="ru-RU" dirty="0"/>
          </a:p>
          <a:p>
            <a:pPr fontAlgn="base"/>
            <a:r>
              <a:rPr lang="ru-RU" dirty="0"/>
              <a:t>помимо высокого содержания белка и энергии, обязательно имеют в своем составе различные </a:t>
            </a:r>
            <a:r>
              <a:rPr lang="ru-RU" dirty="0" err="1"/>
              <a:t>фармаконутриенты</a:t>
            </a:r>
            <a:r>
              <a:rPr lang="ru-RU" dirty="0"/>
              <a:t>, наиболее эффективными из которых являются </a:t>
            </a:r>
            <a:r>
              <a:rPr lang="ru-RU" dirty="0" err="1"/>
              <a:t>глутамин</a:t>
            </a:r>
            <a:r>
              <a:rPr lang="ru-RU" dirty="0"/>
              <a:t>, аргинин, ω-3ЖК и нуклеотиды.</a:t>
            </a:r>
          </a:p>
        </p:txBody>
      </p:sp>
    </p:spTree>
    <p:extLst>
      <p:ext uri="{BB962C8B-B14F-4D97-AF65-F5344CB8AC3E}">
        <p14:creationId xmlns:p14="http://schemas.microsoft.com/office/powerpoint/2010/main" val="133448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1296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8244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46325901"/>
              </p:ext>
            </p:extLst>
          </p:nvPr>
        </p:nvGraphicFramePr>
        <p:xfrm>
          <a:off x="-108521" y="668004"/>
          <a:ext cx="9252521" cy="5857340"/>
        </p:xfrm>
        <a:graphic>
          <a:graphicData uri="http://schemas.openxmlformats.org/drawingml/2006/table">
            <a:tbl>
              <a:tblPr firstRow="1" bandRow="1">
                <a:tableStyleId>{5C22544A-7EE6-4342-B048-85BDC9FD1C3A}</a:tableStyleId>
              </a:tblPr>
              <a:tblGrid>
                <a:gridCol w="4248473"/>
                <a:gridCol w="3631451"/>
                <a:gridCol w="1372597"/>
              </a:tblGrid>
              <a:tr h="0">
                <a:tc>
                  <a:txBody>
                    <a:bodyPr/>
                    <a:lstStyle/>
                    <a:p>
                      <a:pPr fontAlgn="base"/>
                      <a:r>
                        <a:rPr lang="ru-RU" sz="1100" b="1" dirty="0">
                          <a:effectLst/>
                          <a:latin typeface="Roboto"/>
                        </a:rPr>
                        <a:t>Вид смеси</a:t>
                      </a:r>
                      <a:endParaRPr lang="ru-RU" sz="1100" dirty="0">
                        <a:effectLst/>
                        <a:latin typeface="Roboto"/>
                      </a:endParaRPr>
                    </a:p>
                  </a:txBody>
                  <a:tcPr marL="95250" marR="95250" marT="95250" marB="95250" anchor="ctr"/>
                </a:tc>
                <a:tc>
                  <a:txBody>
                    <a:bodyPr/>
                    <a:lstStyle/>
                    <a:p>
                      <a:pPr fontAlgn="base"/>
                      <a:r>
                        <a:rPr lang="ru-RU" sz="1100" b="1" dirty="0">
                          <a:effectLst/>
                          <a:latin typeface="Roboto"/>
                        </a:rPr>
                        <a:t>Рекомендация</a:t>
                      </a:r>
                      <a:endParaRPr lang="ru-RU" sz="1100" dirty="0">
                        <a:effectLst/>
                        <a:latin typeface="Roboto"/>
                      </a:endParaRPr>
                    </a:p>
                  </a:txBody>
                  <a:tcPr marL="95250" marR="95250" marT="95250" marB="95250" anchor="ctr"/>
                </a:tc>
                <a:tc>
                  <a:txBody>
                    <a:bodyPr/>
                    <a:lstStyle/>
                    <a:p>
                      <a:pPr fontAlgn="base"/>
                      <a:r>
                        <a:rPr lang="ru-RU" sz="1100" b="1">
                          <a:effectLst/>
                          <a:latin typeface="Roboto"/>
                        </a:rPr>
                        <a:t>Уровень доказательности</a:t>
                      </a:r>
                      <a:endParaRPr lang="ru-RU" sz="1100">
                        <a:effectLst/>
                        <a:latin typeface="Roboto"/>
                      </a:endParaRPr>
                    </a:p>
                  </a:txBody>
                  <a:tcPr marL="95250" marR="95250" marT="95250" marB="95250" anchor="ctr"/>
                </a:tc>
              </a:tr>
              <a:tr h="530716">
                <a:tc rowSpan="2">
                  <a:txBody>
                    <a:bodyPr/>
                    <a:lstStyle/>
                    <a:p>
                      <a:pPr fontAlgn="base"/>
                      <a:r>
                        <a:rPr lang="ru-RU" sz="1100">
                          <a:effectLst/>
                          <a:latin typeface="Roboto"/>
                        </a:rPr>
                        <a:t>Для применения при печеночной недостаточности</a:t>
                      </a:r>
                    </a:p>
                  </a:txBody>
                  <a:tcPr marL="95250" marR="95250" marT="95250" marB="95250" anchor="ctr"/>
                </a:tc>
                <a:tc>
                  <a:txBody>
                    <a:bodyPr/>
                    <a:lstStyle/>
                    <a:p>
                      <a:pPr fontAlgn="base"/>
                      <a:r>
                        <a:rPr lang="ru-RU" sz="1100" dirty="0">
                          <a:effectLst/>
                          <a:latin typeface="Roboto"/>
                        </a:rPr>
                        <a:t>У пациентов с печеночной энцефалопатией, </a:t>
                      </a:r>
                      <a:r>
                        <a:rPr lang="ru-RU" sz="1100" dirty="0" err="1">
                          <a:effectLst/>
                          <a:latin typeface="Roboto"/>
                        </a:rPr>
                        <a:t>развившейся</a:t>
                      </a:r>
                      <a:r>
                        <a:rPr lang="ru-RU" sz="1100" dirty="0">
                          <a:effectLst/>
                          <a:latin typeface="Roboto"/>
                        </a:rPr>
                        <a:t> при проведении ЭП, следует использовать смеси с повышенным содержанием АРЦ</a:t>
                      </a:r>
                    </a:p>
                  </a:txBody>
                  <a:tcPr marL="95250" marR="95250" marT="95250" marB="95250" anchor="ctr"/>
                </a:tc>
                <a:tc>
                  <a:txBody>
                    <a:bodyPr/>
                    <a:lstStyle/>
                    <a:p>
                      <a:pPr fontAlgn="base"/>
                      <a:r>
                        <a:rPr lang="ru-RU" sz="1100">
                          <a:effectLst/>
                          <a:latin typeface="Roboto"/>
                        </a:rPr>
                        <a:t>А</a:t>
                      </a:r>
                    </a:p>
                  </a:txBody>
                  <a:tcPr marL="95250" marR="95250" marT="95250" marB="95250" anchor="ctr"/>
                </a:tc>
              </a:tr>
              <a:tr h="533752">
                <a:tc vMerge="1">
                  <a:txBody>
                    <a:bodyPr/>
                    <a:lstStyle/>
                    <a:p>
                      <a:endParaRPr lang="ru-RU"/>
                    </a:p>
                  </a:txBody>
                  <a:tcPr/>
                </a:tc>
                <a:tc>
                  <a:txBody>
                    <a:bodyPr/>
                    <a:lstStyle/>
                    <a:p>
                      <a:pPr fontAlgn="base"/>
                      <a:r>
                        <a:rPr lang="ru-RU" sz="1100" dirty="0">
                          <a:effectLst/>
                          <a:latin typeface="Roboto"/>
                        </a:rPr>
                        <a:t>Применение пероральных препаратов АРЦ может способствовать улучшению исхода при </a:t>
                      </a:r>
                      <a:r>
                        <a:rPr lang="ru-RU" sz="1100" dirty="0" err="1">
                          <a:effectLst/>
                          <a:latin typeface="Roboto"/>
                        </a:rPr>
                        <a:t>развившемся</a:t>
                      </a:r>
                      <a:r>
                        <a:rPr lang="ru-RU" sz="1100" dirty="0">
                          <a:effectLst/>
                          <a:latin typeface="Roboto"/>
                        </a:rPr>
                        <a:t> циррозе печени</a:t>
                      </a:r>
                    </a:p>
                  </a:txBody>
                  <a:tcPr marL="95250" marR="95250" marT="95250" marB="95250" anchor="ctr"/>
                </a:tc>
                <a:tc>
                  <a:txBody>
                    <a:bodyPr/>
                    <a:lstStyle/>
                    <a:p>
                      <a:pPr fontAlgn="base"/>
                      <a:r>
                        <a:rPr lang="ru-RU" sz="1100" dirty="0">
                          <a:effectLst/>
                          <a:latin typeface="Roboto"/>
                        </a:rPr>
                        <a:t>В</a:t>
                      </a:r>
                    </a:p>
                  </a:txBody>
                  <a:tcPr marL="95250" marR="95250" marT="95250" marB="95250" anchor="ctr"/>
                </a:tc>
              </a:tr>
              <a:tr h="848444">
                <a:tc rowSpan="3">
                  <a:txBody>
                    <a:bodyPr/>
                    <a:lstStyle/>
                    <a:p>
                      <a:pPr fontAlgn="base"/>
                      <a:r>
                        <a:rPr lang="ru-RU" sz="1050" b="1" dirty="0">
                          <a:effectLst/>
                          <a:latin typeface="Roboto"/>
                        </a:rPr>
                        <a:t>Для применения при почечной недостаточности</a:t>
                      </a:r>
                    </a:p>
                  </a:txBody>
                  <a:tcPr marL="95250" marR="95250" marT="95250" marB="95250" anchor="ctr"/>
                </a:tc>
                <a:tc>
                  <a:txBody>
                    <a:bodyPr/>
                    <a:lstStyle/>
                    <a:p>
                      <a:pPr fontAlgn="base"/>
                      <a:r>
                        <a:rPr lang="ru-RU" sz="1100" dirty="0">
                          <a:effectLst/>
                          <a:latin typeface="Roboto"/>
                        </a:rPr>
                        <a:t>У пациентов с хронической почечной недостаточностью, получающих консервативное лечение: при проведении ЭП &gt;5 дней следует использовать специализированные смеси (со сниженным содержанием белка и электролитов)</a:t>
                      </a:r>
                    </a:p>
                  </a:txBody>
                  <a:tcPr marL="95250" marR="95250" marT="95250" marB="95250" anchor="ctr"/>
                </a:tc>
                <a:tc>
                  <a:txBody>
                    <a:bodyPr/>
                    <a:lstStyle/>
                    <a:p>
                      <a:pPr fontAlgn="base"/>
                      <a:r>
                        <a:rPr lang="ru-RU" sz="1100" dirty="0">
                          <a:effectLst/>
                          <a:latin typeface="Roboto"/>
                        </a:rPr>
                        <a:t>С</a:t>
                      </a:r>
                    </a:p>
                  </a:txBody>
                  <a:tcPr marL="95250" marR="95250" marT="95250" marB="95250" anchor="ctr"/>
                </a:tc>
              </a:tr>
              <a:tr h="683840">
                <a:tc vMerge="1">
                  <a:txBody>
                    <a:bodyPr/>
                    <a:lstStyle/>
                    <a:p>
                      <a:endParaRPr lang="ru-RU"/>
                    </a:p>
                  </a:txBody>
                  <a:tcPr/>
                </a:tc>
                <a:tc>
                  <a:txBody>
                    <a:bodyPr/>
                    <a:lstStyle/>
                    <a:p>
                      <a:pPr fontAlgn="base"/>
                      <a:r>
                        <a:rPr lang="ru-RU" sz="1050" b="1" dirty="0">
                          <a:effectLst/>
                          <a:latin typeface="Roboto"/>
                        </a:rPr>
                        <a:t>Для сохранения почечной функции предложено использовать незаменимые АК и </a:t>
                      </a:r>
                      <a:r>
                        <a:rPr lang="ru-RU" sz="1050" b="1" dirty="0" err="1">
                          <a:effectLst/>
                          <a:latin typeface="Roboto"/>
                        </a:rPr>
                        <a:t>кетоаналоги</a:t>
                      </a:r>
                      <a:r>
                        <a:rPr lang="ru-RU" sz="1050" b="1" dirty="0">
                          <a:effectLst/>
                          <a:latin typeface="Roboto"/>
                        </a:rPr>
                        <a:t> в сочетании с применением смесей со сниженным содержанием белка</a:t>
                      </a:r>
                    </a:p>
                  </a:txBody>
                  <a:tcPr marL="95250" marR="95250" marT="95250" marB="95250" anchor="ctr"/>
                </a:tc>
                <a:tc>
                  <a:txBody>
                    <a:bodyPr/>
                    <a:lstStyle/>
                    <a:p>
                      <a:pPr fontAlgn="base"/>
                      <a:r>
                        <a:rPr lang="ru-RU" sz="1050" b="1" dirty="0">
                          <a:effectLst/>
                          <a:latin typeface="Roboto"/>
                        </a:rPr>
                        <a:t>В</a:t>
                      </a:r>
                    </a:p>
                  </a:txBody>
                  <a:tcPr marL="95250" marR="95250" marT="95250" marB="95250" anchor="ctr"/>
                </a:tc>
              </a:tr>
              <a:tr h="1750160">
                <a:tc vMerge="1">
                  <a:txBody>
                    <a:bodyPr/>
                    <a:lstStyle/>
                    <a:p>
                      <a:endParaRPr lang="ru-RU"/>
                    </a:p>
                  </a:txBody>
                  <a:tcPr/>
                </a:tc>
                <a:tc>
                  <a:txBody>
                    <a:bodyPr/>
                    <a:lstStyle/>
                    <a:p>
                      <a:pPr fontAlgn="base"/>
                      <a:r>
                        <a:rPr lang="ru-RU" sz="1050" b="1" dirty="0">
                          <a:effectLst/>
                          <a:latin typeface="Roboto"/>
                        </a:rPr>
                        <a:t>У тех пациентов, кому проводится гемодиализ: для проведения зондового питания следует использовать смеси, предназначенные для применения при проведении гемодиализа (необходимо проконтролировать содержание фосфора и калия)</a:t>
                      </a:r>
                    </a:p>
                  </a:txBody>
                  <a:tcPr marL="95250" marR="95250" marT="95250" marB="95250" anchor="ctr"/>
                </a:tc>
                <a:tc>
                  <a:txBody>
                    <a:bodyPr/>
                    <a:lstStyle/>
                    <a:p>
                      <a:pPr fontAlgn="base"/>
                      <a:r>
                        <a:rPr lang="ru-RU" sz="1050" b="1" dirty="0">
                          <a:effectLst/>
                          <a:latin typeface="Roboto"/>
                        </a:rPr>
                        <a:t>С</a:t>
                      </a:r>
                    </a:p>
                  </a:txBody>
                  <a:tcPr marL="95250" marR="95250" marT="95250" marB="95250" anchor="ctr"/>
                </a:tc>
              </a:tr>
            </a:tbl>
          </a:graphicData>
        </a:graphic>
      </p:graphicFrame>
      <p:sp>
        <p:nvSpPr>
          <p:cNvPr id="3" name="Прямоугольник 2"/>
          <p:cNvSpPr/>
          <p:nvPr/>
        </p:nvSpPr>
        <p:spPr>
          <a:xfrm>
            <a:off x="0" y="0"/>
            <a:ext cx="8748464" cy="646331"/>
          </a:xfrm>
          <a:prstGeom prst="rect">
            <a:avLst/>
          </a:prstGeom>
        </p:spPr>
        <p:txBody>
          <a:bodyPr wrap="square">
            <a:spAutoFit/>
          </a:bodyPr>
          <a:lstStyle/>
          <a:p>
            <a:r>
              <a:rPr lang="ru-RU" b="1" i="1" dirty="0">
                <a:solidFill>
                  <a:srgbClr val="002060"/>
                </a:solidFill>
              </a:rPr>
              <a:t>Использование специализированных смесей по рекомендациям ESPEN по применению </a:t>
            </a:r>
            <a:r>
              <a:rPr lang="ru-RU" b="1" i="1" dirty="0" err="1">
                <a:solidFill>
                  <a:srgbClr val="002060"/>
                </a:solidFill>
              </a:rPr>
              <a:t>энтерального</a:t>
            </a:r>
            <a:r>
              <a:rPr lang="ru-RU" b="1" i="1" dirty="0">
                <a:solidFill>
                  <a:srgbClr val="002060"/>
                </a:solidFill>
              </a:rPr>
              <a:t> питания (</a:t>
            </a:r>
            <a:r>
              <a:rPr lang="ru-RU" b="1" i="1" dirty="0" err="1">
                <a:solidFill>
                  <a:srgbClr val="002060"/>
                </a:solidFill>
              </a:rPr>
              <a:t>ClinicalNutrition</a:t>
            </a:r>
            <a:r>
              <a:rPr lang="ru-RU" b="1" i="1" dirty="0">
                <a:solidFill>
                  <a:srgbClr val="002060"/>
                </a:solidFill>
              </a:rPr>
              <a:t>, 2006 [25])</a:t>
            </a:r>
          </a:p>
        </p:txBody>
      </p:sp>
    </p:spTree>
    <p:extLst>
      <p:ext uri="{BB962C8B-B14F-4D97-AF65-F5344CB8AC3E}">
        <p14:creationId xmlns:p14="http://schemas.microsoft.com/office/powerpoint/2010/main" val="2801237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79457630"/>
              </p:ext>
            </p:extLst>
          </p:nvPr>
        </p:nvGraphicFramePr>
        <p:xfrm>
          <a:off x="107505" y="-99389"/>
          <a:ext cx="8928992" cy="6598113"/>
        </p:xfrm>
        <a:graphic>
          <a:graphicData uri="http://schemas.openxmlformats.org/drawingml/2006/table">
            <a:tbl>
              <a:tblPr firstRow="1" bandRow="1">
                <a:tableStyleId>{5C22544A-7EE6-4342-B048-85BDC9FD1C3A}</a:tableStyleId>
              </a:tblPr>
              <a:tblGrid>
                <a:gridCol w="2976331"/>
                <a:gridCol w="4791165"/>
                <a:gridCol w="1161496"/>
              </a:tblGrid>
              <a:tr h="1224133">
                <a:tc>
                  <a:txBody>
                    <a:bodyPr/>
                    <a:lstStyle/>
                    <a:p>
                      <a:pPr fontAlgn="base"/>
                      <a:r>
                        <a:rPr lang="ru-RU" sz="1050" b="1" dirty="0">
                          <a:effectLst/>
                          <a:latin typeface="Roboto"/>
                        </a:rPr>
                        <a:t>Для применения при дыхательной недостаточности</a:t>
                      </a:r>
                    </a:p>
                  </a:txBody>
                  <a:tcPr marL="95250" marR="95250" marT="95250" marB="95250" anchor="ctr"/>
                </a:tc>
                <a:tc>
                  <a:txBody>
                    <a:bodyPr/>
                    <a:lstStyle/>
                    <a:p>
                      <a:pPr fontAlgn="base"/>
                      <a:r>
                        <a:rPr lang="ru-RU" sz="1050" b="1" dirty="0">
                          <a:effectLst/>
                          <a:latin typeface="Roboto"/>
                        </a:rPr>
                        <a:t>При хроническом </a:t>
                      </a:r>
                      <a:r>
                        <a:rPr lang="ru-RU" sz="1050" b="1" dirty="0" err="1">
                          <a:effectLst/>
                          <a:latin typeface="Roboto"/>
                        </a:rPr>
                        <a:t>обструктивном</a:t>
                      </a:r>
                      <a:r>
                        <a:rPr lang="ru-RU" sz="1050" b="1" dirty="0">
                          <a:effectLst/>
                          <a:latin typeface="Roboto"/>
                        </a:rPr>
                        <a:t> заболевании легких в стабильной фазе не было отмечено каких-либо преимуществ при использовании перо-</a:t>
                      </a:r>
                      <a:r>
                        <a:rPr lang="ru-RU" sz="1050" b="1" dirty="0" err="1">
                          <a:effectLst/>
                          <a:latin typeface="Roboto"/>
                        </a:rPr>
                        <a:t>ральных</a:t>
                      </a:r>
                      <a:r>
                        <a:rPr lang="ru-RU" sz="1050" b="1" dirty="0">
                          <a:effectLst/>
                          <a:latin typeface="Roboto"/>
                        </a:rPr>
                        <a:t> питательных смесей со сниженным содержанием углеводов и повышенным содержанием жиров при сравнении с применением стандартных питательных смесей с повышенным содержанием белка и </a:t>
                      </a:r>
                      <a:r>
                        <a:rPr lang="ru-RU" sz="1050" b="1" dirty="0" smtClean="0">
                          <a:effectLst/>
                          <a:latin typeface="Roboto"/>
                        </a:rPr>
                        <a:t>энергии</a:t>
                      </a:r>
                    </a:p>
                  </a:txBody>
                  <a:tcPr marL="95250" marR="95250" marT="95250" marB="95250" anchor="ctr"/>
                </a:tc>
                <a:tc>
                  <a:txBody>
                    <a:bodyPr/>
                    <a:lstStyle/>
                    <a:p>
                      <a:pPr fontAlgn="base"/>
                      <a:r>
                        <a:rPr lang="ru-RU" sz="1050" b="1" dirty="0">
                          <a:effectLst/>
                          <a:latin typeface="Roboto"/>
                        </a:rPr>
                        <a:t>В</a:t>
                      </a:r>
                    </a:p>
                  </a:txBody>
                  <a:tcPr marL="95250" marR="95250" marT="95250" marB="95250" anchor="ctr"/>
                </a:tc>
              </a:tr>
              <a:tr h="1800200">
                <a:tc>
                  <a:txBody>
                    <a:bodyPr/>
                    <a:lstStyle/>
                    <a:p>
                      <a:pPr fontAlgn="base"/>
                      <a:r>
                        <a:rPr lang="ru-RU" sz="1050" b="1">
                          <a:effectLst/>
                          <a:latin typeface="Roboto"/>
                        </a:rPr>
                        <a:t>Для применения при диабете</a:t>
                      </a:r>
                    </a:p>
                  </a:txBody>
                  <a:tcPr marL="95250" marR="95250" marT="95250" marB="95250" anchor="ctr"/>
                </a:tc>
                <a:tc>
                  <a:txBody>
                    <a:bodyPr/>
                    <a:lstStyle/>
                    <a:p>
                      <a:pPr fontAlgn="base"/>
                      <a:r>
                        <a:rPr lang="ru-RU" sz="1050" b="1" dirty="0">
                          <a:effectLst/>
                          <a:latin typeface="Roboto"/>
                        </a:rPr>
                        <a:t>Смеси с повышенным содержанием углеводов и сниженным содержанием жиров: продолжительных исследований по применению этих смесей у пациентов с диабетом не проводилось, что не позволяет сделать заключение об их преимуществах.</a:t>
                      </a:r>
                    </a:p>
                    <a:p>
                      <a:pPr fontAlgn="base"/>
                      <a:r>
                        <a:rPr lang="ru-RU" sz="1050" b="1" dirty="0">
                          <a:effectLst/>
                          <a:latin typeface="Roboto"/>
                        </a:rPr>
                        <a:t>Смеси со сниженным содержанием углеводов и повышенным содержанием МНЖК, по-видимому, способствуют снижению выраженности факторов риска ССЗ у пациентов с диабетом, но наличия клинических преимуществ показать не удалось (возможно, из-за малой продолжительности большинства исследований)</a:t>
                      </a:r>
                    </a:p>
                  </a:txBody>
                  <a:tcPr marL="95250" marR="95250" marT="95250" marB="95250" anchor="ctr"/>
                </a:tc>
                <a:tc>
                  <a:txBody>
                    <a:bodyPr/>
                    <a:lstStyle/>
                    <a:p>
                      <a:pPr fontAlgn="base"/>
                      <a:endParaRPr lang="ru-RU" sz="1050" b="1" dirty="0">
                        <a:effectLst/>
                        <a:latin typeface="Roboto"/>
                      </a:endParaRPr>
                    </a:p>
                  </a:txBody>
                  <a:tcPr marL="95250" marR="95250" marT="95250" marB="95250" anchor="ctr"/>
                </a:tc>
              </a:tr>
              <a:tr h="360040">
                <a:tc rowSpan="7">
                  <a:txBody>
                    <a:bodyPr/>
                    <a:lstStyle/>
                    <a:p>
                      <a:pPr fontAlgn="base"/>
                      <a:r>
                        <a:rPr lang="ru-RU" sz="1050" dirty="0" smtClean="0">
                          <a:effectLst/>
                          <a:latin typeface="Roboto"/>
                        </a:rPr>
                        <a:t>Иммуномодулирующие</a:t>
                      </a:r>
                      <a:endParaRPr lang="ru-RU" sz="1050" dirty="0">
                        <a:effectLst/>
                        <a:latin typeface="Roboto"/>
                      </a:endParaRPr>
                    </a:p>
                  </a:txBody>
                  <a:tcPr marL="95250" marR="95250" marT="95250" marB="95250" anchor="ctr"/>
                </a:tc>
                <a:tc>
                  <a:txBody>
                    <a:bodyPr/>
                    <a:lstStyle/>
                    <a:p>
                      <a:pPr fontAlgn="base"/>
                      <a:r>
                        <a:rPr lang="ru-RU" sz="1050" dirty="0">
                          <a:effectLst/>
                          <a:latin typeface="Roboto"/>
                        </a:rPr>
                        <a:t>Иммуномодулирующие смеси предпочтительнее стандартных смесей у пациентов:</a:t>
                      </a:r>
                    </a:p>
                  </a:txBody>
                  <a:tcPr marL="95250" marR="95250" marT="95250" marB="95250" anchor="ctr"/>
                </a:tc>
                <a:tc>
                  <a:txBody>
                    <a:bodyPr/>
                    <a:lstStyle/>
                    <a:p>
                      <a:pPr fontAlgn="base"/>
                      <a:endParaRPr lang="ru-RU" sz="1050">
                        <a:effectLst/>
                        <a:latin typeface="Roboto"/>
                      </a:endParaRPr>
                    </a:p>
                  </a:txBody>
                  <a:tcPr marL="95250" marR="95250" marT="95250" marB="95250" anchor="ctr"/>
                </a:tc>
              </a:tr>
              <a:tr h="497572">
                <a:tc vMerge="1">
                  <a:txBody>
                    <a:bodyPr/>
                    <a:lstStyle/>
                    <a:p>
                      <a:endParaRPr lang="ru-RU"/>
                    </a:p>
                  </a:txBody>
                  <a:tcPr/>
                </a:tc>
                <a:tc>
                  <a:txBody>
                    <a:bodyPr/>
                    <a:lstStyle/>
                    <a:p>
                      <a:pPr fontAlgn="base"/>
                      <a:r>
                        <a:rPr lang="ru-RU" sz="1050" dirty="0">
                          <a:effectLst/>
                          <a:latin typeface="Roboto"/>
                        </a:rPr>
                        <a:t>которым выполняются обширные плановые операции по поводу онкологических заболеваний органов брюшной полости (в течение 5-7 дней перед операцией)</a:t>
                      </a:r>
                    </a:p>
                  </a:txBody>
                  <a:tcPr marL="95250" marR="95250" marT="95250" marB="95250" anchor="ctr"/>
                </a:tc>
                <a:tc>
                  <a:txBody>
                    <a:bodyPr/>
                    <a:lstStyle/>
                    <a:p>
                      <a:pPr fontAlgn="base"/>
                      <a:r>
                        <a:rPr lang="ru-RU" sz="1050">
                          <a:effectLst/>
                          <a:latin typeface="Roboto"/>
                        </a:rPr>
                        <a:t>А</a:t>
                      </a:r>
                    </a:p>
                  </a:txBody>
                  <a:tcPr marL="95250" marR="95250" marT="95250" marB="95250" anchor="ctr"/>
                </a:tc>
              </a:tr>
              <a:tr h="331068">
                <a:tc vMerge="1">
                  <a:txBody>
                    <a:bodyPr/>
                    <a:lstStyle/>
                    <a:p>
                      <a:endParaRPr lang="ru-RU"/>
                    </a:p>
                  </a:txBody>
                  <a:tcPr/>
                </a:tc>
                <a:tc>
                  <a:txBody>
                    <a:bodyPr/>
                    <a:lstStyle/>
                    <a:p>
                      <a:pPr fontAlgn="base"/>
                      <a:r>
                        <a:rPr lang="ru-RU" sz="1050" dirty="0">
                          <a:effectLst/>
                          <a:latin typeface="Roboto"/>
                        </a:rPr>
                        <a:t>которым проводятся операции по поводу онкологических заболеваний в области шеи;</a:t>
                      </a:r>
                    </a:p>
                  </a:txBody>
                  <a:tcPr marL="95250" marR="95250" marT="95250" marB="95250" anchor="ctr"/>
                </a:tc>
                <a:tc>
                  <a:txBody>
                    <a:bodyPr/>
                    <a:lstStyle/>
                    <a:p>
                      <a:pPr fontAlgn="base"/>
                      <a:r>
                        <a:rPr lang="ru-RU" sz="1050">
                          <a:effectLst/>
                          <a:latin typeface="Roboto"/>
                        </a:rPr>
                        <a:t>А</a:t>
                      </a:r>
                    </a:p>
                  </a:txBody>
                  <a:tcPr marL="95250" marR="95250" marT="95250" marB="95250" anchor="ctr"/>
                </a:tc>
              </a:tr>
              <a:tr h="324584">
                <a:tc vMerge="1">
                  <a:txBody>
                    <a:bodyPr/>
                    <a:lstStyle/>
                    <a:p>
                      <a:endParaRPr lang="ru-RU"/>
                    </a:p>
                  </a:txBody>
                  <a:tcPr/>
                </a:tc>
                <a:tc>
                  <a:txBody>
                    <a:bodyPr/>
                    <a:lstStyle/>
                    <a:p>
                      <a:pPr fontAlgn="base"/>
                      <a:r>
                        <a:rPr lang="ru-RU" sz="1050" dirty="0">
                          <a:effectLst/>
                          <a:latin typeface="Roboto"/>
                        </a:rPr>
                        <a:t>с сепсисом умеренной тяжести (APACHE II &lt;15);</a:t>
                      </a:r>
                    </a:p>
                  </a:txBody>
                  <a:tcPr marL="95250" marR="95250" marT="95250" marB="95250" anchor="ctr"/>
                </a:tc>
                <a:tc>
                  <a:txBody>
                    <a:bodyPr/>
                    <a:lstStyle/>
                    <a:p>
                      <a:pPr fontAlgn="base"/>
                      <a:r>
                        <a:rPr lang="ru-RU" sz="1050">
                          <a:effectLst/>
                          <a:latin typeface="Roboto"/>
                        </a:rPr>
                        <a:t>В</a:t>
                      </a:r>
                    </a:p>
                  </a:txBody>
                  <a:tcPr marL="95250" marR="95250" marT="95250" marB="95250" anchor="ctr"/>
                </a:tc>
              </a:tr>
              <a:tr h="262096">
                <a:tc vMerge="1">
                  <a:txBody>
                    <a:bodyPr/>
                    <a:lstStyle/>
                    <a:p>
                      <a:endParaRPr lang="ru-RU"/>
                    </a:p>
                  </a:txBody>
                  <a:tcPr/>
                </a:tc>
                <a:tc>
                  <a:txBody>
                    <a:bodyPr/>
                    <a:lstStyle/>
                    <a:p>
                      <a:pPr fontAlgn="base"/>
                      <a:r>
                        <a:rPr lang="ru-RU" sz="1050" dirty="0">
                          <a:effectLst/>
                          <a:latin typeface="Roboto"/>
                        </a:rPr>
                        <a:t>с травмой;</a:t>
                      </a:r>
                    </a:p>
                  </a:txBody>
                  <a:tcPr marL="95250" marR="95250" marT="95250" marB="95250" anchor="ctr"/>
                </a:tc>
                <a:tc>
                  <a:txBody>
                    <a:bodyPr/>
                    <a:lstStyle/>
                    <a:p>
                      <a:pPr fontAlgn="base"/>
                      <a:r>
                        <a:rPr lang="ru-RU" sz="1050">
                          <a:effectLst/>
                          <a:latin typeface="Roboto"/>
                        </a:rPr>
                        <a:t>А</a:t>
                      </a:r>
                    </a:p>
                  </a:txBody>
                  <a:tcPr marL="95250" marR="95250" marT="95250" marB="95250" anchor="ctr"/>
                </a:tc>
              </a:tr>
              <a:tr h="343624">
                <a:tc vMerge="1">
                  <a:txBody>
                    <a:bodyPr/>
                    <a:lstStyle/>
                    <a:p>
                      <a:endParaRPr lang="ru-RU"/>
                    </a:p>
                  </a:txBody>
                  <a:tcPr/>
                </a:tc>
                <a:tc>
                  <a:txBody>
                    <a:bodyPr/>
                    <a:lstStyle/>
                    <a:p>
                      <a:pPr fontAlgn="base"/>
                      <a:r>
                        <a:rPr lang="ru-RU" sz="1050" dirty="0">
                          <a:effectLst/>
                          <a:latin typeface="Roboto"/>
                        </a:rPr>
                        <a:t>с острым респираторным </a:t>
                      </a:r>
                      <a:r>
                        <a:rPr lang="ru-RU" sz="1050" dirty="0" err="1">
                          <a:effectLst/>
                          <a:latin typeface="Roboto"/>
                        </a:rPr>
                        <a:t>дистресс</a:t>
                      </a:r>
                      <a:r>
                        <a:rPr lang="ru-RU" sz="1050" dirty="0">
                          <a:effectLst/>
                          <a:latin typeface="Roboto"/>
                        </a:rPr>
                        <a:t>-синдромом (смеси, содержащие ω-3 ЖК и антиоксиданты)</a:t>
                      </a:r>
                    </a:p>
                  </a:txBody>
                  <a:tcPr marL="95250" marR="95250" marT="95250" marB="95250" anchor="ctr"/>
                </a:tc>
                <a:tc>
                  <a:txBody>
                    <a:bodyPr/>
                    <a:lstStyle/>
                    <a:p>
                      <a:pPr fontAlgn="base"/>
                      <a:r>
                        <a:rPr lang="ru-RU" sz="1050" dirty="0">
                          <a:effectLst/>
                          <a:latin typeface="Roboto"/>
                        </a:rPr>
                        <a:t>В</a:t>
                      </a:r>
                    </a:p>
                  </a:txBody>
                  <a:tcPr marL="95250" marR="95250" marT="95250" marB="95250" anchor="ctr"/>
                </a:tc>
              </a:tr>
              <a:tr h="474878">
                <a:tc vMerge="1">
                  <a:txBody>
                    <a:bodyPr/>
                    <a:lstStyle/>
                    <a:p>
                      <a:endParaRPr lang="ru-RU"/>
                    </a:p>
                  </a:txBody>
                  <a:tcPr/>
                </a:tc>
                <a:tc>
                  <a:txBody>
                    <a:bodyPr/>
                    <a:lstStyle/>
                    <a:p>
                      <a:pPr fontAlgn="base"/>
                      <a:r>
                        <a:rPr lang="ru-RU" sz="1050" dirty="0">
                          <a:effectLst/>
                          <a:latin typeface="Roboto"/>
                        </a:rPr>
                        <a:t>Применение иммуномодулирующих смесей у пациентов с тяжелым сепсисом может привести к отрицательным последствиям и поэтому не рекомендуется</a:t>
                      </a:r>
                    </a:p>
                  </a:txBody>
                  <a:tcPr marL="95250" marR="95250" marT="95250" marB="95250" anchor="ctr"/>
                </a:tc>
                <a:tc>
                  <a:txBody>
                    <a:bodyPr/>
                    <a:lstStyle/>
                    <a:p>
                      <a:pPr fontAlgn="base"/>
                      <a:endParaRPr lang="ru-RU" dirty="0">
                        <a:effectLst/>
                        <a:latin typeface="Roboto"/>
                      </a:endParaRPr>
                    </a:p>
                  </a:txBody>
                  <a:tcPr marL="95250" marR="95250" marT="95250" marB="95250" anchor="ctr"/>
                </a:tc>
              </a:tr>
            </a:tbl>
          </a:graphicData>
        </a:graphic>
      </p:graphicFrame>
    </p:spTree>
    <p:extLst>
      <p:ext uri="{BB962C8B-B14F-4D97-AF65-F5344CB8AC3E}">
        <p14:creationId xmlns:p14="http://schemas.microsoft.com/office/powerpoint/2010/main" val="2491767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17306"/>
          </a:xfrm>
          <a:prstGeom prst="rect">
            <a:avLst/>
          </a:prstGeom>
        </p:spPr>
        <p:txBody>
          <a:bodyPr wrap="square">
            <a:spAutoFit/>
          </a:bodyPr>
          <a:lstStyle/>
          <a:p>
            <a:pPr fontAlgn="base"/>
            <a:r>
              <a:rPr lang="ru-RU" b="1" dirty="0" err="1"/>
              <a:t>Фармаконутриенты</a:t>
            </a:r>
            <a:endParaRPr lang="ru-RU" dirty="0"/>
          </a:p>
          <a:p>
            <a:pPr fontAlgn="base"/>
            <a:r>
              <a:rPr lang="ru-RU" dirty="0"/>
              <a:t>Тонкая кишка - главный орган, потребляющий </a:t>
            </a:r>
            <a:r>
              <a:rPr lang="ru-RU" dirty="0" err="1"/>
              <a:t>глутамин</a:t>
            </a:r>
            <a:r>
              <a:rPr lang="ru-RU" dirty="0"/>
              <a:t>. При стрессе использование </a:t>
            </a:r>
            <a:r>
              <a:rPr lang="ru-RU" dirty="0" err="1"/>
              <a:t>глутамина</a:t>
            </a:r>
            <a:r>
              <a:rPr lang="ru-RU" dirty="0"/>
              <a:t> кишкой возрастает, что усиливает его дефицит. Сегодня доказано, что </a:t>
            </a:r>
            <a:r>
              <a:rPr lang="ru-RU" dirty="0" err="1"/>
              <a:t>глутамин</a:t>
            </a:r>
            <a:r>
              <a:rPr lang="ru-RU" dirty="0"/>
              <a:t> абсолютно необходимый субстрат для поддержания структуры и функции кишки, особенно при состояниях, когда происходит повреждение слизистой оболочки кишки, ухудшение барьерной функции и, следовательно, увеличение степени </a:t>
            </a:r>
            <a:r>
              <a:rPr lang="ru-RU" dirty="0" err="1"/>
              <a:t>транслокации</a:t>
            </a:r>
            <a:r>
              <a:rPr lang="ru-RU" dirty="0"/>
              <a:t> бактерий и токсинов в кровоток. Высказываются предположения, что повышенное потребление </a:t>
            </a:r>
            <a:r>
              <a:rPr lang="ru-RU" dirty="0" err="1"/>
              <a:t>глутамина</a:t>
            </a:r>
            <a:r>
              <a:rPr lang="ru-RU" dirty="0"/>
              <a:t> при стрессе позволяет сэкономить глюкозу для органов, которые облигатно используют ее как источник энергии: мозг, эритроциты, костный мозг и грануляционная ткань.</a:t>
            </a:r>
          </a:p>
          <a:p>
            <a:pPr fontAlgn="base"/>
            <a:r>
              <a:rPr lang="ru-RU" dirty="0"/>
              <a:t>Раннее назначение </a:t>
            </a:r>
            <a:r>
              <a:rPr lang="ru-RU" dirty="0" err="1"/>
              <a:t>глутамина</a:t>
            </a:r>
            <a:r>
              <a:rPr lang="ru-RU" dirty="0"/>
              <a:t> и последующая индукция HSP может снизить острый </a:t>
            </a:r>
            <a:r>
              <a:rPr lang="ru-RU" dirty="0" err="1"/>
              <a:t>гипервоспалительный</a:t>
            </a:r>
            <a:r>
              <a:rPr lang="ru-RU" dirty="0"/>
              <a:t> ответ и ограничить выброс цитокинов, который следует за травмой и хирургическим вмешательством - </a:t>
            </a:r>
            <a:r>
              <a:rPr lang="ru-RU" dirty="0" err="1"/>
              <a:t>интерлейкина</a:t>
            </a:r>
            <a:r>
              <a:rPr lang="ru-RU" dirty="0"/>
              <a:t> (IL)-6 и фактора некроза опухолей (TNF-)-α. Этот механизм снижает </a:t>
            </a:r>
            <a:r>
              <a:rPr lang="ru-RU" dirty="0" err="1"/>
              <a:t>гипервоспалительный</a:t>
            </a:r>
            <a:r>
              <a:rPr lang="ru-RU" dirty="0"/>
              <a:t> ответ за счет </a:t>
            </a:r>
            <a:r>
              <a:rPr lang="ru-RU" dirty="0" err="1"/>
              <a:t>глутамин</a:t>
            </a:r>
            <a:r>
              <a:rPr lang="ru-RU" dirty="0"/>
              <a:t>-зависимого снижения активации </a:t>
            </a:r>
            <a:r>
              <a:rPr lang="ru-RU" dirty="0" err="1"/>
              <a:t>нуклеарного</a:t>
            </a:r>
            <a:r>
              <a:rPr lang="ru-RU" dirty="0"/>
              <a:t> фактора κβ (NF-κβ). Было установлено, что на моделях экспериментального сепсиса 0,75 г/кг </a:t>
            </a:r>
            <a:r>
              <a:rPr lang="ru-RU" dirty="0" err="1"/>
              <a:t>глутамина</a:t>
            </a:r>
            <a:r>
              <a:rPr lang="ru-RU" dirty="0"/>
              <a:t> может уменьшить </a:t>
            </a:r>
            <a:r>
              <a:rPr lang="ru-RU" dirty="0" err="1"/>
              <a:t>нуклеарную</a:t>
            </a:r>
            <a:r>
              <a:rPr lang="ru-RU" dirty="0"/>
              <a:t> активацию NF-κβ. Добавка </a:t>
            </a:r>
            <a:r>
              <a:rPr lang="ru-RU" dirty="0" err="1"/>
              <a:t>глутамина</a:t>
            </a:r>
            <a:r>
              <a:rPr lang="ru-RU" dirty="0"/>
              <a:t> способствует поддержанию популяции плазматических клеток и лимфоцитов в кишечнике почти на нормальном уровне и предотвращает понижение секреции иммуноглобулинов А.</a:t>
            </a:r>
          </a:p>
          <a:p>
            <a:pPr fontAlgn="base"/>
            <a:r>
              <a:rPr lang="ru-RU" dirty="0"/>
              <a:t>Введение аргинина стимулирует различные иммунологические функции (в частности, Т-клеточный иммунитет). В целом анализ доступной литературы свидетельствует о том, что клиническое применение препаратов, содержащих аргинин, затрагивает широкий круг проблем современной теоретической и практической медицины. Многие аспекты применения аргинина зачастую противоречивы, еще до конца не изучены и требуют дальнейшего исследования.</a:t>
            </a:r>
          </a:p>
        </p:txBody>
      </p:sp>
    </p:spTree>
    <p:extLst>
      <p:ext uri="{BB962C8B-B14F-4D97-AF65-F5344CB8AC3E}">
        <p14:creationId xmlns:p14="http://schemas.microsoft.com/office/powerpoint/2010/main" val="31856543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892480" cy="923330"/>
          </a:xfrm>
          <a:prstGeom prst="rect">
            <a:avLst/>
          </a:prstGeom>
        </p:spPr>
        <p:txBody>
          <a:bodyPr wrap="square">
            <a:spAutoFit/>
          </a:bodyPr>
          <a:lstStyle/>
          <a:p>
            <a:r>
              <a:rPr lang="ru-RU" dirty="0"/>
              <a:t>Среди ω-3 ЖК наибольшей биологической активностью обладают ЭПК и ДГК, служащие альтернативными липидными предшественниками </a:t>
            </a:r>
            <a:r>
              <a:rPr lang="ru-RU" dirty="0" err="1"/>
              <a:t>циклооксигеназного</a:t>
            </a:r>
            <a:r>
              <a:rPr lang="ru-RU" dirty="0"/>
              <a:t> и </a:t>
            </a:r>
            <a:r>
              <a:rPr lang="ru-RU" dirty="0" err="1"/>
              <a:t>липооксигеназного</a:t>
            </a:r>
            <a:r>
              <a:rPr lang="ru-RU" dirty="0"/>
              <a:t> пути с образованием </a:t>
            </a:r>
            <a:r>
              <a:rPr lang="ru-RU" dirty="0" err="1"/>
              <a:t>триеновых</a:t>
            </a:r>
            <a:r>
              <a:rPr lang="ru-RU" dirty="0"/>
              <a:t> </a:t>
            </a:r>
            <a:r>
              <a:rPr lang="ru-RU" dirty="0" err="1"/>
              <a:t>простаноидов</a:t>
            </a:r>
            <a:endParaRPr lang="ru-RU" dirty="0"/>
          </a:p>
        </p:txBody>
      </p:sp>
      <p:sp>
        <p:nvSpPr>
          <p:cNvPr id="3" name="Прямоугольник 2"/>
          <p:cNvSpPr/>
          <p:nvPr/>
        </p:nvSpPr>
        <p:spPr>
          <a:xfrm>
            <a:off x="179512" y="1412776"/>
            <a:ext cx="8496944" cy="5632311"/>
          </a:xfrm>
          <a:prstGeom prst="rect">
            <a:avLst/>
          </a:prstGeom>
        </p:spPr>
        <p:txBody>
          <a:bodyPr wrap="square">
            <a:spAutoFit/>
          </a:bodyPr>
          <a:lstStyle/>
          <a:p>
            <a:pPr fontAlgn="base"/>
            <a:r>
              <a:rPr lang="ru-RU" dirty="0"/>
              <a:t> Наряду с влиянием на процесс воспаления через образование </a:t>
            </a:r>
            <a:r>
              <a:rPr lang="ru-RU" dirty="0" err="1"/>
              <a:t>эйкозаноидов</a:t>
            </a:r>
            <a:r>
              <a:rPr lang="ru-RU" dirty="0"/>
              <a:t> ЭПК и ДГК ингибируют синтез </a:t>
            </a:r>
            <a:r>
              <a:rPr lang="ru-RU" dirty="0" err="1"/>
              <a:t>провоспалительных</a:t>
            </a:r>
            <a:r>
              <a:rPr lang="ru-RU" dirty="0"/>
              <a:t> цитокинов TNF-α и IL-1. Крайне чувствительны к действию свободных ПНЖК лимфоциты. Введение ω-3 ПНЖК сопровождается </a:t>
            </a:r>
            <a:r>
              <a:rPr lang="ru-RU" dirty="0" err="1"/>
              <a:t>супрессией</a:t>
            </a:r>
            <a:r>
              <a:rPr lang="ru-RU" dirty="0"/>
              <a:t> образования лимфоцитами IL-2, снижением их анти-ген-</a:t>
            </a:r>
            <a:r>
              <a:rPr lang="ru-RU" dirty="0" err="1"/>
              <a:t>презентирующей</a:t>
            </a:r>
            <a:r>
              <a:rPr lang="ru-RU" dirty="0"/>
              <a:t> способности, а также пролиферации и активности нормальных киллеров, т.е. в целом снижением ответа на воспалительные стимулы.</a:t>
            </a:r>
          </a:p>
          <a:p>
            <a:pPr fontAlgn="base"/>
            <a:r>
              <a:rPr lang="ru-RU" dirty="0"/>
              <a:t>Другой механизм </a:t>
            </a:r>
            <a:r>
              <a:rPr lang="ru-RU" dirty="0" err="1"/>
              <a:t>антивоспалительного</a:t>
            </a:r>
            <a:r>
              <a:rPr lang="ru-RU" dirty="0"/>
              <a:t> действия ω-3 ЖК связан с их способностью ограничивать TNF-α-индуцированную экспрессию некоторых молекул адгезии (VCAM-1) на поверхности эндотелия, уменьшая тем самым их миграцию в ткани. Проведение ЭП с ω-3 ЖК сопровождалось более быстрой регрессией содержания </a:t>
            </a:r>
            <a:r>
              <a:rPr lang="ru-RU" dirty="0" err="1"/>
              <a:t>провоспалительного</a:t>
            </a:r>
            <a:r>
              <a:rPr lang="ru-RU" dirty="0"/>
              <a:t> цитокина IL-6 в крови и ростом растворимых рецепторов IL-2, являющихся маркером клеточно-опосредованного иммунного ответа. ω -3 ПНЖК в течение 1 ч после </a:t>
            </a:r>
            <a:r>
              <a:rPr lang="ru-RU" dirty="0" err="1"/>
              <a:t>инфузии</a:t>
            </a:r>
            <a:r>
              <a:rPr lang="ru-RU" dirty="0"/>
              <a:t> встраиваются в мембранные ФЛ, снижая воспалительный потенциал лейкоцитов и тромбоцитов и контролируя системную воспалительную реакцию. Снижение синтеза </a:t>
            </a:r>
            <a:r>
              <a:rPr lang="ru-RU" dirty="0" err="1"/>
              <a:t>провоспалительных</a:t>
            </a:r>
            <a:r>
              <a:rPr lang="ru-RU" dirty="0"/>
              <a:t> </a:t>
            </a:r>
            <a:r>
              <a:rPr lang="ru-RU" dirty="0" err="1"/>
              <a:t>эйкозаноидов</a:t>
            </a:r>
            <a:r>
              <a:rPr lang="ru-RU" dirty="0"/>
              <a:t> связывают с механизмами: субстратным замещением, увеличением образования менее активных медиаторов, ослаблением регулирующих сигналов, повышающих образование </a:t>
            </a:r>
            <a:r>
              <a:rPr lang="ru-RU" dirty="0" err="1"/>
              <a:t>провоспалительных</a:t>
            </a:r>
            <a:r>
              <a:rPr lang="ru-RU" dirty="0"/>
              <a:t> цитокинов и молекул адгезии.</a:t>
            </a:r>
          </a:p>
          <a:p>
            <a:r>
              <a:rPr lang="ru-RU" dirty="0"/>
              <a:t/>
            </a:r>
            <a:br>
              <a:rPr lang="ru-RU" dirty="0"/>
            </a:br>
            <a:endParaRPr lang="ru-RU" dirty="0"/>
          </a:p>
        </p:txBody>
      </p:sp>
    </p:spTree>
    <p:extLst>
      <p:ext uri="{BB962C8B-B14F-4D97-AF65-F5344CB8AC3E}">
        <p14:creationId xmlns:p14="http://schemas.microsoft.com/office/powerpoint/2010/main" val="27238955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97346"/>
            <a:ext cx="8784976" cy="3416320"/>
          </a:xfrm>
          <a:prstGeom prst="rect">
            <a:avLst/>
          </a:prstGeom>
        </p:spPr>
        <p:txBody>
          <a:bodyPr wrap="square">
            <a:spAutoFit/>
          </a:bodyPr>
          <a:lstStyle/>
          <a:p>
            <a:pPr fontAlgn="base"/>
            <a:r>
              <a:rPr lang="ru-RU" b="1" dirty="0"/>
              <a:t>Специализированные питательные смеси</a:t>
            </a:r>
            <a:endParaRPr lang="ru-RU" dirty="0"/>
          </a:p>
          <a:p>
            <a:pPr fontAlgn="base"/>
            <a:r>
              <a:rPr lang="ru-RU" dirty="0"/>
              <a:t>Особое место среди смесей для ЭП занимают специализированные смеси для НП больных при онкологических заболеваниях, кахексии, хронических и острых катаболических расстройствах. Это высокоэнергетические продукты с высоким содержанием белка, обогащенные </a:t>
            </a:r>
            <a:r>
              <a:rPr lang="ru-RU" dirty="0" err="1"/>
              <a:t>фармаконутриентами</a:t>
            </a:r>
            <a:r>
              <a:rPr lang="ru-RU" dirty="0"/>
              <a:t>, витаминами, АО, МЭ, пре- и </a:t>
            </a:r>
            <a:r>
              <a:rPr lang="ru-RU" dirty="0" err="1"/>
              <a:t>пробиотиками</a:t>
            </a:r>
            <a:r>
              <a:rPr lang="ru-RU" dirty="0"/>
              <a:t>. Практически все ЭП, предназначенное для зондового питания, может быть использовано и для перорального питания больных (полный или частичный </a:t>
            </a:r>
            <a:r>
              <a:rPr lang="ru-RU" dirty="0" err="1"/>
              <a:t>сипинг</a:t>
            </a:r>
            <a:r>
              <a:rPr lang="ru-RU" dirty="0"/>
              <a:t>). Имеются также специально предназначенные для этой цели жидкие готовые к употреблению стерильные полимерные смеси с повышенным содержанием энергии и белка в удобных мини-упаковках (по 125 и 200 мл) с прилагаемой соломинкой. Это создает большие удобства для их применения в любых, в том числе и амбулаторных условиях.</a:t>
            </a:r>
          </a:p>
        </p:txBody>
      </p:sp>
      <p:sp>
        <p:nvSpPr>
          <p:cNvPr id="3" name="Прямоугольник 2"/>
          <p:cNvSpPr/>
          <p:nvPr/>
        </p:nvSpPr>
        <p:spPr>
          <a:xfrm>
            <a:off x="395536" y="3613666"/>
            <a:ext cx="8496944" cy="2862322"/>
          </a:xfrm>
          <a:prstGeom prst="rect">
            <a:avLst/>
          </a:prstGeom>
        </p:spPr>
        <p:txBody>
          <a:bodyPr wrap="square">
            <a:spAutoFit/>
          </a:bodyPr>
          <a:lstStyle/>
          <a:p>
            <a:pPr fontAlgn="base"/>
            <a:r>
              <a:rPr lang="ru-RU" dirty="0"/>
              <a:t>Потребление </a:t>
            </a:r>
            <a:r>
              <a:rPr lang="ru-RU" dirty="0" err="1"/>
              <a:t>гиперкалорических</a:t>
            </a:r>
            <a:r>
              <a:rPr lang="ru-RU" dirty="0"/>
              <a:t> растворов, имеющих высокую питательную плотность, особенно показано больным с явлениями сердечной декомпенсации. Необходимо</a:t>
            </a:r>
          </a:p>
          <a:p>
            <a:pPr fontAlgn="base"/>
            <a:r>
              <a:rPr lang="ru-RU" dirty="0"/>
              <a:t>помнить, что пероральное ЭП, по сравнению с </a:t>
            </a:r>
            <a:r>
              <a:rPr lang="ru-RU" dirty="0" err="1"/>
              <a:t>изокалорическими</a:t>
            </a:r>
            <a:r>
              <a:rPr lang="ru-RU" dirty="0"/>
              <a:t> растворами, имеет более высокую </a:t>
            </a:r>
            <a:r>
              <a:rPr lang="ru-RU" dirty="0" err="1"/>
              <a:t>осмолярность</a:t>
            </a:r>
            <a:r>
              <a:rPr lang="ru-RU" dirty="0"/>
              <a:t> и употреблять его следует медленно через прилагаемую соломинку в течение 20-30 мин, что позволяет избежать возможной осмотической диареи. В связи с этим его применение у больных с явлениями возникшей </a:t>
            </a:r>
            <a:r>
              <a:rPr lang="ru-RU" dirty="0" err="1"/>
              <a:t>энтеральной</a:t>
            </a:r>
            <a:r>
              <a:rPr lang="ru-RU" dirty="0"/>
              <a:t> недостаточности должно быть ограничено из-за риска усиления кишечной диспепсии. Во всех случаях длительного назначения перорального </a:t>
            </a:r>
            <a:r>
              <a:rPr lang="ru-RU" dirty="0" err="1"/>
              <a:t>сипинга</a:t>
            </a:r>
            <a:r>
              <a:rPr lang="ru-RU" dirty="0"/>
              <a:t> лучше использовать ПС, содержащие ПВ.</a:t>
            </a:r>
          </a:p>
        </p:txBody>
      </p:sp>
    </p:spTree>
    <p:extLst>
      <p:ext uri="{BB962C8B-B14F-4D97-AF65-F5344CB8AC3E}">
        <p14:creationId xmlns:p14="http://schemas.microsoft.com/office/powerpoint/2010/main" val="940179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6186309"/>
          </a:xfrm>
          <a:prstGeom prst="rect">
            <a:avLst/>
          </a:prstGeom>
        </p:spPr>
        <p:txBody>
          <a:bodyPr wrap="square">
            <a:spAutoFit/>
          </a:bodyPr>
          <a:lstStyle/>
          <a:p>
            <a:pPr fontAlgn="base"/>
            <a:r>
              <a:rPr lang="ru-RU" b="1" dirty="0"/>
              <a:t>Диарея </a:t>
            </a:r>
            <a:r>
              <a:rPr lang="ru-RU" dirty="0"/>
              <a:t>обнаруживается при ЭП достаточно часто. Жидкий стул бывает от 1 до 5-8 раз в день и более. Зондовое питание может вызвать диарею при неадекватном выборе его состава и неправильном проведении. В большинстве случаев диарея обусловливается такими факторами, как антибиотики, микробное загрязнение и т.д. При диарее рекомендуют: обследование пациента с целью исключения возможности того, что недержание кала не зависит от кормления (его направляют на бактериальный посев); учет медикаментозной терапии (антибиотики); если диарея сохраняется, то кормление должно быть прекращено на 24 ч; скорость </a:t>
            </a:r>
            <a:r>
              <a:rPr lang="ru-RU" dirty="0" err="1"/>
              <a:t>инфузии</a:t>
            </a:r>
            <a:r>
              <a:rPr lang="ru-RU" dirty="0"/>
              <a:t> растворов должна быть изменена в соответствии с переносимостью; при нарушении переваривания и всасывания используют элементные или </a:t>
            </a:r>
            <a:r>
              <a:rPr lang="ru-RU" dirty="0" err="1"/>
              <a:t>олигопеп-тидные</a:t>
            </a:r>
            <a:r>
              <a:rPr lang="ru-RU" dirty="0"/>
              <a:t> смеси. Можно применять диеты с пищевыми волокнами; если, несмотря на все вышеперечисленные меры, диарея продолжает сохраняться, то ЭП должно быть отменено и назначено парентеральное питание.</a:t>
            </a:r>
          </a:p>
          <a:p>
            <a:pPr fontAlgn="base"/>
            <a:r>
              <a:rPr lang="ru-RU" b="1" dirty="0"/>
              <a:t>Микробное загрязнение и инфекция </a:t>
            </a:r>
            <a:r>
              <a:rPr lang="ru-RU" dirty="0"/>
              <a:t>могут быть из-за использования загрязненного питания у ослабленных пациентов. Введение загрязненного питания в 12-перстную или тощую кишку в обход действия желудочной кислой среды может привести к инфекционным осложнениям, в особенности у пациентов с нарушенным иммунным статусом. В тех же случаях, когда желудочная рН нейтральная из-за эффекта </a:t>
            </a:r>
            <a:r>
              <a:rPr lang="ru-RU" dirty="0" err="1"/>
              <a:t>кислотопонижающих</a:t>
            </a:r>
            <a:r>
              <a:rPr lang="ru-RU" dirty="0"/>
              <a:t> лекарств или нейтрализации питанием, бактерии могут размножаться и проникать в легкие. Необходимо применение стерильного ЭП и соблюдения гигиены при использовании резервуаров, </a:t>
            </a:r>
            <a:r>
              <a:rPr lang="ru-RU" dirty="0" err="1"/>
              <a:t>прилагающихся</a:t>
            </a:r>
            <a:r>
              <a:rPr lang="ru-RU" dirty="0"/>
              <a:t> наборов и </a:t>
            </a:r>
            <a:r>
              <a:rPr lang="ru-RU" dirty="0" err="1"/>
              <a:t>энтеральных</a:t>
            </a:r>
            <a:r>
              <a:rPr lang="ru-RU" dirty="0"/>
              <a:t> зондов.</a:t>
            </a:r>
          </a:p>
        </p:txBody>
      </p:sp>
    </p:spTree>
    <p:extLst>
      <p:ext uri="{BB962C8B-B14F-4D97-AF65-F5344CB8AC3E}">
        <p14:creationId xmlns:p14="http://schemas.microsoft.com/office/powerpoint/2010/main" val="20779438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856984" cy="5078313"/>
          </a:xfrm>
          <a:prstGeom prst="rect">
            <a:avLst/>
          </a:prstGeom>
        </p:spPr>
        <p:txBody>
          <a:bodyPr wrap="square">
            <a:spAutoFit/>
          </a:bodyPr>
          <a:lstStyle/>
          <a:p>
            <a:pPr fontAlgn="base"/>
            <a:r>
              <a:rPr lang="ru-RU" b="1" dirty="0"/>
              <a:t>Метаболические осложнения. </a:t>
            </a:r>
            <a:r>
              <a:rPr lang="ru-RU" dirty="0" err="1"/>
              <a:t>Гиперосмолярные</a:t>
            </a:r>
            <a:r>
              <a:rPr lang="ru-RU" dirty="0"/>
              <a:t> состояния могут быть вызваны избыточным введением глюкозы или белка или неадекватным поглощением воды. Потенциальные метаболические нарушения, связанные с ЭП, подобны тем, которые возникают при внутривенном питании. Следует внимательно контролировать сахар в крови. Гипергликемия снижается введением инсулина. Ренальная азотемия и </a:t>
            </a:r>
            <a:r>
              <a:rPr lang="ru-RU" dirty="0" err="1"/>
              <a:t>гипернатриемия</a:t>
            </a:r>
            <a:r>
              <a:rPr lang="ru-RU" dirty="0"/>
              <a:t> имеют место у пациентов, получающих </a:t>
            </a:r>
            <a:r>
              <a:rPr lang="ru-RU" dirty="0" err="1"/>
              <a:t>гиперосмолярное</a:t>
            </a:r>
            <a:r>
              <a:rPr lang="ru-RU" dirty="0"/>
              <a:t> питание, особенно у тех, кто не способен информировать врача о своей жажде или у кого нарушена концентрирующая способность почек. Это также связано с </a:t>
            </a:r>
            <a:r>
              <a:rPr lang="ru-RU" dirty="0" err="1"/>
              <a:t>глюкозурией</a:t>
            </a:r>
            <a:r>
              <a:rPr lang="ru-RU" dirty="0"/>
              <a:t>, сопровождаемой потерей жидкости, диареей или свищевыми потерями. Ренальная азотемия предотвращается путем обычного введения воды и с помощью адекватного замещения потерь. Пациентам с сердечными и почечными заболеваниями могут быть рекомендованы смеси с повышенной калорийной плотностью. Таким образом, осложнения подразделяются на механические, желудочно-кишечные и метаболические. Наиболее частые осложнения происходят в ЖКТ. Тщательный динамический контроль за состоянием пациентов, находящихся на ЭП, позволяет предупредить или купировать осложнения без угрозы для жизни пациента.</a:t>
            </a:r>
          </a:p>
          <a:p>
            <a:r>
              <a:rPr lang="ru-RU" dirty="0"/>
              <a:t/>
            </a:r>
            <a:br>
              <a:rPr lang="ru-RU" dirty="0"/>
            </a:br>
            <a:endParaRPr lang="ru-RU" dirty="0"/>
          </a:p>
        </p:txBody>
      </p:sp>
    </p:spTree>
    <p:extLst>
      <p:ext uri="{BB962C8B-B14F-4D97-AF65-F5344CB8AC3E}">
        <p14:creationId xmlns:p14="http://schemas.microsoft.com/office/powerpoint/2010/main" val="228108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62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274638"/>
            <a:ext cx="8147248" cy="850106"/>
          </a:xfrm>
        </p:spPr>
        <p:txBody>
          <a:bodyPr/>
          <a:lstStyle/>
          <a:p>
            <a:r>
              <a:rPr lang="ru-RU" dirty="0" smtClean="0"/>
              <a:t> </a:t>
            </a:r>
            <a:r>
              <a:rPr lang="ru-RU" sz="2800" b="1" i="1" dirty="0" smtClean="0">
                <a:solidFill>
                  <a:schemeClr val="accent2">
                    <a:lumMod val="50000"/>
                  </a:schemeClr>
                </a:solidFill>
              </a:rPr>
              <a:t>ПАРЕНТЕРАЛЬНОЕ ПИТАНИЕ (ПП)</a:t>
            </a:r>
            <a:endParaRPr lang="ru-RU" sz="2800" b="1" i="1" dirty="0">
              <a:solidFill>
                <a:schemeClr val="accent2">
                  <a:lumMod val="50000"/>
                </a:schemeClr>
              </a:solidFill>
            </a:endParaRPr>
          </a:p>
        </p:txBody>
      </p:sp>
      <p:sp>
        <p:nvSpPr>
          <p:cNvPr id="5" name="Прямоугольник 4"/>
          <p:cNvSpPr/>
          <p:nvPr/>
        </p:nvSpPr>
        <p:spPr>
          <a:xfrm>
            <a:off x="323528" y="1124744"/>
            <a:ext cx="8424936" cy="830997"/>
          </a:xfrm>
          <a:prstGeom prst="rect">
            <a:avLst/>
          </a:prstGeom>
        </p:spPr>
        <p:txBody>
          <a:bodyPr wrap="square">
            <a:spAutoFit/>
          </a:bodyPr>
          <a:lstStyle/>
          <a:p>
            <a:pPr algn="ctr"/>
            <a:r>
              <a:rPr lang="ru-RU" sz="2400" i="1" dirty="0" smtClean="0">
                <a:solidFill>
                  <a:srgbClr val="FF0000"/>
                </a:solidFill>
              </a:rPr>
              <a:t>Под ПП понимают введение пищевых веществ внутривенным путем, минуя процессы пищеварения в ЖКТ</a:t>
            </a:r>
            <a:r>
              <a:rPr lang="ru-RU" dirty="0" smtClean="0"/>
              <a:t>.</a:t>
            </a:r>
            <a:endParaRPr lang="ru-RU" dirty="0"/>
          </a:p>
        </p:txBody>
      </p:sp>
      <p:sp>
        <p:nvSpPr>
          <p:cNvPr id="6" name="Прямоугольник 5"/>
          <p:cNvSpPr/>
          <p:nvPr/>
        </p:nvSpPr>
        <p:spPr>
          <a:xfrm>
            <a:off x="0" y="1955741"/>
            <a:ext cx="8748464" cy="1754326"/>
          </a:xfrm>
          <a:prstGeom prst="rect">
            <a:avLst/>
          </a:prstGeom>
        </p:spPr>
        <p:txBody>
          <a:bodyPr wrap="square">
            <a:spAutoFit/>
          </a:bodyPr>
          <a:lstStyle/>
          <a:p>
            <a:r>
              <a:rPr lang="ru-RU" b="1" i="1" dirty="0" smtClean="0">
                <a:solidFill>
                  <a:schemeClr val="tx2">
                    <a:lumMod val="50000"/>
                  </a:schemeClr>
                </a:solidFill>
              </a:rPr>
              <a:t>Отсутствие возможности осуществления ЭП обусловливает необходимость назначения ПП. </a:t>
            </a:r>
          </a:p>
          <a:p>
            <a:r>
              <a:rPr lang="ru-RU" b="1" i="1" dirty="0" smtClean="0">
                <a:solidFill>
                  <a:schemeClr val="tx2">
                    <a:lumMod val="50000"/>
                  </a:schemeClr>
                </a:solidFill>
              </a:rPr>
              <a:t>Его преимуществом является возможность избирательного обеспечения организма необходимыми нутриентами, восполнения </a:t>
            </a:r>
            <a:r>
              <a:rPr lang="ru-RU" b="1" i="1" dirty="0" err="1" smtClean="0">
                <a:solidFill>
                  <a:schemeClr val="tx2">
                    <a:lumMod val="50000"/>
                  </a:schemeClr>
                </a:solidFill>
              </a:rPr>
              <a:t>белково</a:t>
            </a:r>
            <a:r>
              <a:rPr lang="ru-RU" b="1" i="1" dirty="0" smtClean="0">
                <a:solidFill>
                  <a:schemeClr val="tx2">
                    <a:lumMod val="50000"/>
                  </a:schemeClr>
                </a:solidFill>
              </a:rPr>
              <a:t>-энергетических дефицитов, даже при наличии органических или функциональных нарушений деятельности ЖКТ</a:t>
            </a:r>
            <a:r>
              <a:rPr lang="ru-RU" dirty="0" smtClean="0"/>
              <a:t>.</a:t>
            </a:r>
            <a:endParaRPr lang="ru-RU" dirty="0"/>
          </a:p>
        </p:txBody>
      </p:sp>
      <p:sp>
        <p:nvSpPr>
          <p:cNvPr id="7" name="Прямоугольник 6"/>
          <p:cNvSpPr/>
          <p:nvPr/>
        </p:nvSpPr>
        <p:spPr>
          <a:xfrm>
            <a:off x="0" y="3789040"/>
            <a:ext cx="9144000" cy="3046988"/>
          </a:xfrm>
          <a:prstGeom prst="rect">
            <a:avLst/>
          </a:prstGeom>
          <a:solidFill>
            <a:schemeClr val="accent2">
              <a:lumMod val="20000"/>
              <a:lumOff val="80000"/>
            </a:schemeClr>
          </a:solidFill>
        </p:spPr>
        <p:txBody>
          <a:bodyPr wrap="square">
            <a:spAutoFit/>
          </a:bodyPr>
          <a:lstStyle/>
          <a:p>
            <a:r>
              <a:rPr lang="ru-RU" sz="2400" b="1" i="1" dirty="0" smtClean="0">
                <a:solidFill>
                  <a:schemeClr val="accent6">
                    <a:lumMod val="50000"/>
                  </a:schemeClr>
                </a:solidFill>
              </a:rPr>
              <a:t>для ПП используют легкоусвояемые ингредиенты в том виде и в тех пропорциях, в каких они поступают в кровь в результате естественного пищеварения. </a:t>
            </a:r>
          </a:p>
          <a:p>
            <a:r>
              <a:rPr lang="ru-RU" sz="2400" b="1" i="1" dirty="0" smtClean="0">
                <a:solidFill>
                  <a:schemeClr val="accent6">
                    <a:lumMod val="50000"/>
                  </a:schemeClr>
                </a:solidFill>
              </a:rPr>
              <a:t>Полное внутривенное питание позволяет </a:t>
            </a:r>
            <a:r>
              <a:rPr lang="ru-RU" sz="2400" b="1" i="1" dirty="0" err="1" smtClean="0">
                <a:solidFill>
                  <a:schemeClr val="accent6">
                    <a:lumMod val="50000"/>
                  </a:schemeClr>
                </a:solidFill>
              </a:rPr>
              <a:t>скорригировать</a:t>
            </a:r>
            <a:r>
              <a:rPr lang="ru-RU" sz="2400" b="1" i="1" dirty="0" smtClean="0">
                <a:solidFill>
                  <a:schemeClr val="accent6">
                    <a:lumMod val="50000"/>
                  </a:schemeClr>
                </a:solidFill>
              </a:rPr>
              <a:t>  </a:t>
            </a:r>
            <a:r>
              <a:rPr lang="ru-RU" sz="2400" b="1" i="1" dirty="0" err="1" smtClean="0">
                <a:solidFill>
                  <a:schemeClr val="accent6">
                    <a:lumMod val="50000"/>
                  </a:schemeClr>
                </a:solidFill>
              </a:rPr>
              <a:t>гиперметаболическую</a:t>
            </a:r>
            <a:r>
              <a:rPr lang="ru-RU" sz="2400" b="1" i="1" dirty="0" smtClean="0">
                <a:solidFill>
                  <a:schemeClr val="accent6">
                    <a:lumMod val="50000"/>
                  </a:schemeClr>
                </a:solidFill>
              </a:rPr>
              <a:t> реакцию организма на стресс,  полностью устранить или значительно сократить проявления БЭН, обусловленные травмой, хирургическим вмешательством или заболеванием</a:t>
            </a:r>
            <a:endParaRPr lang="ru-RU" sz="2400" b="1" i="1" dirty="0">
              <a:solidFill>
                <a:schemeClr val="accent6">
                  <a:lumMod val="50000"/>
                </a:schemeClr>
              </a:solidFill>
            </a:endParaRPr>
          </a:p>
        </p:txBody>
      </p:sp>
    </p:spTree>
    <p:extLst>
      <p:ext uri="{BB962C8B-B14F-4D97-AF65-F5344CB8AC3E}">
        <p14:creationId xmlns:p14="http://schemas.microsoft.com/office/powerpoint/2010/main" val="16344110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7446</Words>
  <Application>Microsoft Office PowerPoint</Application>
  <PresentationFormat>Экран (4:3)</PresentationFormat>
  <Paragraphs>673</Paragraphs>
  <Slides>76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76</vt:i4>
      </vt:variant>
    </vt:vector>
  </HeadingPairs>
  <TitlesOfParts>
    <vt:vector size="77" baseType="lpstr">
      <vt:lpstr>Тема Office</vt:lpstr>
      <vt:lpstr> Специализированное лечебное питание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ПАРЕНТЕРАЛЬНОЕ ПИТАНИЕ (ПП)</vt:lpstr>
      <vt:lpstr>Показания к проведению ПП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Специализированное лечебное питание</dc:title>
  <dc:creator>Work</dc:creator>
  <cp:lastModifiedBy>Work</cp:lastModifiedBy>
  <cp:revision>53</cp:revision>
  <dcterms:created xsi:type="dcterms:W3CDTF">2023-08-02T11:05:59Z</dcterms:created>
  <dcterms:modified xsi:type="dcterms:W3CDTF">2024-02-20T12:22:00Z</dcterms:modified>
</cp:coreProperties>
</file>