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7" r:id="rId4"/>
    <p:sldId id="312" r:id="rId5"/>
    <p:sldId id="313" r:id="rId6"/>
    <p:sldId id="300" r:id="rId7"/>
    <p:sldId id="314" r:id="rId8"/>
    <p:sldId id="315" r:id="rId9"/>
    <p:sldId id="334" r:id="rId10"/>
    <p:sldId id="323" r:id="rId11"/>
    <p:sldId id="319" r:id="rId12"/>
    <p:sldId id="322" r:id="rId13"/>
    <p:sldId id="320" r:id="rId14"/>
    <p:sldId id="321" r:id="rId15"/>
    <p:sldId id="317" r:id="rId16"/>
    <p:sldId id="330" r:id="rId17"/>
    <p:sldId id="331" r:id="rId18"/>
    <p:sldId id="332" r:id="rId19"/>
    <p:sldId id="333" r:id="rId20"/>
    <p:sldId id="318" r:id="rId21"/>
    <p:sldId id="298" r:id="rId22"/>
    <p:sldId id="324" r:id="rId23"/>
    <p:sldId id="325" r:id="rId24"/>
    <p:sldId id="326" r:id="rId25"/>
    <p:sldId id="327" r:id="rId26"/>
    <p:sldId id="328" r:id="rId27"/>
    <p:sldId id="329" r:id="rId28"/>
    <p:sldId id="310" r:id="rId29"/>
    <p:sldId id="258" r:id="rId30"/>
    <p:sldId id="259" r:id="rId31"/>
    <p:sldId id="260" r:id="rId32"/>
    <p:sldId id="261" r:id="rId33"/>
    <p:sldId id="263" r:id="rId34"/>
    <p:sldId id="296" r:id="rId35"/>
    <p:sldId id="335" r:id="rId36"/>
    <p:sldId id="337" r:id="rId37"/>
    <p:sldId id="338" r:id="rId38"/>
    <p:sldId id="339" r:id="rId39"/>
    <p:sldId id="340" r:id="rId40"/>
    <p:sldId id="349" r:id="rId41"/>
    <p:sldId id="342" r:id="rId42"/>
    <p:sldId id="344" r:id="rId43"/>
    <p:sldId id="343" r:id="rId44"/>
    <p:sldId id="346" r:id="rId45"/>
    <p:sldId id="336" r:id="rId46"/>
    <p:sldId id="264" r:id="rId47"/>
    <p:sldId id="316" r:id="rId48"/>
    <p:sldId id="265" r:id="rId49"/>
    <p:sldId id="266" r:id="rId50"/>
    <p:sldId id="267" r:id="rId51"/>
    <p:sldId id="268" r:id="rId52"/>
    <p:sldId id="269" r:id="rId53"/>
    <p:sldId id="295" r:id="rId54"/>
    <p:sldId id="270" r:id="rId55"/>
    <p:sldId id="271" r:id="rId56"/>
    <p:sldId id="272" r:id="rId57"/>
    <p:sldId id="273" r:id="rId58"/>
    <p:sldId id="274" r:id="rId59"/>
    <p:sldId id="347" r:id="rId60"/>
    <p:sldId id="348" r:id="rId61"/>
    <p:sldId id="275" r:id="rId62"/>
    <p:sldId id="282" r:id="rId63"/>
    <p:sldId id="283" r:id="rId64"/>
    <p:sldId id="284" r:id="rId65"/>
    <p:sldId id="276" r:id="rId66"/>
    <p:sldId id="278" r:id="rId67"/>
    <p:sldId id="279" r:id="rId68"/>
    <p:sldId id="280" r:id="rId69"/>
    <p:sldId id="292" r:id="rId70"/>
    <p:sldId id="293" r:id="rId71"/>
    <p:sldId id="294" r:id="rId72"/>
    <p:sldId id="277" r:id="rId73"/>
    <p:sldId id="281" r:id="rId74"/>
    <p:sldId id="287" r:id="rId75"/>
    <p:sldId id="285" r:id="rId76"/>
    <p:sldId id="290" r:id="rId77"/>
    <p:sldId id="305" r:id="rId78"/>
    <p:sldId id="351" r:id="rId79"/>
    <p:sldId id="352" r:id="rId80"/>
    <p:sldId id="353" r:id="rId81"/>
    <p:sldId id="354" r:id="rId82"/>
    <p:sldId id="355" r:id="rId83"/>
    <p:sldId id="306" r:id="rId84"/>
    <p:sldId id="301" r:id="rId85"/>
    <p:sldId id="302" r:id="rId86"/>
    <p:sldId id="303" r:id="rId87"/>
    <p:sldId id="304" r:id="rId88"/>
    <p:sldId id="286" r:id="rId89"/>
    <p:sldId id="288" r:id="rId90"/>
    <p:sldId id="291" r:id="rId91"/>
    <p:sldId id="307" r:id="rId92"/>
    <p:sldId id="308" r:id="rId93"/>
    <p:sldId id="311" r:id="rId94"/>
    <p:sldId id="309" r:id="rId95"/>
    <p:sldId id="289" r:id="rId96"/>
    <p:sldId id="299" r:id="rId97"/>
    <p:sldId id="345" r:id="rId9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015" autoAdjust="0"/>
    <p:restoredTop sz="94662" autoAdjust="0"/>
  </p:normalViewPr>
  <p:slideViewPr>
    <p:cSldViewPr snapToGrid="0">
      <p:cViewPr>
        <p:scale>
          <a:sx n="52" d="100"/>
          <a:sy n="52" d="100"/>
        </p:scale>
        <p:origin x="-924" y="-4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ED247BA-0B56-418C-BD33-0959283337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FF34F15-89F0-46A5-BCF6-78C420B467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2EE0EC7-8E3B-4ED7-B1BE-400655477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F0614-997F-4FEB-859D-BE131E995B0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4FC7A09-AC11-49E4-B31F-6E562DFB4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DFF4E9D-1D70-408C-A805-6354014EC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F646-9672-4B54-801A-4F6589A71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286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A7F03CE-1452-414C-A117-198F6FA80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04571F36-1F91-4856-AE74-1FADDAA4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D04B500-3D68-4DCC-9917-BAD61DB7C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F0614-997F-4FEB-859D-BE131E995B0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04E6479-65C6-422E-8A34-FAE9C614B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39BD778-3C1C-4BC3-AFF5-963B358F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F646-9672-4B54-801A-4F6589A71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595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2FE097F2-314F-49DC-A3D0-F9FBE1FFCB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7724DD5-FB66-4D43-B427-372EAB373D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262ECEC-837E-496F-9917-C82ACE032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F0614-997F-4FEB-859D-BE131E995B0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9448A94-F870-478F-A9C5-51F875350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469D596-BDCF-4C90-92C6-1F41BDBC3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F646-9672-4B54-801A-4F6589A71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350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04597D-B6D3-4640-9036-9EC4463FF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4135B8D-AA21-4DFC-8AB4-2879CC893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7DA210F-29A0-4D44-876B-72F4B3940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F0614-997F-4FEB-859D-BE131E995B0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43E2F2B-F60F-4222-8FDA-7C2180B2D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613B9CB-5315-44DF-80EC-965A8201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F646-9672-4B54-801A-4F6589A71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490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C67CED-A497-4A70-8B3C-CCB6E2B08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5E77C21-DFB5-4861-B095-CA055E9A6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8B0F7EF-E249-415D-8E07-75E95F306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F0614-997F-4FEB-859D-BE131E995B0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EB29790-CD27-4502-9A50-7319EAC30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6DD47D8-EEB5-41FA-90BE-64853E61D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F646-9672-4B54-801A-4F6589A71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01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1E36BD6-534E-4939-A226-B37BEB9FE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2A673E8-FBCD-4C85-BCD5-0625DA50FD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B5D9785-BCB4-458D-A2BD-FE3C4D3ED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52DBFE8-6FA9-430A-A66A-E3F36120B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F0614-997F-4FEB-859D-BE131E995B0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27C6E95-8278-499F-9F07-9C190FA25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134FCA4-A4E4-467B-8C29-DCA9A25D5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F646-9672-4B54-801A-4F6589A71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688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653E08-3AF6-44D4-BC55-5D236A7D9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DFAA0ED-E1B7-4477-9378-9E24DDEBE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8BCCFD7-CEB2-4A8F-9980-5888E68884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5E552FB0-A6C8-4A02-A0C7-403D0B8722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A8A17676-5013-4529-BDE7-D22F2A6B5F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B2BABA01-1759-4A14-88E3-C6E026EF8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F0614-997F-4FEB-859D-BE131E995B0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3DC28917-D58F-43AB-961C-C1FFE1F49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FE2D72A5-69B1-4A9A-B3C4-189AC96D1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F646-9672-4B54-801A-4F6589A71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069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770D9C4-F884-41EE-88C6-D691D47F1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AFAC727-4A4C-4131-AF93-A4A684B83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F0614-997F-4FEB-859D-BE131E995B0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FB62E40-4E80-4282-A936-8CC0EDFBF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1BCF05F-75C1-4047-AE09-AAC421156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F646-9672-4B54-801A-4F6589A71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689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6F6B938C-D5ED-4BC8-8FE9-C5444A44A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F0614-997F-4FEB-859D-BE131E995B0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91000A7B-BE1A-45C6-BCCB-6E42936A5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74B5903-9020-4C28-8DD7-4969A570C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F646-9672-4B54-801A-4F6589A71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53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92EA7D3-1146-48FC-BFCA-CFB7B4C8F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DF6E14C-4405-415D-A020-A616CB4CE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B88CF88-7126-42C6-9544-B92F3CA61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D3E17D3-8C41-4EA4-8207-0C9E2A8B4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F0614-997F-4FEB-859D-BE131E995B0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783812B-87D6-4AF3-AD09-B08C2DBAC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FAEBF40-3317-492E-8D19-9BFDA12F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F646-9672-4B54-801A-4F6589A71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322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A24CFF-2A9D-4719-9436-B7B8F910D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B3A27009-87E5-4B5F-AC79-47CD6C1A5D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66791A7-9590-41C4-A4C2-7161DEF2C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F4E3D16-A467-47D7-8127-9638F78AE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F0614-997F-4FEB-859D-BE131E995B0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F38682A-324B-423D-86AE-9CDD868C9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BBDF8CD-7C5A-4B69-B8AE-01E5BCC97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F646-9672-4B54-801A-4F6589A71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752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AB81F7C-0277-4F4B-8AC7-F92FB6674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B789D90-D63F-4820-B339-061CD0314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DD5784A-C910-4BA1-86FE-5CB83220FD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F0614-997F-4FEB-859D-BE131E995B0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3D4368D-E8F4-46C9-9CAD-33F0E3FA4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2B74EEF-F167-4D4C-A6CF-8978D4955A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0F646-9672-4B54-801A-4F6589A71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87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7B302B7-2A69-4CDA-9270-8658CDE35C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04775"/>
            <a:ext cx="7580779" cy="2849295"/>
          </a:xfrm>
        </p:spPr>
        <p:txBody>
          <a:bodyPr>
            <a:normAutofit/>
          </a:bodyPr>
          <a:lstStyle/>
          <a:p>
            <a:r>
              <a:rPr lang="ru-RU" sz="36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Нутритивная</a:t>
            </a: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поддержка онкологических пациентов</a:t>
            </a:r>
            <a:endParaRPr lang="ru-RU" sz="36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1A40E8A-1F29-4798-A1FB-D98DCFA611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830" y="5035826"/>
            <a:ext cx="7112000" cy="113306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cs typeface="Aharoni" panose="02010803020104030203" pitchFamily="2" charset="-79"/>
              </a:rPr>
              <a:t>Проф. Дружинина Н.А</a:t>
            </a:r>
          </a:p>
          <a:p>
            <a:pPr algn="ctr"/>
            <a:r>
              <a:rPr lang="ru-RU" sz="2000" b="1" dirty="0">
                <a:cs typeface="Aharoni" panose="02010803020104030203" pitchFamily="2" charset="-79"/>
              </a:rPr>
              <a:t>Кафедра педиатрии ИДПО БГМУ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FA715F6-0049-4588-816E-147E7C89E0A7}"/>
              </a:ext>
            </a:extLst>
          </p:cNvPr>
          <p:cNvSpPr txBox="1"/>
          <p:nvPr/>
        </p:nvSpPr>
        <p:spPr>
          <a:xfrm>
            <a:off x="217715" y="689113"/>
            <a:ext cx="85634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Федеральное государственное бюджетное учреждение высшего образования Башкирский государственный медицинский университет Министерства здравоохранения РФ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778" y="1704776"/>
            <a:ext cx="4342280" cy="4821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4237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19075"/>
            <a:ext cx="12192001" cy="730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1327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1" y="159657"/>
            <a:ext cx="11829143" cy="669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487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9075"/>
            <a:ext cx="12362688" cy="730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035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4" y="1"/>
            <a:ext cx="1207588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0754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4900" y="-2328863"/>
            <a:ext cx="14401800" cy="11525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890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881" y="72207"/>
            <a:ext cx="5213444" cy="624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207"/>
            <a:ext cx="6728346" cy="697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771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06" y="0"/>
            <a:ext cx="11054687" cy="670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293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05" y="455613"/>
            <a:ext cx="10590663" cy="595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0943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9338" y="-1330325"/>
            <a:ext cx="14287501" cy="952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988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599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32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3526269-8BC2-487B-8C65-E7FBC6BFBC82}"/>
              </a:ext>
            </a:extLst>
          </p:cNvPr>
          <p:cNvSpPr txBox="1"/>
          <p:nvPr/>
        </p:nvSpPr>
        <p:spPr>
          <a:xfrm>
            <a:off x="109182" y="1"/>
            <a:ext cx="6892119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1" dirty="0"/>
              <a:t> </a:t>
            </a: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</a:rPr>
              <a:t>Изменение подходов к ведению онкологических больных заметно</a:t>
            </a:r>
          </a:p>
          <a:p>
            <a:pPr algn="ctr"/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</a:rPr>
              <a:t>улучшило результаты лечения и качество жизни пациентов в последние десятилетия. </a:t>
            </a:r>
            <a:endParaRPr lang="ru-RU" sz="2800" b="1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</a:rPr>
              <a:t>При </a:t>
            </a: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</a:rPr>
              <a:t>этом важная роль отводится поддерживающей терапии, которая включает</a:t>
            </a:r>
          </a:p>
          <a:p>
            <a:pPr algn="ctr"/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</a:rPr>
              <a:t>в себя и </a:t>
            </a:r>
            <a:r>
              <a:rPr lang="ru-RU" sz="2800" b="1" i="1" dirty="0" err="1">
                <a:solidFill>
                  <a:schemeClr val="accent5">
                    <a:lumMod val="50000"/>
                  </a:schemeClr>
                </a:solidFill>
              </a:rPr>
              <a:t>нутритивную</a:t>
            </a: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</a:rPr>
              <a:t> поддержку.</a:t>
            </a:r>
          </a:p>
          <a:p>
            <a:pPr algn="ctr"/>
            <a:r>
              <a:rPr lang="ru-RU" sz="2800" b="1" i="1" dirty="0" err="1">
                <a:solidFill>
                  <a:schemeClr val="accent5">
                    <a:lumMod val="50000"/>
                  </a:schemeClr>
                </a:solidFill>
              </a:rPr>
              <a:t>Нутритивная</a:t>
            </a: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</a:rPr>
              <a:t> поддержка (</a:t>
            </a:r>
            <a:r>
              <a:rPr lang="ru-RU" sz="2800" b="1" i="1" dirty="0" err="1">
                <a:solidFill>
                  <a:schemeClr val="accent5">
                    <a:lumMod val="50000"/>
                  </a:schemeClr>
                </a:solidFill>
              </a:rPr>
              <a:t>nutrition</a:t>
            </a: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5">
                    <a:lumMod val="50000"/>
                  </a:schemeClr>
                </a:solidFill>
              </a:rPr>
              <a:t>support</a:t>
            </a: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</a:rPr>
              <a:t>) проводится с лечебной целью</a:t>
            </a:r>
          </a:p>
          <a:p>
            <a:pPr algn="ctr"/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</a:rPr>
              <a:t>в период повышенной потребности организма в энергетическом и пластическом</a:t>
            </a:r>
          </a:p>
          <a:p>
            <a:pPr algn="ctr"/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</a:rPr>
              <a:t>обеспечен</a:t>
            </a:r>
            <a:r>
              <a:rPr lang="ru-RU" sz="3200" i="1" dirty="0">
                <a:solidFill>
                  <a:schemeClr val="accent5">
                    <a:lumMod val="50000"/>
                  </a:schemeClr>
                </a:solidFill>
              </a:rPr>
              <a:t>ии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300" y="0"/>
            <a:ext cx="5190699" cy="674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2385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3" y="145142"/>
            <a:ext cx="11625943" cy="671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149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54E92F3-BA95-4335-8B97-08865EBFC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148" y="0"/>
            <a:ext cx="1066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93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916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435" y="-271463"/>
            <a:ext cx="12209929" cy="7410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4108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712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6424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" y="0"/>
            <a:ext cx="121651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214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0" y="0"/>
            <a:ext cx="14287500" cy="6669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972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24" y="179294"/>
            <a:ext cx="11385176" cy="6678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4492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00EFBB7-C788-4893-B393-15EF2DD24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91548"/>
            <a:ext cx="11211339" cy="600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08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9507EAC-D44D-4ED2-8C5F-784C5B08F150}"/>
              </a:ext>
            </a:extLst>
          </p:cNvPr>
          <p:cNvSpPr txBox="1"/>
          <p:nvPr/>
        </p:nvSpPr>
        <p:spPr>
          <a:xfrm>
            <a:off x="0" y="1"/>
            <a:ext cx="12192000" cy="6370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cs typeface="Aharoni" panose="02010803020104030203" pitchFamily="2" charset="-79"/>
              </a:rPr>
              <a:t>Доказанные эффекты </a:t>
            </a:r>
            <a:r>
              <a:rPr lang="ru-RU" sz="2400" b="1" dirty="0" err="1">
                <a:solidFill>
                  <a:srgbClr val="FF0000"/>
                </a:solidFill>
                <a:cs typeface="Aharoni" panose="02010803020104030203" pitchFamily="2" charset="-79"/>
              </a:rPr>
              <a:t>нутритивной</a:t>
            </a:r>
            <a:r>
              <a:rPr lang="ru-RU" sz="2400" b="1" dirty="0">
                <a:solidFill>
                  <a:srgbClr val="FF0000"/>
                </a:solidFill>
                <a:cs typeface="Aharoni" panose="02010803020104030203" pitchFamily="2" charset="-79"/>
              </a:rPr>
              <a:t> поддержки</a:t>
            </a:r>
          </a:p>
          <a:p>
            <a:r>
              <a:rPr lang="ru-RU" sz="2000" b="1" i="1" dirty="0" smtClean="0">
                <a:cs typeface="Aharoni" panose="02010803020104030203" pitchFamily="2" charset="-79"/>
              </a:rPr>
              <a:t>1</a:t>
            </a:r>
            <a:r>
              <a:rPr lang="ru-RU" sz="2400" b="1" i="1" dirty="0">
                <a:cs typeface="Aharoni" panose="02010803020104030203" pitchFamily="2" charset="-79"/>
              </a:rPr>
              <a:t>. Удовлетворение потребностей организма </a:t>
            </a:r>
            <a:r>
              <a:rPr lang="ru-RU" sz="2400" b="1" i="1" dirty="0" err="1">
                <a:cs typeface="Aharoni" panose="02010803020104030203" pitchFamily="2" charset="-79"/>
              </a:rPr>
              <a:t>макронутриентами</a:t>
            </a:r>
            <a:r>
              <a:rPr lang="ru-RU" sz="2400" b="1" i="1" dirty="0">
                <a:cs typeface="Aharoni" panose="02010803020104030203" pitchFamily="2" charset="-79"/>
              </a:rPr>
              <a:t> (белки, жиры, углеводы), микронутриентами (витамины, микроэлементы) и </a:t>
            </a:r>
            <a:r>
              <a:rPr lang="ru-RU" sz="2400" b="1" i="1" dirty="0" err="1">
                <a:cs typeface="Aharoni" panose="02010803020104030203" pitchFamily="2" charset="-79"/>
              </a:rPr>
              <a:t>фармаконутриентами</a:t>
            </a:r>
            <a:r>
              <a:rPr lang="ru-RU" sz="2400" b="1" i="1" dirty="0">
                <a:cs typeface="Aharoni" panose="02010803020104030203" pitchFamily="2" charset="-79"/>
              </a:rPr>
              <a:t> (антиоксиданты, глутамин, аргинин, омега-3 жирные кислоты и др.).</a:t>
            </a:r>
          </a:p>
          <a:p>
            <a:r>
              <a:rPr lang="ru-RU" sz="2400" b="1" i="1" dirty="0">
                <a:cs typeface="Aharoni" panose="02010803020104030203" pitchFamily="2" charset="-79"/>
              </a:rPr>
              <a:t>2. Восстановление азотистого баланса в организме</a:t>
            </a:r>
          </a:p>
          <a:p>
            <a:r>
              <a:rPr lang="ru-RU" sz="2400" b="1" i="1" dirty="0">
                <a:cs typeface="Aharoni" panose="02010803020104030203" pitchFamily="2" charset="-79"/>
              </a:rPr>
              <a:t>3. Сокращение частоты раневой инфекции и </a:t>
            </a:r>
            <a:r>
              <a:rPr lang="ru-RU" sz="2400" b="1" i="1" dirty="0" err="1">
                <a:cs typeface="Aharoni" panose="02010803020104030203" pitchFamily="2" charset="-79"/>
              </a:rPr>
              <a:t>нозокомиальных</a:t>
            </a:r>
            <a:r>
              <a:rPr lang="ru-RU" sz="2400" b="1" i="1" dirty="0">
                <a:cs typeface="Aharoni" panose="02010803020104030203" pitchFamily="2" charset="-79"/>
              </a:rPr>
              <a:t> инфекционных осложнений</a:t>
            </a:r>
          </a:p>
          <a:p>
            <a:r>
              <a:rPr lang="ru-RU" sz="2400" b="1" i="1" dirty="0">
                <a:cs typeface="Aharoni" panose="02010803020104030203" pitchFamily="2" charset="-79"/>
              </a:rPr>
              <a:t>4. Сокращение частоты и тяжести послеоперационных осложнений, включая полиорганную недостаточность (ПОН)</a:t>
            </a:r>
          </a:p>
          <a:p>
            <a:r>
              <a:rPr lang="ru-RU" sz="2400" b="1" i="1" dirty="0">
                <a:cs typeface="Aharoni" panose="02010803020104030203" pitchFamily="2" charset="-79"/>
              </a:rPr>
              <a:t>5. Уменьшение длительности пребывания больного в палате интенсивной терапии, а также длительности ИВЛ и времени госпитализации.</a:t>
            </a:r>
          </a:p>
          <a:p>
            <a:r>
              <a:rPr lang="ru-RU" sz="2400" b="1" i="1" dirty="0">
                <a:cs typeface="Aharoni" panose="02010803020104030203" pitchFamily="2" charset="-79"/>
              </a:rPr>
              <a:t>6. Снижение летальности.</a:t>
            </a:r>
          </a:p>
          <a:p>
            <a:r>
              <a:rPr lang="ru-RU" sz="2400" b="1" i="1" dirty="0">
                <a:cs typeface="Aharoni" panose="02010803020104030203" pitchFamily="2" charset="-79"/>
              </a:rPr>
              <a:t>7. Повышение качества жизни.</a:t>
            </a: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cs typeface="Aharoni" panose="02010803020104030203" pitchFamily="2" charset="-79"/>
              </a:rPr>
              <a:t>8. Снижение расхода дорогостоящих лекарств и препаратов крови.</a:t>
            </a: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cs typeface="Aharoni" panose="02010803020104030203" pitchFamily="2" charset="-79"/>
              </a:rPr>
              <a:t>9. Профилактика и лечение  рак – ассоциированной недостаточности питания.</a:t>
            </a: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cs typeface="Aharoni" panose="02010803020104030203" pitchFamily="2" charset="-79"/>
              </a:rPr>
              <a:t>10. Профилактика и лечение недостаточности питания на фоне химио- и химиолучевой терапии.</a:t>
            </a:r>
          </a:p>
        </p:txBody>
      </p:sp>
    </p:spTree>
    <p:extLst>
      <p:ext uri="{BB962C8B-B14F-4D97-AF65-F5344CB8AC3E}">
        <p14:creationId xmlns:p14="http://schemas.microsoft.com/office/powerpoint/2010/main" val="649417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CD973E1-2EE1-43D1-8B42-F33ACFD66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91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381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8A973E0-4220-4279-A8A1-809D33067527}"/>
              </a:ext>
            </a:extLst>
          </p:cNvPr>
          <p:cNvSpPr txBox="1"/>
          <p:nvPr/>
        </p:nvSpPr>
        <p:spPr>
          <a:xfrm>
            <a:off x="115910" y="185531"/>
            <a:ext cx="11930316" cy="6370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rgbClr val="C00000"/>
                </a:solidFill>
                <a:cs typeface="Aharoni" panose="02010803020104030203" pitchFamily="2" charset="-79"/>
              </a:rPr>
              <a:t>Для диагностики степени недостаточности питания предложено много критериев, из которых наиболее распространенными являются</a:t>
            </a:r>
            <a:r>
              <a:rPr lang="ru-RU" dirty="0"/>
              <a:t>:</a:t>
            </a:r>
          </a:p>
          <a:p>
            <a:r>
              <a:rPr lang="ru-RU" sz="2400" b="1" i="1" dirty="0">
                <a:cs typeface="Aharoni" panose="02010803020104030203" pitchFamily="2" charset="-79"/>
              </a:rPr>
              <a:t>• непроизвольная потеря массы тела;</a:t>
            </a:r>
          </a:p>
          <a:p>
            <a:r>
              <a:rPr lang="ru-RU" sz="2400" b="1" i="1" dirty="0">
                <a:cs typeface="Aharoni" panose="02010803020104030203" pitchFamily="2" charset="-79"/>
              </a:rPr>
              <a:t>• адекватность приема пищи за последний период;</a:t>
            </a:r>
          </a:p>
          <a:p>
            <a:r>
              <a:rPr lang="ru-RU" sz="2400" b="1" i="1" dirty="0">
                <a:cs typeface="Aharoni" panose="02010803020104030203" pitchFamily="2" charset="-79"/>
              </a:rPr>
              <a:t>• индекс массы тела;</a:t>
            </a:r>
          </a:p>
          <a:p>
            <a:r>
              <a:rPr lang="ru-RU" sz="2400" b="1" i="1" dirty="0">
                <a:cs typeface="Aharoni" panose="02010803020104030203" pitchFamily="2" charset="-79"/>
              </a:rPr>
              <a:t>• тяжесть заболевания.</a:t>
            </a:r>
          </a:p>
          <a:p>
            <a:r>
              <a:rPr lang="ru-RU" sz="2400" b="1" i="1" dirty="0">
                <a:cs typeface="Aharoni" panose="02010803020104030203" pitchFamily="2" charset="-79"/>
              </a:rPr>
              <a:t>Однако для пациентов, получающих противоопухолевую терапию, учитываются</a:t>
            </a:r>
          </a:p>
          <a:p>
            <a:r>
              <a:rPr lang="ru-RU" sz="2400" b="1" i="1" dirty="0">
                <a:cs typeface="Aharoni" panose="02010803020104030203" pitchFamily="2" charset="-79"/>
              </a:rPr>
              <a:t>дополнительные факторы:</a:t>
            </a:r>
          </a:p>
          <a:p>
            <a:r>
              <a:rPr lang="ru-RU" sz="2400" b="1" i="1" dirty="0">
                <a:cs typeface="Aharoni" panose="02010803020104030203" pitchFamily="2" charset="-79"/>
              </a:rPr>
              <a:t>• рост, вес и темпы потери массы тела;</a:t>
            </a:r>
          </a:p>
          <a:p>
            <a:r>
              <a:rPr lang="ru-RU" sz="2400" b="1" i="1" dirty="0">
                <a:cs typeface="Aharoni" panose="02010803020104030203" pitchFamily="2" charset="-79"/>
              </a:rPr>
              <a:t>• расположение первичной опухоли и метастазов;</a:t>
            </a:r>
          </a:p>
          <a:p>
            <a:r>
              <a:rPr lang="ru-RU" sz="2400" b="1" i="1" dirty="0">
                <a:cs typeface="Aharoni" panose="02010803020104030203" pitchFamily="2" charset="-79"/>
              </a:rPr>
              <a:t>• общее состояние;</a:t>
            </a:r>
          </a:p>
          <a:p>
            <a:r>
              <a:rPr lang="ru-RU" sz="2400" b="1" i="1" dirty="0">
                <a:cs typeface="Aharoni" panose="02010803020104030203" pitchFamily="2" charset="-79"/>
              </a:rPr>
              <a:t>• наличие отеков;</a:t>
            </a:r>
          </a:p>
          <a:p>
            <a:r>
              <a:rPr lang="ru-RU" sz="2400" b="1" i="1" dirty="0">
                <a:cs typeface="Aharoni" panose="02010803020104030203" pitchFamily="2" charset="-79"/>
              </a:rPr>
              <a:t>• физическая активность;</a:t>
            </a:r>
          </a:p>
          <a:p>
            <a:r>
              <a:rPr lang="ru-RU" sz="2400" b="1" i="1" dirty="0">
                <a:cs typeface="Aharoni" panose="02010803020104030203" pitchFamily="2" charset="-79"/>
              </a:rPr>
              <a:t>• характер проводимого лечения и его осложнения;</a:t>
            </a:r>
          </a:p>
          <a:p>
            <a:r>
              <a:rPr lang="ru-RU" sz="2400" b="1" i="1" dirty="0">
                <a:cs typeface="Aharoni" panose="02010803020104030203" pitchFamily="2" charset="-79"/>
              </a:rPr>
              <a:t>• влияние опухоли на функцию органов пищеварения;</a:t>
            </a:r>
          </a:p>
          <a:p>
            <a:r>
              <a:rPr lang="ru-RU" sz="2400" b="1" i="1" dirty="0">
                <a:cs typeface="Aharoni" panose="02010803020104030203" pitchFamily="2" charset="-79"/>
              </a:rPr>
              <a:t>• режим питания и аппетит;</a:t>
            </a:r>
          </a:p>
          <a:p>
            <a:r>
              <a:rPr lang="ru-RU" sz="2400" b="1" i="1" dirty="0">
                <a:cs typeface="Aharoni" panose="02010803020104030203" pitchFamily="2" charset="-79"/>
              </a:rPr>
              <a:t>• лабораторные показатели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79386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52A1672-ADCE-4755-BCD3-5AF5E6FBE6FD}"/>
              </a:ext>
            </a:extLst>
          </p:cNvPr>
          <p:cNvSpPr txBox="1"/>
          <p:nvPr/>
        </p:nvSpPr>
        <p:spPr>
          <a:xfrm>
            <a:off x="0" y="206062"/>
            <a:ext cx="12192000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cs typeface="Aharoni" panose="02010803020104030203" pitchFamily="2" charset="-79"/>
              </a:rPr>
              <a:t>Скрининг и мониторинг пациентов для назначения</a:t>
            </a:r>
          </a:p>
          <a:p>
            <a:pPr algn="ctr"/>
            <a:r>
              <a:rPr lang="ru-RU" sz="2400" b="1" i="1" dirty="0" err="1">
                <a:solidFill>
                  <a:srgbClr val="C00000"/>
                </a:solidFill>
                <a:cs typeface="Aharoni" panose="02010803020104030203" pitchFamily="2" charset="-79"/>
              </a:rPr>
              <a:t>нутритивной</a:t>
            </a:r>
            <a:r>
              <a:rPr lang="ru-RU" sz="2400" b="1" i="1" dirty="0">
                <a:solidFill>
                  <a:srgbClr val="C00000"/>
                </a:solidFill>
                <a:cs typeface="Aharoni" panose="02010803020104030203" pitchFamily="2" charset="-79"/>
              </a:rPr>
              <a:t> поддержки</a:t>
            </a:r>
          </a:p>
          <a:p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1.Своевременное выявление пациентов из группы риска нарушения питательного статуса позволяет защитить больного от прогрессирующей потери массы тела и развития рефрактерной кахексии.</a:t>
            </a:r>
          </a:p>
          <a:p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2. Скрининг и мониторинг недостаточности питания должны проводиться на протяжении всего времени лечения онкологического больного.</a:t>
            </a:r>
          </a:p>
          <a:p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 С этой целью можно использовать:</a:t>
            </a:r>
          </a:p>
          <a:p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1) опросники, которые наиболее удобны для выявления пациентов с 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риском развития </a:t>
            </a: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недостаточности питания (NRS-2002, SGA, ESMO);</a:t>
            </a:r>
          </a:p>
          <a:p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2) антропометрические и лабораторные показатели для оценки 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имеющейся недостаточности </a:t>
            </a: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питания</a:t>
            </a:r>
            <a:r>
              <a:rPr lang="ru-RU" sz="2400" b="1" dirty="0">
                <a:cs typeface="Aharoni" panose="02010803020104030203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9097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D2E846D-2810-4A77-93F9-C349A06F30C7}"/>
              </a:ext>
            </a:extLst>
          </p:cNvPr>
          <p:cNvSpPr txBox="1"/>
          <p:nvPr/>
        </p:nvSpPr>
        <p:spPr>
          <a:xfrm>
            <a:off x="371062" y="920621"/>
            <a:ext cx="626827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cs typeface="Aharoni" panose="02010803020104030203" pitchFamily="2" charset="-79"/>
              </a:rPr>
              <a:t>Согласно рекомендациям Европейского общества химиотерапевтов (ESMO) 2008 г., можно использовать балльную шкалу (А, Б, В, Г):</a:t>
            </a:r>
          </a:p>
          <a:p>
            <a:pPr algn="ctr"/>
            <a:endParaRPr lang="ru-RU" sz="2000" b="1" dirty="0">
              <a:cs typeface="Aharoni" panose="02010803020104030203" pitchFamily="2" charset="-79"/>
            </a:endParaRPr>
          </a:p>
          <a:p>
            <a:r>
              <a:rPr lang="ru-RU" sz="2000" dirty="0">
                <a:cs typeface="Aharoni" panose="02010803020104030203" pitchFamily="2" charset="-79"/>
              </a:rPr>
              <a:t> А) Отметили ли Вы (самопроизвольное, спонтанное) снижение массы тела за последнее время? – Нет – 0 баллов. – Да – 2 балла.</a:t>
            </a:r>
          </a:p>
          <a:p>
            <a:r>
              <a:rPr lang="ru-RU" sz="2000" dirty="0">
                <a:cs typeface="Aharoni" panose="02010803020104030203" pitchFamily="2" charset="-79"/>
              </a:rPr>
              <a:t> Б) Если ДА, то на сколько? – 1–5 кг – 1 балл. – 6–10 кг – 2 балла. – 11–15 кг – 3 балла. – Более 15 кг – 4 балла. – Неизвестно – 2 балла.</a:t>
            </a:r>
          </a:p>
          <a:p>
            <a:r>
              <a:rPr lang="ru-RU" sz="2000" dirty="0">
                <a:cs typeface="Aharoni" panose="02010803020104030203" pitchFamily="2" charset="-79"/>
              </a:rPr>
              <a:t> В) Имеете ли Вы снижение аппетита и, как следствие, снижение объема питания? – Нет – 0 баллов. – Да – 1 балл. </a:t>
            </a:r>
          </a:p>
          <a:p>
            <a:r>
              <a:rPr lang="ru-RU" sz="2000" dirty="0">
                <a:cs typeface="Aharoni" panose="02010803020104030203" pitchFamily="2" charset="-79"/>
              </a:rPr>
              <a:t>Г) Оценка: – &gt; 2 баллов – показана </a:t>
            </a:r>
            <a:r>
              <a:rPr lang="ru-RU" sz="2000" dirty="0" err="1">
                <a:cs typeface="Aharoni" panose="02010803020104030203" pitchFamily="2" charset="-79"/>
              </a:rPr>
              <a:t>нутритивная</a:t>
            </a:r>
            <a:r>
              <a:rPr lang="ru-RU" sz="2000" dirty="0">
                <a:cs typeface="Aharoni" panose="02010803020104030203" pitchFamily="2" charset="-79"/>
              </a:rPr>
              <a:t> поддержка. – 0–2 баллов – не показана </a:t>
            </a:r>
            <a:r>
              <a:rPr lang="ru-RU" sz="2000" dirty="0" err="1">
                <a:cs typeface="Aharoni" panose="02010803020104030203" pitchFamily="2" charset="-79"/>
              </a:rPr>
              <a:t>нутритивная</a:t>
            </a:r>
            <a:r>
              <a:rPr lang="ru-RU" sz="2000" dirty="0">
                <a:cs typeface="Aharoni" panose="02010803020104030203" pitchFamily="2" charset="-79"/>
              </a:rPr>
              <a:t> поддержка, проводится мониторинг.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9C9965A-C167-44FE-8F5E-A07668689D06}"/>
              </a:ext>
            </a:extLst>
          </p:cNvPr>
          <p:cNvSpPr txBox="1"/>
          <p:nvPr/>
        </p:nvSpPr>
        <p:spPr>
          <a:xfrm>
            <a:off x="6546574" y="145774"/>
            <a:ext cx="5645426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ОЦЕНКА НУТРИТИВНОЙ НЕДОСТАТОЧНОСТИ</a:t>
            </a:r>
          </a:p>
          <a:p>
            <a:r>
              <a:rPr lang="ru-RU" dirty="0"/>
              <a:t>1) Индекс нарушения питания по </a:t>
            </a:r>
            <a:r>
              <a:rPr lang="ru-RU" dirty="0" err="1"/>
              <a:t>Buzby</a:t>
            </a:r>
            <a:r>
              <a:rPr lang="ru-RU" dirty="0"/>
              <a:t> G. P. (ИНР), который рассчитывается по</a:t>
            </a:r>
          </a:p>
          <a:p>
            <a:r>
              <a:rPr lang="ru-RU" dirty="0"/>
              <a:t>формуле:  ИНР &gt; 97,5 – нет </a:t>
            </a:r>
            <a:r>
              <a:rPr lang="ru-RU" dirty="0" err="1"/>
              <a:t>нутритивной</a:t>
            </a:r>
            <a:r>
              <a:rPr lang="ru-RU" dirty="0"/>
              <a:t> недостаточности.</a:t>
            </a:r>
          </a:p>
          <a:p>
            <a:r>
              <a:rPr lang="ru-RU" dirty="0"/>
              <a:t> ИНР от 83,5 до 97,5 – средняя степень недостаточности питания.</a:t>
            </a:r>
          </a:p>
          <a:p>
            <a:r>
              <a:rPr lang="ru-RU" dirty="0"/>
              <a:t> ИНР &lt; 83,5 – тяжелая степень недостаточности питания.</a:t>
            </a:r>
          </a:p>
          <a:p>
            <a:endParaRPr lang="ru-RU" dirty="0"/>
          </a:p>
          <a:p>
            <a:r>
              <a:rPr lang="ru-RU" dirty="0"/>
              <a:t>2) Индекс массы тела по Кетле:</a:t>
            </a:r>
          </a:p>
          <a:p>
            <a:r>
              <a:rPr lang="ru-RU" dirty="0"/>
              <a:t>ИНР = 1,519 уровень Альбумина (г/л) М тела (кг) исходная М тела (кг) в наст. момент</a:t>
            </a:r>
          </a:p>
          <a:p>
            <a:r>
              <a:rPr lang="ru-RU" dirty="0"/>
              <a:t>Индекс массы тела по Кетле (ИМТ) =Масса тела (кг)/Рост (м2)</a:t>
            </a:r>
          </a:p>
          <a:p>
            <a:r>
              <a:rPr lang="ru-RU" dirty="0"/>
              <a:t> Норма – 21–25 кг / м2</a:t>
            </a:r>
          </a:p>
          <a:p>
            <a:r>
              <a:rPr lang="ru-RU" dirty="0"/>
              <a:t>.</a:t>
            </a:r>
          </a:p>
          <a:p>
            <a:r>
              <a:rPr lang="ru-RU" dirty="0"/>
              <a:t> Истощение отчетливое – до 20 кг / м2</a:t>
            </a:r>
          </a:p>
          <a:p>
            <a:r>
              <a:rPr lang="ru-RU" dirty="0"/>
              <a:t>.</a:t>
            </a:r>
          </a:p>
          <a:p>
            <a:r>
              <a:rPr lang="ru-RU" dirty="0"/>
              <a:t> Истощение значительное – до 17 кг / м2</a:t>
            </a:r>
          </a:p>
          <a:p>
            <a:r>
              <a:rPr lang="ru-RU" dirty="0"/>
              <a:t>.</a:t>
            </a:r>
          </a:p>
          <a:p>
            <a:r>
              <a:rPr lang="ru-RU" dirty="0"/>
              <a:t> Истощение предельное – до 16 кг / м2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71775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D918149-F084-4819-A871-A4D261A3CB1A}"/>
              </a:ext>
            </a:extLst>
          </p:cNvPr>
          <p:cNvSpPr txBox="1"/>
          <p:nvPr/>
        </p:nvSpPr>
        <p:spPr>
          <a:xfrm>
            <a:off x="2093843" y="491195"/>
            <a:ext cx="80705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cs typeface="Aharoni" panose="02010803020104030203" pitchFamily="2" charset="-79"/>
              </a:rPr>
              <a:t>Оценка степени питательной недостаточности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="" xmlns:a16="http://schemas.microsoft.com/office/drawing/2014/main" id="{542FBF7C-7BC9-4158-B323-97ECD5B932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594559"/>
              </p:ext>
            </p:extLst>
          </p:nvPr>
        </p:nvGraphicFramePr>
        <p:xfrm>
          <a:off x="477078" y="1205947"/>
          <a:ext cx="11436628" cy="542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9157">
                  <a:extLst>
                    <a:ext uri="{9D8B030D-6E8A-4147-A177-3AD203B41FA5}">
                      <a16:colId xmlns="" xmlns:a16="http://schemas.microsoft.com/office/drawing/2014/main" val="2338101874"/>
                    </a:ext>
                  </a:extLst>
                </a:gridCol>
                <a:gridCol w="2859157">
                  <a:extLst>
                    <a:ext uri="{9D8B030D-6E8A-4147-A177-3AD203B41FA5}">
                      <a16:colId xmlns="" xmlns:a16="http://schemas.microsoft.com/office/drawing/2014/main" val="2438161991"/>
                    </a:ext>
                  </a:extLst>
                </a:gridCol>
                <a:gridCol w="2859157">
                  <a:extLst>
                    <a:ext uri="{9D8B030D-6E8A-4147-A177-3AD203B41FA5}">
                      <a16:colId xmlns="" xmlns:a16="http://schemas.microsoft.com/office/drawing/2014/main" val="2541459881"/>
                    </a:ext>
                  </a:extLst>
                </a:gridCol>
                <a:gridCol w="2859157">
                  <a:extLst>
                    <a:ext uri="{9D8B030D-6E8A-4147-A177-3AD203B41FA5}">
                      <a16:colId xmlns="" xmlns:a16="http://schemas.microsoft.com/office/drawing/2014/main" val="3093828708"/>
                    </a:ext>
                  </a:extLst>
                </a:gridCol>
              </a:tblGrid>
              <a:tr h="843133">
                <a:tc>
                  <a:txBody>
                    <a:bodyPr/>
                    <a:lstStyle/>
                    <a:p>
                      <a:r>
                        <a:rPr lang="ru-RU" dirty="0"/>
                        <a:t>Степени питательной недостаточности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Легкая, </a:t>
                      </a:r>
                    </a:p>
                    <a:p>
                      <a:r>
                        <a:rPr lang="ru-RU" dirty="0"/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Средняя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Тяжелая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43289927"/>
                  </a:ext>
                </a:extLst>
              </a:tr>
              <a:tr h="843133">
                <a:tc>
                  <a:txBody>
                    <a:bodyPr/>
                    <a:lstStyle/>
                    <a:p>
                      <a:r>
                        <a:rPr lang="ru-RU" dirty="0"/>
                        <a:t>Альбумин, г / 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35–30 г / л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30-25 г / л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&lt; 25 г / л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08178760"/>
                  </a:ext>
                </a:extLst>
              </a:tr>
              <a:tr h="843133">
                <a:tc>
                  <a:txBody>
                    <a:bodyPr/>
                    <a:lstStyle/>
                    <a:p>
                      <a:r>
                        <a:rPr lang="ru-RU" dirty="0"/>
                        <a:t>Общий белок,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60–55 г/л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55–50 г/л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&lt; 50г / л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87362787"/>
                  </a:ext>
                </a:extLst>
              </a:tr>
              <a:tr h="843133">
                <a:tc>
                  <a:txBody>
                    <a:bodyPr/>
                    <a:lstStyle/>
                    <a:p>
                      <a:r>
                        <a:rPr lang="ru-RU" dirty="0"/>
                        <a:t>Лимфоциты, клеток в мл3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1800–1500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1500–800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&lt; 800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98002138"/>
                  </a:ext>
                </a:extLst>
              </a:tr>
              <a:tr h="1204475">
                <a:tc>
                  <a:txBody>
                    <a:bodyPr/>
                    <a:lstStyle/>
                    <a:p>
                      <a:r>
                        <a:rPr lang="ru-RU" dirty="0"/>
                        <a:t>Дефицит массы, % от идеальной массы тела рост – 100)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1–10%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21-30%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</a:t>
                      </a:r>
                      <a:r>
                        <a:rPr lang="ru-RU" dirty="0"/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78697185"/>
                  </a:ext>
                </a:extLst>
              </a:tr>
              <a:tr h="843133">
                <a:tc>
                  <a:txBody>
                    <a:bodyPr/>
                    <a:lstStyle/>
                    <a:p>
                      <a:r>
                        <a:rPr lang="ru-RU" dirty="0"/>
                        <a:t>Индекс массы тела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19–17,5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17,5–15,5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&lt; 15,5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67007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13932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A439C1D-39E5-4AE2-8B33-94AB0EE31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70" y="571500"/>
            <a:ext cx="1038970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069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241"/>
            <a:ext cx="11464119" cy="653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92124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6" y="46038"/>
            <a:ext cx="11395881" cy="677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3747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10030" cy="6673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806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70"/>
            <a:ext cx="12191999" cy="729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248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97" y="600501"/>
            <a:ext cx="10361527" cy="543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0112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0628"/>
            <a:ext cx="11430000" cy="647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08141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512064"/>
            <a:ext cx="11631168" cy="608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2106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91" y="191068"/>
            <a:ext cx="10836321" cy="666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6493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5" y="122830"/>
            <a:ext cx="11532357" cy="639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23703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830"/>
            <a:ext cx="11682483" cy="6735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3460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152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930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32357" cy="6974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646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47C4C73-2217-40D6-8625-7E1A14BFE3DD}"/>
              </a:ext>
            </a:extLst>
          </p:cNvPr>
          <p:cNvSpPr txBox="1"/>
          <p:nvPr/>
        </p:nvSpPr>
        <p:spPr>
          <a:xfrm>
            <a:off x="318053" y="185530"/>
            <a:ext cx="11714922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cs typeface="Aharoni" panose="02010803020104030203" pitchFamily="2" charset="-79"/>
              </a:rPr>
              <a:t>Способы проведения </a:t>
            </a:r>
            <a:r>
              <a:rPr lang="ru-RU" sz="2800" dirty="0" err="1">
                <a:solidFill>
                  <a:srgbClr val="C00000"/>
                </a:solidFill>
                <a:cs typeface="Aharoni" panose="02010803020104030203" pitchFamily="2" charset="-79"/>
              </a:rPr>
              <a:t>нутритивной</a:t>
            </a:r>
            <a:r>
              <a:rPr lang="ru-RU" sz="2800" dirty="0">
                <a:solidFill>
                  <a:srgbClr val="C00000"/>
                </a:solidFill>
                <a:cs typeface="Aharoni" panose="02010803020104030203" pitchFamily="2" charset="-79"/>
              </a:rPr>
              <a:t> поддержки</a:t>
            </a:r>
          </a:p>
          <a:p>
            <a:r>
              <a:rPr lang="ru-RU" dirty="0" err="1"/>
              <a:t>Нутритивная</a:t>
            </a:r>
            <a:r>
              <a:rPr lang="ru-RU" dirty="0"/>
              <a:t> поддержка может быть проведена следующими способами:</a:t>
            </a:r>
          </a:p>
          <a:p>
            <a:r>
              <a:rPr lang="ru-RU" sz="2400" i="1" dirty="0">
                <a:solidFill>
                  <a:schemeClr val="accent5">
                    <a:lumMod val="50000"/>
                  </a:schemeClr>
                </a:solidFill>
              </a:rPr>
              <a:t>1) </a:t>
            </a:r>
            <a:r>
              <a:rPr lang="ru-RU" sz="2400" i="1" dirty="0" err="1">
                <a:solidFill>
                  <a:schemeClr val="accent5">
                    <a:lumMod val="50000"/>
                  </a:schemeClr>
                </a:solidFill>
              </a:rPr>
              <a:t>энтеральное</a:t>
            </a: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</a:rPr>
              <a:t> питание;</a:t>
            </a:r>
          </a:p>
          <a:p>
            <a:r>
              <a:rPr lang="ru-RU" sz="2400" i="1" dirty="0">
                <a:solidFill>
                  <a:schemeClr val="accent5">
                    <a:lumMod val="50000"/>
                  </a:schemeClr>
                </a:solidFill>
              </a:rPr>
              <a:t>2) парентеральное питание;</a:t>
            </a:r>
          </a:p>
          <a:p>
            <a:r>
              <a:rPr lang="ru-RU" sz="2400" i="1" dirty="0">
                <a:solidFill>
                  <a:schemeClr val="accent5">
                    <a:lumMod val="50000"/>
                  </a:schemeClr>
                </a:solidFill>
              </a:rPr>
              <a:t>3) смешанное питание.</a:t>
            </a:r>
          </a:p>
          <a:p>
            <a:r>
              <a:rPr lang="ru-RU" sz="2400" b="1" i="1" dirty="0" err="1">
                <a:cs typeface="Aharoni" panose="02010803020104030203" pitchFamily="2" charset="-79"/>
              </a:rPr>
              <a:t>Энтеральное</a:t>
            </a:r>
            <a:r>
              <a:rPr lang="ru-RU" sz="2400" b="1" i="1" dirty="0">
                <a:cs typeface="Aharoni" panose="02010803020104030203" pitchFamily="2" charset="-79"/>
              </a:rPr>
              <a:t> питание</a:t>
            </a:r>
          </a:p>
          <a:p>
            <a:r>
              <a:rPr lang="ru-RU" sz="2400" b="1" i="1" dirty="0">
                <a:cs typeface="Aharoni" panose="02010803020104030203" pitchFamily="2" charset="-79"/>
              </a:rPr>
              <a:t>Является наиболее предпочтительным способом проведения </a:t>
            </a:r>
            <a:r>
              <a:rPr lang="ru-RU" sz="2400" b="1" i="1" dirty="0" err="1">
                <a:cs typeface="Aharoni" panose="02010803020104030203" pitchFamily="2" charset="-79"/>
              </a:rPr>
              <a:t>нутритивной</a:t>
            </a:r>
            <a:r>
              <a:rPr lang="ru-RU" sz="2400" b="1" i="1" dirty="0">
                <a:cs typeface="Aharoni" panose="02010803020104030203" pitchFamily="2" charset="-79"/>
              </a:rPr>
              <a:t> поддержки, поскольку обеспечивает попадание нутриентов в желудочно-кишечный тракт поддерживает синтез белка, регуляцию обмена веществ в висцеральных органах, а также биохимических процессов, протекающих в стенке кишечника. </a:t>
            </a:r>
          </a:p>
          <a:p>
            <a:r>
              <a:rPr lang="ru-RU" sz="2800" b="1" i="1" dirty="0" err="1">
                <a:cs typeface="Aharoni" panose="02010803020104030203" pitchFamily="2" charset="-79"/>
              </a:rPr>
              <a:t>Энтеральное</a:t>
            </a:r>
            <a:r>
              <a:rPr lang="ru-RU" sz="2800" b="1" i="1" dirty="0">
                <a:cs typeface="Aharoni" panose="02010803020104030203" pitchFamily="2" charset="-79"/>
              </a:rPr>
              <a:t> питание поддерживает всасывательную функцию слизистой оболочки тонкой кишки и участвует в сохранении защитного барьера, отделяющего патогенные микроорганизмы кишечника от системной циркуляции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73738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9075"/>
            <a:ext cx="12090400" cy="730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5591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0CC466E-018B-4F2A-A9E0-741E82780AE0}"/>
              </a:ext>
            </a:extLst>
          </p:cNvPr>
          <p:cNvSpPr txBox="1"/>
          <p:nvPr/>
        </p:nvSpPr>
        <p:spPr>
          <a:xfrm>
            <a:off x="384313" y="339159"/>
            <a:ext cx="1139687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cs typeface="Aharoni" panose="02010803020104030203" pitchFamily="2" charset="-79"/>
              </a:rPr>
              <a:t>Противопоказания к </a:t>
            </a:r>
            <a:r>
              <a:rPr lang="ru-RU" sz="2400" dirty="0" err="1">
                <a:solidFill>
                  <a:srgbClr val="C00000"/>
                </a:solidFill>
                <a:cs typeface="Aharoni" panose="02010803020104030203" pitchFamily="2" charset="-79"/>
              </a:rPr>
              <a:t>энтеральному</a:t>
            </a:r>
            <a:r>
              <a:rPr lang="ru-RU" sz="2400" dirty="0">
                <a:solidFill>
                  <a:srgbClr val="C00000"/>
                </a:solidFill>
                <a:cs typeface="Aharoni" panose="02010803020104030203" pitchFamily="2" charset="-79"/>
              </a:rPr>
              <a:t> питанию:</a:t>
            </a:r>
          </a:p>
          <a:p>
            <a:r>
              <a:rPr lang="ru-RU" dirty="0"/>
              <a:t>• непереносимость или анафилаксия на отдельные составляющие питания;</a:t>
            </a:r>
          </a:p>
          <a:p>
            <a:r>
              <a:rPr lang="ru-RU" dirty="0"/>
              <a:t>• ишемия кишечника;</a:t>
            </a:r>
          </a:p>
          <a:p>
            <a:r>
              <a:rPr lang="ru-RU" dirty="0"/>
              <a:t>• механическая острая кишечная непроходимость;</a:t>
            </a:r>
          </a:p>
          <a:p>
            <a:r>
              <a:rPr lang="ru-RU" dirty="0"/>
              <a:t>• острый живот;</a:t>
            </a:r>
          </a:p>
          <a:p>
            <a:r>
              <a:rPr lang="ru-RU" dirty="0"/>
              <a:t>• перфорация кишечника;</a:t>
            </a:r>
          </a:p>
          <a:p>
            <a:r>
              <a:rPr lang="ru-RU" dirty="0"/>
              <a:t>• сывороточный </a:t>
            </a:r>
            <a:r>
              <a:rPr lang="ru-RU" dirty="0" err="1"/>
              <a:t>лактат</a:t>
            </a:r>
            <a:r>
              <a:rPr lang="ru-RU" dirty="0"/>
              <a:t> &gt; 3 ммоль / л (маркер ацидоза);</a:t>
            </a:r>
          </a:p>
          <a:p>
            <a:r>
              <a:rPr lang="ru-RU" dirty="0"/>
              <a:t>• гипоксия pO2 &lt; 50 мм рт. ст.;</a:t>
            </a:r>
          </a:p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Способы проведения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</a:rPr>
              <a:t>энтерального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 питания</a:t>
            </a:r>
          </a:p>
          <a:p>
            <a:r>
              <a:rPr lang="ru-RU" sz="2400" dirty="0"/>
              <a:t>• </a:t>
            </a:r>
            <a:r>
              <a:rPr lang="ru-RU" sz="2400" dirty="0" err="1"/>
              <a:t>Сиппинг</a:t>
            </a:r>
            <a:r>
              <a:rPr lang="ru-RU" sz="2400" dirty="0"/>
              <a:t> (</a:t>
            </a:r>
            <a:r>
              <a:rPr lang="ru-RU" sz="2400" dirty="0" err="1"/>
              <a:t>sip</a:t>
            </a:r>
            <a:r>
              <a:rPr lang="ru-RU" sz="2400" dirty="0"/>
              <a:t> </a:t>
            </a:r>
            <a:r>
              <a:rPr lang="ru-RU" sz="2400" dirty="0" err="1"/>
              <a:t>feeding</a:t>
            </a:r>
            <a:r>
              <a:rPr lang="ru-RU" sz="2400" dirty="0"/>
              <a:t>) – пероральный прием питательной смеси через трубочку</a:t>
            </a:r>
          </a:p>
          <a:p>
            <a:r>
              <a:rPr lang="ru-RU" sz="2400" dirty="0"/>
              <a:t>мелкими глотками, при этом предпочтительно использовать специализированные смеси, содержащее максимальное количество питательных веществ в минимальном объеме.</a:t>
            </a:r>
          </a:p>
          <a:p>
            <a:r>
              <a:rPr lang="ru-RU" sz="2400" dirty="0"/>
              <a:t>• </a:t>
            </a:r>
            <a:r>
              <a:rPr lang="ru-RU" sz="2400" dirty="0" err="1"/>
              <a:t>Энтеральное</a:t>
            </a:r>
            <a:r>
              <a:rPr lang="ru-RU" sz="2400" dirty="0"/>
              <a:t> зондовое питание (через </a:t>
            </a:r>
            <a:r>
              <a:rPr lang="ru-RU" sz="2400" dirty="0" err="1"/>
              <a:t>назогастральный</a:t>
            </a:r>
            <a:r>
              <a:rPr lang="ru-RU" sz="2400" dirty="0"/>
              <a:t> или </a:t>
            </a:r>
            <a:r>
              <a:rPr lang="ru-RU" sz="2400" dirty="0" err="1"/>
              <a:t>назоинтестинальный</a:t>
            </a:r>
            <a:r>
              <a:rPr lang="ru-RU" sz="2400" dirty="0"/>
              <a:t> зонд);</a:t>
            </a:r>
          </a:p>
          <a:p>
            <a:r>
              <a:rPr lang="ru-RU" sz="2400" dirty="0"/>
              <a:t>• </a:t>
            </a:r>
            <a:r>
              <a:rPr lang="ru-RU" sz="2400" dirty="0" err="1"/>
              <a:t>Энтеральное</a:t>
            </a:r>
            <a:r>
              <a:rPr lang="ru-RU" sz="2400" dirty="0"/>
              <a:t> питание через стому (</a:t>
            </a:r>
            <a:r>
              <a:rPr lang="ru-RU" sz="2400" dirty="0" err="1"/>
              <a:t>чрескожную</a:t>
            </a:r>
            <a:r>
              <a:rPr lang="ru-RU" sz="2400" dirty="0"/>
              <a:t> эндоскопическую, лапароскопическую, </a:t>
            </a:r>
            <a:r>
              <a:rPr lang="ru-RU" sz="2400" dirty="0" err="1"/>
              <a:t>лапаротомную</a:t>
            </a:r>
            <a:r>
              <a:rPr lang="ru-RU" sz="2400" dirty="0"/>
              <a:t>) при длительности более 6 недель</a:t>
            </a:r>
          </a:p>
        </p:txBody>
      </p:sp>
    </p:spTree>
    <p:extLst>
      <p:ext uri="{BB962C8B-B14F-4D97-AF65-F5344CB8AC3E}">
        <p14:creationId xmlns:p14="http://schemas.microsoft.com/office/powerpoint/2010/main" val="10743062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BD7A9A4-F930-4A22-9447-136565D6FEC3}"/>
              </a:ext>
            </a:extLst>
          </p:cNvPr>
          <p:cNvSpPr txBox="1"/>
          <p:nvPr/>
        </p:nvSpPr>
        <p:spPr>
          <a:xfrm>
            <a:off x="384313" y="251791"/>
            <a:ext cx="1131735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cs typeface="Aharoni" panose="02010803020104030203" pitchFamily="2" charset="-79"/>
              </a:rPr>
              <a:t>При отсутствии возможности пациента питаться перорально в достаточном объеме (например, при развитии дисфагии) целесообразно проведение</a:t>
            </a:r>
          </a:p>
          <a:p>
            <a:pPr algn="ctr"/>
            <a:r>
              <a:rPr lang="ru-RU" sz="2000" dirty="0" err="1">
                <a:solidFill>
                  <a:srgbClr val="C00000"/>
                </a:solidFill>
                <a:cs typeface="Aharoni" panose="02010803020104030203" pitchFamily="2" charset="-79"/>
              </a:rPr>
              <a:t>нутритивной</a:t>
            </a:r>
            <a:r>
              <a:rPr lang="ru-RU" sz="2000" dirty="0">
                <a:solidFill>
                  <a:srgbClr val="C00000"/>
                </a:solidFill>
                <a:cs typeface="Aharoni" panose="02010803020104030203" pitchFamily="2" charset="-79"/>
              </a:rPr>
              <a:t> поддержки через зонд или </a:t>
            </a:r>
            <a:r>
              <a:rPr lang="ru-RU" sz="2000" dirty="0" err="1">
                <a:solidFill>
                  <a:srgbClr val="C00000"/>
                </a:solidFill>
                <a:cs typeface="Aharoni" panose="02010803020104030203" pitchFamily="2" charset="-79"/>
              </a:rPr>
              <a:t>гастроеюностому</a:t>
            </a:r>
            <a:r>
              <a:rPr lang="ru-RU" sz="2000" dirty="0">
                <a:solidFill>
                  <a:srgbClr val="C00000"/>
                </a:solidFill>
                <a:cs typeface="Aharoni" panose="02010803020104030203" pitchFamily="2" charset="-79"/>
              </a:rPr>
              <a:t>.</a:t>
            </a:r>
          </a:p>
          <a:p>
            <a:r>
              <a:rPr lang="ru-RU" dirty="0"/>
              <a:t> Установка </a:t>
            </a:r>
            <a:r>
              <a:rPr lang="ru-RU" dirty="0" err="1"/>
              <a:t>назогастрального</a:t>
            </a:r>
            <a:r>
              <a:rPr lang="ru-RU" dirty="0"/>
              <a:t> или </a:t>
            </a:r>
            <a:r>
              <a:rPr lang="ru-RU" dirty="0" err="1"/>
              <a:t>назоеюнального</a:t>
            </a:r>
            <a:r>
              <a:rPr lang="ru-RU" dirty="0"/>
              <a:t> зонда является самой простой и безопасной</a:t>
            </a:r>
          </a:p>
          <a:p>
            <a:r>
              <a:rPr lang="ru-RU" dirty="0"/>
              <a:t>процедурой, позволяющей наладить </a:t>
            </a:r>
            <a:r>
              <a:rPr lang="ru-RU" dirty="0" err="1"/>
              <a:t>энтеральное</a:t>
            </a:r>
            <a:r>
              <a:rPr lang="ru-RU" dirty="0"/>
              <a:t> питание в необходимом для пациента объеме.</a:t>
            </a:r>
          </a:p>
          <a:p>
            <a:r>
              <a:rPr lang="ru-RU" dirty="0"/>
              <a:t>Пути осуществления доступа для </a:t>
            </a:r>
            <a:r>
              <a:rPr lang="ru-RU" dirty="0" err="1"/>
              <a:t>энтерального</a:t>
            </a:r>
            <a:r>
              <a:rPr lang="ru-RU" dirty="0"/>
              <a:t> питания</a:t>
            </a:r>
          </a:p>
          <a:p>
            <a:r>
              <a:rPr lang="ru-RU" dirty="0"/>
              <a:t>Выбор пути для проведения </a:t>
            </a:r>
            <a:r>
              <a:rPr lang="ru-RU" dirty="0" err="1"/>
              <a:t>энтерального</a:t>
            </a:r>
            <a:r>
              <a:rPr lang="ru-RU" dirty="0"/>
              <a:t> питания зависит от того, сможет ли</a:t>
            </a:r>
          </a:p>
          <a:p>
            <a:r>
              <a:rPr lang="ru-RU" dirty="0"/>
              <a:t>пациент вернуться к пероральному питанию и в какие сроки</a:t>
            </a:r>
          </a:p>
          <a:p>
            <a:r>
              <a:rPr lang="ru-RU" dirty="0"/>
              <a:t>.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="" xmlns:a16="http://schemas.microsoft.com/office/drawing/2014/main" id="{CB03D25D-F556-4D83-BBFA-5C8ADE414D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845573"/>
              </p:ext>
            </p:extLst>
          </p:nvPr>
        </p:nvGraphicFramePr>
        <p:xfrm>
          <a:off x="384313" y="3233529"/>
          <a:ext cx="10933044" cy="337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6522">
                  <a:extLst>
                    <a:ext uri="{9D8B030D-6E8A-4147-A177-3AD203B41FA5}">
                      <a16:colId xmlns="" xmlns:a16="http://schemas.microsoft.com/office/drawing/2014/main" val="3834172467"/>
                    </a:ext>
                  </a:extLst>
                </a:gridCol>
                <a:gridCol w="5466522">
                  <a:extLst>
                    <a:ext uri="{9D8B030D-6E8A-4147-A177-3AD203B41FA5}">
                      <a16:colId xmlns="" xmlns:a16="http://schemas.microsoft.com/office/drawing/2014/main" val="3017653441"/>
                    </a:ext>
                  </a:extLst>
                </a:gridCol>
              </a:tblGrid>
              <a:tr h="816093">
                <a:tc>
                  <a:txBody>
                    <a:bodyPr/>
                    <a:lstStyle/>
                    <a:p>
                      <a:r>
                        <a:rPr lang="ru-RU" i="1" dirty="0">
                          <a:solidFill>
                            <a:srgbClr val="000000"/>
                          </a:solidFill>
                          <a:cs typeface="Aharoni" panose="02010803020104030203" pitchFamily="2" charset="-79"/>
                        </a:rPr>
                        <a:t>Путь проведения</a:t>
                      </a:r>
                    </a:p>
                    <a:p>
                      <a:endParaRPr lang="ru-RU" i="1" dirty="0">
                        <a:solidFill>
                          <a:srgbClr val="000000"/>
                        </a:solidFill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dirty="0">
                          <a:solidFill>
                            <a:srgbClr val="000000"/>
                          </a:solidFill>
                          <a:cs typeface="Aharoni" panose="02010803020104030203" pitchFamily="2" charset="-79"/>
                        </a:rPr>
                        <a:t>Продолжительность питания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56331997"/>
                  </a:ext>
                </a:extLst>
              </a:tr>
              <a:tr h="1088123">
                <a:tc>
                  <a:txBody>
                    <a:bodyPr/>
                    <a:lstStyle/>
                    <a:p>
                      <a:r>
                        <a:rPr lang="ru-RU" i="1" dirty="0" err="1">
                          <a:solidFill>
                            <a:srgbClr val="000000"/>
                          </a:solidFill>
                          <a:cs typeface="Aharoni" panose="02010803020104030203" pitchFamily="2" charset="-79"/>
                        </a:rPr>
                        <a:t>Назогастральный</a:t>
                      </a:r>
                      <a:r>
                        <a:rPr lang="ru-RU" i="1" dirty="0">
                          <a:solidFill>
                            <a:srgbClr val="000000"/>
                          </a:solidFill>
                          <a:cs typeface="Aharoni" panose="02010803020104030203" pitchFamily="2" charset="-79"/>
                        </a:rPr>
                        <a:t> или </a:t>
                      </a:r>
                      <a:r>
                        <a:rPr lang="ru-RU" i="1" dirty="0" err="1">
                          <a:solidFill>
                            <a:srgbClr val="000000"/>
                          </a:solidFill>
                          <a:cs typeface="Aharoni" panose="02010803020104030203" pitchFamily="2" charset="-79"/>
                        </a:rPr>
                        <a:t>назоеюнальный</a:t>
                      </a:r>
                      <a:r>
                        <a:rPr lang="ru-RU" i="1" dirty="0">
                          <a:solidFill>
                            <a:srgbClr val="000000"/>
                          </a:solidFill>
                          <a:cs typeface="Aharoni" panose="02010803020104030203" pitchFamily="2" charset="-79"/>
                        </a:rPr>
                        <a:t> зонд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dirty="0">
                          <a:solidFill>
                            <a:srgbClr val="000000"/>
                          </a:solidFill>
                          <a:cs typeface="Aharoni" panose="02010803020104030203" pitchFamily="2" charset="-79"/>
                        </a:rPr>
                        <a:t> До 6 недель в зависимости от материала, из которого изготовлен зонд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47455401"/>
                  </a:ext>
                </a:extLst>
              </a:tr>
              <a:tr h="1468464">
                <a:tc>
                  <a:txBody>
                    <a:bodyPr/>
                    <a:lstStyle/>
                    <a:p>
                      <a:r>
                        <a:rPr lang="ru-RU" i="1" dirty="0">
                          <a:solidFill>
                            <a:srgbClr val="000000"/>
                          </a:solidFill>
                          <a:cs typeface="Aharoni" panose="02010803020104030203" pitchFamily="2" charset="-79"/>
                        </a:rPr>
                        <a:t>Гастро- или </a:t>
                      </a:r>
                      <a:r>
                        <a:rPr lang="ru-RU" i="1" dirty="0" err="1">
                          <a:solidFill>
                            <a:srgbClr val="000000"/>
                          </a:solidFill>
                          <a:cs typeface="Aharoni" panose="02010803020104030203" pitchFamily="2" charset="-79"/>
                        </a:rPr>
                        <a:t>еюностома</a:t>
                      </a:r>
                      <a:r>
                        <a:rPr lang="ru-RU" i="1" dirty="0">
                          <a:solidFill>
                            <a:srgbClr val="000000"/>
                          </a:solidFill>
                          <a:cs typeface="Aharoni" panose="02010803020104030203" pitchFamily="2" charset="-79"/>
                        </a:rPr>
                        <a:t>, в том числе эндоскопическая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dirty="0">
                          <a:solidFill>
                            <a:srgbClr val="000000"/>
                          </a:solidFill>
                          <a:cs typeface="Aharoni" panose="02010803020104030203" pitchFamily="2" charset="-79"/>
                        </a:rPr>
                        <a:t>До 1 года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94841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5094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164045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1079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CD61718-68B0-450F-8721-C9D3E9418F19}"/>
              </a:ext>
            </a:extLst>
          </p:cNvPr>
          <p:cNvSpPr txBox="1"/>
          <p:nvPr/>
        </p:nvSpPr>
        <p:spPr>
          <a:xfrm>
            <a:off x="265043" y="-76340"/>
            <a:ext cx="11714922" cy="59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cs typeface="Aharoni" panose="02010803020104030203" pitchFamily="2" charset="-79"/>
              </a:rPr>
              <a:t>Противопоказания к </a:t>
            </a:r>
            <a:r>
              <a:rPr lang="ru-RU" sz="2400" dirty="0" err="1">
                <a:solidFill>
                  <a:srgbClr val="C00000"/>
                </a:solidFill>
                <a:cs typeface="Aharoni" panose="02010803020104030203" pitchFamily="2" charset="-79"/>
              </a:rPr>
              <a:t>энтеральному</a:t>
            </a:r>
            <a:r>
              <a:rPr lang="ru-RU" sz="2400" dirty="0">
                <a:solidFill>
                  <a:srgbClr val="C00000"/>
                </a:solidFill>
                <a:cs typeface="Aharoni" panose="02010803020104030203" pitchFamily="2" charset="-79"/>
              </a:rPr>
              <a:t> (</a:t>
            </a:r>
            <a:r>
              <a:rPr lang="ru-RU" sz="2400" dirty="0" err="1">
                <a:solidFill>
                  <a:srgbClr val="C00000"/>
                </a:solidFill>
                <a:cs typeface="Aharoni" panose="02010803020104030203" pitchFamily="2" charset="-79"/>
              </a:rPr>
              <a:t>оро</a:t>
            </a:r>
            <a:r>
              <a:rPr lang="ru-RU" sz="2400" dirty="0">
                <a:solidFill>
                  <a:srgbClr val="C00000"/>
                </a:solidFill>
                <a:cs typeface="Aharoni" panose="02010803020104030203" pitchFamily="2" charset="-79"/>
              </a:rPr>
              <a:t>- / </a:t>
            </a:r>
            <a:r>
              <a:rPr lang="ru-RU" sz="2400" dirty="0" err="1">
                <a:solidFill>
                  <a:srgbClr val="C00000"/>
                </a:solidFill>
                <a:cs typeface="Aharoni" panose="02010803020104030203" pitchFamily="2" charset="-79"/>
              </a:rPr>
              <a:t>назоинтестинальному</a:t>
            </a:r>
            <a:r>
              <a:rPr lang="ru-RU" sz="2400" dirty="0">
                <a:solidFill>
                  <a:srgbClr val="C00000"/>
                </a:solidFill>
                <a:cs typeface="Aharoni" panose="02010803020104030203" pitchFamily="2" charset="-79"/>
              </a:rPr>
              <a:t>)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cs typeface="Aharoni" panose="02010803020104030203" pitchFamily="2" charset="-79"/>
              </a:rPr>
              <a:t>зондовому питанию:</a:t>
            </a:r>
          </a:p>
          <a:p>
            <a:r>
              <a:rPr lang="ru-RU" dirty="0"/>
              <a:t>• пищеводные стриктуры / дивертикулы;</a:t>
            </a:r>
          </a:p>
          <a:p>
            <a:r>
              <a:rPr lang="ru-RU" dirty="0"/>
              <a:t>• пищеводная обструкция;</a:t>
            </a:r>
          </a:p>
          <a:p>
            <a:r>
              <a:rPr lang="ru-RU" dirty="0"/>
              <a:t>• разрывы стенки пищевода;</a:t>
            </a:r>
          </a:p>
          <a:p>
            <a:r>
              <a:rPr lang="ru-RU" dirty="0"/>
              <a:t>• переломы носа.</a:t>
            </a:r>
          </a:p>
          <a:p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Противопоказания для установки эндоскопических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</a:rPr>
              <a:t>гастростом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/>
              <a:t>•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Абсолютные</a:t>
            </a:r>
            <a:r>
              <a:rPr lang="ru-RU" dirty="0"/>
              <a:t>:</a:t>
            </a:r>
          </a:p>
          <a:p>
            <a:r>
              <a:rPr lang="ru-RU" dirty="0"/>
              <a:t> – перитонит;</a:t>
            </a:r>
          </a:p>
          <a:p>
            <a:r>
              <a:rPr lang="ru-RU" dirty="0"/>
              <a:t> – </a:t>
            </a:r>
            <a:r>
              <a:rPr lang="ru-RU" dirty="0" err="1"/>
              <a:t>коагулопатии</a:t>
            </a:r>
            <a:r>
              <a:rPr lang="ru-RU" dirty="0"/>
              <a:t>;</a:t>
            </a:r>
          </a:p>
          <a:p>
            <a:r>
              <a:rPr lang="ru-RU" dirty="0"/>
              <a:t> – нет возможности для диафаноскопии;</a:t>
            </a:r>
          </a:p>
          <a:p>
            <a:r>
              <a:rPr lang="ru-RU" dirty="0"/>
              <a:t> – </a:t>
            </a:r>
            <a:r>
              <a:rPr lang="ru-RU" dirty="0" err="1"/>
              <a:t>канцероматоз</a:t>
            </a:r>
            <a:r>
              <a:rPr lang="ru-RU" dirty="0"/>
              <a:t> брюшины.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• Относительные</a:t>
            </a:r>
          </a:p>
          <a:p>
            <a:r>
              <a:rPr lang="ru-RU" dirty="0"/>
              <a:t> – асцит;</a:t>
            </a:r>
          </a:p>
          <a:p>
            <a:r>
              <a:rPr lang="ru-RU" dirty="0"/>
              <a:t> – </a:t>
            </a:r>
            <a:r>
              <a:rPr lang="ru-RU" dirty="0" err="1"/>
              <a:t>перитонеальный</a:t>
            </a:r>
            <a:r>
              <a:rPr lang="ru-RU" dirty="0"/>
              <a:t> диализ;</a:t>
            </a:r>
          </a:p>
          <a:p>
            <a:r>
              <a:rPr lang="ru-RU" dirty="0"/>
              <a:t> – язва желудка.</a:t>
            </a:r>
          </a:p>
          <a:p>
            <a:pPr algn="just"/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В некоторых ситуациях, например, когда требуется продолжительная подготовка</a:t>
            </a:r>
          </a:p>
          <a:p>
            <a:pPr algn="just"/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к операции или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неоадъювантная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 терапия, у больных раком пищевода с имеющимися</a:t>
            </a:r>
          </a:p>
          <a:p>
            <a:pPr algn="just"/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нарушениями прохождения пищи целесообразно рассмотреть вопрос о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стентировании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, поскольку это позволит восстановить естественное пероральное питание</a:t>
            </a:r>
          </a:p>
        </p:txBody>
      </p:sp>
    </p:spTree>
    <p:extLst>
      <p:ext uri="{BB962C8B-B14F-4D97-AF65-F5344CB8AC3E}">
        <p14:creationId xmlns:p14="http://schemas.microsoft.com/office/powerpoint/2010/main" val="42888272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237E80C-01F1-41D3-A49A-6E3D434EE73B}"/>
              </a:ext>
            </a:extLst>
          </p:cNvPr>
          <p:cNvSpPr txBox="1"/>
          <p:nvPr/>
        </p:nvSpPr>
        <p:spPr>
          <a:xfrm>
            <a:off x="636104" y="742122"/>
            <a:ext cx="1106556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cs typeface="Aharoni" panose="02010803020104030203" pitchFamily="2" charset="-79"/>
              </a:rPr>
              <a:t>Оценка потребностей пациента в нутриентах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cs typeface="Aharoni" panose="02010803020104030203" pitchFamily="2" charset="-79"/>
              </a:rPr>
              <a:t>Согласно рекомендациям ESPEN1</a:t>
            </a:r>
          </a:p>
          <a:p>
            <a:r>
              <a:rPr lang="ru-RU" sz="3200" b="1" i="1" dirty="0">
                <a:cs typeface="Aharoni" panose="02010803020104030203" pitchFamily="2" charset="-79"/>
              </a:rPr>
              <a:t>потребности пациентов в энергии составляют:</a:t>
            </a:r>
          </a:p>
          <a:p>
            <a:r>
              <a:rPr lang="ru-RU" sz="3200" b="1" i="1" dirty="0">
                <a:cs typeface="Aharoni" panose="02010803020104030203" pitchFamily="2" charset="-79"/>
              </a:rPr>
              <a:t>1) для амбулаторных – 30–35 ккал / кг массы тела;</a:t>
            </a:r>
          </a:p>
          <a:p>
            <a:r>
              <a:rPr lang="ru-RU" sz="3200" b="1" i="1" dirty="0">
                <a:cs typeface="Aharoni" panose="02010803020104030203" pitchFamily="2" charset="-79"/>
              </a:rPr>
              <a:t>2) для стационарных и лежачих – 20–25 ккал / кг массы тела.</a:t>
            </a:r>
          </a:p>
          <a:p>
            <a:r>
              <a:rPr lang="ru-RU" sz="3200" b="1" i="1" dirty="0">
                <a:cs typeface="Aharoni" panose="02010803020104030203" pitchFamily="2" charset="-79"/>
              </a:rPr>
              <a:t>Потребности пациентов в белке находятся в диапазоне между 1,2–2 г / кг массы тела</a:t>
            </a:r>
          </a:p>
        </p:txBody>
      </p:sp>
    </p:spTree>
    <p:extLst>
      <p:ext uri="{BB962C8B-B14F-4D97-AF65-F5344CB8AC3E}">
        <p14:creationId xmlns:p14="http://schemas.microsoft.com/office/powerpoint/2010/main" val="23411199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F21C631-BA51-4CC1-B318-ED9A315F05C1}"/>
              </a:ext>
            </a:extLst>
          </p:cNvPr>
          <p:cNvSpPr txBox="1"/>
          <p:nvPr/>
        </p:nvSpPr>
        <p:spPr>
          <a:xfrm>
            <a:off x="993913" y="397565"/>
            <a:ext cx="9276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Классификация смесей для </a:t>
            </a:r>
            <a:r>
              <a:rPr lang="ru-RU" dirty="0" err="1"/>
              <a:t>энтерального</a:t>
            </a:r>
            <a:r>
              <a:rPr lang="ru-RU" dirty="0"/>
              <a:t> питания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="" xmlns:a16="http://schemas.microsoft.com/office/drawing/2014/main" id="{ED5C8292-361A-4CAD-83C5-B6D6A7B99C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223283"/>
              </p:ext>
            </p:extLst>
          </p:nvPr>
        </p:nvGraphicFramePr>
        <p:xfrm>
          <a:off x="92765" y="745066"/>
          <a:ext cx="11701668" cy="5675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5417">
                  <a:extLst>
                    <a:ext uri="{9D8B030D-6E8A-4147-A177-3AD203B41FA5}">
                      <a16:colId xmlns="" xmlns:a16="http://schemas.microsoft.com/office/drawing/2014/main" val="1328933013"/>
                    </a:ext>
                  </a:extLst>
                </a:gridCol>
                <a:gridCol w="2925417">
                  <a:extLst>
                    <a:ext uri="{9D8B030D-6E8A-4147-A177-3AD203B41FA5}">
                      <a16:colId xmlns="" xmlns:a16="http://schemas.microsoft.com/office/drawing/2014/main" val="3446790030"/>
                    </a:ext>
                  </a:extLst>
                </a:gridCol>
                <a:gridCol w="2925417">
                  <a:extLst>
                    <a:ext uri="{9D8B030D-6E8A-4147-A177-3AD203B41FA5}">
                      <a16:colId xmlns="" xmlns:a16="http://schemas.microsoft.com/office/drawing/2014/main" val="142890618"/>
                    </a:ext>
                  </a:extLst>
                </a:gridCol>
                <a:gridCol w="2925417">
                  <a:extLst>
                    <a:ext uri="{9D8B030D-6E8A-4147-A177-3AD203B41FA5}">
                      <a16:colId xmlns="" xmlns:a16="http://schemas.microsoft.com/office/drawing/2014/main" val="2150646357"/>
                    </a:ext>
                  </a:extLst>
                </a:gridCol>
              </a:tblGrid>
              <a:tr h="646117">
                <a:tc>
                  <a:txBody>
                    <a:bodyPr/>
                    <a:lstStyle/>
                    <a:p>
                      <a:r>
                        <a:rPr lang="ru-RU" dirty="0"/>
                        <a:t>По химическому составу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 физическим</a:t>
                      </a:r>
                    </a:p>
                    <a:p>
                      <a:r>
                        <a:rPr lang="ru-RU" dirty="0"/>
                        <a:t>свойствам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По содержанию</a:t>
                      </a:r>
                    </a:p>
                    <a:p>
                      <a:r>
                        <a:rPr lang="ru-RU" dirty="0"/>
                        <a:t>энергии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 содержанию</a:t>
                      </a:r>
                    </a:p>
                    <a:p>
                      <a:r>
                        <a:rPr lang="ru-RU" dirty="0"/>
                        <a:t>белка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63594344"/>
                  </a:ext>
                </a:extLst>
              </a:tr>
              <a:tr h="646117">
                <a:tc>
                  <a:txBody>
                    <a:bodyPr/>
                    <a:lstStyle/>
                    <a:p>
                      <a:r>
                        <a:rPr lang="ru-RU" sz="1400" dirty="0">
                          <a:cs typeface="Aharoni" panose="02010803020104030203" pitchFamily="2" charset="-79"/>
                        </a:rPr>
                        <a:t>Полимерные:</a:t>
                      </a:r>
                    </a:p>
                    <a:p>
                      <a:r>
                        <a:rPr lang="ru-RU" sz="1400" dirty="0">
                          <a:cs typeface="Aharoni" panose="02010803020104030203" pitchFamily="2" charset="-79"/>
                        </a:rPr>
                        <a:t>– без ПВ;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cs typeface="Aharoni" panose="02010803020104030203" pitchFamily="2" charset="-79"/>
                        </a:rPr>
                        <a:t>– содержащие ПВ</a:t>
                      </a:r>
                    </a:p>
                    <a:p>
                      <a:endParaRPr lang="ru-RU" sz="1400" dirty="0">
                        <a:cs typeface="Aharoni" panose="02010803020104030203" pitchFamily="2" charset="-79"/>
                      </a:endParaRPr>
                    </a:p>
                    <a:p>
                      <a:endParaRPr lang="ru-RU" sz="1400" dirty="0"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cs typeface="Aharoni" panose="02010803020104030203" pitchFamily="2" charset="-79"/>
                        </a:rPr>
                        <a:t>Порошкообразные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cs typeface="Aharoni" panose="02010803020104030203" pitchFamily="2" charset="-79"/>
                        </a:rPr>
                        <a:t>Изокалорические</a:t>
                      </a:r>
                      <a:r>
                        <a:rPr lang="ru-RU" sz="1400" dirty="0">
                          <a:cs typeface="Aharoni" panose="02010803020104030203" pitchFamily="2" charset="-79"/>
                        </a:rPr>
                        <a:t>,</a:t>
                      </a:r>
                    </a:p>
                    <a:p>
                      <a:r>
                        <a:rPr lang="ru-RU" sz="1400" dirty="0">
                          <a:cs typeface="Aharoni" panose="02010803020104030203" pitchFamily="2" charset="-79"/>
                        </a:rPr>
                        <a:t>1 мл – 1 ккал</a:t>
                      </a:r>
                    </a:p>
                    <a:p>
                      <a:endParaRPr lang="ru-RU" sz="1400" dirty="0"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cs typeface="Aharoni" panose="02010803020104030203" pitchFamily="2" charset="-79"/>
                        </a:rPr>
                        <a:t>Изонитрогенные</a:t>
                      </a:r>
                      <a:r>
                        <a:rPr lang="ru-RU" sz="1400" dirty="0">
                          <a:cs typeface="Aharoni" panose="02010803020104030203" pitchFamily="2" charset="-79"/>
                        </a:rPr>
                        <a:t>,</a:t>
                      </a:r>
                    </a:p>
                    <a:p>
                      <a:r>
                        <a:rPr lang="ru-RU" sz="1400" dirty="0">
                          <a:cs typeface="Aharoni" panose="02010803020104030203" pitchFamily="2" charset="-79"/>
                        </a:rPr>
                        <a:t>35–50 г / л белка</a:t>
                      </a:r>
                    </a:p>
                    <a:p>
                      <a:endParaRPr lang="ru-RU" sz="1400" dirty="0">
                        <a:cs typeface="Aharoni" panose="02010803020104030203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27602504"/>
                  </a:ext>
                </a:extLst>
              </a:tr>
              <a:tr h="646117">
                <a:tc>
                  <a:txBody>
                    <a:bodyPr/>
                    <a:lstStyle/>
                    <a:p>
                      <a:r>
                        <a:rPr lang="ru-RU" sz="1400" dirty="0">
                          <a:cs typeface="Aharoni" panose="02010803020104030203" pitchFamily="2" charset="-79"/>
                        </a:rPr>
                        <a:t>Олигомерные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cs typeface="Aharoni" panose="02010803020104030203" pitchFamily="2" charset="-79"/>
                        </a:rPr>
                        <a:t>Жидкие, готовые</a:t>
                      </a:r>
                    </a:p>
                    <a:p>
                      <a:r>
                        <a:rPr lang="ru-RU" sz="1400" dirty="0">
                          <a:cs typeface="Aharoni" panose="02010803020104030203" pitchFamily="2" charset="-79"/>
                        </a:rPr>
                        <a:t>к употреблению:</a:t>
                      </a:r>
                    </a:p>
                    <a:p>
                      <a:r>
                        <a:rPr lang="ru-RU" sz="1400" dirty="0">
                          <a:cs typeface="Aharoni" panose="02010803020104030203" pitchFamily="2" charset="-79"/>
                        </a:rPr>
                        <a:t>– эмульсии;</a:t>
                      </a:r>
                    </a:p>
                    <a:p>
                      <a:r>
                        <a:rPr lang="ru-RU" sz="1400" dirty="0">
                          <a:cs typeface="Aharoni" panose="02010803020104030203" pitchFamily="2" charset="-79"/>
                        </a:rPr>
                        <a:t>– суспензии</a:t>
                      </a:r>
                    </a:p>
                    <a:p>
                      <a:endParaRPr lang="ru-RU" sz="1400" dirty="0"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cs typeface="Aharoni" panose="02010803020104030203" pitchFamily="2" charset="-79"/>
                        </a:rPr>
                        <a:t>Гипокалорические</a:t>
                      </a:r>
                      <a:r>
                        <a:rPr lang="ru-RU" sz="1400" dirty="0">
                          <a:cs typeface="Aharoni" panose="02010803020104030203" pitchFamily="2" charset="-79"/>
                        </a:rPr>
                        <a:t>,</a:t>
                      </a:r>
                    </a:p>
                    <a:p>
                      <a:r>
                        <a:rPr lang="ru-RU" sz="1400" dirty="0">
                          <a:cs typeface="Aharoni" panose="02010803020104030203" pitchFamily="2" charset="-79"/>
                        </a:rPr>
                        <a:t>1 мл &lt; 1 ккал</a:t>
                      </a:r>
                    </a:p>
                    <a:p>
                      <a:endParaRPr lang="ru-RU" sz="1400" dirty="0"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cs typeface="Aharoni" panose="02010803020104030203" pitchFamily="2" charset="-79"/>
                        </a:rPr>
                        <a:t>Гипонитрогенные</a:t>
                      </a:r>
                      <a:r>
                        <a:rPr lang="ru-RU" sz="1400" dirty="0">
                          <a:cs typeface="Aharoni" panose="02010803020104030203" pitchFamily="2" charset="-79"/>
                        </a:rPr>
                        <a:t>,</a:t>
                      </a:r>
                    </a:p>
                    <a:p>
                      <a:r>
                        <a:rPr lang="ru-RU" sz="1400" dirty="0">
                          <a:cs typeface="Aharoni" panose="02010803020104030203" pitchFamily="2" charset="-79"/>
                        </a:rPr>
                        <a:t>менее 35 г / л белка</a:t>
                      </a:r>
                    </a:p>
                    <a:p>
                      <a:endParaRPr lang="ru-RU" sz="1400" dirty="0">
                        <a:cs typeface="Aharoni" panose="02010803020104030203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66978730"/>
                  </a:ext>
                </a:extLst>
              </a:tr>
              <a:tr h="646117">
                <a:tc>
                  <a:txBody>
                    <a:bodyPr/>
                    <a:lstStyle/>
                    <a:p>
                      <a:r>
                        <a:rPr lang="ru-RU" sz="1400" dirty="0" err="1">
                          <a:cs typeface="Aharoni" panose="02010803020104030203" pitchFamily="2" charset="-79"/>
                        </a:rPr>
                        <a:t>Метаболически</a:t>
                      </a:r>
                      <a:r>
                        <a:rPr lang="ru-RU" sz="1400" dirty="0">
                          <a:cs typeface="Aharoni" panose="02010803020104030203" pitchFamily="2" charset="-79"/>
                        </a:rPr>
                        <a:t> направленные:</a:t>
                      </a:r>
                    </a:p>
                    <a:p>
                      <a:r>
                        <a:rPr lang="ru-RU" sz="1400" dirty="0">
                          <a:cs typeface="Aharoni" panose="02010803020104030203" pitchFamily="2" charset="-79"/>
                        </a:rPr>
                        <a:t> – при сахарном диабете и </a:t>
                      </a:r>
                      <a:r>
                        <a:rPr lang="ru-RU" sz="1400" dirty="0" err="1">
                          <a:cs typeface="Aharoni" panose="02010803020104030203" pitchFamily="2" charset="-79"/>
                        </a:rPr>
                        <a:t>стрессорной</a:t>
                      </a:r>
                      <a:r>
                        <a:rPr lang="ru-RU" sz="1400" dirty="0">
                          <a:cs typeface="Aharoni" panose="02010803020104030203" pitchFamily="2" charset="-79"/>
                        </a:rPr>
                        <a:t> гипергликемии;</a:t>
                      </a:r>
                    </a:p>
                    <a:p>
                      <a:r>
                        <a:rPr lang="ru-RU" sz="1400" dirty="0">
                          <a:cs typeface="Aharoni" panose="02010803020104030203" pitchFamily="2" charset="-79"/>
                        </a:rPr>
                        <a:t> – при печеночной недостаточности;</a:t>
                      </a:r>
                    </a:p>
                    <a:p>
                      <a:r>
                        <a:rPr lang="ru-RU" sz="1400" dirty="0">
                          <a:cs typeface="Aharoni" panose="02010803020104030203" pitchFamily="2" charset="-79"/>
                        </a:rPr>
                        <a:t>– при почечной недостаточности;</a:t>
                      </a:r>
                    </a:p>
                    <a:p>
                      <a:r>
                        <a:rPr lang="ru-RU" sz="1400" dirty="0">
                          <a:cs typeface="Aharoni" panose="02010803020104030203" pitchFamily="2" charset="-79"/>
                        </a:rPr>
                        <a:t> – при дыхательной недостаточности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>
                          <a:cs typeface="Aharoni" panose="02010803020104030203" pitchFamily="2" charset="-79"/>
                        </a:rPr>
                        <a:t>Гиперкалорические</a:t>
                      </a:r>
                      <a:r>
                        <a:rPr lang="ru-RU" sz="1400" dirty="0">
                          <a:cs typeface="Aharoni" panose="02010803020104030203" pitchFamily="2" charset="-79"/>
                        </a:rPr>
                        <a:t>, 1 мл &gt; 1 ккал</a:t>
                      </a:r>
                    </a:p>
                    <a:p>
                      <a:endParaRPr lang="ru-RU" sz="1400" dirty="0"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cs typeface="Aharoni" panose="02010803020104030203" pitchFamily="2" charset="-79"/>
                        </a:rPr>
                        <a:t>Гипернитрогенные</a:t>
                      </a:r>
                      <a:r>
                        <a:rPr lang="ru-RU" sz="1400" dirty="0">
                          <a:cs typeface="Aharoni" panose="02010803020104030203" pitchFamily="2" charset="-79"/>
                        </a:rPr>
                        <a:t>, более 50 г / л белка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05210221"/>
                  </a:ext>
                </a:extLst>
              </a:tr>
              <a:tr h="646117">
                <a:tc>
                  <a:txBody>
                    <a:bodyPr/>
                    <a:lstStyle/>
                    <a:p>
                      <a:r>
                        <a:rPr lang="ru-RU" dirty="0"/>
                        <a:t>модульные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15444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95432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43BBB78-5FEB-4228-BC35-BDC41E5B3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036" y="0"/>
            <a:ext cx="12245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924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8C4DF9E-6C45-4130-8F45-2F64593DDB0A}"/>
              </a:ext>
            </a:extLst>
          </p:cNvPr>
          <p:cNvSpPr txBox="1"/>
          <p:nvPr/>
        </p:nvSpPr>
        <p:spPr>
          <a:xfrm>
            <a:off x="477078" y="543338"/>
            <a:ext cx="11290852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cs typeface="Aharoni" panose="02010803020104030203" pitchFamily="2" charset="-79"/>
              </a:rPr>
              <a:t>Парентеральное питание</a:t>
            </a:r>
          </a:p>
          <a:p>
            <a:r>
              <a:rPr lang="ru-RU" dirty="0"/>
              <a:t>Под парентеральным питанием (ПП) понимают способ введения необходимых</a:t>
            </a:r>
          </a:p>
          <a:p>
            <a:r>
              <a:rPr lang="ru-RU" dirty="0"/>
              <a:t>организму нутриентов непосредственно в кровь, минуя желудочно-кишечный тракт.</a:t>
            </a:r>
          </a:p>
          <a:p>
            <a:r>
              <a:rPr lang="ru-RU" dirty="0"/>
              <a:t>Основными составляющими парентерального питания являются:</a:t>
            </a:r>
          </a:p>
          <a:p>
            <a:r>
              <a:rPr lang="ru-RU" dirty="0"/>
              <a:t>1. Источники энергии – растворы углеводов и жировые эмульсии.</a:t>
            </a:r>
          </a:p>
          <a:p>
            <a:r>
              <a:rPr lang="ru-RU" dirty="0"/>
              <a:t> 1. Растворы глюкозы – 10 %, 20 %, 30 %.</a:t>
            </a:r>
          </a:p>
          <a:p>
            <a:r>
              <a:rPr lang="ru-RU" dirty="0"/>
              <a:t> 2. Жировые эмульсии:</a:t>
            </a:r>
          </a:p>
          <a:p>
            <a:r>
              <a:rPr lang="ru-RU" dirty="0"/>
              <a:t> a. жировые эмульсии на основе длинноцепочечных триглицеридов (LCT);</a:t>
            </a:r>
          </a:p>
          <a:p>
            <a:r>
              <a:rPr lang="ru-RU" dirty="0"/>
              <a:t> b. жировые эмульсии на основе смеси длинноцепочечных и </a:t>
            </a:r>
            <a:r>
              <a:rPr lang="ru-RU" dirty="0" err="1"/>
              <a:t>среднецепочечных</a:t>
            </a:r>
            <a:r>
              <a:rPr lang="ru-RU" dirty="0"/>
              <a:t> триглицеридов (MCT / LCT 50:50);</a:t>
            </a:r>
          </a:p>
          <a:p>
            <a:r>
              <a:rPr lang="ru-RU" dirty="0"/>
              <a:t> c. жировые эмульсии на основе смеси длинноцепочечных и </a:t>
            </a:r>
            <a:r>
              <a:rPr lang="ru-RU" dirty="0" err="1"/>
              <a:t>среднецепочечных</a:t>
            </a:r>
            <a:endParaRPr lang="ru-RU" dirty="0"/>
          </a:p>
          <a:p>
            <a:r>
              <a:rPr lang="ru-RU" dirty="0"/>
              <a:t>триглицеридов с добавлением омега-3 жирных кислот (MCT / LCT / омега-3</a:t>
            </a:r>
          </a:p>
          <a:p>
            <a:r>
              <a:rPr lang="ru-RU" dirty="0"/>
              <a:t>жирные кислоты);</a:t>
            </a:r>
          </a:p>
          <a:p>
            <a:r>
              <a:rPr lang="ru-RU" dirty="0"/>
              <a:t> d. жировые эмульсии на основе только рыбьего жира (омега-3 жирных кислот).</a:t>
            </a:r>
          </a:p>
          <a:p>
            <a:r>
              <a:rPr lang="ru-RU" dirty="0"/>
              <a:t>2. Источники пластического материала для синтеза белка – растворы кристаллических аминокислот.</a:t>
            </a:r>
          </a:p>
          <a:p>
            <a:r>
              <a:rPr lang="ru-RU" dirty="0"/>
              <a:t> 1. Растворы аминокислот общего назначения.</a:t>
            </a:r>
          </a:p>
          <a:p>
            <a:r>
              <a:rPr lang="ru-RU" dirty="0"/>
              <a:t> 2. Растворы аминокислот специального назначения:</a:t>
            </a:r>
          </a:p>
          <a:p>
            <a:r>
              <a:rPr lang="ru-RU" dirty="0"/>
              <a:t> a) дипептиды глутамина;</a:t>
            </a:r>
          </a:p>
          <a:p>
            <a:r>
              <a:rPr lang="ru-RU" dirty="0"/>
              <a:t>b) растворы аминокислот для больных с печеночной недостаточностью; c) растворы аминокислот для больных с почечной недостаточностью; d) растворы аминокислот, предназначенные для детей.</a:t>
            </a:r>
          </a:p>
        </p:txBody>
      </p:sp>
    </p:spTree>
    <p:extLst>
      <p:ext uri="{BB962C8B-B14F-4D97-AF65-F5344CB8AC3E}">
        <p14:creationId xmlns:p14="http://schemas.microsoft.com/office/powerpoint/2010/main" val="35816905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75AD45B-3CFE-4859-97AD-3ED839E6EA08}"/>
              </a:ext>
            </a:extLst>
          </p:cNvPr>
          <p:cNvSpPr txBox="1"/>
          <p:nvPr/>
        </p:nvSpPr>
        <p:spPr>
          <a:xfrm>
            <a:off x="357809" y="225287"/>
            <a:ext cx="11330608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cs typeface="Aharoni" panose="02010803020104030203" pitchFamily="2" charset="-79"/>
              </a:rPr>
              <a:t>Поливитаминные комплексы для парентерального введения</a:t>
            </a:r>
          </a:p>
          <a:p>
            <a:r>
              <a:rPr lang="ru-RU" dirty="0"/>
              <a:t> • Препараты водорастворимых витаминов.</a:t>
            </a:r>
          </a:p>
          <a:p>
            <a:r>
              <a:rPr lang="ru-RU" dirty="0"/>
              <a:t> • Препараты жирорастворимых витаминов.</a:t>
            </a:r>
          </a:p>
          <a:p>
            <a:r>
              <a:rPr lang="ru-RU" dirty="0"/>
              <a:t> • Препараты водо- и жирорастворимых витаминов.</a:t>
            </a:r>
          </a:p>
          <a:p>
            <a:r>
              <a:rPr lang="ru-RU" dirty="0"/>
              <a:t> • Комплексы микроэлементов для парентерального введения</a:t>
            </a:r>
          </a:p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cs typeface="Aharoni" panose="02010803020104030203" pitchFamily="2" charset="-79"/>
              </a:rPr>
              <a:t>Комбинированные препараты для парентерального питания</a:t>
            </a:r>
            <a:r>
              <a:rPr lang="ru-RU" dirty="0"/>
              <a:t>.</a:t>
            </a:r>
          </a:p>
          <a:p>
            <a:r>
              <a:rPr lang="ru-RU" dirty="0"/>
              <a:t> • Комбинированные двухкомпонентные контейнеры «Два в одном» (раствор аминокислот + глюкоза).</a:t>
            </a:r>
          </a:p>
          <a:p>
            <a:r>
              <a:rPr lang="ru-RU" dirty="0"/>
              <a:t> • Комбинированные трехкомпонентные препараты «Три в одном» (</a:t>
            </a:r>
            <a:r>
              <a:rPr lang="ru-RU" dirty="0" err="1"/>
              <a:t>раствораминокислот</a:t>
            </a:r>
            <a:r>
              <a:rPr lang="ru-RU" dirty="0"/>
              <a:t> + глюкоза + жировая эмульсия).</a:t>
            </a:r>
          </a:p>
          <a:p>
            <a:r>
              <a:rPr lang="ru-RU" dirty="0"/>
              <a:t> • Комбинированные трехкомпонентные препараты «Три в одном» (аминокислоты + глюкоза + многокомпонентная жировая эмульсия с включением омега-3 жирных кислот).</a:t>
            </a:r>
          </a:p>
          <a:p>
            <a:r>
              <a:rPr lang="ru-RU" sz="2000" b="1" i="1" dirty="0"/>
              <a:t>Режимы парентерального питания</a:t>
            </a:r>
            <a:r>
              <a:rPr lang="ru-RU" dirty="0"/>
              <a:t>.</a:t>
            </a:r>
          </a:p>
          <a:p>
            <a:r>
              <a:rPr lang="ru-RU" dirty="0"/>
              <a:t> • Круглосуточное введение сред:</a:t>
            </a:r>
          </a:p>
          <a:p>
            <a:r>
              <a:rPr lang="ru-RU" dirty="0"/>
              <a:t> – оптимально для больных в стационаре;</a:t>
            </a:r>
          </a:p>
          <a:p>
            <a:r>
              <a:rPr lang="ru-RU" dirty="0"/>
              <a:t> – наилучшая переносимость и утилизация субстратов;</a:t>
            </a:r>
          </a:p>
          <a:p>
            <a:r>
              <a:rPr lang="ru-RU" dirty="0"/>
              <a:t> • Продленная инфузия в течение 18–20 часов:</a:t>
            </a:r>
          </a:p>
          <a:p>
            <a:r>
              <a:rPr lang="ru-RU" dirty="0"/>
              <a:t> – хорошая переносимость;</a:t>
            </a:r>
          </a:p>
          <a:p>
            <a:r>
              <a:rPr lang="ru-RU" dirty="0"/>
              <a:t> – в интервалах рекомендуется введение 5 % глюкозы;</a:t>
            </a:r>
          </a:p>
          <a:p>
            <a:r>
              <a:rPr lang="ru-RU" dirty="0"/>
              <a:t> • Циклический режим – инфузия в течение 8–12 часов:</a:t>
            </a:r>
          </a:p>
          <a:p>
            <a:r>
              <a:rPr lang="ru-RU" dirty="0"/>
              <a:t> – удобно при домашнем парентеральном питании;</a:t>
            </a:r>
          </a:p>
          <a:p>
            <a:r>
              <a:rPr lang="ru-RU" dirty="0"/>
              <a:t> – хорошая переносимость после периода адаптации.</a:t>
            </a:r>
          </a:p>
        </p:txBody>
      </p:sp>
    </p:spTree>
    <p:extLst>
      <p:ext uri="{BB962C8B-B14F-4D97-AF65-F5344CB8AC3E}">
        <p14:creationId xmlns:p14="http://schemas.microsoft.com/office/powerpoint/2010/main" val="1253067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0FC189E-A72E-4EAE-BABA-C7ECC5B84BF7}"/>
              </a:ext>
            </a:extLst>
          </p:cNvPr>
          <p:cNvSpPr txBox="1"/>
          <p:nvPr/>
        </p:nvSpPr>
        <p:spPr>
          <a:xfrm>
            <a:off x="1" y="0"/>
            <a:ext cx="12072730" cy="6969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  <a:cs typeface="Aharoni" panose="02010803020104030203" pitchFamily="2" charset="-79"/>
              </a:rPr>
              <a:t>Системы парентерального питания</a:t>
            </a:r>
            <a:r>
              <a:rPr lang="ru-RU" sz="1600" dirty="0">
                <a:cs typeface="Aharoni" panose="02010803020104030203" pitchFamily="2" charset="-79"/>
              </a:rPr>
              <a:t>.</a:t>
            </a:r>
          </a:p>
          <a:p>
            <a:r>
              <a:rPr lang="ru-RU" sz="1600" dirty="0">
                <a:cs typeface="Aharoni" panose="02010803020104030203" pitchFamily="2" charset="-79"/>
              </a:rPr>
              <a:t> </a:t>
            </a:r>
            <a:r>
              <a:rPr lang="ru-RU" dirty="0">
                <a:cs typeface="Aharoni" panose="02010803020104030203" pitchFamily="2" charset="-79"/>
              </a:rPr>
              <a:t>• «Флаконная» – использование нескольких флаконов с аминокислотами, глюкозой и жировыми эмульсиями (по показаниям с добавлением </a:t>
            </a:r>
            <a:r>
              <a:rPr lang="ru-RU" dirty="0" err="1">
                <a:cs typeface="Aharoni" panose="02010803020104030203" pitchFamily="2" charset="-79"/>
              </a:rPr>
              <a:t>фармаконутриентов</a:t>
            </a:r>
            <a:r>
              <a:rPr lang="ru-RU" dirty="0">
                <a:cs typeface="Aharoni" panose="02010803020104030203" pitchFamily="2" charset="-79"/>
              </a:rPr>
              <a:t>).</a:t>
            </a:r>
          </a:p>
          <a:p>
            <a:r>
              <a:rPr lang="ru-RU" dirty="0">
                <a:cs typeface="Aharoni" panose="02010803020104030203" pitchFamily="2" charset="-79"/>
              </a:rPr>
              <a:t> Недостатки: требуется неодинаковая скорость введения растворов, выше риск введения несовместимых нутриентов, более часто возникают нарушения метаболизма (гипергликемия, электролитные нарушения и др.), трудоемкость (капельницы, коннекторы, флаконы), ниже антисептическая защита. </a:t>
            </a:r>
          </a:p>
          <a:p>
            <a:r>
              <a:rPr lang="ru-RU" dirty="0">
                <a:cs typeface="Aharoni" panose="02010803020104030203" pitchFamily="2" charset="-79"/>
              </a:rPr>
              <a:t>К недостаткам применения данной методики также относят избыточную нагрузку на медицинский персонал при замене флаконов (иногда до 6–8 за сутки). </a:t>
            </a:r>
          </a:p>
          <a:p>
            <a:r>
              <a:rPr lang="ru-RU" dirty="0">
                <a:cs typeface="Aharoni" panose="02010803020104030203" pitchFamily="2" charset="-79"/>
              </a:rPr>
              <a:t>Преимущества: гибкость дозирования для больного, возможность изменения программы парентерального питания при меняющейся ситуации.</a:t>
            </a:r>
          </a:p>
          <a:p>
            <a:r>
              <a:rPr lang="ru-RU" dirty="0">
                <a:cs typeface="Aharoni" panose="02010803020104030203" pitchFamily="2" charset="-79"/>
              </a:rPr>
              <a:t>НУТРИТИВНАЯ ПОДДЕРЖКА • «Все-в-одном» («два-в-одном», «три-в-одном») – мешки двухкамерные (аминокислоты + глюкоза) или трехкамерные (аминокислоты + глюкоза ± жировая эмульсия). Преимущества: высокая технологичность, удобство и простота</a:t>
            </a:r>
          </a:p>
          <a:p>
            <a:r>
              <a:rPr lang="ru-RU" dirty="0">
                <a:cs typeface="Aharoni" panose="02010803020104030203" pitchFamily="2" charset="-79"/>
              </a:rPr>
              <a:t>применения; одновременное и безопасное введение всех необходимых нутриентов; оптимально сбалансированный состав; снижение риска инфекционных осложнений; возможность добавлять необходимые микронутриенты (витамины микроэлементы); экономически менее затратная технология; снижение риска неблагоприятных эффектов, связанных с избыточным поступлением глюкозы; жировая эмульсия уменьшает раздражение вены путем снижения </a:t>
            </a:r>
            <a:r>
              <a:rPr lang="ru-RU" dirty="0" err="1">
                <a:cs typeface="Aharoni" panose="02010803020104030203" pitchFamily="2" charset="-79"/>
              </a:rPr>
              <a:t>осмолярности</a:t>
            </a:r>
            <a:r>
              <a:rPr lang="ru-RU" dirty="0">
                <a:cs typeface="Aharoni" panose="02010803020104030203" pitchFamily="2" charset="-79"/>
              </a:rPr>
              <a:t> питательной смеси; меньшая частота метаболических нарушений.</a:t>
            </a:r>
          </a:p>
          <a:p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cs typeface="Aharoni" panose="02010803020104030203" pitchFamily="2" charset="-79"/>
              </a:rPr>
              <a:t>Противопоказания к парентеральному питанию:</a:t>
            </a:r>
          </a:p>
          <a:p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cs typeface="Aharoni" panose="02010803020104030203" pitchFamily="2" charset="-79"/>
              </a:rPr>
              <a:t>• Анурия или </a:t>
            </a:r>
            <a:r>
              <a:rPr lang="ru-RU" sz="1600" b="1" i="1" dirty="0" err="1">
                <a:solidFill>
                  <a:schemeClr val="accent2">
                    <a:lumMod val="50000"/>
                  </a:schemeClr>
                </a:solidFill>
                <a:cs typeface="Aharoni" panose="02010803020104030203" pitchFamily="2" charset="-79"/>
              </a:rPr>
              <a:t>гипергидратация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cs typeface="Aharoni" panose="02010803020104030203" pitchFamily="2" charset="-79"/>
              </a:rPr>
              <a:t> без диализа;</a:t>
            </a:r>
          </a:p>
          <a:p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cs typeface="Aharoni" panose="02010803020104030203" pitchFamily="2" charset="-79"/>
              </a:rPr>
              <a:t>• жировая эмболия (для жировых эмульсий);</a:t>
            </a:r>
          </a:p>
          <a:p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cs typeface="Aharoni" panose="02010803020104030203" pitchFamily="2" charset="-79"/>
              </a:rPr>
              <a:t>• сывороточный </a:t>
            </a:r>
            <a:r>
              <a:rPr lang="ru-RU" sz="1600" b="1" i="1" dirty="0" err="1">
                <a:solidFill>
                  <a:schemeClr val="accent2">
                    <a:lumMod val="50000"/>
                  </a:schemeClr>
                </a:solidFill>
                <a:cs typeface="Aharoni" panose="02010803020104030203" pitchFamily="2" charset="-79"/>
              </a:rPr>
              <a:t>лактат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cs typeface="Aharoni" panose="02010803020104030203" pitchFamily="2" charset="-79"/>
              </a:rPr>
              <a:t> &gt; 3 ммоль / л, гипоксия pO2 &lt; 60 мм рт. ст.;</a:t>
            </a:r>
          </a:p>
          <a:p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cs typeface="Aharoni" panose="02010803020104030203" pitchFamily="2" charset="-79"/>
              </a:rPr>
              <a:t>• pCO2 &gt; 80 мм рт. ст.,</a:t>
            </a:r>
          </a:p>
          <a:p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cs typeface="Aharoni" panose="02010803020104030203" pitchFamily="2" charset="-79"/>
              </a:rPr>
              <a:t> ацидоз – </a:t>
            </a:r>
            <a:r>
              <a:rPr lang="ru-RU" sz="1600" b="1" i="1" dirty="0" err="1">
                <a:solidFill>
                  <a:schemeClr val="accent2">
                    <a:lumMod val="50000"/>
                  </a:schemeClr>
                </a:solidFill>
                <a:cs typeface="Aharoni" panose="02010803020104030203" pitchFamily="2" charset="-79"/>
              </a:rPr>
              <a:t>pH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cs typeface="Aharoni" panose="02010803020104030203" pitchFamily="2" charset="-79"/>
              </a:rPr>
              <a:t> &lt; 7,2;</a:t>
            </a:r>
          </a:p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cs typeface="Aharoni" panose="02010803020104030203" pitchFamily="2" charset="-79"/>
              </a:rPr>
              <a:t>• непереносимость или анафилаксия на отдельные составляющие питания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83606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08E48E6-28A8-41C3-924A-7B1615C18E8F}"/>
              </a:ext>
            </a:extLst>
          </p:cNvPr>
          <p:cNvSpPr txBox="1"/>
          <p:nvPr/>
        </p:nvSpPr>
        <p:spPr>
          <a:xfrm>
            <a:off x="0" y="0"/>
            <a:ext cx="12099235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cs typeface="Aharoni" panose="02010803020104030203" pitchFamily="2" charset="-79"/>
              </a:rPr>
              <a:t>Смешанное питание</a:t>
            </a:r>
          </a:p>
          <a:p>
            <a:r>
              <a:rPr lang="ru-RU" sz="2400" dirty="0" err="1">
                <a:cs typeface="Aharoni" panose="02010803020104030203" pitchFamily="2" charset="-79"/>
              </a:rPr>
              <a:t>Энтеральное</a:t>
            </a:r>
            <a:r>
              <a:rPr lang="ru-RU" sz="2400" dirty="0">
                <a:cs typeface="Aharoni" panose="02010803020104030203" pitchFamily="2" charset="-79"/>
              </a:rPr>
              <a:t> и парентеральное питание может назначаться пациенту одновременно</a:t>
            </a:r>
          </a:p>
          <a:p>
            <a:r>
              <a:rPr lang="ru-RU" sz="2400" dirty="0">
                <a:cs typeface="Aharoni" panose="02010803020104030203" pitchFamily="2" charset="-79"/>
              </a:rPr>
              <a:t>при недостаточной эффективности одного из этих методов</a:t>
            </a:r>
            <a:r>
              <a:rPr lang="ru-RU" dirty="0"/>
              <a:t>.</a:t>
            </a:r>
          </a:p>
          <a:p>
            <a:r>
              <a:rPr lang="ru-RU" sz="2000" b="1" i="1" dirty="0"/>
              <a:t>Алгоритм назначения </a:t>
            </a:r>
            <a:r>
              <a:rPr lang="ru-RU" sz="2000" b="1" i="1" dirty="0" err="1"/>
              <a:t>нутритивной</a:t>
            </a:r>
            <a:r>
              <a:rPr lang="ru-RU" sz="2000" b="1" i="1" dirty="0"/>
              <a:t> поддержки</a:t>
            </a:r>
          </a:p>
          <a:p>
            <a:r>
              <a:rPr lang="ru-RU" dirty="0"/>
              <a:t>1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. Определить показания к назначению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</a:rPr>
              <a:t>нутритивной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 поддержки (оценка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</a:rPr>
              <a:t>нутритивного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 статуса).</a:t>
            </a:r>
          </a:p>
          <a:p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2. Определить потребности пациента в основных нутриентах (энергия, белок).</a:t>
            </a:r>
          </a:p>
          <a:p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3. Выбрать способ проведения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</a:rPr>
              <a:t>нутритивной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 поддержки (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</a:rPr>
              <a:t>энтеральное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 / парентеральное / смешанное питание; пероральное, зондовое питание или питание через стому);</a:t>
            </a:r>
          </a:p>
          <a:p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4. Выбрать препарат для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</a:rPr>
              <a:t>нутритивной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 поддержки.</a:t>
            </a:r>
          </a:p>
          <a:p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5. Осуществлять мониторинг.</a:t>
            </a:r>
          </a:p>
          <a:p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</a:rPr>
              <a:t>Нутритивная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 поддержка при проведении химиолучевой терапии</a:t>
            </a:r>
          </a:p>
          <a:p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1.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</a:rPr>
              <a:t>Нутритивная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 поддержка должна начинаться одновременно с началом лучевой / химиолучевой терапии.</a:t>
            </a:r>
          </a:p>
          <a:p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2. Предпочтительный способ проведения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</a:rPr>
              <a:t>нутритивной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 поддержки – пероральное питание (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</a:rPr>
              <a:t>сиппинг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).</a:t>
            </a:r>
          </a:p>
          <a:p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3. При невозможности перорального питания (локализация опухоли, осложнения противоопухолевой терапии, например стоматит III–IV степени, невозможность перорального питания в адекватном объеме) целесообразно проводить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</a:rPr>
              <a:t>нутритивную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 поддержку с использованием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</a:rPr>
              <a:t>назогастрального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 или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</a:rPr>
              <a:t>назоинтестинального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 зонда (при предполагаемой длительности питания не более 6 недель</a:t>
            </a:r>
            <a:r>
              <a:rPr lang="ru-RU" dirty="0"/>
              <a:t>) </a:t>
            </a:r>
          </a:p>
          <a:p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44340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D504C65-8D77-4AC4-902B-CDECE2034263}"/>
              </a:ext>
            </a:extLst>
          </p:cNvPr>
          <p:cNvSpPr txBox="1"/>
          <p:nvPr/>
        </p:nvSpPr>
        <p:spPr>
          <a:xfrm>
            <a:off x="490330" y="410817"/>
            <a:ext cx="11370366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cs typeface="Aharoni" panose="02010803020104030203" pitchFamily="2" charset="-79"/>
              </a:rPr>
              <a:t>4. Если предполагается, что в течение 6 недель пациент не сможет вернуться к адекватному пероральному питанию, необходимо рассмотреть вопрос об установке гастро- или </a:t>
            </a:r>
            <a:r>
              <a:rPr lang="ru-RU" sz="2000" dirty="0" err="1">
                <a:cs typeface="Aharoni" panose="02010803020104030203" pitchFamily="2" charset="-79"/>
              </a:rPr>
              <a:t>еюностомы</a:t>
            </a:r>
            <a:r>
              <a:rPr lang="ru-RU" sz="2000" dirty="0">
                <a:cs typeface="Aharoni" panose="02010803020104030203" pitchFamily="2" charset="-79"/>
              </a:rPr>
              <a:t> для питания.</a:t>
            </a:r>
          </a:p>
          <a:p>
            <a:r>
              <a:rPr lang="ru-RU" sz="2000" dirty="0">
                <a:cs typeface="Aharoni" panose="02010803020104030203" pitchFamily="2" charset="-79"/>
              </a:rPr>
              <a:t> 5. Выбор препарата для проведения </a:t>
            </a:r>
            <a:r>
              <a:rPr lang="ru-RU" sz="2000" dirty="0" err="1">
                <a:cs typeface="Aharoni" panose="02010803020104030203" pitchFamily="2" charset="-79"/>
              </a:rPr>
              <a:t>нутритивной</a:t>
            </a:r>
            <a:r>
              <a:rPr lang="ru-RU" sz="2000" dirty="0">
                <a:cs typeface="Aharoni" panose="02010803020104030203" pitchFamily="2" charset="-79"/>
              </a:rPr>
              <a:t> поддержки должен отвечать потребностям пациента в белке и энергии. Использование высокобелкового питания для </a:t>
            </a:r>
            <a:r>
              <a:rPr lang="ru-RU" sz="2000" dirty="0" err="1">
                <a:cs typeface="Aharoni" panose="02010803020104030203" pitchFamily="2" charset="-79"/>
              </a:rPr>
              <a:t>сиппинга</a:t>
            </a:r>
            <a:r>
              <a:rPr lang="ru-RU" sz="2000" dirty="0">
                <a:cs typeface="Aharoni" panose="02010803020104030203" pitchFamily="2" charset="-79"/>
              </a:rPr>
              <a:t> является более предпочтительным. </a:t>
            </a:r>
          </a:p>
          <a:p>
            <a:r>
              <a:rPr lang="ru-RU" sz="2000" dirty="0">
                <a:cs typeface="Aharoni" panose="02010803020104030203" pitchFamily="2" charset="-79"/>
              </a:rPr>
              <a:t>6. У больных в случае развития </a:t>
            </a:r>
            <a:r>
              <a:rPr lang="ru-RU" sz="2000" dirty="0" err="1">
                <a:cs typeface="Aharoni" panose="02010803020104030203" pitchFamily="2" charset="-79"/>
              </a:rPr>
              <a:t>мукозита</a:t>
            </a:r>
            <a:r>
              <a:rPr lang="ru-RU" sz="2000" dirty="0">
                <a:cs typeface="Aharoni" panose="02010803020104030203" pitchFamily="2" charset="-79"/>
              </a:rPr>
              <a:t> на фоне лучевой терапии целесообразно включать питательные смеси, обогащенные омега-3 жирными кислотами и пищевыми волокнами. </a:t>
            </a:r>
          </a:p>
          <a:p>
            <a:r>
              <a:rPr lang="ru-RU" sz="2000" dirty="0">
                <a:cs typeface="Aharoni" panose="02010803020104030203" pitchFamily="2" charset="-79"/>
              </a:rPr>
              <a:t> Мониторинг </a:t>
            </a:r>
            <a:r>
              <a:rPr lang="ru-RU" sz="2000" dirty="0" err="1">
                <a:cs typeface="Aharoni" panose="02010803020104030203" pitchFamily="2" charset="-79"/>
              </a:rPr>
              <a:t>нутритивного</a:t>
            </a:r>
            <a:r>
              <a:rPr lang="ru-RU" sz="2000" dirty="0">
                <a:cs typeface="Aharoni" panose="02010803020104030203" pitchFamily="2" charset="-79"/>
              </a:rPr>
              <a:t> статуса и коррекция </a:t>
            </a:r>
            <a:r>
              <a:rPr lang="ru-RU" sz="2000" dirty="0" err="1">
                <a:cs typeface="Aharoni" panose="02010803020104030203" pitchFamily="2" charset="-79"/>
              </a:rPr>
              <a:t>нутритивной</a:t>
            </a:r>
            <a:r>
              <a:rPr lang="ru-RU" sz="2000" dirty="0">
                <a:cs typeface="Aharoni" panose="02010803020104030203" pitchFamily="2" charset="-79"/>
              </a:rPr>
              <a:t> поддержки должны проводиться на всем протяжении противоопухолевой терапии.</a:t>
            </a:r>
          </a:p>
          <a:p>
            <a:r>
              <a:rPr lang="ru-RU" sz="2000" dirty="0">
                <a:cs typeface="Aharoni" panose="02010803020104030203" pitchFamily="2" charset="-79"/>
              </a:rPr>
              <a:t> У больных в постлучевом периоде необходимо проводить мониторинг питательного статуса до его нормализации и, соответственно, продолжать </a:t>
            </a:r>
            <a:r>
              <a:rPr lang="ru-RU" sz="2000" dirty="0" err="1">
                <a:cs typeface="Aharoni" panose="02010803020104030203" pitchFamily="2" charset="-79"/>
              </a:rPr>
              <a:t>нутритивную</a:t>
            </a:r>
            <a:r>
              <a:rPr lang="ru-RU" sz="2000" dirty="0">
                <a:cs typeface="Aharoni" panose="02010803020104030203" pitchFamily="2" charset="-79"/>
              </a:rPr>
              <a:t> поддержку</a:t>
            </a:r>
          </a:p>
          <a:p>
            <a:pPr algn="ctr"/>
            <a:r>
              <a:rPr lang="ru-RU" dirty="0"/>
              <a:t> </a:t>
            </a:r>
            <a:r>
              <a:rPr lang="ru-RU" b="1" i="1" dirty="0">
                <a:solidFill>
                  <a:srgbClr val="C00000"/>
                </a:solidFill>
              </a:rPr>
              <a:t>Рекомендации после завершения курса химио- и лучевой терапии</a:t>
            </a:r>
          </a:p>
          <a:p>
            <a:pPr algn="just"/>
            <a:r>
              <a:rPr lang="ru-RU" dirty="0"/>
              <a:t>1</a:t>
            </a:r>
            <a:r>
              <a:rPr lang="ru-RU" sz="2000" b="1" dirty="0">
                <a:cs typeface="Aharoni" panose="02010803020104030203" pitchFamily="2" charset="-79"/>
              </a:rPr>
              <a:t>. После завершения курса лечения в выписном эпикризе должна быть сделана запись</a:t>
            </a:r>
          </a:p>
          <a:p>
            <a:pPr algn="just"/>
            <a:r>
              <a:rPr lang="ru-RU" sz="2000" b="1" dirty="0">
                <a:cs typeface="Aharoni" panose="02010803020104030203" pitchFamily="2" charset="-79"/>
              </a:rPr>
              <a:t>о динамике </a:t>
            </a:r>
            <a:r>
              <a:rPr lang="ru-RU" sz="2000" b="1" dirty="0" err="1">
                <a:cs typeface="Aharoni" panose="02010803020104030203" pitchFamily="2" charset="-79"/>
              </a:rPr>
              <a:t>нутритивного</a:t>
            </a:r>
            <a:r>
              <a:rPr lang="ru-RU" sz="2000" b="1" dirty="0">
                <a:cs typeface="Aharoni" panose="02010803020104030203" pitchFamily="2" charset="-79"/>
              </a:rPr>
              <a:t> статуса и проводимой </a:t>
            </a:r>
            <a:r>
              <a:rPr lang="ru-RU" sz="2000" b="1" dirty="0" err="1">
                <a:cs typeface="Aharoni" panose="02010803020104030203" pitchFamily="2" charset="-79"/>
              </a:rPr>
              <a:t>нутритивной</a:t>
            </a:r>
            <a:r>
              <a:rPr lang="ru-RU" sz="2000" b="1" dirty="0">
                <a:cs typeface="Aharoni" panose="02010803020104030203" pitchFamily="2" charset="-79"/>
              </a:rPr>
              <a:t> поддержке.</a:t>
            </a:r>
          </a:p>
          <a:p>
            <a:pPr algn="just"/>
            <a:r>
              <a:rPr lang="ru-RU" sz="2000" b="1" dirty="0">
                <a:cs typeface="Aharoni" panose="02010803020104030203" pitchFamily="2" charset="-79"/>
              </a:rPr>
              <a:t>2. Пациенту должно быть рекомендовано продолжить контроль за массой тела.</a:t>
            </a:r>
          </a:p>
          <a:p>
            <a:pPr algn="just"/>
            <a:r>
              <a:rPr lang="ru-RU" sz="2000" b="1" dirty="0">
                <a:cs typeface="Aharoni" panose="02010803020104030203" pitchFamily="2" charset="-79"/>
              </a:rPr>
              <a:t>3. Решение о продолжении </a:t>
            </a:r>
            <a:r>
              <a:rPr lang="ru-RU" sz="2000" b="1" dirty="0" err="1">
                <a:cs typeface="Aharoni" panose="02010803020104030203" pitchFamily="2" charset="-79"/>
              </a:rPr>
              <a:t>нутритивной</a:t>
            </a:r>
            <a:r>
              <a:rPr lang="ru-RU" sz="2000" b="1" dirty="0">
                <a:cs typeface="Aharoni" panose="02010803020104030203" pitchFamily="2" charset="-79"/>
              </a:rPr>
              <a:t> поддержки должно приниматься индивидуально с учетом плана лечения.</a:t>
            </a:r>
          </a:p>
        </p:txBody>
      </p:sp>
    </p:spTree>
    <p:extLst>
      <p:ext uri="{BB962C8B-B14F-4D97-AF65-F5344CB8AC3E}">
        <p14:creationId xmlns:p14="http://schemas.microsoft.com/office/powerpoint/2010/main" val="36668233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643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AC5E68F-FCB8-4488-AEEE-6554FB3EF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70" y="180975"/>
            <a:ext cx="11383617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306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0"/>
            <a:ext cx="118323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89432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6A82C4E-C163-46C5-BAFF-1009BBF70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86" y="0"/>
            <a:ext cx="11661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649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9BF0984-30C3-4914-81A5-2F47AFE54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29" y="92765"/>
            <a:ext cx="10071653" cy="676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46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5EF8DFB-A492-48B5-9E2E-F07D963DB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13" y="0"/>
            <a:ext cx="11131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255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4E64405-6D1E-486A-9546-D34228E93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77" y="0"/>
            <a:ext cx="10840279" cy="702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22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E8EEEF1-C087-4935-9633-D6F4B7E76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43" y="145775"/>
            <a:ext cx="11383618" cy="650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337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A33B327-529C-4E30-8A44-7FD357B9F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9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383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0EB2F5F-2DF6-443E-8980-9C83AEAF6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96" y="0"/>
            <a:ext cx="10747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509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72E45A2-2582-4030-9843-17C1F3124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13" y="0"/>
            <a:ext cx="9984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748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AA461A8-2FE1-4CB8-BF68-215CBF5B6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9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33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838"/>
            <a:ext cx="12003314" cy="731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7641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BDC902E-6230-4305-B67F-1DE0F8453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22" y="219075"/>
            <a:ext cx="11423374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123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F7D148E-1AF2-4C2A-9B01-A9BBFE9AC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3" y="0"/>
            <a:ext cx="11330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974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CD8733B-FC98-4E1E-99A7-87F53BACA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52" y="0"/>
            <a:ext cx="10548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648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B0664C3-FC76-449E-89F3-6847B9AEB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95" y="0"/>
            <a:ext cx="10760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004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1F7A595-3186-4CBD-8DA0-C5DFC1032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9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879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E74790-9D2B-4A99-A5F0-D2C4176A5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357809"/>
            <a:ext cx="9833113" cy="637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741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CAB6D21-3125-494E-9D75-3752F7E52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5" y="0"/>
            <a:ext cx="11728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146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71DFE3C-BDD3-48B5-A3C1-952B2CA31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26" y="0"/>
            <a:ext cx="10210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2667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8" y="333375"/>
            <a:ext cx="5961888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696" y="1"/>
            <a:ext cx="5480303" cy="652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932594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5" y="647700"/>
            <a:ext cx="4315967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274320"/>
            <a:ext cx="7435850" cy="623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373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7" y="0"/>
            <a:ext cx="11785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67341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8400" y="-914400"/>
            <a:ext cx="14535150" cy="868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1496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0"/>
            <a:ext cx="6419088" cy="647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032" y="195263"/>
            <a:ext cx="4937760" cy="646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477381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838"/>
            <a:ext cx="121920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4372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578931C-6918-48BA-9343-95BBF399C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61" y="106017"/>
            <a:ext cx="10959548" cy="589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011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FDFF6EC-E418-422A-BDEC-B5262FCA1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78" y="0"/>
            <a:ext cx="9886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4326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9678444-4739-4ACC-88C1-CC3CBF64E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9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574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F40697A-7B91-45B1-815A-3A2BC5C13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25" y="0"/>
            <a:ext cx="11065565" cy="673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1844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95A6977-A2E4-4AF7-B887-151A328F6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69" y="0"/>
            <a:ext cx="10919791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360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E6E9C21-8CE8-471D-94AA-B58897895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70" y="357809"/>
            <a:ext cx="10601739" cy="630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9981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F1D1B0C-3BD0-4A24-BD02-A2177405D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2" y="0"/>
            <a:ext cx="11754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82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7" y="241300"/>
            <a:ext cx="11191164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288163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F52A8B0-C046-4828-A314-1D12FF191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5" y="0"/>
            <a:ext cx="11330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3006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49A375E-A1E1-4DFF-AD34-3B747AD08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17" y="145774"/>
            <a:ext cx="11118574" cy="671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2558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529A38B-D83B-451B-B99F-8AED8C8F8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43" y="0"/>
            <a:ext cx="1158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242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214FE56-57E3-4C3E-BF1D-FD6EF6E57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714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3428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BEE2A1A-6725-4026-A3E5-35D165672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9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5045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917988A-4001-4550-B457-1FA11B27F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2091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73ED1A7-6776-41B8-AA94-B51956A80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61" y="159026"/>
            <a:ext cx="10707756" cy="669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035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63" y="1591056"/>
            <a:ext cx="10608405" cy="482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6179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2343</Words>
  <Application>Microsoft Office PowerPoint</Application>
  <PresentationFormat>Произвольный</PresentationFormat>
  <Paragraphs>261</Paragraphs>
  <Slides>97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97</vt:i4>
      </vt:variant>
    </vt:vector>
  </HeadingPairs>
  <TitlesOfParts>
    <vt:vector size="98" baseType="lpstr">
      <vt:lpstr>Тема Office</vt:lpstr>
      <vt:lpstr>Нутритивная поддержка онкологических пациентов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Нутритивная поддержка онкологических пациентов</dc:title>
  <dc:creator>Work</dc:creator>
  <cp:lastModifiedBy>Work</cp:lastModifiedBy>
  <cp:revision>40</cp:revision>
  <dcterms:created xsi:type="dcterms:W3CDTF">2021-01-15T12:13:55Z</dcterms:created>
  <dcterms:modified xsi:type="dcterms:W3CDTF">2024-02-20T12:15:08Z</dcterms:modified>
</cp:coreProperties>
</file>