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94" r:id="rId3"/>
    <p:sldId id="309" r:id="rId4"/>
    <p:sldId id="310" r:id="rId5"/>
    <p:sldId id="295" r:id="rId6"/>
    <p:sldId id="314" r:id="rId7"/>
    <p:sldId id="306" r:id="rId8"/>
    <p:sldId id="307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12" r:id="rId20"/>
    <p:sldId id="344" r:id="rId21"/>
    <p:sldId id="345" r:id="rId22"/>
    <p:sldId id="346" r:id="rId23"/>
    <p:sldId id="347" r:id="rId24"/>
    <p:sldId id="308" r:id="rId25"/>
    <p:sldId id="348" r:id="rId26"/>
    <p:sldId id="349" r:id="rId27"/>
    <p:sldId id="350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6" r:id="rId37"/>
    <p:sldId id="267" r:id="rId38"/>
    <p:sldId id="265" r:id="rId39"/>
    <p:sldId id="268" r:id="rId40"/>
    <p:sldId id="269" r:id="rId41"/>
    <p:sldId id="272" r:id="rId42"/>
    <p:sldId id="282" r:id="rId43"/>
    <p:sldId id="330" r:id="rId44"/>
    <p:sldId id="331" r:id="rId45"/>
    <p:sldId id="332" r:id="rId46"/>
    <p:sldId id="333" r:id="rId47"/>
    <p:sldId id="334" r:id="rId48"/>
    <p:sldId id="335" r:id="rId49"/>
    <p:sldId id="339" r:id="rId50"/>
    <p:sldId id="336" r:id="rId51"/>
    <p:sldId id="342" r:id="rId52"/>
    <p:sldId id="340" r:id="rId53"/>
    <p:sldId id="341" r:id="rId54"/>
    <p:sldId id="337" r:id="rId55"/>
    <p:sldId id="343" r:id="rId56"/>
    <p:sldId id="338" r:id="rId57"/>
    <p:sldId id="321" r:id="rId58"/>
    <p:sldId id="273" r:id="rId59"/>
    <p:sldId id="354" r:id="rId60"/>
    <p:sldId id="353" r:id="rId61"/>
    <p:sldId id="276" r:id="rId62"/>
    <p:sldId id="277" r:id="rId63"/>
    <p:sldId id="278" r:id="rId64"/>
    <p:sldId id="279" r:id="rId65"/>
    <p:sldId id="280" r:id="rId66"/>
    <p:sldId id="322" r:id="rId67"/>
    <p:sldId id="323" r:id="rId68"/>
    <p:sldId id="324" r:id="rId69"/>
    <p:sldId id="328" r:id="rId70"/>
    <p:sldId id="326" r:id="rId71"/>
    <p:sldId id="327" r:id="rId72"/>
    <p:sldId id="281" r:id="rId73"/>
    <p:sldId id="283" r:id="rId74"/>
    <p:sldId id="284" r:id="rId75"/>
    <p:sldId id="285" r:id="rId76"/>
    <p:sldId id="286" r:id="rId77"/>
    <p:sldId id="287" r:id="rId78"/>
    <p:sldId id="288" r:id="rId79"/>
    <p:sldId id="315" r:id="rId80"/>
    <p:sldId id="316" r:id="rId81"/>
    <p:sldId id="317" r:id="rId82"/>
    <p:sldId id="318" r:id="rId83"/>
    <p:sldId id="319" r:id="rId84"/>
    <p:sldId id="289" r:id="rId85"/>
    <p:sldId id="351" r:id="rId86"/>
    <p:sldId id="320" r:id="rId87"/>
    <p:sldId id="352" r:id="rId88"/>
    <p:sldId id="292" r:id="rId89"/>
    <p:sldId id="293" r:id="rId90"/>
    <p:sldId id="311" r:id="rId91"/>
    <p:sldId id="313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424B9-007C-4AA3-BCF4-70DA4B7731B3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758D7-C6C3-4CF4-B4E6-A6100FD2E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83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58D7-C6C3-4CF4-B4E6-A6100FD2E6A1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1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D5D66-EE5C-49FB-B590-95BE33ED7C04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4C551-7882-45FA-A8A4-D5608CD1FF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E%D1%80%D0%BE%D0%B6%D0%B5%D0%BD%D0%BE%D0%B5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5760640" cy="1470025"/>
          </a:xfrm>
        </p:spPr>
        <p:txBody>
          <a:bodyPr>
            <a:normAutofit fontScale="90000"/>
          </a:bodyPr>
          <a:lstStyle/>
          <a:p>
            <a:r>
              <a:rPr lang="ru-RU" sz="3600" i="1" dirty="0">
                <a:solidFill>
                  <a:schemeClr val="accent2">
                    <a:lumMod val="50000"/>
                  </a:schemeClr>
                </a:solidFill>
              </a:rPr>
              <a:t>Научные основы питания здорового и больного человека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445224"/>
            <a:ext cx="5400600" cy="1080120"/>
          </a:xfrm>
        </p:spPr>
        <p:txBody>
          <a:bodyPr>
            <a:normAutofit/>
          </a:bodyPr>
          <a:lstStyle/>
          <a:p>
            <a:r>
              <a:rPr lang="ru-RU" sz="2400" dirty="0"/>
              <a:t>Проф. Дружинина Н.А</a:t>
            </a:r>
          </a:p>
          <a:p>
            <a:r>
              <a:rPr lang="ru-RU" sz="2400" dirty="0"/>
              <a:t>Кафедра педиатрии ИДПО </a:t>
            </a:r>
            <a:r>
              <a:rPr lang="ru-RU" sz="2400" dirty="0" smtClean="0"/>
              <a:t>БГМУ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C5A734-FCB1-4C11-9E81-251C3EDCF1DA}"/>
              </a:ext>
            </a:extLst>
          </p:cNvPr>
          <p:cNvSpPr txBox="1"/>
          <p:nvPr/>
        </p:nvSpPr>
        <p:spPr>
          <a:xfrm>
            <a:off x="179512" y="476672"/>
            <a:ext cx="8278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B78CC4-8894-43BA-A885-74C639F46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flipV="1">
            <a:off x="5724128" y="2058548"/>
            <a:ext cx="3240360" cy="4322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21F0DC-DCE3-4FF7-9137-1F17CEDF147A}"/>
              </a:ext>
            </a:extLst>
          </p:cNvPr>
          <p:cNvSpPr txBox="1"/>
          <p:nvPr/>
        </p:nvSpPr>
        <p:spPr>
          <a:xfrm>
            <a:off x="5638531" y="3937808"/>
            <a:ext cx="37210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3" tooltip="https://ru.wikipedia.org/wiki/%D0%9C%D0%BE%D1%80%D0%BE%D0%B6%D0%B5%D0%BD%D0%BE%D0%B5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4" tooltip="https://creativecommons.org/licenses/by-sa/3.0/"/>
              </a:rPr>
              <a:t>CC BY-SA</a:t>
            </a:r>
            <a:endParaRPr lang="ru-RU" sz="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EB498F-9D45-4742-8027-60F1DF62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1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09D0A81-EDD9-4F2E-9895-2F77A0324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5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0016ED2-7152-4CF3-9989-E5F00628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74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7EB5061-DF6E-4EFD-8309-8A3B78D8E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4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A62A040-60B6-46DE-96C6-A118664BA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66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E785B46-F380-49F2-9BBB-525723827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13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09DEA9-6A82-4082-BA2B-0E6404898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73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CB8FB25-2AC4-4459-9C81-B2243096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27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A8E4C74-D51F-4FC2-A4C8-50BAC2D61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39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240C0E-FC0D-4C6E-A412-BCC11BF03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AA6AED-647C-4202-B9EF-E485798F3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34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2666AE-7043-4C95-BCBF-88FA2C3B5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80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21A2296-806C-47A1-9114-A4459B2F2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14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30A3226-7FB3-4ACC-B7FB-BF49C6D6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8496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38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A4107C-4AAD-4442-991B-073197BE0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64096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97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F176D57-5263-43B6-B7A1-5FE9F8CF9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03649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94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9602629-735E-448F-91C4-FA34E9659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31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787D4AB-83F7-41F5-BD95-97584E4E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14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826FCDF-024B-44E4-B5B1-CCF968FAF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78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</a:bodyPr>
          <a:lstStyle/>
          <a:p>
            <a:r>
              <a:rPr lang="ru-RU" sz="3600" dirty="0"/>
              <a:t>Пища-источник энергии и веществ обеспечивающих жизнедеятельность всех живых организмов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 fontScale="92500"/>
          </a:bodyPr>
          <a:lstStyle/>
          <a:p>
            <a:r>
              <a:rPr lang="ru-RU" dirty="0"/>
              <a:t>Питание –совокупность процессов включающих  поглощение, переработку, всасывание и дальнейшее усвоение пищевых веществ. Питание –это необходимое условие существования   всех живых организмов.</a:t>
            </a:r>
          </a:p>
          <a:p>
            <a:r>
              <a:rPr lang="ru-RU" dirty="0"/>
              <a:t>«Над всеми явлениями жизни господствует забота о насущном хлебе» И.П. Павлов 1904 г.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ru-RU" dirty="0"/>
              <a:t>Мечта об идеальной пище  и идеальном питании уходит в глубокую древность, их можно обнаружить в греческой мифологии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Создание идеальной пищи  является важным, прежде всего в связи с тем, что ряд заболеваний достаточно тяжелых возникает  в результате дефектного питания это прежде всего болезни ССС, Сахарный диабет, хронический бронхит, туберкулез, </a:t>
            </a:r>
            <a:r>
              <a:rPr lang="ru-RU" dirty="0" err="1"/>
              <a:t>почечно-каменная</a:t>
            </a:r>
            <a:r>
              <a:rPr lang="ru-RU" dirty="0"/>
              <a:t>  болезнь, болезни ЖКТ, язвенная болезнь , геморрой, эпилепсия депрессия </a:t>
            </a:r>
            <a:r>
              <a:rPr lang="ru-RU" dirty="0" err="1"/>
              <a:t>и.т.д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659C3E0-1808-4BC1-B783-368527177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856984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0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Autofit/>
          </a:bodyPr>
          <a:lstStyle/>
          <a:p>
            <a:r>
              <a:rPr lang="ru-RU" sz="3200" dirty="0"/>
              <a:t>Дефектное питание –причина нарушения физического и умственного развития, нарушений его так называемых физиологических стандартов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Одним из примеров патологических последствий  дефектного питания в индустриально-развитых обществах  является переедание , результатом которого является избыточный вес и ожирение.</a:t>
            </a:r>
          </a:p>
          <a:p>
            <a:r>
              <a:rPr lang="ru-RU" dirty="0"/>
              <a:t>Ожирение  встречается у 20% населения нашей страны. Что приводит к нарушению обмена веществ и преждевременному старению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Идеальная пища</a:t>
            </a:r>
            <a:br>
              <a:rPr lang="ru-RU" dirty="0"/>
            </a:br>
            <a:r>
              <a:rPr lang="ru-RU" dirty="0"/>
              <a:t>Идеальное питание что это?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Бертло</a:t>
            </a:r>
            <a:r>
              <a:rPr lang="ru-RU" dirty="0"/>
              <a:t> Э. М. в 1907 году  считал что это </a:t>
            </a:r>
            <a:r>
              <a:rPr lang="ru-RU" dirty="0" err="1"/>
              <a:t>безбалластная</a:t>
            </a:r>
            <a:r>
              <a:rPr lang="ru-RU" dirty="0"/>
              <a:t> пища, которую можно вводить непосредственно в кровь минуя ЖКТ(</a:t>
            </a:r>
            <a:r>
              <a:rPr lang="ru-RU" dirty="0" err="1"/>
              <a:t>перентеральное</a:t>
            </a:r>
            <a:r>
              <a:rPr lang="ru-RU" dirty="0"/>
              <a:t> питание).</a:t>
            </a:r>
          </a:p>
          <a:p>
            <a:r>
              <a:rPr lang="ru-RU" dirty="0"/>
              <a:t>Алхимик </a:t>
            </a:r>
            <a:r>
              <a:rPr lang="ru-RU" dirty="0" err="1"/>
              <a:t>д</a:t>
            </a:r>
            <a:r>
              <a:rPr lang="ru-RU" dirty="0"/>
              <a:t>»</a:t>
            </a:r>
            <a:r>
              <a:rPr lang="ru-RU" dirty="0" err="1"/>
              <a:t>Астарак</a:t>
            </a:r>
            <a:r>
              <a:rPr lang="ru-RU" dirty="0"/>
              <a:t>  предлагал вкушать металлические и минеральные вещества, которые нам изготовят искусные физики. Люди приобретут неслыханную подвижность, их зрение обострится до крайних пределов, рассудок </a:t>
            </a:r>
            <a:r>
              <a:rPr lang="ru-RU" dirty="0" err="1"/>
              <a:t>прояснится,нравы</a:t>
            </a:r>
            <a:r>
              <a:rPr lang="ru-RU" dirty="0"/>
              <a:t> смягчатся, люди преуспеют в познании бога и природы.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3200" dirty="0"/>
              <a:t>В начале 20 века было сформулировано научное определение идеальной пищи и питания с позиции теории сбалансированного питания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Идеальная пища это –пища, которая содержит все компоненты необходимые для постоянного молекулярного состава и жизнедеятельности  организма. В идеальной пище не должно быть ни балластных ни вредных веществ, типичных для обычной природы. Пища должна быть обогащенной полезными компонентами.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dirty="0"/>
              <a:t>Осложнения сбалансированного питания привели к пересмотру взглядов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ru-RU" dirty="0"/>
              <a:t>В настоящее время происходит формирование теории адекватного питания.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Человек будущего и его питание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Создание искусственной пищи может решить проблемы урожаев, критических природных ситуаций и восстановления экологии. </a:t>
            </a:r>
          </a:p>
          <a:p>
            <a:r>
              <a:rPr lang="ru-RU" dirty="0"/>
              <a:t>В 21 веке эта теория могла быть легко выполнена , но эта проблема не будет решена ни в настоящем столетии ни в обозримом будущем ! </a:t>
            </a:r>
          </a:p>
          <a:p>
            <a:r>
              <a:rPr lang="ru-RU" dirty="0"/>
              <a:t>В нашей стране теория сбалансированного питания детально развивал академик Покровский А.А.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Главное положение теории сбалансированного питания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Питание –это процесс поддержания и уравновешивания молекулярного состава организма, т.е. процесс возмещения тех расходов, которые происходят в организме в связи с основным обменом, работой, а у молодых организмов еще и с ростом.</a:t>
            </a:r>
          </a:p>
          <a:p>
            <a:r>
              <a:rPr lang="ru-RU" dirty="0"/>
              <a:t>Теория сбалансированного питания базируется на применении основных законов  сохранения материи и энергии к биологическим системам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постулаты теории адекватного питания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/>
              <a:t>1.   Между организмом хозяина  и микрофлорой его пищеварительного аппарата  поддерживаются </a:t>
            </a:r>
            <a:r>
              <a:rPr lang="ru-RU" dirty="0" err="1"/>
              <a:t>симбионтные</a:t>
            </a:r>
            <a:r>
              <a:rPr lang="ru-RU" dirty="0"/>
              <a:t> </a:t>
            </a:r>
            <a:r>
              <a:rPr lang="ru-RU" dirty="0" err="1"/>
              <a:t>взаиотношения</a:t>
            </a:r>
            <a:endParaRPr lang="ru-RU" dirty="0"/>
          </a:p>
          <a:p>
            <a:pPr>
              <a:buNone/>
            </a:pPr>
            <a:r>
              <a:rPr lang="ru-RU" dirty="0"/>
              <a:t>2.  Питание и ассимиляция пищи связана не только с поступлением </a:t>
            </a:r>
            <a:r>
              <a:rPr lang="ru-RU" dirty="0" err="1"/>
              <a:t>нутриентов</a:t>
            </a:r>
            <a:r>
              <a:rPr lang="ru-RU" dirty="0"/>
              <a:t>, но и с существованием еще трех потоков:</a:t>
            </a:r>
          </a:p>
          <a:p>
            <a:r>
              <a:rPr lang="ru-RU" dirty="0"/>
              <a:t>поток регуляторных веществ, гормонов и </a:t>
            </a:r>
            <a:r>
              <a:rPr lang="ru-RU" dirty="0" err="1"/>
              <a:t>гормоноподобных</a:t>
            </a:r>
            <a:r>
              <a:rPr lang="ru-RU" dirty="0"/>
              <a:t> соединений.</a:t>
            </a:r>
          </a:p>
          <a:p>
            <a:r>
              <a:rPr lang="ru-RU" dirty="0"/>
              <a:t> Второй поток балластные вещества пищи, модифицированные бактериальной флорой кишечника,</a:t>
            </a:r>
          </a:p>
          <a:p>
            <a:r>
              <a:rPr lang="ru-RU" dirty="0"/>
              <a:t> третий поток токсические соединения из бактериальных метаболитов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постулаты теории адекватного питания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3.Балластные вещества или пищевые волокна являются эволюционно важным компонентом пищи</a:t>
            </a:r>
          </a:p>
          <a:p>
            <a:r>
              <a:rPr lang="ru-RU" dirty="0"/>
              <a:t>4.Баланс пищевых веществ в организме достигается  в результате  освобождения конечных продуктов способных к всасыванию</a:t>
            </a:r>
          </a:p>
          <a:p>
            <a:r>
              <a:rPr lang="ru-RU" dirty="0"/>
              <a:t>5. Роль питания в формировании физиологических и психологических стандартов человека возрастает  в результате открытия функций некоторых аминокислот как </a:t>
            </a:r>
            <a:r>
              <a:rPr lang="ru-RU" dirty="0" err="1"/>
              <a:t>нейротрансмиттеров</a:t>
            </a:r>
            <a:r>
              <a:rPr lang="ru-RU" dirty="0"/>
              <a:t> и их предшественников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пищи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Собственно пищевые вещества-белки, жиры, углеводы, витамины</a:t>
            </a:r>
          </a:p>
          <a:p>
            <a:r>
              <a:rPr lang="ru-RU" dirty="0"/>
              <a:t>Балластные вещества</a:t>
            </a:r>
          </a:p>
          <a:p>
            <a:r>
              <a:rPr lang="ru-RU"/>
              <a:t>Токсические вещества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556792"/>
          </a:xfrm>
        </p:spPr>
        <p:txBody>
          <a:bodyPr>
            <a:noAutofit/>
          </a:bodyPr>
          <a:lstStyle/>
          <a:p>
            <a:r>
              <a:rPr lang="ru-RU" sz="3200" dirty="0"/>
              <a:t>Трофология –наука о механизмах и закономерностях ассимиляции пищевых веществ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Предметом трофологии являются закономерности ассимиляции жизненно необходимых веществ, а также характеристика их свойств.</a:t>
            </a:r>
          </a:p>
          <a:p>
            <a:r>
              <a:rPr lang="ru-RU" dirty="0"/>
              <a:t>Трофология  охватывает  многие области биологических наук: клеточную и тканевую трофику, гастроэнтерологию, диетологию, иммунологию, микробиологию, экологию</a:t>
            </a:r>
          </a:p>
        </p:txBody>
      </p:sp>
    </p:spTree>
    <p:extLst>
      <p:ext uri="{BB962C8B-B14F-4D97-AF65-F5344CB8AC3E}">
        <p14:creationId xmlns:p14="http://schemas.microsoft.com/office/powerpoint/2010/main" val="228531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18E9AA5-3834-491B-A7CE-3C54B4C63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616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354162"/>
          </a:xfrm>
        </p:spPr>
        <p:txBody>
          <a:bodyPr>
            <a:normAutofit/>
          </a:bodyPr>
          <a:lstStyle/>
          <a:p>
            <a:r>
              <a:rPr lang="ru-RU" sz="3200" dirty="0"/>
              <a:t>Трофология пытается решить комплекс задач стоящих перед человечеством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Снабжение пищевыми продуктами (каждый пятый  человек на Земле страдает от голода) Каждую неделю умирает от голода 280000 детей.</a:t>
            </a:r>
          </a:p>
          <a:p>
            <a:r>
              <a:rPr lang="ru-RU" dirty="0"/>
              <a:t>Проблема человечества –это питание для профилактики множества тяжелых болезней, вызванных недостаточным или избыточным питанием </a:t>
            </a:r>
          </a:p>
        </p:txBody>
      </p:sp>
    </p:spTree>
    <p:extLst>
      <p:ext uri="{BB962C8B-B14F-4D97-AF65-F5344CB8AC3E}">
        <p14:creationId xmlns:p14="http://schemas.microsoft.com/office/powerpoint/2010/main" val="4125384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культура питания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 культура питания в глубоком смысле этого слова служит механизмом управления обменом веществ и должна быть включена в более широкую область физиологической, биохимической и других культур, которые вместе составят биологическую культуру. Последняя должна занять почетное место наряду с культурой нравственной, социальной и др. Именно поэтому культура питания должна развиваться под контролем специалистов и в строгом соответствии с потребностями организма</a:t>
            </a:r>
          </a:p>
        </p:txBody>
      </p:sp>
    </p:spTree>
    <p:extLst>
      <p:ext uri="{BB962C8B-B14F-4D97-AF65-F5344CB8AC3E}">
        <p14:creationId xmlns:p14="http://schemas.microsoft.com/office/powerpoint/2010/main" val="499981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Согласно приказу № 330 МЗ РФ от 5.08.03 г. стандартной для питания больных в стационарах признана диета, содержащая белков 85–90 г, жиров 70–80 г, углеводов 300–330 г, энергетической ценностью 2170–2400 ккал в сутки.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Количество белка, необходимое для поддержания азотного баланса, </a:t>
            </a:r>
            <a:r>
              <a:rPr lang="ru-RU" i="1" dirty="0"/>
              <a:t>при различных физиологических и патологических состояниях </a:t>
            </a:r>
            <a:r>
              <a:rPr lang="ru-RU" dirty="0"/>
              <a:t>весьма разнится.</a:t>
            </a:r>
          </a:p>
          <a:p>
            <a:r>
              <a:rPr lang="ru-RU" dirty="0"/>
              <a:t>Во время беременности примерно 1 кг белка откладывается в организме матери и плода, что требует дополнительного введения 6 г белка в сутки. Во время лактации для компенсации секреции белка в молоко к обычному количеству прибавляется 17,7 г белка .</a:t>
            </a:r>
          </a:p>
          <a:p>
            <a:r>
              <a:rPr lang="ru-RU" dirty="0"/>
              <a:t> При тяжелом психологическом стрессе увеличивается потеря азота, однако ежедневные повседневные стрессы не вызывают значимых колебаний в уровне белка.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086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2CD95EE-9EAB-4D3F-9222-5B254B2FC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83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ED7AD31-8340-4BC9-A174-9F02F5C40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0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3DC0BBD-A868-42B1-B496-16946BBC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78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99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61C39B7-44EC-46B3-99B2-097A1C379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77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6C1B1D4-2021-4315-9AA2-83B059B33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64096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33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6776231-62FD-4CDC-812B-7B7F932EF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664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5387282-337D-4E98-849A-75D1C841D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4488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7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6694D03-C550-4226-8702-6912215DB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624"/>
            <a:ext cx="8856984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44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BA5C50B-3E46-4B95-BAF7-40F467A8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67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A5A949B-16F8-43BB-81CC-50EDA94EF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568952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4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C9AFE3C-312A-49DC-8B12-D187EDC5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60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3B5490A-8332-48DD-899C-7CD379D8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44624"/>
            <a:ext cx="9145016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176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E617F88-B709-47E1-B17E-051369857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79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FF977D3-5F84-4BF5-992C-E56CB57CC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45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A3E50F8-8B26-43A6-A92F-65DE2112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70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15471B-684B-412F-B439-36EB71FF5FA5}"/>
              </a:ext>
            </a:extLst>
          </p:cNvPr>
          <p:cNvSpPr txBox="1"/>
          <p:nvPr/>
        </p:nvSpPr>
        <p:spPr>
          <a:xfrm>
            <a:off x="107504" y="116632"/>
            <a:ext cx="878497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C00000"/>
                </a:solidFill>
              </a:rPr>
              <a:t>Нутритивный</a:t>
            </a:r>
            <a:r>
              <a:rPr lang="ru-RU" b="1" i="1" dirty="0">
                <a:solidFill>
                  <a:srgbClr val="C00000"/>
                </a:solidFill>
              </a:rPr>
              <a:t> статус </a:t>
            </a:r>
            <a:r>
              <a:rPr lang="ru-RU" dirty="0"/>
              <a:t>— совокупность клинических, антропометрических и лабораторных показателей, отражающих морфофункциональное состояние организма, связанное с питанием пациента, и характеризующих количественное соотношение, в первую очередь, мышечной и жировой массы тела пациента.</a:t>
            </a:r>
          </a:p>
          <a:p>
            <a:endParaRPr lang="ru-RU" dirty="0"/>
          </a:p>
          <a:p>
            <a:r>
              <a:rPr lang="ru-RU" b="1" i="1" dirty="0" err="1">
                <a:solidFill>
                  <a:srgbClr val="C00000"/>
                </a:solidFill>
              </a:rPr>
              <a:t>Нутритивная</a:t>
            </a:r>
            <a:r>
              <a:rPr lang="ru-RU" b="1" i="1" dirty="0">
                <a:solidFill>
                  <a:srgbClr val="C00000"/>
                </a:solidFill>
              </a:rPr>
              <a:t> поддержка </a:t>
            </a:r>
            <a:r>
              <a:rPr lang="ru-RU" dirty="0"/>
              <a:t>— процесс обеспечения полноценного питания больных с использованием специальных средств, максимально сбалансированных в количественном и качественном соотношении.</a:t>
            </a:r>
          </a:p>
          <a:p>
            <a:endParaRPr lang="ru-RU" dirty="0"/>
          </a:p>
          <a:p>
            <a:r>
              <a:rPr lang="ru-RU" b="1" dirty="0" err="1">
                <a:solidFill>
                  <a:srgbClr val="C00000"/>
                </a:solidFill>
              </a:rPr>
              <a:t>Энтеральное</a:t>
            </a:r>
            <a:r>
              <a:rPr lang="ru-RU" b="1" dirty="0">
                <a:solidFill>
                  <a:srgbClr val="C00000"/>
                </a:solidFill>
              </a:rPr>
              <a:t> питание </a:t>
            </a:r>
            <a:r>
              <a:rPr lang="ru-RU" dirty="0"/>
              <a:t>— процесс субстратного обеспечения организма через желудочно-кишечный тракт необходимыми питательными веществами путем перорального потребления или введения через зонд специальных искусственно созданных смесей.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C00000"/>
                </a:solidFill>
              </a:rPr>
              <a:t>Парентеральное питание </a:t>
            </a:r>
            <a:r>
              <a:rPr lang="ru-RU" dirty="0"/>
              <a:t>— метод </a:t>
            </a:r>
            <a:r>
              <a:rPr lang="ru-RU" dirty="0" err="1"/>
              <a:t>нутритивной</a:t>
            </a:r>
            <a:r>
              <a:rPr lang="ru-RU" dirty="0"/>
              <a:t> поддержки, при котором все необходимые для обеспечения должного трофического гомеостаза питательные вещества вводятся в организм, минуя желудочно-кишечный тракт.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C00000"/>
                </a:solidFill>
              </a:rPr>
              <a:t>Непрямая калориметрия </a:t>
            </a:r>
            <a:r>
              <a:rPr lang="ru-RU" dirty="0"/>
              <a:t>— метод оценки реальной </a:t>
            </a:r>
            <a:r>
              <a:rPr lang="ru-RU" dirty="0" err="1"/>
              <a:t>энергопотребности</a:t>
            </a:r>
            <a:r>
              <a:rPr lang="ru-RU" dirty="0"/>
              <a:t> пациента, основанный на одновременном измерении показателей потребления кислорода (VO2) и экскреции углекислоты (VCO2) в условиях спонтанного или аппаратного дыхания.</a:t>
            </a:r>
          </a:p>
        </p:txBody>
      </p:sp>
    </p:spTree>
    <p:extLst>
      <p:ext uri="{BB962C8B-B14F-4D97-AF65-F5344CB8AC3E}">
        <p14:creationId xmlns:p14="http://schemas.microsoft.com/office/powerpoint/2010/main" val="30260760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ПОТРЕБНОСТИ ОРГАНИЗМА</a:t>
            </a:r>
            <a:br>
              <a:rPr lang="ru-RU" b="1" dirty="0"/>
            </a:br>
            <a:r>
              <a:rPr lang="ru-RU" b="1" dirty="0"/>
              <a:t>В БЕЛКЕ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i="1" dirty="0"/>
              <a:t>Потребность в белке </a:t>
            </a:r>
            <a:r>
              <a:rPr lang="ru-RU" dirty="0"/>
              <a:t>определяется двумя основными методами:</a:t>
            </a:r>
          </a:p>
          <a:p>
            <a:r>
              <a:rPr lang="ru-RU" dirty="0"/>
              <a:t>– факториальным методом – измерением потерь азота, расцениваемых как облигатные, при употреблении </a:t>
            </a:r>
            <a:r>
              <a:rPr lang="ru-RU" dirty="0" err="1"/>
              <a:t>безбелковой</a:t>
            </a:r>
            <a:r>
              <a:rPr lang="ru-RU" dirty="0"/>
              <a:t> диеты);</a:t>
            </a:r>
          </a:p>
          <a:p>
            <a:r>
              <a:rPr lang="ru-RU" dirty="0"/>
              <a:t>– путем оценки азотного баланса – определение минимального количества белка в рационе, необходимого для поддержания азотного равновесия.</a:t>
            </a:r>
          </a:p>
          <a:p>
            <a:r>
              <a:rPr lang="ru-RU" dirty="0"/>
              <a:t>ВОЗ и рядом других международных организаций были проведены исследования, направленные на определение уровня потребления белка, безопасного для здоровья человека. Их результаты были обобщены в 1985 г. в "WHO/FAO/UNU </a:t>
            </a:r>
            <a:r>
              <a:rPr lang="ru-RU" dirty="0" err="1"/>
              <a:t>Report</a:t>
            </a:r>
            <a:r>
              <a:rPr lang="ru-RU" dirty="0"/>
              <a:t>: </a:t>
            </a:r>
            <a:r>
              <a:rPr lang="ru-RU" dirty="0" err="1"/>
              <a:t>Energy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Protein</a:t>
            </a:r>
            <a:r>
              <a:rPr lang="ru-RU" dirty="0"/>
              <a:t> </a:t>
            </a:r>
            <a:r>
              <a:rPr lang="ru-RU" dirty="0" err="1"/>
              <a:t>Requirments</a:t>
            </a:r>
            <a:r>
              <a:rPr lang="ru-RU" dirty="0"/>
              <a:t>".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1"/>
            <a:ext cx="82089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Согласно данным ВОЗ/ФАО минимальные облигатные потери азота с мочой составляют 37 мг/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сут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/кг массы тела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через гастроинтестинальный тракт 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(с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фекалиями, секретами и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десквамированными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клетками) 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12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мг/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сут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с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кожей и ее дериватами – 4–8 мг/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сут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другими путями (при дыхании, со спермой и т. п.) – 2 мг/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сут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мужчины и 3 мг/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сут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для женщины на 1 кг массы тела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768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5E9AED5-BDF0-47C2-83FA-1F6F56B72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15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764704"/>
            <a:ext cx="835292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Потребность в белке, необходимом для поддержания азотного баланса, колеблется от 0,45 до 0,57 г/кг массы тела</a:t>
            </a:r>
            <a:r>
              <a:rPr lang="ru-RU" dirty="0"/>
              <a:t>. </a:t>
            </a:r>
            <a:endParaRPr lang="en-US" dirty="0" smtClean="0"/>
          </a:p>
          <a:p>
            <a:pPr algn="ctr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Этот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разброс в значениях определяется источником белка и уровнем потребления энергии. То есть количество белка, необходимого организму для сохранения стабильного азотного обмена, варьирует в зависимости от калорийности одновременно поступающих энергетических субстратов и качественного состава вводимого протеина.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Высокий уровень обеспечения организма энергией позволяет значительно снизить потребность в белке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endParaRPr lang="en-US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Например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, при энергетическом обеспечении 45 ккал/кг для достижения азотного равновесия необходимо вводить 0,65 г/кг яичного белка. </a:t>
            </a:r>
            <a:endParaRPr lang="en-US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При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увеличении энергетического компонента до 57 г/кг потребность в нем снижается до 0,45 г/кг. </a:t>
            </a:r>
            <a:endParaRPr lang="en-US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Аналогично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, при низком потреблении энергии организм нуждается в 0,87 г/кг рисового белка, если он является единственным белком в рационе. </a:t>
            </a:r>
            <a:endParaRPr lang="en-US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Высокий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уровень энергообеспечения уменьшает эту дозу до 0,58 г/кг.</a:t>
            </a:r>
          </a:p>
        </p:txBody>
      </p:sp>
    </p:spTree>
    <p:extLst>
      <p:ext uri="{BB962C8B-B14F-4D97-AF65-F5344CB8AC3E}">
        <p14:creationId xmlns:p14="http://schemas.microsoft.com/office/powerpoint/2010/main" val="2764978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Кроме того, сохранение азотного равновесия достигается при меньшем количестве высококачественного белка, близкого к "идеальному".</a:t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Понятие "</a:t>
            </a:r>
            <a:r>
              <a:rPr lang="ru-RU" i="1" dirty="0"/>
              <a:t>идеального</a:t>
            </a:r>
            <a:r>
              <a:rPr lang="ru-RU" dirty="0"/>
              <a:t>"</a:t>
            </a:r>
            <a:r>
              <a:rPr lang="ru-RU" i="1" dirty="0"/>
              <a:t> белка</a:t>
            </a:r>
            <a:r>
              <a:rPr lang="ru-RU" dirty="0"/>
              <a:t>,</a:t>
            </a:r>
            <a:r>
              <a:rPr lang="ru-RU" i="1" dirty="0"/>
              <a:t> </a:t>
            </a:r>
            <a:r>
              <a:rPr lang="ru-RU" dirty="0"/>
              <a:t>содержащего оптимальные соотношения незаменимых аминокислот, разработано ФАО (1957) </a:t>
            </a:r>
          </a:p>
          <a:p>
            <a:r>
              <a:rPr lang="ru-RU" dirty="0"/>
              <a:t>Состав его сходен с составом белка молока и яиц. Далеки от "идеального" растительные белки, за исключением соевых бобов, имеющие дефицит незаменимых аминокислот.</a:t>
            </a:r>
          </a:p>
          <a:p>
            <a:r>
              <a:rPr lang="ru-RU" dirty="0"/>
              <a:t> Так, зерновые и орехи содержат мало лизина и триптофана, бобовые бедны серосодержащими аминокислотами. </a:t>
            </a:r>
          </a:p>
          <a:p>
            <a:r>
              <a:rPr lang="ru-RU" dirty="0"/>
              <a:t>Это имеет большое значение при подборе вегетарианской диеты, когда смесь белков из разных растительных источников, имеющих дефицит различных аминокислот, может составить относительно "здоровую" диету.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7809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b="1" dirty="0"/>
              <a:t>Потребности в незаменимых аминокислотах ("идеальный" белок)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179336"/>
              </p:ext>
            </p:extLst>
          </p:nvPr>
        </p:nvGraphicFramePr>
        <p:xfrm>
          <a:off x="179512" y="1600200"/>
          <a:ext cx="8784976" cy="470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2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41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Аминокислота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Аминокислота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</a:t>
                      </a: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18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изолейцин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4%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фенилаланин+тирозин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6%</a:t>
                      </a: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18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лейцин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7%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треонин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4%</a:t>
                      </a: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18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лизин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5,5%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триптофан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1%</a:t>
                      </a: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18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метионин+цистеин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3,5%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валин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5%</a:t>
                      </a: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Понятие </a:t>
            </a:r>
            <a:r>
              <a:rPr lang="ru-RU" i="1" dirty="0"/>
              <a:t>качества белка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основано на концепции, что ценность пищевого белка определяется незаменимой аминокислотой, присутствующей в минимальной концентрации по отношению к потребностям человека. </a:t>
            </a:r>
          </a:p>
          <a:p>
            <a:r>
              <a:rPr lang="ru-RU" dirty="0"/>
              <a:t>Таким образом, качество белка оценивается по аминокислотному числу, рассчитываемому как отношение количества лимитирующей аминокислоты по сравнению с белком "идеальным".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chemeClr val="accent4">
                    <a:lumMod val="50000"/>
                  </a:schemeClr>
                </a:solidFill>
              </a:rPr>
              <a:t>Кроме аминокислотного состава значимость белка в питании определяется его усвояемостью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Классической оценкой является "биологическая ценность белка" – величина абсорбируемого из данного белка азота, определяемая путем измерения экскреции азота относительно его потребления.</a:t>
            </a:r>
          </a:p>
          <a:p>
            <a:r>
              <a:rPr lang="ru-RU" dirty="0"/>
              <a:t> Скорость переваривания и абсорбции наиболее высока у рыбного и молочного белка, несколько ниже у мясного, и наиболее мала у растительных белков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b="1" i="1" u="sng" dirty="0"/>
              <a:t>Потребность в белке при</a:t>
            </a:r>
            <a:br>
              <a:rPr lang="ru-RU" b="1" i="1" u="sng" dirty="0"/>
            </a:br>
            <a:r>
              <a:rPr lang="ru-RU" b="1" i="1" u="sng" dirty="0"/>
              <a:t>различных состояниях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ВОЗ/ФАО (1985) установила суточную потребность в белке в размере 0,75 г/кг массы тела. Этот показатель был определен как "</a:t>
            </a:r>
            <a:r>
              <a:rPr lang="ru-RU" i="1" dirty="0"/>
              <a:t>безопасный уровень потребления белка</a:t>
            </a:r>
            <a:r>
              <a:rPr lang="ru-RU" dirty="0"/>
              <a:t>",</a:t>
            </a:r>
            <a:r>
              <a:rPr lang="ru-RU" i="1" dirty="0"/>
              <a:t> </a:t>
            </a:r>
            <a:r>
              <a:rPr lang="ru-RU" dirty="0"/>
              <a:t>то есть минимальное количество белка, которое может употребляться человеком без нанесения ущерба здоровью.</a:t>
            </a:r>
          </a:p>
          <a:p>
            <a:r>
              <a:rPr lang="ru-RU" dirty="0"/>
              <a:t>Отметим, что показатель "безопасного уровня потребления" подразумевает полную абсорбцию вводимого белка. При обычной смешанной диете до 10–15% белка не усваивается, поэтому рекомендуется соответствующее увеличение квоты белка в рационе (до 0,83–0,86 г/кг массы тела).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09A22D-331D-45D0-A8C1-75088879CB57}"/>
              </a:ext>
            </a:extLst>
          </p:cNvPr>
          <p:cNvSpPr txBox="1"/>
          <p:nvPr/>
        </p:nvSpPr>
        <p:spPr>
          <a:xfrm>
            <a:off x="0" y="0"/>
            <a:ext cx="9144000" cy="7124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За последние годы осуществлен «прорыв» в клинических исследованиях, оценивающих влияние полученных пациентом энергии и белка на развитие осложнений и летальность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sz="2000" dirty="0"/>
              <a:t>Установлено, что выживаемость пациентов в критических состояниях значительно растет при обеспечении белком из расчета не менее 1,2 г на 1 кг идеальной массы тела</a:t>
            </a:r>
          </a:p>
          <a:p>
            <a:r>
              <a:rPr lang="ru-RU" sz="2000" dirty="0"/>
              <a:t> 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Обеспечение пациента в критических состояниях энергией является более сложной задачей, чем обеспечение белком, так как наименьшая летальность отмечена при достижении около 80% расчетной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</a:rPr>
              <a:t>энергопотребности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, при этом летальность растет как при уменьшении, так и при увеличении доставленной энергии, а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</a:rPr>
              <a:t>энергопотребность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 меняется каждый день .</a:t>
            </a:r>
          </a:p>
          <a:p>
            <a:r>
              <a:rPr lang="ru-RU" sz="2000" dirty="0"/>
              <a:t>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В рандомизированном исследовании «TICACOS» получены данные об улучшении выживаемости при ежедневном мониторинге основного обмена пациента при помощи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</a:rPr>
              <a:t>метаболографии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 и соответствующей ежедневной коррекции состава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</a:rPr>
              <a:t>нутритивной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 поддержки </a:t>
            </a:r>
            <a:r>
              <a:rPr lang="ru-RU" sz="2000" dirty="0"/>
              <a:t>. 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В этом исследовании отмечено значительное изменение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энергопотребности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пациентов в динамике.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В связи с этим пациентам ОРИТ, нуждающимся в респираторной поддержке, следует осуществлять достаточно жесткий протокол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нутритивной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поддержки и, при доступности, применять метаболический мониторинг (непрямую калориметрию)</a:t>
            </a:r>
          </a:p>
        </p:txBody>
      </p:sp>
    </p:spTree>
    <p:extLst>
      <p:ext uri="{BB962C8B-B14F-4D97-AF65-F5344CB8AC3E}">
        <p14:creationId xmlns:p14="http://schemas.microsoft.com/office/powerpoint/2010/main" val="5447021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0C7F5C-21BC-4D1F-93EA-35256046EA0D}"/>
              </a:ext>
            </a:extLst>
          </p:cNvPr>
          <p:cNvSpPr txBox="1"/>
          <p:nvPr/>
        </p:nvSpPr>
        <p:spPr>
          <a:xfrm>
            <a:off x="179512" y="61669"/>
            <a:ext cx="88569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связи с невозможностью обеспечения адекватным количеством белка и энергии около 30% пациентов, нуждающихся в проведении ИВЛ, необходимо применять парентеральное питание.</a:t>
            </a:r>
          </a:p>
          <a:p>
            <a:r>
              <a:rPr lang="ru-RU" dirty="0"/>
              <a:t> Следует отметить, что при неправильном назначении и в отсутствие адекватного мониторинга в процессе ее проведения, </a:t>
            </a:r>
            <a:r>
              <a:rPr lang="ru-RU" dirty="0" err="1"/>
              <a:t>нутритивная</a:t>
            </a:r>
            <a:r>
              <a:rPr lang="ru-RU" dirty="0"/>
              <a:t> поддержка может иметь целый ряд негативных последствий — гипергликемия, </a:t>
            </a:r>
            <a:r>
              <a:rPr lang="ru-RU" dirty="0" err="1"/>
              <a:t>гипертриглицеридемия</a:t>
            </a:r>
            <a:r>
              <a:rPr lang="ru-RU" dirty="0"/>
              <a:t>, </a:t>
            </a:r>
            <a:r>
              <a:rPr lang="ru-RU" dirty="0" err="1"/>
              <a:t>кетоацидоз</a:t>
            </a:r>
            <a:r>
              <a:rPr lang="ru-RU" dirty="0"/>
              <a:t>, </a:t>
            </a:r>
            <a:r>
              <a:rPr lang="ru-RU" dirty="0" err="1"/>
              <a:t>рефидинг</a:t>
            </a:r>
            <a:r>
              <a:rPr lang="ru-RU" dirty="0"/>
              <a:t>-синдром. </a:t>
            </a:r>
          </a:p>
          <a:p>
            <a:r>
              <a:rPr lang="ru-RU" dirty="0"/>
              <a:t>Метаболический мониторинг позволяет оценить не только потребность пациента в энергии, но и оценить метаболические пути нутриентов (гликолиз, липолиз, </a:t>
            </a:r>
            <a:r>
              <a:rPr lang="ru-RU" dirty="0" err="1"/>
              <a:t>кетогенез</a:t>
            </a:r>
            <a:r>
              <a:rPr lang="ru-RU" dirty="0"/>
              <a:t>, окисление липидов, </a:t>
            </a:r>
            <a:r>
              <a:rPr lang="ru-RU" dirty="0" err="1"/>
              <a:t>липонеогенез</a:t>
            </a:r>
            <a:r>
              <a:rPr lang="ru-RU" dirty="0"/>
              <a:t>) и вероятные метаболические осложнения.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F53C10-DAFD-4431-A7F3-D4C645458790}"/>
              </a:ext>
            </a:extLst>
          </p:cNvPr>
          <p:cNvSpPr txBox="1"/>
          <p:nvPr/>
        </p:nvSpPr>
        <p:spPr>
          <a:xfrm>
            <a:off x="179512" y="3140968"/>
            <a:ext cx="88569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Практическое использование показателя ДК для изменения проводимой </a:t>
            </a:r>
            <a:r>
              <a:rPr lang="ru-RU" dirty="0" err="1"/>
              <a:t>нутритивной</a:t>
            </a:r>
            <a:r>
              <a:rPr lang="ru-RU" dirty="0"/>
              <a:t> поддержки (скорости и состава, подавления </a:t>
            </a:r>
            <a:r>
              <a:rPr lang="ru-RU" dirty="0" err="1"/>
              <a:t>гиперметаболизма</a:t>
            </a:r>
            <a:r>
              <a:rPr lang="ru-RU" dirty="0"/>
              <a:t> и т. п.) затруднено в силу того, что потребление кислорода и выделение углекислого газа организмом зависят от многочисленных факторов, и этим показателям свойственна значительная вариабельность.</a:t>
            </a:r>
          </a:p>
          <a:p>
            <a:r>
              <a:rPr lang="ru-RU" dirty="0"/>
              <a:t> Получение «рафинированных» (истинных) значений VO2, VCO2 и ДК возможно лишь при соблюдении широкого ряда условий: стабильность дыхательного объема и частоты дыхательных движений, ключевых показателей гемодинамики, неиспользование либо неизменная скорость введения </a:t>
            </a:r>
            <a:r>
              <a:rPr lang="ru-RU" dirty="0" err="1"/>
              <a:t>инотропов</a:t>
            </a:r>
            <a:r>
              <a:rPr lang="ru-RU" dirty="0"/>
              <a:t> и </a:t>
            </a:r>
            <a:r>
              <a:rPr lang="ru-RU" dirty="0" err="1"/>
              <a:t>вазопрессоров</a:t>
            </a:r>
            <a:r>
              <a:rPr lang="ru-RU" dirty="0"/>
              <a:t>, бета-блокаторов, седативных препаратов, а также постоянная скорость и концентрация </a:t>
            </a:r>
            <a:r>
              <a:rPr lang="ru-RU" dirty="0" err="1"/>
              <a:t>энтерального</a:t>
            </a:r>
            <a:r>
              <a:rPr lang="ru-RU" dirty="0"/>
              <a:t> и парентерального питания, темпа инфузионной терапии, стабильная температура тела, отсутствие выраженного болевого синдром</a:t>
            </a:r>
          </a:p>
        </p:txBody>
      </p:sp>
    </p:spTree>
    <p:extLst>
      <p:ext uri="{BB962C8B-B14F-4D97-AF65-F5344CB8AC3E}">
        <p14:creationId xmlns:p14="http://schemas.microsoft.com/office/powerpoint/2010/main" val="40314812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C1D399-7872-481A-8BED-43D9A7AC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548680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Методология метаболического мониторинга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327367-F25B-4734-A7E9-AD7B3C5F9E75}"/>
              </a:ext>
            </a:extLst>
          </p:cNvPr>
          <p:cNvSpPr txBox="1"/>
          <p:nvPr/>
        </p:nvSpPr>
        <p:spPr>
          <a:xfrm>
            <a:off x="0" y="548680"/>
            <a:ext cx="91440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cs typeface="Aharoni" panose="02010803020104030203" pitchFamily="2" charset="-79"/>
              </a:rPr>
              <a:t>Непрямая калориметрия (метаболический мониторинг, </a:t>
            </a:r>
            <a:r>
              <a:rPr lang="ru-RU" sz="1600" i="1" dirty="0" err="1">
                <a:cs typeface="Aharoni" panose="02010803020104030203" pitchFamily="2" charset="-79"/>
              </a:rPr>
              <a:t>метаболография</a:t>
            </a:r>
            <a:r>
              <a:rPr lang="ru-RU" sz="1600" i="1" dirty="0">
                <a:cs typeface="Aharoni" panose="02010803020104030203" pitchFamily="2" charset="-79"/>
              </a:rPr>
              <a:t>) — метод оценки текущей </a:t>
            </a:r>
            <a:r>
              <a:rPr lang="ru-RU" sz="1600" i="1" dirty="0" err="1">
                <a:cs typeface="Aharoni" panose="02010803020104030203" pitchFamily="2" charset="-79"/>
              </a:rPr>
              <a:t>энергопотребности</a:t>
            </a:r>
            <a:r>
              <a:rPr lang="ru-RU" sz="1600" i="1" dirty="0">
                <a:cs typeface="Aharoni" panose="02010803020104030203" pitchFamily="2" charset="-79"/>
              </a:rPr>
              <a:t> пациента и метаболизма нутриентов, основанный на одновременном измерении показателей потребления кислорода (VO2) и экскреции углекислоты (VCO2) в условиях спонтанного или аппаратного дыхания.</a:t>
            </a:r>
          </a:p>
          <a:p>
            <a:r>
              <a:rPr lang="ru-RU" sz="1600" i="1" dirty="0">
                <a:cs typeface="Aharoni" panose="02010803020104030203" pitchFamily="2" charset="-79"/>
              </a:rPr>
              <a:t>При проведении </a:t>
            </a:r>
            <a:r>
              <a:rPr lang="ru-RU" sz="1600" i="1" dirty="0" err="1">
                <a:cs typeface="Aharoni" panose="02010803020104030203" pitchFamily="2" charset="-79"/>
              </a:rPr>
              <a:t>метаболографии</a:t>
            </a:r>
            <a:r>
              <a:rPr lang="ru-RU" sz="1600" i="1" dirty="0">
                <a:cs typeface="Aharoni" panose="02010803020104030203" pitchFamily="2" charset="-79"/>
              </a:rPr>
              <a:t> используют для расчетов измерение VO2 и VCO2 в выдыхаемом газе. Для оценки основного обмена (</a:t>
            </a:r>
            <a:r>
              <a:rPr lang="ru-RU" sz="1600" i="1" dirty="0" err="1">
                <a:cs typeface="Aharoni" panose="02010803020104030203" pitchFamily="2" charset="-79"/>
              </a:rPr>
              <a:t>Resting</a:t>
            </a:r>
            <a:r>
              <a:rPr lang="ru-RU" sz="1600" i="1" dirty="0">
                <a:cs typeface="Aharoni" panose="02010803020104030203" pitchFamily="2" charset="-79"/>
              </a:rPr>
              <a:t> Energy </a:t>
            </a:r>
            <a:r>
              <a:rPr lang="ru-RU" sz="1600" i="1" dirty="0" err="1">
                <a:cs typeface="Aharoni" panose="02010803020104030203" pitchFamily="2" charset="-79"/>
              </a:rPr>
              <a:t>Expenditure</a:t>
            </a:r>
            <a:r>
              <a:rPr lang="ru-RU" sz="1600" i="1" dirty="0">
                <a:cs typeface="Aharoni" panose="02010803020104030203" pitchFamily="2" charset="-79"/>
              </a:rPr>
              <a:t>, REE) используют модифицированное уравнение </a:t>
            </a:r>
            <a:r>
              <a:rPr lang="ru-RU" sz="1600" i="1" dirty="0" err="1">
                <a:cs typeface="Aharoni" panose="02010803020104030203" pitchFamily="2" charset="-79"/>
              </a:rPr>
              <a:t>Weir</a:t>
            </a:r>
            <a:r>
              <a:rPr lang="ru-RU" sz="1600" i="1" dirty="0">
                <a:cs typeface="Aharoni" panose="02010803020104030203" pitchFamily="2" charset="-79"/>
              </a:rPr>
              <a:t> .где REE — реальная </a:t>
            </a:r>
            <a:r>
              <a:rPr lang="ru-RU" sz="1600" i="1" dirty="0" err="1">
                <a:cs typeface="Aharoni" panose="02010803020104030203" pitchFamily="2" charset="-79"/>
              </a:rPr>
              <a:t>энергопотребность</a:t>
            </a:r>
            <a:r>
              <a:rPr lang="ru-RU" sz="1600" i="1" dirty="0">
                <a:cs typeface="Aharoni" panose="02010803020104030203" pitchFamily="2" charset="-79"/>
              </a:rPr>
              <a:t>, ккал/</a:t>
            </a:r>
            <a:r>
              <a:rPr lang="ru-RU" sz="1600" i="1" dirty="0" err="1">
                <a:cs typeface="Aharoni" panose="02010803020104030203" pitchFamily="2" charset="-79"/>
              </a:rPr>
              <a:t>сут</a:t>
            </a:r>
            <a:r>
              <a:rPr lang="ru-RU" sz="1600" i="1" dirty="0">
                <a:cs typeface="Aharoni" panose="02010803020104030203" pitchFamily="2" charset="-79"/>
              </a:rPr>
              <a:t>;</a:t>
            </a:r>
          </a:p>
          <a:p>
            <a:r>
              <a:rPr lang="ru-RU" sz="1600" i="1" dirty="0">
                <a:cs typeface="Aharoni" panose="02010803020104030203" pitchFamily="2" charset="-79"/>
              </a:rPr>
              <a:t>VO2 — потребление кислорода, мл/мин;</a:t>
            </a:r>
          </a:p>
          <a:p>
            <a:r>
              <a:rPr lang="ru-RU" sz="1600" i="1" dirty="0">
                <a:cs typeface="Aharoni" panose="02010803020104030203" pitchFamily="2" charset="-79"/>
              </a:rPr>
              <a:t>VCO2— экскреция углекислоты, мл/мин.</a:t>
            </a:r>
          </a:p>
          <a:p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haroni" panose="02010803020104030203" pitchFamily="2" charset="-79"/>
              </a:rPr>
              <a:t>Цели </a:t>
            </a:r>
            <a:r>
              <a:rPr lang="ru-RU" sz="1600" b="1" i="1" dirty="0" err="1">
                <a:solidFill>
                  <a:schemeClr val="accent6">
                    <a:lumMod val="50000"/>
                  </a:schemeClr>
                </a:solidFill>
                <a:cs typeface="Aharoni" panose="02010803020104030203" pitchFamily="2" charset="-79"/>
              </a:rPr>
              <a:t>метаболографии</a:t>
            </a:r>
            <a:r>
              <a:rPr lang="ru-RU" sz="1600" i="1" dirty="0">
                <a:cs typeface="Aharoni" panose="02010803020104030203" pitchFamily="2" charset="-79"/>
              </a:rPr>
              <a:t>:</a:t>
            </a:r>
            <a:r>
              <a:rPr lang="ru-RU" sz="1600" dirty="0"/>
              <a:t> точное определение энергетической потребности пациента для выбора режима </a:t>
            </a:r>
            <a:r>
              <a:rPr lang="ru-RU" sz="1600" dirty="0" err="1"/>
              <a:t>нутритивной</a:t>
            </a:r>
            <a:r>
              <a:rPr lang="ru-RU" sz="1600" dirty="0"/>
              <a:t> поддержки;</a:t>
            </a:r>
          </a:p>
          <a:p>
            <a:r>
              <a:rPr lang="ru-RU" sz="1600" dirty="0"/>
              <a:t>*определение величины дыхательного коэффициента (RQ) для обеспечения потребностей пациента в </a:t>
            </a:r>
            <a:r>
              <a:rPr lang="ru-RU" sz="1600" dirty="0" err="1"/>
              <a:t>макронутриентах</a:t>
            </a:r>
            <a:r>
              <a:rPr lang="ru-RU" sz="1600" dirty="0"/>
              <a:t> и контроля скорости утилизации нутриентов;</a:t>
            </a:r>
          </a:p>
          <a:p>
            <a:r>
              <a:rPr lang="ru-RU" sz="1600" dirty="0"/>
              <a:t>* оценка изменений метаболических потребностей, связанных с изменением метаболизма и </a:t>
            </a:r>
            <a:r>
              <a:rPr lang="ru-RU" sz="1600" dirty="0" err="1"/>
              <a:t>седации</a:t>
            </a:r>
            <a:r>
              <a:rPr lang="ru-RU" sz="1600" dirty="0"/>
              <a:t> пациента;</a:t>
            </a:r>
          </a:p>
          <a:p>
            <a:r>
              <a:rPr lang="ru-RU" sz="1600" dirty="0"/>
              <a:t>*оценка энергетической цены дыхания для выбора оптимального режима респираторной поддержки;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оценка изменений выделяемой углекислоты, связанной с изменением перфузии легких, для выбора оптимального уровня положительного конечного экспираторного давления (РЕЕР)</a:t>
            </a:r>
            <a:r>
              <a:rPr lang="ru-RU" sz="1400" dirty="0"/>
              <a:t> </a:t>
            </a:r>
          </a:p>
          <a:p>
            <a:r>
              <a:rPr lang="ru-RU" sz="1400" dirty="0"/>
              <a:t>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Измерение основного обмена при помощи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метаболографа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у тяжелых пациентов более точно, чем использование расчетных уравнений и позволяет избежать как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гипер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-, так 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гипоалиментации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а также определить показания к добавочному парентеральному питанию или, наоборот, предотвратить назначение избыточного парентерального 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3092224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168A67-1144-476F-BEE9-A5833D4324F7}"/>
              </a:ext>
            </a:extLst>
          </p:cNvPr>
          <p:cNvSpPr txBox="1"/>
          <p:nvPr/>
        </p:nvSpPr>
        <p:spPr>
          <a:xfrm>
            <a:off x="107504" y="188641"/>
            <a:ext cx="8208912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Широко </a:t>
            </a:r>
            <a:r>
              <a:rPr lang="ru-RU" sz="2400" b="1" i="1" dirty="0" err="1">
                <a:solidFill>
                  <a:srgbClr val="C00000"/>
                </a:solidFill>
              </a:rPr>
              <a:t>распостраненным</a:t>
            </a:r>
            <a:r>
              <a:rPr lang="ru-RU" sz="2400" b="1" i="1" dirty="0">
                <a:solidFill>
                  <a:srgbClr val="C00000"/>
                </a:solidFill>
              </a:rPr>
              <a:t> и доступным методом является применение о уравнения Харрис-Бенедикта, основанного на данных пола, возраста, веса и роста пациента. </a:t>
            </a:r>
          </a:p>
          <a:p>
            <a:endParaRPr lang="ru-RU" b="1" i="1" dirty="0">
              <a:solidFill>
                <a:srgbClr val="C00000"/>
              </a:solidFill>
            </a:endParaRPr>
          </a:p>
          <a:p>
            <a:r>
              <a:rPr lang="ru-RU" dirty="0"/>
              <a:t>Мужчины: ОО= 66, 47+(13, 75* вес)+(5, 0* рост)- (6, 76* возраст ) </a:t>
            </a:r>
          </a:p>
          <a:p>
            <a:r>
              <a:rPr lang="ru-RU" dirty="0"/>
              <a:t>Женщины: ОО=665, 1+ (9, 56*вес )+ (1, 85* рост) - (4, 68* возраст) </a:t>
            </a:r>
          </a:p>
          <a:p>
            <a:endParaRPr lang="ru-RU" dirty="0"/>
          </a:p>
          <a:p>
            <a:r>
              <a:rPr lang="ru-RU" dirty="0"/>
              <a:t>Полученную </a:t>
            </a:r>
            <a:r>
              <a:rPr lang="ru-RU" dirty="0" err="1"/>
              <a:t>энергопотребность</a:t>
            </a:r>
            <a:r>
              <a:rPr lang="ru-RU" dirty="0"/>
              <a:t> покоя умножают на коэффициент в зависимости от клинической ситуации: п. Плановая хирургия-1, 2; </a:t>
            </a:r>
            <a:r>
              <a:rPr lang="ru-RU" dirty="0" err="1"/>
              <a:t>Политравма</a:t>
            </a:r>
            <a:r>
              <a:rPr lang="ru-RU" dirty="0"/>
              <a:t>- 1, 3 -1, 4</a:t>
            </a:r>
          </a:p>
          <a:p>
            <a:r>
              <a:rPr lang="ru-RU" dirty="0"/>
              <a:t> Перитонит- 1, 5 -1, 7 с.;Сепсис-1, 6 -1, 8 .; Ожоги-1, 8 -2, 0 </a:t>
            </a:r>
          </a:p>
        </p:txBody>
      </p:sp>
    </p:spTree>
    <p:extLst>
      <p:ext uri="{BB962C8B-B14F-4D97-AF65-F5344CB8AC3E}">
        <p14:creationId xmlns:p14="http://schemas.microsoft.com/office/powerpoint/2010/main" val="328858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96D0103-6BA6-4424-812D-A4FCB08A6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016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67CCC1-C535-458D-9228-772C52A0151B}"/>
              </a:ext>
            </a:extLst>
          </p:cNvPr>
          <p:cNvSpPr txBox="1"/>
          <p:nvPr/>
        </p:nvSpPr>
        <p:spPr>
          <a:xfrm>
            <a:off x="251520" y="615667"/>
            <a:ext cx="561662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С</a:t>
            </a:r>
            <a:r>
              <a:rPr lang="ru-RU" i="1" dirty="0">
                <a:solidFill>
                  <a:srgbClr val="C00000"/>
                </a:solidFill>
              </a:rPr>
              <a:t>индром </a:t>
            </a:r>
            <a:r>
              <a:rPr lang="ru-RU" i="1" dirty="0" err="1">
                <a:solidFill>
                  <a:srgbClr val="C00000"/>
                </a:solidFill>
              </a:rPr>
              <a:t>гиперметаболизма</a:t>
            </a:r>
            <a:r>
              <a:rPr lang="ru-RU" i="1" dirty="0">
                <a:solidFill>
                  <a:srgbClr val="C00000"/>
                </a:solidFill>
              </a:rPr>
              <a:t> «</a:t>
            </a:r>
            <a:r>
              <a:rPr lang="ru-RU" i="1" dirty="0" err="1">
                <a:solidFill>
                  <a:srgbClr val="C00000"/>
                </a:solidFill>
              </a:rPr>
              <a:t>аутоканнибализма</a:t>
            </a:r>
            <a:r>
              <a:rPr lang="ru-RU" i="1" dirty="0">
                <a:solidFill>
                  <a:srgbClr val="C00000"/>
                </a:solidFill>
              </a:rPr>
              <a:t>» - неспецифическая системная ответная реакция организма на повреждение различной этиологии, характеризующаяся </a:t>
            </a:r>
            <a:r>
              <a:rPr lang="ru-RU" i="1" dirty="0" err="1">
                <a:solidFill>
                  <a:srgbClr val="C00000"/>
                </a:solidFill>
              </a:rPr>
              <a:t>дисрегуляторными</a:t>
            </a:r>
            <a:r>
              <a:rPr lang="ru-RU" i="1" dirty="0">
                <a:solidFill>
                  <a:srgbClr val="C00000"/>
                </a:solidFill>
              </a:rPr>
              <a:t> изменениями с в системе «анаболизм- катаболизм» , резким увеличением потребности в донаторах энергии и пластического материала, росте реальной </a:t>
            </a:r>
            <a:r>
              <a:rPr lang="ru-RU" i="1" dirty="0" err="1">
                <a:solidFill>
                  <a:srgbClr val="C00000"/>
                </a:solidFill>
              </a:rPr>
              <a:t>энергопотребности</a:t>
            </a:r>
            <a:r>
              <a:rPr lang="ru-RU" i="1" dirty="0">
                <a:solidFill>
                  <a:srgbClr val="C00000"/>
                </a:solidFill>
              </a:rPr>
              <a:t> и параллельным развитием патологической толерантности тканей организма к «обычным» нутриентам.</a:t>
            </a:r>
          </a:p>
          <a:p>
            <a:r>
              <a:rPr lang="ru-RU" dirty="0"/>
              <a:t> 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Синдром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гиперметаболизма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– неотложная составляющая критических состояний. </a:t>
            </a:r>
          </a:p>
          <a:p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Результатом формирования синдрома является развитие резистентной к стандартной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нутритивной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терапии тяжелой белково-энергетической недостаточности. ( ИН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Лейдерман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, ВА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Руднов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, ДА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Вишницкий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, 1999)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67A7D4-EA73-4ECC-A228-3ADB50A449B6}"/>
              </a:ext>
            </a:extLst>
          </p:cNvPr>
          <p:cNvSpPr txBox="1"/>
          <p:nvPr/>
        </p:nvSpPr>
        <p:spPr>
          <a:xfrm>
            <a:off x="0" y="5232315"/>
            <a:ext cx="8892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Рефидинг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-синдром — это состояние, в основе которого лежат метаболические нарушения, возникающие в результате возобновления питания у пациентов после длительного голодания. Истинная частота потенциально опасного для жизни синдрома повторного кормления неизвестна.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9D3069-A5CB-47C1-9353-BD67035423C2}"/>
              </a:ext>
            </a:extLst>
          </p:cNvPr>
          <p:cNvSpPr txBox="1"/>
          <p:nvPr/>
        </p:nvSpPr>
        <p:spPr>
          <a:xfrm>
            <a:off x="5868144" y="808837"/>
            <a:ext cx="3024336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Основа патогенеза РФС — выраженные водно-электролитные и метаболические нарушения, провоцируемые возобновлением питания, на фоне истощения запасов калия, магния, фосфора, приводящие к полиорганной недостаточности</a:t>
            </a:r>
          </a:p>
        </p:txBody>
      </p:sp>
    </p:spTree>
    <p:extLst>
      <p:ext uri="{BB962C8B-B14F-4D97-AF65-F5344CB8AC3E}">
        <p14:creationId xmlns:p14="http://schemas.microsoft.com/office/powerpoint/2010/main" val="13074641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FA7B1D-802E-4668-A7F2-FF0734C7821F}"/>
              </a:ext>
            </a:extLst>
          </p:cNvPr>
          <p:cNvSpPr txBox="1"/>
          <p:nvPr/>
        </p:nvSpPr>
        <p:spPr>
          <a:xfrm>
            <a:off x="107504" y="116632"/>
            <a:ext cx="892899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Основные принципы коррекции синдрома </a:t>
            </a:r>
            <a:r>
              <a:rPr lang="ru-RU" sz="2400" dirty="0" err="1">
                <a:solidFill>
                  <a:srgbClr val="C00000"/>
                </a:solidFill>
              </a:rPr>
              <a:t>гиперметаболизма-гиперкатаболизма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</a:p>
          <a:p>
            <a:r>
              <a:rPr lang="ru-RU" sz="2400" dirty="0"/>
              <a:t>•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Этиотропная терапия ( санация и дренирование очага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инфекта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• Раннее начало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нутритивной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поддержки (первые 24 -48 часов после поступления в ПИТ)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• Адекватность по потребностям в энергии и белке 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• Раннее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энтеральное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питание с оптимальным доступом (12 ПК, тонкая кишка )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• Корригированный состав питательных сред согласно имеющейся органной дисфункции 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• Смешанный характер в первые 3 -4 суток – парентерально +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энтерально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• Использование сред для парентерального и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энтерального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питания с оптимальной утилизацией на фоне критического состояния 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• - МСТ липиды, волокна-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Файбер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 глутамин, ОМЕГА 3</a:t>
            </a:r>
          </a:p>
        </p:txBody>
      </p:sp>
    </p:spTree>
    <p:extLst>
      <p:ext uri="{BB962C8B-B14F-4D97-AF65-F5344CB8AC3E}">
        <p14:creationId xmlns:p14="http://schemas.microsoft.com/office/powerpoint/2010/main" val="2741593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05273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 </a:t>
            </a:r>
            <a:r>
              <a:rPr lang="ru-RU" sz="2700" b="1" dirty="0"/>
              <a:t>Суточные потребности в энергии и безопасный уровень потребления белка в сутки для взрослых (ВОЗ, 1990)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1" y="836705"/>
          <a:ext cx="9144001" cy="587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1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6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64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64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64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964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964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9641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195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65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Масса тела (кг)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Потребности в энергии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Безопасный уровень потребления белка (г)*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18–30 лет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30–60 лет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Более 60 лет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5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(ккал)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(кДж)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(ккал)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(кДж)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(ккал)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(кДж)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5653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Мужчины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2,300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9,700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2,350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9,700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1,850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7,700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37,5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2,400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2,450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10,600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10,400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8,600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2,700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11,300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2,600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10,900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2,800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11,700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2,700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11,200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2,300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9,600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52,5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2,900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12,300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2,800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11,800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2,400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10,000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3,050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12,900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2,900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12,000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10,400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5653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Женщины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1,700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7,200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7,900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1,650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6,800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1,850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7,700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1,700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8,200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2,050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8,500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1,800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7,500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37,5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8,600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8,800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7,900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9,200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9,000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8,200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2,300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9,800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9,400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2,050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8,500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49,0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2,450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10,300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2,300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9,600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8,900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52,5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75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10,800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2,400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10,000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9,300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56,0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98884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b="1" i="1" dirty="0">
                <a:solidFill>
                  <a:schemeClr val="accent6">
                    <a:lumMod val="50000"/>
                  </a:schemeClr>
                </a:solidFill>
              </a:rPr>
              <a:t>При ряде состояний (лихорадка, переломы, ожоговая болезнь, хирургическая травма) происходит интенсивная потеря белка в острой фазе заболевания, и необходимо его восстановление при выздоровлении</a:t>
            </a:r>
            <a:r>
              <a:rPr lang="ru-RU" dirty="0"/>
              <a:t>. 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420888"/>
            <a:ext cx="8892480" cy="4320480"/>
          </a:xfrm>
        </p:spPr>
        <p:txBody>
          <a:bodyPr>
            <a:noAutofit/>
          </a:bodyPr>
          <a:lstStyle/>
          <a:p>
            <a:r>
              <a:rPr lang="ru-RU" sz="2400" b="1" i="1" dirty="0"/>
              <a:t>Так, атрофия тканей при соблюдении постельного режима приводит к утрате 0,3 кг белка тела. К этому количеству может прибавиться потеря до 0,4 кг белка при резекции желудка, 0,7 кг при переломе бедренной кости и 1,2 кг после 35% ожога.</a:t>
            </a:r>
          </a:p>
          <a:p>
            <a:r>
              <a:rPr lang="ru-RU" sz="2400" b="1" i="1" dirty="0"/>
              <a:t> Существуют различные мнения о необходимости увеличения белкового компонента в питании во время пика метаболической реакции организма на повреждение, но усиленное восполнение белковых потерь в период выздоровления однозначно является необходимым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Белковые и энергетические потребности взрослого больного в зависимости от степени метаболического стресса (по M.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Levin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1985)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525162"/>
              </p:ext>
            </p:extLst>
          </p:nvPr>
        </p:nvGraphicFramePr>
        <p:xfrm>
          <a:off x="179513" y="1196752"/>
          <a:ext cx="8507286" cy="566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70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270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270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153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Степень метаболического стресса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C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Легкий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Умеренный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Тяжелый</a:t>
                      </a: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153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Примеры заболевания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Плановая госпитализация, нетяжелые инфекции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Переломы, тяжелые инфекции,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гипертиреоз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Тяжелые ожоги, комбинированные поражения</a:t>
                      </a: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153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Суточная потребность в энергии (ккал/кг)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153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Суточная потребность в белке (г/кг)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0,6–0,8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0,8–1,0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1,0–1,5</a:t>
                      </a: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124744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Потребности в белке при некоторых заболеваниях при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</a:rPr>
              <a:t>энтеральном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 питании (приказ № 330 МЗ РФ от 5.08.03)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7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823127"/>
              </p:ext>
            </p:extLst>
          </p:nvPr>
        </p:nvGraphicFramePr>
        <p:xfrm>
          <a:off x="0" y="1124745"/>
          <a:ext cx="9144000" cy="5737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1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Состояние больных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Белок (г/кг/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сут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Пожилой возраст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1,0–1,25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Госпитализированные пациенты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0,8–1,0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Обширные оперативные вмешательства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1,1–1,5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Тяжелая травма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1,5–2,0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Ожоги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1,5–2,5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Почечная недостаточность без диализа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0,55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Почечная недостаточность с диализом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Почечная недостаточность с перитонеальным диализом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1,4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Печеночная энцефалопатия, стадия IV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0,55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Здоровые (для сравнения)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0,6–0,8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b="1" i="1" dirty="0"/>
              <a:t>При некоторых заболеваниях потребление белка необходимо ограничивать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640960" cy="531460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8600" b="1" i="1" dirty="0">
                <a:solidFill>
                  <a:schemeClr val="accent4">
                    <a:lumMod val="50000"/>
                  </a:schemeClr>
                </a:solidFill>
              </a:rPr>
              <a:t> При уремии (когда ограничена экскреция азотсодержащих соединений) </a:t>
            </a:r>
          </a:p>
          <a:p>
            <a:pPr algn="just"/>
            <a:r>
              <a:rPr lang="ru-RU" sz="8600" b="1" i="1" dirty="0">
                <a:solidFill>
                  <a:schemeClr val="accent4">
                    <a:lumMod val="50000"/>
                  </a:schemeClr>
                </a:solidFill>
              </a:rPr>
              <a:t>ПРИ  печеночной недостаточности (для </a:t>
            </a:r>
            <a:r>
              <a:rPr lang="ru-RU" sz="8600" b="1" i="1" dirty="0" err="1">
                <a:solidFill>
                  <a:schemeClr val="accent4">
                    <a:lumMod val="50000"/>
                  </a:schemeClr>
                </a:solidFill>
              </a:rPr>
              <a:t>избежания</a:t>
            </a:r>
            <a:r>
              <a:rPr lang="ru-RU" sz="8600" b="1" i="1" dirty="0">
                <a:solidFill>
                  <a:schemeClr val="accent4">
                    <a:lumMod val="50000"/>
                  </a:schemeClr>
                </a:solidFill>
              </a:rPr>
              <a:t> печеночной комы).</a:t>
            </a:r>
          </a:p>
          <a:p>
            <a:pPr algn="just"/>
            <a:r>
              <a:rPr lang="ru-RU" sz="8600" b="1" i="1" dirty="0">
                <a:solidFill>
                  <a:schemeClr val="accent4">
                    <a:lumMod val="50000"/>
                  </a:schemeClr>
                </a:solidFill>
              </a:rPr>
              <a:t> Тогда возникает проблема: необходимо избежать белкового истощения тканей и, в то же время, не превысить способность организма справиться с белковой нагрузкой.</a:t>
            </a:r>
          </a:p>
          <a:p>
            <a:pPr algn="just"/>
            <a:r>
              <a:rPr lang="ru-RU" sz="8600" b="1" i="1" dirty="0">
                <a:solidFill>
                  <a:schemeClr val="accent4">
                    <a:lumMod val="50000"/>
                  </a:schemeClr>
                </a:solidFill>
              </a:rPr>
              <a:t> Установлено, что потребление больным с хронической почечной недостаточностью 0,5–0,6 г белка на 1 кг массы тела позволяет организму лучше справляться с вторичными инфекционными осложнениями, чем ранее рекомендовавшиеся минимальные дозы . </a:t>
            </a:r>
          </a:p>
          <a:p>
            <a:pPr algn="just"/>
            <a:r>
              <a:rPr lang="ru-RU" sz="8600" b="1" i="1" dirty="0">
                <a:solidFill>
                  <a:schemeClr val="accent4">
                    <a:lumMod val="50000"/>
                  </a:schemeClr>
                </a:solidFill>
              </a:rPr>
              <a:t>При онкологических процессах пищевая реабилитация позволяет раковому больному восстановить утраченные функции клеточного иммунитета и способствует лучшей переносимости </a:t>
            </a:r>
            <a:r>
              <a:rPr lang="ru-RU" sz="8600" b="1" i="1" dirty="0" err="1">
                <a:solidFill>
                  <a:schemeClr val="accent4">
                    <a:lumMod val="50000"/>
                  </a:schemeClr>
                </a:solidFill>
              </a:rPr>
              <a:t>химио</a:t>
            </a:r>
            <a:r>
              <a:rPr lang="ru-RU" sz="8600" b="1" i="1" dirty="0">
                <a:solidFill>
                  <a:schemeClr val="accent4">
                    <a:lumMod val="50000"/>
                  </a:schemeClr>
                </a:solidFill>
              </a:rPr>
              <a:t>- и лучевой терапии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Азотистый баланс = поступление N – выведение N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Для подсчета азотного равновесия определяют количество вводимого белка в сутки и азот мочевины (или, что является более точным, общий азот) в суточной моче. </a:t>
            </a:r>
          </a:p>
          <a:p>
            <a:r>
              <a:rPr lang="ru-RU" dirty="0"/>
              <a:t>Выводимый азот складывается из азота мочевины, </a:t>
            </a:r>
            <a:r>
              <a:rPr lang="ru-RU" dirty="0" err="1"/>
              <a:t>немочевинного</a:t>
            </a:r>
            <a:r>
              <a:rPr lang="ru-RU" dirty="0"/>
              <a:t> азота и потерь азота через кишечник, кожные покровы и т.п. </a:t>
            </a:r>
          </a:p>
          <a:p>
            <a:r>
              <a:rPr lang="ru-RU" dirty="0"/>
              <a:t>Учитывая, что белки содержат примерно 15% азота, уравнение [ приобретает следующий вид:</a:t>
            </a:r>
          </a:p>
          <a:p>
            <a:r>
              <a:rPr lang="ru-RU" dirty="0"/>
              <a:t>Азотный баланс (г/</a:t>
            </a:r>
            <a:r>
              <a:rPr lang="ru-RU" dirty="0" err="1"/>
              <a:t>сут</a:t>
            </a:r>
            <a:r>
              <a:rPr lang="ru-RU" dirty="0"/>
              <a:t>) = (потребляемый белок / 6,25) – (AM + 4)</a:t>
            </a:r>
          </a:p>
          <a:p>
            <a:r>
              <a:rPr lang="ru-RU" dirty="0"/>
              <a:t>где АММ – азот мочевины, AM = 0,466 × мочевину (г/</a:t>
            </a:r>
            <a:r>
              <a:rPr lang="ru-RU" dirty="0" err="1"/>
              <a:t>сут</a:t>
            </a:r>
            <a:r>
              <a:rPr lang="ru-RU" dirty="0"/>
              <a:t>).</a:t>
            </a:r>
          </a:p>
          <a:p>
            <a:r>
              <a:rPr lang="ru-RU" dirty="0"/>
              <a:t>Для увеличения массы тела необходим положительный азотный баланс не менее 4–6 г в сутки.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ПОТРЕБНОСТЬ В ЭНЕРГИИ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Понятие о потребности в энергии тесно связано с расходом энергии, то есть для сохранения стабильной массы тела поступление энергии должно соответствовать ее расходу. Определение расхода энергии базируется на установлении уровня основного обмена (УОО).</a:t>
            </a:r>
          </a:p>
          <a:p>
            <a:r>
              <a:rPr lang="ru-RU" dirty="0"/>
              <a:t>УОО – это энергетические затраты, направленные на поддержание основных жизненных функций организма в условиях состояния покоя в нейтральной температурной среде.</a:t>
            </a:r>
          </a:p>
          <a:p>
            <a:r>
              <a:rPr lang="ru-RU" dirty="0"/>
              <a:t>Величина УОО обусловливается рядом факторов, наиболее значимыми из которых являются возраст, пол и масса тела.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B8C950-CFAA-41DC-A35D-68F7A054B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C14B77-7662-4077-A8E9-5F5298D85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6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833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B02F55F-6EBF-4A25-A656-23C456DE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471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95C9F76-509B-4222-8729-3D9200896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390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1A75C38-3126-4225-8C58-95E79242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223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169357F-E8E1-4A9A-BC85-320AA9499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2"/>
            <a:ext cx="9144000" cy="68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10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200" b="1" i="1" dirty="0">
                <a:solidFill>
                  <a:schemeClr val="accent5">
                    <a:lumMod val="50000"/>
                  </a:schemeClr>
                </a:solidFill>
              </a:rPr>
              <a:t>Для определения УОО у конкретного человека наиболее точным методом является непрямая калориметрия, связанная с определением объемов вдыхаемого кислорода и выдыхаемого углекислого газа и основанная на известных значениях количества энергии, выделяемой при сгорании белков, жиров и углеводов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br>
              <a:rPr lang="ru-RU" sz="2200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276872"/>
            <a:ext cx="8928992" cy="4581128"/>
          </a:xfrm>
        </p:spPr>
        <p:txBody>
          <a:bodyPr>
            <a:normAutofit/>
          </a:bodyPr>
          <a:lstStyle/>
          <a:p>
            <a:r>
              <a:rPr lang="ru-RU" dirty="0"/>
              <a:t>Окисление белков (г) = 6,25 × азот мочи.</a:t>
            </a:r>
          </a:p>
          <a:p>
            <a:r>
              <a:rPr lang="ru-RU" dirty="0"/>
              <a:t>Окисление углеводов(г) = (–2,56 × азот мочи) – (2,91 × VO</a:t>
            </a:r>
            <a:r>
              <a:rPr lang="ru-RU" baseline="-25000" dirty="0"/>
              <a:t>2</a:t>
            </a:r>
            <a:r>
              <a:rPr lang="ru-RU" dirty="0"/>
              <a:t>) + (4,12 × VCO</a:t>
            </a:r>
            <a:r>
              <a:rPr lang="ru-RU" baseline="-25000" dirty="0"/>
              <a:t>2</a:t>
            </a:r>
            <a:r>
              <a:rPr lang="ru-RU" dirty="0"/>
              <a:t>).</a:t>
            </a:r>
          </a:p>
          <a:p>
            <a:r>
              <a:rPr lang="ru-RU" dirty="0"/>
              <a:t>Окисление жиров (г) = (–1,94 × азот мочи) + (1,69 × VO</a:t>
            </a:r>
            <a:r>
              <a:rPr lang="ru-RU" baseline="-25000" dirty="0"/>
              <a:t>2</a:t>
            </a:r>
            <a:r>
              <a:rPr lang="ru-RU" dirty="0"/>
              <a:t>) – (1,69 × VCO</a:t>
            </a:r>
            <a:r>
              <a:rPr lang="ru-RU" baseline="-25000" dirty="0"/>
              <a:t>2</a:t>
            </a:r>
            <a:r>
              <a:rPr lang="ru-RU" dirty="0"/>
              <a:t>),</a:t>
            </a:r>
          </a:p>
          <a:p>
            <a:r>
              <a:rPr lang="ru-RU" dirty="0"/>
              <a:t>где VO</a:t>
            </a:r>
            <a:r>
              <a:rPr lang="ru-RU" baseline="-25000" dirty="0"/>
              <a:t>2</a:t>
            </a:r>
            <a:r>
              <a:rPr lang="ru-RU" dirty="0"/>
              <a:t> – потребление O</a:t>
            </a:r>
            <a:r>
              <a:rPr lang="ru-RU" baseline="-25000" dirty="0"/>
              <a:t>2</a:t>
            </a:r>
            <a:r>
              <a:rPr lang="ru-RU" dirty="0"/>
              <a:t>, л/</a:t>
            </a:r>
            <a:r>
              <a:rPr lang="ru-RU" dirty="0" err="1"/>
              <a:t>сут</a:t>
            </a:r>
            <a:r>
              <a:rPr lang="ru-RU" dirty="0"/>
              <a:t>; VCО</a:t>
            </a:r>
            <a:r>
              <a:rPr lang="ru-RU" baseline="-25000" dirty="0"/>
              <a:t>2</a:t>
            </a:r>
            <a:r>
              <a:rPr lang="ru-RU" dirty="0"/>
              <a:t> – выделение СО</a:t>
            </a:r>
            <a:r>
              <a:rPr lang="ru-RU" baseline="-25000" dirty="0"/>
              <a:t>2</a:t>
            </a:r>
            <a:r>
              <a:rPr lang="ru-RU" dirty="0"/>
              <a:t> л/</a:t>
            </a:r>
            <a:r>
              <a:rPr lang="ru-RU" dirty="0" err="1"/>
              <a:t>сут</a:t>
            </a:r>
            <a:r>
              <a:rPr lang="ru-RU" dirty="0"/>
              <a:t>; ОАМ – общий азот суточной мочи, г/</a:t>
            </a:r>
            <a:r>
              <a:rPr lang="ru-RU" dirty="0" err="1"/>
              <a:t>сут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81F8CF-5040-4E4C-BE7B-5D9F9002276C}"/>
              </a:ext>
            </a:extLst>
          </p:cNvPr>
          <p:cNvSpPr txBox="1"/>
          <p:nvPr/>
        </p:nvSpPr>
        <p:spPr>
          <a:xfrm>
            <a:off x="323528" y="332329"/>
            <a:ext cx="86409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Респираторный коэффициент (RQ) – отношение выделенной углекислоты к потребленному организмом кислороду за единицу времени (VCO</a:t>
            </a:r>
            <a:r>
              <a:rPr lang="ru-RU" sz="2400" b="1" i="1" baseline="-25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/VO</a:t>
            </a:r>
            <a:r>
              <a:rPr lang="ru-RU" sz="2400" b="1" i="1" baseline="-25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) – величина, характеризующая процессы окисления энергетических субстратов в организме. Поэтому расчет респираторного коэффициента позволяет при непрямой калориметрии получить данные о преимущественном использовании источников энергии организмом. 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Так, при значении RQ &gt;1 – преобладает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липогенез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RQ = 1 – в основном происходит утилизация углеводов,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при RQ &lt; 0.7 – утилизируются жиры.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Суммарное уравнение непрямой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калорометрии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(уравнение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Вейра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) для определения основного обмена имеет следующий вид: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УОО (ккал/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сут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)= (3,941 × VO</a:t>
            </a:r>
            <a:r>
              <a:rPr lang="ru-RU" sz="2400" b="1" i="1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) + (1,106 × VCO</a:t>
            </a:r>
            <a:r>
              <a:rPr lang="ru-RU" sz="2400" b="1" i="1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) – (2,17 × ОАМ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33350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96D3B1-185A-4144-AA50-EFDF3DA9B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"/>
            <a:ext cx="9144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094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23400E-2EA3-47E2-93A6-BB99E390DE17}"/>
              </a:ext>
            </a:extLst>
          </p:cNvPr>
          <p:cNvSpPr txBox="1"/>
          <p:nvPr/>
        </p:nvSpPr>
        <p:spPr>
          <a:xfrm>
            <a:off x="251520" y="188640"/>
            <a:ext cx="849694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Методика может использоваться для установления потребности в калориях у больных с резко измененным весом при значительной задержке жидкости или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</a:rPr>
              <a:t>гиперкатаболических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 процессах</a:t>
            </a:r>
            <a:r>
              <a:rPr lang="ru-RU" sz="2800" dirty="0"/>
              <a:t>.</a:t>
            </a:r>
          </a:p>
          <a:p>
            <a:endParaRPr lang="ru-RU" sz="2800" dirty="0"/>
          </a:p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Для расчета расхода (а, соответственно, и потребности) в энергии требуется прибавить к количеству энергии, потраченной на поддержание основного обмена, затраты, связанные с физической активностью организма, а у больного человека – и обусловленные патологическими метаболическими изменениями.</a:t>
            </a:r>
          </a:p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Удобным является использование формул уровня УОО, принятых ВОЗ</a:t>
            </a:r>
          </a:p>
        </p:txBody>
      </p:sp>
    </p:spTree>
    <p:extLst>
      <p:ext uri="{BB962C8B-B14F-4D97-AF65-F5344CB8AC3E}">
        <p14:creationId xmlns:p14="http://schemas.microsoft.com/office/powerpoint/2010/main" val="32563139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/>
              <a:t>Уровень основного обмена в зависимости от возраста, пола и массы тела (ВОЗ, 1985</a:t>
            </a:r>
            <a:r>
              <a:rPr lang="ru-RU" b="1" dirty="0"/>
              <a:t>)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12775"/>
          <a:ext cx="9144000" cy="5445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Возраст (в годах)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Ккал/сут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МДж/сут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01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Мужчины: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0–3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60,9МТ – 54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0,255МТ – 0,226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3–10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22,7МТ + 495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0,0949МТ + 2,07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10–18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17,5МТ + 651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0,0732МТ + 2,72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18–30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15,3МТ + 679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0,0640МТ + 2,84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30–60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11,6МТ + 879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0,0485МТ + 3,67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&gt;60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13,5МТ + 487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0,0565МТ + 2,04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301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Женщины: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0–3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61,0МТ – 51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0,255МТ – 0,214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3–10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22,5МТ + 499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0,0941МТ + 2,09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10–18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12,2МТ + 746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0,0510МТ + 3,12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18–30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14,7МТ + 496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0,0615МТ + 2,08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30–60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8,7МТ + 829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0,0364МТ + 3,47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63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&gt;60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10,5МТ + 596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0,0439МТ + 2,49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AC62FD-E3AB-4973-9965-429C2B80C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45B0452-B584-40D6-9576-A82AC75A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234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1DAD60A-32BF-481F-9691-6F1CFDAE6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419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C47B02-ECAA-4758-B094-9821CC0D7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42493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798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3727</Words>
  <Application>Microsoft Office PowerPoint</Application>
  <PresentationFormat>Экран (4:3)</PresentationFormat>
  <Paragraphs>414</Paragraphs>
  <Slides>91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Тема Office</vt:lpstr>
      <vt:lpstr>Научные основы питания здорового и больного человека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Пища-источник энергии и веществ обеспечивающих жизнедеятельность всех живых организмов</vt:lpstr>
      <vt:lpstr>Мечта об идеальной пище  и идеальном питании уходит в глубокую древность, их можно обнаружить в греческой мифологии</vt:lpstr>
      <vt:lpstr>Дефектное питание –причина нарушения физического и умственного развития, нарушений его так называемых физиологических стандартов</vt:lpstr>
      <vt:lpstr>Идеальная пища Идеальное питание что это?</vt:lpstr>
      <vt:lpstr>В начале 20 века было сформулировано научное определение идеальной пищи и питания с позиции теории сбалансированного питания</vt:lpstr>
      <vt:lpstr>Осложнения сбалансированного питания привели к пересмотру взглядов</vt:lpstr>
      <vt:lpstr>Человек будущего и его питание</vt:lpstr>
      <vt:lpstr>Главное положение теории сбалансированного питания </vt:lpstr>
      <vt:lpstr>Основные постулаты теории адекватного питания</vt:lpstr>
      <vt:lpstr>Основные постулаты теории адекватного питания</vt:lpstr>
      <vt:lpstr>Состав пищи </vt:lpstr>
      <vt:lpstr>Трофология –наука о механизмах и закономерностях ассимиляции пищевых веществ</vt:lpstr>
      <vt:lpstr>Трофология пытается решить комплекс задач стоящих перед человечеством</vt:lpstr>
      <vt:lpstr>культура питания</vt:lpstr>
      <vt:lpstr>Согласно приказу № 330 МЗ РФ от 5.08.03 г. стандартной для питания больных в стационарах признана диета, содержащая белков 85–90 г, жиров 70–80 г, углеводов 300–330 г, энергетической ценностью 2170–2400 ккал в сутки.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ПОТРЕБНОСТИ ОРГАНИЗМА В БЕЛКЕ</vt:lpstr>
      <vt:lpstr>Презентация PowerPoint</vt:lpstr>
      <vt:lpstr>Презентация PowerPoint</vt:lpstr>
      <vt:lpstr>Кроме того, сохранение азотного равновесия достигается при меньшем количестве высококачественного белка, близкого к "идеальному". </vt:lpstr>
      <vt:lpstr> Потребности в незаменимых аминокислотах ("идеальный" белок) </vt:lpstr>
      <vt:lpstr>Понятие качества белка</vt:lpstr>
      <vt:lpstr>Кроме аминокислотного состава значимость белка в питании определяется его усвояемостью</vt:lpstr>
      <vt:lpstr>Потребность в белке при различных состояниях </vt:lpstr>
      <vt:lpstr>Презентация PowerPoint</vt:lpstr>
      <vt:lpstr>Презентация PowerPoint</vt:lpstr>
      <vt:lpstr>Методология метаболического мониторинга</vt:lpstr>
      <vt:lpstr>Презентация PowerPoint</vt:lpstr>
      <vt:lpstr>Презентация PowerPoint</vt:lpstr>
      <vt:lpstr>Презентация PowerPoint</vt:lpstr>
      <vt:lpstr> Суточные потребности в энергии и безопасный уровень потребления белка в сутки для взрослых (ВОЗ, 1990) </vt:lpstr>
      <vt:lpstr>   При ряде состояний (лихорадка, переломы, ожоговая болезнь, хирургическая травма) происходит интенсивная потеря белка в острой фазе заболевания, и необходимо его восстановление при выздоровлении.  </vt:lpstr>
      <vt:lpstr>Белковые и энергетические потребности взрослого больного в зависимости от степени метаболического стресса (по M. Levin, 1985) </vt:lpstr>
      <vt:lpstr> Потребности в белке при некоторых заболеваниях при энтеральном питании (приказ № 330 МЗ РФ от 5.08.03) </vt:lpstr>
      <vt:lpstr>При некоторых заболеваниях потребление белка необходимо ограничивать</vt:lpstr>
      <vt:lpstr>Азотистый баланс = поступление N – выведение N</vt:lpstr>
      <vt:lpstr>ПОТРЕБНОСТЬ В ЭНЕРГИИ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Для определения УОО у конкретного человека наиболее точным методом является непрямая калориметрия, связанная с определением объемов вдыхаемого кислорода и выдыхаемого углекислого газа и основанная на известных значениях количества энергии, выделяемой при сгорании белков, жиров и углеводов. </vt:lpstr>
      <vt:lpstr>Презентация PowerPoint</vt:lpstr>
      <vt:lpstr>Презентация PowerPoint</vt:lpstr>
      <vt:lpstr>Презентация PowerPoint</vt:lpstr>
      <vt:lpstr>Уровень основного обмена в зависимости от возраста, пола и массы тела (ВОЗ, 1985)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</dc:creator>
  <cp:lastModifiedBy>Work</cp:lastModifiedBy>
  <cp:revision>69</cp:revision>
  <dcterms:created xsi:type="dcterms:W3CDTF">2012-09-02T08:48:09Z</dcterms:created>
  <dcterms:modified xsi:type="dcterms:W3CDTF">2024-02-21T13:23:01Z</dcterms:modified>
</cp:coreProperties>
</file>