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3" r:id="rId4"/>
    <p:sldId id="274" r:id="rId5"/>
    <p:sldId id="275" r:id="rId6"/>
    <p:sldId id="320" r:id="rId7"/>
    <p:sldId id="301" r:id="rId8"/>
    <p:sldId id="302" r:id="rId9"/>
    <p:sldId id="285" r:id="rId10"/>
    <p:sldId id="321" r:id="rId11"/>
    <p:sldId id="307" r:id="rId12"/>
    <p:sldId id="291" r:id="rId13"/>
    <p:sldId id="277" r:id="rId14"/>
    <p:sldId id="281" r:id="rId15"/>
    <p:sldId id="279" r:id="rId16"/>
    <p:sldId id="280" r:id="rId17"/>
    <p:sldId id="283" r:id="rId18"/>
    <p:sldId id="284" r:id="rId19"/>
    <p:sldId id="268" r:id="rId20"/>
    <p:sldId id="264" r:id="rId21"/>
    <p:sldId id="260" r:id="rId22"/>
    <p:sldId id="257" r:id="rId23"/>
    <p:sldId id="267" r:id="rId24"/>
    <p:sldId id="269" r:id="rId25"/>
    <p:sldId id="258" r:id="rId26"/>
    <p:sldId id="259" r:id="rId27"/>
    <p:sldId id="262" r:id="rId28"/>
    <p:sldId id="261" r:id="rId29"/>
    <p:sldId id="276" r:id="rId30"/>
    <p:sldId id="271" r:id="rId31"/>
    <p:sldId id="265" r:id="rId32"/>
    <p:sldId id="292" r:id="rId33"/>
    <p:sldId id="270" r:id="rId34"/>
    <p:sldId id="286" r:id="rId35"/>
    <p:sldId id="287" r:id="rId36"/>
    <p:sldId id="282" r:id="rId37"/>
    <p:sldId id="288" r:id="rId38"/>
    <p:sldId id="289" r:id="rId39"/>
    <p:sldId id="290" r:id="rId40"/>
    <p:sldId id="303" r:id="rId41"/>
    <p:sldId id="304" r:id="rId42"/>
    <p:sldId id="305" r:id="rId43"/>
    <p:sldId id="306" r:id="rId44"/>
    <p:sldId id="293" r:id="rId45"/>
    <p:sldId id="294" r:id="rId46"/>
    <p:sldId id="295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296" r:id="rId59"/>
    <p:sldId id="298" r:id="rId60"/>
    <p:sldId id="299" r:id="rId61"/>
    <p:sldId id="300" r:id="rId62"/>
    <p:sldId id="308" r:id="rId63"/>
    <p:sldId id="297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FE6D30-7C9E-4A53-88CA-C25530591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E53CD8B-DC8D-4F30-8430-B942D70E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772C0F-224A-4D18-B0C1-341E1D3A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5548053-3954-423B-9127-F553E892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EB8AD5-79A7-4A00-8E6B-6531DD40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98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C7ADE8-837A-4388-9375-CAF4E82D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488A510-34E7-415E-9C4E-DA8D2EF96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864148-7FD5-4188-A543-126F6C18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D1ADD-75D7-4CD7-9ADA-2B0920ED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2C052B-0523-416C-905E-E289F7A7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8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52BFE6B-9B31-4A6D-BEAA-06D1E15A4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98626D0-2DE2-42A7-B9E5-5062355D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401537-3FC9-4720-963E-D04C41DB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0D66BC-33F5-43D1-BB7B-3B50AD9A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06234D-2243-4036-8375-FAD999DA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4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B6A56C-55C1-4839-A39D-8DF9FEE4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696814-AAAB-47B3-936F-28A9D6A18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633741A-4D30-4D64-ADAD-BFE72429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0EE470-11FD-4595-B7E0-989409C6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F09FE1-8E3E-434C-BBCB-2B4C825D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5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110BBC-1E9A-472B-B123-C5D211C6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458DE4-D9DC-4216-8C17-2B9A13BD1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094CE08-0B26-45A7-A769-B86495F4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F434C4-D5E5-43AE-AD8C-150C34D4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FD43EA-B081-4E6F-BB64-6A2F33F4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6ADEB9-0C70-41A5-A50F-B0B476DE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B0AED7-EE7D-476D-A7A9-8B2AF9E18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9EA5145-8707-4ED5-B2F0-8443074D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67555C-97DC-4AA8-8221-A235B2E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7840C9C-5825-4950-B8F6-AE94DC66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1028E8A-736F-4136-894D-87E882D0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4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B1EAE-4320-4C7F-8DC0-C1B78980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7C61D2A-E00B-4ACC-B277-BEE921685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9BA6C1-F1D3-4003-8A6B-300DF9B05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C17A3B1-6EFE-456C-9B04-4015CF27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912B835-81BE-41BF-8CF2-4A2B44334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1D593A2-C648-4CB1-B819-5B2A38B9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8B44AC6-B1E3-4BC3-83D3-BF0E93435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151099F-BCAD-46F0-B7E1-A4CD5482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6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792A40-F3BF-4C22-9226-791ED4B6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D690C1-6356-4297-8900-EBC1818B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EED49C6-3C7B-4A2C-AA85-7556B11F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AD386B5-8CE2-499E-AACD-6C919366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6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77A414-5256-459E-B3A2-F69B12BA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FB2971D-A374-497F-B05F-F963D3ED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0515984-584E-46AD-A728-2111B503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96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191C27-29F2-4467-B6BD-E1093B6C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4D1106-B9ED-4073-9CF5-B4297847C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EBA11-7E3B-44ED-BCEE-D44348431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DBE0E92-F5A3-4A4D-9F2F-1F939380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DFB54F5-78F9-458B-9B73-DEFE9ED7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ADAF85-01D2-47DF-AD7D-E396A245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EAAAF7-564F-4813-81B3-27A48859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39CD36F-84DE-4314-984A-907FE08D5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02FDD2A-79E2-4DBE-AAC6-DD96503C3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FABB99-62B6-4848-B175-99F73DD5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5B33EA5-43DD-4688-A5F0-8A4D17929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DD10366-A20C-44A4-92DA-D7E1D63B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9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EBA680-6713-4E5F-ABB3-E1FE8BFB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8B3569-7B98-4670-8FEE-260A2B236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199092-029E-4811-8ED6-38E9B83D4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5C69-ABE7-46DE-99A1-B4166452CA0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548223A-054F-49BA-BC16-FCD9086AA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A8F8DD2-0CBF-4372-BD4B-AA584D728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45F9-68D9-41DB-ACA8-44F5A3F3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2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62465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54962C-F11D-4CFA-AD08-C6E743FCD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67" y="1815548"/>
            <a:ext cx="6758608" cy="1245703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</a:rPr>
              <a:t>Лечебное питание при фенилкетонурии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92D109-811F-4C13-B152-D0A800282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4643"/>
            <a:ext cx="5724939" cy="162339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Проф. Дружинина Н.А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Кафедра педиатрии ИДПО БГМУ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41106C-F5DF-496A-AF92-B96C4DEEA7E0}"/>
              </a:ext>
            </a:extLst>
          </p:cNvPr>
          <p:cNvSpPr txBox="1"/>
          <p:nvPr/>
        </p:nvSpPr>
        <p:spPr>
          <a:xfrm>
            <a:off x="0" y="192156"/>
            <a:ext cx="7991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cs typeface="Aharoni" panose="02010803020104030203" pitchFamily="2" charset="-79"/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D8D871-6FD2-4341-AD08-B72CDD34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73009" y="0"/>
            <a:ext cx="431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D5A876-5352-4475-82E5-D0729344755F}"/>
              </a:ext>
            </a:extLst>
          </p:cNvPr>
          <p:cNvSpPr txBox="1"/>
          <p:nvPr/>
        </p:nvSpPr>
        <p:spPr>
          <a:xfrm>
            <a:off x="371061" y="62160"/>
            <a:ext cx="109065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Лечение фенилкетонурии</a:t>
            </a:r>
          </a:p>
          <a:p>
            <a:r>
              <a:rPr lang="ru-RU" dirty="0"/>
              <a:t>В настоящее время разрабатываются препараты, которые позволят контролировать уровень фенилаланина в крови без соблюдения диеты. В этом направлении есть значительные успехи, но в продаже такие лекарственные средства появятся не раньше, чем через 5–7 лет. Постоянно идет работа над поиском новых средств и методов борьбы с болезнью:</a:t>
            </a:r>
          </a:p>
          <a:p>
            <a:endParaRPr lang="ru-RU" dirty="0"/>
          </a:p>
          <a:p>
            <a:r>
              <a:rPr lang="ru-RU" dirty="0"/>
              <a:t>1. Перспективным направлением считается использование растительного фермента </a:t>
            </a:r>
            <a:r>
              <a:rPr lang="ru-RU" dirty="0" err="1"/>
              <a:t>фенилаланинлиазы</a:t>
            </a:r>
            <a:r>
              <a:rPr lang="ru-RU" dirty="0"/>
              <a:t>, который будет расщеплять излишки фенилаланина в организме.</a:t>
            </a:r>
          </a:p>
          <a:p>
            <a:endParaRPr lang="ru-RU" dirty="0"/>
          </a:p>
          <a:p>
            <a:r>
              <a:rPr lang="ru-RU" dirty="0"/>
              <a:t>2. Ученые возлагают большие надежды на генотерапию с использованием вирусного фактора, которая позволит вылечить больной ген и полностью избавиться от проблемы.</a:t>
            </a:r>
          </a:p>
          <a:p>
            <a:endParaRPr lang="ru-RU" dirty="0"/>
          </a:p>
          <a:p>
            <a:r>
              <a:rPr lang="ru-RU" dirty="0"/>
              <a:t>3. Практикуется введение гена </a:t>
            </a:r>
            <a:r>
              <a:rPr lang="ru-RU" dirty="0" err="1"/>
              <a:t>фенилаланингидроксилазы</a:t>
            </a:r>
            <a:r>
              <a:rPr lang="ru-RU" dirty="0"/>
              <a:t> прямо в пораженные клетки печени.</a:t>
            </a:r>
          </a:p>
          <a:p>
            <a:endParaRPr lang="ru-RU" dirty="0"/>
          </a:p>
          <a:p>
            <a:r>
              <a:rPr lang="ru-RU" dirty="0"/>
              <a:t>Но в нашей стране эти разработки пока не используются. На сегодняшний день в России единственным эффективным методом лечения фенилкетонурии является диетотерапия.</a:t>
            </a:r>
          </a:p>
        </p:txBody>
      </p:sp>
    </p:spTree>
    <p:extLst>
      <p:ext uri="{BB962C8B-B14F-4D97-AF65-F5344CB8AC3E}">
        <p14:creationId xmlns:p14="http://schemas.microsoft.com/office/powerpoint/2010/main" val="151153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2431274-63D7-4811-87D0-F36CF32B8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8832B6B-F701-43F1-B7E0-F1DA24E0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0"/>
            <a:ext cx="1152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6B8EEB-FF45-42F0-A3D8-A8A7DC979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0"/>
            <a:ext cx="11595652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A550C4-CD11-4CD6-8454-BE3DB5C2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C556312-5244-48F4-AA54-35DE604D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0"/>
            <a:ext cx="11728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62EFA8-CEA7-4F85-AB9A-0628AFA25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00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38ED9F-3E31-4A30-9F80-C60F0B9AC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635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6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8DC948A-9152-4D5D-AFF5-BDD9EE9E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1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D83271B-6F24-45A5-B905-F69D8D31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31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6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CF5A52-5732-45A7-8C14-80D7462B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0"/>
            <a:ext cx="1133060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F3E066E-79D4-4386-A33F-791789CF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6" y="152400"/>
            <a:ext cx="11330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8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0537C14-17AC-4F9B-AE20-7B4C0770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0"/>
            <a:ext cx="11211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8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5B2A9CA-817E-4D1D-8935-ECACA7B1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93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8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4421AF-EFD2-4ED2-AC9C-D15AD86C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1741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2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A5B09C8-3ADC-46C3-9A33-2B0EBFD1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180305"/>
            <a:ext cx="1164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56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37023C-7F48-4424-B040-2A8C1CD9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3" y="-1"/>
            <a:ext cx="11184835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D9BF16F-38E7-4E9E-887E-E3371E639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0"/>
            <a:ext cx="1126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3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A71C3D0-C69C-452C-AF69-E58FD1C3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7" y="0"/>
            <a:ext cx="526111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586BD5-DDDB-47C2-805C-EA76931D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83" y="0"/>
            <a:ext cx="5897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679E1BA-64E9-4F33-8202-709367D9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35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FAA9F90-24F0-4331-9FA6-FC25C1B23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1500"/>
            <a:ext cx="104957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90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DCB09D-CAAD-4C6F-9B36-E54587EE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7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3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14864E-8D75-4E66-9ECE-3D65E4D9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0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9631EF7-C1A5-4717-9847-17B007B3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0"/>
            <a:ext cx="10230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1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43F674E-CA74-4F1B-A91D-61E691C2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92765"/>
            <a:ext cx="11039061" cy="65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8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0EF8BA-CC3A-4C28-AC79-9F4F65FF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0"/>
            <a:ext cx="1074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64A5C41-1D99-43D3-A102-80BBD625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0"/>
            <a:ext cx="1018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38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B2DF77F-53CD-4226-83A5-A7B8349A5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1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1BB538E-37A2-4B56-9733-BF2C742D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030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87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D10CE1-853A-4E9A-82D6-13893DF5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0"/>
            <a:ext cx="1150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2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6C8D1F-FB00-437B-AC41-1D072A56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132522"/>
            <a:ext cx="5075583" cy="46823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EC67E05-58C2-4E7C-B447-281572C7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44" y="66261"/>
            <a:ext cx="6546572" cy="62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08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61F063D-87D4-4974-8562-AAD4F745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0"/>
            <a:ext cx="9700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72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77A1BE0-CAF5-4E58-B9B8-5988F40A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0482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AF8EDC6-8533-4267-B08B-441E6BFB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09"/>
            <a:ext cx="12046225" cy="68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9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D4E3416-4B4C-4E46-8FF8-D7DF9359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0"/>
            <a:ext cx="9369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1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9DFD7E6-856E-4FE7-AF0F-90B71442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-1"/>
            <a:ext cx="10893287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5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1A820B5-3865-41F7-BB2D-07A98C5E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41" y="0"/>
            <a:ext cx="1149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309FB8-A9D5-468C-B72C-53DF892D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0"/>
            <a:ext cx="1054873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4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62AF8E-2A7E-48F5-B529-BF4B6A37B21E}"/>
              </a:ext>
            </a:extLst>
          </p:cNvPr>
          <p:cNvSpPr txBox="1"/>
          <p:nvPr/>
        </p:nvSpPr>
        <p:spPr>
          <a:xfrm>
            <a:off x="490330" y="754657"/>
            <a:ext cx="63875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Если дети находятся на грудном вскармливании, у них определяют уровень фенилаланина — при его объеме не выше 360 ммоль/л, они не нуждаются в докорме лечебными смесями. При повышении этого показателя пятая часть молока в питании заменяется в течение недели лечебным составом, при этом отслеживается состояние детей, их самочувствие и уровень фенилаланина плазмы. Если дети находятся на ИВ, им стоит заменять часть объема обычной смеси лечебной, в объеме около 1/5-1/4 от всего количества на кормление. Постепенно отслеживают индивидуальный объем лечебного питания и обычного, чтобы уровень фенилаланина не превышал заданных показателей, и не тормозилось развитие детей.</a:t>
            </a:r>
          </a:p>
          <a:p>
            <a:endParaRPr lang="ru-RU" dirty="0"/>
          </a:p>
          <a:p>
            <a:r>
              <a:rPr lang="ru-RU" dirty="0"/>
              <a:t>Важно знать, что подобное питание может приводить к снижению аппетита детей и провоцирует тошноту и иногда рвоту. В этих случаях уменьшают дозу лечебного питания, отменяют его на пару дней с последующим вновь постепенным введением для адаптации организма.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B4DE612-1D01-4BA7-9C12-88ADB42CCFE3}"/>
              </a:ext>
            </a:extLst>
          </p:cNvPr>
          <p:cNvSpPr txBox="1"/>
          <p:nvPr/>
        </p:nvSpPr>
        <p:spPr>
          <a:xfrm>
            <a:off x="781878" y="397565"/>
            <a:ext cx="6268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Правила введения лечебных смесей в питание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A5A8191-408A-4971-AB71-85519F81C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852" y="252412"/>
            <a:ext cx="5340626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34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4005E8-7F11-47BC-B1BD-0F57341E2D11}"/>
              </a:ext>
            </a:extLst>
          </p:cNvPr>
          <p:cNvSpPr txBox="1"/>
          <p:nvPr/>
        </p:nvSpPr>
        <p:spPr>
          <a:xfrm>
            <a:off x="1033670" y="357809"/>
            <a:ext cx="811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Прикорм у детей с фенилкетонурией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AD74BB-64D5-4438-9768-298953958152}"/>
              </a:ext>
            </a:extLst>
          </p:cNvPr>
          <p:cNvSpPr txBox="1"/>
          <p:nvPr/>
        </p:nvSpPr>
        <p:spPr>
          <a:xfrm>
            <a:off x="424071" y="727141"/>
            <a:ext cx="620201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 введении прикорма у детей с данной патологией есть свои особенности, им начинают введение прикорма с овощей и фруктов, их дают как и обычным детям, начиная с малых объемов, доводя норму до положенной по возрасту. Затем следуют злаковые прикормы, в которых также мало белка и соответственно, в них мало фенилаланина. Но важно отметить, что это должны быть </a:t>
            </a:r>
            <a:r>
              <a:rPr lang="ru-RU" dirty="0" err="1"/>
              <a:t>безглютеновые</a:t>
            </a:r>
            <a:r>
              <a:rPr lang="ru-RU" dirty="0"/>
              <a:t> и строго безмолочные каши на воде. Молоко — это белок и фенилаланин, поэтому вводить молочные каши детям до конца первого года не рекомендовано. В составе каши белка допустимо не более 1 грамма на 100 г продукта, о чем в готовых магазинных продуктах нужно смотреть данные на упаковке. Наиболее полезны каши из рисовой и кукурузной круп, гречки.</a:t>
            </a:r>
          </a:p>
          <a:p>
            <a:endParaRPr lang="ru-RU" dirty="0"/>
          </a:p>
          <a:p>
            <a:r>
              <a:rPr lang="ru-RU" dirty="0"/>
              <a:t>Ближе к 7-8 месяцам можно вводить детям в диету специальные продукты без фенилаланина или низкобелковые продукты, безбелковый хлеб, сухарики или галетное печенье. Такая специфическая диета с пониженным содержанием белка необходима на протяжении всего периода активного роста.</a:t>
            </a:r>
          </a:p>
        </p:txBody>
      </p:sp>
    </p:spTree>
    <p:extLst>
      <p:ext uri="{BB962C8B-B14F-4D97-AF65-F5344CB8AC3E}">
        <p14:creationId xmlns:p14="http://schemas.microsoft.com/office/powerpoint/2010/main" val="3592059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D5D2560-0C42-49C2-91BE-4CECC105820C}"/>
              </a:ext>
            </a:extLst>
          </p:cNvPr>
          <p:cNvSpPr txBox="1"/>
          <p:nvPr/>
        </p:nvSpPr>
        <p:spPr>
          <a:xfrm>
            <a:off x="1099930" y="424070"/>
            <a:ext cx="650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Белок в питании детей после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04E72D-6E5A-42C5-9591-B610ED7DD025}"/>
              </a:ext>
            </a:extLst>
          </p:cNvPr>
          <p:cNvSpPr txBox="1"/>
          <p:nvPr/>
        </p:nvSpPr>
        <p:spPr>
          <a:xfrm>
            <a:off x="781878" y="793402"/>
            <a:ext cx="673210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втором году в питание подключается специальная смесь аминокислот без содержания фенилаланина или белковый гидролизат, который дополнен витаминами и необходимыми минералами. Это позволяет им полноценно расти и использовать для построения белков тела все аминокислоты кроме той, на которую не вырабатываются ферменты. После года белок в питании постепенно увеличивается в объеме, нежели это было на первом году, постепенно и плавно проводится перевод питания ребенка на продукты для старшего возраста. Объем смеси на протяжении нескольких недель постепенно снижается на 1\5 часть, и заменяется более взрослыми продуктами. Расчет ведется, исходя из уровня белка в продукте.</a:t>
            </a:r>
          </a:p>
          <a:p>
            <a:endParaRPr lang="ru-RU" dirty="0"/>
          </a:p>
          <a:p>
            <a:r>
              <a:rPr lang="ru-RU" dirty="0"/>
              <a:t>Объем фенилаланина рассчитывают на массу тела и возраст детей, питательную смесь вводят на протяжении дня равными объемами, запивая водой или соками. Смеси аминокислот или особые продукты выписывает врач, родители получают их в аптеках, лечение данной патологии осуществляется за счет государства в рамках программы полиса ОМС.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33300EF-4994-4753-9541-020E5846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12" y="252412"/>
            <a:ext cx="4611757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8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EBC8B4-62A1-4384-B012-4318B691FC64}"/>
              </a:ext>
            </a:extLst>
          </p:cNvPr>
          <p:cNvSpPr txBox="1"/>
          <p:nvPr/>
        </p:nvSpPr>
        <p:spPr>
          <a:xfrm>
            <a:off x="238538" y="1431235"/>
            <a:ext cx="71561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Причинами повышения уровня фенилаланина при фенилкетонурии являются:</a:t>
            </a:r>
          </a:p>
          <a:p>
            <a:endParaRPr lang="ru-RU" dirty="0"/>
          </a:p>
          <a:p>
            <a:r>
              <a:rPr lang="ru-RU" dirty="0"/>
              <a:t>повышенное либо недостаточное поступление натурального белка с пищей;</a:t>
            </a:r>
          </a:p>
          <a:p>
            <a:r>
              <a:rPr lang="ru-RU" dirty="0"/>
              <a:t>метаболический стресс: энергетические потери - катаболизм белков;</a:t>
            </a:r>
          </a:p>
          <a:p>
            <a:r>
              <a:rPr lang="ru-RU" dirty="0"/>
              <a:t>инфекции;</a:t>
            </a:r>
          </a:p>
          <a:p>
            <a:r>
              <a:rPr lang="ru-RU" dirty="0"/>
              <a:t>соматические заболевания;</a:t>
            </a:r>
          </a:p>
          <a:p>
            <a:r>
              <a:rPr lang="ru-RU" dirty="0"/>
              <a:t>физическая активность;</a:t>
            </a:r>
          </a:p>
          <a:p>
            <a:r>
              <a:rPr lang="ru-RU" dirty="0"/>
              <a:t>потеря аппетита.</a:t>
            </a:r>
          </a:p>
          <a:p>
            <a:r>
              <a:rPr lang="ru-RU" dirty="0"/>
              <a:t>Фактически все эти ситуации (кроме повышенного поступления в организм белка натуральных продуктов) сводятся к недостатку белка лечебной смеси в результате повышения потребностей организма в энергии и нутриентах, их недостаточному поступлению или, проще говоря, к «скрытому голоданию». В качестве примера в таблице 1 приведены резервные показатели субстратов для организма ребенка весом 32 кг.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9A14F2-B19A-4F8C-B454-B1952F8C0B72}"/>
              </a:ext>
            </a:extLst>
          </p:cNvPr>
          <p:cNvSpPr txBox="1"/>
          <p:nvPr/>
        </p:nvSpPr>
        <p:spPr>
          <a:xfrm>
            <a:off x="238538" y="344557"/>
            <a:ext cx="899822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Часто в практике врача-генетика встречаются случаи, когда у пациента на фоне какого-либо соматического заболевания, инфекции, потери аппетита и т. д. увеличивается уровень фенилаланина в крови. Является ли это результатом неправильного питания</a:t>
            </a:r>
            <a:r>
              <a:rPr lang="ru-RU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800F0F-3234-49CA-B6DA-01FCF78CB4AB}"/>
              </a:ext>
            </a:extLst>
          </p:cNvPr>
          <p:cNvSpPr txBox="1"/>
          <p:nvPr/>
        </p:nvSpPr>
        <p:spPr>
          <a:xfrm>
            <a:off x="7394712" y="2416651"/>
            <a:ext cx="45587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Парадокс метаболического ответа на стресс состоит в том, что, являясь важнейшей приспособительной реакцией, направленной на обеспечение организма необходимыми субстратами, стресс в экстремальных случаях может приводить к нарушению функций организма и потере массы, а при фенилкетонурии — к ухудшению течения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3140442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E46B-7B5C-4391-9A74-E6004357D729}"/>
              </a:ext>
            </a:extLst>
          </p:cNvPr>
          <p:cNvSpPr txBox="1"/>
          <p:nvPr/>
        </p:nvSpPr>
        <p:spPr>
          <a:xfrm>
            <a:off x="185530" y="0"/>
            <a:ext cx="1158239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Потребности в белке и аминокислотах при заболеваниях</a:t>
            </a:r>
          </a:p>
          <a:p>
            <a:r>
              <a:rPr lang="ru-RU" dirty="0"/>
              <a:t>Существуют две трудности в определении белковых потребностей при наличии того или иного заболевания: разные болезни в различной степени влияют на белковые потребности; это также зависит от степени тяжести недуга.</a:t>
            </a:r>
          </a:p>
          <a:p>
            <a:endParaRPr lang="ru-RU" dirty="0"/>
          </a:p>
          <a:p>
            <a:r>
              <a:rPr lang="ru-RU" dirty="0"/>
              <a:t>При лихорадке, переломах, ожогах и хирургических вмешательствах, белок тела интенсивно теряется во время острой фазы болезни и должен быть восстановлен в процессе выздоровления. В результате возникают две проблемы: определение </a:t>
            </a:r>
            <a:r>
              <a:rPr lang="ru-RU" dirty="0" err="1"/>
              <a:t>нутритивных</a:t>
            </a:r>
            <a:r>
              <a:rPr lang="ru-RU" dirty="0"/>
              <a:t> потребностей в острой фазе заболевания и определение потребностей в процессе выздоровления.</a:t>
            </a:r>
          </a:p>
          <a:p>
            <a:endParaRPr lang="ru-RU" dirty="0"/>
          </a:p>
          <a:p>
            <a:r>
              <a:rPr lang="ru-RU" dirty="0"/>
              <a:t>Потери белка при острых заболеваниях могут быть значительными. Имеются различные мнения относительно высокого потребления белка. Однако, бесспорно, такие потери необходимо восполнять в процессе выздоровления.</a:t>
            </a:r>
          </a:p>
          <a:p>
            <a:r>
              <a:rPr lang="ru-RU" dirty="0"/>
              <a:t>Методы оценки </a:t>
            </a:r>
            <a:r>
              <a:rPr lang="ru-RU" dirty="0" err="1"/>
              <a:t>нутриционного</a:t>
            </a:r>
            <a:r>
              <a:rPr lang="ru-RU" dirty="0"/>
              <a:t> статуса</a:t>
            </a:r>
          </a:p>
          <a:p>
            <a:r>
              <a:rPr lang="ru-RU" b="1" dirty="0">
                <a:solidFill>
                  <a:srgbClr val="C00000"/>
                </a:solidFill>
              </a:rPr>
              <a:t>Антропометрия.</a:t>
            </a:r>
            <a:r>
              <a:rPr lang="ru-RU" dirty="0"/>
              <a:t> Антропометрия отражает изменения измеряемых анатомических параметров, связанных с изменением </a:t>
            </a:r>
            <a:r>
              <a:rPr lang="ru-RU" dirty="0" err="1"/>
              <a:t>нутриционного</a:t>
            </a:r>
            <a:r>
              <a:rPr lang="ru-RU" dirty="0"/>
              <a:t> статуса.\Масса тела — наиболее часто используемый в клинической практике параметр, хотя мы все еще далеки от идеального положения дел, когда пациент имеет в эпикризе данные о массе тела.</a:t>
            </a:r>
          </a:p>
          <a:p>
            <a:r>
              <a:rPr lang="ru-RU" dirty="0"/>
              <a:t>Индекс массы тела (ИМТ). Отношение массы к росту — масса (кг)/рост (</a:t>
            </a:r>
            <a:r>
              <a:rPr lang="ru-RU" dirty="0" err="1"/>
              <a:t>мІ</a:t>
            </a:r>
            <a:r>
              <a:rPr lang="ru-RU" dirty="0"/>
              <a:t>) — обычно выражается в такой форме, что позволяет сравнивать оба пола и большинство возрастных групп в следующих пределах значений:</a:t>
            </a:r>
          </a:p>
          <a:p>
            <a:r>
              <a:rPr lang="ru-RU" dirty="0"/>
              <a:t>20–25 — нормальное питание;</a:t>
            </a:r>
          </a:p>
          <a:p>
            <a:r>
              <a:rPr lang="ru-RU" dirty="0"/>
              <a:t>&gt; 30 — повышенное питание;</a:t>
            </a:r>
          </a:p>
          <a:p>
            <a:r>
              <a:rPr lang="ru-RU" dirty="0"/>
              <a:t>18–20 — возможное истощение;</a:t>
            </a:r>
          </a:p>
          <a:p>
            <a:r>
              <a:rPr lang="ru-RU" dirty="0"/>
              <a:t>&lt; 18 — истощение.</a:t>
            </a:r>
          </a:p>
        </p:txBody>
      </p:sp>
    </p:spTree>
    <p:extLst>
      <p:ext uri="{BB962C8B-B14F-4D97-AF65-F5344CB8AC3E}">
        <p14:creationId xmlns:p14="http://schemas.microsoft.com/office/powerpoint/2010/main" val="3588799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A58C72-AE28-4F90-AEFF-A354B4983289}"/>
              </a:ext>
            </a:extLst>
          </p:cNvPr>
          <p:cNvSpPr txBox="1"/>
          <p:nvPr/>
        </p:nvSpPr>
        <p:spPr>
          <a:xfrm>
            <a:off x="543340" y="967410"/>
            <a:ext cx="56586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Потребление пищи. Формальная количественная оценка потребления пищи должна быть неотъемлемой частью оценки </a:t>
            </a:r>
            <a:r>
              <a:rPr lang="ru-RU" dirty="0" err="1"/>
              <a:t>нутриционного</a:t>
            </a:r>
            <a:r>
              <a:rPr lang="ru-RU" dirty="0"/>
              <a:t> статуса. Для этого дневник приема пищи в течение 3–7 дней ведет сам пациент или его родители. Дневник помогает не только определить текущий статус, но и помогает выяснить, улучшается или ухудшается </a:t>
            </a:r>
            <a:r>
              <a:rPr lang="ru-RU" dirty="0" err="1"/>
              <a:t>нутриционный</a:t>
            </a:r>
            <a:r>
              <a:rPr lang="ru-RU" dirty="0"/>
              <a:t> статус пациента.</a:t>
            </a:r>
          </a:p>
          <a:p>
            <a:endParaRPr lang="ru-RU" dirty="0"/>
          </a:p>
          <a:p>
            <a:r>
              <a:rPr lang="ru-RU" dirty="0"/>
              <a:t>У истощенных пациентов нарушены физиологические функции. Такие больные подвержены высокому риску осложнений и неблагоприятного исхода заболевания. К тому же болезнь сама предрасполагает к развитию недостаточности питания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EA2DAF-4D92-4C7B-8797-3FD1700DDEC8}"/>
              </a:ext>
            </a:extLst>
          </p:cNvPr>
          <p:cNvSpPr txBox="1"/>
          <p:nvPr/>
        </p:nvSpPr>
        <p:spPr>
          <a:xfrm>
            <a:off x="6321287" y="795130"/>
            <a:ext cx="519485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Функциональные тесты по иммунной функции. </a:t>
            </a:r>
            <a:r>
              <a:rPr lang="ru-RU" dirty="0" err="1"/>
              <a:t>Chandra</a:t>
            </a:r>
            <a:r>
              <a:rPr lang="ru-RU" dirty="0"/>
              <a:t> показал тесную взаимосвязь между тестами, которые отражают состояние клеточного иммунитета, и степенью недостаточности питания. Лимфоциты в количестве 900–1500 клеток/</a:t>
            </a:r>
            <a:r>
              <a:rPr lang="ru-RU" dirty="0" err="1"/>
              <a:t>ммІ</a:t>
            </a:r>
            <a:r>
              <a:rPr lang="ru-RU" dirty="0"/>
              <a:t> указывают на умеренную недостаточность питания, а значения &lt; 900 клеток/</a:t>
            </a:r>
            <a:r>
              <a:rPr lang="ru-RU" dirty="0" err="1"/>
              <a:t>ммІ</a:t>
            </a:r>
            <a:r>
              <a:rPr lang="ru-RU" dirty="0"/>
              <a:t> свидетельствуют о тяжелой степени недостаточности питания. Пропорция и количество Т-лимфоцитов в периферической крови в случае недостаточности питания также снижены. Функция лейкоцитов, секреция антител и уровни комплемента могут быть нарушены.</a:t>
            </a:r>
          </a:p>
        </p:txBody>
      </p:sp>
    </p:spTree>
    <p:extLst>
      <p:ext uri="{BB962C8B-B14F-4D97-AF65-F5344CB8AC3E}">
        <p14:creationId xmlns:p14="http://schemas.microsoft.com/office/powerpoint/2010/main" val="115813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2F3824-988C-4F9E-8E8A-FE38D102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622156" cy="6286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5BB3C9-8F65-49DD-9B4D-4A99E4468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2" y="0"/>
            <a:ext cx="1162215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64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F1ABAA-D496-48BB-BBF2-428600A01144}"/>
              </a:ext>
            </a:extLst>
          </p:cNvPr>
          <p:cNvSpPr txBox="1"/>
          <p:nvPr/>
        </p:nvSpPr>
        <p:spPr>
          <a:xfrm>
            <a:off x="238540" y="200659"/>
            <a:ext cx="669234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Лабораторные параметры. Основным параметром для больных фенилкетонурией остается уровень фенилаланина в периферической крови.</a:t>
            </a:r>
          </a:p>
          <a:p>
            <a:endParaRPr lang="ru-RU" dirty="0"/>
          </a:p>
          <a:p>
            <a:r>
              <a:rPr lang="ru-RU" dirty="0"/>
              <a:t>Сывороточный альбумин отражает тяжесть воспалительного заболевания, травмы и т. д., а не степень недостаточности питания, хотя замедленное возвращение показателя сывороточного альбумина к нормальным значениям после острой фазы заболевания может быть следствием неадекватного потребления белка и энергии с пищей.</a:t>
            </a:r>
          </a:p>
          <a:p>
            <a:endParaRPr lang="ru-RU" dirty="0"/>
          </a:p>
          <a:p>
            <a:r>
              <a:rPr lang="ru-RU" dirty="0"/>
              <a:t>Более точно определить состояние </a:t>
            </a:r>
            <a:r>
              <a:rPr lang="ru-RU" dirty="0" err="1"/>
              <a:t>нутритивного</a:t>
            </a:r>
            <a:r>
              <a:rPr lang="ru-RU" dirty="0"/>
              <a:t> статуса позволяют белки с более коротким периодом полураспада, </a:t>
            </a:r>
            <a:r>
              <a:rPr lang="ru-RU" dirty="0" err="1"/>
              <a:t>преальбумин</a:t>
            </a:r>
            <a:r>
              <a:rPr lang="ru-RU" dirty="0"/>
              <a:t> (2 дня) и трансферрин (7 дней), так же как и альбумин, подвержены сильному влиянию перераспределения и разведения, но они в большей степени отражают </a:t>
            </a:r>
            <a:r>
              <a:rPr lang="ru-RU" dirty="0" err="1"/>
              <a:t>нутриционный</a:t>
            </a:r>
            <a:r>
              <a:rPr lang="ru-RU" dirty="0"/>
              <a:t> статус.</a:t>
            </a:r>
          </a:p>
          <a:p>
            <a:endParaRPr lang="ru-RU" dirty="0"/>
          </a:p>
          <a:p>
            <a:r>
              <a:rPr lang="ru-RU" dirty="0"/>
              <a:t>Суммируя вышеизложенное, попробуем определить тактику врача — генетика в ситуации </a:t>
            </a:r>
            <a:r>
              <a:rPr lang="ru-RU" dirty="0" err="1"/>
              <a:t>гиперкатаболизма</a:t>
            </a:r>
            <a:r>
              <a:rPr lang="ru-RU" dirty="0"/>
              <a:t> (повышенный расход белка и энергии) у ребенка с фенилкетонурией.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275FC3-7595-4389-994A-9CF3428A9C34}"/>
              </a:ext>
            </a:extLst>
          </p:cNvPr>
          <p:cNvSpPr txBox="1"/>
          <p:nvPr/>
        </p:nvSpPr>
        <p:spPr>
          <a:xfrm>
            <a:off x="6824870" y="200660"/>
            <a:ext cx="490330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 любом возникшем заболевании, повышении физической активности, потере аппетита (например, на фоне ОРВИ) ребенок недополучает белок и энергию. Запас гликогена невелик. Наиболее доступный источник белка — скелетная мускулатура (в более серьезных ситуациях начинают страдать кишечник и далее — внутренние органы). Результатом катаболизма становится повышение уровня фенилаланина в анализах периферической крови.</a:t>
            </a:r>
          </a:p>
          <a:p>
            <a:endParaRPr lang="ru-RU" dirty="0"/>
          </a:p>
          <a:p>
            <a:r>
              <a:rPr lang="ru-RU" dirty="0"/>
              <a:t>Простым, логически правильным решением будет увеличение энергетической и белковой поддержки. Потребности в белке в период заболевания и восстановления увеличиваются на 1–1,5 г/кг массы тела. Таким образом, ребенок должен получать еще 20–50 г белка лечебного питания дополнительно. Одновременно необходимо снизить на время, до нормализации уровня фенилаланина, потребление натурального белка на 20–50%.</a:t>
            </a:r>
          </a:p>
        </p:txBody>
      </p:sp>
    </p:spTree>
    <p:extLst>
      <p:ext uri="{BB962C8B-B14F-4D97-AF65-F5344CB8AC3E}">
        <p14:creationId xmlns:p14="http://schemas.microsoft.com/office/powerpoint/2010/main" val="1098952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1A1AA1-0209-4191-9D16-07B272D8CA4B}"/>
              </a:ext>
            </a:extLst>
          </p:cNvPr>
          <p:cNvSpPr txBox="1"/>
          <p:nvPr/>
        </p:nvSpPr>
        <p:spPr>
          <a:xfrm>
            <a:off x="528034" y="251790"/>
            <a:ext cx="112432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Распределение энергии по нутриентам в диетотерапии осуществляется в следующей пропорции: белки — 10–15%, жиры — 35–40% и углеводы — 45–55%.</a:t>
            </a:r>
          </a:p>
          <a:p>
            <a:endParaRPr lang="ru-RU" dirty="0"/>
          </a:p>
          <a:p>
            <a:r>
              <a:rPr lang="ru-RU" dirty="0"/>
              <a:t>Приведем приблизительный расчет питания для ребенка с фенилкетонурией на фоне </a:t>
            </a:r>
            <a:r>
              <a:rPr lang="ru-RU" dirty="0" err="1"/>
              <a:t>гиперкатаболического</a:t>
            </a:r>
            <a:r>
              <a:rPr lang="ru-RU" dirty="0"/>
              <a:t> состояния.</a:t>
            </a:r>
          </a:p>
          <a:p>
            <a:endParaRPr lang="ru-RU" dirty="0"/>
          </a:p>
          <a:p>
            <a:r>
              <a:rPr lang="ru-RU" dirty="0"/>
              <a:t>Ребенок 5 лет, ~ 20 кг, уровень фенилаланина периферической крови — 10 мг%, MD мил ФКУ-1 (1 банка 400 г):</a:t>
            </a:r>
          </a:p>
          <a:p>
            <a:endParaRPr lang="ru-RU" dirty="0"/>
          </a:p>
          <a:p>
            <a:r>
              <a:rPr lang="ru-RU" dirty="0"/>
              <a:t>фенилаланин/</a:t>
            </a:r>
            <a:r>
              <a:rPr lang="ru-RU" dirty="0" err="1"/>
              <a:t>сут</a:t>
            </a:r>
            <a:r>
              <a:rPr lang="ru-RU" dirty="0"/>
              <a:t> - 300 мг;</a:t>
            </a:r>
          </a:p>
          <a:p>
            <a:r>
              <a:rPr lang="ru-RU" dirty="0"/>
              <a:t>белок естественных продуктов - 300 : 50 = 6 г - 2 г = 4 г;</a:t>
            </a:r>
          </a:p>
          <a:p>
            <a:r>
              <a:rPr lang="ru-RU" dirty="0"/>
              <a:t>необходимое количество белка в сутки + 1 г/кг массы в сутки в период заболевания и восстановления - 30 г + 20 г = 50 г;</a:t>
            </a:r>
          </a:p>
          <a:p>
            <a:r>
              <a:rPr lang="ru-RU" dirty="0"/>
              <a:t>необходимое количество белка специальной формулы - 46 г;</a:t>
            </a:r>
          </a:p>
          <a:p>
            <a:r>
              <a:rPr lang="ru-RU" dirty="0"/>
              <a:t>объем формулы в сутки - 100 г MD мил ФКУ-1 - 20 г белка; 230 г MD мил ФКУ-1 - 46 г белка;</a:t>
            </a:r>
          </a:p>
          <a:p>
            <a:r>
              <a:rPr lang="ru-RU" dirty="0"/>
              <a:t>суточный </a:t>
            </a:r>
            <a:r>
              <a:rPr lang="ru-RU" dirty="0" err="1"/>
              <a:t>каллораж</a:t>
            </a:r>
            <a:r>
              <a:rPr lang="ru-RU" dirty="0"/>
              <a:t> + 15 ккал/ кг массы тела в сутки в период заболевания и восстановления - 1700 ккал + 300 ккал = 2000 ккал;</a:t>
            </a:r>
          </a:p>
          <a:p>
            <a:r>
              <a:rPr lang="ru-RU" dirty="0"/>
              <a:t>распределение энергии: белки - 10% - 200 ккал (50 г); жиры - 35% - 805 ккал (89 г); углеводы - 55% - 1100 ккал (275 г).</a:t>
            </a:r>
          </a:p>
        </p:txBody>
      </p:sp>
    </p:spTree>
    <p:extLst>
      <p:ext uri="{BB962C8B-B14F-4D97-AF65-F5344CB8AC3E}">
        <p14:creationId xmlns:p14="http://schemas.microsoft.com/office/powerpoint/2010/main" val="3072789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EB3024-8E89-4AF9-8ED9-322365BA449B}"/>
              </a:ext>
            </a:extLst>
          </p:cNvPr>
          <p:cNvSpPr txBox="1"/>
          <p:nvPr/>
        </p:nvSpPr>
        <p:spPr>
          <a:xfrm>
            <a:off x="543339" y="265043"/>
            <a:ext cx="11279467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Ребенок 12 лет, ~ 46 кг, уровень фенилаланина периферической крови — 15 мг%, MD мил ФКУ-3 (1 банка 400 г):</a:t>
            </a:r>
          </a:p>
          <a:p>
            <a:endParaRPr lang="ru-RU" dirty="0"/>
          </a:p>
          <a:p>
            <a:r>
              <a:rPr lang="ru-RU" sz="2000" dirty="0"/>
              <a:t>фенилаланин / </a:t>
            </a:r>
            <a:r>
              <a:rPr lang="ru-RU" sz="2000" dirty="0" err="1"/>
              <a:t>сут</a:t>
            </a:r>
            <a:r>
              <a:rPr lang="ru-RU" sz="2000" dirty="0"/>
              <a:t> - 400 мг;</a:t>
            </a:r>
          </a:p>
          <a:p>
            <a:r>
              <a:rPr lang="ru-RU" sz="2000" dirty="0"/>
              <a:t>белок естественных продуктов - 400 : 50 = 8 г - 3 г = 5 г;</a:t>
            </a:r>
          </a:p>
          <a:p>
            <a:r>
              <a:rPr lang="ru-RU" sz="2000" dirty="0"/>
              <a:t>необходимое количество белка в </a:t>
            </a:r>
            <a:r>
              <a:rPr lang="ru-RU" sz="2000" dirty="0" err="1"/>
              <a:t>сут-ки</a:t>
            </a:r>
            <a:r>
              <a:rPr lang="ru-RU" sz="2000" dirty="0"/>
              <a:t> - 45 г + 46 г = 91 г;</a:t>
            </a:r>
          </a:p>
          <a:p>
            <a:r>
              <a:rPr lang="ru-RU" sz="2000" dirty="0"/>
              <a:t>необходимое количество белка специальной формулы - 86 г;</a:t>
            </a:r>
          </a:p>
          <a:p>
            <a:r>
              <a:rPr lang="ru-RU" sz="2000" dirty="0"/>
              <a:t>объем формулы в сутки - 100 г MD мил ФКУ-3 - 69,1 г белка; 124,5 г MD мил ФКУ-3 - 86 г белка;</a:t>
            </a:r>
          </a:p>
          <a:p>
            <a:r>
              <a:rPr lang="ru-RU" sz="2000" dirty="0"/>
              <a:t>суточный </a:t>
            </a:r>
            <a:r>
              <a:rPr lang="ru-RU" sz="2000" dirty="0" err="1"/>
              <a:t>каллораж</a:t>
            </a:r>
            <a:r>
              <a:rPr lang="ru-RU" sz="2000" dirty="0"/>
              <a:t> + 15 ккал/кг массы тела в сутки в период заболевания и восстановления - 2500 ккал + 460 ккал = 2960 ккал;</a:t>
            </a:r>
          </a:p>
          <a:p>
            <a:r>
              <a:rPr lang="ru-RU" sz="2000" dirty="0"/>
              <a:t>распределение энергии: белки - 12% - 364 ккал (91 г); жиры - 35% - 1036 ккал (115 г); углеводы - 53% - 1570 ккал (392 г).</a:t>
            </a:r>
          </a:p>
          <a:p>
            <a:r>
              <a:rPr lang="ru-RU" sz="2000" dirty="0"/>
              <a:t>Несмотря на то, что в наши дни врачи располагают необходимыми методиками для определения потребностей ребенка с фенилкетонурией, сохраняется определенный разрыв между знанием и практикой, что влечет за собой негативные клинические и экономические последствия. Специалистам следует иметь в виду, что постоянный мониторинг </a:t>
            </a:r>
            <a:r>
              <a:rPr lang="ru-RU" sz="2000" dirty="0" err="1"/>
              <a:t>нутритивной</a:t>
            </a:r>
            <a:r>
              <a:rPr lang="ru-RU" sz="2000" dirty="0"/>
              <a:t> поддержки при фенилкетонурии необходим, чтобы ребенок был обеспечен полноценным питанием. </a:t>
            </a:r>
          </a:p>
        </p:txBody>
      </p:sp>
    </p:spTree>
    <p:extLst>
      <p:ext uri="{BB962C8B-B14F-4D97-AF65-F5344CB8AC3E}">
        <p14:creationId xmlns:p14="http://schemas.microsoft.com/office/powerpoint/2010/main" val="2790537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6D4E47-A02C-47E6-BF19-EA64A351CF3A}"/>
              </a:ext>
            </a:extLst>
          </p:cNvPr>
          <p:cNvSpPr txBox="1"/>
          <p:nvPr/>
        </p:nvSpPr>
        <p:spPr>
          <a:xfrm>
            <a:off x="689113" y="725510"/>
            <a:ext cx="102965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Организация систематического мониторинга за </a:t>
            </a:r>
            <a:r>
              <a:rPr lang="ru-RU" sz="2400" dirty="0" err="1"/>
              <a:t>содер</a:t>
            </a:r>
            <a:r>
              <a:rPr lang="ru-RU" sz="2400" dirty="0"/>
              <a:t> </a:t>
            </a:r>
            <a:r>
              <a:rPr lang="ru-RU" sz="2400" dirty="0" err="1"/>
              <a:t>жанием</a:t>
            </a:r>
            <a:r>
              <a:rPr lang="ru-RU" sz="2400" dirty="0"/>
              <a:t> фенилаланина в  крови очень важна. В  России рекомендуется следующая схема контроля за содержанием фенилаланина в  крови у  детей и  взрослых,</a:t>
            </a:r>
          </a:p>
          <a:p>
            <a:r>
              <a:rPr lang="ru-RU" sz="2400" dirty="0"/>
              <a:t>больных ФКУ:</a:t>
            </a:r>
          </a:p>
          <a:p>
            <a:r>
              <a:rPr lang="ru-RU" sz="2400" dirty="0"/>
              <a:t>• до 3  месяцев  — 1  раз в  неделю (до  получения стабильных результатов) и далее не менее 2 раз в месяц;</a:t>
            </a:r>
          </a:p>
          <a:p>
            <a:r>
              <a:rPr lang="ru-RU" sz="2400" dirty="0"/>
              <a:t>• от 3 месяцев до 1 года — 1 раз в месяц, при необходимости 2 раза в месяц;</a:t>
            </a:r>
          </a:p>
          <a:p>
            <a:r>
              <a:rPr lang="ru-RU" sz="2400" dirty="0"/>
              <a:t>• с 1 года до 3 лет — не менее 1 раза в 2 месяца;</a:t>
            </a:r>
          </a:p>
          <a:p>
            <a:r>
              <a:rPr lang="ru-RU" sz="2400" dirty="0"/>
              <a:t>• после 3 лет — 1 раз в 3 месяца;</a:t>
            </a:r>
          </a:p>
          <a:p>
            <a:r>
              <a:rPr lang="ru-RU" sz="2400" dirty="0"/>
              <a:t>• у подростков — не реже 1 раза в 6 месяцев;</a:t>
            </a:r>
          </a:p>
          <a:p>
            <a:r>
              <a:rPr lang="ru-RU" sz="2400" dirty="0"/>
              <a:t>• у взрослых пациентов — не реже 1 раза в 12 месяцев;</a:t>
            </a:r>
          </a:p>
          <a:p>
            <a:r>
              <a:rPr lang="ru-RU" sz="2400" dirty="0"/>
              <a:t>• у беременных с ФКУ — 1 раз в 7–10 дней</a:t>
            </a:r>
          </a:p>
        </p:txBody>
      </p:sp>
    </p:spTree>
    <p:extLst>
      <p:ext uri="{BB962C8B-B14F-4D97-AF65-F5344CB8AC3E}">
        <p14:creationId xmlns:p14="http://schemas.microsoft.com/office/powerpoint/2010/main" val="3435894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D72E43-25A6-40CE-AB79-48195ED3931E}"/>
              </a:ext>
            </a:extLst>
          </p:cNvPr>
          <p:cNvSpPr txBox="1"/>
          <p:nvPr/>
        </p:nvSpPr>
        <p:spPr>
          <a:xfrm>
            <a:off x="0" y="106017"/>
            <a:ext cx="12191999" cy="71404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sz="2000" b="1" i="1" dirty="0">
                <a:cs typeface="Aharoni" panose="02010803020104030203" pitchFamily="2" charset="-79"/>
              </a:rPr>
              <a:t>Пищевой светофор» КРАСНЫЙ СПИСОК (продукты не использовать!)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Мясо и мясные изделия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Баранина, говядина, свинина, мясо птиц (куры, утки, индейки и т.п.), колбасы,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паштеты, сардельки, сосиски, субпродукты (печень, почки, сердце и т.п.),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мясные деликатесы (карбонат, буженина и т.п.)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Рыба и рыбные продукты Рыба морская и речная свежая и замороженная, рыбные консервы, икра,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крабовые и рыбные палочки, креветки, моллюски, пасты и паштеты, раки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Творог и сыры Творог, творожки, творожные массы и сырки, брынза, сыры твердые и мягкие,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сыры и сырки плавленые, сырные пасты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Хлеб и хлебобулочные изделия Мука (пшеничная, ржаная, овсяная, гречневая), хлеб белый и черный, хлебные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палочки, баранки, булочки, печенье, пирожные, сушки, торты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Крупа и хлопья Крупа гречневая, пшено, толокно, крупа манная, ячневая, хлопья овсяные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«Геркулес»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Соевые продукты Мука соевая, продукты из сои (заменители мяса и т.п.), широко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распространенные в вегетарианском питании, поп-корн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Яйца Все виды яиц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Орехи Все виды орехов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Аспартам (код по европейской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классификации Е-951)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Низкокалорийные напитки и жевательные резинки, содержащие искусственный</a:t>
            </a:r>
          </a:p>
          <a:p>
            <a:r>
              <a:rPr lang="ru-RU" sz="2000" b="1" i="1" dirty="0">
                <a:cs typeface="Aharoni" panose="02010803020104030203" pitchFamily="2" charset="-79"/>
              </a:rPr>
              <a:t>подсластитель аспартам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049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2B9F10-3235-41C8-8293-9D709FF9AD41}"/>
              </a:ext>
            </a:extLst>
          </p:cNvPr>
          <p:cNvSpPr txBox="1"/>
          <p:nvPr/>
        </p:nvSpPr>
        <p:spPr>
          <a:xfrm>
            <a:off x="1" y="0"/>
            <a:ext cx="12192000" cy="73558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ЖЕЛТЫЙ СПИСОК(применять с ограничениями)Основа перечня — количество продукта, обеспечивающее потребление 50 мг фенилаланина</a:t>
            </a:r>
          </a:p>
          <a:p>
            <a:r>
              <a:rPr lang="ru-RU" b="1" dirty="0">
                <a:cs typeface="Aharoni" panose="02010803020104030203" pitchFamily="2" charset="-79"/>
              </a:rPr>
              <a:t>Молоко и молочные продукты</a:t>
            </a:r>
          </a:p>
          <a:p>
            <a:r>
              <a:rPr lang="ru-RU" b="1" dirty="0">
                <a:cs typeface="Aharoni" panose="02010803020104030203" pitchFamily="2" charset="-79"/>
              </a:rPr>
              <a:t>Молоко, кефир, йогурт (с содержанием белка не более 2,8 г/100 мл) — 30 мл</a:t>
            </a:r>
          </a:p>
          <a:p>
            <a:r>
              <a:rPr lang="ru-RU" b="1" dirty="0">
                <a:cs typeface="Aharoni" panose="02010803020104030203" pitchFamily="2" charset="-79"/>
              </a:rPr>
              <a:t>Молоко сгущенное с сахаром — 15 мл</a:t>
            </a:r>
          </a:p>
          <a:p>
            <a:r>
              <a:rPr lang="ru-RU" b="1" dirty="0">
                <a:cs typeface="Aharoni" panose="02010803020104030203" pitchFamily="2" charset="-79"/>
              </a:rPr>
              <a:t>Пахта — 30 мл</a:t>
            </a:r>
          </a:p>
          <a:p>
            <a:r>
              <a:rPr lang="ru-RU" b="1" dirty="0">
                <a:cs typeface="Aharoni" panose="02010803020104030203" pitchFamily="2" charset="-79"/>
              </a:rPr>
              <a:t>Сыворотка творожная — 120 мл</a:t>
            </a:r>
          </a:p>
          <a:p>
            <a:r>
              <a:rPr lang="ru-RU" b="1" dirty="0">
                <a:cs typeface="Aharoni" panose="02010803020104030203" pitchFamily="2" charset="-79"/>
              </a:rPr>
              <a:t>Сметана — 35 мл</a:t>
            </a:r>
          </a:p>
          <a:p>
            <a:r>
              <a:rPr lang="ru-RU" b="1" dirty="0">
                <a:cs typeface="Aharoni" panose="02010803020104030203" pitchFamily="2" charset="-79"/>
              </a:rPr>
              <a:t>Сливки 35%-ной жирности — 45 мл</a:t>
            </a:r>
          </a:p>
          <a:p>
            <a:r>
              <a:rPr lang="ru-RU" b="1" dirty="0">
                <a:cs typeface="Aharoni" panose="02010803020104030203" pitchFamily="2" charset="-79"/>
              </a:rPr>
              <a:t>Сливки 10%-ной жирности — 30 мл</a:t>
            </a:r>
          </a:p>
          <a:p>
            <a:r>
              <a:rPr lang="ru-RU" b="1" dirty="0">
                <a:cs typeface="Aharoni" panose="02010803020104030203" pitchFamily="2" charset="-79"/>
              </a:rPr>
              <a:t>Крупа и крупяные изделия</a:t>
            </a:r>
          </a:p>
          <a:p>
            <a:r>
              <a:rPr lang="ru-RU" b="1" dirty="0">
                <a:cs typeface="Aharoni" panose="02010803020104030203" pitchFamily="2" charset="-79"/>
              </a:rPr>
              <a:t>Рис отварной — 45 г</a:t>
            </a:r>
          </a:p>
          <a:p>
            <a:r>
              <a:rPr lang="ru-RU" b="1" dirty="0">
                <a:cs typeface="Aharoni" panose="02010803020104030203" pitchFamily="2" charset="-79"/>
              </a:rPr>
              <a:t>Кукурузная крупа вареная (мамалыга) — 35 г</a:t>
            </a:r>
          </a:p>
          <a:p>
            <a:r>
              <a:rPr lang="ru-RU" b="1" dirty="0">
                <a:cs typeface="Aharoni" panose="02010803020104030203" pitchFamily="2" charset="-79"/>
              </a:rPr>
              <a:t>Кукурузные хлопья — 15 г</a:t>
            </a:r>
          </a:p>
          <a:p>
            <a:r>
              <a:rPr lang="ru-RU" b="1" dirty="0">
                <a:cs typeface="Aharoni" panose="02010803020104030203" pitchFamily="2" charset="-79"/>
              </a:rPr>
              <a:t>Овощи</a:t>
            </a:r>
          </a:p>
          <a:p>
            <a:r>
              <a:rPr lang="ru-RU" b="1" dirty="0">
                <a:cs typeface="Aharoni" panose="02010803020104030203" pitchFamily="2" charset="-79"/>
              </a:rPr>
              <a:t>Картофель вареный в мундире — 80 г</a:t>
            </a:r>
          </a:p>
          <a:p>
            <a:r>
              <a:rPr lang="ru-RU" b="1" dirty="0">
                <a:cs typeface="Aharoni" panose="02010803020104030203" pitchFamily="2" charset="-79"/>
              </a:rPr>
              <a:t>Картофель-фри или жареный — 55 г</a:t>
            </a:r>
          </a:p>
          <a:p>
            <a:r>
              <a:rPr lang="ru-RU" b="1" dirty="0">
                <a:cs typeface="Aharoni" panose="02010803020104030203" pitchFamily="2" charset="-79"/>
              </a:rPr>
              <a:t>Чипсы — 45 г</a:t>
            </a:r>
          </a:p>
          <a:p>
            <a:r>
              <a:rPr lang="ru-RU" b="1" dirty="0">
                <a:cs typeface="Aharoni" panose="02010803020104030203" pitchFamily="2" charset="-79"/>
              </a:rPr>
              <a:t>Картофельное пюре быстрого приготовления — 10 г</a:t>
            </a:r>
          </a:p>
          <a:p>
            <a:r>
              <a:rPr lang="ru-RU" b="1" dirty="0">
                <a:cs typeface="Aharoni" panose="02010803020104030203" pitchFamily="2" charset="-79"/>
              </a:rPr>
              <a:t>Капуста цветная вареная — 30 г</a:t>
            </a:r>
          </a:p>
          <a:p>
            <a:r>
              <a:rPr lang="ru-RU" b="1" dirty="0">
                <a:cs typeface="Aharoni" panose="02010803020104030203" pitchFamily="2" charset="-79"/>
              </a:rPr>
              <a:t>Брокколи сырая, вареная — 30 г</a:t>
            </a:r>
          </a:p>
          <a:p>
            <a:r>
              <a:rPr lang="ru-RU" b="1" dirty="0">
                <a:cs typeface="Aharoni" panose="02010803020104030203" pitchFamily="2" charset="-79"/>
              </a:rPr>
              <a:t>Брюссельская капуста вареная — 35 г</a:t>
            </a:r>
          </a:p>
          <a:p>
            <a:r>
              <a:rPr lang="ru-RU" b="1" dirty="0">
                <a:cs typeface="Aharoni" panose="02010803020104030203" pitchFamily="2" charset="-79"/>
              </a:rPr>
              <a:t>Овощные консервы</a:t>
            </a:r>
          </a:p>
          <a:p>
            <a:r>
              <a:rPr lang="ru-RU" b="1" dirty="0">
                <a:cs typeface="Aharoni" panose="02010803020104030203" pitchFamily="2" charset="-79"/>
              </a:rPr>
              <a:t>Икра баклажанная — 60 г Икра кабачковая — 50 г Шпинат-пюре —50 г</a:t>
            </a:r>
          </a:p>
          <a:p>
            <a:r>
              <a:rPr lang="ru-RU" b="1" dirty="0">
                <a:cs typeface="Aharoni" panose="02010803020104030203" pitchFamily="2" charset="-79"/>
              </a:rPr>
              <a:t>Горошек консервирова</a:t>
            </a:r>
            <a:r>
              <a:rPr lang="ru-RU" dirty="0"/>
              <a:t>нный — 30 г</a:t>
            </a:r>
          </a:p>
        </p:txBody>
      </p:sp>
    </p:spTree>
    <p:extLst>
      <p:ext uri="{BB962C8B-B14F-4D97-AF65-F5344CB8AC3E}">
        <p14:creationId xmlns:p14="http://schemas.microsoft.com/office/powerpoint/2010/main" val="11702772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6E29F8-6F77-4525-8F96-34D4EEFD864E}"/>
              </a:ext>
            </a:extLst>
          </p:cNvPr>
          <p:cNvSpPr txBox="1"/>
          <p:nvPr/>
        </p:nvSpPr>
        <p:spPr>
          <a:xfrm>
            <a:off x="0" y="0"/>
            <a:ext cx="12191999" cy="70480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ЗЕЛЕНЫЙ СПИСОК (продукты, применяемые свободно, но это не отменяет необходимости учета потребления фенилаланина)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Фрукты и ягоды </a:t>
            </a:r>
            <a:r>
              <a:rPr lang="ru-RU" sz="1600" dirty="0">
                <a:cs typeface="Aharoni" panose="02010803020104030203" pitchFamily="2" charset="-79"/>
              </a:rPr>
              <a:t>Свежие и консервированные (или приготовленные в сахаре) фрукты: абрикосы,</a:t>
            </a:r>
          </a:p>
          <a:p>
            <a:r>
              <a:rPr lang="ru-RU" sz="1600" dirty="0">
                <a:cs typeface="Aharoni" panose="02010803020104030203" pitchFamily="2" charset="-79"/>
              </a:rPr>
              <a:t>айва, ананас, апельсины, арбуз, виноград, гранат, груши, грейпфрут, гуава, </a:t>
            </a:r>
            <a:r>
              <a:rPr lang="ru-RU" sz="1600" dirty="0" err="1">
                <a:cs typeface="Aharoni" panose="02010803020104030203" pitchFamily="2" charset="-79"/>
              </a:rPr>
              <a:t>дыня,ежевика</a:t>
            </a:r>
            <a:r>
              <a:rPr lang="ru-RU" sz="1600" dirty="0">
                <a:cs typeface="Aharoni" panose="02010803020104030203" pitchFamily="2" charset="-79"/>
              </a:rPr>
              <a:t>, изюм, инжир (свежий, но не сушеный), киви, клубника, </a:t>
            </a:r>
            <a:r>
              <a:rPr lang="ru-RU" sz="1600" dirty="0" err="1">
                <a:cs typeface="Aharoni" panose="02010803020104030203" pitchFamily="2" charset="-79"/>
              </a:rPr>
              <a:t>крыжовник,лимон</a:t>
            </a:r>
            <a:r>
              <a:rPr lang="ru-RU" sz="1600" dirty="0">
                <a:cs typeface="Aharoni" panose="02010803020104030203" pitchFamily="2" charset="-79"/>
              </a:rPr>
              <a:t>, малина, манго, мандарины, нектарины, оливки, персик (свежий, но не сушеный), слива, смородина свежая (черная, красная, белая), терн, черника, чернослив, шелковица, яблоки, фруктовые салаты, засахаренные ягоды и фрукты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Овощи и зелень </a:t>
            </a:r>
            <a:r>
              <a:rPr lang="ru-RU" sz="1600" dirty="0">
                <a:cs typeface="Aharoni" panose="02010803020104030203" pitchFamily="2" charset="-79"/>
              </a:rPr>
              <a:t>Артишок, баклажаны, брюква, кабачки, кресс-салат, капута </a:t>
            </a:r>
            <a:r>
              <a:rPr lang="ru-RU" sz="1600" dirty="0" err="1">
                <a:cs typeface="Aharoni" panose="02010803020104030203" pitchFamily="2" charset="-79"/>
              </a:rPr>
              <a:t>белои</a:t>
            </a:r>
            <a:r>
              <a:rPr lang="ru-RU" sz="1600" dirty="0">
                <a:cs typeface="Aharoni" panose="02010803020104030203" pitchFamily="2" charset="-79"/>
              </a:rPr>
              <a:t> краснокочанная, каперсы, корнишон, лук-порей и репчатый, </a:t>
            </a:r>
            <a:r>
              <a:rPr lang="ru-RU" sz="1600" dirty="0" err="1">
                <a:cs typeface="Aharoni" panose="02010803020104030203" pitchFamily="2" charset="-79"/>
              </a:rPr>
              <a:t>морковь,огурцы</a:t>
            </a:r>
            <a:r>
              <a:rPr lang="ru-RU" sz="1600" dirty="0">
                <a:cs typeface="Aharoni" panose="02010803020104030203" pitchFamily="2" charset="-79"/>
              </a:rPr>
              <a:t>, пастернак, патиссоны, перец (красный, зеленый, желтый и оранжевый), помидоры, петрушка и любая зелень, ревень, редис, репа, свекла, </a:t>
            </a:r>
            <a:r>
              <a:rPr lang="ru-RU" sz="1600" dirty="0" err="1">
                <a:cs typeface="Aharoni" panose="02010803020104030203" pitchFamily="2" charset="-79"/>
              </a:rPr>
              <a:t>сельдерей,салат</a:t>
            </a:r>
            <a:r>
              <a:rPr lang="ru-RU" sz="1600" dirty="0">
                <a:cs typeface="Aharoni" panose="02010803020104030203" pitchFamily="2" charset="-79"/>
              </a:rPr>
              <a:t>-латук, тыква, фенхель; маринованные лук, чеснок, овощи, зелень</a:t>
            </a:r>
          </a:p>
          <a:p>
            <a:r>
              <a:rPr lang="ru-RU" sz="1600" dirty="0">
                <a:cs typeface="Aharoni" panose="02010803020104030203" pitchFamily="2" charset="-79"/>
              </a:rPr>
              <a:t>Крупа и зерновые Мука рисовая и кукурузная, крахмал тапиоки, кукурузный и </a:t>
            </a:r>
            <a:r>
              <a:rPr lang="ru-RU" sz="1600" dirty="0" err="1">
                <a:cs typeface="Aharoni" panose="02010803020104030203" pitchFamily="2" charset="-79"/>
              </a:rPr>
              <a:t>картофельный,тапиока</a:t>
            </a:r>
            <a:r>
              <a:rPr lang="ru-RU" sz="1600" dirty="0">
                <a:cs typeface="Aharoni" panose="02010803020104030203" pitchFamily="2" charset="-79"/>
              </a:rPr>
              <a:t>, саго</a:t>
            </a:r>
          </a:p>
          <a:p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Жиры и масла </a:t>
            </a:r>
            <a:r>
              <a:rPr lang="ru-RU" sz="1600" dirty="0">
                <a:cs typeface="Aharoni" panose="02010803020104030203" pitchFamily="2" charset="-79"/>
              </a:rPr>
              <a:t>Сливочное масло (содержание жира 82%, но не маргарины и </a:t>
            </a:r>
            <a:r>
              <a:rPr lang="ru-RU" sz="1600" dirty="0" err="1">
                <a:cs typeface="Aharoni" panose="02010803020104030203" pitchFamily="2" charset="-79"/>
              </a:rPr>
              <a:t>низкожирное</a:t>
            </a:r>
            <a:endParaRPr lang="ru-RU" sz="1600" dirty="0">
              <a:cs typeface="Aharoni" panose="02010803020104030203" pitchFamily="2" charset="-79"/>
            </a:endParaRPr>
          </a:p>
          <a:p>
            <a:r>
              <a:rPr lang="ru-RU" sz="1600" dirty="0">
                <a:cs typeface="Aharoni" panose="02010803020104030203" pitchFamily="2" charset="-79"/>
              </a:rPr>
              <a:t>«масло», содержащее пахту), топленое масло, растительные масла всех видов</a:t>
            </a:r>
          </a:p>
          <a:p>
            <a:r>
              <a:rPr lang="ru-RU" sz="1600" dirty="0">
                <a:cs typeface="Aharoni" panose="02010803020104030203" pitchFamily="2" charset="-79"/>
              </a:rPr>
              <a:t>(жидкие и твердые), лярд (внутренний свиной жир), топленые жиры (говяжий,</a:t>
            </a:r>
          </a:p>
          <a:p>
            <a:r>
              <a:rPr lang="ru-RU" sz="1600" dirty="0">
                <a:cs typeface="Aharoni" panose="02010803020104030203" pitchFamily="2" charset="-79"/>
              </a:rPr>
              <a:t>свиной, куриный), сало свиное (шпик, но не бекон)</a:t>
            </a:r>
          </a:p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cs typeface="Aharoni" panose="02010803020104030203" pitchFamily="2" charset="-79"/>
              </a:rPr>
              <a:t>Сахар и сладости </a:t>
            </a:r>
            <a:r>
              <a:rPr lang="ru-RU" sz="1600" dirty="0">
                <a:cs typeface="Aharoni" panose="02010803020104030203" pitchFamily="2" charset="-79"/>
              </a:rPr>
              <a:t>Сахар, фруктоза, глюкоза, молочный сахар, мальтодекстрин, солодовый </a:t>
            </a:r>
            <a:r>
              <a:rPr lang="ru-RU" sz="1600" dirty="0" err="1">
                <a:cs typeface="Aharoni" panose="02010803020104030203" pitchFamily="2" charset="-79"/>
              </a:rPr>
              <a:t>экстракт,варенье</a:t>
            </a:r>
            <a:r>
              <a:rPr lang="ru-RU" sz="1600" dirty="0">
                <a:cs typeface="Aharoni" panose="02010803020104030203" pitchFamily="2" charset="-79"/>
              </a:rPr>
              <a:t>, джемы, конфитюры, сиропы, мед, мармелад, леденцы, прозрачная карамель, сахарная вата, фруктовое мороженое (замороженный сок), щербет фруктовый</a:t>
            </a:r>
          </a:p>
          <a:p>
            <a:r>
              <a:rPr lang="ru-RU" sz="1600" dirty="0">
                <a:cs typeface="Aharoni" panose="02010803020104030203" pitchFamily="2" charset="-79"/>
              </a:rPr>
              <a:t>Напитки Питьевая вода, в том числе бутилированная и газированная, минеральные воды,</a:t>
            </a:r>
          </a:p>
          <a:p>
            <a:r>
              <a:rPr lang="ru-RU" sz="1600" dirty="0">
                <a:cs typeface="Aharoni" panose="02010803020104030203" pitchFamily="2" charset="-79"/>
              </a:rPr>
              <a:t>газированные напитки (но не с аспартамом), соки, нектары, чай, черный кофе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 Разное: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Желирущие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ru-RU" sz="1600" dirty="0">
                <a:cs typeface="Aharoni" panose="02010803020104030203" pitchFamily="2" charset="-79"/>
              </a:rPr>
              <a:t>вещества (агар-агар, желатин, пектин, растительные смолы —камеди), пищевые ароматизаторы и красители (ваниль, ванилин, миндальная эссенция, перечная мята, шафран), горчица, душистые травы, перец, специи, уксус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cs typeface="Aharoni" panose="02010803020104030203" pitchFamily="2" charset="-79"/>
              </a:rPr>
              <a:t>Внимание родителям</a:t>
            </a:r>
            <a:r>
              <a:rPr lang="ru-RU" sz="1600" dirty="0">
                <a:cs typeface="Aharoni" panose="02010803020104030203" pitchFamily="2" charset="-79"/>
              </a:rPr>
              <a:t>!</a:t>
            </a:r>
          </a:p>
          <a:p>
            <a:r>
              <a:rPr lang="ru-RU" sz="1600" dirty="0">
                <a:cs typeface="Aharoni" panose="02010803020104030203" pitchFamily="2" charset="-79"/>
              </a:rPr>
              <a:t>• Бананы, сухофрукты, бобовые содержат значительное количество фенилаланина. В день следует ограничиться</a:t>
            </a:r>
          </a:p>
          <a:p>
            <a:r>
              <a:rPr lang="ru-RU" sz="1600" dirty="0">
                <a:cs typeface="Aharoni" panose="02010803020104030203" pitchFamily="2" charset="-79"/>
              </a:rPr>
              <a:t>потреблением только одного из этих продуктов и использовать его только один раз в день: предпочтительно</a:t>
            </a:r>
          </a:p>
          <a:p>
            <a:r>
              <a:rPr lang="ru-RU" sz="1600" dirty="0">
                <a:cs typeface="Aharoni" panose="02010803020104030203" pitchFamily="2" charset="-79"/>
              </a:rPr>
              <a:t>использовать во фруктовых или овощных салатах, обязательно учитывая содержания в нем белка.</a:t>
            </a:r>
          </a:p>
          <a:p>
            <a:r>
              <a:rPr lang="ru-RU" sz="1600" dirty="0">
                <a:cs typeface="Aharoni" panose="02010803020104030203" pitchFamily="2" charset="-79"/>
              </a:rPr>
              <a:t>• Всегда внимательно читайте этикетку на упаковке.</a:t>
            </a:r>
          </a:p>
          <a:p>
            <a:r>
              <a:rPr lang="ru-RU" sz="1600" dirty="0">
                <a:cs typeface="Aharoni" panose="02010803020104030203" pitchFamily="2" charset="-79"/>
              </a:rPr>
              <a:t>• Необходимо обращать внимание на содержание белка в продукте и на присутствие аспартама.</a:t>
            </a:r>
          </a:p>
          <a:p>
            <a:r>
              <a:rPr lang="ru-RU" sz="1600" dirty="0">
                <a:cs typeface="Aharoni" panose="02010803020104030203" pitchFamily="2" charset="-79"/>
              </a:rPr>
              <a:t>• Если четкие сведения отсутствуют, то лучше воздержаться от приобретения такого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1804536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0FB101-1E75-451F-AB59-8EBA36871BBB}"/>
              </a:ext>
            </a:extLst>
          </p:cNvPr>
          <p:cNvSpPr txBox="1"/>
          <p:nvPr/>
        </p:nvSpPr>
        <p:spPr>
          <a:xfrm>
            <a:off x="159026" y="490330"/>
            <a:ext cx="11582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mtClean="0"/>
              <a:t>Литература:</a:t>
            </a:r>
          </a:p>
          <a:p>
            <a:r>
              <a:rPr lang="ru-RU" dirty="0" smtClean="0"/>
              <a:t>Ваш </a:t>
            </a:r>
            <a:r>
              <a:rPr lang="ru-RU" dirty="0"/>
              <a:t>ребенок, Вы и фенилкетонурия», К. С. </a:t>
            </a:r>
            <a:r>
              <a:rPr lang="ru-RU" dirty="0" err="1"/>
              <a:t>Ладодо</a:t>
            </a:r>
            <a:r>
              <a:rPr lang="ru-RU" dirty="0"/>
              <a:t>, Е. П. Рыбакова, Л. В. </a:t>
            </a:r>
            <a:r>
              <a:rPr lang="ru-RU" dirty="0" err="1"/>
              <a:t>Соломадина</a:t>
            </a:r>
            <a:r>
              <a:rPr lang="ru-RU" dirty="0"/>
              <a:t>, М., 2001.</a:t>
            </a:r>
          </a:p>
          <a:p>
            <a:r>
              <a:rPr lang="ru-RU" dirty="0"/>
              <a:t>«Генетика в практике врача», под ред. В. Н. Горбуновой, О. П. Романенко, СПб., 2013.</a:t>
            </a:r>
          </a:p>
          <a:p>
            <a:r>
              <a:rPr lang="ru-RU" dirty="0"/>
              <a:t>«Клиническая генетика: учебник», изд. 4-е, доп. и </a:t>
            </a:r>
            <a:r>
              <a:rPr lang="ru-RU" dirty="0" err="1"/>
              <a:t>перераб</a:t>
            </a:r>
            <a:r>
              <a:rPr lang="ru-RU" dirty="0"/>
              <a:t>. / под ред. Н. П. Бочкова, М., 2011.</a:t>
            </a:r>
          </a:p>
          <a:p>
            <a:r>
              <a:rPr lang="ru-RU" dirty="0"/>
              <a:t>Методическое письмо «Специализированные лечебные продукты для питания детей с фенилкетонурией», разработанное ФГБНУ «Научный центр здоровья детей», ФГБНУ «НИИ питания», ФГБНУ «Московский НИИ педиатрии и детской хирургии», М., 2012 г.</a:t>
            </a:r>
          </a:p>
          <a:p>
            <a:r>
              <a:rPr lang="ru-RU" dirty="0" err="1"/>
              <a:t>Мяукина</a:t>
            </a:r>
            <a:r>
              <a:rPr lang="ru-RU" dirty="0"/>
              <a:t> Е., «Фенилкетонурия. Обязательный анализ», журнал «9 месяцев», № 7, 2007.</a:t>
            </a:r>
          </a:p>
          <a:p>
            <a:r>
              <a:rPr lang="ru-RU" dirty="0"/>
              <a:t>«Наследственная патология человека», под ред. Ю. Е. </a:t>
            </a:r>
            <a:r>
              <a:rPr lang="ru-RU" dirty="0" err="1"/>
              <a:t>Вельтищева</a:t>
            </a:r>
            <a:r>
              <a:rPr lang="ru-RU" dirty="0"/>
              <a:t>, Н. П. Бочкова, I и II том, М., 1992.</a:t>
            </a:r>
          </a:p>
          <a:p>
            <a:r>
              <a:rPr lang="ru-RU" dirty="0"/>
              <a:t>Научно-практическая программа «Национальная стратегия вскармливания детей первого года жизни в Российской Федерации», Т. Э. Боровик, К. С. </a:t>
            </a:r>
            <a:r>
              <a:rPr lang="ru-RU" dirty="0" err="1"/>
              <a:t>Ладодо</a:t>
            </a:r>
            <a:r>
              <a:rPr lang="ru-RU" dirty="0"/>
              <a:t>, Г. В. </a:t>
            </a:r>
            <a:r>
              <a:rPr lang="ru-RU" dirty="0" err="1"/>
              <a:t>Яцык</a:t>
            </a:r>
            <a:r>
              <a:rPr lang="ru-RU" dirty="0"/>
              <a:t>, В. А. Скворцова, И. Я. Конь.</a:t>
            </a:r>
          </a:p>
          <a:p>
            <a:r>
              <a:rPr lang="ru-RU" dirty="0"/>
              <a:t>«Новые специализированные лечебные продукты для питания детей, больных фенилкетонурией», пособие для врачей, А. А. Баранов, Т. Э. Боровик, К. С. </a:t>
            </a:r>
            <a:r>
              <a:rPr lang="ru-RU" dirty="0" err="1"/>
              <a:t>Ладодо</a:t>
            </a:r>
            <a:r>
              <a:rPr lang="ru-RU" dirty="0"/>
              <a:t> с </a:t>
            </a:r>
            <a:r>
              <a:rPr lang="ru-RU" dirty="0" err="1"/>
              <a:t>соавт</a:t>
            </a:r>
            <a:r>
              <a:rPr lang="ru-RU" dirty="0"/>
              <a:t>., М., 2005.</a:t>
            </a:r>
          </a:p>
          <a:p>
            <a:r>
              <a:rPr lang="ru-RU" dirty="0"/>
              <a:t>“</a:t>
            </a:r>
            <a:r>
              <a:rPr lang="ru-RU" dirty="0" err="1"/>
              <a:t>Vademecum</a:t>
            </a:r>
            <a:r>
              <a:rPr lang="ru-RU" dirty="0"/>
              <a:t> </a:t>
            </a:r>
            <a:r>
              <a:rPr lang="ru-RU" dirty="0" err="1"/>
              <a:t>Metabolicum</a:t>
            </a:r>
            <a:r>
              <a:rPr lang="ru-RU" dirty="0"/>
              <a:t>”, справочник по метаболическим болезням, диагностика и лечение наследственных болезней обмена веществ, Йоханнес </a:t>
            </a:r>
            <a:r>
              <a:rPr lang="ru-RU" dirty="0" err="1"/>
              <a:t>Цшоке</a:t>
            </a:r>
            <a:r>
              <a:rPr lang="ru-RU" dirty="0"/>
              <a:t>, Инсбрук, Австрия.</a:t>
            </a:r>
          </a:p>
        </p:txBody>
      </p:sp>
    </p:spTree>
    <p:extLst>
      <p:ext uri="{BB962C8B-B14F-4D97-AF65-F5344CB8AC3E}">
        <p14:creationId xmlns:p14="http://schemas.microsoft.com/office/powerpoint/2010/main" val="3261372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300FC0-E18A-4163-B593-BB6FCDA2B633}"/>
              </a:ext>
            </a:extLst>
          </p:cNvPr>
          <p:cNvSpPr txBox="1"/>
          <p:nvPr/>
        </p:nvSpPr>
        <p:spPr>
          <a:xfrm>
            <a:off x="304800" y="159026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Специализированные продукты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27548A-758A-424B-851A-8371A4A6A84F}"/>
              </a:ext>
            </a:extLst>
          </p:cNvPr>
          <p:cNvSpPr txBox="1"/>
          <p:nvPr/>
        </p:nvSpPr>
        <p:spPr>
          <a:xfrm>
            <a:off x="397566" y="477658"/>
            <a:ext cx="653332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После года детям для полноценного роста и развития рекомендованы особые продукты, где фенилаланин заменен аналогом, который при переваривании не наносит вреда организму. В них резко снижен белок и добавлены необходимые для развития жирные кислоты класса омега-три и шесть.</a:t>
            </a:r>
          </a:p>
          <a:p>
            <a:endParaRPr lang="ru-RU" dirty="0"/>
          </a:p>
          <a:p>
            <a:r>
              <a:rPr lang="ru-RU" dirty="0"/>
              <a:t>Однако дети плохо едят подобные продукты из-за специфического вкуса и запаха, поэтому производители лечебного питания всячески стараются замаскировать их, добавляя различные добавки и ароматизаторы. Но нельзя, чтобы в составе продуктов содержался аспартам, из него при метаболических процессах синтезируется в организме фенилаланин.</a:t>
            </a:r>
          </a:p>
          <a:p>
            <a:endParaRPr lang="ru-RU" dirty="0"/>
          </a:p>
          <a:p>
            <a:r>
              <a:rPr lang="ru-RU" dirty="0"/>
              <a:t>В группу лечебных продуктов питания входит специальный хлеб с низким содержанием белка и вермишель, макаронные изделия, крупа, особые виды муки и кисели. Эти продукты готовят из крахмала, который не содержит минеральных компонентов и трудно усваиваемых углеводов.</a:t>
            </a:r>
          </a:p>
        </p:txBody>
      </p:sp>
    </p:spTree>
    <p:extLst>
      <p:ext uri="{BB962C8B-B14F-4D97-AF65-F5344CB8AC3E}">
        <p14:creationId xmlns:p14="http://schemas.microsoft.com/office/powerpoint/2010/main" val="1817302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86DCFE-15B5-463C-AD58-5CA8852FB93C}"/>
              </a:ext>
            </a:extLst>
          </p:cNvPr>
          <p:cNvSpPr txBox="1"/>
          <p:nvPr/>
        </p:nvSpPr>
        <p:spPr>
          <a:xfrm>
            <a:off x="675862" y="325907"/>
            <a:ext cx="734170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Лечение Фенилкетонурии (ФКУ) у детей:</a:t>
            </a:r>
          </a:p>
          <a:p>
            <a:r>
              <a:rPr lang="ru-RU" dirty="0"/>
              <a:t>Новые методы лечения</a:t>
            </a:r>
          </a:p>
          <a:p>
            <a:endParaRPr lang="ru-RU" dirty="0"/>
          </a:p>
          <a:p>
            <a:r>
              <a:rPr lang="ru-RU" dirty="0"/>
              <a:t>На сегодня исследователи разрабатывают несколько методов альтернативной терапии фенилкетонурии (ФКУ):</a:t>
            </a:r>
          </a:p>
          <a:p>
            <a:endParaRPr lang="ru-RU" dirty="0"/>
          </a:p>
          <a:p>
            <a:r>
              <a:rPr lang="ru-RU" dirty="0" err="1"/>
              <a:t>энзимотерапия</a:t>
            </a:r>
            <a:r>
              <a:rPr lang="ru-RU" dirty="0"/>
              <a:t> </a:t>
            </a:r>
            <a:r>
              <a:rPr lang="ru-RU" dirty="0" err="1"/>
              <a:t>фенилаланингидроксилазой</a:t>
            </a:r>
            <a:r>
              <a:rPr lang="ru-RU" dirty="0"/>
              <a:t>, </a:t>
            </a:r>
            <a:r>
              <a:rPr lang="ru-RU" dirty="0" err="1"/>
              <a:t>фенилаланинаммониалиазой</a:t>
            </a:r>
            <a:endParaRPr lang="ru-RU" dirty="0"/>
          </a:p>
          <a:p>
            <a:r>
              <a:rPr lang="ru-RU" dirty="0"/>
              <a:t>метод «больших нейтральных аминокислот»</a:t>
            </a:r>
          </a:p>
          <a:p>
            <a:r>
              <a:rPr lang="ru-RU" dirty="0"/>
              <a:t>лечение </a:t>
            </a:r>
            <a:r>
              <a:rPr lang="ru-RU" dirty="0" err="1"/>
              <a:t>тетрагидробиоптерином</a:t>
            </a:r>
            <a:r>
              <a:rPr lang="ru-RU" dirty="0"/>
              <a:t> (</a:t>
            </a:r>
            <a:r>
              <a:rPr lang="ru-RU" dirty="0" err="1"/>
              <a:t>Сапроптерин</a:t>
            </a:r>
            <a:r>
              <a:rPr lang="ru-RU" dirty="0"/>
              <a:t>)</a:t>
            </a:r>
          </a:p>
          <a:p>
            <a:r>
              <a:rPr lang="ru-RU" dirty="0"/>
              <a:t>Существует информация о случаях, когда пациентам с умеренной или легкой формой заболевания помогал </a:t>
            </a:r>
            <a:r>
              <a:rPr lang="ru-RU" dirty="0" err="1"/>
              <a:t>тетрагидробиоптерин</a:t>
            </a:r>
            <a:r>
              <a:rPr lang="ru-RU" dirty="0"/>
              <a:t> в дозе от 10 до 20 мг на 1 кг тела в сутки.</a:t>
            </a:r>
          </a:p>
          <a:p>
            <a:r>
              <a:rPr lang="ru-RU" dirty="0"/>
              <a:t> В 2008 году было доказано, что для нормального физического развития детей с фенилкетонурией можно применять пищевые </a:t>
            </a:r>
            <a:r>
              <a:rPr lang="ru-RU" dirty="0" err="1"/>
              <a:t>гликомакропептиды</a:t>
            </a:r>
            <a:r>
              <a:rPr lang="ru-RU" dirty="0"/>
              <a:t>, которые также снижают содержание в плазме крови и головном мозге фенилаланина. Экспериментальным методом считается введение непосредственно в пораженные клетки печени ребенка введение гена </a:t>
            </a:r>
            <a:r>
              <a:rPr lang="ru-RU" dirty="0" err="1"/>
              <a:t>фенилаланингидроксилазы</a:t>
            </a:r>
            <a:r>
              <a:rPr lang="ru-RU" dirty="0"/>
              <a:t>. </a:t>
            </a:r>
          </a:p>
          <a:p>
            <a:r>
              <a:rPr lang="ru-RU" dirty="0"/>
              <a:t>Этот метод пока не актуален в странах СНГ, в том числе Украине 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83481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22EBB0-00CC-41E6-8DFD-72B11369E31B}"/>
              </a:ext>
            </a:extLst>
          </p:cNvPr>
          <p:cNvSpPr txBox="1"/>
          <p:nvPr/>
        </p:nvSpPr>
        <p:spPr>
          <a:xfrm>
            <a:off x="0" y="357809"/>
            <a:ext cx="1207273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Возможности диагностики фенилкетонурии</a:t>
            </a:r>
          </a:p>
          <a:p>
            <a:r>
              <a:rPr lang="ru-RU" dirty="0"/>
              <a:t>Диагностика фенилкетонурии основывается на совокупности генеалогических данных (возможны эндогамный брак, аналогичная патология у сибсов), результатов клинического и биохимического обследования. Уровень фенилаланина в крови у больных превышает 900–1200 </a:t>
            </a:r>
            <a:r>
              <a:rPr lang="ru-RU" dirty="0" err="1"/>
              <a:t>мкмоль</a:t>
            </a:r>
            <a:r>
              <a:rPr lang="ru-RU" dirty="0"/>
              <a:t>/л. В моче присутствуют продукты </a:t>
            </a:r>
            <a:r>
              <a:rPr lang="ru-RU" dirty="0" err="1"/>
              <a:t>трансаминирования</a:t>
            </a:r>
            <a:r>
              <a:rPr lang="ru-RU" dirty="0"/>
              <a:t> и декарбоксилирования фенилаланина, в первую очередь </a:t>
            </a:r>
            <a:r>
              <a:rPr lang="ru-RU" dirty="0" err="1"/>
              <a:t>фенилпировиноградная</a:t>
            </a:r>
            <a:r>
              <a:rPr lang="ru-RU" dirty="0"/>
              <a:t> кислота.</a:t>
            </a:r>
          </a:p>
          <a:p>
            <a:endParaRPr lang="ru-RU" dirty="0"/>
          </a:p>
          <a:p>
            <a:r>
              <a:rPr lang="ru-RU" dirty="0"/>
              <a:t>Для диагностики фенилкетонурии используют разные методы:</a:t>
            </a:r>
          </a:p>
          <a:p>
            <a:endParaRPr lang="ru-RU" dirty="0"/>
          </a:p>
          <a:p>
            <a:r>
              <a:rPr lang="ru-RU" dirty="0"/>
              <a:t>Проба </a:t>
            </a:r>
            <a:r>
              <a:rPr lang="ru-RU" dirty="0" err="1"/>
              <a:t>Феллинга</a:t>
            </a:r>
            <a:r>
              <a:rPr lang="ru-RU" dirty="0"/>
              <a:t>. Выявление </a:t>
            </a:r>
            <a:r>
              <a:rPr lang="ru-RU" dirty="0" err="1"/>
              <a:t>фенилпирувата</a:t>
            </a:r>
            <a:r>
              <a:rPr lang="ru-RU" dirty="0"/>
              <a:t> в моче при помощи хлорида 3-валентного железа. Метод недостаточно точный и позволяет диагностировать заболевание только со 2-го месяца жизни.</a:t>
            </a:r>
          </a:p>
          <a:p>
            <a:r>
              <a:rPr lang="ru-RU" dirty="0"/>
              <a:t>Тест </a:t>
            </a:r>
            <a:r>
              <a:rPr lang="ru-RU" dirty="0" err="1"/>
              <a:t>Гатри</a:t>
            </a:r>
            <a:r>
              <a:rPr lang="ru-RU" dirty="0"/>
              <a:t>. Методику теста описал Роберт </a:t>
            </a:r>
            <a:r>
              <a:rPr lang="ru-RU" dirty="0" err="1"/>
              <a:t>Гатри</a:t>
            </a:r>
            <a:r>
              <a:rPr lang="ru-RU" dirty="0"/>
              <a:t> в 1961 г. В ее основе лежит бактериальное ингибирование определенных штаммов </a:t>
            </a:r>
            <a:r>
              <a:rPr lang="ru-RU" dirty="0" err="1"/>
              <a:t>Bacillus</a:t>
            </a:r>
            <a:r>
              <a:rPr lang="ru-RU" dirty="0"/>
              <a:t> </a:t>
            </a:r>
            <a:r>
              <a:rPr lang="ru-RU" dirty="0" err="1"/>
              <a:t>cereus</a:t>
            </a:r>
            <a:r>
              <a:rPr lang="ru-RU" dirty="0"/>
              <a:t>.</a:t>
            </a:r>
          </a:p>
          <a:p>
            <a:r>
              <a:rPr lang="ru-RU" dirty="0"/>
              <a:t>Хроматография. Проводится тонкослойная хроматография аминокислот плазмы крови и мочи.</a:t>
            </a:r>
          </a:p>
          <a:p>
            <a:r>
              <a:rPr lang="ru-RU" dirty="0" err="1"/>
              <a:t>Флуориметрия</a:t>
            </a:r>
            <a:r>
              <a:rPr lang="ru-RU" dirty="0"/>
              <a:t>. С помощью современных автоматических флуориметров возможно проведение массового автоматизированного скрининга.</a:t>
            </a:r>
          </a:p>
          <a:p>
            <a:r>
              <a:rPr lang="ru-RU" dirty="0"/>
              <a:t>Определение активности ФАГ или </a:t>
            </a:r>
            <a:r>
              <a:rPr lang="ru-RU" dirty="0" err="1"/>
              <a:t>тетрагидробиоптеринредуктазы</a:t>
            </a:r>
            <a:r>
              <a:rPr lang="ru-RU" dirty="0"/>
              <a:t>.</a:t>
            </a:r>
          </a:p>
          <a:p>
            <a:r>
              <a:rPr lang="ru-RU" dirty="0"/>
              <a:t>Поиск мутантного гена. Проводится прямой поиск мутантного гена с помощью синтетических </a:t>
            </a:r>
            <a:r>
              <a:rPr lang="ru-RU" dirty="0" err="1"/>
              <a:t>олигонуклеотидных</a:t>
            </a:r>
            <a:r>
              <a:rPr lang="ru-RU" dirty="0"/>
              <a:t> зондов.</a:t>
            </a:r>
          </a:p>
          <a:p>
            <a:r>
              <a:rPr lang="ru-RU" dirty="0"/>
              <a:t>Существует еще один метод диагностики — скрининг. Фенилкетонурия в числе первых наследственных нарушений обмена веществ была включена в программу скрининга наследственных заболеваний, рекомендованных ВОЗ для раннего выявления больных фенилкетонурией среди новорожденных. </a:t>
            </a:r>
          </a:p>
        </p:txBody>
      </p:sp>
    </p:spTree>
    <p:extLst>
      <p:ext uri="{BB962C8B-B14F-4D97-AF65-F5344CB8AC3E}">
        <p14:creationId xmlns:p14="http://schemas.microsoft.com/office/powerpoint/2010/main" val="1120373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31F960-CBB2-4F5C-9AA4-80930B83D1D0}"/>
              </a:ext>
            </a:extLst>
          </p:cNvPr>
          <p:cNvSpPr txBox="1"/>
          <p:nvPr/>
        </p:nvSpPr>
        <p:spPr>
          <a:xfrm>
            <a:off x="92765" y="119270"/>
            <a:ext cx="1192695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Диета для ФКУ у детей от 1 года</a:t>
            </a:r>
          </a:p>
          <a:p>
            <a:r>
              <a:rPr lang="ru-RU" sz="1600" dirty="0"/>
              <a:t>Для питания таких пациентов применяют продукты на основе смесей аминокислот без содержания фенилаланина и/или гидролизатов белка или с мизерным его количеством. В их </a:t>
            </a:r>
            <a:r>
              <a:rPr lang="ru-RU" sz="1600" dirty="0" err="1"/>
              <a:t>составле</a:t>
            </a:r>
            <a:r>
              <a:rPr lang="ru-RU" sz="1600" dirty="0"/>
              <a:t> должны быть комплексы макро-, микроэлементов и витаминов. По мере взросления ребенка дозу белка можно увеличивать, но не сразу. Количество углеводов и жиров нужно постепенно снижать, а потом и вовсе исключить. Рацион постепенно расширяется за счет натуральных продуктов и блюда.</a:t>
            </a:r>
          </a:p>
          <a:p>
            <a:endParaRPr lang="ru-RU" sz="1600" dirty="0"/>
          </a:p>
          <a:p>
            <a:r>
              <a:rPr lang="ru-RU" sz="1600" dirty="0"/>
              <a:t>Для детей с ФКУ от 12 месяцев можно применять специализированные лечебные продукты:</a:t>
            </a:r>
          </a:p>
          <a:p>
            <a:endParaRPr lang="ru-RU" sz="1600" dirty="0"/>
          </a:p>
          <a:p>
            <a:r>
              <a:rPr lang="ru-RU" sz="1600" dirty="0" err="1"/>
              <a:t>Тетрафен</a:t>
            </a:r>
            <a:r>
              <a:rPr lang="ru-RU" sz="1600" dirty="0"/>
              <a:t> 40</a:t>
            </a:r>
          </a:p>
          <a:p>
            <a:r>
              <a:rPr lang="ru-RU" sz="1600" dirty="0" err="1"/>
              <a:t>Тетрафен</a:t>
            </a:r>
            <a:r>
              <a:rPr lang="ru-RU" sz="1600" dirty="0"/>
              <a:t> 30</a:t>
            </a:r>
          </a:p>
          <a:p>
            <a:r>
              <a:rPr lang="ru-RU" sz="1600" dirty="0"/>
              <a:t>MD мил ФКУ-1</a:t>
            </a:r>
          </a:p>
          <a:p>
            <a:r>
              <a:rPr lang="ru-RU" sz="1600" dirty="0" err="1"/>
              <a:t>Тетрафен</a:t>
            </a:r>
            <a:r>
              <a:rPr lang="ru-RU" sz="1600" dirty="0"/>
              <a:t> 70</a:t>
            </a:r>
          </a:p>
          <a:p>
            <a:r>
              <a:rPr lang="ru-RU" sz="1600" dirty="0"/>
              <a:t>MD мил ФКУ-3</a:t>
            </a:r>
          </a:p>
          <a:p>
            <a:r>
              <a:rPr lang="ru-RU" sz="1600" dirty="0" err="1"/>
              <a:t>Изифен</a:t>
            </a:r>
            <a:endParaRPr lang="ru-RU" sz="1600" dirty="0"/>
          </a:p>
          <a:p>
            <a:r>
              <a:rPr lang="ru-RU" sz="1600" dirty="0"/>
              <a:t>П-АМ 1, П-АМ 2, П-АМ 3</a:t>
            </a:r>
          </a:p>
          <a:p>
            <a:r>
              <a:rPr lang="ru-RU" sz="1600" dirty="0"/>
              <a:t>ХР </a:t>
            </a:r>
            <a:r>
              <a:rPr lang="ru-RU" sz="1600" dirty="0" err="1"/>
              <a:t>Максамум</a:t>
            </a:r>
            <a:r>
              <a:rPr lang="ru-RU" sz="1600" dirty="0"/>
              <a:t> (вкус нейтральный или апельсиновый)</a:t>
            </a:r>
          </a:p>
          <a:p>
            <a:r>
              <a:rPr lang="ru-RU" sz="1600" dirty="0"/>
              <a:t>ХР </a:t>
            </a:r>
            <a:r>
              <a:rPr lang="ru-RU" sz="1600" dirty="0" err="1"/>
              <a:t>Максамейд</a:t>
            </a:r>
            <a:endParaRPr lang="ru-RU" sz="1600" dirty="0"/>
          </a:p>
          <a:p>
            <a:r>
              <a:rPr lang="ru-RU" sz="1600" dirty="0"/>
              <a:t>Врачи советуют постепенно переходить на продукты для детей более старшего возраста на протяжении 1-2 недель. Объем предыдущей смеси нужно уменьшить на 1/4–1/5 и добавить эквивалентное по белку количество нового продукта. В части лечебных продуктов содержатся полиненасыщенные жирные кислоты. Среди малобелковых продуктов зарубежного производства есть напитки без белка, десерты, соусы и приправы, печенье и специальные сорта хлеба, которые можно детям при фенилкетонурии (ФКУ).</a:t>
            </a:r>
          </a:p>
          <a:p>
            <a:endParaRPr lang="ru-RU" dirty="0"/>
          </a:p>
          <a:p>
            <a:r>
              <a:rPr lang="ru-RU" dirty="0"/>
              <a:t>Часть исследователей склоняется к мнению, что детям с ФКУ диету нужно обогащать тирозином. Лечебные продукты имеют специфический вкус, потому могут быть нужны вкусовые добавки без содержания белка. Нельзя применять подсластитель аспартам, потому что при расщеплении он образует в том числе фенилаланин.</a:t>
            </a:r>
          </a:p>
        </p:txBody>
      </p:sp>
    </p:spTree>
    <p:extLst>
      <p:ext uri="{BB962C8B-B14F-4D97-AF65-F5344CB8AC3E}">
        <p14:creationId xmlns:p14="http://schemas.microsoft.com/office/powerpoint/2010/main" val="2385966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1305AA-DAE8-410F-B808-D5947AFF350E}"/>
              </a:ext>
            </a:extLst>
          </p:cNvPr>
          <p:cNvSpPr txBox="1"/>
          <p:nvPr/>
        </p:nvSpPr>
        <p:spPr>
          <a:xfrm>
            <a:off x="384314" y="278296"/>
            <a:ext cx="57116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 лечении нужен регулярный контроль содержания фенилаланина в крови. Детей до 3 месяцев проверяют 1 раз в неделю, а после получения стабильных результатов – минимум 1 раз в 2 недели. Детей с ФКУ от 3 мес. до 1 года проверяют 1 раз в месяц, иногда – 2 раза. Для детей от 1 до 3 лет осмотры нужны минимум 1 раз в два месяца, а после трех лет контроль проводят 1 раз в 3 месяца.</a:t>
            </a:r>
          </a:p>
          <a:p>
            <a:endParaRPr lang="ru-RU" dirty="0"/>
          </a:p>
          <a:p>
            <a:r>
              <a:rPr lang="ru-RU" dirty="0"/>
              <a:t>Необходим контроль таких показателей для детей с ФКУ:</a:t>
            </a:r>
          </a:p>
          <a:p>
            <a:endParaRPr lang="ru-RU" dirty="0"/>
          </a:p>
          <a:p>
            <a:r>
              <a:rPr lang="ru-RU" dirty="0"/>
              <a:t>физическое и интеллектуальное развитие ребенка</a:t>
            </a:r>
          </a:p>
          <a:p>
            <a:r>
              <a:rPr lang="ru-RU" dirty="0" err="1"/>
              <a:t>нутритивный</a:t>
            </a:r>
            <a:r>
              <a:rPr lang="ru-RU" dirty="0"/>
              <a:t> статус больного</a:t>
            </a:r>
          </a:p>
          <a:p>
            <a:r>
              <a:rPr lang="ru-RU" dirty="0"/>
              <a:t>эмоциональное развитие</a:t>
            </a:r>
          </a:p>
          <a:p>
            <a:r>
              <a:rPr lang="ru-RU" dirty="0"/>
              <a:t>речевое развитие</a:t>
            </a:r>
          </a:p>
          <a:p>
            <a:r>
              <a:rPr lang="ru-RU" dirty="0"/>
              <a:t>Один раз в месяц нужно проводить общий анализ крови. А по показаниям – биохимический анализ крови.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B1563B-56CF-487C-BE0D-1B8450DA7C93}"/>
              </a:ext>
            </a:extLst>
          </p:cNvPr>
          <p:cNvSpPr txBox="1"/>
          <p:nvPr/>
        </p:nvSpPr>
        <p:spPr>
          <a:xfrm>
            <a:off x="6096000" y="278297"/>
            <a:ext cx="54598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Прекращение диетотерапии</a:t>
            </a:r>
          </a:p>
          <a:p>
            <a:r>
              <a:rPr lang="ru-RU" dirty="0"/>
              <a:t>Возраст прекращения специальной диеты при ФКУ у детей до сих пор в процессе дискуссии. Существует информация, что при отмене диетотерапии в 5-летнем возрасте у одной трети детей с ФКУ отмечалось снижение уровня IQ на 10 баллов и более на протяжении следующих 5 лет. Прекращения диеты для детей старше 15 лет в некоторых случаях сказывались на прогрессирующих изменениях белого вещества мозга, что было выявлено при помощи МРТ.</a:t>
            </a:r>
          </a:p>
          <a:p>
            <a:endParaRPr lang="ru-RU" dirty="0"/>
          </a:p>
          <a:p>
            <a:r>
              <a:rPr lang="ru-RU" dirty="0"/>
              <a:t>При классической фенилкетонурии у детей диеты нужно придерживаться всю жизнь. Общее количество белка после наступления совершеннолетия не должно быть больше, чем 0,8–1,0 г/кг в сутки.</a:t>
            </a:r>
          </a:p>
        </p:txBody>
      </p:sp>
    </p:spTree>
    <p:extLst>
      <p:ext uri="{BB962C8B-B14F-4D97-AF65-F5344CB8AC3E}">
        <p14:creationId xmlns:p14="http://schemas.microsoft.com/office/powerpoint/2010/main" val="2712486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E1E2A8A-7343-4C49-83DB-0411D888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0"/>
            <a:ext cx="632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2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1CBE569-C1D2-413A-A5E6-9CB6BCFE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357809"/>
            <a:ext cx="10416209" cy="62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7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81AE69B-B70D-451E-8361-3C5044443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463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6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F60F500-0280-4351-BD08-0CA3193D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0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647685E-9E77-450F-BA67-3FD213A7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571500"/>
            <a:ext cx="91373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4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4036</Words>
  <Application>Microsoft Office PowerPoint</Application>
  <PresentationFormat>Произвольный</PresentationFormat>
  <Paragraphs>230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Лечебное питание при фенилкетонурии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Лечебное питание при фенилкетонурии</dc:title>
  <dc:creator>Work</dc:creator>
  <cp:lastModifiedBy>Work</cp:lastModifiedBy>
  <cp:revision>25</cp:revision>
  <dcterms:created xsi:type="dcterms:W3CDTF">2021-02-08T07:33:48Z</dcterms:created>
  <dcterms:modified xsi:type="dcterms:W3CDTF">2024-02-20T12:08:33Z</dcterms:modified>
</cp:coreProperties>
</file>