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5" r:id="rId5"/>
    <p:sldId id="298" r:id="rId6"/>
    <p:sldId id="297" r:id="rId7"/>
    <p:sldId id="296" r:id="rId8"/>
    <p:sldId id="258" r:id="rId9"/>
    <p:sldId id="259" r:id="rId10"/>
    <p:sldId id="260" r:id="rId11"/>
    <p:sldId id="261" r:id="rId12"/>
    <p:sldId id="262" r:id="rId13"/>
    <p:sldId id="267" r:id="rId14"/>
    <p:sldId id="268" r:id="rId15"/>
    <p:sldId id="290" r:id="rId16"/>
    <p:sldId id="291" r:id="rId17"/>
    <p:sldId id="293" r:id="rId18"/>
    <p:sldId id="294" r:id="rId19"/>
    <p:sldId id="269" r:id="rId20"/>
    <p:sldId id="270" r:id="rId21"/>
    <p:sldId id="263" r:id="rId22"/>
    <p:sldId id="264" r:id="rId23"/>
    <p:sldId id="265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C09-ED12-44E0-8212-9B95540322FF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3789-D536-4B6C-8886-D8067101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3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C09-ED12-44E0-8212-9B95540322FF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3789-D536-4B6C-8886-D8067101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0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C09-ED12-44E0-8212-9B95540322FF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3789-D536-4B6C-8886-D8067101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2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C09-ED12-44E0-8212-9B95540322FF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3789-D536-4B6C-8886-D8067101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6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C09-ED12-44E0-8212-9B95540322FF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3789-D536-4B6C-8886-D8067101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5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C09-ED12-44E0-8212-9B95540322FF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3789-D536-4B6C-8886-D8067101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5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C09-ED12-44E0-8212-9B95540322FF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3789-D536-4B6C-8886-D8067101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99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C09-ED12-44E0-8212-9B95540322FF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3789-D536-4B6C-8886-D8067101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3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C09-ED12-44E0-8212-9B95540322FF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3789-D536-4B6C-8886-D8067101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3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C09-ED12-44E0-8212-9B95540322FF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3789-D536-4B6C-8886-D8067101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3C09-ED12-44E0-8212-9B95540322FF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3789-D536-4B6C-8886-D8067101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C3C09-ED12-44E0-8212-9B95540322FF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73789-D536-4B6C-8886-D80671016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83472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Лечебное питание при язвенной болезни желудка и 12-ти перстной кишки. После резекции желудка и наличие демпинг-синдрома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87536"/>
            <a:ext cx="9220200" cy="1070264"/>
          </a:xfrm>
        </p:spPr>
        <p:txBody>
          <a:bodyPr>
            <a:normAutofit/>
          </a:bodyPr>
          <a:lstStyle/>
          <a:p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/>
                <a:cs typeface="Arial"/>
              </a:rPr>
              <a:t>профессор кафедры педиатрии ИДПО </a:t>
            </a:r>
            <a:b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/>
                <a:cs typeface="Arial"/>
              </a:rPr>
            </a:b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/>
                <a:cs typeface="Arial"/>
              </a:rPr>
              <a:t>Н.А.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Garamond"/>
                <a:cs typeface="Arial"/>
              </a:rPr>
              <a:t>Дружинина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Garamond"/>
              <a:cs typeface="Arial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8" y="398318"/>
            <a:ext cx="980209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30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4144" y="365126"/>
            <a:ext cx="8319655" cy="1266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Условия оптимального лечебного эффекта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54827"/>
            <a:ext cx="10515600" cy="446809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соблюдение технологических требований к приготовлению блюд</a:t>
            </a:r>
          </a:p>
          <a:p>
            <a:r>
              <a:rPr lang="ru-RU" dirty="0"/>
              <a:t>  режим частого, дробного питания с последовательным применением основного варианта стандартной диеты (ОВСД) и варианта диеты с механическим и химическим </a:t>
            </a:r>
            <a:r>
              <a:rPr lang="ru-RU" dirty="0" err="1"/>
              <a:t>щажением</a:t>
            </a:r>
            <a:r>
              <a:rPr lang="ru-RU" dirty="0"/>
              <a:t> в период обострения заболевания.</a:t>
            </a:r>
          </a:p>
          <a:p>
            <a:r>
              <a:rPr lang="ru-RU" dirty="0"/>
              <a:t>Диета по своему химическому составу, набору продуктов и блюд, технологии приготовления пищи, по пищевой, биологической и энергетической ценности является физиологически полноценной, содержит как основные питательные вещества (белки, жиры, углеводы), так и незаменимые факторы питания (витамины, микроэлементы, незаменимые аминокислоты, ПНЖК и др.)</a:t>
            </a:r>
          </a:p>
          <a:p>
            <a:r>
              <a:rPr lang="ru-RU" dirty="0"/>
              <a:t>адаптация диеты к индивидуальным клинико-патогенетическим особенностям течения болезни легко осуществляется путем эквивалентной замены или дополнительного включения в нее только 1-2 компонентов для целенаправленного воздействия на конкретный механизм нарушения гомеостаза.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34144" cy="19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0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</a:t>
            </a:r>
            <a:r>
              <a:rPr lang="ru-RU" dirty="0" err="1"/>
              <a:t>приготовления:протертый</a:t>
            </a:r>
            <a:r>
              <a:rPr lang="ru-RU" dirty="0"/>
              <a:t> и </a:t>
            </a:r>
            <a:r>
              <a:rPr lang="ru-RU" dirty="0" err="1"/>
              <a:t>непротертый</a:t>
            </a:r>
            <a:r>
              <a:rPr lang="ru-RU" dirty="0"/>
              <a:t> вариант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Диета </a:t>
            </a:r>
            <a:r>
              <a:rPr lang="ru-RU" dirty="0" err="1"/>
              <a:t>гипонатриевая</a:t>
            </a:r>
            <a:r>
              <a:rPr lang="ru-RU" dirty="0"/>
              <a:t>: исключаются продукты и блюда, являющиеся сильными возбудителями секреции и химически раздражающие слизистую оболочку желудка.</a:t>
            </a:r>
          </a:p>
          <a:p>
            <a:r>
              <a:rPr lang="ru-RU" dirty="0"/>
              <a:t>В протертом варианте диеты пища дается в жидком, кашицеобразном виде, а затем в отварном виде или приготовленная на пару – в более плотном виде.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Хлеб и хлебобулочные изделия</a:t>
            </a:r>
            <a:r>
              <a:rPr lang="ru-RU" dirty="0"/>
              <a:t>:  Хлеб пшеничный из муки высшего сорта, вчерашней выпечки или подсушенный. </a:t>
            </a:r>
          </a:p>
          <a:p>
            <a:r>
              <a:rPr lang="ru-RU" dirty="0">
                <a:solidFill>
                  <a:srgbClr val="00B050"/>
                </a:solidFill>
              </a:rPr>
              <a:t>Исключаются:</a:t>
            </a:r>
            <a:r>
              <a:rPr lang="ru-RU" dirty="0"/>
              <a:t> ржаной хлеб, любой свежий, а также изделия из сдобного и слоеного теста.</a:t>
            </a:r>
          </a:p>
          <a:p>
            <a:r>
              <a:rPr lang="ru-RU" dirty="0">
                <a:solidFill>
                  <a:srgbClr val="0070C0"/>
                </a:solidFill>
              </a:rPr>
              <a:t>Супы</a:t>
            </a:r>
            <a:r>
              <a:rPr lang="ru-RU" dirty="0"/>
              <a:t>. На овощном отваре из протертых, хорошо разваренных круп, молочные, супы-пюре из овощей, слизистые супы, заправляются сливочным маслом, яично-молочной смесью, сметаной.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Исключаются</a:t>
            </a:r>
            <a:r>
              <a:rPr lang="ru-RU" dirty="0"/>
              <a:t> мясные, рыбные, куриные бульоны, крепкие грибные и овощные отвары, щи, борщи, окрошки.</a:t>
            </a:r>
          </a:p>
        </p:txBody>
      </p:sp>
    </p:spTree>
    <p:extLst>
      <p:ext uri="{BB962C8B-B14F-4D97-AF65-F5344CB8AC3E}">
        <p14:creationId xmlns:p14="http://schemas.microsoft.com/office/powerpoint/2010/main" val="395493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27" y="365125"/>
            <a:ext cx="11156373" cy="1325563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2400" dirty="0">
                <a:solidFill>
                  <a:srgbClr val="C00000"/>
                </a:solidFill>
                <a:latin typeface="Calibri" panose="020F0502020204030204"/>
              </a:rPr>
              <a:t>Блюда из мяса и птицы. Паровые или отварные из говядины, молодой нежирной баранины, обрезной свинины, кур, индейки.</a:t>
            </a:r>
            <a:br>
              <a:rPr lang="ru-RU" sz="2400" dirty="0">
                <a:solidFill>
                  <a:srgbClr val="C00000"/>
                </a:solidFill>
                <a:latin typeface="Calibri" panose="020F0502020204030204"/>
              </a:rPr>
            </a:br>
            <a:r>
              <a:rPr lang="ru-RU" sz="2400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anose="020F0502020204030204"/>
              </a:rPr>
              <a:t>Исключаются</a:t>
            </a:r>
            <a:r>
              <a:rPr lang="ru-RU" sz="2400" dirty="0">
                <a:solidFill>
                  <a:srgbClr val="C00000"/>
                </a:solidFill>
                <a:latin typeface="Calibri" panose="020F0502020204030204"/>
              </a:rPr>
              <a:t> жирные и жилистые сорта мяса, гусь, утка, субпродукты, консервированные и копченые мясные продукты</a:t>
            </a:r>
            <a:r>
              <a:rPr lang="ru-RU" sz="15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427" y="1825624"/>
            <a:ext cx="11156373" cy="4803775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rgbClr val="002060"/>
                </a:solidFill>
              </a:rPr>
              <a:t>Блюда из рыбы. Из нежирных сортов речной и морской рыбы без кожи, куском или в виде котлетной массы, приготовленные в отварном виде или на пару.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Блюда из круп. Каши из манной, гречневой, овсяной круп, сваренные на воде или молочные, </a:t>
            </a:r>
            <a:r>
              <a:rPr lang="ru-RU" sz="1600" i="1" dirty="0" err="1">
                <a:solidFill>
                  <a:srgbClr val="002060"/>
                </a:solidFill>
              </a:rPr>
              <a:t>полувязкие</a:t>
            </a:r>
            <a:r>
              <a:rPr lang="ru-RU" sz="1600" i="1" dirty="0">
                <a:solidFill>
                  <a:srgbClr val="002060"/>
                </a:solidFill>
              </a:rPr>
              <a:t>, протертые. Пшено, перловая, ячневая крупы, бобовые.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Блюда из овощей. Картофель, морковь, свекла, цветная капуста, сваренные на воде или на пару в виде суфле, пюре, пудингов. Исключаются белокочанная капуста, репа, брюква, редис, лук, соленые, квашеные и маринованные овощи.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Молочные продукты. Молоко, сливки, некислые кефир, простокваша, творог в виде суфле, ленивых вареников, пудингов. Исключаются кисломолочные продукты с высокой кислотностью.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Закуски. Салаты из отварных овощей, язык отварной, колбаса докторская, молочная, диетическая, заливная рыба на овощном отваре.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Блюда из яиц. Яйцо всмятку (1-2 яйца в день), омлеты из яичных белков, паровой омлет при хорошей переносимости.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Сладкие блюда, фрукты. Фруктовые пюре, печеные яблоки, кисель, желе, протертые компоты, сахар, мед.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Соки. Из свежих спелых сладких фруктов и ягод.</a:t>
            </a:r>
          </a:p>
          <a:p>
            <a:r>
              <a:rPr lang="ru-RU" sz="1600" i="1" dirty="0">
                <a:solidFill>
                  <a:srgbClr val="002060"/>
                </a:solidFill>
              </a:rPr>
              <a:t>Жиры. Масло сливочное, рафинированное подсолнечное, кукурузное, оливковое для добавления к блюдам.</a:t>
            </a:r>
          </a:p>
          <a:p>
            <a:endParaRPr lang="ru-RU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5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91" y="72737"/>
            <a:ext cx="11430000" cy="592281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002060"/>
                </a:solidFill>
              </a:rPr>
              <a:t>Однодневное меню для больного язвенной болезнью желудка в первую неделю обострения заболевания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615512"/>
              </p:ext>
            </p:extLst>
          </p:nvPr>
        </p:nvGraphicFramePr>
        <p:xfrm>
          <a:off x="2" y="665018"/>
          <a:ext cx="12032670" cy="6376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65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65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065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4850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продуктов и блюд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Белки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Жиры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Углеводы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914">
                <a:tc gridSpan="5">
                  <a:txBody>
                    <a:bodyPr/>
                    <a:lstStyle/>
                    <a:p>
                      <a:r>
                        <a:rPr lang="ru-RU" sz="1200" dirty="0"/>
                        <a:t>                                                                                                                                                   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1 завтрак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1918">
                <a:tc>
                  <a:txBody>
                    <a:bodyPr/>
                    <a:lstStyle/>
                    <a:p>
                      <a:r>
                        <a:rPr lang="ru-RU" sz="1200" dirty="0"/>
                        <a:t>Молоко кипяченое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93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solidFill>
                            <a:srgbClr val="002060"/>
                          </a:solidFill>
                        </a:rPr>
                        <a:t>2 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387">
                <a:tc>
                  <a:txBody>
                    <a:bodyPr/>
                    <a:lstStyle/>
                    <a:p>
                      <a:r>
                        <a:rPr lang="ru-RU" sz="1200" dirty="0"/>
                        <a:t>Кисель из кураги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013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solidFill>
                            <a:srgbClr val="002060"/>
                          </a:solidFill>
                        </a:rPr>
                        <a:t>Обед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111">
                <a:tc>
                  <a:txBody>
                    <a:bodyPr/>
                    <a:lstStyle/>
                    <a:p>
                      <a:r>
                        <a:rPr lang="ru-RU" sz="1200" dirty="0"/>
                        <a:t>Суп слизистый овсяный молочный со слив. маслом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400/5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856">
                <a:tc>
                  <a:txBody>
                    <a:bodyPr/>
                    <a:lstStyle/>
                    <a:p>
                      <a:r>
                        <a:rPr lang="ru-RU" sz="1200" dirty="0"/>
                        <a:t>Суфле из отварной рыбы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091">
                <a:tc>
                  <a:txBody>
                    <a:bodyPr/>
                    <a:lstStyle/>
                    <a:p>
                      <a:r>
                        <a:rPr lang="ru-RU" sz="1200" dirty="0"/>
                        <a:t>Желе из виноградного сока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160,0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6589">
                <a:tc gridSpan="5">
                  <a:txBody>
                    <a:bodyPr/>
                    <a:lstStyle/>
                    <a:p>
                      <a:r>
                        <a:rPr lang="ru-RU" sz="1200" dirty="0"/>
                        <a:t>                                                                                                                                              </a:t>
                      </a:r>
                      <a:r>
                        <a:rPr lang="ru-RU" sz="1200" b="1" i="1" dirty="0">
                          <a:solidFill>
                            <a:srgbClr val="002060"/>
                          </a:solidFill>
                        </a:rPr>
                        <a:t>ПОЛДНИК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3605">
                <a:tc>
                  <a:txBody>
                    <a:bodyPr/>
                    <a:lstStyle/>
                    <a:p>
                      <a:r>
                        <a:rPr lang="ru-RU" sz="1200" dirty="0"/>
                        <a:t>Отвар шиповника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7494">
                <a:tc gridSpan="5">
                  <a:txBody>
                    <a:bodyPr/>
                    <a:lstStyle/>
                    <a:p>
                      <a:r>
                        <a:rPr lang="ru-RU" sz="1200" b="1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                                Ужин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2329">
                <a:tc>
                  <a:txBody>
                    <a:bodyPr/>
                    <a:lstStyle/>
                    <a:p>
                      <a:r>
                        <a:rPr lang="ru-RU" sz="1200" dirty="0"/>
                        <a:t>Суфле творожное из полужирного творога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6074">
                <a:tc>
                  <a:txBody>
                    <a:bodyPr/>
                    <a:lstStyle/>
                    <a:p>
                      <a:r>
                        <a:rPr lang="ru-RU" sz="1200" dirty="0"/>
                        <a:t>Каша овсяная молочная жидкая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6886">
                <a:tc>
                  <a:txBody>
                    <a:bodyPr/>
                    <a:lstStyle/>
                    <a:p>
                      <a:r>
                        <a:rPr lang="ru-RU" sz="1400" dirty="0"/>
                        <a:t>Кисель молочный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3261">
                <a:tc gridSpan="5"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               На ночь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83261">
                <a:tc>
                  <a:txBody>
                    <a:bodyPr/>
                    <a:lstStyle/>
                    <a:p>
                      <a:r>
                        <a:rPr lang="ru-RU" sz="1400" dirty="0"/>
                        <a:t>Молоко кипяченое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83261">
                <a:tc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002060"/>
                          </a:solidFill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224,4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22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ru-RU" sz="2800" dirty="0">
                <a:solidFill>
                  <a:srgbClr val="C00000"/>
                </a:solidFill>
                <a:latin typeface="Calibri" panose="020F0502020204030204"/>
              </a:rPr>
              <a:t>При стихании обострения ЯБДПК больному назначается вариант диеты с механическим и химическим </a:t>
            </a:r>
            <a:r>
              <a:rPr lang="ru-RU" sz="2800" dirty="0" err="1">
                <a:solidFill>
                  <a:srgbClr val="C00000"/>
                </a:solidFill>
                <a:latin typeface="Calibri" panose="020F0502020204030204"/>
              </a:rPr>
              <a:t>щажением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При благополучном течении болезни, купировании острых симптомов, восстановлении нарушенных секреторных процессов в желудке и кишечнике, активации </a:t>
            </a:r>
            <a:r>
              <a:rPr lang="ru-RU" i="1" dirty="0" err="1">
                <a:solidFill>
                  <a:srgbClr val="002060"/>
                </a:solidFill>
              </a:rPr>
              <a:t>репаративных</a:t>
            </a:r>
            <a:r>
              <a:rPr lang="ru-RU" i="1" dirty="0">
                <a:solidFill>
                  <a:srgbClr val="002060"/>
                </a:solidFill>
              </a:rPr>
              <a:t> процессов в слизистой оболочке желудка и двенадцатиперстной кишки, достижении синхронности функционирования ЖКТ:</a:t>
            </a:r>
          </a:p>
          <a:p>
            <a:r>
              <a:rPr lang="ru-RU" i="1" dirty="0">
                <a:solidFill>
                  <a:srgbClr val="002060"/>
                </a:solidFill>
              </a:rPr>
              <a:t> через две недели лечения больного постепенно переводят на основной вариант стандартной диеты, которая соблюдается в течение 2-3 месяцев, так как восстановление морфофункциональных нарушений в желудке и кишечнике наступает позднее, чем достигается клинический терапевтический эффект.</a:t>
            </a:r>
          </a:p>
        </p:txBody>
      </p:sp>
    </p:spTree>
    <p:extLst>
      <p:ext uri="{BB962C8B-B14F-4D97-AF65-F5344CB8AC3E}">
        <p14:creationId xmlns:p14="http://schemas.microsoft.com/office/powerpoint/2010/main" val="325544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EDA47AE-9F62-48FC-A682-48400CADC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0"/>
            <a:ext cx="11270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6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80904E1-7312-47D2-A978-0FE34C149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2" y="74428"/>
            <a:ext cx="11493796" cy="67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7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BDC80DA-DE62-4A53-BCDD-0FD002CA5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5" y="247650"/>
            <a:ext cx="9983972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16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53CD121-5B86-4D1C-A192-C0C3713F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8223"/>
            <a:ext cx="6592186" cy="61482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162312-E528-4AD8-A5BD-B2D177832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87" y="393405"/>
            <a:ext cx="5433235" cy="493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17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381990"/>
          </a:xfrm>
        </p:spPr>
        <p:txBody>
          <a:bodyPr>
            <a:normAutofit fontScale="90000"/>
          </a:bodyPr>
          <a:lstStyle/>
          <a:p>
            <a:pPr marL="228600" indent="-228600" algn="ctr">
              <a:spcBef>
                <a:spcPts val="1000"/>
              </a:spcBef>
            </a:pPr>
            <a:r>
              <a:rPr lang="ru-RU" sz="2800" dirty="0">
                <a:solidFill>
                  <a:srgbClr val="C00000"/>
                </a:solidFill>
                <a:latin typeface="Calibri" panose="020F0502020204030204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 panose="020F0502020204030204"/>
              </a:rPr>
            </a:br>
            <a:r>
              <a:rPr lang="ru-RU" sz="2800" dirty="0">
                <a:solidFill>
                  <a:srgbClr val="C00000"/>
                </a:solidFill>
                <a:latin typeface="Calibri" panose="020F0502020204030204"/>
              </a:rPr>
              <a:t>Целевое назначение диеты – содействие восстановлению секреторной и моторной функций желудка и кишечника, повышению желудочной секреции и снижению процессов брожения и гниения в кишечнике</a:t>
            </a:r>
            <a:br>
              <a:rPr lang="ru-RU" sz="2800" dirty="0">
                <a:solidFill>
                  <a:srgbClr val="C00000"/>
                </a:solidFill>
                <a:latin typeface="Calibri" panose="020F0502020204030204"/>
              </a:rPr>
            </a:br>
            <a:r>
              <a:rPr lang="ru-RU" sz="2400" b="1" dirty="0"/>
              <a:t>Примерное меню основного варианта стандартной диеты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800" dirty="0">
              <a:solidFill>
                <a:srgbClr val="C00000"/>
              </a:solidFill>
              <a:latin typeface="Calibri" panose="020F0502020204030204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027124"/>
              </p:ext>
            </p:extLst>
          </p:nvPr>
        </p:nvGraphicFramePr>
        <p:xfrm>
          <a:off x="124690" y="1381991"/>
          <a:ext cx="11897591" cy="5330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7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95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95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95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7937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продуктов и блюд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Белки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Жиры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углеводы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329">
                <a:tc gridSpan="5">
                  <a:txBody>
                    <a:bodyPr/>
                    <a:lstStyle/>
                    <a:p>
                      <a:r>
                        <a:rPr lang="ru-RU" sz="1600" b="1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1 завтрак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161">
                <a:tc>
                  <a:txBody>
                    <a:bodyPr/>
                    <a:lstStyle/>
                    <a:p>
                      <a:r>
                        <a:rPr lang="ru-RU" sz="1400" dirty="0"/>
                        <a:t>Омлет из яичных белков паровой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161">
                <a:tc>
                  <a:txBody>
                    <a:bodyPr/>
                    <a:lstStyle/>
                    <a:p>
                      <a:r>
                        <a:rPr lang="ru-RU" sz="1400" dirty="0"/>
                        <a:t>Каша овсяная, молочная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161">
                <a:tc>
                  <a:txBody>
                    <a:bodyPr/>
                    <a:lstStyle/>
                    <a:p>
                      <a:r>
                        <a:rPr lang="ru-RU" sz="1400" dirty="0"/>
                        <a:t>Чай с молоком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161">
                <a:tc gridSpan="3"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            2 завтрак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161">
                <a:tc>
                  <a:txBody>
                    <a:bodyPr/>
                    <a:lstStyle/>
                    <a:p>
                      <a:r>
                        <a:rPr lang="ru-RU" sz="1400" dirty="0"/>
                        <a:t>Суфле морковно-яблочное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195/20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161">
                <a:tc>
                  <a:txBody>
                    <a:bodyPr/>
                    <a:lstStyle/>
                    <a:p>
                      <a:r>
                        <a:rPr lang="ru-RU" sz="1400" dirty="0"/>
                        <a:t>Отвар шиповника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161">
                <a:tc gridSpan="4"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                    Обед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161">
                <a:tc>
                  <a:txBody>
                    <a:bodyPr/>
                    <a:lstStyle/>
                    <a:p>
                      <a:r>
                        <a:rPr lang="ru-RU" sz="1400" dirty="0"/>
                        <a:t>Суп перловый вегетарианский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500/10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329">
                <a:tc>
                  <a:txBody>
                    <a:bodyPr/>
                    <a:lstStyle/>
                    <a:p>
                      <a:r>
                        <a:rPr lang="ru-RU" sz="1400" dirty="0"/>
                        <a:t>Котлеты мясные паровые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3329">
                <a:tc>
                  <a:txBody>
                    <a:bodyPr/>
                    <a:lstStyle/>
                    <a:p>
                      <a:r>
                        <a:rPr lang="ru-RU" sz="1400" dirty="0"/>
                        <a:t>Пюре из свеклы с растит. маслом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180/5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3329">
                <a:tc>
                  <a:txBody>
                    <a:bodyPr/>
                    <a:lstStyle/>
                    <a:p>
                      <a:r>
                        <a:rPr lang="ru-RU" sz="1400" dirty="0"/>
                        <a:t>Мусс из фруктового сока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160,0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77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Система стандартных диет для лечебного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8981209" cy="4938712"/>
          </a:xfrm>
        </p:spPr>
        <p:txBody>
          <a:bodyPr>
            <a:normAutofit lnSpcReduction="10000"/>
          </a:bodyPr>
          <a:lstStyle/>
          <a:p>
            <a:r>
              <a:rPr lang="ru-RU" sz="2000" i="1" dirty="0">
                <a:solidFill>
                  <a:srgbClr val="0070C0"/>
                </a:solidFill>
              </a:rPr>
              <a:t>Приказом Минздрава России от 05.08.2003 г. № 330 «О мерах по совершенствованию лечебного питания в лечебно-профилактических учреждениях Российской Федерации» была введена новая номенклатура диет.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В систему стандартных диет в соответствии с данным приказом были включены пять вариантов стандартных диет: 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основной вариант диеты (ОВД), 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вариант диеты с механическим и химическим </a:t>
            </a:r>
            <a:r>
              <a:rPr lang="ru-RU" sz="2000" i="1" dirty="0" err="1">
                <a:solidFill>
                  <a:srgbClr val="0070C0"/>
                </a:solidFill>
              </a:rPr>
              <a:t>щажением</a:t>
            </a:r>
            <a:r>
              <a:rPr lang="ru-RU" sz="2000" i="1" dirty="0">
                <a:solidFill>
                  <a:srgbClr val="0070C0"/>
                </a:solidFill>
              </a:rPr>
              <a:t> (щадящая диета, ЩД), 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вариант диеты с повышенным количеством белка (высокобелковая диета, ВБД), 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вариант диеты с пониженным количеством белка (низкобелковая диета, НБД),</a:t>
            </a:r>
          </a:p>
          <a:p>
            <a:r>
              <a:rPr lang="ru-RU" sz="2000" i="1" dirty="0">
                <a:solidFill>
                  <a:srgbClr val="0070C0"/>
                </a:solidFill>
              </a:rPr>
              <a:t> вариант диеты с пониженной калорийностью (низкокалорийная диета, НКД).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291" y="1163782"/>
            <a:ext cx="2608118" cy="286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68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8991" y="0"/>
            <a:ext cx="11114809" cy="104948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Примерное меню основного варианта стандартной диеты при ЯБДПК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75812"/>
              </p:ext>
            </p:extLst>
          </p:nvPr>
        </p:nvGraphicFramePr>
        <p:xfrm>
          <a:off x="354013" y="976313"/>
          <a:ext cx="10999785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6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99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99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99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продуктов и блюд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Белки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Жиры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углеводы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ru-RU" sz="1600" i="1" dirty="0"/>
                        <a:t>                                                                                                                полдник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Яблоко печеное с сахаром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/>
                        <a:t>Чай с молоком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ru-RU" sz="1400" dirty="0"/>
                        <a:t>                                                                                                                                        ужин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/>
                        <a:t>Пюре и свеклы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180/5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/>
                        <a:t>Каша гречневая молочная вязкая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/>
                        <a:t>Чай с молоком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ru-RU" sz="1400" dirty="0"/>
                        <a:t>                                                                                                                                        На ночь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/>
                        <a:t>Кефир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ru-RU" sz="1400" dirty="0"/>
                        <a:t>                                                                                                                                  На весь день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/>
                        <a:t>Хлеб пшеничный белый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/>
                        <a:t>Сахар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339,9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745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Пищевые волокна и их роль для пищеварения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  Участвуют в формировании объема съеденной пищи</a:t>
            </a:r>
          </a:p>
          <a:p>
            <a:r>
              <a:rPr lang="ru-RU" dirty="0"/>
              <a:t> способствуют возникновению во время еды чувства сытости</a:t>
            </a:r>
          </a:p>
          <a:p>
            <a:r>
              <a:rPr lang="ru-RU" dirty="0"/>
              <a:t> необходимы для нормального функционирования кишечника, предупреждения запоров</a:t>
            </a:r>
          </a:p>
          <a:p>
            <a:r>
              <a:rPr lang="ru-RU" dirty="0"/>
              <a:t> обеспечивают удаление из организма конечных продуктов обмена</a:t>
            </a:r>
          </a:p>
          <a:p>
            <a:r>
              <a:rPr lang="ru-RU" dirty="0"/>
              <a:t> снижают уровень общего холестерина и глюкозы в крови.</a:t>
            </a:r>
          </a:p>
          <a:p>
            <a:r>
              <a:rPr lang="ru-RU" dirty="0"/>
              <a:t>Недостаток пищевых волокон в питании сопровождается ростом функциональных нарушений желудочно-кишечного тракта и ассоциируется с развитием заболеваний обмена веществ, таких как сахарный диабет 2 типа, </a:t>
            </a:r>
            <a:r>
              <a:rPr lang="ru-RU" dirty="0" err="1"/>
              <a:t>желчекаменная</a:t>
            </a:r>
            <a:r>
              <a:rPr lang="ru-RU" dirty="0"/>
              <a:t> болезнь, атеросклероз, ишемическая болезнь сердца и др.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Пищевые волокна принято подразделять на растворимые и нерастворимые</a:t>
            </a:r>
            <a:r>
              <a:rPr lang="ru-RU" dirty="0"/>
              <a:t>.</a:t>
            </a:r>
          </a:p>
          <a:p>
            <a:r>
              <a:rPr lang="ru-RU" dirty="0"/>
              <a:t> Растворимые волокна (пектины, гемицеллюлозы, камеди и др.) содержатся преимущественно в овсе, ячмене, овощах, фруктах, подорожнике, семенах льна; </a:t>
            </a:r>
          </a:p>
          <a:p>
            <a:r>
              <a:rPr lang="ru-RU" dirty="0"/>
              <a:t>нерастворимые волокна (целлюлоза и др.) – в зерновых продуктах, орехах, отрубях, бобовых и овощах.</a:t>
            </a:r>
          </a:p>
        </p:txBody>
      </p:sp>
    </p:spTree>
    <p:extLst>
      <p:ext uri="{BB962C8B-B14F-4D97-AF65-F5344CB8AC3E}">
        <p14:creationId xmlns:p14="http://schemas.microsoft.com/office/powerpoint/2010/main" val="3703640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Избыточное потребление рафинированных легкоусвояемых углеводов (сахаров) является одной из ведущих причин появления избыточной массы тела и ожирения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 Оптимальным считается потребление углеводов для взрослого человека в количестве 55-65 % от суточной калорийности рациона, что в среднем составляет 300-500 г в сутки.</a:t>
            </a:r>
          </a:p>
          <a:p>
            <a:r>
              <a:rPr lang="ru-RU" dirty="0"/>
              <a:t> Потребность в углеводах для девушек составляет в среднем 360 г, для юношей – 400 г в сутки.</a:t>
            </a:r>
          </a:p>
          <a:p>
            <a:r>
              <a:rPr lang="ru-RU" dirty="0"/>
              <a:t>Потребность взрослого человека в углеводах зависит от физической активности, характера выполняемой работы, температуры внешней среды, возраста.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Углеводы не принадлежат к числу незаменимых факторов питания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dirty="0"/>
              <a:t>образуются в организме из аминокислот и глицерина, минимальное количество углеводов в пищевом рационе не должно быть ниже 50-60 г. Дальнейшее снижение количества углеводов ведет к нарушению обменных процессов в организме, в том числе к использованию в качестве энергетического материала тканевых белков (в первую очередь мышечных).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310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В современных условиях в связи с повсеместным сокращением объема мышечной работы снизились 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энергозатраты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, соответственно, уменьшилась и средняя потребность в углеводах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545" y="1423554"/>
            <a:ext cx="10834255" cy="522662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При увеличении физической нагрузки подростков, например при активных занятиях физкультурой и спортом, во время спортивных соревнований, потребность в углеводах заметно возрастает</a:t>
            </a:r>
          </a:p>
          <a:p>
            <a:r>
              <a:rPr lang="ru-RU" dirty="0">
                <a:solidFill>
                  <a:srgbClr val="002060"/>
                </a:solidFill>
              </a:rPr>
              <a:t> при ее уменьшении, при малоподвижном образе жизни она снижается. </a:t>
            </a:r>
          </a:p>
          <a:p>
            <a:r>
              <a:rPr lang="ru-RU" dirty="0">
                <a:solidFill>
                  <a:srgbClr val="002060"/>
                </a:solidFill>
              </a:rPr>
              <a:t>В частности, потребление углеводов спортсменами в дни напряженных соревнований может возрасти до 600-700 г в сутки.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</a:rPr>
              <a:t>На долю сложных, медленно всасывающихся углеводов (крахмал, гликоген) должно приходиться 80-90 % от общего количества потребляемых углеводов</a:t>
            </a:r>
          </a:p>
          <a:p>
            <a:r>
              <a:rPr lang="ru-RU" dirty="0">
                <a:solidFill>
                  <a:srgbClr val="002060"/>
                </a:solidFill>
              </a:rPr>
              <a:t> в среднем 300-400 г в сутки для взрослых здоровых людей, </a:t>
            </a:r>
          </a:p>
          <a:p>
            <a:r>
              <a:rPr lang="ru-RU" dirty="0">
                <a:solidFill>
                  <a:srgbClr val="002060"/>
                </a:solidFill>
              </a:rPr>
              <a:t>290-360 г – для подростков.</a:t>
            </a:r>
          </a:p>
          <a:p>
            <a:r>
              <a:rPr lang="ru-RU" dirty="0">
                <a:solidFill>
                  <a:srgbClr val="002060"/>
                </a:solidFill>
              </a:rPr>
              <a:t> Доля рафинированных легкоусвояемых углеводов (сахаров) должна составлять не более 50-100 г в сутки. </a:t>
            </a:r>
          </a:p>
          <a:p>
            <a:r>
              <a:rPr lang="ru-RU" dirty="0">
                <a:solidFill>
                  <a:srgbClr val="002060"/>
                </a:solidFill>
              </a:rPr>
              <a:t> источником служат рафинированный сахар, продукты и блюда, содержащие сахар (варенье, джемы, повидло, компоты, различные виды конфет, пирожные, торты, фруктовые воды), а также мед.</a:t>
            </a:r>
          </a:p>
          <a:p>
            <a:r>
              <a:rPr lang="ru-RU" dirty="0">
                <a:solidFill>
                  <a:srgbClr val="002060"/>
                </a:solidFill>
              </a:rPr>
              <a:t> Из плодов и овощей наиболее богаты сахарами бананы, ананасы, виноград, хурма, инжир, персики, абрикосы, слива, вишня, яблоки, груши, арбузы, дыни, свекла, морковь. </a:t>
            </a:r>
          </a:p>
        </p:txBody>
      </p:sp>
    </p:spTree>
    <p:extLst>
      <p:ext uri="{BB962C8B-B14F-4D97-AF65-F5344CB8AC3E}">
        <p14:creationId xmlns:p14="http://schemas.microsoft.com/office/powerpoint/2010/main" val="2453258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rgbClr val="C00000"/>
                </a:solidFill>
              </a:rPr>
              <a:t>Лечебное питание при язвенной болезни после резекции желудка и наличии демпинг-синдрома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При обширной и даже экономной резекции желудка весьма часто возникает демпинг-синдром.</a:t>
            </a:r>
          </a:p>
          <a:p>
            <a:r>
              <a:rPr lang="ru-RU" dirty="0"/>
              <a:t>демпинг-синдром </a:t>
            </a:r>
            <a:r>
              <a:rPr lang="ru-RU" dirty="0" err="1"/>
              <a:t>обусловленн</a:t>
            </a:r>
            <a:r>
              <a:rPr lang="ru-RU" dirty="0"/>
              <a:t> не только анатомическими изменениями ЖКТ, но и глубокими расстройствами нейрогуморальной регуляции процессов пищеварения, особенно в симпатоадреналовой системе (ее </a:t>
            </a:r>
            <a:r>
              <a:rPr lang="ru-RU" dirty="0" err="1"/>
              <a:t>медиаторном</a:t>
            </a:r>
            <a:r>
              <a:rPr lang="ru-RU" dirty="0"/>
              <a:t> звене), которые приводят к нарушению различных систем гомеостаза.</a:t>
            </a:r>
          </a:p>
          <a:p>
            <a:r>
              <a:rPr lang="ru-RU" dirty="0"/>
              <a:t>В течение двух недель после операции лечебное питание проводят по индивидуальному плану в условиях хирургического отделения.</a:t>
            </a:r>
          </a:p>
          <a:p>
            <a:r>
              <a:rPr lang="ru-RU" dirty="0"/>
              <a:t> На 15-20-й день назначается вариант диеты с механическим и химическим </a:t>
            </a:r>
            <a:r>
              <a:rPr lang="ru-RU" dirty="0" err="1"/>
              <a:t>щажением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978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800" i="1" dirty="0">
                <a:solidFill>
                  <a:srgbClr val="C00000"/>
                </a:solidFill>
              </a:rPr>
              <a:t>Требования для проведения диетотерапии при демпинг-синдроме</a:t>
            </a:r>
            <a:r>
              <a:rPr lang="ru-RU" sz="28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6511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• соблюдение частого, дробного питания с раздельным приемом первого и второго блюда, особенно в начальном этапе;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• исключение из диеты олигосахаридов, обладающих </a:t>
            </a:r>
            <a:r>
              <a:rPr lang="ru-RU" b="1" i="1" dirty="0" err="1">
                <a:solidFill>
                  <a:srgbClr val="002060"/>
                </a:solidFill>
              </a:rPr>
              <a:t>демпингогенным</a:t>
            </a:r>
            <a:r>
              <a:rPr lang="ru-RU" b="1" i="1" dirty="0">
                <a:solidFill>
                  <a:srgbClr val="002060"/>
                </a:solidFill>
              </a:rPr>
              <a:t> свойством, как в чистом виде, так и в составе продуктов и блюд;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• исключение из рациона молока в чистом виде и в составе блюд;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• ограничение жидких, жирных, горячих блюд.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По всем другим параметрам данная диета вполне адекватна особенностям клинико-метаболического статуса больных, страдающих демпинг-синдромом.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324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Общая характеристика диеты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Диета физиологически полноценная, с высоким содержанием легкоусвояемого белка, нормальной квотой общих углеводов при почти полном исключении рафинированных (сахар, мед), поскольку они обладают высоким </a:t>
            </a:r>
            <a:r>
              <a:rPr lang="ru-RU" dirty="0" err="1"/>
              <a:t>демпингостимулирующим</a:t>
            </a:r>
            <a:r>
              <a:rPr lang="ru-RU" dirty="0"/>
              <a:t> действием. В диете ограничено количество механических и химических раздражителей слизистой оболочки желудка и рецепторного аппарата ЖКТ.</a:t>
            </a:r>
          </a:p>
          <a:p>
            <a:r>
              <a:rPr lang="ru-RU" dirty="0"/>
              <a:t>Из рациона исключены сильные стимуляторы желчеотделения и секреции поджелудочной железы, а также продукты и блюда, обладающие </a:t>
            </a:r>
            <a:r>
              <a:rPr lang="ru-RU" dirty="0" err="1"/>
              <a:t>демпингогенным</a:t>
            </a:r>
            <a:r>
              <a:rPr lang="ru-RU" dirty="0"/>
              <a:t> действием (сладкие жидкие молочные каши, сладкое молоко, сладкий чай, горячий жирный суп). </a:t>
            </a:r>
          </a:p>
          <a:p>
            <a:r>
              <a:rPr lang="ru-RU" dirty="0"/>
              <a:t>При выраженном демпинг-синдроме рекомендуют раздельный прием жидкой и твердой пищи. Жидкая пища принимается через полчаса после потребления твердой. Сахар в количестве 30 г выдают на руки в виде буфетной продукции.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310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Первые 10 дней после операции питание больного осуществляют по индивидуальному плану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7030A0"/>
                </a:solidFill>
              </a:rPr>
              <a:t>с 10-го дня при благополучном течении болезни назначают протертый вариант диеты, который применяется длительно.</a:t>
            </a:r>
          </a:p>
          <a:p>
            <a:r>
              <a:rPr lang="ru-RU" i="1" dirty="0">
                <a:solidFill>
                  <a:srgbClr val="FF0000"/>
                </a:solidFill>
              </a:rPr>
              <a:t>Принцип механического и химического </a:t>
            </a:r>
            <a:r>
              <a:rPr lang="ru-RU" i="1" dirty="0" err="1">
                <a:solidFill>
                  <a:srgbClr val="FF0000"/>
                </a:solidFill>
              </a:rPr>
              <a:t>щажения</a:t>
            </a:r>
            <a:r>
              <a:rPr lang="ru-RU" i="1" dirty="0">
                <a:solidFill>
                  <a:srgbClr val="FF0000"/>
                </a:solidFill>
              </a:rPr>
              <a:t> при демпинг-синдроме соблюдают длительно, особенно если имеются расстройства </a:t>
            </a:r>
            <a:r>
              <a:rPr lang="ru-RU" i="1" dirty="0" err="1">
                <a:solidFill>
                  <a:srgbClr val="FF0000"/>
                </a:solidFill>
              </a:rPr>
              <a:t>гепатобилиарной</a:t>
            </a:r>
            <a:r>
              <a:rPr lang="ru-RU" i="1" dirty="0">
                <a:solidFill>
                  <a:srgbClr val="FF0000"/>
                </a:solidFill>
              </a:rPr>
              <a:t> системы, работы поджелудочной железы, тонкой кишки. </a:t>
            </a:r>
          </a:p>
          <a:p>
            <a:r>
              <a:rPr lang="ru-RU" i="1" dirty="0">
                <a:solidFill>
                  <a:srgbClr val="FF0000"/>
                </a:solidFill>
              </a:rPr>
              <a:t>При исчезновении диспепсических явлений и стабилизации процессов пищеварения назначается высокобелковый вариант стандартной диеты без механического </a:t>
            </a:r>
            <a:r>
              <a:rPr lang="ru-RU" i="1" dirty="0" err="1">
                <a:solidFill>
                  <a:srgbClr val="FF0000"/>
                </a:solidFill>
              </a:rPr>
              <a:t>щажения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  <a:p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96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4" y="0"/>
            <a:ext cx="10855036" cy="12469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>
                <a:solidFill>
                  <a:srgbClr val="002060"/>
                </a:solidFill>
              </a:rPr>
              <a:t>Однодневное меню варианта диеты с механическим и химическим </a:t>
            </a:r>
            <a:r>
              <a:rPr lang="ru-RU" sz="3100" i="1" dirty="0" err="1">
                <a:solidFill>
                  <a:srgbClr val="002060"/>
                </a:solidFill>
              </a:rPr>
              <a:t>щажением</a:t>
            </a:r>
            <a:r>
              <a:rPr lang="ru-RU" sz="3100" i="1" dirty="0">
                <a:solidFill>
                  <a:srgbClr val="002060"/>
                </a:solidFill>
              </a:rPr>
              <a:t> после резекции желудка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319956"/>
              </p:ext>
            </p:extLst>
          </p:nvPr>
        </p:nvGraphicFramePr>
        <p:xfrm>
          <a:off x="838200" y="996950"/>
          <a:ext cx="11069781" cy="59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3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4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0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7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043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Наименование продуктов и блюд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Белки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Жиры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углеводы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741">
                <a:tc gridSpan="5"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    1 завтрак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r>
                        <a:rPr lang="ru-RU" sz="1400" dirty="0"/>
                        <a:t>Омлет из яичных белков паровой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723">
                <a:tc>
                  <a:txBody>
                    <a:bodyPr/>
                    <a:lstStyle/>
                    <a:p>
                      <a:r>
                        <a:rPr lang="ru-RU" sz="1400" dirty="0"/>
                        <a:t>Каша гречневая на воде протертая со слив. маслом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36,1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r>
                        <a:rPr lang="ru-RU" sz="1400" dirty="0"/>
                        <a:t>чай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000">
                <a:tc gridSpan="3"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     2 завтрак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663">
                <a:tc>
                  <a:txBody>
                    <a:bodyPr/>
                    <a:lstStyle/>
                    <a:p>
                      <a:r>
                        <a:rPr lang="ru-RU" sz="1400" dirty="0"/>
                        <a:t>Сыр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8717">
                <a:tc>
                  <a:txBody>
                    <a:bodyPr/>
                    <a:lstStyle/>
                    <a:p>
                      <a:r>
                        <a:rPr lang="ru-RU" sz="1400" dirty="0"/>
                        <a:t>Пюре</a:t>
                      </a:r>
                      <a:r>
                        <a:rPr lang="ru-RU" sz="1400" baseline="0" dirty="0"/>
                        <a:t> яблочное со взбитыми белками без сахара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120/40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              Обед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Суп пюре</a:t>
                      </a:r>
                      <a:r>
                        <a:rPr lang="ru-RU" sz="1400" baseline="0" dirty="0"/>
                        <a:t> из овсяной крупы с маслом ½ порции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Суфле</a:t>
                      </a:r>
                      <a:r>
                        <a:rPr lang="ru-RU" sz="1400" baseline="0" dirty="0"/>
                        <a:t> из отварного </a:t>
                      </a:r>
                      <a:r>
                        <a:rPr lang="ru-RU" sz="1400" dirty="0"/>
                        <a:t> мяса</a:t>
                      </a:r>
                      <a:r>
                        <a:rPr lang="ru-RU" sz="1400" baseline="0" dirty="0"/>
                        <a:t> с маслом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Компот</a:t>
                      </a:r>
                      <a:r>
                        <a:rPr lang="ru-RU" sz="1400" baseline="0" dirty="0"/>
                        <a:t> из смеси сухофруктов без сахара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978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95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Однодневное меню варианта диеты с механическим и химическим </a:t>
            </a:r>
            <a:r>
              <a:rPr lang="ru-RU" sz="2800" dirty="0" err="1">
                <a:solidFill>
                  <a:srgbClr val="C00000"/>
                </a:solidFill>
              </a:rPr>
              <a:t>щажением</a:t>
            </a:r>
            <a:r>
              <a:rPr lang="ru-RU" sz="2800" dirty="0">
                <a:solidFill>
                  <a:srgbClr val="C00000"/>
                </a:solidFill>
              </a:rPr>
              <a:t> после резекции желудка(2)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295269"/>
              </p:ext>
            </p:extLst>
          </p:nvPr>
        </p:nvGraphicFramePr>
        <p:xfrm>
          <a:off x="145475" y="1340428"/>
          <a:ext cx="12046525" cy="584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9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9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9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093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6038">
                <a:tc gridSpan="5">
                  <a:txBody>
                    <a:bodyPr/>
                    <a:lstStyle/>
                    <a:p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полдник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Отвар</a:t>
                      </a:r>
                      <a:r>
                        <a:rPr lang="ru-RU" sz="1400" baseline="0" dirty="0"/>
                        <a:t> шиповника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/>
                        <a:t>Грецкий</a:t>
                      </a:r>
                      <a:r>
                        <a:rPr lang="ru-RU" sz="1400" i="1" baseline="0" dirty="0"/>
                        <a:t> орех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/>
                        <a:t>Сухарики из дневной нормы хлеба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158">
                <a:tc gridSpan="5"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                        ужин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463">
                <a:tc>
                  <a:txBody>
                    <a:bodyPr/>
                    <a:lstStyle/>
                    <a:p>
                      <a:r>
                        <a:rPr lang="ru-RU" sz="1400" i="1" dirty="0"/>
                        <a:t>Суфле</a:t>
                      </a:r>
                      <a:r>
                        <a:rPr lang="ru-RU" sz="1400" i="1" baseline="0" dirty="0"/>
                        <a:t> из отварной рыбы паровое из трески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894">
                <a:tc>
                  <a:txBody>
                    <a:bodyPr/>
                    <a:lstStyle/>
                    <a:p>
                      <a:r>
                        <a:rPr lang="ru-RU" sz="1400" i="1" dirty="0"/>
                        <a:t>Пюре</a:t>
                      </a:r>
                      <a:r>
                        <a:rPr lang="ru-RU" sz="1400" i="1" baseline="0" dirty="0"/>
                        <a:t> картофельное с растит. маслом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220/5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152">
                <a:tc>
                  <a:txBody>
                    <a:bodyPr/>
                    <a:lstStyle/>
                    <a:p>
                      <a:r>
                        <a:rPr lang="ru-RU" sz="1400" i="1" dirty="0"/>
                        <a:t>Чай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471">
                <a:tc gridSpan="5">
                  <a:txBody>
                    <a:bodyPr/>
                    <a:lstStyle/>
                    <a:p>
                      <a:r>
                        <a:rPr lang="ru-RU" sz="1400" dirty="0"/>
                        <a:t>                                                                                                                                      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</a:rPr>
                        <a:t> На ночь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571">
                <a:tc>
                  <a:txBody>
                    <a:bodyPr/>
                    <a:lstStyle/>
                    <a:p>
                      <a:r>
                        <a:rPr lang="ru-RU" sz="1400" i="1" dirty="0"/>
                        <a:t>Кисель</a:t>
                      </a:r>
                      <a:r>
                        <a:rPr lang="ru-RU" sz="1400" i="1" baseline="0" dirty="0"/>
                        <a:t> из виноградного сока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8956">
                <a:tc gridSpan="5">
                  <a:txBody>
                    <a:bodyPr/>
                    <a:lstStyle/>
                    <a:p>
                      <a:r>
                        <a:rPr lang="ru-RU" sz="1400" dirty="0"/>
                        <a:t>                                                                                                                                 </a:t>
                      </a:r>
                      <a:r>
                        <a:rPr lang="ru-RU" sz="1400" b="1" i="1" dirty="0"/>
                        <a:t> На весь день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/>
                        <a:t>Хлеб пшеничный белый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/>
                        <a:t>Масло</a:t>
                      </a:r>
                      <a:r>
                        <a:rPr lang="ru-RU" sz="1400" i="1" baseline="0" dirty="0"/>
                        <a:t> сливочное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/>
                        <a:t>Итого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90,6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71,6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252,7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36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829E26-6F62-4EEF-9B67-A33F3DCEC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65" y="0"/>
            <a:ext cx="7176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23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365126"/>
            <a:ext cx="10307782" cy="82983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Методика применения вариантов диеты при демпинг-синдроме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855" y="1194956"/>
            <a:ext cx="10099963" cy="54344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первые дни после резекции желудка назначают строгий индивидуальный режим питания.</a:t>
            </a:r>
          </a:p>
          <a:p>
            <a:r>
              <a:rPr lang="ru-RU" dirty="0"/>
              <a:t> Через 1-2 недели при отсутствии осложнений назначают протертый вариант диеты.</a:t>
            </a:r>
          </a:p>
          <a:p>
            <a:r>
              <a:rPr lang="ru-RU" dirty="0"/>
              <a:t> На один прием пищи разрешается 1-2 блюда без гарнира, затем постепенно больного переводят на полный вариант протертой диеты с ограничением потребления углеводов (овощей, круп), особенно рафинированных (сахар, мед, варенье), которые на первом этапе лечения исключают полностью.</a:t>
            </a:r>
          </a:p>
          <a:p>
            <a:r>
              <a:rPr lang="ru-RU" dirty="0"/>
              <a:t>Перевод больного на </a:t>
            </a:r>
            <a:r>
              <a:rPr lang="ru-RU" dirty="0" err="1"/>
              <a:t>непротертый</a:t>
            </a:r>
            <a:r>
              <a:rPr lang="ru-RU" dirty="0"/>
              <a:t> вариант диеты совершается постепенно. </a:t>
            </a:r>
          </a:p>
          <a:p>
            <a:r>
              <a:rPr lang="ru-RU" dirty="0"/>
              <a:t>В первые дни </a:t>
            </a:r>
            <a:r>
              <a:rPr lang="ru-RU" dirty="0" err="1"/>
              <a:t>непротертые</a:t>
            </a:r>
            <a:r>
              <a:rPr lang="ru-RU" dirty="0"/>
              <a:t> овощи даются в ограниченном количестве в составе первого блюда.</a:t>
            </a:r>
          </a:p>
          <a:p>
            <a:r>
              <a:rPr lang="ru-RU" dirty="0"/>
              <a:t> При появлении у больного в послеоперационном периоде обострения независимо от срока снова назначают протертый вариант диеты.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235" y="2867890"/>
            <a:ext cx="2296391" cy="30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3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103909"/>
            <a:ext cx="11260282" cy="16075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/>
              <a:t>При длительном сохранении демпинг-синдрома при условии, что в клинической картине не преобладают симптомы панкреатита, больному назначают диету без механического </a:t>
            </a:r>
            <a:r>
              <a:rPr lang="ru-RU" sz="3100" b="1" i="1" dirty="0" err="1"/>
              <a:t>щажения</a:t>
            </a:r>
            <a:r>
              <a:rPr lang="ru-RU" sz="3100" b="1" i="1" dirty="0"/>
              <a:t>, основной вариант стандартной диеты</a:t>
            </a:r>
            <a:r>
              <a:rPr lang="ru-RU" b="1" i="1" dirty="0"/>
              <a:t>(ОВСД)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 осложнении демпинг-синдрома энтероколитом, дискинезии толстой кишки в острой фазе применяют протертый вариант диеты</a:t>
            </a:r>
          </a:p>
          <a:p>
            <a:r>
              <a:rPr lang="ru-RU" dirty="0"/>
              <a:t> исключая из рациона белокочанную капусту, свеклу, репу, редьку, щавель, шпинат, лук, чеснок, грибы, пшенную и перловую крупы. </a:t>
            </a:r>
          </a:p>
          <a:p>
            <a:r>
              <a:rPr lang="ru-RU" dirty="0"/>
              <a:t>При колите со склонностью к запорам, метеоризму назначают </a:t>
            </a:r>
            <a:r>
              <a:rPr lang="ru-RU" dirty="0" err="1"/>
              <a:t>непротертый</a:t>
            </a:r>
            <a:r>
              <a:rPr lang="ru-RU" dirty="0"/>
              <a:t> вариант диеты с исключением черного хлеба, пряных овощей. </a:t>
            </a:r>
          </a:p>
          <a:p>
            <a:r>
              <a:rPr lang="ru-RU" dirty="0"/>
              <a:t>Фрукты без кожуры можно потреблять в натуральном виде, за исключением винограда.</a:t>
            </a:r>
          </a:p>
        </p:txBody>
      </p:sp>
    </p:spTree>
    <p:extLst>
      <p:ext uri="{BB962C8B-B14F-4D97-AF65-F5344CB8AC3E}">
        <p14:creationId xmlns:p14="http://schemas.microsoft.com/office/powerpoint/2010/main" val="859840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Лечебное питание при синдроме раздраженного кишечника с запорами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заболеваниях кишечника одним из основных требований к диетической терапии, так же как и при других болезнях, является удовлетворение физиологической потребности организма в пищевых веществах и энергии в условиях нарушенных процессов пищеварения.</a:t>
            </a:r>
          </a:p>
          <a:p>
            <a:r>
              <a:rPr lang="ru-RU" dirty="0"/>
              <a:t>Набор продуктов и характер их кулинарной обработки определяются прежде всего с учетом степени нарушения кишечной секреции. </a:t>
            </a:r>
          </a:p>
          <a:p>
            <a:r>
              <a:rPr lang="ru-RU" dirty="0"/>
              <a:t>Секреция в кишечнике находится под влиянием преимущественно внешних факторов.</a:t>
            </a:r>
          </a:p>
        </p:txBody>
      </p:sp>
    </p:spTree>
    <p:extLst>
      <p:ext uri="{BB962C8B-B14F-4D97-AF65-F5344CB8AC3E}">
        <p14:creationId xmlns:p14="http://schemas.microsoft.com/office/powerpoint/2010/main" val="1300463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 физиологическим стимуляторам перистальтики относятся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желчные кислоты</a:t>
            </a:r>
          </a:p>
          <a:p>
            <a:r>
              <a:rPr lang="ru-RU" dirty="0"/>
              <a:t>сахаристые вещества (в высоких концентрациях)</a:t>
            </a:r>
          </a:p>
          <a:p>
            <a:r>
              <a:rPr lang="ru-RU" dirty="0"/>
              <a:t> органические кислоты</a:t>
            </a:r>
          </a:p>
          <a:p>
            <a:r>
              <a:rPr lang="ru-RU" dirty="0"/>
              <a:t> гипертонические растворы поваренной соли</a:t>
            </a:r>
          </a:p>
          <a:p>
            <a:r>
              <a:rPr lang="ru-RU" dirty="0"/>
              <a:t> вещества, содержащие или образующие углекислоту</a:t>
            </a:r>
          </a:p>
          <a:p>
            <a:r>
              <a:rPr lang="ru-RU" dirty="0"/>
              <a:t> жиры, клетчатка, клеточные оболочки. </a:t>
            </a:r>
          </a:p>
          <a:p>
            <a:r>
              <a:rPr lang="ru-RU" dirty="0"/>
              <a:t>Наиболее выраженным послабляющим действием обладают сырые овощи и фрукты, сухофрукты, особенно чернослив, курага, разнообразные овощи в вареном, тушеном виде, молочнокислые продукты</a:t>
            </a:r>
          </a:p>
        </p:txBody>
      </p:sp>
    </p:spTree>
    <p:extLst>
      <p:ext uri="{BB962C8B-B14F-4D97-AF65-F5344CB8AC3E}">
        <p14:creationId xmlns:p14="http://schemas.microsoft.com/office/powerpoint/2010/main" val="2098126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 веществам, снижающим перистальтику, относятся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продукты, богатые танином (черника, черемуха, крепкий чай, какао на воде)</a:t>
            </a:r>
          </a:p>
          <a:p>
            <a:r>
              <a:rPr lang="ru-RU" dirty="0"/>
              <a:t> вино кагор</a:t>
            </a:r>
          </a:p>
          <a:p>
            <a:r>
              <a:rPr lang="ru-RU" dirty="0"/>
              <a:t>блюда вязкой консистенции. </a:t>
            </a:r>
          </a:p>
          <a:p>
            <a:r>
              <a:rPr lang="ru-RU" dirty="0"/>
              <a:t>Молоко в натуральном виде и в большом количестве в блюдах при заболеваниях кишечника не рекомендовано.</a:t>
            </a:r>
          </a:p>
          <a:p>
            <a:r>
              <a:rPr lang="ru-RU" dirty="0"/>
              <a:t> В период ремиссии молоко добавляют в блюда.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При синдроме раздраженного кишечника с запорами в период нерезкого обострения и при его сочетании с заболеваниями желудка, печени, желчевыводящих путей применяют основной вариант стандартной диеты</a:t>
            </a:r>
          </a:p>
        </p:txBody>
      </p:sp>
    </p:spTree>
    <p:extLst>
      <p:ext uri="{BB962C8B-B14F-4D97-AF65-F5344CB8AC3E}">
        <p14:creationId xmlns:p14="http://schemas.microsoft.com/office/powerpoint/2010/main" val="1518189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Целевое назначение диеты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компенсации потребности организма в питательных веществах и энергии в условиях нарушенной моторной функции кишечника с преобладанием запоров;</a:t>
            </a:r>
          </a:p>
          <a:p>
            <a:r>
              <a:rPr lang="ru-RU" dirty="0"/>
              <a:t>• восстановлении нарушенной моторной функции кишечника и других органов, вовлеченных в патологический процесс;</a:t>
            </a:r>
          </a:p>
          <a:p>
            <a:r>
              <a:rPr lang="ru-RU" dirty="0"/>
              <a:t>• усилении </a:t>
            </a:r>
            <a:r>
              <a:rPr lang="ru-RU" dirty="0" err="1"/>
              <a:t>репаративных</a:t>
            </a:r>
            <a:r>
              <a:rPr lang="ru-RU" dirty="0"/>
              <a:t> процессов в слизистой оболочке кишечника;</a:t>
            </a:r>
          </a:p>
          <a:p>
            <a:r>
              <a:rPr lang="ru-RU" dirty="0"/>
              <a:t>• восстановлении нарушенного метаболизма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429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характеристика диеты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Диета физиологически полноценная, с нормальным содержанием белков, жиров, углеводов, поваренной соли и микрокомпонентов пищи, с повышенным содержанием механических и химических стимуляторов моторной функции кишечника.</a:t>
            </a:r>
          </a:p>
          <a:p>
            <a:r>
              <a:rPr lang="ru-RU" dirty="0"/>
              <a:t>Исключают продукты и блюда, усиливающие процессы брожения в кишечнике, и сильные стимуляторы желчеотделения и секреторных процессов в желудке и поджелудочной железе, а также блюда, богатые эфирными маслами, холестерином, содержащие продукты расщепления жира, образующиеся при жарении (акролеины).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655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Кулинарная обработка продуктов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Пищу дают в неизмельченном виде, отваренной в воде или приготовленной на пару. </a:t>
            </a:r>
          </a:p>
          <a:p>
            <a:r>
              <a:rPr lang="ru-RU" dirty="0"/>
              <a:t>Овощи и фрукты дают как в вареном, так и в сыром виде.</a:t>
            </a:r>
          </a:p>
          <a:p>
            <a:r>
              <a:rPr lang="ru-RU" dirty="0"/>
              <a:t>Химический состав диеты: белки – 80-90 г, жиры – 80-90 г, углеводы – 300-330 г, поваренная соль – 6 г, энергетическая ценность – 2240-2490 ккал. Свободной жидкости – 1,5 л.</a:t>
            </a:r>
          </a:p>
          <a:p>
            <a:r>
              <a:rPr lang="ru-RU" dirty="0"/>
              <a:t>Температура горячих блюд – не выше 62 °С, холодных – не ниже 15 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575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5139"/>
          </a:xfrm>
        </p:spPr>
        <p:txBody>
          <a:bodyPr>
            <a:normAutofit/>
          </a:bodyPr>
          <a:lstStyle/>
          <a:p>
            <a:r>
              <a:rPr lang="ru-RU" sz="2800" dirty="0"/>
              <a:t>Перечень рекомендуемых продуктов и блюд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727" y="1070264"/>
            <a:ext cx="11606645" cy="578773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Хлеб и хлебобулочные изделия. Хлеб пшеничный белый из муки грубого помола, с добавлением пшеничных отрубей, вчерашней выпечки. При хорошей переносимости – черный хлеб (столовый ржаной), сухое несдобное печенье, пироги из кислого несдобного теста с мясом, овощами, фруктами в печеном виде.</a:t>
            </a:r>
          </a:p>
          <a:p>
            <a:r>
              <a:rPr lang="ru-RU" dirty="0"/>
              <a:t>Супы. На некрепком, обезжиренном мясном, рыбном бульоне, овощном отваре (преимущественно с овощами) с перловой крупой, цветной капустой.</a:t>
            </a:r>
          </a:p>
          <a:p>
            <a:r>
              <a:rPr lang="ru-RU" dirty="0"/>
              <a:t>Блюда из мяса и птицы. Из нежирных сортов говядины, свинины, кролика, курицы, индейки, преимущественно куском в отварном или запеченном виде.</a:t>
            </a:r>
          </a:p>
          <a:p>
            <a:r>
              <a:rPr lang="ru-RU" dirty="0"/>
              <a:t>Блюда из рыбы. Из некоторых сортов речной рыбы (щука, судак, окунь, лещ, хек, навага), в отварном виде, куском, иногда в рубленом виде. Сельдь вымоченная – нечасто, при хорошей переносимости.</a:t>
            </a:r>
          </a:p>
          <a:p>
            <a:r>
              <a:rPr lang="ru-RU" dirty="0"/>
              <a:t>Блюда и гарниры из овощей. Разнообразные, в отварном и сыром виде, в салатах, овощных запеканках. Особенно рекомендуются морковь, свекла, помидоры, тыква, кабачки, цветная капуста, листовая зелень, зеленый горошек. Стручковая фасоль разрешается в вареном виде при хорошей переносимости. Исключаются репа, редис, редька, лук, чеснок, грибы.</a:t>
            </a:r>
          </a:p>
          <a:p>
            <a:r>
              <a:rPr lang="ru-RU" dirty="0"/>
              <a:t>Блюда и гарниры из круп, бобовых, макаронных изделий. Каши рассыпчатые, сваренные на воде и молоке, запеканки из гречневой, пшеничной круп, макароны, вермишель.</a:t>
            </a:r>
          </a:p>
          <a:p>
            <a:r>
              <a:rPr lang="ru-RU" dirty="0"/>
              <a:t>Блюда из яиц. Яйца всмятку, паровые омлеты (не более двух яиц в день), блюда из яичных белков (омлеты, меренги).</a:t>
            </a:r>
          </a:p>
          <a:p>
            <a:r>
              <a:rPr lang="ru-RU" dirty="0"/>
              <a:t>Сладкие блюда, сладости, фрукты, ягоды. Свежие, спелые, сладкие фрукты и ягоды в сыром виде и в блюдах или в виде соков. Сушеные фрукты и ягоды в размоченном виде. Особенно рекомендуются чернослив, курага, урюк, инжир. Мармелад, пастила, зефир, молочная и сливочная карамель.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625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520"/>
          </a:xfrm>
        </p:spPr>
        <p:txBody>
          <a:bodyPr>
            <a:normAutofit/>
          </a:bodyPr>
          <a:lstStyle/>
          <a:p>
            <a:r>
              <a:rPr lang="ru-RU" sz="2800" dirty="0"/>
              <a:t>Перечень рекомендуемых продуктов и блюд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Молоко и молочные продукты и блюда из них. Молоко в блюдах, кисломолочные продукты (простокваша, кефир, ряженка, творог свежий некислый). Сливки 10 %-е в блюдах, сыр неострый.</a:t>
            </a:r>
          </a:p>
          <a:p>
            <a:r>
              <a:rPr lang="ru-RU" dirty="0"/>
              <a:t>Соусы и пряности. Фруктовые, белый соус.</a:t>
            </a:r>
          </a:p>
          <a:p>
            <a:r>
              <a:rPr lang="ru-RU" dirty="0"/>
              <a:t>Закуски. Сыр неострый, ветчина без сала, телятина, курица, рыба заливная, овощные, фруктовые салаты.</a:t>
            </a:r>
          </a:p>
          <a:p>
            <a:r>
              <a:rPr lang="ru-RU" dirty="0"/>
              <a:t>Напитки. Чай, отвар шиповника.</a:t>
            </a:r>
          </a:p>
          <a:p>
            <a:r>
              <a:rPr lang="ru-RU" dirty="0"/>
              <a:t>Жиры. Масло сливочное, масло растительное, исключаются тугоплавкие жиры.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43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F31CAB2-3DC4-49C3-91A6-BD3ED06CD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61" y="0"/>
            <a:ext cx="11727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26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8209"/>
            <a:ext cx="11353800" cy="810491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002060"/>
                </a:solidFill>
              </a:rPr>
              <a:t/>
            </a:r>
            <a:br>
              <a:rPr lang="ru-RU" sz="3100" b="1" i="1" dirty="0">
                <a:solidFill>
                  <a:srgbClr val="002060"/>
                </a:solidFill>
              </a:rPr>
            </a:br>
            <a:r>
              <a:rPr lang="ru-RU" sz="3100" b="1" i="1" dirty="0">
                <a:solidFill>
                  <a:srgbClr val="002060"/>
                </a:solidFill>
              </a:rPr>
              <a:t>Примерное однодневное меню основного варианта стандартной диеты для больных с синдромом запоров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496407"/>
              </p:ext>
            </p:extLst>
          </p:nvPr>
        </p:nvGraphicFramePr>
        <p:xfrm>
          <a:off x="207818" y="1028705"/>
          <a:ext cx="11783290" cy="653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6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6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66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566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3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Наименование продуктов и блюд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Белки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Жиры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углеводы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968">
                <a:tc gridSpan="5"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    1 завтрак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968">
                <a:tc>
                  <a:txBody>
                    <a:bodyPr/>
                    <a:lstStyle/>
                    <a:p>
                      <a:r>
                        <a:rPr lang="ru-RU" sz="1400" dirty="0"/>
                        <a:t>Котлеты</a:t>
                      </a:r>
                      <a:r>
                        <a:rPr lang="ru-RU" sz="1400" baseline="0" dirty="0"/>
                        <a:t> мясные, жареные без панировки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968">
                <a:tc>
                  <a:txBody>
                    <a:bodyPr/>
                    <a:lstStyle/>
                    <a:p>
                      <a:r>
                        <a:rPr lang="ru-RU" sz="1400" dirty="0"/>
                        <a:t>Каша гречневая рассыпчатая со слив. маслом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145/10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968">
                <a:tc>
                  <a:txBody>
                    <a:bodyPr/>
                    <a:lstStyle/>
                    <a:p>
                      <a:r>
                        <a:rPr lang="ru-RU" sz="1400" dirty="0"/>
                        <a:t>Чай с сахаром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968">
                <a:tc gridSpan="3"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     2 завтрак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968">
                <a:tc>
                  <a:txBody>
                    <a:bodyPr/>
                    <a:lstStyle/>
                    <a:p>
                      <a:r>
                        <a:rPr lang="ru-RU" sz="1400" dirty="0"/>
                        <a:t>Чернослив размоченный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50/50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968">
                <a:tc>
                  <a:txBody>
                    <a:bodyPr/>
                    <a:lstStyle/>
                    <a:p>
                      <a:r>
                        <a:rPr lang="ru-RU" sz="1400" dirty="0"/>
                        <a:t>Отвар</a:t>
                      </a:r>
                      <a:r>
                        <a:rPr lang="ru-RU" sz="1400" baseline="0" dirty="0"/>
                        <a:t> шиповника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968">
                <a:tc gridSpan="5"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              Обед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3968">
                <a:tc>
                  <a:txBody>
                    <a:bodyPr/>
                    <a:lstStyle/>
                    <a:p>
                      <a:r>
                        <a:rPr lang="ru-RU" sz="1400" dirty="0"/>
                        <a:t>Суп перловый</a:t>
                      </a:r>
                      <a:r>
                        <a:rPr lang="ru-RU" sz="1400" baseline="0" dirty="0"/>
                        <a:t> на мясном бульоне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3968">
                <a:tc>
                  <a:txBody>
                    <a:bodyPr/>
                    <a:lstStyle/>
                    <a:p>
                      <a:r>
                        <a:rPr lang="ru-RU" sz="1400" baseline="0" dirty="0"/>
                        <a:t>Треска отварная с маслом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3968">
                <a:tc>
                  <a:txBody>
                    <a:bodyPr/>
                    <a:lstStyle/>
                    <a:p>
                      <a:r>
                        <a:rPr lang="ru-RU" sz="1400" dirty="0"/>
                        <a:t>Горошек зеленый с яйцами, запеченный с растит. маслом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190,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3968">
                <a:tc>
                  <a:txBody>
                    <a:bodyPr/>
                    <a:lstStyle/>
                    <a:p>
                      <a:r>
                        <a:rPr lang="ru-RU" sz="1400" dirty="0"/>
                        <a:t>Сок</a:t>
                      </a:r>
                      <a:r>
                        <a:rPr lang="ru-RU" sz="1400" baseline="0" dirty="0"/>
                        <a:t> сливовый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16,1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951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002060"/>
                </a:solidFill>
              </a:rPr>
              <a:t>Примерное однодневное меню основного варианта стандартной диеты для больных с синдромом запоров (2)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07573"/>
              </p:ext>
            </p:extLst>
          </p:nvPr>
        </p:nvGraphicFramePr>
        <p:xfrm>
          <a:off x="838200" y="1825625"/>
          <a:ext cx="105156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9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ru-RU" sz="1600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полдник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Салат из свежих овощей с растительным маслом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130/10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Напиток из яблок и слив с сахаром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                                                ужин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Шницель соевый жареный в растительном масле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Каша овсяная молочная со сливочным маслом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Чай с вареньем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200/30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ru-RU" sz="1400" dirty="0"/>
                        <a:t>                                                                                                                                      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</a:rPr>
                        <a:t> На ночь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кефир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200,0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ru-RU" sz="1400" dirty="0"/>
                        <a:t>                                                                                                                                 </a:t>
                      </a:r>
                      <a:r>
                        <a:rPr lang="ru-RU" sz="1400" b="1" i="1" dirty="0"/>
                        <a:t> На весь день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Хлеб отрубной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150,0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108,2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сахар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30,0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Итого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90,9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42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</a:t>
            </a:r>
            <a:r>
              <a:rPr lang="ru-RU" b="1" i="1" dirty="0">
                <a:solidFill>
                  <a:srgbClr val="002060"/>
                </a:solidFill>
              </a:rPr>
              <a:t>Спасибо за внимание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0954" y="1797628"/>
            <a:ext cx="5070763" cy="40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5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BC7EB24-0643-447F-A540-E13FCCA98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" y="0"/>
            <a:ext cx="11536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2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93559B1-2A33-4BE1-AFB5-F4AF597CF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79" y="0"/>
            <a:ext cx="11398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3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ADE160C-0361-47E3-993F-8D47E3760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9" y="0"/>
            <a:ext cx="11504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4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06936" cy="1325563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Показания для назначения диет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Основными показаниями для применения стандартных диет являются сердечно-сосудистые заболевания (ИБС, атеросклероз, гипертоническая болезнь и др.)</a:t>
            </a:r>
          </a:p>
          <a:p>
            <a:r>
              <a:rPr lang="ru-RU" dirty="0">
                <a:solidFill>
                  <a:srgbClr val="002060"/>
                </a:solidFill>
              </a:rPr>
              <a:t> заболевания органов пищеварения (хронический гастрит, язвенная болезнь желудка и двенадцатиперстной кишки и др.) </a:t>
            </a:r>
            <a:r>
              <a:rPr lang="ru-RU" dirty="0" err="1">
                <a:solidFill>
                  <a:srgbClr val="002060"/>
                </a:solidFill>
              </a:rPr>
              <a:t>гепатобилиарной</a:t>
            </a:r>
            <a:r>
              <a:rPr lang="ru-RU" dirty="0">
                <a:solidFill>
                  <a:srgbClr val="002060"/>
                </a:solidFill>
              </a:rPr>
              <a:t> системы (хронический гепатит с </a:t>
            </a:r>
            <a:r>
              <a:rPr lang="ru-RU" dirty="0" err="1">
                <a:solidFill>
                  <a:srgbClr val="002060"/>
                </a:solidFill>
              </a:rPr>
              <a:t>нерезко</a:t>
            </a:r>
            <a:r>
              <a:rPr lang="ru-RU" dirty="0">
                <a:solidFill>
                  <a:srgbClr val="002060"/>
                </a:solidFill>
              </a:rPr>
              <a:t> выраженными признаками функциональной недостаточности печени, острый и хронический холецистит, желчнокаменная болезнь и др.)</a:t>
            </a:r>
          </a:p>
          <a:p>
            <a:r>
              <a:rPr lang="ru-RU" dirty="0">
                <a:solidFill>
                  <a:srgbClr val="002060"/>
                </a:solidFill>
              </a:rPr>
              <a:t> болезни обмена веществ (сахарный диабет I и II типа, ожирение, подагра и др.)</a:t>
            </a:r>
          </a:p>
          <a:p>
            <a:r>
              <a:rPr lang="ru-RU" dirty="0">
                <a:solidFill>
                  <a:srgbClr val="002060"/>
                </a:solidFill>
              </a:rPr>
              <a:t> заболевания легких и легочной ткани (острый и хронический бронхит, туберкулез органов дыхания, внелегочный туберкулез и др</a:t>
            </a:r>
            <a:r>
              <a:rPr lang="ru-RU" dirty="0"/>
              <a:t>.)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573" y="-1"/>
            <a:ext cx="2878281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6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555" y="365125"/>
            <a:ext cx="7793181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>
                <a:solidFill>
                  <a:srgbClr val="C00000"/>
                </a:solidFill>
              </a:rPr>
              <a:t>Лечебное питание при заболеваниях желудочно-кишечного тракта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400" b="1" i="1" dirty="0">
                <a:solidFill>
                  <a:srgbClr val="CA750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Лечебное питание при язвенной болезни желудка и двенадцатиперстной кишки</a:t>
            </a:r>
            <a:endParaRPr lang="ru-RU" sz="3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Лечебное питание при </a:t>
            </a:r>
            <a:r>
              <a:rPr lang="ru-RU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язвенной болезни </a:t>
            </a:r>
            <a:r>
              <a:rPr lang="ru-RU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направлено на полное обеспечение физиологической потребности организма больного в основных пищевых веществах и энергии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восстановление нарушенных секреторной и моторной функций желудка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активацию </a:t>
            </a:r>
            <a:r>
              <a:rPr lang="ru-RU" dirty="0" err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репаративных</a:t>
            </a:r>
            <a:r>
              <a:rPr lang="ru-RU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процессов в его слизистой оболочке.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особое внимание обращают на достижение полной обеспеченности потребности организма в незаменимых факторах питания (незаменимых аминокислотах, ПНЖК, витаминах, микроэлементах и др.) – важнейших регуляторах метаболических процессов в первую очередь в слизистой оболочке желудка и двенадцатиперстной кишке.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90" y="114300"/>
            <a:ext cx="2961409" cy="180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43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3350</Words>
  <Application>Microsoft Office PowerPoint</Application>
  <PresentationFormat>Произвольный</PresentationFormat>
  <Paragraphs>526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Лечебное питание при язвенной болезни желудка и 12-ти перстной кишки. После резекции желудка и наличие демпинг-синдрома</vt:lpstr>
      <vt:lpstr>Система стандартных диет для лечебного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Показания для назначения диет</vt:lpstr>
      <vt:lpstr>Лечебное питание при заболеваниях желудочно-кишечного тракта</vt:lpstr>
      <vt:lpstr>Условия оптимального лечебного эффекта</vt:lpstr>
      <vt:lpstr>Технология приготовления:протертый и непротертый вариант</vt:lpstr>
      <vt:lpstr>Блюда из мяса и птицы. Паровые или отварные из говядины, молодой нежирной баранины, обрезной свинины, кур, индейки.  Исключаются жирные и жилистые сорта мяса, гусь, утка, субпродукты, консервированные и копченые мясные продукты.</vt:lpstr>
      <vt:lpstr>Однодневное меню для больного язвенной болезнью желудка в первую неделю обострения заболевания</vt:lpstr>
      <vt:lpstr>При стихании обострения ЯБДПК больному назначается вариант диеты с механическим и химическим щажением.</vt:lpstr>
      <vt:lpstr>Презентация PowerPoint</vt:lpstr>
      <vt:lpstr>Презентация PowerPoint</vt:lpstr>
      <vt:lpstr>Презентация PowerPoint</vt:lpstr>
      <vt:lpstr>Презентация PowerPoint</vt:lpstr>
      <vt:lpstr> Целевое назначение диеты – содействие восстановлению секреторной и моторной функций желудка и кишечника, повышению желудочной секреции и снижению процессов брожения и гниения в кишечнике Примерное меню основного варианта стандартной диеты </vt:lpstr>
      <vt:lpstr>Примерное меню основного варианта стандартной диеты при ЯБДПК </vt:lpstr>
      <vt:lpstr>Пищевые волокна и их роль для пищеварения</vt:lpstr>
      <vt:lpstr>Избыточное потребление рафинированных легкоусвояемых углеводов (сахаров) является одной из ведущих причин появления избыточной массы тела и ожирения</vt:lpstr>
      <vt:lpstr>В современных условиях в связи с повсеместным сокращением объема мышечной работы снизились энергозатраты, соответственно, уменьшилась и средняя потребность в углеводах</vt:lpstr>
      <vt:lpstr>Лечебное питание при язвенной болезни после резекции желудка и наличии демпинг-синдрома</vt:lpstr>
      <vt:lpstr> Требования для проведения диетотерапии при демпинг-синдроме:</vt:lpstr>
      <vt:lpstr>Общая характеристика диеты</vt:lpstr>
      <vt:lpstr>Первые 10 дней после операции питание больного осуществляют по индивидуальному плану</vt:lpstr>
      <vt:lpstr>Однодневное меню варианта диеты с механическим и химическим щажением после резекции желудка  </vt:lpstr>
      <vt:lpstr>Однодневное меню варианта диеты с механическим и химическим щажением после резекции желудка(2)</vt:lpstr>
      <vt:lpstr>Методика применения вариантов диеты при демпинг-синдроме</vt:lpstr>
      <vt:lpstr>При длительном сохранении демпинг-синдрома при условии, что в клинической картине не преобладают симптомы панкреатита, больному назначают диету без механического щажения, основной вариант стандартной диеты(ОВСД)</vt:lpstr>
      <vt:lpstr>Лечебное питание при синдроме раздраженного кишечника с запорами</vt:lpstr>
      <vt:lpstr>К физиологическим стимуляторам перистальтики относятся </vt:lpstr>
      <vt:lpstr>К веществам, снижающим перистальтику, относятся </vt:lpstr>
      <vt:lpstr>Целевое назначение диеты </vt:lpstr>
      <vt:lpstr>Общая характеристика диеты</vt:lpstr>
      <vt:lpstr>Кулинарная обработка продуктов</vt:lpstr>
      <vt:lpstr>Перечень рекомендуемых продуктов и блюд</vt:lpstr>
      <vt:lpstr>Перечень рекомендуемых продуктов и блюд</vt:lpstr>
      <vt:lpstr> Примерное однодневное меню основного варианта стандартной диеты для больных с синдромом запоров  </vt:lpstr>
      <vt:lpstr>Примерное однодневное меню основного варианта стандартной диеты для больных с синдромом запоров (2)</vt:lpstr>
      <vt:lpstr>                 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Лечебное питание при язвенной болезни желудка и 12-ти перстной кишки. После резекции желудка и наличие демпинг-синдрома</dc:title>
  <dc:creator>admin</dc:creator>
  <cp:lastModifiedBy>Work</cp:lastModifiedBy>
  <cp:revision>39</cp:revision>
  <dcterms:created xsi:type="dcterms:W3CDTF">2017-07-02T13:33:30Z</dcterms:created>
  <dcterms:modified xsi:type="dcterms:W3CDTF">2024-02-21T13:22:14Z</dcterms:modified>
</cp:coreProperties>
</file>