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4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4" r:id="rId17"/>
    <p:sldId id="285" r:id="rId18"/>
    <p:sldId id="275" r:id="rId19"/>
    <p:sldId id="287" r:id="rId20"/>
    <p:sldId id="288" r:id="rId21"/>
    <p:sldId id="289" r:id="rId22"/>
    <p:sldId id="290" r:id="rId23"/>
    <p:sldId id="291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70" d="100"/>
          <a:sy n="70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Лейшманиозы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Инкубационный период от 2 до 24 мес. Развивающееся поражение кожи вначале имеет вид единичной, красного цвета, зудящей папулы на лице. Затем в центральной части папулы начинается изъязвление, которое медленно увеличивается к периферии и достигает размеров примерно до 2 см. </a:t>
            </a:r>
            <a:r>
              <a:rPr lang="ru-RU" sz="2400" dirty="0" err="1" smtClean="0"/>
              <a:t>Лимфаденопатии</a:t>
            </a:r>
            <a:r>
              <a:rPr lang="ru-RU" sz="2400" dirty="0" smtClean="0"/>
              <a:t> нет. Заживление язвы происходит в течение 1 — 2 лет, и на ее месте остается небольшой депигментированный рубец. Течение болезни может осложниться развитием рецидивирующего лейшманиоза, для которого характерны </a:t>
            </a:r>
            <a:r>
              <a:rPr lang="ru-RU" sz="2400" dirty="0" err="1" smtClean="0"/>
              <a:t>персистирующие</a:t>
            </a:r>
            <a:r>
              <a:rPr lang="ru-RU" sz="2400" dirty="0" smtClean="0"/>
              <a:t> поражения на лице с небольшим числом паразитов, и повышенной реакции замедленной гиперчувствительности к антигенам паразита. В редких случаях возбудители распространяются во внутренние органы.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Кожный лейшманиоз</a:t>
            </a:r>
            <a:endParaRPr lang="ru-RU" sz="4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153280" cy="27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78467"/>
            <a:ext cx="4038600" cy="39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41424" y="132347"/>
            <a:ext cx="8143507" cy="885746"/>
          </a:xfrm>
        </p:spPr>
        <p:txBody>
          <a:bodyPr>
            <a:normAutofit/>
          </a:bodyPr>
          <a:lstStyle/>
          <a:p>
            <a:r>
              <a:rPr sz="4444" dirty="0" err="1"/>
              <a:t>Зоонозный</a:t>
            </a:r>
            <a:r>
              <a:rPr sz="4444" dirty="0"/>
              <a:t> </a:t>
            </a:r>
            <a:r>
              <a:rPr sz="4444" dirty="0" err="1"/>
              <a:t>кожный</a:t>
            </a:r>
            <a:r>
              <a:rPr sz="4444" dirty="0"/>
              <a:t> </a:t>
            </a:r>
            <a:r>
              <a:rPr sz="4444" dirty="0" err="1"/>
              <a:t>лейшманиоз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75836"/>
            <a:ext cx="8363272" cy="47678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L. </a:t>
            </a:r>
            <a:r>
              <a:rPr lang="ru-RU" dirty="0" err="1" smtClean="0"/>
              <a:t>major</a:t>
            </a:r>
            <a:r>
              <a:rPr lang="ru-RU" dirty="0" smtClean="0"/>
              <a:t> вызывает зоонозную (сельскую, острую, влажную) форму кожного лейшманиоза, которая </a:t>
            </a:r>
            <a:r>
              <a:rPr lang="ru-RU" dirty="0" err="1" smtClean="0"/>
              <a:t>эндемична</a:t>
            </a:r>
            <a:r>
              <a:rPr lang="ru-RU" dirty="0" smtClean="0"/>
              <a:t> в пустынных районах Ближнего Востока, на юге России и в Африке. Резервуаром возбудителя являются норовые грызуны. Длительность инкубационного периода колеблется от 2 до 6 </a:t>
            </a:r>
            <a:r>
              <a:rPr lang="ru-RU" dirty="0" err="1" smtClean="0"/>
              <a:t>нед</a:t>
            </a:r>
            <a:r>
              <a:rPr lang="ru-RU" dirty="0" smtClean="0"/>
              <a:t>. Первичные очаги часто множественные, локализуются в области нижних конечностей. Характерно развитие регионарной </a:t>
            </a:r>
            <a:r>
              <a:rPr lang="ru-RU" dirty="0" err="1" smtClean="0"/>
              <a:t>лимфаденопатии</a:t>
            </a:r>
            <a:r>
              <a:rPr lang="ru-RU" dirty="0" smtClean="0"/>
              <a:t>. Заживление путем рубцевания происходит в течение 3 — 6 мес.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Лейшманиоз нового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301208"/>
          </a:xfrm>
        </p:spPr>
        <p:txBody>
          <a:bodyPr>
            <a:normAutofit fontScale="85000" lnSpcReduction="20000"/>
          </a:bodyPr>
          <a:lstStyle/>
          <a:p>
            <a:r>
              <a:rPr lang="ru-RU" sz="3789" dirty="0" smtClean="0"/>
              <a:t>Возбудители лейшманиоз нового света — L. </a:t>
            </a:r>
            <a:r>
              <a:rPr lang="en-US" sz="3789" dirty="0" smtClean="0"/>
              <a:t>M</a:t>
            </a:r>
            <a:r>
              <a:rPr lang="ru-RU" sz="3789" dirty="0" err="1" smtClean="0"/>
              <a:t>exicana</a:t>
            </a:r>
            <a:r>
              <a:rPr lang="ru-RU" sz="3789" dirty="0" smtClean="0"/>
              <a:t>. Данная форма заболевания типична для влажных лесов Южной и Центральной Америки, где резервуаром болезни являются грызуны. </a:t>
            </a:r>
          </a:p>
          <a:p>
            <a:endParaRPr lang="ru-RU" sz="3400" dirty="0" smtClean="0"/>
          </a:p>
          <a:p>
            <a:r>
              <a:rPr lang="ru-RU" sz="3789" dirty="0" smtClean="0"/>
              <a:t>Лейшманиоз бразильский кожно-слизистый</a:t>
            </a:r>
          </a:p>
          <a:p>
            <a:endParaRPr lang="ru-RU" sz="3400" dirty="0" smtClean="0"/>
          </a:p>
          <a:p>
            <a:r>
              <a:rPr lang="ru-RU" sz="3789" dirty="0" smtClean="0"/>
              <a:t>Лейшманиоз </a:t>
            </a:r>
            <a:r>
              <a:rPr lang="ru-RU" sz="3789" dirty="0" err="1" smtClean="0"/>
              <a:t>Ута</a:t>
            </a:r>
          </a:p>
          <a:p>
            <a:endParaRPr lang="ru-RU" sz="3400" dirty="0" smtClean="0"/>
          </a:p>
          <a:p>
            <a:r>
              <a:rPr lang="ru-RU" sz="3789" dirty="0" smtClean="0"/>
              <a:t>Лейшманиоз кожный диффузный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Основывается на анализе </a:t>
            </a:r>
            <a:r>
              <a:rPr lang="ru-RU" dirty="0" err="1" smtClean="0"/>
              <a:t>клинико</a:t>
            </a:r>
            <a:r>
              <a:rPr lang="ru-RU" dirty="0" smtClean="0"/>
              <a:t> эпидемиологических данных и результатах микроскопического исследования содержимого в соскобах из дна язвы или краевого инфильтрата, в котором обнаруживаются </a:t>
            </a:r>
            <a:r>
              <a:rPr lang="ru-RU" dirty="0" err="1" smtClean="0"/>
              <a:t>внутриклеточно</a:t>
            </a:r>
            <a:r>
              <a:rPr lang="ru-RU" dirty="0" smtClean="0"/>
              <a:t> и </a:t>
            </a:r>
            <a:r>
              <a:rPr lang="ru-RU" dirty="0" err="1" smtClean="0"/>
              <a:t>внеклеточно</a:t>
            </a:r>
            <a:r>
              <a:rPr lang="ru-RU" dirty="0" smtClean="0"/>
              <a:t> расположенные паразиты. Возможно использование биологической пробы.</a:t>
            </a:r>
          </a:p>
          <a:p>
            <a:pPr algn="just"/>
            <a:r>
              <a:rPr lang="ru-RU" dirty="0" smtClean="0"/>
              <a:t>Дифференцировать кожный лейшманиоз приходится  с лепрой, туберкулезом кожи, сифилисом, тропическими язвами.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8012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58924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ранних стадиях может быть эффективным внутрикожное обкалывание </a:t>
            </a:r>
            <a:r>
              <a:rPr lang="ru-RU" dirty="0" err="1" smtClean="0"/>
              <a:t>лейшманиом</a:t>
            </a:r>
            <a:endParaRPr lang="ru-RU" dirty="0" smtClean="0"/>
          </a:p>
          <a:p>
            <a:r>
              <a:rPr lang="ru-RU" dirty="0" smtClean="0"/>
              <a:t>раствором </a:t>
            </a:r>
            <a:r>
              <a:rPr lang="ru-RU" dirty="0" err="1" smtClean="0"/>
              <a:t>мепакрина</a:t>
            </a:r>
            <a:r>
              <a:rPr lang="ru-RU" dirty="0" smtClean="0"/>
              <a:t> (акрихина),</a:t>
            </a:r>
          </a:p>
          <a:p>
            <a:r>
              <a:rPr lang="ru-RU" dirty="0" err="1" smtClean="0"/>
              <a:t>мономицина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уротропина,</a:t>
            </a:r>
          </a:p>
          <a:p>
            <a:r>
              <a:rPr lang="ru-RU" dirty="0" smtClean="0"/>
              <a:t>берберина сульфата,</a:t>
            </a:r>
          </a:p>
          <a:p>
            <a:r>
              <a:rPr lang="ru-RU" dirty="0" smtClean="0"/>
              <a:t>использование мазей и примочек, содержащих указанные средства.</a:t>
            </a:r>
          </a:p>
          <a:p>
            <a:endParaRPr lang="ru-RU" dirty="0" smtClean="0"/>
          </a:p>
          <a:p>
            <a:r>
              <a:rPr lang="ru-RU" dirty="0" smtClean="0"/>
              <a:t>На стадии язвы эффективно лечение </a:t>
            </a:r>
          </a:p>
          <a:p>
            <a:endParaRPr lang="ru-RU" dirty="0" smtClean="0"/>
          </a:p>
          <a:p>
            <a:r>
              <a:rPr lang="ru-RU" dirty="0" err="1" smtClean="0"/>
              <a:t>мономицином</a:t>
            </a:r>
            <a:r>
              <a:rPr lang="ru-RU" dirty="0" smtClean="0"/>
              <a:t> (взрослым по 250 000 ЕД трижды в день, 10 000 000 ЕД на курс, детям – 4000–5000 ЕД на 1 кг массы тела 3 раза в день),</a:t>
            </a:r>
          </a:p>
          <a:p>
            <a:endParaRPr lang="ru-RU" dirty="0" smtClean="0"/>
          </a:p>
          <a:p>
            <a:r>
              <a:rPr lang="ru-RU" dirty="0" err="1" smtClean="0"/>
              <a:t>аминохинолом</a:t>
            </a:r>
            <a:r>
              <a:rPr lang="ru-RU" dirty="0" smtClean="0"/>
              <a:t> (0,2 г трижды в день, на курс 11–12 г).</a:t>
            </a:r>
          </a:p>
          <a:p>
            <a:endParaRPr lang="ru-RU" dirty="0" smtClean="0"/>
          </a:p>
          <a:p>
            <a:r>
              <a:rPr lang="ru-RU" dirty="0" smtClean="0"/>
              <a:t>Эффективно применение лазеротерапии, особенно в стадии бугорка  после которой не образуются грубые рубцы.</a:t>
            </a:r>
          </a:p>
          <a:p>
            <a:endParaRPr lang="ru-RU" dirty="0" smtClean="0"/>
          </a:p>
          <a:p>
            <a:r>
              <a:rPr lang="ru-RU" dirty="0" smtClean="0"/>
              <a:t>В тяжелых случаях применяют препараты 5‑валентной сурьмы.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dirty="0" err="1"/>
              <a:t>Висцеральный</a:t>
            </a:r>
            <a:r>
              <a:rPr dirty="0"/>
              <a:t> </a:t>
            </a:r>
            <a:r>
              <a:rPr dirty="0" err="1"/>
              <a:t>лейшманиоз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229600" cy="4389120"/>
          </a:xfrm>
        </p:spPr>
        <p:txBody>
          <a:bodyPr/>
          <a:lstStyle/>
          <a:p>
            <a:pPr lvl="0" algn="just" eaLnBrk="1" latinLnBrk="0" hangingPunct="1"/>
            <a:r>
              <a:rPr dirty="0" err="1"/>
              <a:t>инфекционная</a:t>
            </a:r>
            <a:r>
              <a:rPr dirty="0"/>
              <a:t> </a:t>
            </a:r>
            <a:r>
              <a:rPr dirty="0" err="1"/>
              <a:t>протозойная</a:t>
            </a:r>
            <a:r>
              <a:rPr dirty="0"/>
              <a:t> </a:t>
            </a:r>
            <a:r>
              <a:rPr dirty="0" err="1"/>
              <a:t>болезнь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передается</a:t>
            </a:r>
            <a:r>
              <a:rPr dirty="0"/>
              <a:t> </a:t>
            </a:r>
            <a:r>
              <a:rPr dirty="0" err="1"/>
              <a:t>москитами</a:t>
            </a:r>
            <a:r>
              <a:rPr dirty="0"/>
              <a:t>, </a:t>
            </a:r>
            <a:r>
              <a:rPr dirty="0" err="1"/>
              <a:t>характеризуется</a:t>
            </a:r>
            <a:r>
              <a:rPr dirty="0"/>
              <a:t> </a:t>
            </a:r>
            <a:r>
              <a:rPr dirty="0" err="1"/>
              <a:t>хроническим</a:t>
            </a:r>
            <a:r>
              <a:rPr dirty="0"/>
              <a:t> </a:t>
            </a:r>
            <a:r>
              <a:rPr dirty="0" err="1"/>
              <a:t>течением</a:t>
            </a:r>
            <a:r>
              <a:rPr dirty="0"/>
              <a:t>, </a:t>
            </a:r>
            <a:r>
              <a:rPr dirty="0" err="1"/>
              <a:t>волнообразной</a:t>
            </a:r>
            <a:r>
              <a:rPr dirty="0"/>
              <a:t> </a:t>
            </a:r>
            <a:r>
              <a:rPr dirty="0" err="1"/>
              <a:t>лихорадкой</a:t>
            </a:r>
            <a:r>
              <a:rPr dirty="0"/>
              <a:t>, </a:t>
            </a:r>
            <a:r>
              <a:rPr dirty="0" err="1"/>
              <a:t>значительной</a:t>
            </a:r>
            <a:r>
              <a:rPr dirty="0"/>
              <a:t> </a:t>
            </a:r>
            <a:r>
              <a:rPr dirty="0" err="1"/>
              <a:t>гепатоспленомегалией</a:t>
            </a:r>
            <a:r>
              <a:rPr dirty="0"/>
              <a:t>, </a:t>
            </a:r>
            <a:r>
              <a:rPr dirty="0" err="1"/>
              <a:t>прогрессирующей</a:t>
            </a:r>
            <a:r>
              <a:rPr dirty="0"/>
              <a:t> </a:t>
            </a:r>
            <a:r>
              <a:rPr dirty="0" err="1"/>
              <a:t>анемией</a:t>
            </a:r>
            <a:r>
              <a:rPr dirty="0"/>
              <a:t>, </a:t>
            </a:r>
            <a:r>
              <a:rPr dirty="0" err="1"/>
              <a:t>кахексией</a:t>
            </a:r>
            <a:r>
              <a:rPr dirty="0"/>
              <a:t>.</a:t>
            </a:r>
          </a:p>
          <a:p>
            <a:pPr lvl="0" eaLnBrk="1" latinLnBrk="0" hangingPunct="1"/>
            <a:r>
              <a:rPr dirty="0" err="1"/>
              <a:t>Возбудитель</a:t>
            </a:r>
            <a:r>
              <a:rPr dirty="0"/>
              <a:t> </a:t>
            </a:r>
            <a:r>
              <a:rPr dirty="0" err="1"/>
              <a:t>болезни</a:t>
            </a:r>
            <a:r>
              <a:rPr dirty="0"/>
              <a:t> - </a:t>
            </a:r>
            <a:r>
              <a:rPr dirty="0" err="1"/>
              <a:t>Leishmania</a:t>
            </a:r>
            <a:r>
              <a:rPr dirty="0"/>
              <a:t> </a:t>
            </a:r>
            <a:r>
              <a:rPr dirty="0" err="1"/>
              <a:t>donovani</a:t>
            </a:r>
            <a:r>
              <a:rPr dirty="0"/>
              <a:t> </a:t>
            </a:r>
            <a:r>
              <a:rPr dirty="0" err="1"/>
              <a:t>infantum</a:t>
            </a:r>
            <a:r>
              <a:rPr dirty="0"/>
              <a:t> </a:t>
            </a:r>
          </a:p>
        </p:txBody>
      </p:sp>
      <p:pic>
        <p:nvPicPr>
          <p:cNvPr id="4" name="Рисунок 3" descr="neutrophil-leishmaniasis-fagocyt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714752"/>
            <a:ext cx="721520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ВЛ является </a:t>
            </a:r>
            <a:r>
              <a:rPr lang="ru-RU" dirty="0" err="1" smtClean="0"/>
              <a:t>высокоэндемическим</a:t>
            </a:r>
            <a:r>
              <a:rPr lang="ru-RU" dirty="0" smtClean="0"/>
              <a:t> в Индостане и Восточной Африке. По оценкам, в мире ежегодно происходит от 200 000 до 400 000 новых случаев заболевания ВЛ. Более 90% новых случаев заболевания происходит в шести странах: Бангладеш, Бразилии, Индии, Судане, Эфиопии и Южном Судане.</a:t>
            </a:r>
          </a:p>
          <a:p>
            <a:pPr algn="just"/>
            <a:r>
              <a:rPr lang="ru-RU" dirty="0" smtClean="0"/>
              <a:t>Установлено, что около 70 видов животных, в том числе человек, являются естественными резервуарами паразитов </a:t>
            </a:r>
            <a:r>
              <a:rPr lang="ru-RU" dirty="0" err="1" smtClean="0"/>
              <a:t>Leishmania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Классификация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7084"/>
            <a:ext cx="8229599" cy="4391526"/>
          </a:xfrm>
        </p:spPr>
        <p:txBody>
          <a:bodyPr/>
          <a:lstStyle/>
          <a:p>
            <a:pPr lvl="0" eaLnBrk="1" latinLnBrk="0" hangingPunct="1"/>
            <a:r>
              <a:rPr dirty="0"/>
              <a:t>а) </a:t>
            </a:r>
            <a:r>
              <a:rPr dirty="0" err="1"/>
              <a:t>индийский</a:t>
            </a:r>
            <a:r>
              <a:rPr dirty="0"/>
              <a:t> (</a:t>
            </a:r>
            <a:r>
              <a:rPr dirty="0" err="1"/>
              <a:t>синонимы</a:t>
            </a:r>
            <a:r>
              <a:rPr dirty="0"/>
              <a:t> </a:t>
            </a:r>
            <a:r>
              <a:rPr dirty="0" err="1"/>
              <a:t>болезни</a:t>
            </a:r>
            <a:r>
              <a:rPr dirty="0"/>
              <a:t>: </a:t>
            </a:r>
            <a:r>
              <a:rPr dirty="0" err="1"/>
              <a:t>кала-азар</a:t>
            </a:r>
            <a:r>
              <a:rPr dirty="0"/>
              <a:t>, </a:t>
            </a:r>
            <a:r>
              <a:rPr dirty="0" err="1"/>
              <a:t>черная</a:t>
            </a:r>
            <a:r>
              <a:rPr dirty="0"/>
              <a:t> </a:t>
            </a:r>
            <a:r>
              <a:rPr dirty="0" err="1"/>
              <a:t>болезнь</a:t>
            </a:r>
            <a:r>
              <a:rPr dirty="0"/>
              <a:t>, </a:t>
            </a:r>
            <a:r>
              <a:rPr dirty="0" err="1"/>
              <a:t>лихорадка</a:t>
            </a:r>
            <a:r>
              <a:rPr dirty="0"/>
              <a:t> </a:t>
            </a:r>
            <a:r>
              <a:rPr dirty="0" err="1"/>
              <a:t>дум-дум</a:t>
            </a:r>
            <a:r>
              <a:rPr dirty="0"/>
              <a:t>),</a:t>
            </a:r>
          </a:p>
          <a:p>
            <a:pPr lvl="0" eaLnBrk="1" latinLnBrk="0" hangingPunct="1"/>
            <a:r>
              <a:rPr dirty="0"/>
              <a:t> б) </a:t>
            </a:r>
            <a:r>
              <a:rPr dirty="0" err="1"/>
              <a:t>средиземноморско-среднеазиатский</a:t>
            </a:r>
            <a:r>
              <a:rPr dirty="0"/>
              <a:t> (</a:t>
            </a:r>
            <a:r>
              <a:rPr dirty="0" err="1"/>
              <a:t>синонимы</a:t>
            </a:r>
            <a:r>
              <a:rPr dirty="0"/>
              <a:t> </a:t>
            </a:r>
            <a:r>
              <a:rPr dirty="0" err="1"/>
              <a:t>болезни</a:t>
            </a:r>
            <a:r>
              <a:rPr dirty="0"/>
              <a:t>: </a:t>
            </a:r>
            <a:r>
              <a:rPr dirty="0" err="1"/>
              <a:t>детский</a:t>
            </a:r>
            <a:r>
              <a:rPr dirty="0"/>
              <a:t> </a:t>
            </a:r>
            <a:r>
              <a:rPr dirty="0" err="1"/>
              <a:t>кала-азар</a:t>
            </a:r>
            <a:r>
              <a:rPr dirty="0"/>
              <a:t>), </a:t>
            </a:r>
          </a:p>
          <a:p>
            <a:pPr lvl="0" eaLnBrk="1" latinLnBrk="0" hangingPunct="1"/>
            <a:r>
              <a:rPr dirty="0"/>
              <a:t>в) </a:t>
            </a:r>
            <a:r>
              <a:rPr dirty="0" err="1"/>
              <a:t>восточноафриканских</a:t>
            </a:r>
            <a:r>
              <a:rPr dirty="0"/>
              <a:t> (</a:t>
            </a:r>
            <a:r>
              <a:rPr dirty="0" err="1"/>
              <a:t>синонимы</a:t>
            </a:r>
            <a:r>
              <a:rPr dirty="0"/>
              <a:t> </a:t>
            </a:r>
            <a:r>
              <a:rPr dirty="0" err="1"/>
              <a:t>болезни</a:t>
            </a:r>
            <a:r>
              <a:rPr dirty="0"/>
              <a:t>: </a:t>
            </a:r>
            <a:r>
              <a:rPr dirty="0" err="1"/>
              <a:t>восточноафриканских</a:t>
            </a:r>
            <a:r>
              <a:rPr dirty="0"/>
              <a:t> </a:t>
            </a:r>
            <a:r>
              <a:rPr dirty="0" err="1"/>
              <a:t>кала-азар</a:t>
            </a:r>
            <a:r>
              <a:rPr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894"/>
            <a:ext cx="8501122" cy="62151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100" b="1" i="1" u="sng" dirty="0" smtClean="0"/>
              <a:t>Клиническая картина </a:t>
            </a:r>
            <a:r>
              <a:rPr lang="ru-RU" sz="2900" dirty="0" smtClean="0"/>
              <a:t>индийского и средиземноморского висцерального лейшманиоза сходна. Инкубационный период составляет от 20 дней до 10 - 12 мес. У детей первичный аффект (</a:t>
            </a:r>
            <a:r>
              <a:rPr lang="ru-RU" sz="2900" u="sng" dirty="0" smtClean="0"/>
              <a:t>папула) </a:t>
            </a:r>
            <a:r>
              <a:rPr lang="ru-RU" sz="2900" dirty="0" smtClean="0"/>
              <a:t>возникает задолго до общих проявлений заболевания. В начальном периоде болезни отмечаются слабость, снижение аппетита, адинамия, небольшое увеличение селезенки. Период разгара болезни начинается с лихорадки, длительность которой колеблется от нескольких дней до нескольких месяцев. Подъемы температуры до 39 - 40 0С (сменяются ремиссиями). 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Постоянными признаками висцерального лейшманиоза являются увеличение и уплотнение печени и селезенки, лимфатических узлов. В первые 3 - 6 </a:t>
            </a:r>
            <a:r>
              <a:rPr lang="ru-RU" sz="2900" dirty="0" err="1" smtClean="0"/>
              <a:t>мес</a:t>
            </a:r>
            <a:r>
              <a:rPr lang="ru-RU" sz="2900" dirty="0" smtClean="0"/>
              <a:t> болезни увеличение селезенки происходит быстрыми темпами, затем -медленнее. Пальпация печени, селезенки, лимфатических узлов безболезненная. Поражение костного мозга и </a:t>
            </a:r>
            <a:r>
              <a:rPr lang="ru-RU" sz="2900" dirty="0" err="1" smtClean="0"/>
              <a:t>гиперспленизм</a:t>
            </a:r>
            <a:r>
              <a:rPr lang="ru-RU" sz="2900" dirty="0" smtClean="0"/>
              <a:t> ведут к резкой анемии, о чем свидетельствует бледность кожного покрова, который иногда приобретает «фарфоровый», восковидный или землистый оттенок. Больные резко худеют, у них развиваются асцит, периферические отеки, понос. Характерны геморрагический синдром с кровоизлияниями в кожу и слизистые оболочки, кровотечения из носа, желудочно-кишечного тракта, некроз миндалин, слизистых оболочек рта, десен. 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Лейшманиозы (лат. </a:t>
            </a:r>
            <a:r>
              <a:rPr lang="en-US" sz="4400" dirty="0" err="1" smtClean="0"/>
              <a:t>Leishmaniasis</a:t>
            </a:r>
            <a:r>
              <a:rPr lang="en-US" sz="4400" dirty="0" smtClean="0"/>
              <a:t>)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89120"/>
          </a:xfrm>
        </p:spPr>
        <p:txBody>
          <a:bodyPr/>
          <a:lstStyle/>
          <a:p>
            <a:pPr algn="just"/>
            <a:r>
              <a:rPr lang="ru-RU" b="1" dirty="0" smtClean="0"/>
              <a:t>группа паразитарных природно-очаговых, зоонозных и зооантропонозных, трансмиссивных заболеваний, протекающих с поражением кожи, слизистых оболочек и внутренних органов; распространены в тропических и субтропических странах; вызываются паразитирующими простейшими рода </a:t>
            </a:r>
            <a:r>
              <a:rPr lang="ru-RU" b="1" dirty="0" err="1" smtClean="0"/>
              <a:t>Leishmania</a:t>
            </a:r>
            <a:r>
              <a:rPr lang="ru-RU" b="1" dirty="0" smtClean="0"/>
              <a:t>, которые передаются человеку через укусы москитов.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Вследствие увеличения печени, селезенки и высокого стояния диафрагмы сердце смещается вправо, определяется постоянная тахикардия, АД снижается. Нередко развивается пневмония, вызванная вторичной флорой. В терминальном периоде болезни развивается кахексия, мышечный тонус резко снижается, кожа истончается, через брюшную стенку часто проступают контуры огромной селезенки и большой печени. В гемограмме - характерные признаки: резкое снижение количества эритроцитов, лейкоцитов (особенно нейтрофилов), эозинофилов, тромбоцитов. СОЭ резко увеличена (90 мм/ч).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o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672042" cy="5857916"/>
          </a:xfrm>
          <a:prstGeom prst="rect">
            <a:avLst/>
          </a:prstGeom>
        </p:spPr>
      </p:pic>
      <p:pic>
        <p:nvPicPr>
          <p:cNvPr id="5" name="Рисунок 4" descr="image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928670"/>
            <a:ext cx="3357586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u="sng" dirty="0" smtClean="0"/>
              <a:t>Лечение </a:t>
            </a:r>
            <a:r>
              <a:rPr lang="ru-RU" sz="3200" dirty="0" smtClean="0"/>
              <a:t>проводят в основном препаратами 5-валентной сурьмы</a:t>
            </a:r>
            <a:r>
              <a:rPr lang="ru-RU" sz="3200" dirty="0" smtClean="0"/>
              <a:t>. </a:t>
            </a:r>
            <a:r>
              <a:rPr lang="ru-RU" sz="3200" dirty="0" err="1" smtClean="0"/>
              <a:t>Солюсурьмин</a:t>
            </a:r>
            <a:r>
              <a:rPr lang="ru-RU" sz="3200" dirty="0" smtClean="0"/>
              <a:t> </a:t>
            </a:r>
            <a:r>
              <a:rPr lang="ru-RU" sz="3200" dirty="0" smtClean="0"/>
              <a:t>вводят в</a:t>
            </a:r>
            <a:r>
              <a:rPr lang="en-US" sz="3200" dirty="0" smtClean="0"/>
              <a:t>/</a:t>
            </a:r>
            <a:r>
              <a:rPr lang="ru-RU" sz="3200" dirty="0" smtClean="0"/>
              <a:t>м или в</a:t>
            </a:r>
            <a:r>
              <a:rPr lang="en-US" sz="3200" dirty="0" smtClean="0"/>
              <a:t> /</a:t>
            </a:r>
            <a:r>
              <a:rPr lang="ru-RU" sz="3200" dirty="0" smtClean="0"/>
              <a:t>в </a:t>
            </a:r>
            <a:r>
              <a:rPr lang="ru-RU" sz="3200" dirty="0" err="1" smtClean="0"/>
              <a:t>в</a:t>
            </a:r>
            <a:r>
              <a:rPr lang="ru-RU" sz="3200" dirty="0" smtClean="0"/>
              <a:t> виде 5% или 20 % </a:t>
            </a:r>
            <a:r>
              <a:rPr lang="ru-RU" sz="3200" dirty="0" err="1" smtClean="0"/>
              <a:t>раствора,в</a:t>
            </a:r>
            <a:r>
              <a:rPr lang="ru-RU" sz="3200" dirty="0" smtClean="0"/>
              <a:t> первые 3 дня 1</a:t>
            </a:r>
            <a:r>
              <a:rPr lang="en-US" sz="3200" dirty="0" smtClean="0"/>
              <a:t> /</a:t>
            </a:r>
            <a:r>
              <a:rPr lang="ru-RU" sz="3200" dirty="0" smtClean="0"/>
              <a:t>4 часть </a:t>
            </a:r>
            <a:r>
              <a:rPr lang="ru-RU" sz="3200" dirty="0" err="1" smtClean="0"/>
              <a:t>теоапевтической</a:t>
            </a:r>
            <a:r>
              <a:rPr lang="ru-RU" sz="3200" dirty="0" smtClean="0"/>
              <a:t> дозы(</a:t>
            </a:r>
            <a:r>
              <a:rPr lang="ru-RU" sz="3200" dirty="0" err="1" smtClean="0"/>
              <a:t>сут.доза</a:t>
            </a:r>
            <a:r>
              <a:rPr lang="ru-RU" sz="3200" dirty="0" smtClean="0"/>
              <a:t> 0,1 г</a:t>
            </a:r>
            <a:r>
              <a:rPr lang="en-US" sz="3200" dirty="0" smtClean="0"/>
              <a:t> /</a:t>
            </a:r>
            <a:r>
              <a:rPr lang="ru-RU" sz="3200" dirty="0" smtClean="0"/>
              <a:t>кг </a:t>
            </a:r>
            <a:r>
              <a:rPr lang="ru-RU" sz="3200" dirty="0" err="1" smtClean="0"/>
              <a:t>порошка,курсовая</a:t>
            </a:r>
            <a:r>
              <a:rPr lang="ru-RU" sz="3200" dirty="0" smtClean="0"/>
              <a:t> 1,4-1,6 г</a:t>
            </a:r>
            <a:r>
              <a:rPr lang="en-US" sz="3200" dirty="0" smtClean="0"/>
              <a:t> /</a:t>
            </a:r>
            <a:r>
              <a:rPr lang="ru-RU" sz="3200" dirty="0" smtClean="0"/>
              <a:t>кг) , с 4 дня- полную дозу. Курс лечения 1,5-3 </a:t>
            </a:r>
            <a:r>
              <a:rPr lang="ru-RU" sz="3200" dirty="0" err="1" smtClean="0"/>
              <a:t>недели.Применяется</a:t>
            </a:r>
            <a:r>
              <a:rPr lang="ru-RU" sz="3200" dirty="0" smtClean="0"/>
              <a:t> также </a:t>
            </a:r>
            <a:r>
              <a:rPr lang="ru-RU" sz="3200" dirty="0" err="1" smtClean="0"/>
              <a:t>глюкантим</a:t>
            </a:r>
            <a:r>
              <a:rPr lang="ru-RU" sz="3200" dirty="0" smtClean="0"/>
              <a:t>  - глубоко в</a:t>
            </a:r>
            <a:r>
              <a:rPr lang="en-US" sz="3200" dirty="0" smtClean="0"/>
              <a:t> /</a:t>
            </a:r>
            <a:r>
              <a:rPr lang="ru-RU" sz="3200" dirty="0" smtClean="0"/>
              <a:t>м ежедневно по 60-100 мг</a:t>
            </a:r>
            <a:r>
              <a:rPr lang="en-US" sz="3200" dirty="0" smtClean="0"/>
              <a:t> /</a:t>
            </a:r>
            <a:r>
              <a:rPr lang="ru-RU" sz="3200" dirty="0" err="1" smtClean="0"/>
              <a:t>кг.Курс</a:t>
            </a:r>
            <a:r>
              <a:rPr lang="ru-RU" sz="3200" dirty="0" smtClean="0"/>
              <a:t> лечения 12-15 дней.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229600" cy="1143000"/>
          </a:xfrm>
        </p:spPr>
        <p:txBody>
          <a:bodyPr/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Без специфического лечения 98-99% больной висцеральным лейшманиозом умирает от тяжелых осложнений и присоединившейся инфекции. Правильная диагностика и своевременное лечение висцерального лейшманиоза приводит к полному выздоровлению.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1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365" y="764704"/>
            <a:ext cx="8229600" cy="546069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лейшманиоза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включает меры по благоустройству населенных пунктов, ликвидацию мест расселения москитов (свалок и пустырей, затопленных подвальных помещений), дезинсекцию жилых помещений.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зоонозном лейшманиозе проводят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дератизационные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мероприятия, направленные на уничтожение грызунов.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заключается в использовании репеллентов, других средств защиты от укусов москитов.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Пётр </a:t>
            </a:r>
            <a:r>
              <a:rPr lang="ru-RU" dirty="0" err="1" smtClean="0"/>
              <a:t>Фоки́ч</a:t>
            </a:r>
            <a:r>
              <a:rPr lang="ru-RU" dirty="0" smtClean="0"/>
              <a:t> </a:t>
            </a:r>
            <a:r>
              <a:rPr lang="ru-RU" dirty="0" err="1" smtClean="0"/>
              <a:t>Боро́вский</a:t>
            </a:r>
            <a:r>
              <a:rPr lang="ru-RU" dirty="0" smtClean="0"/>
              <a:t> (1863 — 1932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251520" y="2276872"/>
            <a:ext cx="4245868" cy="4083448"/>
          </a:xfrm>
        </p:spPr>
        <p:txBody>
          <a:bodyPr/>
          <a:lstStyle/>
          <a:p>
            <a:r>
              <a:rPr lang="ru-RU" sz="2000" dirty="0" err="1" smtClean="0"/>
              <a:t>Лейшмании</a:t>
            </a:r>
            <a:r>
              <a:rPr lang="ru-RU" sz="2000" dirty="0" smtClean="0"/>
              <a:t> были открыты  в 1898г. Русским врачом П.Ф. Боровским(возбудитель кожного лейшманиоза) и в 1903г. У. </a:t>
            </a:r>
            <a:r>
              <a:rPr lang="ru-RU" sz="2000" dirty="0" err="1" smtClean="0"/>
              <a:t>Лейшманом</a:t>
            </a:r>
            <a:r>
              <a:rPr lang="ru-RU" sz="2000" dirty="0" smtClean="0"/>
              <a:t> и Ш. </a:t>
            </a:r>
            <a:r>
              <a:rPr lang="ru-RU" sz="2000" dirty="0" err="1" smtClean="0"/>
              <a:t>Донованом</a:t>
            </a:r>
            <a:r>
              <a:rPr lang="ru-RU" sz="2000" dirty="0" smtClean="0"/>
              <a:t>(возбудитель висцерального лейшманиоза). В настоящее время известно около 20 видов и подвидов </a:t>
            </a:r>
            <a:r>
              <a:rPr lang="ru-RU" sz="2000" dirty="0" err="1" smtClean="0"/>
              <a:t>лешманий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58264"/>
            <a:ext cx="28803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741120" cy="50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Этиология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зависимости от возбудителя возникает:</a:t>
            </a:r>
          </a:p>
          <a:p>
            <a:r>
              <a:rPr lang="ru-RU" dirty="0" smtClean="0"/>
              <a:t>Висцеральный лейшманиоз (кала-азар).</a:t>
            </a:r>
          </a:p>
          <a:p>
            <a:r>
              <a:rPr lang="ru-RU" dirty="0" smtClean="0"/>
              <a:t>Кожный лейшманиоз (болезнь Боровского, пендинская язва).</a:t>
            </a:r>
          </a:p>
          <a:p>
            <a:r>
              <a:rPr lang="ru-RU" dirty="0" smtClean="0"/>
              <a:t>Кожно-слизистый американский лейшманиоз (</a:t>
            </a:r>
            <a:r>
              <a:rPr lang="ru-RU" dirty="0" err="1" smtClean="0"/>
              <a:t>эспундия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В организме человека и млекопитающих животных </a:t>
            </a:r>
            <a:r>
              <a:rPr lang="ru-RU" dirty="0" err="1" smtClean="0"/>
              <a:t>лейшмании</a:t>
            </a:r>
            <a:r>
              <a:rPr lang="ru-RU" dirty="0" smtClean="0"/>
              <a:t> паразитируют внутри клеток кожи, слизистых оболочек, печени, селезенки, костного мозга, а в организме </a:t>
            </a:r>
            <a:r>
              <a:rPr lang="ru-RU" b="1" dirty="0" smtClean="0">
                <a:solidFill>
                  <a:srgbClr val="FF0000"/>
                </a:solidFill>
              </a:rPr>
              <a:t>москита — переносчика </a:t>
            </a:r>
            <a:r>
              <a:rPr lang="ru-RU" dirty="0" smtClean="0"/>
              <a:t>инфекции — в кишечнике.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3200" u="sng" dirty="0" smtClean="0"/>
              <a:t>Источником инфекции </a:t>
            </a:r>
            <a:r>
              <a:rPr lang="ru-RU" sz="2800" dirty="0" smtClean="0"/>
              <a:t>при кожном лейшманиозе городского типа является </a:t>
            </a:r>
            <a:r>
              <a:rPr lang="ru-RU" sz="2800" dirty="0" err="1" smtClean="0"/>
              <a:t>человек,собака</a:t>
            </a:r>
            <a:r>
              <a:rPr lang="ru-RU" sz="2800" dirty="0" smtClean="0"/>
              <a:t>; при кожном лейшманиозе сельского типа — большая и полуденная песчанки, тонкопалый суслик и др. При висцеральном лейшманиозе— больной человек, собака, дикие плотоядные. </a:t>
            </a:r>
          </a:p>
          <a:p>
            <a:pPr algn="just"/>
            <a:r>
              <a:rPr lang="ru-RU" sz="3200" u="sng" dirty="0" smtClean="0"/>
              <a:t>Механизм </a:t>
            </a:r>
            <a:r>
              <a:rPr lang="ru-RU" sz="3200" u="sng" dirty="0" err="1" smtClean="0"/>
              <a:t>передачи-трансмиссивный</a:t>
            </a:r>
            <a:r>
              <a:rPr lang="ru-RU" sz="3200" dirty="0" smtClean="0"/>
              <a:t>. </a:t>
            </a:r>
            <a:r>
              <a:rPr lang="ru-RU" sz="2800" dirty="0" smtClean="0"/>
              <a:t>Переносчики инфекции — москиты родов </a:t>
            </a:r>
            <a:r>
              <a:rPr lang="en-US" sz="2800" i="1" dirty="0" err="1" smtClean="0"/>
              <a:t>Phlebotomus</a:t>
            </a:r>
            <a:r>
              <a:rPr lang="ru-RU" sz="2800" dirty="0" smtClean="0"/>
              <a:t>(Европа, Азия, Африка) и </a:t>
            </a:r>
            <a:r>
              <a:rPr lang="en-US" sz="2800" i="1" dirty="0" err="1" smtClean="0"/>
              <a:t>Lutzomyia</a:t>
            </a:r>
            <a:r>
              <a:rPr lang="ru-RU" sz="2800" dirty="0" smtClean="0"/>
              <a:t>(Южная Америка). Заболевания лейшманиозами распространены в странах Средиземноморья, Южной Азии и Южной Америки, в Закавказье и Средней Азии.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549099" cy="491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Кожный лейшманиоз старого света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Это заболевание вызывают 2 вида </a:t>
            </a:r>
            <a:r>
              <a:rPr lang="ru-RU" sz="2800" dirty="0" err="1" smtClean="0"/>
              <a:t>лейшманий</a:t>
            </a:r>
            <a:r>
              <a:rPr lang="ru-RU" sz="2800" dirty="0" smtClean="0"/>
              <a:t>: L. </a:t>
            </a:r>
            <a:r>
              <a:rPr lang="ru-RU" sz="2800" dirty="0" err="1" smtClean="0"/>
              <a:t>tropica</a:t>
            </a:r>
            <a:r>
              <a:rPr lang="ru-RU" sz="2800" dirty="0" smtClean="0"/>
              <a:t> </a:t>
            </a:r>
            <a:r>
              <a:rPr lang="ru-RU" sz="2800" dirty="0" err="1" smtClean="0"/>
              <a:t>major</a:t>
            </a:r>
            <a:r>
              <a:rPr lang="ru-RU" sz="2800" dirty="0" smtClean="0"/>
              <a:t> и </a:t>
            </a:r>
            <a:r>
              <a:rPr lang="ru-RU" sz="2800" dirty="0" err="1" smtClean="0"/>
              <a:t>L.tropica</a:t>
            </a:r>
            <a:r>
              <a:rPr lang="ru-RU" sz="2800" dirty="0" smtClean="0"/>
              <a:t> </a:t>
            </a:r>
            <a:r>
              <a:rPr lang="ru-RU" sz="2800" dirty="0" err="1" smtClean="0"/>
              <a:t>minor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L. </a:t>
            </a:r>
            <a:r>
              <a:rPr lang="ru-RU" sz="2800" dirty="0" err="1" smtClean="0"/>
              <a:t>tropica</a:t>
            </a:r>
            <a:r>
              <a:rPr lang="ru-RU" sz="2800" dirty="0" smtClean="0"/>
              <a:t> вызывает </a:t>
            </a:r>
            <a:r>
              <a:rPr lang="ru-RU" sz="2800" dirty="0" err="1" smtClean="0"/>
              <a:t>антропонозную</a:t>
            </a:r>
            <a:r>
              <a:rPr lang="ru-RU" sz="2800" dirty="0" smtClean="0"/>
              <a:t> (городскую, хроническую, сухую) форму кожного лейшманиоза.</a:t>
            </a:r>
          </a:p>
          <a:p>
            <a:pPr marL="0" indent="0" algn="just">
              <a:buNone/>
            </a:pPr>
            <a:r>
              <a:rPr lang="ru-RU" sz="2800" dirty="0" smtClean="0"/>
              <a:t>Распространено в районах Средиземноморья, Ближнего Востока, на юге СНГ и в Индии. Основным резервуаром возбудителя является человек, в качестве синантропного хозяина могут служить домашние собаки.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1120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Поток</vt:lpstr>
      <vt:lpstr>Лейшманиозы</vt:lpstr>
      <vt:lpstr>Лейшманиозы (лат. Leishmaniasis)</vt:lpstr>
      <vt:lpstr>История</vt:lpstr>
      <vt:lpstr>Презентация PowerPoint</vt:lpstr>
      <vt:lpstr>Презентация PowerPoint</vt:lpstr>
      <vt:lpstr>Этиология</vt:lpstr>
      <vt:lpstr>Эпидемиология</vt:lpstr>
      <vt:lpstr>Презентация PowerPoint</vt:lpstr>
      <vt:lpstr>Кожный лейшманиоз старого света</vt:lpstr>
      <vt:lpstr>Клиническая картина:</vt:lpstr>
      <vt:lpstr>Кожный лейшманиоз</vt:lpstr>
      <vt:lpstr>Зоонозный кожный лейшманиоз</vt:lpstr>
      <vt:lpstr>Лейшманиоз нового света</vt:lpstr>
      <vt:lpstr>Диагностика</vt:lpstr>
      <vt:lpstr>Лечение</vt:lpstr>
      <vt:lpstr>Висцеральный лейшманиоз</vt:lpstr>
      <vt:lpstr>Презентация PowerPoint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Лейшманиозы</dc:title>
  <dc:creator>Алиночка</dc:creator>
  <cp:lastModifiedBy>epidem-4</cp:lastModifiedBy>
  <cp:revision>42</cp:revision>
  <dcterms:created xsi:type="dcterms:W3CDTF">2015-11-10T13:34:54Z</dcterms:created>
  <dcterms:modified xsi:type="dcterms:W3CDTF">2022-10-19T04:20:59Z</dcterms:modified>
</cp:coreProperties>
</file>