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handoutMasterIdLst>
    <p:handoutMasterId r:id="rId73"/>
  </p:handoutMasterIdLst>
  <p:sldIdLst>
    <p:sldId id="256" r:id="rId5"/>
    <p:sldId id="272" r:id="rId6"/>
    <p:sldId id="314" r:id="rId7"/>
    <p:sldId id="315" r:id="rId8"/>
    <p:sldId id="318" r:id="rId9"/>
    <p:sldId id="316" r:id="rId10"/>
    <p:sldId id="317" r:id="rId11"/>
    <p:sldId id="319" r:id="rId12"/>
    <p:sldId id="320" r:id="rId13"/>
    <p:sldId id="274" r:id="rId14"/>
    <p:sldId id="275" r:id="rId15"/>
    <p:sldId id="276" r:id="rId16"/>
    <p:sldId id="277" r:id="rId17"/>
    <p:sldId id="308" r:id="rId18"/>
    <p:sldId id="309" r:id="rId19"/>
    <p:sldId id="310" r:id="rId20"/>
    <p:sldId id="311" r:id="rId21"/>
    <p:sldId id="312" r:id="rId22"/>
    <p:sldId id="278" r:id="rId23"/>
    <p:sldId id="279" r:id="rId24"/>
    <p:sldId id="280" r:id="rId25"/>
    <p:sldId id="281" r:id="rId26"/>
    <p:sldId id="321" r:id="rId27"/>
    <p:sldId id="266" r:id="rId28"/>
    <p:sldId id="267" r:id="rId29"/>
    <p:sldId id="323" r:id="rId30"/>
    <p:sldId id="324" r:id="rId31"/>
    <p:sldId id="325" r:id="rId32"/>
    <p:sldId id="326" r:id="rId33"/>
    <p:sldId id="327" r:id="rId34"/>
    <p:sldId id="328" r:id="rId35"/>
    <p:sldId id="329" r:id="rId36"/>
    <p:sldId id="263" r:id="rId37"/>
    <p:sldId id="264" r:id="rId38"/>
    <p:sldId id="330" r:id="rId39"/>
    <p:sldId id="331" r:id="rId40"/>
    <p:sldId id="332" r:id="rId41"/>
    <p:sldId id="333" r:id="rId42"/>
    <p:sldId id="334" r:id="rId43"/>
    <p:sldId id="335" r:id="rId44"/>
    <p:sldId id="336" r:id="rId45"/>
    <p:sldId id="322" r:id="rId46"/>
    <p:sldId id="282" r:id="rId47"/>
    <p:sldId id="283" r:id="rId48"/>
    <p:sldId id="284" r:id="rId49"/>
    <p:sldId id="285" r:id="rId50"/>
    <p:sldId id="288" r:id="rId51"/>
    <p:sldId id="287" r:id="rId52"/>
    <p:sldId id="289" r:id="rId53"/>
    <p:sldId id="290" r:id="rId54"/>
    <p:sldId id="291" r:id="rId55"/>
    <p:sldId id="292" r:id="rId56"/>
    <p:sldId id="305" r:id="rId57"/>
    <p:sldId id="306" r:id="rId58"/>
    <p:sldId id="307" r:id="rId59"/>
    <p:sldId id="294" r:id="rId60"/>
    <p:sldId id="295" r:id="rId61"/>
    <p:sldId id="337" r:id="rId62"/>
    <p:sldId id="296" r:id="rId63"/>
    <p:sldId id="297" r:id="rId64"/>
    <p:sldId id="298" r:id="rId65"/>
    <p:sldId id="299" r:id="rId66"/>
    <p:sldId id="300" r:id="rId67"/>
    <p:sldId id="301" r:id="rId68"/>
    <p:sldId id="302" r:id="rId69"/>
    <p:sldId id="303" r:id="rId70"/>
    <p:sldId id="304" r:id="rId71"/>
  </p:sldIdLst>
  <p:sldSz cx="12188825" cy="6858000"/>
  <p:notesSz cx="6858000" cy="9144000"/>
  <p:defaultTextStyle>
    <a:defPPr rtl="0">
      <a:defRPr lang="ru-RU"/>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3" pos="383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5631" autoAdjust="0"/>
  </p:normalViewPr>
  <p:slideViewPr>
    <p:cSldViewPr>
      <p:cViewPr varScale="1">
        <p:scale>
          <a:sx n="63" d="100"/>
          <a:sy n="63" d="100"/>
        </p:scale>
        <p:origin x="-1020" y="-102"/>
      </p:cViewPr>
      <p:guideLst>
        <p:guide orient="horz" pos="2160"/>
        <p:guide pos="3839"/>
      </p:guideLst>
    </p:cSldViewPr>
  </p:slideViewPr>
  <p:notesTextViewPr>
    <p:cViewPr>
      <p:scale>
        <a:sx n="1" d="1"/>
        <a:sy n="1" d="1"/>
      </p:scale>
      <p:origin x="0" y="0"/>
    </p:cViewPr>
  </p:notesTextViewPr>
  <p:notesViewPr>
    <p:cSldViewPr showGuides="1">
      <p:cViewPr varScale="1">
        <p:scale>
          <a:sx n="87" d="100"/>
          <a:sy n="87" d="100"/>
        </p:scale>
        <p:origin x="301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97666EC-0835-4111-9243-D5E81A74652A}" type="datetime1">
              <a:rPr lang="ru-RU" smtClean="0"/>
              <a:t>21.02.2024</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E322BB-75AD-4A1E-9661-2724167329F0}" type="slidenum">
              <a:rPr lang="ru-RU" smtClean="0"/>
              <a:t>‹#›</a:t>
            </a:fld>
            <a:endParaRPr lang="ru-RU" dirty="0"/>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263F3868-3638-4C23-AB1F-2FA7659B998E}" type="datetime1">
              <a:rPr lang="ru-RU" noProof="0" smtClean="0"/>
              <a:t>21.02.2024</a:t>
            </a:fld>
            <a:endParaRPr lang="ru-RU" noProof="0"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B045B7DE-1198-4F2F-B574-CA8CAE341642}" type="slidenum">
              <a:rPr lang="ru-RU" noProof="0" smtClean="0"/>
              <a:t>‹#›</a:t>
            </a:fld>
            <a:endParaRPr lang="ru-RU" noProof="0"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B045B7DE-1198-4F2F-B574-CA8CAE341642}" type="slidenum">
              <a:rPr lang="ru-RU" smtClean="0"/>
              <a:t>1</a:t>
            </a:fld>
            <a:endParaRPr lang="ru-RU" dirty="0"/>
          </a:p>
        </p:txBody>
      </p:sp>
    </p:spTree>
    <p:extLst>
      <p:ext uri="{BB962C8B-B14F-4D97-AF65-F5344CB8AC3E}">
        <p14:creationId xmlns:p14="http://schemas.microsoft.com/office/powerpoint/2010/main" val="4276748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rtl="0"/>
            <a:fld id="{B045B7DE-1198-4F2F-B574-CA8CAE341642}" type="slidenum">
              <a:rPr lang="ru-RU" noProof="0" smtClean="0"/>
              <a:t>5</a:t>
            </a:fld>
            <a:endParaRPr lang="ru-RU" noProof="0" dirty="0"/>
          </a:p>
        </p:txBody>
      </p:sp>
    </p:spTree>
    <p:extLst>
      <p:ext uri="{BB962C8B-B14F-4D97-AF65-F5344CB8AC3E}">
        <p14:creationId xmlns:p14="http://schemas.microsoft.com/office/powerpoint/2010/main" val="127911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B045B7DE-1198-4F2F-B574-CA8CAE341642}" type="slidenum">
              <a:rPr lang="ru-RU" noProof="0" smtClean="0"/>
              <a:t>43</a:t>
            </a:fld>
            <a:endParaRPr lang="ru-RU" noProof="0" dirty="0"/>
          </a:p>
        </p:txBody>
      </p:sp>
    </p:spTree>
    <p:extLst>
      <p:ext uri="{BB962C8B-B14F-4D97-AF65-F5344CB8AC3E}">
        <p14:creationId xmlns:p14="http://schemas.microsoft.com/office/powerpoint/2010/main" val="197107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B045B7DE-1198-4F2F-B574-CA8CAE341642}" type="slidenum">
              <a:rPr lang="ru-RU" noProof="0" smtClean="0"/>
              <a:t>54</a:t>
            </a:fld>
            <a:endParaRPr lang="ru-RU" noProof="0" dirty="0"/>
          </a:p>
        </p:txBody>
      </p:sp>
    </p:spTree>
    <p:extLst>
      <p:ext uri="{BB962C8B-B14F-4D97-AF65-F5344CB8AC3E}">
        <p14:creationId xmlns:p14="http://schemas.microsoft.com/office/powerpoint/2010/main" val="972478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B045B7DE-1198-4F2F-B574-CA8CAE341642}" type="slidenum">
              <a:rPr lang="ru-RU" noProof="0" smtClean="0"/>
              <a:t>66</a:t>
            </a:fld>
            <a:endParaRPr lang="ru-RU" noProof="0" dirty="0"/>
          </a:p>
        </p:txBody>
      </p:sp>
    </p:spTree>
    <p:extLst>
      <p:ext uri="{BB962C8B-B14F-4D97-AF65-F5344CB8AC3E}">
        <p14:creationId xmlns:p14="http://schemas.microsoft.com/office/powerpoint/2010/main" val="407903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квадраты"/>
          <p:cNvGrpSpPr/>
          <p:nvPr/>
        </p:nvGrpSpPr>
        <p:grpSpPr>
          <a:xfrm>
            <a:off x="0" y="1135743"/>
            <a:ext cx="1622332" cy="799981"/>
            <a:chOff x="0" y="452558"/>
            <a:chExt cx="914400" cy="524182"/>
          </a:xfrm>
        </p:grpSpPr>
        <p:sp>
          <p:nvSpPr>
            <p:cNvPr id="8" name="Скругленный прямоугольник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9" name="Скругленный прямоугольник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Прямоугольник со скругленными углами на одной стороне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2" name="Заголовок 1"/>
          <p:cNvSpPr>
            <a:spLocks noGrp="1"/>
          </p:cNvSpPr>
          <p:nvPr>
            <p:ph type="ctrTitle"/>
          </p:nvPr>
        </p:nvSpPr>
        <p:spPr>
          <a:xfrm>
            <a:off x="1828324" y="362396"/>
            <a:ext cx="9141619" cy="1676400"/>
          </a:xfrm>
        </p:spPr>
        <p:txBody>
          <a:bodyPr rtlCol="0">
            <a:noAutofit/>
          </a:bodyPr>
          <a:lstStyle>
            <a:lvl1pPr>
              <a:lnSpc>
                <a:spcPct val="80000"/>
              </a:lnSpc>
              <a:defRPr sz="6000"/>
            </a:lvl1pPr>
          </a:lstStyle>
          <a:p>
            <a:pPr rtl="0"/>
            <a:r>
              <a:rPr lang="ru-RU" noProof="0"/>
              <a:t>Образец заголовка</a:t>
            </a:r>
            <a:endParaRPr lang="ru-RU" noProof="0" dirty="0"/>
          </a:p>
        </p:txBody>
      </p:sp>
      <p:sp>
        <p:nvSpPr>
          <p:cNvPr id="3" name="Подзаголовок 2"/>
          <p:cNvSpPr>
            <a:spLocks noGrp="1"/>
          </p:cNvSpPr>
          <p:nvPr>
            <p:ph type="subTitle" idx="1"/>
          </p:nvPr>
        </p:nvSpPr>
        <p:spPr>
          <a:xfrm>
            <a:off x="1828324" y="2089595"/>
            <a:ext cx="9141619" cy="886344"/>
          </a:xfrm>
        </p:spPr>
        <p:txBody>
          <a:bodyPr rtlCol="0">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ru-RU" noProof="0"/>
              <a:t>Образец подзаголовка</a:t>
            </a:r>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F1CB52E3-228D-4400-918B-EC1CC60E6928}" type="datetime1">
              <a:rPr lang="ru-RU" noProof="0" smtClean="0"/>
              <a:t>21.02.2024</a:t>
            </a:fld>
            <a:endParaRPr lang="ru-RU" noProof="0" dirty="0"/>
          </a:p>
        </p:txBody>
      </p:sp>
      <p:sp>
        <p:nvSpPr>
          <p:cNvPr id="6" name="Номер слайда 5"/>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Вертикальный текст 2"/>
          <p:cNvSpPr>
            <a:spLocks noGrp="1"/>
          </p:cNvSpPr>
          <p:nvPr>
            <p:ph type="body" orient="vert" idx="1"/>
          </p:nvPr>
        </p:nvSpPr>
        <p:spPr/>
        <p:txBody>
          <a:bodyPr vert="eaVert" rtlCol="0"/>
          <a:lstStyle>
            <a:lvl5pPr>
              <a:defRPr/>
            </a:lvl5pPr>
            <a:lvl6pPr>
              <a:defRPr/>
            </a:lvl6pPr>
            <a:lvl7pPr>
              <a:defRPr/>
            </a:lvl7pPr>
            <a:lvl8pPr>
              <a:defRPr baseline="0"/>
            </a:lvl8pPr>
            <a:lvl9pPr>
              <a:defRPr baseline="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24BC8159-1FD8-42FC-970F-EA437E21EB75}" type="datetime1">
              <a:rPr lang="ru-RU" noProof="0" smtClean="0"/>
              <a:t>21.02.2024</a:t>
            </a:fld>
            <a:endParaRPr lang="ru-RU" noProof="0" dirty="0"/>
          </a:p>
        </p:txBody>
      </p:sp>
      <p:sp>
        <p:nvSpPr>
          <p:cNvPr id="6" name="Номер слайда 5"/>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7" name="квадраты"/>
          <p:cNvGrpSpPr/>
          <p:nvPr/>
        </p:nvGrpSpPr>
        <p:grpSpPr>
          <a:xfrm rot="5400000">
            <a:off x="9583007" y="233864"/>
            <a:ext cx="1063300" cy="524046"/>
            <a:chOff x="0" y="452558"/>
            <a:chExt cx="914400" cy="524182"/>
          </a:xfrm>
        </p:grpSpPr>
        <p:sp>
          <p:nvSpPr>
            <p:cNvPr id="8" name="Скругленный прямоугольник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9" name="Скругленный прямоугольник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Прямоугольник со скругленными углами на одной стороне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grpSp>
        <p:nvGrpSpPr>
          <p:cNvPr id="15" name="нижний рисунок"/>
          <p:cNvGrpSpPr/>
          <p:nvPr/>
        </p:nvGrpSpPr>
        <p:grpSpPr>
          <a:xfrm>
            <a:off x="0" y="5395517"/>
            <a:ext cx="12188825" cy="1462483"/>
            <a:chOff x="0" y="4046638"/>
            <a:chExt cx="9144000" cy="1096862"/>
          </a:xfrm>
        </p:grpSpPr>
        <p:sp>
          <p:nvSpPr>
            <p:cNvPr id="16" name="Полилиния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7" name="Прямоугольник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ru-RU" noProof="0" dirty="0"/>
            </a:p>
          </p:txBody>
        </p:sp>
      </p:grpSp>
      <p:sp>
        <p:nvSpPr>
          <p:cNvPr id="2" name="Вертикальный заголовок 1"/>
          <p:cNvSpPr>
            <a:spLocks noGrp="1"/>
          </p:cNvSpPr>
          <p:nvPr>
            <p:ph type="title" orient="vert"/>
          </p:nvPr>
        </p:nvSpPr>
        <p:spPr>
          <a:xfrm>
            <a:off x="9751060" y="1150514"/>
            <a:ext cx="1828324" cy="5021685"/>
          </a:xfrm>
        </p:spPr>
        <p:txBody>
          <a:bodyPr vert="eaVert" rtlCol="0"/>
          <a:lstStyle/>
          <a:p>
            <a:pPr rtl="0"/>
            <a:r>
              <a:rPr lang="ru-RU" noProof="0"/>
              <a:t>Образец заголовка</a:t>
            </a:r>
            <a:endParaRPr lang="ru-RU" noProof="0" dirty="0"/>
          </a:p>
        </p:txBody>
      </p:sp>
      <p:sp>
        <p:nvSpPr>
          <p:cNvPr id="3" name="Вертикальный текст 2"/>
          <p:cNvSpPr>
            <a:spLocks noGrp="1"/>
          </p:cNvSpPr>
          <p:nvPr>
            <p:ph type="body" orient="vert" idx="1"/>
          </p:nvPr>
        </p:nvSpPr>
        <p:spPr>
          <a:xfrm>
            <a:off x="1218882" y="1150514"/>
            <a:ext cx="8227457" cy="5021685"/>
          </a:xfrm>
        </p:spPr>
        <p:txBody>
          <a:bodyPr vert="eaVert" rtlCol="0"/>
          <a:lstStyle>
            <a:lvl5pPr>
              <a:defRPr/>
            </a:lvl5pPr>
            <a:lvl6pPr>
              <a:defRPr/>
            </a:lvl6pPr>
            <a:lvl7pPr>
              <a:defRPr/>
            </a:lvl7pPr>
            <a:lvl8pPr>
              <a:defRPr baseline="0"/>
            </a:lvl8pPr>
            <a:lvl9pPr>
              <a:defRPr baseline="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71164B92-40DF-447C-9EB2-E8F093ADEBD4}" type="datetime1">
              <a:rPr lang="ru-RU" noProof="0" smtClean="0"/>
              <a:t>21.02.2024</a:t>
            </a:fld>
            <a:endParaRPr lang="ru-RU" noProof="0" dirty="0"/>
          </a:p>
        </p:txBody>
      </p:sp>
      <p:sp>
        <p:nvSpPr>
          <p:cNvPr id="6" name="Номер слайда 5"/>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Объект 2"/>
          <p:cNvSpPr>
            <a:spLocks noGrp="1"/>
          </p:cNvSpPr>
          <p:nvPr>
            <p:ph idx="1"/>
          </p:nvPr>
        </p:nvSpPr>
        <p:spPr/>
        <p:txBody>
          <a:bodyPr rtlCol="0"/>
          <a:lstStyle>
            <a:lvl5pPr>
              <a:defRPr/>
            </a:lvl5pPr>
            <a:lvl6pPr>
              <a:defRPr/>
            </a:lvl6pPr>
            <a:lvl7pPr>
              <a:defRPr/>
            </a:lvl7pPr>
            <a:lvl8pPr>
              <a:defRPr/>
            </a:lvl8pPr>
            <a:lvl9pPr>
              <a:defRPr/>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A94A702C-8E64-40BD-8A51-C06C22C2F23A}" type="datetime1">
              <a:rPr lang="ru-RU" noProof="0" smtClean="0"/>
              <a:t>21.02.2024</a:t>
            </a:fld>
            <a:endParaRPr lang="ru-RU" noProof="0" dirty="0"/>
          </a:p>
        </p:txBody>
      </p:sp>
      <p:sp>
        <p:nvSpPr>
          <p:cNvPr id="6" name="Номер слайда 5"/>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7" name="квадраты"/>
          <p:cNvGrpSpPr/>
          <p:nvPr/>
        </p:nvGrpSpPr>
        <p:grpSpPr>
          <a:xfrm>
            <a:off x="0" y="3124415"/>
            <a:ext cx="1622332" cy="805061"/>
            <a:chOff x="0" y="2343311"/>
            <a:chExt cx="1217066" cy="603796"/>
          </a:xfrm>
        </p:grpSpPr>
        <p:sp>
          <p:nvSpPr>
            <p:cNvPr id="8" name="Скругленный прямоугольник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9" name="Скругленный прямоугольник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Прямоугольник со скругленными углами на одной стороне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grpSp>
        <p:nvGrpSpPr>
          <p:cNvPr id="19" name="нижний рисунок"/>
          <p:cNvGrpSpPr/>
          <p:nvPr/>
        </p:nvGrpSpPr>
        <p:grpSpPr>
          <a:xfrm>
            <a:off x="0" y="5409216"/>
            <a:ext cx="12188825" cy="1462483"/>
            <a:chOff x="0" y="4056912"/>
            <a:chExt cx="9144000" cy="1096862"/>
          </a:xfrm>
        </p:grpSpPr>
        <p:sp>
          <p:nvSpPr>
            <p:cNvPr id="20" name="Полилиния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1" name="Прямоугольник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ru-RU" noProof="0" dirty="0"/>
            </a:p>
          </p:txBody>
        </p:sp>
      </p:grpSp>
      <p:sp>
        <p:nvSpPr>
          <p:cNvPr id="2" name="Заголовок 1"/>
          <p:cNvSpPr>
            <a:spLocks noGrp="1"/>
          </p:cNvSpPr>
          <p:nvPr>
            <p:ph type="title"/>
          </p:nvPr>
        </p:nvSpPr>
        <p:spPr>
          <a:xfrm>
            <a:off x="1828324" y="1932518"/>
            <a:ext cx="9141619" cy="2105367"/>
          </a:xfrm>
        </p:spPr>
        <p:txBody>
          <a:bodyPr rtlCol="0" anchor="b">
            <a:normAutofit/>
          </a:bodyPr>
          <a:lstStyle>
            <a:lvl1pPr algn="l">
              <a:defRPr sz="6000" b="0" cap="none" baseline="0"/>
            </a:lvl1pPr>
          </a:lstStyle>
          <a:p>
            <a:pPr rtl="0"/>
            <a:r>
              <a:rPr lang="ru-RU" noProof="0"/>
              <a:t>Образец заголовка</a:t>
            </a:r>
            <a:endParaRPr lang="ru-RU" noProof="0" dirty="0"/>
          </a:p>
        </p:txBody>
      </p:sp>
      <p:sp>
        <p:nvSpPr>
          <p:cNvPr id="3" name="Текст 2"/>
          <p:cNvSpPr>
            <a:spLocks noGrp="1"/>
          </p:cNvSpPr>
          <p:nvPr>
            <p:ph type="body" idx="1"/>
          </p:nvPr>
        </p:nvSpPr>
        <p:spPr>
          <a:xfrm>
            <a:off x="1828324" y="4084264"/>
            <a:ext cx="9141619" cy="933297"/>
          </a:xfrm>
        </p:spPr>
        <p:txBody>
          <a:bodyPr rtlCol="0"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rtl="0"/>
            <a:r>
              <a:rPr lang="ru-RU" noProof="0"/>
              <a:t>Образец текста</a:t>
            </a:r>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E6F899AA-DA4D-46BA-9834-BCB927DD4C15}" type="datetime1">
              <a:rPr lang="ru-RU" noProof="0" smtClean="0"/>
              <a:t>21.02.2024</a:t>
            </a:fld>
            <a:endParaRPr lang="ru-RU" noProof="0" dirty="0"/>
          </a:p>
        </p:txBody>
      </p:sp>
      <p:sp>
        <p:nvSpPr>
          <p:cNvPr id="6" name="Номер слайда 5"/>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2" y="152400"/>
            <a:ext cx="9751060" cy="1295400"/>
          </a:xfrm>
        </p:spPr>
        <p:txBody>
          <a:bodyPr rtlCol="0"/>
          <a:lstStyle/>
          <a:p>
            <a:pPr rtl="0"/>
            <a:r>
              <a:rPr lang="ru-RU" noProof="0"/>
              <a:t>Образец заголовка</a:t>
            </a:r>
            <a:endParaRPr lang="ru-RU" noProof="0" dirty="0"/>
          </a:p>
        </p:txBody>
      </p:sp>
      <p:sp>
        <p:nvSpPr>
          <p:cNvPr id="3" name="Объект 2"/>
          <p:cNvSpPr>
            <a:spLocks noGrp="1"/>
          </p:cNvSpPr>
          <p:nvPr>
            <p:ph sz="half" idx="1"/>
          </p:nvPr>
        </p:nvSpPr>
        <p:spPr>
          <a:xfrm>
            <a:off x="1141412" y="1600200"/>
            <a:ext cx="4875530"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Объект 3"/>
          <p:cNvSpPr>
            <a:spLocks noGrp="1"/>
          </p:cNvSpPr>
          <p:nvPr>
            <p:ph sz="half" idx="2"/>
          </p:nvPr>
        </p:nvSpPr>
        <p:spPr>
          <a:xfrm>
            <a:off x="6094412" y="1600200"/>
            <a:ext cx="4875530"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5" name="Дата 4"/>
          <p:cNvSpPr>
            <a:spLocks noGrp="1"/>
          </p:cNvSpPr>
          <p:nvPr>
            <p:ph type="dt" sz="half" idx="10"/>
          </p:nvPr>
        </p:nvSpPr>
        <p:spPr/>
        <p:txBody>
          <a:bodyPr rtlCol="0"/>
          <a:lstStyle/>
          <a:p>
            <a:pPr rtl="0"/>
            <a:fld id="{18A69E2C-A65E-42E3-A90C-E200494A08C5}" type="datetime1">
              <a:rPr lang="ru-RU" noProof="0" smtClean="0"/>
              <a:t>21.02.2024</a:t>
            </a:fld>
            <a:endParaRPr lang="ru-RU" noProof="0" dirty="0"/>
          </a:p>
        </p:txBody>
      </p:sp>
      <p:sp>
        <p:nvSpPr>
          <p:cNvPr id="7" name="Номер слайда 6"/>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2" y="152400"/>
            <a:ext cx="9751060" cy="1295400"/>
          </a:xfrm>
        </p:spPr>
        <p:txBody>
          <a:bodyPr rtlCol="0"/>
          <a:lstStyle>
            <a:lvl1pPr>
              <a:defRPr/>
            </a:lvl1pPr>
          </a:lstStyle>
          <a:p>
            <a:pPr rtl="0"/>
            <a:r>
              <a:rPr lang="ru-RU" noProof="0"/>
              <a:t>Образец заголовка</a:t>
            </a:r>
            <a:endParaRPr lang="ru-RU" noProof="0" dirty="0"/>
          </a:p>
        </p:txBody>
      </p:sp>
      <p:sp>
        <p:nvSpPr>
          <p:cNvPr id="3" name="Текст 2"/>
          <p:cNvSpPr>
            <a:spLocks noGrp="1"/>
          </p:cNvSpPr>
          <p:nvPr>
            <p:ph type="body" idx="1"/>
          </p:nvPr>
        </p:nvSpPr>
        <p:spPr>
          <a:xfrm>
            <a:off x="1141412" y="1524000"/>
            <a:ext cx="4875530" cy="816429"/>
          </a:xfrm>
        </p:spPr>
        <p:txBody>
          <a:bodyPr rtlCol="0"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ru-RU" noProof="0"/>
              <a:t>Образец текста</a:t>
            </a:r>
          </a:p>
        </p:txBody>
      </p:sp>
      <p:sp>
        <p:nvSpPr>
          <p:cNvPr id="4" name="Объект 3"/>
          <p:cNvSpPr>
            <a:spLocks noGrp="1"/>
          </p:cNvSpPr>
          <p:nvPr>
            <p:ph sz="half" idx="2"/>
          </p:nvPr>
        </p:nvSpPr>
        <p:spPr>
          <a:xfrm>
            <a:off x="1141412" y="2413000"/>
            <a:ext cx="4875530" cy="3759199"/>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Текст 4"/>
          <p:cNvSpPr>
            <a:spLocks noGrp="1"/>
          </p:cNvSpPr>
          <p:nvPr>
            <p:ph type="body" sz="quarter" idx="3"/>
          </p:nvPr>
        </p:nvSpPr>
        <p:spPr>
          <a:xfrm>
            <a:off x="6094412" y="1524000"/>
            <a:ext cx="4875530" cy="816429"/>
          </a:xfrm>
        </p:spPr>
        <p:txBody>
          <a:bodyPr rtlCol="0"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ru-RU" noProof="0"/>
              <a:t>Образец текста</a:t>
            </a:r>
          </a:p>
        </p:txBody>
      </p:sp>
      <p:sp>
        <p:nvSpPr>
          <p:cNvPr id="6" name="Объект 5"/>
          <p:cNvSpPr>
            <a:spLocks noGrp="1"/>
          </p:cNvSpPr>
          <p:nvPr>
            <p:ph sz="quarter" idx="4"/>
          </p:nvPr>
        </p:nvSpPr>
        <p:spPr>
          <a:xfrm>
            <a:off x="6094412" y="2413000"/>
            <a:ext cx="4875530" cy="3759199"/>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8" name="Нижний колонтитул 7"/>
          <p:cNvSpPr>
            <a:spLocks noGrp="1"/>
          </p:cNvSpPr>
          <p:nvPr>
            <p:ph type="ftr" sz="quarter" idx="11"/>
          </p:nvPr>
        </p:nvSpPr>
        <p:spPr/>
        <p:txBody>
          <a:bodyPr rtlCol="0"/>
          <a:lstStyle/>
          <a:p>
            <a:pPr rtl="0"/>
            <a:r>
              <a:rPr lang="ru-RU" noProof="0" dirty="0"/>
              <a:t>Добавить нижний колонтитул</a:t>
            </a:r>
          </a:p>
        </p:txBody>
      </p:sp>
      <p:sp>
        <p:nvSpPr>
          <p:cNvPr id="7" name="Дата 6"/>
          <p:cNvSpPr>
            <a:spLocks noGrp="1"/>
          </p:cNvSpPr>
          <p:nvPr>
            <p:ph type="dt" sz="half" idx="10"/>
          </p:nvPr>
        </p:nvSpPr>
        <p:spPr/>
        <p:txBody>
          <a:bodyPr rtlCol="0"/>
          <a:lstStyle/>
          <a:p>
            <a:pPr rtl="0"/>
            <a:fld id="{DE93C54A-9946-4A4B-A4C3-BDBD43A2E79F}" type="datetime1">
              <a:rPr lang="ru-RU" noProof="0" smtClean="0"/>
              <a:t>21.02.2024</a:t>
            </a:fld>
            <a:endParaRPr lang="ru-RU" noProof="0" dirty="0"/>
          </a:p>
        </p:txBody>
      </p:sp>
      <p:sp>
        <p:nvSpPr>
          <p:cNvPr id="9" name="Номер слайда 8"/>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4" name="Нижний колонтитул 3"/>
          <p:cNvSpPr>
            <a:spLocks noGrp="1"/>
          </p:cNvSpPr>
          <p:nvPr>
            <p:ph type="ftr" sz="quarter" idx="11"/>
          </p:nvPr>
        </p:nvSpPr>
        <p:spPr/>
        <p:txBody>
          <a:bodyPr rtlCol="0"/>
          <a:lstStyle/>
          <a:p>
            <a:pPr rtl="0"/>
            <a:r>
              <a:rPr lang="ru-RU" noProof="0" dirty="0"/>
              <a:t>Добавить нижний колонтитул</a:t>
            </a:r>
          </a:p>
        </p:txBody>
      </p:sp>
      <p:sp>
        <p:nvSpPr>
          <p:cNvPr id="3" name="Дата 2"/>
          <p:cNvSpPr>
            <a:spLocks noGrp="1"/>
          </p:cNvSpPr>
          <p:nvPr>
            <p:ph type="dt" sz="half" idx="10"/>
          </p:nvPr>
        </p:nvSpPr>
        <p:spPr/>
        <p:txBody>
          <a:bodyPr rtlCol="0"/>
          <a:lstStyle/>
          <a:p>
            <a:pPr rtl="0"/>
            <a:fld id="{E43C5E81-34F8-40EA-A39B-866E39767BAA}" type="datetime1">
              <a:rPr lang="ru-RU" noProof="0" smtClean="0"/>
              <a:t>21.02.2024</a:t>
            </a:fld>
            <a:endParaRPr lang="ru-RU" noProof="0" dirty="0"/>
          </a:p>
        </p:txBody>
      </p:sp>
      <p:sp>
        <p:nvSpPr>
          <p:cNvPr id="5" name="Номер слайда 4"/>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p:spTree>
      <p:nvGrpSpPr>
        <p:cNvPr id="1" name=""/>
        <p:cNvGrpSpPr/>
        <p:nvPr/>
      </p:nvGrpSpPr>
      <p:grpSpPr>
        <a:xfrm>
          <a:off x="0" y="0"/>
          <a:ext cx="0" cy="0"/>
          <a:chOff x="0" y="0"/>
          <a:chExt cx="0" cy="0"/>
        </a:xfrm>
      </p:grpSpPr>
      <p:grpSp>
        <p:nvGrpSpPr>
          <p:cNvPr id="8" name="нижний рисунок"/>
          <p:cNvGrpSpPr/>
          <p:nvPr/>
        </p:nvGrpSpPr>
        <p:grpSpPr>
          <a:xfrm>
            <a:off x="0" y="5409216"/>
            <a:ext cx="12188825" cy="1462483"/>
            <a:chOff x="0" y="4056912"/>
            <a:chExt cx="9144000" cy="1096862"/>
          </a:xfrm>
        </p:grpSpPr>
        <p:sp>
          <p:nvSpPr>
            <p:cNvPr id="9" name="Полилиния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10" name="Прямоугольник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grpSp>
      <p:sp>
        <p:nvSpPr>
          <p:cNvPr id="3" name="Нижний колонтитул 2"/>
          <p:cNvSpPr>
            <a:spLocks noGrp="1"/>
          </p:cNvSpPr>
          <p:nvPr>
            <p:ph type="ftr" sz="quarter" idx="11"/>
          </p:nvPr>
        </p:nvSpPr>
        <p:spPr/>
        <p:txBody>
          <a:bodyPr rtlCol="0"/>
          <a:lstStyle/>
          <a:p>
            <a:pPr rtl="0"/>
            <a:r>
              <a:rPr lang="ru"/>
              <a:t>Добавить нижний колонтитул</a:t>
            </a:r>
          </a:p>
        </p:txBody>
      </p:sp>
      <p:sp>
        <p:nvSpPr>
          <p:cNvPr id="2" name="Дата 1"/>
          <p:cNvSpPr>
            <a:spLocks noGrp="1"/>
          </p:cNvSpPr>
          <p:nvPr>
            <p:ph type="dt" sz="half" idx="10"/>
          </p:nvPr>
        </p:nvSpPr>
        <p:spPr/>
        <p:txBody>
          <a:bodyPr rtlCol="0"/>
          <a:lstStyle/>
          <a:p>
            <a:pPr rtl="0"/>
            <a:fld id="{BB0AD6E4-82E2-48A6-B086-3DF3B0E1BE75}" type="datetime1">
              <a:rPr lang="ru-RU" smtClean="0"/>
              <a:t>21.02.2024</a:t>
            </a:fld>
            <a:endParaRPr/>
          </a:p>
        </p:txBody>
      </p:sp>
      <p:sp>
        <p:nvSpPr>
          <p:cNvPr id="4" name="Номер слайда 3"/>
          <p:cNvSpPr>
            <a:spLocks noGrp="1"/>
          </p:cNvSpPr>
          <p:nvPr>
            <p:ph type="sldNum" sz="quarter" idx="12"/>
          </p:nvPr>
        </p:nvSpPr>
        <p:spPr/>
        <p:txBody>
          <a:bodyPr rtlCol="0"/>
          <a:lstStyle/>
          <a:p>
            <a:pPr rtl="0"/>
            <a:fld id="{34C99D79-8A4B-4031-B1E0-AF26F8EDF2BC}" type="slidenum">
              <a:rPr/>
              <a:t>‹#›</a:t>
            </a:fld>
            <a:endParaRPr/>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chor="b">
            <a:normAutofit/>
          </a:bodyPr>
          <a:lstStyle>
            <a:lvl1pPr algn="l">
              <a:defRPr sz="3600" b="0"/>
            </a:lvl1pPr>
          </a:lstStyle>
          <a:p>
            <a:pPr rtl="0"/>
            <a:r>
              <a:rPr lang="ru-RU" noProof="0"/>
              <a:t>Образец заголовка</a:t>
            </a:r>
            <a:endParaRPr lang="ru-RU" noProof="0" dirty="0"/>
          </a:p>
        </p:txBody>
      </p:sp>
      <p:sp>
        <p:nvSpPr>
          <p:cNvPr id="3" name="Объект 2"/>
          <p:cNvSpPr>
            <a:spLocks noGrp="1"/>
          </p:cNvSpPr>
          <p:nvPr>
            <p:ph idx="1"/>
          </p:nvPr>
        </p:nvSpPr>
        <p:spPr>
          <a:xfrm>
            <a:off x="4875530" y="1600200"/>
            <a:ext cx="6094413"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Текст 3"/>
          <p:cNvSpPr>
            <a:spLocks noGrp="1"/>
          </p:cNvSpPr>
          <p:nvPr>
            <p:ph type="body" sz="half" idx="2"/>
          </p:nvPr>
        </p:nvSpPr>
        <p:spPr>
          <a:xfrm>
            <a:off x="1218883" y="1600202"/>
            <a:ext cx="3453500" cy="4571999"/>
          </a:xfrm>
        </p:spPr>
        <p:txBody>
          <a:bodyPr rtlCol="0">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ru-RU" noProof="0"/>
              <a:t>Образец текста</a:t>
            </a:r>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5" name="Дата 4"/>
          <p:cNvSpPr>
            <a:spLocks noGrp="1"/>
          </p:cNvSpPr>
          <p:nvPr>
            <p:ph type="dt" sz="half" idx="10"/>
          </p:nvPr>
        </p:nvSpPr>
        <p:spPr/>
        <p:txBody>
          <a:bodyPr rtlCol="0"/>
          <a:lstStyle/>
          <a:p>
            <a:pPr rtl="0"/>
            <a:fld id="{9C150A44-09C1-4A7E-9472-5C98206358FA}" type="datetime1">
              <a:rPr lang="ru-RU" noProof="0" smtClean="0"/>
              <a:t>21.02.2024</a:t>
            </a:fld>
            <a:endParaRPr lang="ru-RU" noProof="0" dirty="0"/>
          </a:p>
        </p:txBody>
      </p:sp>
      <p:sp>
        <p:nvSpPr>
          <p:cNvPr id="7" name="Номер слайда 6"/>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chor="b">
            <a:normAutofit/>
          </a:bodyPr>
          <a:lstStyle>
            <a:lvl1pPr algn="l">
              <a:defRPr sz="3600" b="0"/>
            </a:lvl1pPr>
          </a:lstStyle>
          <a:p>
            <a:pPr rtl="0"/>
            <a:r>
              <a:rPr lang="ru-RU" noProof="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1218887" y="1600200"/>
            <a:ext cx="6703850" cy="3657600"/>
          </a:xfrm>
          <a:prstGeom prst="roundRect">
            <a:avLst>
              <a:gd name="adj" fmla="val 3098"/>
            </a:avLst>
          </a:prstGeom>
        </p:spPr>
        <p:txBody>
          <a:bodyPr rtlCol="0">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rtl="0"/>
            <a:r>
              <a:rPr lang="ru-RU" noProof="0"/>
              <a:t>Вставка рисунка</a:t>
            </a:r>
            <a:endParaRPr lang="ru-RU" noProof="0" dirty="0"/>
          </a:p>
        </p:txBody>
      </p:sp>
      <p:sp>
        <p:nvSpPr>
          <p:cNvPr id="4" name="Текст 3"/>
          <p:cNvSpPr>
            <a:spLocks noGrp="1"/>
          </p:cNvSpPr>
          <p:nvPr>
            <p:ph type="body" sz="half" idx="2"/>
          </p:nvPr>
        </p:nvSpPr>
        <p:spPr>
          <a:xfrm>
            <a:off x="8125883" y="1600200"/>
            <a:ext cx="2844059" cy="3759200"/>
          </a:xfrm>
        </p:spPr>
        <p:txBody>
          <a:bodyPr rtlCol="0"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ru-RU" noProof="0"/>
              <a:t>Образец текста</a:t>
            </a:r>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5" name="Дата 4"/>
          <p:cNvSpPr>
            <a:spLocks noGrp="1"/>
          </p:cNvSpPr>
          <p:nvPr>
            <p:ph type="dt" sz="half" idx="10"/>
          </p:nvPr>
        </p:nvSpPr>
        <p:spPr/>
        <p:txBody>
          <a:bodyPr rtlCol="0"/>
          <a:lstStyle/>
          <a:p>
            <a:pPr rtl="0"/>
            <a:fld id="{44D49401-5020-4FE0-B4E2-643A8C022F9F}" type="datetime1">
              <a:rPr lang="ru-RU" noProof="0" smtClean="0"/>
              <a:t>21.02.2024</a:t>
            </a:fld>
            <a:endParaRPr lang="ru-RU" noProof="0" dirty="0"/>
          </a:p>
        </p:txBody>
      </p:sp>
      <p:sp>
        <p:nvSpPr>
          <p:cNvPr id="7" name="Номер слайда 6"/>
          <p:cNvSpPr>
            <a:spLocks noGrp="1"/>
          </p:cNvSpPr>
          <p:nvPr>
            <p:ph type="sldNum" sz="quarter" idx="12"/>
          </p:nvPr>
        </p:nvSpPr>
        <p:spPr/>
        <p:txBody>
          <a:bodyPr rtlCol="0"/>
          <a:lstStyle/>
          <a:p>
            <a:pPr rtl="0"/>
            <a:fld id="{34C99D79-8A4B-4031-B1E0-AF26F8EDF2BC}" type="slidenum">
              <a:rPr lang="ru-RU" noProof="0" smtClean="0"/>
              <a:t>‹#›</a:t>
            </a:fld>
            <a:endParaRPr lang="ru-RU" noProof="0" dirty="0"/>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нижний рисунок"/>
          <p:cNvGrpSpPr/>
          <p:nvPr/>
        </p:nvGrpSpPr>
        <p:grpSpPr>
          <a:xfrm>
            <a:off x="0" y="5409216"/>
            <a:ext cx="12188825" cy="1462483"/>
            <a:chOff x="0" y="4056912"/>
            <a:chExt cx="9144000" cy="1096862"/>
          </a:xfrm>
        </p:grpSpPr>
        <p:sp>
          <p:nvSpPr>
            <p:cNvPr id="21" name="Полилиния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8" name="Прямоугольник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ru-RU" noProof="0" dirty="0"/>
            </a:p>
          </p:txBody>
        </p:sp>
      </p:grpSp>
      <p:grpSp>
        <p:nvGrpSpPr>
          <p:cNvPr id="7" name="квадраты"/>
          <p:cNvGrpSpPr/>
          <p:nvPr/>
        </p:nvGrpSpPr>
        <p:grpSpPr>
          <a:xfrm>
            <a:off x="1" y="800551"/>
            <a:ext cx="1063023" cy="524183"/>
            <a:chOff x="0" y="452558"/>
            <a:chExt cx="914400" cy="524182"/>
          </a:xfrm>
        </p:grpSpPr>
        <p:sp>
          <p:nvSpPr>
            <p:cNvPr id="8" name="Скругленный прямоугольник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9" name="Скругленный прямоугольник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Прямоугольник со скругленными углами на одной стороне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2" name="Заголовок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pPr rtl="0"/>
            <a:r>
              <a:rPr lang="ru-RU" noProof="0" dirty="0"/>
              <a:t>Образец заголовка</a:t>
            </a:r>
          </a:p>
        </p:txBody>
      </p:sp>
      <p:sp>
        <p:nvSpPr>
          <p:cNvPr id="3" name="Текст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5" name="Нижний колонтитул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pPr rtl="0"/>
            <a:r>
              <a:rPr lang="ru-RU" noProof="0" dirty="0"/>
              <a:t>Добавить нижний колонтитул</a:t>
            </a:r>
          </a:p>
        </p:txBody>
      </p:sp>
      <p:sp>
        <p:nvSpPr>
          <p:cNvPr id="4" name="Дата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pPr rtl="0"/>
            <a:fld id="{30A586CD-6E88-434E-9F01-516BCC1F6524}" type="datetime1">
              <a:rPr lang="ru-RU" noProof="0" smtClean="0"/>
              <a:t>21.02.2024</a:t>
            </a:fld>
            <a:endParaRPr lang="ru-RU" noProof="0" dirty="0"/>
          </a:p>
        </p:txBody>
      </p:sp>
      <p:sp>
        <p:nvSpPr>
          <p:cNvPr id="6" name="Номер слайда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pPr rtl="0"/>
            <a:fld id="{34C99D79-8A4B-4031-B1E0-AF26F8EDF2BC}" type="slidenum">
              <a:rPr lang="ru-RU" noProof="0" smtClean="0"/>
              <a:pPr/>
              <a:t>‹#›</a:t>
            </a:fld>
            <a:endParaRPr lang="ru-RU" noProof="0" dirty="0"/>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ru.wikipedia.org/wiki/1992_%D0%B3%D0%BE%D0%B4" TargetMode="External"/><Relationship Id="rId2" Type="http://schemas.openxmlformats.org/officeDocument/2006/relationships/hyperlink" Target="https://ru.wikipedia.org/wiki/%D0%9C%D0%B8%D0%BD%D0%B8%D1%81%D1%82%D0%B5%D1%80%D1%81%D1%82%D0%B2%D0%BE_%D1%81%D0%B5%D0%BB%D1%8C%D1%81%D0%BA%D0%BE%D0%B3%D0%BE_%D1%85%D0%BE%D0%B7%D1%8F%D0%B9%D1%81%D1%82%D0%B2%D0%B0_%D0%A1%D0%A8%D0%90" TargetMode="External"/><Relationship Id="rId1" Type="http://schemas.openxmlformats.org/officeDocument/2006/relationships/slideLayout" Target="../slideLayouts/slideLayout7.xml"/><Relationship Id="rId6" Type="http://schemas.openxmlformats.org/officeDocument/2006/relationships/hyperlink" Target="https://ru.wikipedia.org/wiki/%D0%9F%D0%B8%D1%80%D0%B0%D0%BC%D0%B8%D0%B4%D0%B0_%D0%BF%D0%B8%D1%82%D0%B0%D0%BD%D0%B8%D1%8F#cite_note-wh-1" TargetMode="External"/><Relationship Id="rId5" Type="http://schemas.openxmlformats.org/officeDocument/2006/relationships/hyperlink" Target="https://ru.wikipedia.org/wiki/%D0%A0%D0%90%D0%9C%D0%9D" TargetMode="External"/><Relationship Id="rId4" Type="http://schemas.openxmlformats.org/officeDocument/2006/relationships/hyperlink" Target="https://ru.wikipedia.org/wiki/%D0%A0%D0%BE%D1%81%D1%81%D0%B8%D1%8F"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s://yandex.ru/turbo?utm_source=turbo_turbo&amp;text=https://ilive.com.ua/food/produkty-s-vysokim-glikemicheskim-indeksom_111867i15888.html&amp;parent-reqid=1563205635967004-1736147161591034423886783-vla1-0262"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89956" y="1340768"/>
            <a:ext cx="8979987" cy="698028"/>
          </a:xfrm>
        </p:spPr>
        <p:txBody>
          <a:bodyPr rtlCol="0"/>
          <a:lstStyle/>
          <a:p>
            <a:pPr algn="ctr" rtl="0"/>
            <a:r>
              <a:rPr lang="ru-RU" sz="4400" dirty="0">
                <a:solidFill>
                  <a:schemeClr val="accent5"/>
                </a:solidFill>
              </a:rPr>
              <a:t/>
            </a:r>
            <a:br>
              <a:rPr lang="ru-RU" sz="4400" dirty="0">
                <a:solidFill>
                  <a:schemeClr val="accent5"/>
                </a:solidFill>
              </a:rPr>
            </a:br>
            <a:r>
              <a:rPr lang="ru-RU" sz="4400" dirty="0">
                <a:solidFill>
                  <a:schemeClr val="accent5"/>
                </a:solidFill>
              </a:rPr>
              <a:t/>
            </a:r>
            <a:br>
              <a:rPr lang="ru-RU" sz="4400" dirty="0">
                <a:solidFill>
                  <a:schemeClr val="accent5"/>
                </a:solidFill>
              </a:rPr>
            </a:br>
            <a:endParaRPr lang="ru-RU" sz="4400" dirty="0"/>
          </a:p>
        </p:txBody>
      </p:sp>
      <p:sp>
        <p:nvSpPr>
          <p:cNvPr id="3" name="Подзаголовок 2"/>
          <p:cNvSpPr>
            <a:spLocks noGrp="1"/>
          </p:cNvSpPr>
          <p:nvPr>
            <p:ph type="subTitle" idx="1"/>
          </p:nvPr>
        </p:nvSpPr>
        <p:spPr>
          <a:xfrm>
            <a:off x="81745" y="0"/>
            <a:ext cx="11845315" cy="1844824"/>
          </a:xfrm>
        </p:spPr>
        <p:txBody>
          <a:bodyPr rtlCol="0">
            <a:normAutofit/>
          </a:bodyPr>
          <a:lstStyle/>
          <a:p>
            <a:pPr lvl="0" algn="ctr" defTabSz="914400" fontAlgn="base">
              <a:lnSpc>
                <a:spcPct val="100000"/>
              </a:lnSpc>
              <a:spcBef>
                <a:spcPct val="0"/>
              </a:spcBef>
              <a:spcAft>
                <a:spcPct val="0"/>
              </a:spcAft>
              <a:buClrTx/>
              <a:defRPr/>
            </a:pPr>
            <a:r>
              <a:rPr lang="ru-RU" altLang="ru-RU" sz="2000" b="1" i="1" spc="-50" dirty="0">
                <a:solidFill>
                  <a:srgbClr val="C00000"/>
                </a:solidFill>
                <a:latin typeface="Times New Roman" panose="02020603050405020304" pitchFamily="18" charset="0"/>
                <a:cs typeface="Times New Roman" panose="02020603050405020304" pitchFamily="18" charset="0"/>
              </a:rPr>
              <a:t>Федеральное государственное бюджетное учреждение высшего образования Башкирский государственный </a:t>
            </a:r>
          </a:p>
          <a:p>
            <a:pPr lvl="0" algn="ctr" defTabSz="914400" fontAlgn="base">
              <a:lnSpc>
                <a:spcPct val="100000"/>
              </a:lnSpc>
              <a:spcBef>
                <a:spcPct val="0"/>
              </a:spcBef>
              <a:spcAft>
                <a:spcPct val="0"/>
              </a:spcAft>
              <a:buClrTx/>
              <a:defRPr/>
            </a:pPr>
            <a:r>
              <a:rPr lang="ru-RU" altLang="ru-RU" sz="2000" b="1" i="1" spc="-50" dirty="0">
                <a:solidFill>
                  <a:srgbClr val="C00000"/>
                </a:solidFill>
                <a:latin typeface="Times New Roman" panose="02020603050405020304" pitchFamily="18" charset="0"/>
                <a:cs typeface="Times New Roman" panose="02020603050405020304" pitchFamily="18" charset="0"/>
              </a:rPr>
              <a:t>медицинский университет Министерства здравоохранения РФ</a:t>
            </a:r>
          </a:p>
          <a:p>
            <a:pPr lvl="0" algn="ctr" defTabSz="914400" fontAlgn="base">
              <a:lnSpc>
                <a:spcPct val="100000"/>
              </a:lnSpc>
              <a:spcBef>
                <a:spcPct val="0"/>
              </a:spcBef>
              <a:spcAft>
                <a:spcPct val="0"/>
              </a:spcAft>
              <a:buClrTx/>
              <a:defRPr/>
            </a:pPr>
            <a:endParaRPr lang="ru-RU" sz="2000" b="1" i="1" spc="-50" dirty="0">
              <a:solidFill>
                <a:srgbClr val="C00000"/>
              </a:solidFill>
              <a:latin typeface="Times New Roman" panose="02020603050405020304" pitchFamily="18" charset="0"/>
              <a:cs typeface="Times New Roman" panose="02020603050405020304" pitchFamily="18" charset="0"/>
            </a:endParaRPr>
          </a:p>
          <a:p>
            <a:pPr lvl="0" algn="ctr" defTabSz="914400" fontAlgn="base">
              <a:lnSpc>
                <a:spcPct val="100000"/>
              </a:lnSpc>
              <a:spcBef>
                <a:spcPct val="0"/>
              </a:spcBef>
              <a:spcAft>
                <a:spcPct val="0"/>
              </a:spcAft>
              <a:buClrTx/>
              <a:defRPr/>
            </a:pPr>
            <a:endParaRPr lang="ru-RU" sz="2000" b="1" dirty="0">
              <a:solidFill>
                <a:srgbClr val="C000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1999074" y="1005706"/>
            <a:ext cx="9577064" cy="1872208"/>
          </a:xfrm>
          <a:prstGeom prst="rect">
            <a:avLst/>
          </a:prstGeom>
        </p:spPr>
      </p:pic>
      <p:sp>
        <p:nvSpPr>
          <p:cNvPr id="5" name="Прямоугольник 4"/>
          <p:cNvSpPr/>
          <p:nvPr/>
        </p:nvSpPr>
        <p:spPr>
          <a:xfrm>
            <a:off x="5950396" y="5484132"/>
            <a:ext cx="5976664" cy="1200329"/>
          </a:xfrm>
          <a:prstGeom prst="rect">
            <a:avLst/>
          </a:prstGeom>
        </p:spPr>
        <p:txBody>
          <a:bodyPr wrap="square">
            <a:spAutoFit/>
          </a:bodyPr>
          <a:lstStyle/>
          <a:p>
            <a:r>
              <a:rPr lang="ru-RU" dirty="0"/>
              <a:t>БГМУ кафедра педиатрии институт последипломного образования профессор Дружинина Н.А.</a:t>
            </a:r>
          </a:p>
        </p:txBody>
      </p:sp>
    </p:spTree>
    <p:extLst>
      <p:ext uri="{BB962C8B-B14F-4D97-AF65-F5344CB8AC3E}">
        <p14:creationId xmlns:p14="http://schemas.microsoft.com/office/powerpoint/2010/main" val="28018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0"/>
            <a:ext cx="11999069" cy="6001643"/>
          </a:xfrm>
          <a:prstGeom prst="rect">
            <a:avLst/>
          </a:prstGeom>
          <a:solidFill>
            <a:schemeClr val="bg2"/>
          </a:solidFill>
        </p:spPr>
        <p:txBody>
          <a:bodyPr wrap="square">
            <a:spAutoFit/>
          </a:bodyPr>
          <a:lstStyle/>
          <a:p>
            <a:r>
              <a:rPr lang="ru-RU" b="1" dirty="0">
                <a:solidFill>
                  <a:schemeClr val="accent1">
                    <a:lumMod val="75000"/>
                  </a:schemeClr>
                </a:solidFill>
                <a:latin typeface="Lora"/>
                <a:cs typeface="Aharoni" panose="02010803020104030203" pitchFamily="2" charset="-79"/>
              </a:rPr>
              <a:t>Наряду с основной стандартной диетой и ее вариантами в ЛПУ в соответствии с их профилем используются:</a:t>
            </a:r>
            <a:r>
              <a:rPr lang="ru-RU" b="1" dirty="0">
                <a:solidFill>
                  <a:srgbClr val="444444"/>
                </a:solidFill>
                <a:latin typeface="Lora"/>
                <a:cs typeface="Aharoni" panose="02010803020104030203" pitchFamily="2" charset="-79"/>
              </a:rPr>
              <a:t>– </a:t>
            </a:r>
            <a:r>
              <a:rPr lang="ru-RU" b="1" dirty="0">
                <a:solidFill>
                  <a:srgbClr val="002060"/>
                </a:solidFill>
                <a:latin typeface="Lora"/>
                <a:cs typeface="Aharoni" panose="02010803020104030203" pitchFamily="2" charset="-79"/>
              </a:rPr>
              <a:t>хирургические диеты (диета при язвенном кровотечении, диета при стенозе желудка) и др.;</a:t>
            </a:r>
          </a:p>
          <a:p>
            <a:r>
              <a:rPr lang="ru-RU" b="1" dirty="0">
                <a:solidFill>
                  <a:srgbClr val="444444"/>
                </a:solidFill>
                <a:latin typeface="Lora"/>
                <a:cs typeface="Aharoni" panose="02010803020104030203" pitchFamily="2" charset="-79"/>
              </a:rPr>
              <a:t>– </a:t>
            </a:r>
            <a:r>
              <a:rPr lang="ru-RU" b="1" dirty="0">
                <a:solidFill>
                  <a:schemeClr val="accent2">
                    <a:lumMod val="50000"/>
                  </a:schemeClr>
                </a:solidFill>
                <a:latin typeface="Lora"/>
                <a:cs typeface="Aharoni" panose="02010803020104030203" pitchFamily="2" charset="-79"/>
              </a:rPr>
              <a:t>разгрузочные диеты (чайная, сахарная, яблочная, рисово-компотная, картофельная, творожная, соковая, мясная и др.);</a:t>
            </a:r>
          </a:p>
          <a:p>
            <a:r>
              <a:rPr lang="ru-RU" b="1" dirty="0">
                <a:solidFill>
                  <a:srgbClr val="444444"/>
                </a:solidFill>
                <a:latin typeface="Lora"/>
                <a:cs typeface="Aharoni" panose="02010803020104030203" pitchFamily="2" charset="-79"/>
              </a:rPr>
              <a:t>– </a:t>
            </a:r>
            <a:r>
              <a:rPr lang="ru-RU" b="1" dirty="0">
                <a:solidFill>
                  <a:schemeClr val="accent6">
                    <a:lumMod val="50000"/>
                  </a:schemeClr>
                </a:solidFill>
                <a:latin typeface="Lora"/>
                <a:cs typeface="Aharoni" panose="02010803020104030203" pitchFamily="2" charset="-79"/>
              </a:rPr>
              <a:t>специальные рационы (диета калиевая, магниевая, зондовая, диеты при инфаркте миокарда, рационы для разгрузочно-диетической терапии, вегетарианская диета и др.).</a:t>
            </a:r>
          </a:p>
          <a:p>
            <a:r>
              <a:rPr lang="ru-RU" b="1" dirty="0">
                <a:solidFill>
                  <a:schemeClr val="accent5">
                    <a:lumMod val="50000"/>
                  </a:schemeClr>
                </a:solidFill>
                <a:latin typeface="Lora"/>
                <a:cs typeface="Aharoni" panose="02010803020104030203" pitchFamily="2" charset="-79"/>
              </a:rPr>
              <a:t>Индивидуализация химического состава и калорийности стандартных диет осуществляется путем</a:t>
            </a:r>
            <a:r>
              <a:rPr lang="ru-RU" b="1" dirty="0">
                <a:solidFill>
                  <a:srgbClr val="444444"/>
                </a:solidFill>
                <a:latin typeface="Lora"/>
                <a:cs typeface="Aharoni" panose="02010803020104030203" pitchFamily="2" charset="-79"/>
              </a:rPr>
              <a:t>:</a:t>
            </a:r>
            <a:r>
              <a:rPr lang="ru-RU" b="1" dirty="0">
                <a:cs typeface="Aharoni" panose="02010803020104030203" pitchFamily="2" charset="-79"/>
              </a:rPr>
              <a:t> </a:t>
            </a:r>
            <a:r>
              <a:rPr lang="ru-RU" b="1" dirty="0">
                <a:solidFill>
                  <a:srgbClr val="C00000"/>
                </a:solidFill>
                <a:cs typeface="Aharoni" panose="02010803020104030203" pitchFamily="2" charset="-79"/>
              </a:rPr>
              <a:t>подбора имеющихся в картотеке блюд лечебного питания;– увеличения или уменьшения количества буфетных продуктов (хлеб, сахар, масло); – контроля продуктовых домашних передач для больных, находящихся на лечении в ЛПУ;</a:t>
            </a:r>
          </a:p>
          <a:p>
            <a:r>
              <a:rPr lang="ru-RU" b="1" dirty="0">
                <a:solidFill>
                  <a:srgbClr val="C00000"/>
                </a:solidFill>
                <a:cs typeface="Aharoni" panose="02010803020104030203" pitchFamily="2" charset="-79"/>
              </a:rPr>
              <a:t>– использования в лечебном и </a:t>
            </a:r>
            <a:r>
              <a:rPr lang="ru-RU" b="1" dirty="0" err="1">
                <a:solidFill>
                  <a:srgbClr val="C00000"/>
                </a:solidFill>
                <a:cs typeface="Aharoni" panose="02010803020104030203" pitchFamily="2" charset="-79"/>
              </a:rPr>
              <a:t>энтеральном</a:t>
            </a:r>
            <a:r>
              <a:rPr lang="ru-RU" b="1" dirty="0">
                <a:solidFill>
                  <a:srgbClr val="C00000"/>
                </a:solidFill>
                <a:cs typeface="Aharoni" panose="02010803020104030203" pitchFamily="2" charset="-79"/>
              </a:rPr>
              <a:t> питании биологически активных добавок к пище и готовых специализированных смесей.</a:t>
            </a:r>
          </a:p>
          <a:p>
            <a:endParaRPr lang="ru-RU" b="0" i="0" dirty="0">
              <a:solidFill>
                <a:srgbClr val="444444"/>
              </a:solidFill>
              <a:effectLst/>
              <a:latin typeface="Lora"/>
            </a:endParaRPr>
          </a:p>
        </p:txBody>
      </p:sp>
    </p:spTree>
    <p:extLst>
      <p:ext uri="{BB962C8B-B14F-4D97-AF65-F5344CB8AC3E}">
        <p14:creationId xmlns:p14="http://schemas.microsoft.com/office/powerpoint/2010/main" val="130008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748" y="-35351"/>
            <a:ext cx="12071076" cy="6863417"/>
          </a:xfrm>
          <a:prstGeom prst="rect">
            <a:avLst/>
          </a:prstGeom>
        </p:spPr>
        <p:txBody>
          <a:bodyPr wrap="square">
            <a:spAutoFit/>
          </a:bodyPr>
          <a:lstStyle/>
          <a:p>
            <a:r>
              <a:rPr lang="ru-RU" sz="2000" dirty="0">
                <a:solidFill>
                  <a:schemeClr val="accent5"/>
                </a:solidFill>
                <a:latin typeface="Arial Black" panose="020B0A04020102020204" pitchFamily="34" charset="0"/>
              </a:rPr>
              <a:t>Номенклатура постоянно действующих диет в каждом ЛПУ устанавливается в соответствии с его профилем и утверждается на </a:t>
            </a:r>
            <a:r>
              <a:rPr lang="ru-RU" sz="2000" i="1" dirty="0">
                <a:solidFill>
                  <a:schemeClr val="accent5"/>
                </a:solidFill>
                <a:latin typeface="Arial Black" panose="020B0A04020102020204" pitchFamily="34" charset="0"/>
              </a:rPr>
              <a:t>Совете по лечебному питанию.</a:t>
            </a:r>
          </a:p>
          <a:p>
            <a:r>
              <a:rPr lang="ru-RU" sz="2000" i="1" dirty="0">
                <a:solidFill>
                  <a:schemeClr val="accent5"/>
                </a:solidFill>
                <a:latin typeface="Arial Black" panose="020B0A04020102020204" pitchFamily="34" charset="0"/>
              </a:rPr>
              <a:t> </a:t>
            </a:r>
            <a:r>
              <a:rPr lang="ru-RU" sz="2000" i="1" dirty="0">
                <a:solidFill>
                  <a:schemeClr val="accent1">
                    <a:lumMod val="50000"/>
                  </a:schemeClr>
                </a:solidFill>
                <a:latin typeface="Arial Black" panose="020B0A04020102020204" pitchFamily="34" charset="0"/>
              </a:rPr>
              <a:t>Во всех ЛПУ устанавливается как минимум четырехразовый режим питания, по показаниям в отдельных отделениях или для отдельных категорий больных (язвенная болезнь двенадцатиперстной кишки, болезнь оперированного желудка, сахарный диабет и др.) применяется более частое питание.</a:t>
            </a:r>
          </a:p>
          <a:p>
            <a:r>
              <a:rPr lang="ru-RU" sz="2000" i="1" dirty="0">
                <a:solidFill>
                  <a:schemeClr val="accent1">
                    <a:lumMod val="50000"/>
                  </a:schemeClr>
                </a:solidFill>
                <a:latin typeface="Arial Black" panose="020B0A04020102020204" pitchFamily="34" charset="0"/>
              </a:rPr>
              <a:t> Режим питания утверждается на Совете по лечебному питанию</a:t>
            </a:r>
            <a:r>
              <a:rPr lang="ru-RU" sz="2000" dirty="0">
                <a:solidFill>
                  <a:schemeClr val="accent5"/>
                </a:solidFill>
                <a:latin typeface="Arial Black" panose="020B0A04020102020204" pitchFamily="34" charset="0"/>
              </a:rPr>
              <a:t>.</a:t>
            </a:r>
          </a:p>
          <a:p>
            <a:endParaRPr lang="ru-RU" sz="2000" dirty="0">
              <a:solidFill>
                <a:schemeClr val="accent5"/>
              </a:solidFill>
              <a:latin typeface="Arial Black" panose="020B0A04020102020204" pitchFamily="34" charset="0"/>
            </a:endParaRPr>
          </a:p>
          <a:p>
            <a:r>
              <a:rPr lang="ru-RU" sz="2000" dirty="0">
                <a:solidFill>
                  <a:schemeClr val="tx2">
                    <a:lumMod val="50000"/>
                  </a:schemeClr>
                </a:solidFill>
                <a:latin typeface="Arial Black" panose="020B0A04020102020204" pitchFamily="34" charset="0"/>
              </a:rPr>
              <a:t>Рекомендуемые среднесуточные наборы продуктов являются основой при составлении стандартных диет в ЛПУ </a:t>
            </a:r>
            <a:r>
              <a:rPr lang="ru-RU" sz="2000" dirty="0">
                <a:solidFill>
                  <a:schemeClr val="accent5"/>
                </a:solidFill>
                <a:latin typeface="Arial Black" panose="020B0A04020102020204" pitchFamily="34" charset="0"/>
              </a:rPr>
              <a:t>.</a:t>
            </a:r>
          </a:p>
          <a:p>
            <a:r>
              <a:rPr lang="ru-RU" sz="2000" dirty="0">
                <a:solidFill>
                  <a:schemeClr val="accent5"/>
                </a:solidFill>
                <a:latin typeface="Arial Black" panose="020B0A04020102020204" pitchFamily="34" charset="0"/>
              </a:rPr>
              <a:t> </a:t>
            </a:r>
            <a:r>
              <a:rPr lang="ru-RU" sz="2000" i="1" dirty="0">
                <a:solidFill>
                  <a:schemeClr val="accent6">
                    <a:lumMod val="50000"/>
                  </a:schemeClr>
                </a:solidFill>
                <a:latin typeface="Arial Black" panose="020B0A04020102020204" pitchFamily="34" charset="0"/>
              </a:rPr>
              <a:t>При формировании стандартных диет для детей и взрослых, получающих санаторно-курортное лечение, используют более дорогие сорта продуктов с учетом суточных норм питания в санаториях и санаториях-профилакториях </a:t>
            </a:r>
          </a:p>
          <a:p>
            <a:r>
              <a:rPr lang="ru-RU" sz="2000" dirty="0">
                <a:solidFill>
                  <a:schemeClr val="accent2">
                    <a:lumMod val="50000"/>
                  </a:schemeClr>
                </a:solidFill>
                <a:latin typeface="Arial Black" panose="020B0A04020102020204" pitchFamily="34" charset="0"/>
              </a:rPr>
              <a:t>При отсутствии на пищеблоке полного набора продуктов, предусмотренного сводным семидневным меню, возможна замена одного продукта другим при сохранении химического состава и энергетической ценности используемых лечебных рационов </a:t>
            </a:r>
          </a:p>
          <a:p>
            <a:r>
              <a:rPr lang="ru-RU" sz="2000" dirty="0">
                <a:solidFill>
                  <a:schemeClr val="accent5"/>
                </a:solidFill>
                <a:latin typeface="Arial Black" panose="020B0A04020102020204" pitchFamily="34" charset="0"/>
              </a:rPr>
              <a:t>Контроль правильности проводимой диетотерапии должен осуществляться путем проверки соответствия получаемых больными диет (по набору продуктов и блюд, технологии приготовления, химическому составу и энергетической ценности) рекомендуемым характеристикам стандартных диет и путем проверки равномерного использования ассигнований по кварталам года.</a:t>
            </a:r>
            <a:endParaRPr lang="ru-RU" sz="2000" b="0" i="0" dirty="0">
              <a:solidFill>
                <a:schemeClr val="accent5"/>
              </a:solidFill>
              <a:effectLst/>
              <a:latin typeface="Arial Black" panose="020B0A04020102020204" pitchFamily="34" charset="0"/>
            </a:endParaRPr>
          </a:p>
        </p:txBody>
      </p:sp>
    </p:spTree>
    <p:extLst>
      <p:ext uri="{BB962C8B-B14F-4D97-AF65-F5344CB8AC3E}">
        <p14:creationId xmlns:p14="http://schemas.microsoft.com/office/powerpoint/2010/main" val="385368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071076" cy="6678751"/>
          </a:xfrm>
          <a:prstGeom prst="rect">
            <a:avLst/>
          </a:prstGeom>
        </p:spPr>
        <p:txBody>
          <a:bodyPr wrap="square">
            <a:spAutoFit/>
          </a:bodyPr>
          <a:lstStyle/>
          <a:p>
            <a:endParaRPr lang="ru-RU" sz="2000" b="1" i="1" dirty="0">
              <a:cs typeface="Aharoni" panose="02010803020104030203" pitchFamily="2" charset="-79"/>
            </a:endParaRPr>
          </a:p>
          <a:p>
            <a:pPr algn="ctr"/>
            <a:r>
              <a:rPr lang="ru-RU" sz="2000" b="1" i="1" dirty="0">
                <a:solidFill>
                  <a:srgbClr val="FF0000"/>
                </a:solidFill>
                <a:cs typeface="Aharoni" panose="02010803020104030203" pitchFamily="2" charset="-79"/>
              </a:rPr>
              <a:t>Общее руководство диетпитанием в ЛПУ осуществляет главный врач, а в его отсутствие – заместитель по лечебной части</a:t>
            </a:r>
            <a:r>
              <a:rPr lang="ru-RU" dirty="0">
                <a:solidFill>
                  <a:srgbClr val="FF0000"/>
                </a:solidFill>
              </a:rPr>
              <a:t>.</a:t>
            </a:r>
          </a:p>
          <a:p>
            <a:endParaRPr lang="ru-RU" dirty="0"/>
          </a:p>
          <a:p>
            <a:pPr algn="just"/>
            <a:r>
              <a:rPr lang="ru-RU" sz="2000" i="1" dirty="0">
                <a:solidFill>
                  <a:schemeClr val="accent6">
                    <a:lumMod val="50000"/>
                  </a:schemeClr>
                </a:solidFill>
                <a:latin typeface="Arial Black" panose="020B0A04020102020204" pitchFamily="34" charset="0"/>
              </a:rPr>
              <a:t>Ответственным за организацию лечебного питания является врач-диетолог. В тех случаях, когда должность </a:t>
            </a:r>
            <a:r>
              <a:rPr lang="ru-RU" sz="2000" i="1" dirty="0">
                <a:solidFill>
                  <a:srgbClr val="C00000"/>
                </a:solidFill>
                <a:latin typeface="Arial Black" panose="020B0A04020102020204" pitchFamily="34" charset="0"/>
              </a:rPr>
              <a:t>врача-диетолога</a:t>
            </a:r>
            <a:r>
              <a:rPr lang="ru-RU" sz="2000" i="1" dirty="0">
                <a:solidFill>
                  <a:schemeClr val="accent6">
                    <a:lumMod val="50000"/>
                  </a:schemeClr>
                </a:solidFill>
                <a:latin typeface="Arial Black" panose="020B0A04020102020204" pitchFamily="34" charset="0"/>
              </a:rPr>
              <a:t> в ЛПУ отсутствует, ответственным за эту работу является </a:t>
            </a:r>
            <a:r>
              <a:rPr lang="ru-RU" sz="2000" i="1" dirty="0">
                <a:solidFill>
                  <a:srgbClr val="C00000"/>
                </a:solidFill>
                <a:latin typeface="Arial Black" panose="020B0A04020102020204" pitchFamily="34" charset="0"/>
              </a:rPr>
              <a:t>медицинская сестра диетическая.</a:t>
            </a:r>
          </a:p>
          <a:p>
            <a:endParaRPr lang="ru-RU" sz="2000" i="1" dirty="0">
              <a:solidFill>
                <a:srgbClr val="C00000"/>
              </a:solidFill>
              <a:latin typeface="Arial Black" panose="020B0A04020102020204" pitchFamily="34" charset="0"/>
            </a:endParaRPr>
          </a:p>
          <a:p>
            <a:r>
              <a:rPr lang="ru-RU" sz="2000" i="1" dirty="0">
                <a:latin typeface="Arial Black" panose="020B0A04020102020204" pitchFamily="34" charset="0"/>
              </a:rPr>
              <a:t>В подчинении врача-диетолога находятся медицинские сестры диетические и все работники пищеблока, обеспечивающие лечебное питание в ЛПУ.</a:t>
            </a:r>
          </a:p>
          <a:p>
            <a:endParaRPr lang="ru-RU" sz="2000" i="1" dirty="0">
              <a:latin typeface="Arial Black" panose="020B0A04020102020204" pitchFamily="34" charset="0"/>
            </a:endParaRPr>
          </a:p>
          <a:p>
            <a:r>
              <a:rPr lang="ru-RU" sz="2000" i="1" dirty="0">
                <a:latin typeface="Arial Black" panose="020B0A04020102020204" pitchFamily="34" charset="0"/>
              </a:rPr>
              <a:t>На пищеблоке ЛПУ контроль за соблюдением технологии приготовления и выходом готовых диетических блюд осуществляет -заведующий производством (шеф-повар, старший повар.</a:t>
            </a:r>
          </a:p>
          <a:p>
            <a:r>
              <a:rPr lang="ru-RU" sz="2000" i="1" dirty="0">
                <a:latin typeface="Arial Black" panose="020B0A04020102020204" pitchFamily="34" charset="0"/>
              </a:rPr>
              <a:t>контроль за качеством готовых диетических блюд – врач-диетолог, медицинская сестра диетическая, дежурный врач, разрешающий выдачу готовой пищи в отделения.</a:t>
            </a:r>
          </a:p>
          <a:p>
            <a:endParaRPr lang="ru-RU" sz="2000" i="1" dirty="0">
              <a:latin typeface="Arial Black" panose="020B0A04020102020204" pitchFamily="34" charset="0"/>
            </a:endParaRPr>
          </a:p>
          <a:p>
            <a:r>
              <a:rPr lang="ru-RU" sz="2000" i="1" dirty="0">
                <a:latin typeface="Arial Black" panose="020B0A04020102020204" pitchFamily="34" charset="0"/>
              </a:rPr>
              <a:t>Все вопросы, связанные с организацией лечебного питания ЛПУ, систематически (не менее 1 раза в квартал) заслушиваются и решаются на заседаниях Совета по лечебному питанию.</a:t>
            </a:r>
          </a:p>
        </p:txBody>
      </p:sp>
    </p:spTree>
    <p:extLst>
      <p:ext uri="{BB962C8B-B14F-4D97-AF65-F5344CB8AC3E}">
        <p14:creationId xmlns:p14="http://schemas.microsoft.com/office/powerpoint/2010/main" val="258744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7868" y="152400"/>
            <a:ext cx="9772075" cy="684312"/>
          </a:xfrm>
        </p:spPr>
        <p:txBody>
          <a:bodyPr/>
          <a:lstStyle/>
          <a:p>
            <a:pPr algn="ctr" fontAlgn="base"/>
            <a:r>
              <a:rPr lang="ru-RU" b="1" i="1" dirty="0">
                <a:solidFill>
                  <a:schemeClr val="accent4">
                    <a:lumMod val="50000"/>
                  </a:schemeClr>
                </a:solidFill>
                <a:latin typeface="Open-Sans"/>
              </a:rPr>
              <a:t>Политика питания</a:t>
            </a:r>
            <a:endParaRPr lang="ru-RU" b="1" i="1" dirty="0">
              <a:solidFill>
                <a:schemeClr val="accent4">
                  <a:lumMod val="50000"/>
                </a:schemeClr>
              </a:solidFill>
              <a:effectLst/>
              <a:latin typeface="Open-Sans"/>
            </a:endParaRPr>
          </a:p>
        </p:txBody>
      </p:sp>
      <p:sp>
        <p:nvSpPr>
          <p:cNvPr id="3" name="Прямоугольник 2"/>
          <p:cNvSpPr/>
          <p:nvPr/>
        </p:nvSpPr>
        <p:spPr>
          <a:xfrm>
            <a:off x="117747" y="836712"/>
            <a:ext cx="12071077" cy="6247864"/>
          </a:xfrm>
          <a:prstGeom prst="rect">
            <a:avLst/>
          </a:prstGeom>
        </p:spPr>
        <p:txBody>
          <a:bodyPr wrap="square">
            <a:spAutoFit/>
          </a:bodyPr>
          <a:lstStyle/>
          <a:p>
            <a:pPr fontAlgn="base"/>
            <a:r>
              <a:rPr lang="ru-RU" sz="2000" i="1" dirty="0">
                <a:solidFill>
                  <a:srgbClr val="002060"/>
                </a:solidFill>
                <a:latin typeface="Open-Sans"/>
                <a:cs typeface="Aharoni" panose="02010803020104030203" pitchFamily="2" charset="-79"/>
              </a:rPr>
              <a:t>Под государственной политикой Российской Федерации в области здорового питания населения понимается комплекс мероприятий, направленных на создание условий, обеспечивающих удовлетворение в соответствии с требованиями медицинской науки потребностей различных групп населения в здоровом питании с учетом их традиций, привычек и экономического положения.</a:t>
            </a:r>
          </a:p>
          <a:p>
            <a:pPr fontAlgn="base"/>
            <a:r>
              <a:rPr lang="ru-RU" sz="2000" i="1" dirty="0">
                <a:solidFill>
                  <a:srgbClr val="232323"/>
                </a:solidFill>
                <a:latin typeface="Open-Sans"/>
                <a:cs typeface="Aharoni" panose="02010803020104030203" pitchFamily="2" charset="-79"/>
              </a:rPr>
              <a:t/>
            </a:r>
            <a:br>
              <a:rPr lang="ru-RU" sz="2000" i="1" dirty="0">
                <a:solidFill>
                  <a:srgbClr val="232323"/>
                </a:solidFill>
                <a:latin typeface="Open-Sans"/>
                <a:cs typeface="Aharoni" panose="02010803020104030203" pitchFamily="2" charset="-79"/>
              </a:rPr>
            </a:br>
            <a:r>
              <a:rPr lang="ru-RU" sz="2000" i="1" dirty="0">
                <a:solidFill>
                  <a:schemeClr val="accent4">
                    <a:lumMod val="50000"/>
                  </a:schemeClr>
                </a:solidFill>
                <a:latin typeface="Open-Sans"/>
                <a:cs typeface="Aharoni" panose="02010803020104030203" pitchFamily="2" charset="-79"/>
              </a:rPr>
              <a:t>За последние годы отмечены улучшения в состоянии питания населения за счет изменения структуры потребления пищевых продуктов (увеличения доли мясных и молочных продуктов, фруктов и овощей), а также внедрения новых технологических процессов и новых пищевых продуктов, обогащенных микронутриентами, биологически активных добавок к пище. Это привело к снижению распространенности дефицита ряда витаминов.</a:t>
            </a:r>
            <a:r>
              <a:rPr lang="ru-RU" sz="2000" i="1" dirty="0">
                <a:solidFill>
                  <a:srgbClr val="232323"/>
                </a:solidFill>
                <a:latin typeface="Open-Sans"/>
                <a:cs typeface="Aharoni" panose="02010803020104030203" pitchFamily="2" charset="-79"/>
              </a:rPr>
              <a:t>.</a:t>
            </a:r>
          </a:p>
          <a:p>
            <a:pPr fontAlgn="base"/>
            <a:r>
              <a:rPr lang="ru-RU" sz="2000" i="1" dirty="0">
                <a:solidFill>
                  <a:srgbClr val="232323"/>
                </a:solidFill>
                <a:latin typeface="Open-Sans"/>
                <a:cs typeface="Aharoni" panose="02010803020104030203" pitchFamily="2" charset="-79"/>
              </a:rPr>
              <a:t/>
            </a:r>
            <a:br>
              <a:rPr lang="ru-RU" sz="2000" i="1" dirty="0">
                <a:solidFill>
                  <a:srgbClr val="232323"/>
                </a:solidFill>
                <a:latin typeface="Open-Sans"/>
                <a:cs typeface="Aharoni" panose="02010803020104030203" pitchFamily="2" charset="-79"/>
              </a:rPr>
            </a:br>
            <a:r>
              <a:rPr lang="ru-RU" sz="2000" i="1" dirty="0">
                <a:solidFill>
                  <a:schemeClr val="tx2">
                    <a:lumMod val="50000"/>
                  </a:schemeClr>
                </a:solidFill>
                <a:latin typeface="Open-Sans"/>
                <a:cs typeface="Aharoni" panose="02010803020104030203" pitchFamily="2" charset="-79"/>
              </a:rPr>
              <a:t>Сейчас много говорится о важности ведения здорового образа жизни - рациональном питании, двигательной активности, борьбе с вредными привычками и профилактике наиболее распространенных заболеваний. Государство в меру своих возможностей пытается обратить внимание граждан на самое главное - сохранение и укрепление здоровья. Именно эта обязанность лежит на каждом гражданине и закреплена</a:t>
            </a:r>
            <a:r>
              <a:rPr lang="ru-RU" sz="2000" b="1" i="1" dirty="0">
                <a:solidFill>
                  <a:schemeClr val="tx2">
                    <a:lumMod val="50000"/>
                  </a:schemeClr>
                </a:solidFill>
                <a:latin typeface="Open-Sans"/>
                <a:cs typeface="Aharoni" panose="02010803020104030203" pitchFamily="2" charset="-79"/>
              </a:rPr>
              <a:t> законом № 323 «Закон об охране здоровья граждан РФ».</a:t>
            </a:r>
            <a:endParaRPr lang="ru-RU" sz="2000" i="1" dirty="0">
              <a:solidFill>
                <a:schemeClr val="tx2">
                  <a:lumMod val="50000"/>
                </a:schemeClr>
              </a:solidFill>
              <a:latin typeface="Open-Sans"/>
              <a:cs typeface="Aharoni" panose="02010803020104030203" pitchFamily="2" charset="-79"/>
            </a:endParaRPr>
          </a:p>
          <a:p>
            <a:r>
              <a:rPr lang="ru-RU" sz="2000" dirty="0">
                <a:cs typeface="Aharoni" panose="02010803020104030203" pitchFamily="2" charset="-79"/>
              </a:rPr>
              <a:t/>
            </a:r>
            <a:br>
              <a:rPr lang="ru-RU" sz="2000" dirty="0">
                <a:cs typeface="Aharoni" panose="02010803020104030203" pitchFamily="2" charset="-79"/>
              </a:rPr>
            </a:br>
            <a:endParaRPr lang="ru-RU" sz="2000" dirty="0">
              <a:cs typeface="Aharoni" panose="02010803020104030203" pitchFamily="2" charset="-79"/>
            </a:endParaRPr>
          </a:p>
        </p:txBody>
      </p:sp>
    </p:spTree>
    <p:extLst>
      <p:ext uri="{BB962C8B-B14F-4D97-AF65-F5344CB8AC3E}">
        <p14:creationId xmlns:p14="http://schemas.microsoft.com/office/powerpoint/2010/main" val="66304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74726964-5F0F-46ED-A1AE-ACD9F779969A}"/>
              </a:ext>
            </a:extLst>
          </p:cNvPr>
          <p:cNvPicPr>
            <a:picLocks noChangeAspect="1"/>
          </p:cNvPicPr>
          <p:nvPr/>
        </p:nvPicPr>
        <p:blipFill>
          <a:blip r:embed="rId2"/>
          <a:stretch>
            <a:fillRect/>
          </a:stretch>
        </p:blipFill>
        <p:spPr>
          <a:xfrm>
            <a:off x="0" y="0"/>
            <a:ext cx="11999068" cy="6858000"/>
          </a:xfrm>
          <a:prstGeom prst="rect">
            <a:avLst/>
          </a:prstGeom>
        </p:spPr>
      </p:pic>
    </p:spTree>
    <p:extLst>
      <p:ext uri="{BB962C8B-B14F-4D97-AF65-F5344CB8AC3E}">
        <p14:creationId xmlns:p14="http://schemas.microsoft.com/office/powerpoint/2010/main" val="681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783C9CED-ABDD-4865-9168-09F944975F74}"/>
              </a:ext>
            </a:extLst>
          </p:cNvPr>
          <p:cNvPicPr>
            <a:picLocks noChangeAspect="1"/>
          </p:cNvPicPr>
          <p:nvPr/>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308651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CAFDB21D-EF70-4CD4-B535-6CC85C1E75F3}"/>
              </a:ext>
            </a:extLst>
          </p:cNvPr>
          <p:cNvPicPr>
            <a:picLocks noChangeAspect="1"/>
          </p:cNvPicPr>
          <p:nvPr/>
        </p:nvPicPr>
        <p:blipFill>
          <a:blip r:embed="rId2"/>
          <a:stretch>
            <a:fillRect/>
          </a:stretch>
        </p:blipFill>
        <p:spPr>
          <a:xfrm>
            <a:off x="765820" y="116632"/>
            <a:ext cx="10945216" cy="6741368"/>
          </a:xfrm>
          <a:prstGeom prst="rect">
            <a:avLst/>
          </a:prstGeom>
        </p:spPr>
      </p:pic>
    </p:spTree>
    <p:extLst>
      <p:ext uri="{BB962C8B-B14F-4D97-AF65-F5344CB8AC3E}">
        <p14:creationId xmlns:p14="http://schemas.microsoft.com/office/powerpoint/2010/main" val="167695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B4829D55-77B3-4A53-B049-7C4A0F260AF4}"/>
              </a:ext>
            </a:extLst>
          </p:cNvPr>
          <p:cNvPicPr>
            <a:picLocks noChangeAspect="1"/>
          </p:cNvPicPr>
          <p:nvPr/>
        </p:nvPicPr>
        <p:blipFill>
          <a:blip r:embed="rId2"/>
          <a:stretch>
            <a:fillRect/>
          </a:stretch>
        </p:blipFill>
        <p:spPr>
          <a:xfrm>
            <a:off x="333772" y="0"/>
            <a:ext cx="11593288" cy="6858000"/>
          </a:xfrm>
          <a:prstGeom prst="rect">
            <a:avLst/>
          </a:prstGeom>
        </p:spPr>
      </p:pic>
    </p:spTree>
    <p:extLst>
      <p:ext uri="{BB962C8B-B14F-4D97-AF65-F5344CB8AC3E}">
        <p14:creationId xmlns:p14="http://schemas.microsoft.com/office/powerpoint/2010/main" val="168159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5D808661-C9A0-4CAD-B985-4096D4C8E63E}"/>
              </a:ext>
            </a:extLst>
          </p:cNvPr>
          <p:cNvPicPr>
            <a:picLocks noChangeAspect="1"/>
          </p:cNvPicPr>
          <p:nvPr/>
        </p:nvPicPr>
        <p:blipFill>
          <a:blip r:embed="rId2"/>
          <a:stretch>
            <a:fillRect/>
          </a:stretch>
        </p:blipFill>
        <p:spPr>
          <a:xfrm>
            <a:off x="0" y="116632"/>
            <a:ext cx="11927060" cy="6741368"/>
          </a:xfrm>
          <a:prstGeom prst="rect">
            <a:avLst/>
          </a:prstGeom>
        </p:spPr>
      </p:pic>
    </p:spTree>
    <p:extLst>
      <p:ext uri="{BB962C8B-B14F-4D97-AF65-F5344CB8AC3E}">
        <p14:creationId xmlns:p14="http://schemas.microsoft.com/office/powerpoint/2010/main" val="14589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7748" y="188640"/>
            <a:ext cx="12025336" cy="6186309"/>
          </a:xfrm>
          <a:prstGeom prst="rect">
            <a:avLst/>
          </a:prstGeom>
        </p:spPr>
        <p:txBody>
          <a:bodyPr wrap="square">
            <a:spAutoFit/>
          </a:bodyPr>
          <a:lstStyle/>
          <a:p>
            <a:pPr algn="ctr" fontAlgn="base"/>
            <a:r>
              <a:rPr lang="ru-RU" sz="1800" i="1" dirty="0">
                <a:solidFill>
                  <a:schemeClr val="accent3">
                    <a:lumMod val="75000"/>
                  </a:schemeClr>
                </a:solidFill>
                <a:latin typeface="Open-Sans"/>
              </a:rPr>
              <a:t>Основным документом в области питания в настоящее время является </a:t>
            </a:r>
            <a:r>
              <a:rPr lang="ru-RU" sz="1800" b="1" i="1" dirty="0">
                <a:solidFill>
                  <a:schemeClr val="accent3">
                    <a:lumMod val="75000"/>
                  </a:schemeClr>
                </a:solidFill>
                <a:latin typeface="Open-Sans"/>
              </a:rPr>
              <a:t>постановление Правительства РФ №1873-р РФ «Основы государственной политики РФ в области здорового питания населения на период до 2020 года» от 25 октября 2010 года</a:t>
            </a:r>
            <a:r>
              <a:rPr lang="ru-RU" sz="1800" i="1" dirty="0">
                <a:solidFill>
                  <a:schemeClr val="accent3">
                    <a:lumMod val="75000"/>
                  </a:schemeClr>
                </a:solidFill>
                <a:latin typeface="Open-Sans"/>
              </a:rPr>
              <a:t>.</a:t>
            </a:r>
          </a:p>
          <a:p>
            <a:pPr algn="ctr" fontAlgn="base"/>
            <a:r>
              <a:rPr lang="ru-RU" sz="1800" i="1" dirty="0">
                <a:solidFill>
                  <a:schemeClr val="accent3">
                    <a:lumMod val="75000"/>
                  </a:schemeClr>
                </a:solidFill>
                <a:latin typeface="Open-Sans"/>
              </a:rPr>
              <a:t> </a:t>
            </a:r>
            <a:r>
              <a:rPr lang="ru-RU" sz="1800" b="1" i="1" dirty="0">
                <a:solidFill>
                  <a:schemeClr val="accent3">
                    <a:lumMod val="75000"/>
                  </a:schemeClr>
                </a:solidFill>
                <a:latin typeface="Open-Sans"/>
              </a:rPr>
              <a:t>Для чего необходимо улучшать питание населения РФ? </a:t>
            </a:r>
            <a:r>
              <a:rPr lang="ru-RU" sz="1800" i="1" dirty="0">
                <a:solidFill>
                  <a:schemeClr val="accent3">
                    <a:lumMod val="75000"/>
                  </a:schemeClr>
                </a:solidFill>
                <a:latin typeface="Open-Sans"/>
              </a:rPr>
              <a:t>Целевые индикаторы - это увеличение продолжительности жизни и снижение уровня смертности населения. Для этого необходимо</a:t>
            </a:r>
            <a:r>
              <a:rPr lang="ru-RU" sz="1800" dirty="0">
                <a:solidFill>
                  <a:srgbClr val="232323"/>
                </a:solidFill>
                <a:latin typeface="Open-Sans"/>
              </a:rPr>
              <a:t>:</a:t>
            </a:r>
          </a:p>
          <a:p>
            <a:pPr fontAlgn="base"/>
            <a:r>
              <a:rPr lang="ru-RU" sz="1800" dirty="0">
                <a:solidFill>
                  <a:srgbClr val="232323"/>
                </a:solidFill>
                <a:latin typeface="Open-Sans"/>
              </a:rPr>
              <a:t/>
            </a:r>
            <a:br>
              <a:rPr lang="ru-RU" sz="1800" dirty="0">
                <a:solidFill>
                  <a:srgbClr val="232323"/>
                </a:solidFill>
                <a:latin typeface="Open-Sans"/>
              </a:rPr>
            </a:br>
            <a:r>
              <a:rPr lang="ru-RU" sz="1800" dirty="0">
                <a:solidFill>
                  <a:srgbClr val="232323"/>
                </a:solidFill>
                <a:latin typeface="Open-Sans"/>
              </a:rPr>
              <a:t>• </a:t>
            </a:r>
            <a:r>
              <a:rPr lang="ru-RU" sz="1800" i="1" dirty="0">
                <a:solidFill>
                  <a:schemeClr val="accent5">
                    <a:lumMod val="50000"/>
                  </a:schemeClr>
                </a:solidFill>
                <a:latin typeface="Open-Sans"/>
              </a:rPr>
              <a:t>повышение распространения грудного вскармливания до 40-50% детей до 3 месяцев;</a:t>
            </a:r>
            <a:br>
              <a:rPr lang="ru-RU" sz="1800" i="1" dirty="0">
                <a:solidFill>
                  <a:schemeClr val="accent5">
                    <a:lumMod val="50000"/>
                  </a:schemeClr>
                </a:solidFill>
                <a:latin typeface="Open-Sans"/>
              </a:rPr>
            </a:br>
            <a:r>
              <a:rPr lang="ru-RU" sz="1800" i="1" dirty="0">
                <a:solidFill>
                  <a:schemeClr val="accent5">
                    <a:lumMod val="50000"/>
                  </a:schemeClr>
                </a:solidFill>
                <a:latin typeface="Open-Sans"/>
              </a:rPr>
              <a:t>• уменьшение числа детей и подростков с недостаточным ростом и массой тела на 30-40%;</a:t>
            </a:r>
            <a:br>
              <a:rPr lang="ru-RU" sz="1800" i="1" dirty="0">
                <a:solidFill>
                  <a:schemeClr val="accent5">
                    <a:lumMod val="50000"/>
                  </a:schemeClr>
                </a:solidFill>
                <a:latin typeface="Open-Sans"/>
              </a:rPr>
            </a:br>
            <a:r>
              <a:rPr lang="ru-RU" sz="1800" i="1" dirty="0">
                <a:solidFill>
                  <a:schemeClr val="accent5">
                    <a:lumMod val="50000"/>
                  </a:schemeClr>
                </a:solidFill>
                <a:latin typeface="Open-Sans"/>
              </a:rPr>
              <a:t>• снижение распространенности неадекватной обеспеченности витаминами среди взрослого населения на 30- 50%;</a:t>
            </a:r>
            <a:br>
              <a:rPr lang="ru-RU" sz="1800" i="1" dirty="0">
                <a:solidFill>
                  <a:schemeClr val="accent5">
                    <a:lumMod val="50000"/>
                  </a:schemeClr>
                </a:solidFill>
                <a:latin typeface="Open-Sans"/>
              </a:rPr>
            </a:br>
            <a:r>
              <a:rPr lang="ru-RU" sz="1800" i="1" dirty="0">
                <a:solidFill>
                  <a:schemeClr val="accent5">
                    <a:lumMod val="50000"/>
                  </a:schemeClr>
                </a:solidFill>
                <a:latin typeface="Open-Sans"/>
              </a:rPr>
              <a:t>• стабилизация и снижение на 15-20% распространенности избыточной массы тела.</a:t>
            </a:r>
          </a:p>
          <a:p>
            <a:pPr fontAlgn="base"/>
            <a:endParaRPr lang="ru-RU" sz="1800" i="1" dirty="0">
              <a:solidFill>
                <a:schemeClr val="accent5">
                  <a:lumMod val="50000"/>
                </a:schemeClr>
              </a:solidFill>
              <a:latin typeface="Open-Sans"/>
            </a:endParaRPr>
          </a:p>
          <a:p>
            <a:pPr fontAlgn="base"/>
            <a:r>
              <a:rPr lang="ru-RU" sz="1800" i="1" dirty="0">
                <a:solidFill>
                  <a:schemeClr val="accent5">
                    <a:lumMod val="50000"/>
                  </a:schemeClr>
                </a:solidFill>
                <a:latin typeface="Open-Sans"/>
              </a:rPr>
              <a:t>При этом в документе сказано, что одним из эффективных способов коррекции нарушенного рациона является использование биологически активных добавок к пище (БАД).</a:t>
            </a:r>
          </a:p>
          <a:p>
            <a:pPr fontAlgn="base"/>
            <a:r>
              <a:rPr lang="ru-RU" sz="1800" i="1" dirty="0">
                <a:solidFill>
                  <a:schemeClr val="accent5">
                    <a:lumMod val="50000"/>
                  </a:schemeClr>
                </a:solidFill>
                <a:latin typeface="Open-Sans"/>
              </a:rPr>
              <a:t>К основным направлениям оптимизации питания относится расширение производства и применения:</a:t>
            </a:r>
          </a:p>
          <a:p>
            <a:pPr fontAlgn="base"/>
            <a:r>
              <a:rPr lang="ru-RU" sz="1800" i="1" dirty="0">
                <a:solidFill>
                  <a:schemeClr val="accent5">
                    <a:lumMod val="50000"/>
                  </a:schemeClr>
                </a:solidFill>
                <a:latin typeface="Open-Sans"/>
              </a:rPr>
              <a:t>• продуктов с повышенной </a:t>
            </a:r>
            <a:r>
              <a:rPr lang="ru-RU" sz="1800" i="1" dirty="0" err="1">
                <a:solidFill>
                  <a:schemeClr val="accent5">
                    <a:lumMod val="50000"/>
                  </a:schemeClr>
                </a:solidFill>
                <a:latin typeface="Open-Sans"/>
              </a:rPr>
              <a:t>биоценностью</a:t>
            </a:r>
            <a:r>
              <a:rPr lang="ru-RU" sz="1800" i="1" dirty="0">
                <a:solidFill>
                  <a:schemeClr val="accent5">
                    <a:lumMod val="50000"/>
                  </a:schemeClr>
                </a:solidFill>
                <a:latin typeface="Open-Sans"/>
              </a:rPr>
              <a:t>;</a:t>
            </a:r>
          </a:p>
          <a:p>
            <a:pPr fontAlgn="base"/>
            <a:r>
              <a:rPr lang="ru-RU" sz="1800" i="1" dirty="0">
                <a:solidFill>
                  <a:schemeClr val="accent5">
                    <a:lumMod val="50000"/>
                  </a:schemeClr>
                </a:solidFill>
                <a:latin typeface="Open-Sans"/>
              </a:rPr>
              <a:t>• продуктов, обогащенных биологически активными веществами, витаминами и микронутриентами;</a:t>
            </a:r>
          </a:p>
          <a:p>
            <a:pPr fontAlgn="base"/>
            <a:r>
              <a:rPr lang="ru-RU" sz="1800" i="1" dirty="0">
                <a:solidFill>
                  <a:schemeClr val="accent5">
                    <a:lumMod val="50000"/>
                  </a:schemeClr>
                </a:solidFill>
                <a:latin typeface="Open-Sans"/>
              </a:rPr>
              <a:t>• БАД, используемых в питании людей, в том числе в организованных коллективах (трудовых, образовательных и др.).</a:t>
            </a:r>
          </a:p>
          <a:p>
            <a:pPr fontAlgn="base"/>
            <a:r>
              <a:rPr lang="ru-RU" sz="1800" i="1" dirty="0">
                <a:solidFill>
                  <a:schemeClr val="accent5">
                    <a:lumMod val="50000"/>
                  </a:schemeClr>
                </a:solidFill>
                <a:latin typeface="Open-Sans"/>
              </a:rPr>
              <a:t>Когда кто-то из врачей говорит, что, назначая БАД, мы занимаемся тем, что не регламентировано, он заблуждается: мы следуем государственным рекомендациям, прописанным в соответствующих документах.</a:t>
            </a:r>
            <a:endParaRPr lang="ru-RU" sz="1800" b="0" i="1" dirty="0">
              <a:solidFill>
                <a:schemeClr val="accent5">
                  <a:lumMod val="50000"/>
                </a:schemeClr>
              </a:solidFill>
              <a:effectLst/>
              <a:latin typeface="Open-Sans"/>
            </a:endParaRPr>
          </a:p>
        </p:txBody>
      </p:sp>
    </p:spTree>
    <p:extLst>
      <p:ext uri="{BB962C8B-B14F-4D97-AF65-F5344CB8AC3E}">
        <p14:creationId xmlns:p14="http://schemas.microsoft.com/office/powerpoint/2010/main" val="5480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6347" y="317170"/>
            <a:ext cx="10276131" cy="1295400"/>
          </a:xfrm>
        </p:spPr>
        <p:txBody>
          <a:bodyPr>
            <a:noAutofit/>
          </a:bodyPr>
          <a:lstStyle/>
          <a:p>
            <a:pPr algn="ctr"/>
            <a:r>
              <a:rPr lang="ru-RU" sz="2800" dirty="0">
                <a:solidFill>
                  <a:schemeClr val="accent5"/>
                </a:solidFill>
              </a:rPr>
              <a:t>Нормативные документы, регламентирующие организационные основы питания в лечебно-профилактических учреждениях</a:t>
            </a:r>
          </a:p>
        </p:txBody>
      </p:sp>
      <p:sp>
        <p:nvSpPr>
          <p:cNvPr id="3" name="Объект 2"/>
          <p:cNvSpPr>
            <a:spLocks noGrp="1"/>
          </p:cNvSpPr>
          <p:nvPr>
            <p:ph idx="1"/>
          </p:nvPr>
        </p:nvSpPr>
        <p:spPr>
          <a:xfrm>
            <a:off x="189756" y="1600200"/>
            <a:ext cx="11881320" cy="5257800"/>
          </a:xfrm>
        </p:spPr>
        <p:txBody>
          <a:bodyPr>
            <a:normAutofit fontScale="77500" lnSpcReduction="20000"/>
          </a:bodyPr>
          <a:lstStyle/>
          <a:p>
            <a:r>
              <a:rPr lang="ru-RU" dirty="0"/>
              <a:t>Организационные основы питания в лечебно-профилактических учреждениях (ЛПУ) регламентируются, главным образом, приказами М3 РФ № 330 от 5 августа 2003 г. «О мерах по совершенствованию лечебного питания в лечебно-профилактических учреждениях Российской Федерации» и № 540 М3 СССР от 23.04.85 г. «Об улучшении организации лечебного питания в лечебно-профилактических учреждениях».</a:t>
            </a:r>
          </a:p>
          <a:p>
            <a:r>
              <a:rPr lang="ru-RU" dirty="0"/>
              <a:t>В приложении № 4 к приказу Министерства здравоохранения Российской Федерации № 330 от 05.08.2003 г. указано, что организация лечебного питания в ЛПУ является неотъемлемой частью лечебного процесса и входит в число основных лечебных мероприятий.</a:t>
            </a:r>
          </a:p>
          <a:p>
            <a:r>
              <a:rPr lang="ru-RU" dirty="0"/>
              <a:t>С целью оптимизации лечебного питания, совершенствования организации и улучшения управления его качеством в ЛПУ вводится </a:t>
            </a:r>
            <a:r>
              <a:rPr lang="ru-RU" i="1" dirty="0"/>
              <a:t>новая номенклатура диет </a:t>
            </a:r>
            <a:r>
              <a:rPr lang="ru-RU" dirty="0"/>
              <a:t>(система стандартных диет), отличающихся по содержанию основных пищевых веществ и энергетической ценности, технологии приготовления пищи и среднесуточному набору продуктов .</a:t>
            </a:r>
          </a:p>
          <a:p>
            <a:r>
              <a:rPr lang="ru-RU" dirty="0"/>
              <a:t>Ранее применявшиеся диеты номерной системы (диеты №№ 1-15) объединяются или включаются в систему стандартных диет, которые назначаются при различных заболеваниях в зависимости от стадии, степени тяжести болезни или осложнений со стороны различных органов и систем</a:t>
            </a:r>
          </a:p>
          <a:p>
            <a:endParaRPr lang="ru-RU" dirty="0"/>
          </a:p>
        </p:txBody>
      </p:sp>
    </p:spTree>
    <p:extLst>
      <p:ext uri="{BB962C8B-B14F-4D97-AF65-F5344CB8AC3E}">
        <p14:creationId xmlns:p14="http://schemas.microsoft.com/office/powerpoint/2010/main" val="216930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04664"/>
            <a:ext cx="12188825" cy="6801862"/>
          </a:xfrm>
          <a:prstGeom prst="rect">
            <a:avLst/>
          </a:prstGeom>
        </p:spPr>
        <p:txBody>
          <a:bodyPr wrap="square">
            <a:spAutoFit/>
          </a:bodyPr>
          <a:lstStyle/>
          <a:p>
            <a:pPr fontAlgn="base"/>
            <a:r>
              <a:rPr lang="ru-RU" dirty="0">
                <a:solidFill>
                  <a:schemeClr val="accent4">
                    <a:lumMod val="50000"/>
                  </a:schemeClr>
                </a:solidFill>
                <a:latin typeface="Open-Sans"/>
              </a:rPr>
              <a:t>Базовым для всех медиков является</a:t>
            </a:r>
            <a:r>
              <a:rPr lang="ru-RU" b="1" dirty="0">
                <a:solidFill>
                  <a:schemeClr val="accent4">
                    <a:lumMod val="50000"/>
                  </a:schemeClr>
                </a:solidFill>
                <a:latin typeface="Open-Sans"/>
              </a:rPr>
              <a:t> закон «Об основах охраны здоровья граждан РФ» от 21 ноября 2011 года № 323-ФЗ</a:t>
            </a:r>
            <a:r>
              <a:rPr lang="ru-RU" dirty="0">
                <a:solidFill>
                  <a:srgbClr val="232323"/>
                </a:solidFill>
                <a:latin typeface="Open-Sans"/>
              </a:rPr>
              <a:t>.</a:t>
            </a:r>
          </a:p>
          <a:p>
            <a:pPr fontAlgn="base"/>
            <a:r>
              <a:rPr lang="ru-RU" dirty="0">
                <a:solidFill>
                  <a:srgbClr val="232323"/>
                </a:solidFill>
                <a:latin typeface="Open-Sans"/>
              </a:rPr>
              <a:t> </a:t>
            </a:r>
            <a:r>
              <a:rPr lang="ru-RU" sz="2000" dirty="0">
                <a:solidFill>
                  <a:srgbClr val="232323"/>
                </a:solidFill>
                <a:latin typeface="Open-Sans"/>
              </a:rPr>
              <a:t>В документе рассматривается ряд позиций, которые касаются принципов организации профилактической работы, в том числе формирования здорового образа жизни.</a:t>
            </a:r>
          </a:p>
          <a:p>
            <a:pPr fontAlgn="base"/>
            <a:r>
              <a:rPr lang="ru-RU" sz="2000" dirty="0">
                <a:solidFill>
                  <a:srgbClr val="232323"/>
                </a:solidFill>
                <a:latin typeface="Open-Sans"/>
              </a:rPr>
              <a:t> </a:t>
            </a:r>
          </a:p>
          <a:p>
            <a:pPr fontAlgn="base"/>
            <a:r>
              <a:rPr lang="ru-RU" sz="2000" dirty="0">
                <a:solidFill>
                  <a:srgbClr val="232323"/>
                </a:solidFill>
                <a:latin typeface="Open-Sans"/>
              </a:rPr>
              <a:t>В законе обозначен ряд общих положений по организации и охране здоровья граждан, которые обязательны для специалистов, работающих в системе лечебного питания. </a:t>
            </a:r>
          </a:p>
          <a:p>
            <a:pPr fontAlgn="base"/>
            <a:r>
              <a:rPr lang="ru-RU" sz="2000" dirty="0">
                <a:solidFill>
                  <a:srgbClr val="232323"/>
                </a:solidFill>
                <a:latin typeface="Open-Sans"/>
              </a:rPr>
              <a:t>Также в законе освещены вопросы лечебно-профилактического питания, полномочия федеральных органов государственной власти, обеспечения специализированными продуктами питания, безопасности продуктов питания, испытания новых специализированных продуктов лечебного питания</a:t>
            </a:r>
            <a:r>
              <a:rPr lang="ru-RU" dirty="0">
                <a:solidFill>
                  <a:srgbClr val="232323"/>
                </a:solidFill>
                <a:latin typeface="Open-Sans"/>
              </a:rPr>
              <a:t>.</a:t>
            </a:r>
          </a:p>
          <a:p>
            <a:pPr fontAlgn="base"/>
            <a:r>
              <a:rPr lang="ru-RU" sz="2000" b="1" i="1" dirty="0">
                <a:solidFill>
                  <a:schemeClr val="accent1">
                    <a:lumMod val="50000"/>
                  </a:schemeClr>
                </a:solidFill>
                <a:latin typeface="Open-Sans"/>
              </a:rPr>
              <a:t>Впервые в документе такого уровня дано определение лечебному питанию</a:t>
            </a:r>
            <a:r>
              <a:rPr lang="ru-RU" sz="2000" i="1" dirty="0">
                <a:solidFill>
                  <a:schemeClr val="accent1">
                    <a:lumMod val="50000"/>
                  </a:schemeClr>
                </a:solidFill>
                <a:latin typeface="Open-Sans"/>
              </a:rPr>
              <a:t>: это «...питание, обеспечивающее удовлетворение физиологических потребностей организма человека в пищевых веществах и энергии с учетом механизмов развития заболевания, особенностей течения основного и сопутствующих заболеваний и выполняющее профилактические и лечебные задачи».</a:t>
            </a:r>
            <a:r>
              <a:rPr lang="ru-RU" sz="2000" dirty="0">
                <a:solidFill>
                  <a:srgbClr val="232323"/>
                </a:solidFill>
                <a:latin typeface="Open-Sans"/>
              </a:rPr>
              <a:t> </a:t>
            </a:r>
            <a:endParaRPr lang="en-US" sz="2000" dirty="0" smtClean="0">
              <a:solidFill>
                <a:srgbClr val="232323"/>
              </a:solidFill>
              <a:latin typeface="Open-Sans"/>
            </a:endParaRPr>
          </a:p>
          <a:p>
            <a:pPr fontAlgn="base"/>
            <a:r>
              <a:rPr lang="ru-RU" sz="2000" i="1" dirty="0" smtClean="0">
                <a:solidFill>
                  <a:schemeClr val="accent6">
                    <a:lumMod val="50000"/>
                  </a:schemeClr>
                </a:solidFill>
                <a:latin typeface="Open-Sans"/>
              </a:rPr>
              <a:t>Следует </a:t>
            </a:r>
            <a:r>
              <a:rPr lang="ru-RU" sz="2000" i="1" dirty="0">
                <a:solidFill>
                  <a:schemeClr val="accent6">
                    <a:lumMod val="50000"/>
                  </a:schemeClr>
                </a:solidFill>
                <a:latin typeface="Open-Sans"/>
              </a:rPr>
              <a:t>обратить внимание, что лечебное питание в законе рассматривается в качестве неотъемлемого компонента лечебного процесса и профилактических мероприятий. Нормы лечебного питания утверждаются уполномоченным федеральным органом исполнительной власти.</a:t>
            </a:r>
          </a:p>
          <a:p>
            <a:pPr fontAlgn="base"/>
            <a:endParaRPr lang="ru-RU" sz="2000" b="0" i="1" dirty="0">
              <a:solidFill>
                <a:schemeClr val="accent6">
                  <a:lumMod val="50000"/>
                </a:schemeClr>
              </a:solidFill>
              <a:effectLst/>
              <a:latin typeface="Open-Sans"/>
            </a:endParaRPr>
          </a:p>
        </p:txBody>
      </p:sp>
    </p:spTree>
    <p:extLst>
      <p:ext uri="{BB962C8B-B14F-4D97-AF65-F5344CB8AC3E}">
        <p14:creationId xmlns:p14="http://schemas.microsoft.com/office/powerpoint/2010/main" val="20987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5780" y="0"/>
            <a:ext cx="11233248" cy="7232749"/>
          </a:xfrm>
          <a:prstGeom prst="rect">
            <a:avLst/>
          </a:prstGeom>
        </p:spPr>
        <p:txBody>
          <a:bodyPr wrap="square">
            <a:spAutoFit/>
          </a:bodyPr>
          <a:lstStyle/>
          <a:p>
            <a:pPr algn="ctr" fontAlgn="base"/>
            <a:r>
              <a:rPr lang="ru-RU" sz="2000" dirty="0">
                <a:solidFill>
                  <a:srgbClr val="FF0000"/>
                </a:solidFill>
                <a:latin typeface="Open-Sans"/>
              </a:rPr>
              <a:t>Глава 2 статьи 7 закона определяет ряд органов власти, которые должны обеспечивать специализированными продуктами питания пациентов, в первую очередь тех, которые находятся в стационаре, а также определенные группы населения (пожилых людей, детей).</a:t>
            </a:r>
          </a:p>
          <a:p>
            <a:pPr algn="ctr" fontAlgn="base"/>
            <a:r>
              <a:rPr lang="ru-RU" i="1" dirty="0">
                <a:solidFill>
                  <a:schemeClr val="accent1">
                    <a:lumMod val="50000"/>
                  </a:schemeClr>
                </a:solidFill>
                <a:latin typeface="Open-Sans"/>
              </a:rPr>
              <a:t>Также, о чем мало кому известно, в законе прописаны права пациентов: на что им можно надеяться и что они могут требовать, а также обязанности лечащего врача и медицинских учреждений. </a:t>
            </a:r>
          </a:p>
          <a:p>
            <a:pPr algn="ctr" fontAlgn="base"/>
            <a:r>
              <a:rPr lang="ru-RU" i="1" dirty="0">
                <a:solidFill>
                  <a:schemeClr val="accent1">
                    <a:lumMod val="50000"/>
                  </a:schemeClr>
                </a:solidFill>
                <a:latin typeface="Open-Sans"/>
              </a:rPr>
              <a:t>Права пациентов при стационарном лечении определены в главе 4 статьи 19: пациент имеет право на получение лечебного питания, если находится на лечении в стационарных условиях. В обязанности медицинских организаций входит использование разрешенных к применению в стране специализированных продуктов лечебного питания. Как говорят диетологи в кулуарах, знали бы пациенты о таких правах, они бы уже забросали их претензиями</a:t>
            </a:r>
            <a:r>
              <a:rPr lang="ru-RU" dirty="0">
                <a:solidFill>
                  <a:srgbClr val="232323"/>
                </a:solidFill>
                <a:latin typeface="Open-Sans"/>
              </a:rPr>
              <a:t>.</a:t>
            </a:r>
          </a:p>
          <a:p>
            <a:pPr algn="ctr" fontAlgn="base"/>
            <a:r>
              <a:rPr lang="ru-RU" sz="2000" dirty="0">
                <a:solidFill>
                  <a:schemeClr val="accent5">
                    <a:lumMod val="50000"/>
                  </a:schemeClr>
                </a:solidFill>
                <a:latin typeface="Open-Sans"/>
              </a:rPr>
              <a:t>В соответствии с этой статьей закона, не менее важным становится вопрос об </a:t>
            </a:r>
            <a:r>
              <a:rPr lang="ru-RU" dirty="0">
                <a:solidFill>
                  <a:schemeClr val="accent5">
                    <a:lumMod val="50000"/>
                  </a:schemeClr>
                </a:solidFill>
                <a:latin typeface="Open-Sans"/>
              </a:rPr>
              <a:t>обеспечении пациентов этими же специализированными продуктами питания и после выписки из стационара, так как в силу хронического течения многих заболеваний коррекция питания важна на уровне не только стационарного лечения, но и амбулаторного, который по продолжительности реабилитационного периода может протекать достаточно </a:t>
            </a:r>
            <a:r>
              <a:rPr lang="ru-RU" dirty="0" smtClean="0">
                <a:solidFill>
                  <a:schemeClr val="accent5">
                    <a:lumMod val="50000"/>
                  </a:schemeClr>
                </a:solidFill>
                <a:latin typeface="Open-Sans"/>
              </a:rPr>
              <a:t>длительное время</a:t>
            </a:r>
            <a:r>
              <a:rPr lang="ru-RU" dirty="0">
                <a:solidFill>
                  <a:schemeClr val="accent5">
                    <a:lumMod val="50000"/>
                  </a:schemeClr>
                </a:solidFill>
                <a:latin typeface="Open-Sans"/>
              </a:rPr>
              <a:t>. </a:t>
            </a:r>
            <a:endParaRPr lang="ru-RU" b="0" i="0" dirty="0">
              <a:solidFill>
                <a:schemeClr val="accent5">
                  <a:lumMod val="50000"/>
                </a:schemeClr>
              </a:solidFill>
              <a:effectLst/>
              <a:latin typeface="Open-Sans"/>
            </a:endParaRPr>
          </a:p>
        </p:txBody>
      </p:sp>
    </p:spTree>
    <p:extLst>
      <p:ext uri="{BB962C8B-B14F-4D97-AF65-F5344CB8AC3E}">
        <p14:creationId xmlns:p14="http://schemas.microsoft.com/office/powerpoint/2010/main" val="174172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1844" y="116632"/>
            <a:ext cx="10801200" cy="432048"/>
          </a:xfrm>
        </p:spPr>
        <p:txBody>
          <a:bodyPr>
            <a:normAutofit fontScale="90000"/>
          </a:bodyPr>
          <a:lstStyle/>
          <a:p>
            <a:pPr algn="ctr" fontAlgn="base"/>
            <a:r>
              <a:rPr lang="ru-RU" sz="2800" b="1" i="1" dirty="0">
                <a:solidFill>
                  <a:schemeClr val="accent1">
                    <a:lumMod val="50000"/>
                  </a:schemeClr>
                </a:solidFill>
                <a:latin typeface="Open-Sans"/>
              </a:rPr>
              <a:t>Документы для учреждений</a:t>
            </a:r>
            <a:endParaRPr lang="ru-RU" sz="2800" b="1" i="1" dirty="0">
              <a:solidFill>
                <a:schemeClr val="accent1">
                  <a:lumMod val="50000"/>
                </a:schemeClr>
              </a:solidFill>
              <a:effectLst/>
              <a:latin typeface="Open-Sans"/>
            </a:endParaRPr>
          </a:p>
        </p:txBody>
      </p:sp>
      <p:sp>
        <p:nvSpPr>
          <p:cNvPr id="3" name="Прямоугольник 2"/>
          <p:cNvSpPr/>
          <p:nvPr/>
        </p:nvSpPr>
        <p:spPr>
          <a:xfrm>
            <a:off x="117749" y="548680"/>
            <a:ext cx="12071076" cy="6545769"/>
          </a:xfrm>
          <a:prstGeom prst="rect">
            <a:avLst/>
          </a:prstGeom>
        </p:spPr>
        <p:txBody>
          <a:bodyPr wrap="square">
            <a:spAutoFit/>
          </a:bodyPr>
          <a:lstStyle/>
          <a:p>
            <a:endParaRPr lang="ru-RU" sz="1400" dirty="0"/>
          </a:p>
          <a:p>
            <a:r>
              <a:rPr lang="ru-RU" sz="1800" dirty="0"/>
              <a:t>Так, в учреждениях социального обслуживания граждан в соответствии с постановлением Министерства труда РФ от 15 февраля 2002 года №12 «Об утверждении методических рекомендаций по организации питания в учреждениях социального обслуживания граждан пожилого возраста и инвалидов» (с изменениями, последняя редакция была в 2007 году) в качестве обязательного элемента обогащения рациона по белку должны включаться белковые смеси и витаминно-минеральные комплексы.</a:t>
            </a:r>
          </a:p>
          <a:p>
            <a:r>
              <a:rPr lang="ru-RU" sz="1800" dirty="0"/>
              <a:t> Что касается учреждений социальной защиты, также существует постановление Министерства труда РФ от 25 декабря 2003 №90 «Об утверждении Методических рекомендаций по организации диетического (лечебного) питания в государственных (муниципальных) учреждениях социального обслуживания граждан пожилого возраста и инвалидов» - в нем рекомендуется обогащать рацион диетического питания витаминами и минеральными веществами за счет традиционных продуктов и витаминно-минеральных комплексов (С-витаминизация третьих блюд, поливитаминные препараты и биологически активные добавки к пище)</a:t>
            </a:r>
          </a:p>
          <a:p>
            <a:endParaRPr lang="ru-RU" sz="1800" dirty="0"/>
          </a:p>
          <a:p>
            <a:endParaRPr lang="ru-RU" sz="1800" i="1" u="sng" dirty="0"/>
          </a:p>
          <a:p>
            <a:r>
              <a:rPr lang="ru-RU" sz="1800" i="1" u="sng" dirty="0"/>
              <a:t>До сих пор некоторые специалисты и </a:t>
            </a:r>
            <a:r>
              <a:rPr lang="ru-RU" sz="1800" u="sng" dirty="0"/>
              <a:t>главные врачи не понимают, что такое ые БАД к пище, какая имеется законодательная база их </a:t>
            </a:r>
            <a:r>
              <a:rPr lang="ru-RU" sz="1800" dirty="0"/>
              <a:t>разработки и применения, что такое </a:t>
            </a:r>
            <a:r>
              <a:rPr lang="ru-RU" sz="1800" dirty="0" err="1"/>
              <a:t>нутрицевтика</a:t>
            </a:r>
            <a:r>
              <a:rPr lang="ru-RU" sz="1800" dirty="0"/>
              <a:t>, </a:t>
            </a:r>
            <a:r>
              <a:rPr lang="ru-RU" sz="1800" dirty="0" err="1"/>
              <a:t>парафармацевтика</a:t>
            </a:r>
            <a:r>
              <a:rPr lang="ru-RU" sz="1800" dirty="0"/>
              <a:t>, четко отвечаем на все вопросы, - отношение врачей к БАД кардинально меняется. Нам нужно просвещать и врачей, и опыт показывает, что после объяснений меняется и общее отношение к коррекции питания и роль в этом БАД к пище становится достаточно понятной.</a:t>
            </a:r>
          </a:p>
          <a:p>
            <a:endParaRPr lang="ru-RU" sz="1800" i="1" dirty="0"/>
          </a:p>
          <a:p>
            <a:r>
              <a:rPr lang="ru-RU" sz="1800" i="1" dirty="0"/>
              <a:t>В оздоровительных учреждениях с дневным пребыванием действуют Санитарно-эпидемиологические правила и нормативы СанПиН 2.4.4.2599-10 «Гигиенические требования к устройству, содержанию и организации режима в оздоровительных учреждениях с дневным пребыванием детей в период каникул»</a:t>
            </a:r>
            <a:r>
              <a:rPr lang="ru-RU" sz="1400" i="1" dirty="0"/>
              <a:t>.</a:t>
            </a:r>
          </a:p>
        </p:txBody>
      </p:sp>
    </p:spTree>
    <p:extLst>
      <p:ext uri="{BB962C8B-B14F-4D97-AF65-F5344CB8AC3E}">
        <p14:creationId xmlns:p14="http://schemas.microsoft.com/office/powerpoint/2010/main" val="74268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61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59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0"/>
            <a:ext cx="87484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54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01924" y="116632"/>
            <a:ext cx="8784976" cy="1631216"/>
          </a:xfrm>
          <a:prstGeom prst="rect">
            <a:avLst/>
          </a:prstGeom>
        </p:spPr>
        <p:txBody>
          <a:bodyPr wrap="square">
            <a:spAutoFit/>
          </a:bodyPr>
          <a:lstStyle/>
          <a:p>
            <a:r>
              <a:rPr lang="ru-RU" b="1" i="1" dirty="0">
                <a:solidFill>
                  <a:srgbClr val="C00000"/>
                </a:solidFill>
              </a:rPr>
              <a:t>Так называемая «гарвардская пирамида здорового питания» </a:t>
            </a:r>
            <a:r>
              <a:rPr lang="ru-RU" b="1" i="1" dirty="0"/>
              <a:t>— это система, которую широко использует не только американская диетология, но и диетологи во всем мире</a:t>
            </a:r>
            <a:r>
              <a:rPr lang="ru-RU" sz="2800" dirty="0"/>
              <a:t>. </a:t>
            </a:r>
            <a:endParaRPr lang="ru-RU" dirty="0"/>
          </a:p>
        </p:txBody>
      </p:sp>
      <p:sp>
        <p:nvSpPr>
          <p:cNvPr id="3" name="Прямоугольник 2"/>
          <p:cNvSpPr/>
          <p:nvPr/>
        </p:nvSpPr>
        <p:spPr>
          <a:xfrm>
            <a:off x="189756" y="1700809"/>
            <a:ext cx="4968552" cy="3477875"/>
          </a:xfrm>
          <a:prstGeom prst="rect">
            <a:avLst/>
          </a:prstGeom>
          <a:solidFill>
            <a:schemeClr val="accent6">
              <a:lumMod val="20000"/>
              <a:lumOff val="80000"/>
            </a:schemeClr>
          </a:solidFill>
        </p:spPr>
        <p:txBody>
          <a:bodyPr wrap="square">
            <a:spAutoFit/>
          </a:bodyPr>
          <a:lstStyle/>
          <a:p>
            <a:r>
              <a:rPr lang="ru-RU" sz="2000" b="1" i="1" dirty="0">
                <a:solidFill>
                  <a:schemeClr val="accent2">
                    <a:lumMod val="50000"/>
                  </a:schemeClr>
                </a:solidFill>
              </a:rPr>
              <a:t>По рекомендациям авторов этого принципа, в дневной рацион человека должно входить как можно больше продуктов, которые располагаются в основе пирамиды. Чем выше в пирамиде расположены продукты, тем меньше их должно быть в меню. Соответственно, на самом верху будет та пища, которую нужно потреблять как можно реже или полностью исключить.</a:t>
            </a:r>
          </a:p>
        </p:txBody>
      </p:sp>
      <p:sp>
        <p:nvSpPr>
          <p:cNvPr id="4" name="Прямоугольник 3"/>
          <p:cNvSpPr/>
          <p:nvPr/>
        </p:nvSpPr>
        <p:spPr>
          <a:xfrm>
            <a:off x="5158309" y="1747847"/>
            <a:ext cx="7030516" cy="4462760"/>
          </a:xfrm>
          <a:prstGeom prst="rect">
            <a:avLst/>
          </a:prstGeom>
          <a:solidFill>
            <a:schemeClr val="accent5">
              <a:lumMod val="20000"/>
              <a:lumOff val="80000"/>
            </a:schemeClr>
          </a:solidFill>
        </p:spPr>
        <p:txBody>
          <a:bodyPr wrap="square">
            <a:spAutoFit/>
          </a:bodyPr>
          <a:lstStyle/>
          <a:p>
            <a:r>
              <a:rPr lang="ru-RU" dirty="0"/>
              <a:t>*</a:t>
            </a:r>
            <a:r>
              <a:rPr lang="ru-RU" sz="2000" i="1" dirty="0"/>
              <a:t>важен постоянный контроль и поддержание веса в норме;</a:t>
            </a:r>
          </a:p>
          <a:p>
            <a:r>
              <a:rPr lang="ru-RU" sz="2000" i="1" dirty="0"/>
              <a:t>*замена насыщенных жиров ненасыщенными;</a:t>
            </a:r>
          </a:p>
          <a:p>
            <a:r>
              <a:rPr lang="ru-RU" sz="2000" i="1" dirty="0"/>
              <a:t>замена злаков обработанных на </a:t>
            </a:r>
            <a:r>
              <a:rPr lang="ru-RU" sz="2000" i="1" dirty="0" err="1"/>
              <a:t>цельнозерновые</a:t>
            </a:r>
            <a:r>
              <a:rPr lang="ru-RU" sz="2000" i="1" dirty="0"/>
              <a:t>;</a:t>
            </a:r>
          </a:p>
          <a:p>
            <a:r>
              <a:rPr lang="ru-RU" sz="2000" i="1" dirty="0"/>
              <a:t>*каждый день есть как можно больше свежих овощей и фруктов;</a:t>
            </a:r>
          </a:p>
          <a:p>
            <a:r>
              <a:rPr lang="ru-RU" sz="2000" i="1" dirty="0"/>
              <a:t>*есть белковые продукты – в список самых полезных из них входят бобовые, орехи, птица и рыба;</a:t>
            </a:r>
          </a:p>
          <a:p>
            <a:r>
              <a:rPr lang="ru-RU" sz="2000" i="1" dirty="0"/>
              <a:t>*принимать </a:t>
            </a:r>
            <a:r>
              <a:rPr lang="ru-RU" sz="2000" i="1" dirty="0" err="1"/>
              <a:t>мультивитаминные</a:t>
            </a:r>
            <a:r>
              <a:rPr lang="ru-RU" sz="2000" i="1" dirty="0"/>
              <a:t> комплексы.</a:t>
            </a:r>
          </a:p>
          <a:p>
            <a:r>
              <a:rPr lang="ru-RU" sz="2000" i="1" dirty="0"/>
              <a:t>*То есть гарвардская пирамида — это фактически долгосрочная стратегия здорового питания. Ее суть – употреблять полезные продукты, которые укрепляют организм и способствуют снижению риска развития разнообразных заболеваний.</a:t>
            </a:r>
          </a:p>
        </p:txBody>
      </p:sp>
    </p:spTree>
    <p:extLst>
      <p:ext uri="{BB962C8B-B14F-4D97-AF65-F5344CB8AC3E}">
        <p14:creationId xmlns:p14="http://schemas.microsoft.com/office/powerpoint/2010/main" val="335425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747" y="116633"/>
            <a:ext cx="11881321" cy="7540526"/>
          </a:xfrm>
          <a:prstGeom prst="rect">
            <a:avLst/>
          </a:prstGeom>
        </p:spPr>
        <p:txBody>
          <a:bodyPr wrap="square">
            <a:spAutoFit/>
          </a:bodyPr>
          <a:lstStyle/>
          <a:p>
            <a:pPr algn="ctr"/>
            <a:r>
              <a:rPr lang="ru-RU" sz="2000" b="1" dirty="0">
                <a:solidFill>
                  <a:schemeClr val="accent2">
                    <a:lumMod val="50000"/>
                  </a:schemeClr>
                </a:solidFill>
              </a:rPr>
              <a:t>Первая пищевая пирамида была опубликована </a:t>
            </a:r>
            <a:r>
              <a:rPr lang="ru-RU" sz="2000" b="1" dirty="0">
                <a:solidFill>
                  <a:schemeClr val="accent2">
                    <a:lumMod val="50000"/>
                  </a:schemeClr>
                </a:solidFill>
                <a:hlinkClick r:id="rId2" tooltip="Министерство сельского хозяйства США"/>
              </a:rPr>
              <a:t>Министерством сельского хозяйства США</a:t>
            </a:r>
            <a:r>
              <a:rPr lang="ru-RU" sz="2000" b="1" dirty="0">
                <a:solidFill>
                  <a:schemeClr val="accent2">
                    <a:lumMod val="50000"/>
                  </a:schemeClr>
                </a:solidFill>
              </a:rPr>
              <a:t> в </a:t>
            </a:r>
            <a:r>
              <a:rPr lang="ru-RU" sz="2000" b="1" dirty="0">
                <a:solidFill>
                  <a:schemeClr val="accent2">
                    <a:lumMod val="50000"/>
                  </a:schemeClr>
                </a:solidFill>
                <a:hlinkClick r:id="rId3" tooltip="1992 год"/>
              </a:rPr>
              <a:t>1992 году</a:t>
            </a:r>
            <a:r>
              <a:rPr lang="ru-RU" sz="2000" b="1" dirty="0">
                <a:solidFill>
                  <a:schemeClr val="accent2">
                    <a:lumMod val="50000"/>
                  </a:schemeClr>
                </a:solidFill>
              </a:rPr>
              <a:t>, затем она была несколько раз переработана с учётом новых знаний диетологов.</a:t>
            </a:r>
          </a:p>
          <a:p>
            <a:pPr algn="ctr"/>
            <a:r>
              <a:rPr lang="ru-RU" sz="2000" b="1" dirty="0">
                <a:solidFill>
                  <a:schemeClr val="accent2">
                    <a:lumMod val="50000"/>
                  </a:schemeClr>
                </a:solidFill>
              </a:rPr>
              <a:t> В </a:t>
            </a:r>
            <a:r>
              <a:rPr lang="ru-RU" sz="2000" b="1" dirty="0">
                <a:solidFill>
                  <a:schemeClr val="accent2">
                    <a:lumMod val="50000"/>
                  </a:schemeClr>
                </a:solidFill>
                <a:hlinkClick r:id="rId4" tooltip="Россия"/>
              </a:rPr>
              <a:t>России</a:t>
            </a:r>
            <a:r>
              <a:rPr lang="ru-RU" sz="2000" b="1" dirty="0">
                <a:solidFill>
                  <a:schemeClr val="accent2">
                    <a:lumMod val="50000"/>
                  </a:schemeClr>
                </a:solidFill>
              </a:rPr>
              <a:t> пока не была разработана собственная пищевая пирамида, однако специалисты НИИ питания </a:t>
            </a:r>
            <a:r>
              <a:rPr lang="ru-RU" sz="2000" b="1" dirty="0">
                <a:solidFill>
                  <a:schemeClr val="accent2">
                    <a:lumMod val="50000"/>
                  </a:schemeClr>
                </a:solidFill>
                <a:hlinkClick r:id="rId5" tooltip="РАМН"/>
              </a:rPr>
              <a:t>РАМН</a:t>
            </a:r>
            <a:r>
              <a:rPr lang="ru-RU" sz="2000" b="1" dirty="0">
                <a:solidFill>
                  <a:schemeClr val="accent2">
                    <a:lumMod val="50000"/>
                  </a:schemeClr>
                </a:solidFill>
              </a:rPr>
              <a:t> одобряют американский проект </a:t>
            </a:r>
            <a:r>
              <a:rPr lang="ru-RU" sz="2000" b="1" dirty="0" err="1">
                <a:solidFill>
                  <a:schemeClr val="accent2">
                    <a:lumMod val="50000"/>
                  </a:schemeClr>
                </a:solidFill>
              </a:rPr>
              <a:t>MyPyramid</a:t>
            </a:r>
            <a:r>
              <a:rPr lang="ru-RU" sz="2000" b="1" dirty="0">
                <a:solidFill>
                  <a:schemeClr val="accent2">
                    <a:lumMod val="50000"/>
                  </a:schemeClr>
                </a:solidFill>
              </a:rPr>
              <a:t> с учётом национальных особенностей</a:t>
            </a:r>
          </a:p>
          <a:p>
            <a:pPr algn="ctr"/>
            <a:r>
              <a:rPr lang="ru-RU" baseline="30000" dirty="0">
                <a:hlinkClick r:id="rId6"/>
              </a:rPr>
              <a:t>[</a:t>
            </a:r>
            <a:r>
              <a:rPr lang="ru-RU" b="1" dirty="0"/>
              <a:t>Пищевая пирамида построена так:</a:t>
            </a:r>
          </a:p>
          <a:p>
            <a:r>
              <a:rPr lang="ru-RU" sz="2000" b="1" dirty="0"/>
              <a:t>Основание – в нем располагаются три важные группы продуктов: фрукты и овощи, снабжающие организм витаминами и клетчаткой; </a:t>
            </a:r>
            <a:r>
              <a:rPr lang="ru-RU" sz="2000" b="1" dirty="0" err="1"/>
              <a:t>цельнозерновые</a:t>
            </a:r>
            <a:r>
              <a:rPr lang="ru-RU" sz="2000" b="1" dirty="0"/>
              <a:t> продукты; растительные жиры с полиненасыщенными жирными кислотами. </a:t>
            </a:r>
          </a:p>
          <a:p>
            <a:r>
              <a:rPr lang="ru-RU" sz="2000" b="1" dirty="0"/>
              <a:t>Эту пищу, по возможности, нужно включать в каждый из приемов еды. Ежедневно следует съедать 300 г фруктов и 400 г овощей.</a:t>
            </a:r>
          </a:p>
          <a:p>
            <a:r>
              <a:rPr lang="ru-RU" sz="2000" b="1" dirty="0">
                <a:solidFill>
                  <a:srgbClr val="C00000"/>
                </a:solidFill>
              </a:rPr>
              <a:t>Вторая ступень </a:t>
            </a:r>
            <a:r>
              <a:rPr lang="ru-RU" sz="2000" b="1" dirty="0"/>
              <a:t>— это белковые растительные продукты, то есть семечки, орехи, бобовые; белковые животные продукты – морепродукты, рыба, птица, яйца. Пищу из этой категории следует потреблять до 2 раз в день. </a:t>
            </a:r>
            <a:r>
              <a:rPr lang="ru-RU" sz="2000" b="1" dirty="0">
                <a:solidFill>
                  <a:srgbClr val="C00000"/>
                </a:solidFill>
              </a:rPr>
              <a:t>Третья ступень </a:t>
            </a:r>
            <a:r>
              <a:rPr lang="ru-RU" sz="2000" b="1" dirty="0"/>
              <a:t>– молочные продукты, то есть йогурты, сыры, кисломолочная пища и др. Таких продуктов нужно есть 100-200 г в день. Если человек не переносит лактозы, то молочку заменяют пищей, содержащей кальций и витамин </a:t>
            </a:r>
            <a:r>
              <a:rPr lang="ru-RU" sz="2000" b="1" dirty="0" err="1"/>
              <a:t>Д.</a:t>
            </a:r>
            <a:r>
              <a:rPr lang="ru-RU" sz="2000" b="1" dirty="0" err="1">
                <a:solidFill>
                  <a:srgbClr val="C00000"/>
                </a:solidFill>
              </a:rPr>
              <a:t>Четвертая</a:t>
            </a:r>
            <a:r>
              <a:rPr lang="ru-RU" sz="2000" b="1" dirty="0">
                <a:solidFill>
                  <a:srgbClr val="C00000"/>
                </a:solidFill>
              </a:rPr>
              <a:t> ступень </a:t>
            </a:r>
            <a:r>
              <a:rPr lang="ru-RU" sz="2000" b="1" dirty="0"/>
              <a:t>– это продукты, потребление которых необходимо минимизировать. Это красные сорта мяса с большим количеством животных жиров, сливочное масло, выпечка из белой муки, макароны, сладости, газировка. </a:t>
            </a:r>
            <a:r>
              <a:rPr lang="ru-RU" sz="2000" b="1" dirty="0" smtClean="0"/>
              <a:t>Также </a:t>
            </a:r>
            <a:r>
              <a:rPr lang="ru-RU" sz="2000" b="1" dirty="0"/>
              <a:t>современные диетологи пересмотрели полезные свойства и вредное влияние картофеля, после чего включили его в эту часть пирамиды, убрав из самой нижней. Объясняется это тем, что в составе этого овоща содержится большое количество крахмала.</a:t>
            </a:r>
          </a:p>
          <a:p>
            <a:endParaRPr lang="ru-RU" sz="2000" b="1" dirty="0"/>
          </a:p>
        </p:txBody>
      </p:sp>
    </p:spTree>
    <p:extLst>
      <p:ext uri="{BB962C8B-B14F-4D97-AF65-F5344CB8AC3E}">
        <p14:creationId xmlns:p14="http://schemas.microsoft.com/office/powerpoint/2010/main" val="77379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2" y="116632"/>
            <a:ext cx="9347200"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46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8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7F0F5D31-435E-484E-A7D0-E7C6A73A272D}"/>
              </a:ext>
            </a:extLst>
          </p:cNvPr>
          <p:cNvPicPr>
            <a:picLocks noChangeAspect="1"/>
          </p:cNvPicPr>
          <p:nvPr/>
        </p:nvPicPr>
        <p:blipFill>
          <a:blip r:embed="rId2"/>
          <a:stretch>
            <a:fillRect/>
          </a:stretch>
        </p:blipFill>
        <p:spPr>
          <a:xfrm>
            <a:off x="261764" y="0"/>
            <a:ext cx="11927061" cy="6858000"/>
          </a:xfrm>
          <a:prstGeom prst="rect">
            <a:avLst/>
          </a:prstGeom>
        </p:spPr>
      </p:pic>
    </p:spTree>
    <p:extLst>
      <p:ext uri="{BB962C8B-B14F-4D97-AF65-F5344CB8AC3E}">
        <p14:creationId xmlns:p14="http://schemas.microsoft.com/office/powerpoint/2010/main" val="66068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431116"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43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0"/>
            <a:ext cx="116652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73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80" y="0"/>
            <a:ext cx="11449272"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01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64" y="0"/>
            <a:ext cx="116652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64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47" y="0"/>
            <a:ext cx="12071077"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59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74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138114"/>
            <a:ext cx="11881320"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01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948" y="0"/>
            <a:ext cx="8352928"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09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5"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86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31883"/>
            <a:ext cx="11809312"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98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EA1FF14-9562-4EC7-A471-13F0EE5DA63D}"/>
              </a:ext>
            </a:extLst>
          </p:cNvPr>
          <p:cNvSpPr txBox="1"/>
          <p:nvPr/>
        </p:nvSpPr>
        <p:spPr>
          <a:xfrm>
            <a:off x="-1" y="0"/>
            <a:ext cx="12188826" cy="6863417"/>
          </a:xfrm>
          <a:prstGeom prst="rect">
            <a:avLst/>
          </a:prstGeom>
          <a:noFill/>
        </p:spPr>
        <p:txBody>
          <a:bodyPr wrap="square">
            <a:spAutoFit/>
          </a:bodyPr>
          <a:lstStyle/>
          <a:p>
            <a:pPr algn="ctr"/>
            <a:r>
              <a:rPr lang="ru-RU" sz="2800" b="1" i="1" dirty="0">
                <a:solidFill>
                  <a:schemeClr val="accent6">
                    <a:lumMod val="50000"/>
                  </a:schemeClr>
                </a:solidFill>
                <a:cs typeface="Aharoni" panose="02010803020104030203" pitchFamily="2" charset="-79"/>
              </a:rPr>
              <a:t>Основной вариант стандартной диеты (это и есть расшифровка ОВД) </a:t>
            </a:r>
            <a:endParaRPr lang="ru-RU" b="1" i="1" dirty="0">
              <a:cs typeface="Aharoni" panose="02010803020104030203" pitchFamily="2" charset="-79"/>
            </a:endParaRPr>
          </a:p>
          <a:p>
            <a:pPr algn="ctr"/>
            <a:r>
              <a:rPr lang="ru-RU" b="1" i="1" dirty="0">
                <a:cs typeface="Aharoni" panose="02010803020104030203" pitchFamily="2" charset="-79"/>
              </a:rPr>
              <a:t> заменил основные лечебные Столы по Певзнеру №1, 2, 3, 5, 6, 7, 9, 10, 13, 14, 15, которые не требуют специальных ограничений в продуктах. </a:t>
            </a:r>
          </a:p>
          <a:p>
            <a:r>
              <a:rPr lang="ru-RU" b="1" i="1" dirty="0">
                <a:cs typeface="Aharoni" panose="02010803020104030203" pitchFamily="2" charset="-79"/>
              </a:rPr>
              <a:t>Она рекомендуется всем здоровым для поддержания здоровья и лицам, страдающим заболеваниями ЖКТ в стадии ремиссии, острыми лихорадочными заболеваниями и заболеваниями сердечно-сосудистой системы без нарушения кровообращения или с минимальной степенью нарушений. </a:t>
            </a:r>
          </a:p>
          <a:p>
            <a:r>
              <a:rPr lang="ru-RU" b="1" i="1" dirty="0">
                <a:cs typeface="Aharoni" panose="02010803020104030203" pitchFamily="2" charset="-79"/>
              </a:rPr>
              <a:t>В связи с этим она подразделяется на: ОВД1 (при заболеваниях желудка с повышенной кислотностью), ОВД2 (заболевания желудка с пониженной кислотностью), ОВД5 (заболевания печени и желчевыводящих путей), ОВД10 (сердечно-сосудистой системы) и т.д. Это диета отличается физиологическим содержанием белков, жиров, углеводов.</a:t>
            </a:r>
          </a:p>
          <a:p>
            <a:r>
              <a:rPr lang="ru-RU" b="1" i="1" dirty="0">
                <a:cs typeface="Aharoni" panose="02010803020104030203" pitchFamily="2" charset="-79"/>
              </a:rPr>
              <a:t> Она обогащена витаминами, минералами и растительной клетчаткой. Режим питания по диете 4-6 раз в день с учетом перекусов и приема кисломолочных напитков на ночь.</a:t>
            </a:r>
          </a:p>
          <a:p>
            <a:r>
              <a:rPr lang="ru-RU" b="1" i="1" dirty="0">
                <a:cs typeface="Aharoni" panose="02010803020104030203" pitchFamily="2" charset="-79"/>
              </a:rPr>
              <a:t> </a:t>
            </a:r>
          </a:p>
        </p:txBody>
      </p:sp>
    </p:spTree>
    <p:extLst>
      <p:ext uri="{BB962C8B-B14F-4D97-AF65-F5344CB8AC3E}">
        <p14:creationId xmlns:p14="http://schemas.microsoft.com/office/powerpoint/2010/main" val="345009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178" y="116632"/>
            <a:ext cx="8064896" cy="1569660"/>
          </a:xfrm>
          <a:prstGeom prst="rect">
            <a:avLst/>
          </a:prstGeom>
        </p:spPr>
        <p:txBody>
          <a:bodyPr wrap="square">
            <a:spAutoFit/>
          </a:bodyPr>
          <a:lstStyle/>
          <a:p>
            <a:pPr algn="ctr"/>
            <a:r>
              <a:rPr lang="ru-RU" b="1" i="1" dirty="0"/>
              <a:t>Пирамида питания помогает сориентироваться в основных принципах организации рациона и сформировать общий правильный подход к формированию ежедневного меню для всей семьи</a:t>
            </a:r>
            <a:r>
              <a:rPr lang="ru-RU"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1714500"/>
            <a:ext cx="11665296" cy="502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42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732"/>
            <a:ext cx="5158308" cy="502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158309" y="1"/>
            <a:ext cx="7030516" cy="8094524"/>
          </a:xfrm>
          <a:prstGeom prst="rect">
            <a:avLst/>
          </a:prstGeom>
          <a:solidFill>
            <a:schemeClr val="accent1">
              <a:lumMod val="20000"/>
              <a:lumOff val="80000"/>
            </a:schemeClr>
          </a:solidFill>
        </p:spPr>
        <p:txBody>
          <a:bodyPr wrap="square">
            <a:spAutoFit/>
          </a:bodyPr>
          <a:lstStyle/>
          <a:p>
            <a:r>
              <a:rPr lang="ru-RU" sz="2000" b="1" dirty="0">
                <a:solidFill>
                  <a:schemeClr val="accent6">
                    <a:lumMod val="50000"/>
                  </a:schemeClr>
                </a:solidFill>
              </a:rPr>
              <a:t>В январе 2007 года статус государственной программы в США получила разработанная в 2005 году Министерством сельского хозяйства пирамида </a:t>
            </a:r>
            <a:r>
              <a:rPr lang="ru-RU" sz="2000" b="1" dirty="0" err="1">
                <a:solidFill>
                  <a:schemeClr val="accent6">
                    <a:lumMod val="50000"/>
                  </a:schemeClr>
                </a:solidFill>
              </a:rPr>
              <a:t>MyPyramid</a:t>
            </a:r>
            <a:r>
              <a:rPr lang="ru-RU" sz="2000" b="1" dirty="0">
                <a:solidFill>
                  <a:schemeClr val="accent6">
                    <a:lumMod val="50000"/>
                  </a:schemeClr>
                </a:solidFill>
              </a:rPr>
              <a:t>. Основными принципами, заключёнными в новую пирамиду, являются физическая активность, умеренность, разнообразие, пропорциональность и индивидуальность.</a:t>
            </a:r>
          </a:p>
          <a:p>
            <a:r>
              <a:rPr lang="ru-RU" sz="2000" b="1" dirty="0">
                <a:solidFill>
                  <a:schemeClr val="accent6">
                    <a:lumMod val="50000"/>
                  </a:schemeClr>
                </a:solidFill>
              </a:rPr>
              <a:t>В отличие от прежних пирамид, новая делит продукты по группам на другой лад. Так, </a:t>
            </a:r>
            <a:r>
              <a:rPr lang="ru-RU" sz="2000" b="1" dirty="0" err="1">
                <a:solidFill>
                  <a:schemeClr val="accent6">
                    <a:lumMod val="50000"/>
                  </a:schemeClr>
                </a:solidFill>
              </a:rPr>
              <a:t>MyPyramid</a:t>
            </a:r>
            <a:r>
              <a:rPr lang="ru-RU" sz="2000" b="1" dirty="0">
                <a:solidFill>
                  <a:schemeClr val="accent6">
                    <a:lumMod val="50000"/>
                  </a:schemeClr>
                </a:solidFill>
              </a:rPr>
              <a:t> состоит теперь не из горизонтальных слоёв, а из сегментов, каждый из которых обозначает ту или иную группу продуктов (в порядке расположения в пирамиде, начиная слева): злаки, овощи, фрукты, жиры, молочные продукты, мясо и бобовые. О рекомендуемых пропорциях можно судить по ширине сегментов — чем шире сегмент, тем больше продуктов из этой группы следует употреблять. Самый узкий сегмент принадлежит группе жиров.</a:t>
            </a:r>
          </a:p>
          <a:p>
            <a:r>
              <a:rPr lang="ru-RU" sz="2000" b="1" dirty="0">
                <a:solidFill>
                  <a:schemeClr val="accent6">
                    <a:lumMod val="50000"/>
                  </a:schemeClr>
                </a:solidFill>
              </a:rPr>
              <a:t>Теперь человек может сам выбрать продукты из групп и составить свой рацион на основе предпочитаемых им продуктов, ориентируясь лишь на примерные пропорции. Таким образом, данная пирамида делает акцент на индивидуальный подход к подбору питания. Сбоку от пирамиды изображён человечек, взбирающийся по ступеням, который символизирует необходимость физических упражнений</a:t>
            </a:r>
          </a:p>
        </p:txBody>
      </p:sp>
    </p:spTree>
    <p:extLst>
      <p:ext uri="{BB962C8B-B14F-4D97-AF65-F5344CB8AC3E}">
        <p14:creationId xmlns:p14="http://schemas.microsoft.com/office/powerpoint/2010/main" val="88582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3772" y="1"/>
            <a:ext cx="11593288" cy="5262979"/>
          </a:xfrm>
          <a:prstGeom prst="rect">
            <a:avLst/>
          </a:prstGeom>
        </p:spPr>
        <p:txBody>
          <a:bodyPr wrap="square">
            <a:spAutoFit/>
          </a:bodyPr>
          <a:lstStyle/>
          <a:p>
            <a:pPr algn="ctr"/>
            <a:r>
              <a:rPr lang="ru-RU" b="1" i="1" dirty="0"/>
              <a:t>Общие сведения</a:t>
            </a:r>
          </a:p>
          <a:p>
            <a:r>
              <a:rPr lang="ru-RU" b="1" i="1" dirty="0">
                <a:solidFill>
                  <a:schemeClr val="accent4">
                    <a:lumMod val="50000"/>
                  </a:schemeClr>
                </a:solidFill>
              </a:rPr>
              <a:t>Правильный рацион питания – это основа здорового образа жизни каждого человека. </a:t>
            </a:r>
          </a:p>
          <a:p>
            <a:r>
              <a:rPr lang="ru-RU" b="1" i="1" dirty="0">
                <a:solidFill>
                  <a:schemeClr val="accent4">
                    <a:lumMod val="50000"/>
                  </a:schemeClr>
                </a:solidFill>
              </a:rPr>
              <a:t>Но, к сожалению, в современном мире рацион людей далек от идеала. </a:t>
            </a:r>
          </a:p>
          <a:p>
            <a:r>
              <a:rPr lang="ru-RU" b="1" i="1" dirty="0">
                <a:solidFill>
                  <a:schemeClr val="accent4">
                    <a:lumMod val="50000"/>
                  </a:schemeClr>
                </a:solidFill>
              </a:rPr>
              <a:t>Из-за неправильного подхода к питанию с каждым годом растет количество тех, кто страдает от ожирения. </a:t>
            </a:r>
          </a:p>
          <a:p>
            <a:r>
              <a:rPr lang="ru-RU" b="1" i="1" dirty="0">
                <a:solidFill>
                  <a:schemeClr val="accent4">
                    <a:lumMod val="50000"/>
                  </a:schemeClr>
                </a:solidFill>
              </a:rPr>
              <a:t>При этом лишний вес имеют не только взрослые, но и маленькие дети. </a:t>
            </a:r>
          </a:p>
          <a:p>
            <a:r>
              <a:rPr lang="ru-RU" b="1" i="1" dirty="0">
                <a:solidFill>
                  <a:schemeClr val="accent4">
                    <a:lumMod val="50000"/>
                  </a:schemeClr>
                </a:solidFill>
              </a:rPr>
              <a:t>Значения для здоровья человека питания огромнейшее и ввиду его воздействия на здоровье. </a:t>
            </a:r>
          </a:p>
          <a:p>
            <a:r>
              <a:rPr lang="ru-RU" b="1" i="1" dirty="0">
                <a:solidFill>
                  <a:schemeClr val="accent4">
                    <a:lumMod val="50000"/>
                  </a:schemeClr>
                </a:solidFill>
              </a:rPr>
              <a:t>Многие серьезные заболевания, в частности, </a:t>
            </a:r>
            <a:r>
              <a:rPr lang="ru-RU" b="1" i="1" dirty="0">
                <a:solidFill>
                  <a:srgbClr val="C00000"/>
                </a:solidFill>
              </a:rPr>
              <a:t>инфаркты, инсульты, атеросклероз и </a:t>
            </a:r>
            <a:r>
              <a:rPr lang="ru-RU" b="1" i="1" dirty="0">
                <a:solidFill>
                  <a:schemeClr val="accent4">
                    <a:lumMod val="50000"/>
                  </a:schemeClr>
                </a:solidFill>
              </a:rPr>
              <a:t>др., связанные именно с неправильным подходом к формированию рациона. </a:t>
            </a:r>
          </a:p>
          <a:p>
            <a:r>
              <a:rPr lang="ru-RU" b="1" i="1" dirty="0">
                <a:solidFill>
                  <a:schemeClr val="accent4">
                    <a:lumMod val="50000"/>
                  </a:schemeClr>
                </a:solidFill>
              </a:rPr>
              <a:t>О том, как правильно составить рацион человека, и как в этом может помочь так называемая пирамида питания</a:t>
            </a:r>
            <a:r>
              <a:rPr lang="ru-RU" dirty="0"/>
              <a:t>,</a:t>
            </a:r>
          </a:p>
        </p:txBody>
      </p:sp>
    </p:spTree>
    <p:extLst>
      <p:ext uri="{BB962C8B-B14F-4D97-AF65-F5344CB8AC3E}">
        <p14:creationId xmlns:p14="http://schemas.microsoft.com/office/powerpoint/2010/main" val="5761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1764" y="116632"/>
            <a:ext cx="11927061" cy="5632311"/>
          </a:xfrm>
          <a:prstGeom prst="rect">
            <a:avLst/>
          </a:prstGeom>
        </p:spPr>
        <p:txBody>
          <a:bodyPr wrap="square">
            <a:spAutoFit/>
          </a:bodyPr>
          <a:lstStyle/>
          <a:p>
            <a:pPr algn="ctr" fontAlgn="base"/>
            <a:r>
              <a:rPr lang="ru-RU" i="1" dirty="0">
                <a:solidFill>
                  <a:schemeClr val="accent2">
                    <a:lumMod val="50000"/>
                  </a:schemeClr>
                </a:solidFill>
                <a:latin typeface="Open-Sans"/>
              </a:rPr>
              <a:t>Питание в учреждениях образования регулируют </a:t>
            </a:r>
            <a:r>
              <a:rPr lang="ru-RU" b="1" i="1" dirty="0">
                <a:solidFill>
                  <a:schemeClr val="accent2">
                    <a:lumMod val="50000"/>
                  </a:schemeClr>
                </a:solidFill>
                <a:latin typeface="Open-Sans"/>
              </a:rPr>
              <a:t>СанПиН 2.4.5.2409-08 «Организация питания в общеобразовательных учреждениях». СанПиН 2.3/2.4 3590-20 </a:t>
            </a:r>
          </a:p>
          <a:p>
            <a:pPr algn="ctr" fontAlgn="base"/>
            <a:r>
              <a:rPr lang="ru-RU" dirty="0">
                <a:solidFill>
                  <a:srgbClr val="232323"/>
                </a:solidFill>
                <a:latin typeface="Open-Sans"/>
              </a:rPr>
              <a:t> В документе сказано: «Для дополнительного обогащения рациона микронутриентами могут быть использованы в меню специализированные продукты питания, обогащенные микронутриентами, а также </a:t>
            </a:r>
            <a:r>
              <a:rPr lang="ru-RU" dirty="0" err="1">
                <a:solidFill>
                  <a:srgbClr val="232323"/>
                </a:solidFill>
                <a:latin typeface="Open-Sans"/>
              </a:rPr>
              <a:t>инстантные</a:t>
            </a:r>
            <a:r>
              <a:rPr lang="ru-RU" dirty="0">
                <a:solidFill>
                  <a:srgbClr val="232323"/>
                </a:solidFill>
                <a:latin typeface="Open-Sans"/>
              </a:rPr>
              <a:t> витаминизированные напитки промышленного выпуска и витаминизация третьих блюд специальными витаминно-минеральными премиксами». «Замена витаминизации блюд выдачей поливитаминных препаратов в виде драже, таблетки, пастилки и других форм не допускается».</a:t>
            </a:r>
          </a:p>
          <a:p>
            <a:pPr algn="ctr" fontAlgn="base"/>
            <a:r>
              <a:rPr lang="ru-RU" b="1" dirty="0">
                <a:solidFill>
                  <a:schemeClr val="accent2">
                    <a:lumMod val="50000"/>
                  </a:schemeClr>
                </a:solidFill>
                <a:latin typeface="Open-Sans"/>
              </a:rPr>
              <a:t>СанПиН 2.4.2.2843-11 «Санитарно-эпидемиологические требования к устройству, содержанию и организации работы детских санаториев» </a:t>
            </a:r>
            <a:r>
              <a:rPr lang="ru-RU" dirty="0">
                <a:solidFill>
                  <a:schemeClr val="accent2">
                    <a:lumMod val="50000"/>
                  </a:schemeClr>
                </a:solidFill>
                <a:latin typeface="Open-Sans"/>
              </a:rPr>
              <a:t>упоминают в п. 9 </a:t>
            </a:r>
          </a:p>
          <a:p>
            <a:pPr algn="just" fontAlgn="base"/>
            <a:r>
              <a:rPr lang="ru-RU" dirty="0">
                <a:solidFill>
                  <a:schemeClr val="accent1">
                    <a:lumMod val="50000"/>
                  </a:schemeClr>
                </a:solidFill>
                <a:latin typeface="Open-Sans"/>
              </a:rPr>
              <a:t>об использовании тех же самых позиций: витаминизированные напитки, специализированные витаминно-минеральные премиксы.</a:t>
            </a:r>
          </a:p>
          <a:p>
            <a:pPr algn="just" fontAlgn="base"/>
            <a:r>
              <a:rPr lang="ru-RU" dirty="0">
                <a:solidFill>
                  <a:schemeClr val="accent1">
                    <a:lumMod val="50000"/>
                  </a:schemeClr>
                </a:solidFill>
                <a:latin typeface="Open-Sans"/>
              </a:rPr>
              <a:t>Таким образом, витаминизация проводится тремя видами напитков: витаминизированные промышленно, с использованием премикса, витаминные препараты</a:t>
            </a:r>
            <a:r>
              <a:rPr lang="ru-RU" sz="2000" dirty="0">
                <a:solidFill>
                  <a:srgbClr val="232323"/>
                </a:solidFill>
                <a:latin typeface="Open-Sans"/>
              </a:rPr>
              <a:t>.</a:t>
            </a:r>
            <a:endParaRPr lang="ru-RU" sz="2000" b="0" i="0" dirty="0">
              <a:solidFill>
                <a:srgbClr val="232323"/>
              </a:solidFill>
              <a:effectLst/>
              <a:latin typeface="Open-Sans"/>
            </a:endParaRPr>
          </a:p>
        </p:txBody>
      </p:sp>
    </p:spTree>
    <p:extLst>
      <p:ext uri="{BB962C8B-B14F-4D97-AF65-F5344CB8AC3E}">
        <p14:creationId xmlns:p14="http://schemas.microsoft.com/office/powerpoint/2010/main" val="15230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749" y="-99392"/>
            <a:ext cx="11953327" cy="6924973"/>
          </a:xfrm>
          <a:prstGeom prst="rect">
            <a:avLst/>
          </a:prstGeom>
        </p:spPr>
        <p:txBody>
          <a:bodyPr wrap="square">
            <a:spAutoFit/>
          </a:bodyPr>
          <a:lstStyle/>
          <a:p>
            <a:pPr algn="ctr" fontAlgn="base"/>
            <a:r>
              <a:rPr lang="ru-RU" b="1" i="1" dirty="0">
                <a:solidFill>
                  <a:schemeClr val="accent2">
                    <a:lumMod val="50000"/>
                  </a:schemeClr>
                </a:solidFill>
                <a:latin typeface="Open-Sans"/>
              </a:rPr>
              <a:t>Обоснованы ли нормы?</a:t>
            </a:r>
          </a:p>
          <a:p>
            <a:pPr algn="just" fontAlgn="base"/>
            <a:r>
              <a:rPr lang="ru-RU" sz="2800" dirty="0">
                <a:solidFill>
                  <a:schemeClr val="accent3">
                    <a:lumMod val="50000"/>
                  </a:schemeClr>
                </a:solidFill>
                <a:latin typeface="Open-Sans"/>
              </a:rPr>
              <a:t>Часто в работе мы сталкиваемся с вопросом: «Откуда вы взяли нормы потребления каких-либо веществ?» Ответ на него очень прост: в 2008 году эти нормы были утверждены. Документ так и называется: </a:t>
            </a:r>
            <a:r>
              <a:rPr lang="ru-RU" sz="2800" b="1" dirty="0">
                <a:solidFill>
                  <a:schemeClr val="accent3">
                    <a:lumMod val="50000"/>
                  </a:schemeClr>
                </a:solidFill>
                <a:latin typeface="Open-Sans"/>
              </a:rPr>
              <a:t>«Нормы физиологических потребностей в энергии и пищевых веществах для различных групп населения РФ» (МР (методические рекомендации) 2.3.1.2432-08).</a:t>
            </a:r>
            <a:r>
              <a:rPr lang="ru-RU" sz="2800" dirty="0">
                <a:solidFill>
                  <a:schemeClr val="accent3">
                    <a:lumMod val="50000"/>
                  </a:schemeClr>
                </a:solidFill>
                <a:latin typeface="Open-Sans"/>
              </a:rPr>
              <a:t> Здесь вы можете найти суточные нормы потребления абсолютно всех веществ - </a:t>
            </a:r>
            <a:r>
              <a:rPr lang="ru-RU" sz="2800" dirty="0" err="1">
                <a:solidFill>
                  <a:schemeClr val="accent3">
                    <a:lumMod val="50000"/>
                  </a:schemeClr>
                </a:solidFill>
                <a:latin typeface="Open-Sans"/>
              </a:rPr>
              <a:t>хондроитина</a:t>
            </a:r>
            <a:r>
              <a:rPr lang="ru-RU" sz="2800" dirty="0">
                <a:solidFill>
                  <a:schemeClr val="accent3">
                    <a:lumMod val="50000"/>
                  </a:schemeClr>
                </a:solidFill>
                <a:latin typeface="Open-Sans"/>
              </a:rPr>
              <a:t> сульфата, кофеина, селена, кремния и т. д.</a:t>
            </a:r>
          </a:p>
          <a:p>
            <a:pPr fontAlgn="base"/>
            <a:r>
              <a:rPr lang="ru-RU" sz="2800" dirty="0">
                <a:solidFill>
                  <a:srgbClr val="232323"/>
                </a:solidFill>
                <a:latin typeface="Open-Sans"/>
              </a:rPr>
              <a:t>В 2010 году Минздрав утвердил п</a:t>
            </a:r>
            <a:r>
              <a:rPr lang="ru-RU" sz="2800" b="1" dirty="0">
                <a:solidFill>
                  <a:srgbClr val="232323"/>
                </a:solidFill>
                <a:latin typeface="Open-Sans"/>
              </a:rPr>
              <a:t>риказ от 02 августа 2010 №593н «Об утверждении рекомендаций по рациональным нормам потребления пищевых продуктов, отвечающих современным требованиям здорового питания».</a:t>
            </a:r>
            <a:r>
              <a:rPr lang="ru-RU" sz="2800" dirty="0">
                <a:solidFill>
                  <a:srgbClr val="232323"/>
                </a:solidFill>
                <a:latin typeface="Open-Sans"/>
              </a:rPr>
              <a:t> Цель этого приказа - усилить по некоторым позициям рационы питания детей и взрослых. Данные нормы используют при составлении индивидуальных рационов питания</a:t>
            </a:r>
            <a:r>
              <a:rPr lang="ru-RU" dirty="0">
                <a:solidFill>
                  <a:srgbClr val="232323"/>
                </a:solidFill>
                <a:latin typeface="Open-Sans"/>
              </a:rPr>
              <a:t>.</a:t>
            </a:r>
            <a:endParaRPr lang="ru-RU" b="0" i="0" dirty="0">
              <a:solidFill>
                <a:srgbClr val="232323"/>
              </a:solidFill>
              <a:effectLst/>
              <a:latin typeface="Open-Sans"/>
            </a:endParaRPr>
          </a:p>
        </p:txBody>
      </p:sp>
    </p:spTree>
    <p:extLst>
      <p:ext uri="{BB962C8B-B14F-4D97-AF65-F5344CB8AC3E}">
        <p14:creationId xmlns:p14="http://schemas.microsoft.com/office/powerpoint/2010/main" val="299316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20511"/>
            <a:ext cx="12188825" cy="5816977"/>
          </a:xfrm>
          <a:prstGeom prst="rect">
            <a:avLst/>
          </a:prstGeom>
        </p:spPr>
        <p:txBody>
          <a:bodyPr wrap="square">
            <a:spAutoFit/>
          </a:bodyPr>
          <a:lstStyle/>
          <a:p>
            <a:pPr algn="ctr" fontAlgn="base"/>
            <a:r>
              <a:rPr lang="ru-RU" b="1" dirty="0">
                <a:solidFill>
                  <a:schemeClr val="accent3">
                    <a:lumMod val="50000"/>
                  </a:schemeClr>
                </a:solidFill>
                <a:latin typeface="Open-Sans"/>
              </a:rPr>
              <a:t>новшества, которые произошли в законодательстве по питанию, прежде всего делают акцент на усилении белкового компонента и витаминно-минеральных премиксов.</a:t>
            </a:r>
          </a:p>
          <a:p>
            <a:pPr fontAlgn="base"/>
            <a:r>
              <a:rPr lang="ru-RU" sz="2000" i="1" dirty="0">
                <a:solidFill>
                  <a:schemeClr val="accent6">
                    <a:lumMod val="50000"/>
                  </a:schemeClr>
                </a:solidFill>
                <a:latin typeface="Open-Sans"/>
              </a:rPr>
              <a:t>Конечно, существуют разные способы увеличения белка в рационе: это и увеличение объема потребляемой пищи, и увеличение пищевой плотности диетических блюд без увеличения порций. </a:t>
            </a:r>
          </a:p>
          <a:p>
            <a:pPr fontAlgn="base"/>
            <a:r>
              <a:rPr lang="ru-RU" sz="2000" i="1" dirty="0">
                <a:solidFill>
                  <a:schemeClr val="accent6">
                    <a:lumMod val="50000"/>
                  </a:schemeClr>
                </a:solidFill>
                <a:latin typeface="Open-Sans"/>
              </a:rPr>
              <a:t>Эта проблема особенно актуальна, если пациент лежит в стационаре: </a:t>
            </a:r>
            <a:r>
              <a:rPr lang="ru-RU" sz="2000" i="1" dirty="0" err="1">
                <a:solidFill>
                  <a:schemeClr val="accent6">
                    <a:lumMod val="50000"/>
                  </a:schemeClr>
                </a:solidFill>
                <a:latin typeface="Open-Sans"/>
              </a:rPr>
              <a:t>энерготраты</a:t>
            </a:r>
            <a:r>
              <a:rPr lang="ru-RU" sz="2000" i="1" dirty="0">
                <a:solidFill>
                  <a:schemeClr val="accent6">
                    <a:lumMod val="50000"/>
                  </a:schemeClr>
                </a:solidFill>
                <a:latin typeface="Open-Sans"/>
              </a:rPr>
              <a:t> у него снижены, а значит, уменьшается потребность в энергии и ему не нужно получать с пищей 2-2,5 тысячи калорий.</a:t>
            </a:r>
          </a:p>
          <a:p>
            <a:pPr fontAlgn="base"/>
            <a:r>
              <a:rPr lang="ru-RU" sz="2000" i="1" dirty="0">
                <a:solidFill>
                  <a:schemeClr val="accent6">
                    <a:lumMod val="50000"/>
                  </a:schemeClr>
                </a:solidFill>
                <a:latin typeface="Open-Sans"/>
              </a:rPr>
              <a:t> В то же время потребность в жизненно необходимых пищевых веществах может увеличиваться с учетом патогенеза, стации болезни, выраженности метаболических нарушений, рисков развития алиментарно-зависимых заболеваний, </a:t>
            </a:r>
          </a:p>
          <a:p>
            <a:pPr fontAlgn="base"/>
            <a:r>
              <a:rPr lang="ru-RU" sz="2000" i="1" dirty="0">
                <a:solidFill>
                  <a:schemeClr val="accent6">
                    <a:lumMod val="50000"/>
                  </a:schemeClr>
                </a:solidFill>
                <a:latin typeface="Open-Sans"/>
              </a:rPr>
              <a:t>В этих случаях показано употребление белков высокой биологической ценности и усвоения в виде белковых композитных смесей.</a:t>
            </a:r>
          </a:p>
          <a:p>
            <a:pPr fontAlgn="base"/>
            <a:r>
              <a:rPr lang="ru-RU" sz="2000" i="1" dirty="0">
                <a:solidFill>
                  <a:schemeClr val="accent2">
                    <a:lumMod val="50000"/>
                  </a:schemeClr>
                </a:solidFill>
                <a:latin typeface="Open-Sans"/>
              </a:rPr>
              <a:t>Белковая коррекция является наиболее эффективным методом оптимизации лечебного рациона питания. Рекомендуется использовать национальный стандарт </a:t>
            </a:r>
            <a:r>
              <a:rPr lang="ru-RU" sz="2000" b="1" i="1" dirty="0">
                <a:solidFill>
                  <a:schemeClr val="accent2">
                    <a:lumMod val="50000"/>
                  </a:schemeClr>
                </a:solidFill>
                <a:latin typeface="Open-Sans"/>
              </a:rPr>
              <a:t>ГОСТ Р 53861-2010 «Продукты диетического (лечебного и профилактического) питания. Смеси белковые композитные сухие»</a:t>
            </a:r>
            <a:r>
              <a:rPr lang="ru-RU" sz="2000" i="1" dirty="0">
                <a:solidFill>
                  <a:schemeClr val="accent2">
                    <a:lumMod val="50000"/>
                  </a:schemeClr>
                </a:solidFill>
                <a:latin typeface="Open-Sans"/>
              </a:rPr>
              <a:t> в качестве документа, определяющего общие требования к качеству и безопасности данной группы продуктов.</a:t>
            </a:r>
            <a:endParaRPr lang="ru-RU" sz="2000" b="0" i="1" dirty="0">
              <a:solidFill>
                <a:schemeClr val="accent2">
                  <a:lumMod val="50000"/>
                </a:schemeClr>
              </a:solidFill>
              <a:effectLst/>
              <a:latin typeface="Open-Sans"/>
            </a:endParaRPr>
          </a:p>
        </p:txBody>
      </p:sp>
    </p:spTree>
    <p:extLst>
      <p:ext uri="{BB962C8B-B14F-4D97-AF65-F5344CB8AC3E}">
        <p14:creationId xmlns:p14="http://schemas.microsoft.com/office/powerpoint/2010/main" val="141321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764" y="116632"/>
            <a:ext cx="11927062" cy="5570756"/>
          </a:xfrm>
          <a:prstGeom prst="rect">
            <a:avLst/>
          </a:prstGeom>
        </p:spPr>
        <p:txBody>
          <a:bodyPr wrap="square">
            <a:spAutoFit/>
          </a:bodyPr>
          <a:lstStyle/>
          <a:p>
            <a:pPr algn="ctr"/>
            <a:r>
              <a:rPr lang="ru-RU" sz="2000" i="1" dirty="0">
                <a:solidFill>
                  <a:schemeClr val="accent4">
                    <a:lumMod val="50000"/>
                  </a:schemeClr>
                </a:solidFill>
                <a:latin typeface="PT Sans"/>
              </a:rPr>
              <a:t>Одним из первых указов Президента РФ В. В. Путина стал Указ от 07.05.2012 № 598 «О совершенствовании государственной политики в сфере здравоохранения», где в качестве первоочередных задач правительству РФ было поручено обеспечить «реализацию мероприятий по формированию здорового образа жизни граждан Российской Федерации», а также утвердить «план мероприятий по реализации Основ государственной политики Российской Федерации в области здорового питания населения на период до 2020 г.».</a:t>
            </a:r>
          </a:p>
          <a:p>
            <a:pPr algn="ctr"/>
            <a:endParaRPr lang="ru-RU" sz="2000" i="1" dirty="0">
              <a:solidFill>
                <a:schemeClr val="accent4">
                  <a:lumMod val="50000"/>
                </a:schemeClr>
              </a:solidFill>
              <a:latin typeface="PT Sans"/>
            </a:endParaRPr>
          </a:p>
          <a:p>
            <a:r>
              <a:rPr lang="ru-RU" dirty="0">
                <a:solidFill>
                  <a:srgbClr val="333333"/>
                </a:solidFill>
                <a:latin typeface="PT Sans"/>
              </a:rPr>
              <a:t>В итоговой резолюции Первого национального съезда врачей отмечено, что «здоровье человека, качество его жизни и социальное самочувствие являются в нашей стране незыблемым национальным приоритетом». За последние годы реализованы «государственные и общественные инициативы, направленные на сохранение и укрепление здоровья населения, что позволило достичь важнейших результатов в области демографии».</a:t>
            </a:r>
          </a:p>
          <a:p>
            <a:r>
              <a:rPr lang="ru-RU" dirty="0">
                <a:solidFill>
                  <a:srgbClr val="333333"/>
                </a:solidFill>
                <a:latin typeface="PT Sans"/>
              </a:rPr>
              <a:t>Введение единых требований к своевременному уровню и качеству оказания медицинской помощи повышает эффективность всей системы здравоохранения и сокращает бремя заболеваемости и смертности».</a:t>
            </a:r>
            <a:endParaRPr lang="ru-RU" b="0" i="0" dirty="0">
              <a:solidFill>
                <a:srgbClr val="333333"/>
              </a:solidFill>
              <a:effectLst/>
              <a:latin typeface="PT Sans"/>
            </a:endParaRPr>
          </a:p>
        </p:txBody>
      </p:sp>
    </p:spTree>
    <p:extLst>
      <p:ext uri="{BB962C8B-B14F-4D97-AF65-F5344CB8AC3E}">
        <p14:creationId xmlns:p14="http://schemas.microsoft.com/office/powerpoint/2010/main" val="19433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8882" y="152400"/>
            <a:ext cx="9844081" cy="396280"/>
          </a:xfrm>
        </p:spPr>
        <p:txBody>
          <a:bodyPr>
            <a:normAutofit fontScale="90000"/>
          </a:bodyPr>
          <a:lstStyle/>
          <a:p>
            <a:pPr algn="ctr"/>
            <a:r>
              <a:rPr lang="ru-RU" sz="2800" i="1" dirty="0">
                <a:solidFill>
                  <a:srgbClr val="C00000"/>
                </a:solidFill>
              </a:rPr>
              <a:t>Физиологические основы рационального питания</a:t>
            </a:r>
          </a:p>
        </p:txBody>
      </p:sp>
      <p:sp>
        <p:nvSpPr>
          <p:cNvPr id="3" name="Прямоугольник 2"/>
          <p:cNvSpPr/>
          <p:nvPr/>
        </p:nvSpPr>
        <p:spPr>
          <a:xfrm>
            <a:off x="-98276" y="548680"/>
            <a:ext cx="12385376" cy="6555641"/>
          </a:xfrm>
          <a:prstGeom prst="rect">
            <a:avLst/>
          </a:prstGeom>
        </p:spPr>
        <p:txBody>
          <a:bodyPr wrap="square">
            <a:spAutoFit/>
          </a:bodyPr>
          <a:lstStyle/>
          <a:p>
            <a:pPr algn="just"/>
            <a:r>
              <a:rPr lang="ru-RU" sz="1800" dirty="0">
                <a:solidFill>
                  <a:schemeClr val="accent6">
                    <a:lumMod val="50000"/>
                  </a:schemeClr>
                </a:solidFill>
                <a:latin typeface="Arial" panose="020B0604020202020204" pitchFamily="34" charset="0"/>
              </a:rPr>
              <a:t>Питание является основной биологической потребностью человеческого организма, от правильного разрешения этой задачи зависят жизнеспособность, работоспособность и устойчивость организма к воздействиям внешней </a:t>
            </a:r>
            <a:r>
              <a:rPr lang="ru-RU" sz="1800" dirty="0" err="1">
                <a:solidFill>
                  <a:schemeClr val="accent6">
                    <a:lumMod val="50000"/>
                  </a:schemeClr>
                </a:solidFill>
                <a:latin typeface="Arial" panose="020B0604020202020204" pitchFamily="34" charset="0"/>
              </a:rPr>
              <a:t>среды</a:t>
            </a:r>
            <a:r>
              <a:rPr lang="ru-RU" sz="1800" dirty="0" err="1">
                <a:solidFill>
                  <a:srgbClr val="000000"/>
                </a:solidFill>
                <a:latin typeface="Arial" panose="020B0604020202020204" pitchFamily="34" charset="0"/>
              </a:rPr>
              <a:t>.Питание</a:t>
            </a:r>
            <a:r>
              <a:rPr lang="ru-RU" sz="1800" dirty="0">
                <a:solidFill>
                  <a:srgbClr val="000000"/>
                </a:solidFill>
                <a:latin typeface="Arial" panose="020B0604020202020204" pitchFamily="34" charset="0"/>
              </a:rPr>
              <a:t> должно обеспечивать снабжение организма питательными веществами, за счет которых происходит восстановление веществ, израсходованных им в процессе жизнедеятельности, – энергетический обмен веществ; восстановление израсходованных и синтез новых клеточных элементов, т.е. обеспечивать пластический процесс, а также откладывание запасных веществ в тканях–депо (жира – в жировой ткани, гликогена – в печени).</a:t>
            </a:r>
          </a:p>
          <a:p>
            <a:pPr algn="ctr"/>
            <a:r>
              <a:rPr lang="ru-RU" sz="1800" i="1" dirty="0">
                <a:solidFill>
                  <a:srgbClr val="002060"/>
                </a:solidFill>
                <a:latin typeface="Arial" panose="020B0604020202020204" pitchFamily="34" charset="0"/>
              </a:rPr>
              <a:t>Для энергетических расходов организма качественный состав пищи не имеет особого значения, и отдельные пищевые ингредиенты (жиры, белки, углеводы) могут быть заменены по принципу их изодинамического равновесия (по их калорийности), а для пластических процессов наличие минимума определенных компонентов пищи является обязательным. Это означает, что пища в достаточном количественном отношении может быть в недостаточном качественном отношении. </a:t>
            </a:r>
          </a:p>
          <a:p>
            <a:pPr algn="ctr"/>
            <a:r>
              <a:rPr lang="ru-RU" sz="1800" dirty="0">
                <a:solidFill>
                  <a:schemeClr val="accent1">
                    <a:lumMod val="50000"/>
                  </a:schemeClr>
                </a:solidFill>
                <a:latin typeface="Arial" panose="020B0604020202020204" pitchFamily="34" charset="0"/>
              </a:rPr>
              <a:t>Известно, что многие энергетические процессы, протекающие в организме человека, требуют</a:t>
            </a:r>
            <a:r>
              <a:rPr lang="ru-RU" dirty="0">
                <a:solidFill>
                  <a:schemeClr val="accent1">
                    <a:lumMod val="50000"/>
                  </a:schemeClr>
                </a:solidFill>
                <a:latin typeface="Arial" panose="020B0604020202020204" pitchFamily="34" charset="0"/>
              </a:rPr>
              <a:t> для своего </a:t>
            </a:r>
            <a:r>
              <a:rPr lang="ru-RU" sz="1800" dirty="0">
                <a:solidFill>
                  <a:schemeClr val="accent1">
                    <a:lumMod val="50000"/>
                  </a:schemeClr>
                </a:solidFill>
                <a:latin typeface="Arial" panose="020B0604020202020204" pitchFamily="34" charset="0"/>
              </a:rPr>
              <a:t>осуществления наличия определенных ферментов и веществ, без минимального содержания которых течение этих процессов нарушается. Таким образом, увеличивая количественный состав пищи, необходимо учитывать ее качественный состав. У здорового человека правильный подбор пищи осуществляется в определенной степени аппетитом, который у больного человека очень часто отсутствует или извращен</a:t>
            </a:r>
            <a:r>
              <a:rPr lang="ru-RU" sz="1800" dirty="0">
                <a:solidFill>
                  <a:srgbClr val="000000"/>
                </a:solidFill>
                <a:latin typeface="Arial" panose="020B0604020202020204" pitchFamily="34" charset="0"/>
              </a:rPr>
              <a:t>.</a:t>
            </a:r>
          </a:p>
          <a:p>
            <a:pPr algn="ctr"/>
            <a:r>
              <a:rPr lang="ru-RU" sz="1800" dirty="0">
                <a:solidFill>
                  <a:srgbClr val="0070C0"/>
                </a:solidFill>
                <a:latin typeface="Arial" panose="020B0604020202020204" pitchFamily="34" charset="0"/>
              </a:rPr>
              <a:t>Обмен веществ осуществляется двумя основными процессами – ассимиляцией и диссимиляцией. Процесс ассимиляции заключается в постоянном поступлении в организм воды, воздуха и сложных органических и минеральных веществ. Эти вещества усваиваются организмом, проходя через ряд процессов, поступают во все клетки организма и обусловливают их жизнедеятельность. Параллельно этому процессу происходит процесс диссимиляции — разрушения веществ, в результате чего выделяется энергия, определяющая жизнедеятельность организма.</a:t>
            </a:r>
          </a:p>
        </p:txBody>
      </p:sp>
    </p:spTree>
    <p:extLst>
      <p:ext uri="{BB962C8B-B14F-4D97-AF65-F5344CB8AC3E}">
        <p14:creationId xmlns:p14="http://schemas.microsoft.com/office/powerpoint/2010/main" val="162518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292" y="335845"/>
            <a:ext cx="12071078" cy="6186309"/>
          </a:xfrm>
          <a:prstGeom prst="rect">
            <a:avLst/>
          </a:prstGeom>
        </p:spPr>
        <p:txBody>
          <a:bodyPr wrap="square">
            <a:spAutoFit/>
          </a:bodyPr>
          <a:lstStyle/>
          <a:p>
            <a:pPr algn="ctr"/>
            <a:r>
              <a:rPr lang="ru-RU" b="1" i="1" dirty="0">
                <a:solidFill>
                  <a:schemeClr val="accent5">
                    <a:lumMod val="50000"/>
                  </a:schemeClr>
                </a:solidFill>
                <a:latin typeface="Arial" panose="020B0604020202020204" pitchFamily="34" charset="0"/>
              </a:rPr>
              <a:t>Основной обмен веществ – это количество энергии, затрачиваемой организмом на осуществление основных, непрерывно идущих в нем жизненных процессов</a:t>
            </a:r>
          </a:p>
          <a:p>
            <a:pPr algn="ctr"/>
            <a:r>
              <a:rPr lang="ru-RU" sz="1800" i="1" dirty="0">
                <a:solidFill>
                  <a:schemeClr val="accent6">
                    <a:lumMod val="50000"/>
                  </a:schemeClr>
                </a:solidFill>
                <a:latin typeface="Arial" panose="020B0604020202020204" pitchFamily="34" charset="0"/>
              </a:rPr>
              <a:t>В норме интенсивность основного обмена зависит от пола, возраста, веса тела и роста, конституции, гормонального фона. У мужчин основной обмен на 10% выше, чем у женщин, у лиц молодого возраста выше, чем у пожилых. У лиц с возбудимой нервной системой, а также у астеников основной обмен усилен, в отличие от лиц с преобладанием тормозных процессов в нервной системе и гиперстеников. В среднем основной обмен в сутки у взрослого человека составляет 25 ккал на 1 кг веса</a:t>
            </a:r>
            <a:r>
              <a:rPr lang="ru-RU" sz="1800" dirty="0">
                <a:solidFill>
                  <a:srgbClr val="000000"/>
                </a:solidFill>
                <a:latin typeface="Arial" panose="020B0604020202020204" pitchFamily="34" charset="0"/>
              </a:rPr>
              <a:t>.</a:t>
            </a:r>
          </a:p>
          <a:p>
            <a:pPr algn="ctr"/>
            <a:r>
              <a:rPr lang="ru-RU" sz="1800" b="1" i="1" dirty="0">
                <a:solidFill>
                  <a:schemeClr val="accent4">
                    <a:lumMod val="60000"/>
                    <a:lumOff val="40000"/>
                  </a:schemeClr>
                </a:solidFill>
                <a:latin typeface="Arial" panose="020B0604020202020204" pitchFamily="34" charset="0"/>
              </a:rPr>
              <a:t>В патологии могут наблюдаться значительные отклонения от нормальных величин в ту или иную сторону, что имеет большое диагностическое значение. При заболеваниях щитовидной железы, туберкулезе, острых инфекциях, лихорадочных состояниях основной обмен значительно увеличен, что должно сказываться на характере лечебного питания. При базедовой болезни основной обмен может возрастать вдвое, чем объясняется значительное похудание этих больных, несмотря на повышенный аппетит. При пониженной функции щитовидной железы, климаксе, ожирении основной обмен снижается. Ярким примером может служить часто наблюдаемое в клинике “климактерическое ожирение”, совпадающее с прекращением у женщин менструаций.</a:t>
            </a:r>
          </a:p>
          <a:p>
            <a:pPr algn="ctr"/>
            <a:r>
              <a:rPr lang="ru-RU" sz="1600" b="1" dirty="0">
                <a:solidFill>
                  <a:srgbClr val="000000"/>
                </a:solidFill>
                <a:latin typeface="Arial" panose="020B0604020202020204" pitchFamily="34" charset="0"/>
              </a:rPr>
              <a:t>Определение основного обмена у исследуемого лица основано на том, что всякая выполненная организмом работа переходит в тепловую энергию, поэтому энергетические расходы организма могут быть точно определены по количеству освобожденного тепла, выраженного в калориях. Для измерения количества выделяемого организмом тепла можно пользоваться прямой или непрямой </a:t>
            </a:r>
            <a:r>
              <a:rPr lang="ru-RU" sz="1600" b="1" dirty="0" err="1">
                <a:solidFill>
                  <a:srgbClr val="000000"/>
                </a:solidFill>
                <a:latin typeface="Arial" panose="020B0604020202020204" pitchFamily="34" charset="0"/>
              </a:rPr>
              <a:t>калориметрие</a:t>
            </a:r>
            <a:endParaRPr lang="ru-RU" sz="1600" b="1" u="sng" dirty="0">
              <a:solidFill>
                <a:srgbClr val="000000"/>
              </a:solidFill>
              <a:latin typeface="Arial" panose="020B0604020202020204" pitchFamily="34" charset="0"/>
            </a:endParaRPr>
          </a:p>
        </p:txBody>
      </p:sp>
    </p:spTree>
    <p:extLst>
      <p:ext uri="{BB962C8B-B14F-4D97-AF65-F5344CB8AC3E}">
        <p14:creationId xmlns:p14="http://schemas.microsoft.com/office/powerpoint/2010/main" val="237995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057943" cy="7124065"/>
          </a:xfrm>
          <a:prstGeom prst="rect">
            <a:avLst/>
          </a:prstGeom>
        </p:spPr>
        <p:txBody>
          <a:bodyPr wrap="square">
            <a:spAutoFit/>
          </a:bodyPr>
          <a:lstStyle/>
          <a:p>
            <a:pPr algn="ctr"/>
            <a:r>
              <a:rPr lang="ru-RU" sz="2000" b="1" dirty="0">
                <a:solidFill>
                  <a:schemeClr val="accent4">
                    <a:lumMod val="50000"/>
                  </a:schemeClr>
                </a:solidFill>
                <a:latin typeface="Arial" panose="020B0604020202020204" pitchFamily="34" charset="0"/>
              </a:rPr>
              <a:t>Дополнительный обмен веществ</a:t>
            </a:r>
            <a:r>
              <a:rPr lang="ru-RU" sz="2000" dirty="0">
                <a:solidFill>
                  <a:srgbClr val="000000"/>
                </a:solidFill>
                <a:latin typeface="Arial" panose="020B0604020202020204" pitchFamily="34" charset="0"/>
              </a:rPr>
              <a:t> – </a:t>
            </a:r>
            <a:r>
              <a:rPr lang="ru-RU" sz="2000" dirty="0">
                <a:solidFill>
                  <a:schemeClr val="accent3">
                    <a:lumMod val="50000"/>
                  </a:schemeClr>
                </a:solidFill>
                <a:latin typeface="Arial" panose="020B0604020202020204" pitchFamily="34" charset="0"/>
              </a:rPr>
              <a:t>это количество энергии, затрачиваемое организмом на выполнение той или иной работы</a:t>
            </a:r>
            <a:r>
              <a:rPr lang="ru-RU" sz="2000" dirty="0">
                <a:solidFill>
                  <a:srgbClr val="000000"/>
                </a:solidFill>
                <a:latin typeface="Arial" panose="020B0604020202020204" pitchFamily="34" charset="0"/>
              </a:rPr>
              <a:t>. </a:t>
            </a:r>
          </a:p>
          <a:p>
            <a:pPr algn="just"/>
            <a:r>
              <a:rPr lang="ru-RU" sz="2000" i="1" dirty="0">
                <a:solidFill>
                  <a:schemeClr val="accent5">
                    <a:lumMod val="50000"/>
                  </a:schemeClr>
                </a:solidFill>
                <a:latin typeface="Arial" panose="020B0604020202020204" pitchFamily="34" charset="0"/>
              </a:rPr>
              <a:t>Затраты энергии тем выше, чем интенсивнее физический труд. При спокойном сидении обмен веществ увеличивается на 12%, при стоянии – на 20%, при спокойной ходьбе – на 100%, при беге – на 400%.</a:t>
            </a:r>
          </a:p>
          <a:p>
            <a:pPr algn="just"/>
            <a:r>
              <a:rPr lang="ru-RU" sz="2000" i="1" dirty="0">
                <a:solidFill>
                  <a:schemeClr val="accent5">
                    <a:lumMod val="50000"/>
                  </a:schemeClr>
                </a:solidFill>
                <a:latin typeface="Arial" panose="020B0604020202020204" pitchFamily="34" charset="0"/>
              </a:rPr>
              <a:t> Дополнительный обмен для работающих разных групп легко определяется для каждой профессии, и величина его включается в общий </a:t>
            </a:r>
            <a:r>
              <a:rPr lang="ru-RU" sz="2000" i="1" dirty="0" err="1">
                <a:solidFill>
                  <a:schemeClr val="accent5">
                    <a:lumMod val="50000"/>
                  </a:schemeClr>
                </a:solidFill>
                <a:latin typeface="Arial" panose="020B0604020202020204" pitchFamily="34" charset="0"/>
              </a:rPr>
              <a:t>калораж</a:t>
            </a:r>
            <a:r>
              <a:rPr lang="ru-RU" sz="2000" i="1" dirty="0">
                <a:solidFill>
                  <a:schemeClr val="accent5">
                    <a:lumMod val="50000"/>
                  </a:schemeClr>
                </a:solidFill>
                <a:latin typeface="Arial" panose="020B0604020202020204" pitchFamily="34" charset="0"/>
              </a:rPr>
              <a:t> для данного человека.</a:t>
            </a:r>
          </a:p>
          <a:p>
            <a:pPr algn="just"/>
            <a:r>
              <a:rPr lang="ru-RU" sz="2000" i="1" dirty="0">
                <a:solidFill>
                  <a:schemeClr val="accent5">
                    <a:lumMod val="50000"/>
                  </a:schemeClr>
                </a:solidFill>
                <a:latin typeface="Arial" panose="020B0604020202020204" pitchFamily="34" charset="0"/>
              </a:rPr>
              <a:t> Специфическое динамическое действие пищи – это усиление основного обмена, происходящее под влиянием приема пищи. </a:t>
            </a:r>
          </a:p>
          <a:p>
            <a:pPr algn="just"/>
            <a:r>
              <a:rPr lang="ru-RU" sz="2000" i="1" dirty="0">
                <a:solidFill>
                  <a:schemeClr val="accent5">
                    <a:lumMod val="50000"/>
                  </a:schemeClr>
                </a:solidFill>
                <a:latin typeface="Arial" panose="020B0604020202020204" pitchFamily="34" charset="0"/>
              </a:rPr>
              <a:t>Белки обладают максимально усиливающим действием на обмен веществ, они увеличивают его на 40%, углеводы и жиры увеличивают его всего на 5%. При обычном питании суточный расход на специфическое динамическое действие пищи у взрослого человека составляет около 200 калорий. </a:t>
            </a:r>
          </a:p>
          <a:p>
            <a:pPr algn="just"/>
            <a:r>
              <a:rPr lang="ru-RU" sz="2000" i="1" dirty="0">
                <a:solidFill>
                  <a:schemeClr val="accent5">
                    <a:lumMod val="50000"/>
                  </a:schemeClr>
                </a:solidFill>
                <a:latin typeface="Arial" panose="020B0604020202020204" pitchFamily="34" charset="0"/>
              </a:rPr>
              <a:t>Учет калорий имеет очень большое значение при построении диет, назначая которые, врач, в зависимости от характера заболевания, ставит задачей лечения увеличение или снижение веса у больного. </a:t>
            </a:r>
          </a:p>
          <a:p>
            <a:pPr algn="just"/>
            <a:r>
              <a:rPr lang="ru-RU" sz="2000" i="1" dirty="0">
                <a:solidFill>
                  <a:schemeClr val="accent5">
                    <a:lumMod val="50000"/>
                  </a:schemeClr>
                </a:solidFill>
                <a:latin typeface="Arial" panose="020B0604020202020204" pitchFamily="34" charset="0"/>
              </a:rPr>
              <a:t>Таким образом, если необходимо увеличить вес больного, нужно увеличивать </a:t>
            </a:r>
            <a:r>
              <a:rPr lang="ru-RU" sz="2000" i="1" dirty="0" err="1">
                <a:solidFill>
                  <a:schemeClr val="accent5">
                    <a:lumMod val="50000"/>
                  </a:schemeClr>
                </a:solidFill>
                <a:latin typeface="Arial" panose="020B0604020202020204" pitchFamily="34" charset="0"/>
              </a:rPr>
              <a:t>калораж</a:t>
            </a:r>
            <a:r>
              <a:rPr lang="ru-RU" sz="2000" i="1" dirty="0">
                <a:solidFill>
                  <a:schemeClr val="accent5">
                    <a:lumMod val="50000"/>
                  </a:schemeClr>
                </a:solidFill>
                <a:latin typeface="Arial" panose="020B0604020202020204" pitchFamily="34" charset="0"/>
              </a:rPr>
              <a:t> пищи за счет жиров и углеводов, а не за счет белков, и наоборот.</a:t>
            </a:r>
          </a:p>
          <a:p>
            <a:pPr algn="just"/>
            <a:r>
              <a:rPr lang="ru-RU" sz="2000" i="1" dirty="0">
                <a:solidFill>
                  <a:schemeClr val="accent5">
                    <a:lumMod val="50000"/>
                  </a:schemeClr>
                </a:solidFill>
                <a:latin typeface="Arial" panose="020B0604020202020204" pitchFamily="34" charset="0"/>
              </a:rPr>
              <a:t>Определяя общий </a:t>
            </a:r>
            <a:r>
              <a:rPr lang="ru-RU" sz="2000" i="1" dirty="0" err="1">
                <a:solidFill>
                  <a:schemeClr val="accent5">
                    <a:lumMod val="50000"/>
                  </a:schemeClr>
                </a:solidFill>
                <a:latin typeface="Arial" panose="020B0604020202020204" pitchFamily="34" charset="0"/>
              </a:rPr>
              <a:t>калораж</a:t>
            </a:r>
            <a:r>
              <a:rPr lang="ru-RU" sz="2000" i="1" dirty="0">
                <a:solidFill>
                  <a:schemeClr val="accent5">
                    <a:lumMod val="50000"/>
                  </a:schemeClr>
                </a:solidFill>
                <a:latin typeface="Arial" panose="020B0604020202020204" pitchFamily="34" charset="0"/>
              </a:rPr>
              <a:t> пищи, надо руководствоваться величиной основного обмена веществ, дополнительного обмена веществ и специфического динамического действия принятой пищи. При этом необходимо учитывать и то, нуждается ли лицо в сохранении своего веса, либо же вес необходимо увеличить или уменьшить.</a:t>
            </a:r>
          </a:p>
        </p:txBody>
      </p:sp>
    </p:spTree>
    <p:extLst>
      <p:ext uri="{BB962C8B-B14F-4D97-AF65-F5344CB8AC3E}">
        <p14:creationId xmlns:p14="http://schemas.microsoft.com/office/powerpoint/2010/main" val="2671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3CF68E1-7610-4215-AF22-81019D058D72}"/>
              </a:ext>
            </a:extLst>
          </p:cNvPr>
          <p:cNvSpPr txBox="1"/>
          <p:nvPr/>
        </p:nvSpPr>
        <p:spPr>
          <a:xfrm>
            <a:off x="-1" y="0"/>
            <a:ext cx="12188825" cy="6370975"/>
          </a:xfrm>
          <a:prstGeom prst="rect">
            <a:avLst/>
          </a:prstGeom>
          <a:noFill/>
        </p:spPr>
        <p:txBody>
          <a:bodyPr wrap="square">
            <a:spAutoFit/>
          </a:bodyPr>
          <a:lstStyle/>
          <a:p>
            <a:r>
              <a:rPr lang="ru-RU" dirty="0"/>
              <a:t>Общая характеристика диеты ОВД:</a:t>
            </a:r>
          </a:p>
          <a:p>
            <a:r>
              <a:rPr lang="ru-RU" dirty="0">
                <a:cs typeface="Aharoni" panose="02010803020104030203" pitchFamily="2" charset="-79"/>
              </a:rPr>
              <a:t>Сбалансирована, поэтому чувство голода при ее выполнении исключается.</a:t>
            </a:r>
          </a:p>
          <a:p>
            <a:r>
              <a:rPr lang="ru-RU" dirty="0">
                <a:cs typeface="Aharoni" panose="02010803020104030203" pitchFamily="2" charset="-79"/>
              </a:rPr>
              <a:t>Рассчитана на постоянное соблюдение здоровыми людьми и больными, находящимися в состоянии ремиссии. Содержит полезные продукты и большое количество клетчатки.</a:t>
            </a:r>
          </a:p>
          <a:p>
            <a:r>
              <a:rPr lang="ru-RU" dirty="0">
                <a:cs typeface="Aharoni" panose="02010803020104030203" pitchFamily="2" charset="-79"/>
              </a:rPr>
              <a:t>Предусматривает дробное питание — 4 раза и больше при организации перекусов, что способствует ритмичной деятельности ЖКТ.</a:t>
            </a:r>
          </a:p>
          <a:p>
            <a:r>
              <a:rPr lang="ru-RU" sz="2000" b="1" dirty="0">
                <a:cs typeface="Aharoni" panose="02010803020104030203" pitchFamily="2" charset="-79"/>
              </a:rPr>
              <a:t>Предусматривает приготовление продуктов отвариванием, запеканием или приготовлением на пару. Эти способы термической обработки не предусматривают использования жиров при приготовлении, поэтому пища имеет более низкую калорийность, чем жареная. Кроме того, легко усваивается и переваривается, не нарушая функции органов пищеварения.</a:t>
            </a:r>
          </a:p>
          <a:p>
            <a:r>
              <a:rPr lang="ru-RU" sz="2000" b="1" dirty="0">
                <a:cs typeface="Aharoni" panose="02010803020104030203" pitchFamily="2" charset="-79"/>
              </a:rPr>
              <a:t>Исключает жирные и жареные продукты, экстрактивные вещества.</a:t>
            </a:r>
          </a:p>
          <a:p>
            <a:r>
              <a:rPr lang="ru-RU" sz="2000" b="1" dirty="0">
                <a:cs typeface="Aharoni" panose="02010803020104030203" pitchFamily="2" charset="-79"/>
              </a:rPr>
              <a:t>Ограничивает употребление простых углеводов и продуктов с высоким содержанием холестерина.</a:t>
            </a:r>
          </a:p>
          <a:p>
            <a:r>
              <a:rPr lang="ru-RU" sz="2000" b="1" dirty="0">
                <a:cs typeface="Aharoni" panose="02010803020104030203" pitchFamily="2" charset="-79"/>
              </a:rPr>
              <a:t>Диета ОВД, если подытожить — это здоровое питание с содержанием физиологической нормы всех нутриентов, направленное на поддержание нормального веса. Если хотите похудеть, придется значительно увеличить физические нагрузки и в питании уменьшить калорийность до 1500 ккал, или сразу выбрать вариант с пониженной энергетической ценностью, предназначенный для больных с ожирением</a:t>
            </a:r>
            <a:r>
              <a:rPr lang="ru-RU" sz="2000" b="1" dirty="0"/>
              <a:t>.</a:t>
            </a:r>
          </a:p>
        </p:txBody>
      </p:sp>
    </p:spTree>
    <p:extLst>
      <p:ext uri="{BB962C8B-B14F-4D97-AF65-F5344CB8AC3E}">
        <p14:creationId xmlns:p14="http://schemas.microsoft.com/office/powerpoint/2010/main" val="161972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1785" y="548680"/>
            <a:ext cx="11305256" cy="6001643"/>
          </a:xfrm>
          <a:prstGeom prst="rect">
            <a:avLst/>
          </a:prstGeom>
        </p:spPr>
        <p:txBody>
          <a:bodyPr wrap="square">
            <a:spAutoFit/>
          </a:bodyPr>
          <a:lstStyle/>
          <a:p>
            <a:pPr algn="just"/>
            <a:r>
              <a:rPr lang="ru-RU" dirty="0">
                <a:solidFill>
                  <a:srgbClr val="000000"/>
                </a:solidFill>
                <a:latin typeface="Arial" panose="020B0604020202020204" pitchFamily="34" charset="0"/>
              </a:rPr>
              <a:t>Исходя из средних величин интенсивности энергетических затрат, выделяют следующие </a:t>
            </a:r>
            <a:r>
              <a:rPr lang="ru-RU" b="1" i="1" dirty="0">
                <a:solidFill>
                  <a:srgbClr val="000000"/>
                </a:solidFill>
                <a:latin typeface="Arial" panose="020B0604020202020204" pitchFamily="34" charset="0"/>
              </a:rPr>
              <a:t>основные группы профессий</a:t>
            </a:r>
            <a:r>
              <a:rPr lang="ru-RU" dirty="0">
                <a:solidFill>
                  <a:srgbClr val="000000"/>
                </a:solidFill>
                <a:latin typeface="Arial" panose="020B0604020202020204" pitchFamily="34" charset="0"/>
              </a:rPr>
              <a:t>.</a:t>
            </a:r>
          </a:p>
          <a:p>
            <a:pPr algn="just"/>
            <a:r>
              <a:rPr lang="ru-RU" dirty="0">
                <a:solidFill>
                  <a:srgbClr val="000000"/>
                </a:solidFill>
                <a:latin typeface="Arial" panose="020B0604020202020204" pitchFamily="34" charset="0"/>
              </a:rPr>
              <a:t>1. Лица умственного труда и лица “сидячих” профессий, т.е. лица, работа которых не связана с физическим трудом, – 3000–3200 ккал.</a:t>
            </a:r>
          </a:p>
          <a:p>
            <a:pPr algn="just"/>
            <a:r>
              <a:rPr lang="ru-RU" dirty="0">
                <a:solidFill>
                  <a:srgbClr val="000000"/>
                </a:solidFill>
                <a:latin typeface="Arial" panose="020B0604020202020204" pitchFamily="34" charset="0"/>
              </a:rPr>
              <a:t>2. Лица физического труда, работающие на механизированных производствах (токари, фрезеровщики), – 3500–3700 ккал.</a:t>
            </a:r>
          </a:p>
          <a:p>
            <a:pPr algn="just"/>
            <a:r>
              <a:rPr lang="ru-RU" dirty="0">
                <a:solidFill>
                  <a:srgbClr val="000000"/>
                </a:solidFill>
                <a:latin typeface="Arial" panose="020B0604020202020204" pitchFamily="34" charset="0"/>
              </a:rPr>
              <a:t>3. Лица физического труда, занятые на немеханизированном производстве (слесари), – 4000 ккал.</a:t>
            </a:r>
          </a:p>
          <a:p>
            <a:pPr algn="just"/>
            <a:r>
              <a:rPr lang="ru-RU" dirty="0">
                <a:solidFill>
                  <a:srgbClr val="000000"/>
                </a:solidFill>
                <a:latin typeface="Arial" panose="020B0604020202020204" pitchFamily="34" charset="0"/>
              </a:rPr>
              <a:t>4. Лица, занятые тяжелым физическим трудом (шахтеры, лесорубы, грузчики), – 4500–5000 ккал.</a:t>
            </a:r>
            <a:endParaRPr lang="ru-RU" i="1" dirty="0">
              <a:solidFill>
                <a:srgbClr val="000000"/>
              </a:solidFill>
              <a:latin typeface="Arial" panose="020B0604020202020204" pitchFamily="34" charset="0"/>
            </a:endParaRPr>
          </a:p>
          <a:p>
            <a:pPr algn="just"/>
            <a:r>
              <a:rPr lang="ru-RU" i="1" dirty="0">
                <a:solidFill>
                  <a:srgbClr val="000000"/>
                </a:solidFill>
                <a:latin typeface="Arial" panose="020B0604020202020204" pitchFamily="34" charset="0"/>
              </a:rPr>
              <a:t>Необходимо помнить, что эти величины не являются абсолютными и могут быть внесены различные поправки — лица умственного труда, занимающиеся спортом</a:t>
            </a:r>
            <a:r>
              <a:rPr lang="ru-RU" dirty="0">
                <a:solidFill>
                  <a:srgbClr val="000000"/>
                </a:solidFill>
                <a:latin typeface="Arial" panose="020B0604020202020204" pitchFamily="34" charset="0"/>
              </a:rPr>
              <a:t>, должны получать дополнительный </a:t>
            </a:r>
            <a:r>
              <a:rPr lang="ru-RU" dirty="0" err="1">
                <a:solidFill>
                  <a:srgbClr val="000000"/>
                </a:solidFill>
                <a:latin typeface="Arial" panose="020B0604020202020204" pitchFamily="34" charset="0"/>
              </a:rPr>
              <a:t>калораж</a:t>
            </a:r>
            <a:r>
              <a:rPr lang="ru-RU" dirty="0">
                <a:solidFill>
                  <a:srgbClr val="000000"/>
                </a:solidFill>
                <a:latin typeface="Arial" panose="020B0604020202020204" pitchFamily="34" charset="0"/>
              </a:rPr>
              <a:t>; люди, живущие на Крайнем Севере, должны получать повышенный </a:t>
            </a:r>
            <a:r>
              <a:rPr lang="ru-RU" dirty="0" err="1">
                <a:solidFill>
                  <a:srgbClr val="000000"/>
                </a:solidFill>
                <a:latin typeface="Arial" panose="020B0604020202020204" pitchFamily="34" charset="0"/>
              </a:rPr>
              <a:t>калораж</a:t>
            </a:r>
            <a:r>
              <a:rPr lang="ru-RU" dirty="0">
                <a:solidFill>
                  <a:srgbClr val="000000"/>
                </a:solidFill>
                <a:latin typeface="Arial" panose="020B0604020202020204" pitchFamily="34" charset="0"/>
              </a:rPr>
              <a:t> по сравнению с указанными нормами. Также относительно увеличенным должен быть </a:t>
            </a:r>
            <a:r>
              <a:rPr lang="ru-RU" dirty="0" err="1">
                <a:solidFill>
                  <a:srgbClr val="000000"/>
                </a:solidFill>
                <a:latin typeface="Arial" panose="020B0604020202020204" pitchFamily="34" charset="0"/>
              </a:rPr>
              <a:t>калораж</a:t>
            </a:r>
            <a:r>
              <a:rPr lang="ru-RU" dirty="0">
                <a:solidFill>
                  <a:srgbClr val="000000"/>
                </a:solidFill>
                <a:latin typeface="Arial" panose="020B0604020202020204" pitchFamily="34" charset="0"/>
              </a:rPr>
              <a:t> у беременных и кормящих женщин.</a:t>
            </a:r>
          </a:p>
        </p:txBody>
      </p:sp>
    </p:spTree>
    <p:extLst>
      <p:ext uri="{BB962C8B-B14F-4D97-AF65-F5344CB8AC3E}">
        <p14:creationId xmlns:p14="http://schemas.microsoft.com/office/powerpoint/2010/main" val="311409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0"/>
            <a:ext cx="12071076" cy="6186309"/>
          </a:xfrm>
          <a:prstGeom prst="rect">
            <a:avLst/>
          </a:prstGeom>
        </p:spPr>
        <p:txBody>
          <a:bodyPr wrap="square">
            <a:spAutoFit/>
          </a:bodyPr>
          <a:lstStyle/>
          <a:p>
            <a:r>
              <a:rPr lang="ru-RU" sz="2800" i="1" dirty="0">
                <a:solidFill>
                  <a:srgbClr val="C00000"/>
                </a:solidFill>
                <a:latin typeface="Helvetica Neue"/>
              </a:rPr>
              <a:t>Классическая теория сбалансированного питания может быть сведена к нескольким фундаментальным постулатам:</a:t>
            </a:r>
          </a:p>
          <a:p>
            <a:endParaRPr lang="ru-RU" sz="2800" i="1" dirty="0">
              <a:solidFill>
                <a:srgbClr val="C00000"/>
              </a:solidFill>
              <a:latin typeface="Helvetica Neue"/>
            </a:endParaRPr>
          </a:p>
          <a:p>
            <a:pPr algn="just">
              <a:buFont typeface="+mj-lt"/>
              <a:buAutoNum type="arabicPeriod"/>
            </a:pPr>
            <a:r>
              <a:rPr lang="ru-RU" dirty="0">
                <a:solidFill>
                  <a:schemeClr val="accent1">
                    <a:lumMod val="50000"/>
                  </a:schemeClr>
                </a:solidFill>
                <a:latin typeface="Helvetica Neue"/>
              </a:rPr>
              <a:t>питание поддерживает молекулярный состав организма и возмещает его энергетические и пластические расходы;</a:t>
            </a:r>
          </a:p>
          <a:p>
            <a:pPr algn="just">
              <a:buFont typeface="+mj-lt"/>
              <a:buAutoNum type="arabicPeriod"/>
            </a:pPr>
            <a:r>
              <a:rPr lang="ru-RU" dirty="0">
                <a:solidFill>
                  <a:schemeClr val="accent1">
                    <a:lumMod val="50000"/>
                  </a:schemeClr>
                </a:solidFill>
                <a:latin typeface="Helvetica Neue"/>
              </a:rPr>
              <a:t>идеальным считается питание, при котором поступление пищевых веществ максимально точно (по времени и составу) соответствует их расходу;</a:t>
            </a:r>
          </a:p>
          <a:p>
            <a:pPr algn="just">
              <a:buFont typeface="+mj-lt"/>
              <a:buAutoNum type="arabicPeriod"/>
            </a:pPr>
            <a:r>
              <a:rPr lang="ru-RU" dirty="0">
                <a:solidFill>
                  <a:schemeClr val="accent1">
                    <a:lumMod val="50000"/>
                  </a:schemeClr>
                </a:solidFill>
                <a:latin typeface="Helvetica Neue"/>
              </a:rPr>
              <a:t>поступление пищевых веществ в кровь обеспечивается в результате разрушения пищевых структур и всасывания нутриентов, необходимых для метаболизма, энергетических и пластических потребностей организма;</a:t>
            </a:r>
          </a:p>
          <a:p>
            <a:pPr algn="just">
              <a:buFont typeface="+mj-lt"/>
              <a:buAutoNum type="arabicPeriod"/>
            </a:pPr>
            <a:r>
              <a:rPr lang="ru-RU" dirty="0">
                <a:solidFill>
                  <a:schemeClr val="accent1">
                    <a:lumMod val="50000"/>
                  </a:schemeClr>
                </a:solidFill>
                <a:latin typeface="Helvetica Neue"/>
              </a:rPr>
              <a:t>пища состоит из нескольких компонентов, различных по физиологическому значению, – нутриентов, балластных веществ (от которых она может быть очищена) и вредных (токсических) веществ;</a:t>
            </a:r>
          </a:p>
          <a:p>
            <a:pPr algn="just">
              <a:buFont typeface="+mj-lt"/>
              <a:buAutoNum type="arabicPeriod"/>
            </a:pPr>
            <a:r>
              <a:rPr lang="ru-RU" dirty="0">
                <a:solidFill>
                  <a:schemeClr val="accent1">
                    <a:lumMod val="50000"/>
                  </a:schemeClr>
                </a:solidFill>
                <a:latin typeface="Helvetica Neue"/>
              </a:rPr>
              <a:t>ценность пищевого продукта определяется содержанием и соотношением в нем аминокислот, моносахаридов, жирных кислот, витаминов и некоторых солей;</a:t>
            </a:r>
          </a:p>
          <a:p>
            <a:pPr algn="just">
              <a:buFont typeface="+mj-lt"/>
              <a:buAutoNum type="arabicPeriod"/>
            </a:pPr>
            <a:r>
              <a:rPr lang="ru-RU" dirty="0">
                <a:solidFill>
                  <a:schemeClr val="accent1">
                    <a:lumMod val="50000"/>
                  </a:schemeClr>
                </a:solidFill>
                <a:latin typeface="Helvetica Neue"/>
              </a:rPr>
              <a:t>утилизация пищи осуществляется самим организмом</a:t>
            </a:r>
            <a:r>
              <a:rPr lang="ru-RU" dirty="0">
                <a:solidFill>
                  <a:srgbClr val="000000"/>
                </a:solidFill>
                <a:latin typeface="Helvetica Neue"/>
              </a:rPr>
              <a:t>.</a:t>
            </a:r>
          </a:p>
        </p:txBody>
      </p:sp>
    </p:spTree>
    <p:extLst>
      <p:ext uri="{BB962C8B-B14F-4D97-AF65-F5344CB8AC3E}">
        <p14:creationId xmlns:p14="http://schemas.microsoft.com/office/powerpoint/2010/main" val="74122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3772" y="188640"/>
            <a:ext cx="10585176" cy="830997"/>
          </a:xfrm>
          <a:prstGeom prst="rect">
            <a:avLst/>
          </a:prstGeom>
        </p:spPr>
        <p:txBody>
          <a:bodyPr wrap="square">
            <a:spAutoFit/>
          </a:bodyPr>
          <a:lstStyle/>
          <a:p>
            <a:pPr algn="ctr"/>
            <a:r>
              <a:rPr lang="ru-RU" i="1" dirty="0">
                <a:solidFill>
                  <a:schemeClr val="accent3">
                    <a:lumMod val="50000"/>
                  </a:schemeClr>
                </a:solidFill>
                <a:latin typeface="Helvetica Neue"/>
              </a:rPr>
              <a:t>Законы сохранения постоянства молекулярного состава организма и питание</a:t>
            </a:r>
          </a:p>
        </p:txBody>
      </p:sp>
      <p:sp>
        <p:nvSpPr>
          <p:cNvPr id="3" name="Прямоугольник 2"/>
          <p:cNvSpPr/>
          <p:nvPr/>
        </p:nvSpPr>
        <p:spPr>
          <a:xfrm>
            <a:off x="333772" y="1412776"/>
            <a:ext cx="11665296" cy="4524315"/>
          </a:xfrm>
          <a:prstGeom prst="rect">
            <a:avLst/>
          </a:prstGeom>
        </p:spPr>
        <p:txBody>
          <a:bodyPr wrap="square">
            <a:spAutoFit/>
          </a:bodyPr>
          <a:lstStyle/>
          <a:p>
            <a:r>
              <a:rPr lang="ru-RU" dirty="0">
                <a:solidFill>
                  <a:srgbClr val="000000"/>
                </a:solidFill>
                <a:latin typeface="Helvetica Neue"/>
              </a:rPr>
              <a:t>Классическая теория питания опирается на основные законы сохранения материи и энергии по отношению к биологическим системам. </a:t>
            </a:r>
          </a:p>
          <a:p>
            <a:r>
              <a:rPr lang="ru-RU" dirty="0">
                <a:solidFill>
                  <a:srgbClr val="000000"/>
                </a:solidFill>
                <a:latin typeface="Helvetica Neue"/>
              </a:rPr>
              <a:t>Применительно к живым организмам можно было бы говорить и о законе сохранения их молекулярного состава.</a:t>
            </a:r>
          </a:p>
          <a:p>
            <a:r>
              <a:rPr lang="ru-RU" dirty="0">
                <a:solidFill>
                  <a:srgbClr val="000000"/>
                </a:solidFill>
                <a:latin typeface="Helvetica Neue"/>
              </a:rPr>
              <a:t>Балансный подход сводится к тому, что пищевые вещества, поступающие в организм, должны компенсировать их потери, связанные с основным обменом, внешней работой, а для молодых организмов – еще и с ростом.</a:t>
            </a:r>
          </a:p>
          <a:p>
            <a:r>
              <a:rPr lang="ru-RU" dirty="0">
                <a:solidFill>
                  <a:srgbClr val="000000"/>
                </a:solidFill>
                <a:latin typeface="Helvetica Neue"/>
              </a:rPr>
              <a:t> Теория сбалансированного питания базируется на том, что в организм должен поступать такой набор веществ, который возмещает вещества, расходуемые на построение структур тела и на работу. </a:t>
            </a:r>
          </a:p>
          <a:p>
            <a:r>
              <a:rPr lang="ru-RU" dirty="0">
                <a:solidFill>
                  <a:srgbClr val="000000"/>
                </a:solidFill>
                <a:latin typeface="Helvetica Neue"/>
              </a:rPr>
              <a:t>Следовательно, балансный подход связан с поддержанием постоянства молекулярного состава живых систем.</a:t>
            </a:r>
          </a:p>
        </p:txBody>
      </p:sp>
    </p:spTree>
    <p:extLst>
      <p:ext uri="{BB962C8B-B14F-4D97-AF65-F5344CB8AC3E}">
        <p14:creationId xmlns:p14="http://schemas.microsoft.com/office/powerpoint/2010/main" val="388268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764" y="0"/>
            <a:ext cx="11377264" cy="6001643"/>
          </a:xfrm>
          <a:prstGeom prst="rect">
            <a:avLst/>
          </a:prstGeom>
        </p:spPr>
        <p:txBody>
          <a:bodyPr wrap="square">
            <a:spAutoFit/>
          </a:bodyPr>
          <a:lstStyle/>
          <a:p>
            <a:pPr algn="ctr"/>
            <a:r>
              <a:rPr lang="ru-RU" i="1" dirty="0">
                <a:solidFill>
                  <a:schemeClr val="accent1">
                    <a:lumMod val="50000"/>
                  </a:schemeClr>
                </a:solidFill>
              </a:rPr>
              <a:t>На основе теории сбалансированного питания были разработаны различные пищевые рационы для всех групп населения с учетом физических нагрузок, климатических и других условий; созданы новые пищевые технологии; обнаружены ранее неизвестные аминокислоты, витамины, микроэлементы. </a:t>
            </a:r>
            <a:r>
              <a:rPr lang="ru-RU" i="1" dirty="0"/>
              <a:t>Классическая теория сбалансированного питания стимулировала развитие важных теоретических и практических положений, в том числе положений об идеальной пище. Крупный вклад в развитие теории сбалансированного питания внесли акад. А.А. Покровский и его ученики</a:t>
            </a:r>
            <a:r>
              <a:rPr lang="ru-RU" dirty="0"/>
              <a:t>.</a:t>
            </a:r>
          </a:p>
          <a:p>
            <a:pPr algn="just"/>
            <a:r>
              <a:rPr lang="ru-RU" dirty="0"/>
              <a:t> </a:t>
            </a:r>
            <a:r>
              <a:rPr lang="ru-RU" i="1" dirty="0">
                <a:solidFill>
                  <a:srgbClr val="C00000"/>
                </a:solidFill>
              </a:rPr>
              <a:t>Согласно теории общее количество пищевых веществ должно быть не менее 60, в том числе 18 аминокислот, 12 витаминов, 16 минеральных веществ. </a:t>
            </a:r>
            <a:r>
              <a:rPr lang="ru-RU" i="1" dirty="0">
                <a:solidFill>
                  <a:schemeClr val="accent4">
                    <a:lumMod val="50000"/>
                  </a:schemeClr>
                </a:solidFill>
              </a:rPr>
              <a:t>Соотношение между белками, жирами и углеводами должно соответствовать 1:1,3:4,6. </a:t>
            </a:r>
          </a:p>
          <a:p>
            <a:pPr algn="just"/>
            <a:r>
              <a:rPr lang="ru-RU" i="1" dirty="0">
                <a:solidFill>
                  <a:schemeClr val="accent4">
                    <a:lumMod val="50000"/>
                  </a:schemeClr>
                </a:solidFill>
              </a:rPr>
              <a:t>Однако балансный подход и вытекающая из него идея рафинированной, </a:t>
            </a:r>
            <a:r>
              <a:rPr lang="ru-RU" i="1" dirty="0" err="1">
                <a:solidFill>
                  <a:schemeClr val="accent4">
                    <a:lumMod val="50000"/>
                  </a:schemeClr>
                </a:solidFill>
              </a:rPr>
              <a:t>безбалластной</a:t>
            </a:r>
            <a:r>
              <a:rPr lang="ru-RU" i="1" dirty="0">
                <a:solidFill>
                  <a:schemeClr val="accent4">
                    <a:lumMod val="50000"/>
                  </a:schemeClr>
                </a:solidFill>
              </a:rPr>
              <a:t> пищи принесли и существенный вред. </a:t>
            </a:r>
          </a:p>
          <a:p>
            <a:pPr algn="just"/>
            <a:r>
              <a:rPr lang="ru-RU" i="1" dirty="0">
                <a:solidFill>
                  <a:schemeClr val="accent4">
                    <a:lumMod val="50000"/>
                  </a:schemeClr>
                </a:solidFill>
              </a:rPr>
              <a:t>Исследователи стали фиксировать так называемые болезни цивилизации - атеросклероз, диабет, остеохондроз, </a:t>
            </a:r>
            <a:r>
              <a:rPr lang="ru-RU" i="1" dirty="0" err="1">
                <a:solidFill>
                  <a:schemeClr val="accent4">
                    <a:lumMod val="50000"/>
                  </a:schemeClr>
                </a:solidFill>
              </a:rPr>
              <a:t>остеоартроз</a:t>
            </a:r>
            <a:r>
              <a:rPr lang="ru-RU" i="1" dirty="0">
                <a:solidFill>
                  <a:schemeClr val="accent4">
                    <a:lumMod val="50000"/>
                  </a:schemeClr>
                </a:solidFill>
              </a:rPr>
              <a:t> </a:t>
            </a:r>
            <a:endParaRPr lang="ru-RU" dirty="0"/>
          </a:p>
        </p:txBody>
      </p:sp>
    </p:spTree>
    <p:extLst>
      <p:ext uri="{BB962C8B-B14F-4D97-AF65-F5344CB8AC3E}">
        <p14:creationId xmlns:p14="http://schemas.microsoft.com/office/powerpoint/2010/main" val="143986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9796" y="58847"/>
            <a:ext cx="11377264" cy="3416320"/>
          </a:xfrm>
          <a:prstGeom prst="rect">
            <a:avLst/>
          </a:prstGeom>
        </p:spPr>
        <p:txBody>
          <a:bodyPr wrap="square">
            <a:spAutoFit/>
          </a:bodyPr>
          <a:lstStyle/>
          <a:p>
            <a:pPr algn="ctr"/>
            <a:r>
              <a:rPr lang="ru-RU" i="1" dirty="0">
                <a:solidFill>
                  <a:srgbClr val="C00000"/>
                </a:solidFill>
              </a:rPr>
              <a:t>теория сбалансированного питания была подвергнута переоценке</a:t>
            </a:r>
            <a:r>
              <a:rPr lang="ru-RU" dirty="0"/>
              <a:t>. </a:t>
            </a:r>
          </a:p>
          <a:p>
            <a:pPr algn="ctr"/>
            <a:r>
              <a:rPr lang="ru-RU" dirty="0"/>
              <a:t>Кризис этой теории стимулировал новые научные исследования в области физиологии пищеварения, биохимии пищи, микробиологии. </a:t>
            </a:r>
          </a:p>
          <a:p>
            <a:pPr algn="ctr"/>
            <a:r>
              <a:rPr lang="ru-RU" dirty="0"/>
              <a:t>Были открыты новые механизмы пищеварения. Оказалось, что переваривание происходит не только в полости кишечника, но значительный удельный вес </a:t>
            </a:r>
          </a:p>
          <a:p>
            <a:pPr algn="ctr"/>
            <a:r>
              <a:rPr lang="ru-RU" dirty="0"/>
              <a:t> занимает пищеварение непосредственно на стенке кишечника, на мембранах его клеток. Была открыта ранее неизвестная гормональная система кишечника. Получены новые сведения относительно роли микроорганизмов, обитающих постоянно в кишечнике, и об их взаимоотношениях с организмом человека. </a:t>
            </a:r>
          </a:p>
        </p:txBody>
      </p:sp>
      <p:sp>
        <p:nvSpPr>
          <p:cNvPr id="4" name="Прямоугольник 3"/>
          <p:cNvSpPr/>
          <p:nvPr/>
        </p:nvSpPr>
        <p:spPr>
          <a:xfrm>
            <a:off x="189756" y="3475167"/>
            <a:ext cx="11737304" cy="3539430"/>
          </a:xfrm>
          <a:prstGeom prst="rect">
            <a:avLst/>
          </a:prstGeom>
        </p:spPr>
        <p:txBody>
          <a:bodyPr wrap="square">
            <a:spAutoFit/>
          </a:bodyPr>
          <a:lstStyle/>
          <a:p>
            <a:r>
              <a:rPr lang="ru-RU" i="1" dirty="0">
                <a:solidFill>
                  <a:srgbClr val="FF0000"/>
                </a:solidFill>
              </a:rPr>
              <a:t>Все это привело к появлению новой теории - теории адекватного питания</a:t>
            </a:r>
            <a:r>
              <a:rPr lang="ru-RU" dirty="0"/>
              <a:t>. </a:t>
            </a:r>
            <a:r>
              <a:rPr lang="ru-RU" sz="2800" i="1" dirty="0">
                <a:solidFill>
                  <a:schemeClr val="accent6">
                    <a:lumMod val="50000"/>
                  </a:schemeClr>
                </a:solidFill>
              </a:rPr>
              <a:t>Она вобрала в себя все ценное, что было в теории сбалансированного питания, но появились и новые положения. Согласно этой теории необходимым компонентом пищи являются не только полезные, но и балластные вещества (пищевые волокна). Было сформулировано представление о внутренней экологии (</a:t>
            </a:r>
            <a:r>
              <a:rPr lang="ru-RU" sz="2800" i="1" dirty="0" err="1">
                <a:solidFill>
                  <a:schemeClr val="accent6">
                    <a:lumMod val="50000"/>
                  </a:schemeClr>
                </a:solidFill>
              </a:rPr>
              <a:t>эндоэкологии</a:t>
            </a:r>
            <a:r>
              <a:rPr lang="ru-RU" sz="2800" i="1" dirty="0">
                <a:solidFill>
                  <a:schemeClr val="accent6">
                    <a:lumMod val="50000"/>
                  </a:schemeClr>
                </a:solidFill>
              </a:rPr>
              <a:t>) человека, образуемой благодаря взаимодействию организма хозяина и его микрофлоры</a:t>
            </a:r>
          </a:p>
        </p:txBody>
      </p:sp>
    </p:spTree>
    <p:extLst>
      <p:ext uri="{BB962C8B-B14F-4D97-AF65-F5344CB8AC3E}">
        <p14:creationId xmlns:p14="http://schemas.microsoft.com/office/powerpoint/2010/main" val="218555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3772" y="260648"/>
            <a:ext cx="11305256" cy="1200329"/>
          </a:xfrm>
          <a:prstGeom prst="rect">
            <a:avLst/>
          </a:prstGeom>
        </p:spPr>
        <p:txBody>
          <a:bodyPr wrap="square">
            <a:spAutoFit/>
          </a:bodyPr>
          <a:lstStyle/>
          <a:p>
            <a:pPr algn="ctr"/>
            <a:r>
              <a:rPr lang="ru-RU" i="1" dirty="0">
                <a:solidFill>
                  <a:schemeClr val="accent1">
                    <a:lumMod val="50000"/>
                  </a:schemeClr>
                </a:solidFill>
              </a:rPr>
              <a:t>Закон первый - необходимо соблюдать равновесие между поступающей с пищей энергией (калорийностью пищи) и энергетическими затратами организма</a:t>
            </a:r>
            <a:r>
              <a:rPr lang="ru-RU" dirty="0"/>
              <a:t>. </a:t>
            </a:r>
          </a:p>
        </p:txBody>
      </p:sp>
      <p:sp>
        <p:nvSpPr>
          <p:cNvPr id="3" name="Прямоугольник 2"/>
          <p:cNvSpPr/>
          <p:nvPr/>
        </p:nvSpPr>
        <p:spPr>
          <a:xfrm>
            <a:off x="477788" y="1460978"/>
            <a:ext cx="11161240" cy="1200329"/>
          </a:xfrm>
          <a:prstGeom prst="rect">
            <a:avLst/>
          </a:prstGeom>
        </p:spPr>
        <p:txBody>
          <a:bodyPr wrap="square">
            <a:spAutoFit/>
          </a:bodyPr>
          <a:lstStyle/>
          <a:p>
            <a:pPr algn="ctr"/>
            <a:r>
              <a:rPr lang="ru-RU" i="1" dirty="0">
                <a:solidFill>
                  <a:schemeClr val="accent2">
                    <a:lumMod val="50000"/>
                  </a:schemeClr>
                </a:solidFill>
              </a:rPr>
              <a:t>Закон второй - необходимо придерживаться сбалансированности между поступающими в организм белками, жирами, углеводами, витаминами, минеральными веществами и балластными веществами. </a:t>
            </a:r>
          </a:p>
        </p:txBody>
      </p:sp>
      <p:sp>
        <p:nvSpPr>
          <p:cNvPr id="4" name="Прямоугольник 3"/>
          <p:cNvSpPr/>
          <p:nvPr/>
        </p:nvSpPr>
        <p:spPr>
          <a:xfrm>
            <a:off x="333772" y="2661307"/>
            <a:ext cx="11161240" cy="954107"/>
          </a:xfrm>
          <a:prstGeom prst="rect">
            <a:avLst/>
          </a:prstGeom>
        </p:spPr>
        <p:txBody>
          <a:bodyPr wrap="square">
            <a:spAutoFit/>
          </a:bodyPr>
          <a:lstStyle/>
          <a:p>
            <a:pPr algn="ctr"/>
            <a:r>
              <a:rPr lang="ru-RU" sz="2800" i="1" dirty="0"/>
              <a:t>Третий закон - необходимо соблюдать режим питания - регулярность и оптимальное распределение пищи в течение д</a:t>
            </a:r>
            <a:r>
              <a:rPr lang="ru-RU" dirty="0"/>
              <a:t>ня. </a:t>
            </a:r>
          </a:p>
        </p:txBody>
      </p:sp>
      <p:sp>
        <p:nvSpPr>
          <p:cNvPr id="5" name="Прямоугольник 4"/>
          <p:cNvSpPr/>
          <p:nvPr/>
        </p:nvSpPr>
        <p:spPr>
          <a:xfrm>
            <a:off x="621804" y="4005064"/>
            <a:ext cx="11017224" cy="1815882"/>
          </a:xfrm>
          <a:prstGeom prst="rect">
            <a:avLst/>
          </a:prstGeom>
        </p:spPr>
        <p:txBody>
          <a:bodyPr wrap="square">
            <a:spAutoFit/>
          </a:bodyPr>
          <a:lstStyle/>
          <a:p>
            <a:pPr algn="ctr"/>
            <a:r>
              <a:rPr lang="ru-RU" sz="2800" i="1" dirty="0">
                <a:solidFill>
                  <a:schemeClr val="accent1">
                    <a:lumMod val="50000"/>
                  </a:schemeClr>
                </a:solidFill>
              </a:rPr>
              <a:t>Четвертый закон - следуя в питании возрастным потребностям организма и двигательной активности, необходимо учитывать необходимую профилактическую направленность рациона питания. </a:t>
            </a:r>
          </a:p>
        </p:txBody>
      </p:sp>
    </p:spTree>
    <p:extLst>
      <p:ext uri="{BB962C8B-B14F-4D97-AF65-F5344CB8AC3E}">
        <p14:creationId xmlns:p14="http://schemas.microsoft.com/office/powerpoint/2010/main" val="368600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9796" y="116632"/>
            <a:ext cx="9649072" cy="1261884"/>
          </a:xfrm>
          <a:prstGeom prst="rect">
            <a:avLst/>
          </a:prstGeom>
        </p:spPr>
        <p:txBody>
          <a:bodyPr wrap="square">
            <a:spAutoFit/>
          </a:bodyPr>
          <a:lstStyle/>
          <a:p>
            <a:pPr algn="ctr"/>
            <a:r>
              <a:rPr lang="ru-RU" sz="2800" i="1" dirty="0">
                <a:solidFill>
                  <a:schemeClr val="accent5">
                    <a:lumMod val="50000"/>
                  </a:schemeClr>
                </a:solidFill>
                <a:latin typeface="Helvetica Neue"/>
              </a:rPr>
              <a:t>Питание и продолжительность жизни</a:t>
            </a:r>
          </a:p>
          <a:p>
            <a:r>
              <a:rPr lang="ru-RU" dirty="0">
                <a:solidFill>
                  <a:srgbClr val="000000"/>
                </a:solidFill>
                <a:latin typeface="Helvetica Neue"/>
              </a:rPr>
              <a:t/>
            </a:r>
            <a:br>
              <a:rPr lang="ru-RU" dirty="0">
                <a:solidFill>
                  <a:srgbClr val="000000"/>
                </a:solidFill>
                <a:latin typeface="Helvetica Neue"/>
              </a:rPr>
            </a:br>
            <a:endParaRPr lang="ru-RU" dirty="0"/>
          </a:p>
        </p:txBody>
      </p:sp>
      <p:sp>
        <p:nvSpPr>
          <p:cNvPr id="3" name="Прямоугольник 2"/>
          <p:cNvSpPr/>
          <p:nvPr/>
        </p:nvSpPr>
        <p:spPr>
          <a:xfrm>
            <a:off x="-98276" y="548680"/>
            <a:ext cx="12169352" cy="6370975"/>
          </a:xfrm>
          <a:prstGeom prst="rect">
            <a:avLst/>
          </a:prstGeom>
        </p:spPr>
        <p:txBody>
          <a:bodyPr wrap="square">
            <a:spAutoFit/>
          </a:bodyPr>
          <a:lstStyle/>
          <a:p>
            <a:r>
              <a:rPr lang="ru-RU" sz="2000" i="1" dirty="0">
                <a:solidFill>
                  <a:srgbClr val="FF0000"/>
                </a:solidFill>
                <a:latin typeface="Helvetica Neue"/>
              </a:rPr>
              <a:t>Существуют несомненные доказательства влияния пищи и питания на многие важнейшие биологические характеристики организма, в частности на продолжительность жизни, старение, время оптимального функционирования его физиологических систем</a:t>
            </a:r>
            <a:r>
              <a:rPr lang="ru-RU" dirty="0">
                <a:solidFill>
                  <a:srgbClr val="000000"/>
                </a:solidFill>
                <a:latin typeface="Helvetica Neue"/>
              </a:rPr>
              <a:t>.</a:t>
            </a:r>
          </a:p>
          <a:p>
            <a:r>
              <a:rPr lang="ru-RU" i="1" dirty="0">
                <a:solidFill>
                  <a:schemeClr val="accent1">
                    <a:lumMod val="50000"/>
                  </a:schemeClr>
                </a:solidFill>
                <a:latin typeface="Helvetica Neue"/>
              </a:rPr>
              <a:t>Диета играет важную роль в поддержании психического статуса лиц пожилого возраста.</a:t>
            </a:r>
          </a:p>
          <a:p>
            <a:pPr algn="just"/>
            <a:r>
              <a:rPr lang="ru-RU" i="1" dirty="0">
                <a:solidFill>
                  <a:schemeClr val="tx2">
                    <a:lumMod val="50000"/>
                  </a:schemeClr>
                </a:solidFill>
                <a:latin typeface="Helvetica Neue"/>
              </a:rPr>
              <a:t>Одной из наиболее общих закономерностей, продемонстрированной рядом исследователей в экспериментах на млекопитающих разных видов, является резкое увеличение продолжительности жизни при ограничении потребления пищи. Например, у крыс продолжительность жизни при ограниченном потреблении пищи увеличивается на 50 %,</a:t>
            </a:r>
          </a:p>
          <a:p>
            <a:pPr algn="just"/>
            <a:r>
              <a:rPr lang="ru-RU" sz="2000" i="1" dirty="0">
                <a:solidFill>
                  <a:schemeClr val="accent5">
                    <a:lumMod val="50000"/>
                  </a:schemeClr>
                </a:solidFill>
                <a:latin typeface="Helvetica Neue"/>
              </a:rPr>
              <a:t>Большой интерес представляют наблюдения В. Н. Никитина (1984), показавшего, что при ограничении диеты меняется гормональное зеркало организма, повышаются уровни кортикотропина и </a:t>
            </a:r>
            <a:r>
              <a:rPr lang="ru-RU" sz="2000" i="1" dirty="0" err="1">
                <a:solidFill>
                  <a:schemeClr val="accent5">
                    <a:lumMod val="50000"/>
                  </a:schemeClr>
                </a:solidFill>
                <a:latin typeface="Helvetica Neue"/>
              </a:rPr>
              <a:t>кортикостерона</a:t>
            </a:r>
            <a:r>
              <a:rPr lang="ru-RU" sz="2000" i="1" dirty="0">
                <a:solidFill>
                  <a:schemeClr val="accent5">
                    <a:lumMod val="50000"/>
                  </a:schemeClr>
                </a:solidFill>
                <a:latin typeface="Helvetica Neue"/>
              </a:rPr>
              <a:t> в крови и заметно снижаются уровни </a:t>
            </a:r>
            <a:r>
              <a:rPr lang="ru-RU" sz="2000" i="1" dirty="0" err="1">
                <a:solidFill>
                  <a:schemeClr val="accent5">
                    <a:lumMod val="50000"/>
                  </a:schemeClr>
                </a:solidFill>
                <a:latin typeface="Helvetica Neue"/>
              </a:rPr>
              <a:t>тиреотропина</a:t>
            </a:r>
            <a:r>
              <a:rPr lang="ru-RU" sz="2000" i="1" dirty="0">
                <a:solidFill>
                  <a:schemeClr val="accent5">
                    <a:lumMod val="50000"/>
                  </a:schemeClr>
                </a:solidFill>
                <a:latin typeface="Helvetica Neue"/>
              </a:rPr>
              <a:t>, тироксина и инсулина.</a:t>
            </a:r>
          </a:p>
          <a:p>
            <a:r>
              <a:rPr lang="ru-RU" i="1" dirty="0">
                <a:solidFill>
                  <a:schemeClr val="accent5"/>
                </a:solidFill>
                <a:latin typeface="Helvetica Neue"/>
              </a:rPr>
              <a:t>Показано также, что при нормальной по объему диете, но при уменьшенном содержании белка также наблюдается значительное увеличение продолжительности жизни. Общий уровень не только белка, но и отдельных аминокислот может влиять на продолжительность жизни</a:t>
            </a:r>
            <a:r>
              <a:rPr lang="ru-RU" dirty="0">
                <a:solidFill>
                  <a:srgbClr val="000000"/>
                </a:solidFill>
                <a:latin typeface="Helvetica Neue"/>
              </a:rPr>
              <a:t>. </a:t>
            </a:r>
          </a:p>
        </p:txBody>
      </p:sp>
    </p:spTree>
    <p:extLst>
      <p:ext uri="{BB962C8B-B14F-4D97-AF65-F5344CB8AC3E}">
        <p14:creationId xmlns:p14="http://schemas.microsoft.com/office/powerpoint/2010/main" val="33279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17948" y="44624"/>
            <a:ext cx="8640960" cy="461665"/>
          </a:xfrm>
          <a:prstGeom prst="rect">
            <a:avLst/>
          </a:prstGeom>
        </p:spPr>
        <p:txBody>
          <a:bodyPr wrap="square">
            <a:spAutoFit/>
          </a:bodyPr>
          <a:lstStyle/>
          <a:p>
            <a:pPr algn="ctr"/>
            <a:r>
              <a:rPr lang="ru-RU" i="1" dirty="0">
                <a:solidFill>
                  <a:srgbClr val="C00000"/>
                </a:solidFill>
                <a:latin typeface="Helvetica Neue"/>
              </a:rPr>
              <a:t>Какие продукты понижают сахар в крови?</a:t>
            </a:r>
            <a:endParaRPr lang="ru-RU" i="1" dirty="0">
              <a:solidFill>
                <a:srgbClr val="C00000"/>
              </a:solidFill>
            </a:endParaRPr>
          </a:p>
        </p:txBody>
      </p:sp>
      <p:sp>
        <p:nvSpPr>
          <p:cNvPr id="3" name="Прямоугольник 2"/>
          <p:cNvSpPr/>
          <p:nvPr/>
        </p:nvSpPr>
        <p:spPr>
          <a:xfrm>
            <a:off x="81745" y="980728"/>
            <a:ext cx="12025336" cy="5693866"/>
          </a:xfrm>
          <a:prstGeom prst="rect">
            <a:avLst/>
          </a:prstGeom>
        </p:spPr>
        <p:txBody>
          <a:bodyPr wrap="square">
            <a:spAutoFit/>
          </a:bodyPr>
          <a:lstStyle/>
          <a:p>
            <a:pPr algn="ctr"/>
            <a:r>
              <a:rPr lang="ru-RU" sz="2800" i="1" dirty="0">
                <a:solidFill>
                  <a:schemeClr val="accent1">
                    <a:lumMod val="50000"/>
                  </a:schemeClr>
                </a:solidFill>
                <a:latin typeface="Helvetica Neue"/>
              </a:rPr>
              <a:t>Все употребляемые в пищу продукты делятся на 3 категории согласно гипогликемическому индексу (ГИ), который показывает, насколько продукт способен повысить содержание сахара в крови. </a:t>
            </a:r>
          </a:p>
          <a:p>
            <a:pPr algn="just"/>
            <a:r>
              <a:rPr lang="ru-RU" sz="2000" b="1" i="1" dirty="0">
                <a:solidFill>
                  <a:schemeClr val="accent2">
                    <a:lumMod val="50000"/>
                  </a:schemeClr>
                </a:solidFill>
                <a:latin typeface="Helvetica Neue"/>
              </a:rPr>
              <a:t>Чем ниже гипогликемический индекс, тем безопаснее продукт для людей, у кого показатель сахара в анализе крови выше нормы, и, конечно же, для пациентов, страдающих диабетом.</a:t>
            </a:r>
          </a:p>
          <a:p>
            <a:pPr algn="just"/>
            <a:r>
              <a:rPr lang="ru-RU" sz="2000" b="1" i="1" dirty="0">
                <a:solidFill>
                  <a:schemeClr val="accent2">
                    <a:lumMod val="50000"/>
                  </a:schemeClr>
                </a:solidFill>
                <a:latin typeface="Helvetica Neue"/>
              </a:rPr>
              <a:t>Первая группа продуктов имеет высокий гипогликемический индекс (более 70), а значит, они способны повышать уровень сахара в крови. Не стоит думать, что в категорию этих продуктов входят лишь сладости и выпечка, среди них есть также фрукты и напитки.</a:t>
            </a:r>
          </a:p>
          <a:p>
            <a:pPr algn="just"/>
            <a:r>
              <a:rPr lang="ru-RU" sz="2000" b="1" i="1" dirty="0">
                <a:solidFill>
                  <a:schemeClr val="accent2">
                    <a:lumMod val="50000"/>
                  </a:schemeClr>
                </a:solidFill>
                <a:latin typeface="Helvetica Neue"/>
              </a:rPr>
              <a:t>Понятно, что к продуктам с индексом 70 и выше относятся конфеты, в том числе и шоколад, различные сладости (за исключением мармелада), мед. </a:t>
            </a:r>
          </a:p>
          <a:p>
            <a:pPr algn="just"/>
            <a:r>
              <a:rPr lang="ru-RU" sz="2000" b="1" i="1" dirty="0">
                <a:solidFill>
                  <a:schemeClr val="accent2">
                    <a:lumMod val="50000"/>
                  </a:schemeClr>
                </a:solidFill>
                <a:latin typeface="Helvetica Neue"/>
              </a:rPr>
              <a:t>Сюда же можно отнести любимые десерты и кондитерские изделия (вафли, сладкое печенье, торты, пирожные). </a:t>
            </a:r>
          </a:p>
          <a:p>
            <a:pPr algn="just"/>
            <a:r>
              <a:rPr lang="ru-RU" sz="2000" b="1" i="1" dirty="0">
                <a:solidFill>
                  <a:schemeClr val="accent2">
                    <a:lumMod val="50000"/>
                  </a:schemeClr>
                </a:solidFill>
                <a:latin typeface="Helvetica Neue"/>
              </a:rPr>
              <a:t>Кстати, что касается шоколада, то высоким ГИ равным 70 отличаются лишь молочный шоколад и шоколадные батончики в то время как у черного шоколада с высоким содержанием какао ГИ колеблется в пределах 20-30.</a:t>
            </a:r>
          </a:p>
        </p:txBody>
      </p:sp>
    </p:spTree>
    <p:extLst>
      <p:ext uri="{BB962C8B-B14F-4D97-AF65-F5344CB8AC3E}">
        <p14:creationId xmlns:p14="http://schemas.microsoft.com/office/powerpoint/2010/main" val="32014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67FFAF07-FDD4-4CA6-86F5-B0BFE1F8F201}"/>
              </a:ext>
            </a:extLst>
          </p:cNvPr>
          <p:cNvPicPr>
            <a:picLocks noChangeAspect="1"/>
          </p:cNvPicPr>
          <p:nvPr/>
        </p:nvPicPr>
        <p:blipFill>
          <a:blip r:embed="rId2"/>
          <a:stretch>
            <a:fillRect/>
          </a:stretch>
        </p:blipFill>
        <p:spPr>
          <a:xfrm>
            <a:off x="211980" y="159878"/>
            <a:ext cx="11393900" cy="6796595"/>
          </a:xfrm>
          <a:prstGeom prst="rect">
            <a:avLst/>
          </a:prstGeom>
        </p:spPr>
      </p:pic>
    </p:spTree>
    <p:extLst>
      <p:ext uri="{BB962C8B-B14F-4D97-AF65-F5344CB8AC3E}">
        <p14:creationId xmlns:p14="http://schemas.microsoft.com/office/powerpoint/2010/main" val="211300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9756" y="116632"/>
            <a:ext cx="11449272" cy="5078313"/>
          </a:xfrm>
          <a:prstGeom prst="rect">
            <a:avLst/>
          </a:prstGeom>
        </p:spPr>
        <p:txBody>
          <a:bodyPr wrap="square">
            <a:spAutoFit/>
          </a:bodyPr>
          <a:lstStyle/>
          <a:p>
            <a:r>
              <a:rPr lang="ru-RU" dirty="0">
                <a:solidFill>
                  <a:srgbClr val="0044BB"/>
                </a:solidFill>
                <a:latin typeface="Helvetica Neue"/>
                <a:hlinkClick r:id="rId2"/>
              </a:rPr>
              <a:t>Продукты с высоким гликемическим индексом</a:t>
            </a:r>
            <a:endParaRPr lang="ru-RU" dirty="0">
              <a:solidFill>
                <a:srgbClr val="000000"/>
              </a:solidFill>
              <a:latin typeface="Helvetica Neue"/>
            </a:endParaRPr>
          </a:p>
          <a:p>
            <a:r>
              <a:rPr lang="ru-RU" sz="2000" i="1" dirty="0">
                <a:solidFill>
                  <a:schemeClr val="accent1">
                    <a:lumMod val="50000"/>
                  </a:schemeClr>
                </a:solidFill>
                <a:latin typeface="Helvetica Neue"/>
              </a:rPr>
              <a:t>Высоким гипогликемическим индексом  отличаются многие изделия из теста, которые на первый взгляд содержат совсем немного сахара или не содержат его вовсе:</a:t>
            </a:r>
          </a:p>
          <a:p>
            <a:r>
              <a:rPr lang="ru-RU" sz="2000" i="1" dirty="0">
                <a:solidFill>
                  <a:schemeClr val="accent1">
                    <a:lumMod val="50000"/>
                  </a:schemeClr>
                </a:solidFill>
                <a:latin typeface="Helvetica Neue"/>
              </a:rPr>
              <a:t> сдобная выпечка, хлебобулочные изделия из муки высшего сорта, различные виды макарон, для изготовления которых использовалась мука из мягких сортов пшеницы. </a:t>
            </a:r>
          </a:p>
          <a:p>
            <a:r>
              <a:rPr lang="ru-RU" sz="2000" i="1" dirty="0">
                <a:solidFill>
                  <a:schemeClr val="accent1">
                    <a:lumMod val="50000"/>
                  </a:schemeClr>
                </a:solidFill>
                <a:latin typeface="Helvetica Neue"/>
              </a:rPr>
              <a:t>Даже диетические пшеничные хлебцы не могут похвастать низким ГИ, у них он равен 75.</a:t>
            </a:r>
          </a:p>
          <a:p>
            <a:r>
              <a:rPr lang="ru-RU" sz="2000" i="1" dirty="0">
                <a:solidFill>
                  <a:schemeClr val="accent1">
                    <a:lumMod val="50000"/>
                  </a:schemeClr>
                </a:solidFill>
                <a:latin typeface="Helvetica Neue"/>
              </a:rPr>
              <a:t>Как ни странно, гипогликемический индекс (ГИ) выше 70 (для сравнения, у чистой глюкозы он равен 100) отмечается у изделий, отнесенных к разряду  фаст-</a:t>
            </a:r>
            <a:r>
              <a:rPr lang="ru-RU" sz="2000" i="1" dirty="0" err="1">
                <a:solidFill>
                  <a:schemeClr val="accent1">
                    <a:lumMod val="50000"/>
                  </a:schemeClr>
                </a:solidFill>
                <a:latin typeface="Helvetica Neue"/>
              </a:rPr>
              <a:t>фуда</a:t>
            </a:r>
            <a:r>
              <a:rPr lang="ru-RU" sz="2000" i="1" dirty="0">
                <a:solidFill>
                  <a:schemeClr val="accent1">
                    <a:lumMod val="50000"/>
                  </a:schemeClr>
                </a:solidFill>
                <a:latin typeface="Helvetica Neue"/>
              </a:rPr>
              <a:t>, хотя на первый взгляд они почти не содержат сахара.</a:t>
            </a:r>
          </a:p>
          <a:p>
            <a:endParaRPr lang="ru-RU" sz="2000" b="1" i="1" dirty="0">
              <a:solidFill>
                <a:schemeClr val="accent1">
                  <a:lumMod val="50000"/>
                </a:schemeClr>
              </a:solidFill>
              <a:latin typeface="Helvetica Neue"/>
            </a:endParaRPr>
          </a:p>
          <a:p>
            <a:r>
              <a:rPr lang="ru-RU" sz="2000" i="1" dirty="0">
                <a:solidFill>
                  <a:schemeClr val="accent1">
                    <a:lumMod val="50000"/>
                  </a:schemeClr>
                </a:solidFill>
                <a:latin typeface="Helvetica Neue"/>
              </a:rPr>
              <a:t>Что касается овощей и фруктов, то людям с повышенным сахаром крови придется отказаться от употребления сладких фруктов и сладких отварных овощей. Высоким ГИ (95) отличается картофель, если его употреблять в печеном и жареном виде или в составе запеканок, а также отварная и тушеная морковь. И даже картофельное пюре с ГИ равным 83 вряд ли подходит для питания при повышенном сахаре крови. Очень высокий ГИ  равный 146 у фиников.</a:t>
            </a:r>
          </a:p>
        </p:txBody>
      </p:sp>
    </p:spTree>
    <p:extLst>
      <p:ext uri="{BB962C8B-B14F-4D97-AF65-F5344CB8AC3E}">
        <p14:creationId xmlns:p14="http://schemas.microsoft.com/office/powerpoint/2010/main" val="296925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7333134-E0E5-4624-A38F-AB2557FC9CF7}"/>
              </a:ext>
            </a:extLst>
          </p:cNvPr>
          <p:cNvSpPr txBox="1"/>
          <p:nvPr/>
        </p:nvSpPr>
        <p:spPr>
          <a:xfrm>
            <a:off x="0" y="260648"/>
            <a:ext cx="11999068" cy="6370975"/>
          </a:xfrm>
          <a:prstGeom prst="rect">
            <a:avLst/>
          </a:prstGeom>
          <a:noFill/>
        </p:spPr>
        <p:txBody>
          <a:bodyPr wrap="square">
            <a:spAutoFit/>
          </a:bodyPr>
          <a:lstStyle/>
          <a:p>
            <a:pPr algn="ctr"/>
            <a:r>
              <a:rPr lang="ru-RU" sz="2400" b="1" i="1" dirty="0">
                <a:solidFill>
                  <a:schemeClr val="accent4">
                    <a:lumMod val="50000"/>
                  </a:schemeClr>
                </a:solidFill>
                <a:cs typeface="Aharoni" panose="02010803020104030203" pitchFamily="2" charset="-79"/>
              </a:rPr>
              <a:t>При наличии сахарного диабета делается поправка: ограничиваются или исключаются быстро всасываемые углеводы, предпочтение отдается продуктам с низким гликемическим индексом. Больные должны питаться до 5 раз в день.</a:t>
            </a:r>
          </a:p>
          <a:p>
            <a:pPr algn="ctr"/>
            <a:r>
              <a:rPr lang="ru-RU" sz="2400" b="1" i="1" dirty="0">
                <a:solidFill>
                  <a:schemeClr val="accent4">
                    <a:lumMod val="50000"/>
                  </a:schemeClr>
                </a:solidFill>
                <a:cs typeface="Aharoni" panose="02010803020104030203" pitchFamily="2" charset="-79"/>
              </a:rPr>
              <a:t> В данной диете предусматривается употребление 85-90 г белка (из них 40-45 г животного), 70-80 г жиров (25-30 г растительных), 300-330 г углеводов (простых — 30-40 г, которые исключаются при сахарном диабете). Энергетическая ценность лечебного варианта рациона 2016-2400 ккал. </a:t>
            </a:r>
          </a:p>
          <a:p>
            <a:pPr algn="ctr"/>
            <a:r>
              <a:rPr lang="ru-RU" sz="2400" b="1" i="1" dirty="0">
                <a:cs typeface="Aharoni" panose="02010803020104030203" pitchFamily="2" charset="-79"/>
              </a:rPr>
              <a:t>П</a:t>
            </a:r>
          </a:p>
          <a:p>
            <a:pPr algn="ctr"/>
            <a:endParaRPr lang="ru-RU" sz="2400" b="1" i="1" dirty="0">
              <a:cs typeface="Aharoni" panose="02010803020104030203" pitchFamily="2" charset="-79"/>
            </a:endParaRPr>
          </a:p>
          <a:p>
            <a:pPr algn="just"/>
            <a:r>
              <a:rPr lang="ru-RU" sz="2800" dirty="0"/>
              <a:t>При похудении снижают до 1500 ккал. </a:t>
            </a:r>
          </a:p>
          <a:p>
            <a:pPr algn="just"/>
            <a:r>
              <a:rPr lang="ru-RU" sz="2800" dirty="0"/>
              <a:t>В питании ограничиваются экстрактивные вещества (бульоны), соль (до 8 г/сутки), исключаются острые приправы, копчености, а также шпинат, щавель, содержащие щавелевую кислоту. Блюда готовятся на пару, отвариваются или запекаются. Количество выпиваемой жидкости 1,5–2 л в день</a:t>
            </a:r>
          </a:p>
        </p:txBody>
      </p:sp>
    </p:spTree>
    <p:extLst>
      <p:ext uri="{BB962C8B-B14F-4D97-AF65-F5344CB8AC3E}">
        <p14:creationId xmlns:p14="http://schemas.microsoft.com/office/powerpoint/2010/main" val="337278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7" y="0"/>
            <a:ext cx="11999068" cy="7048083"/>
          </a:xfrm>
          <a:prstGeom prst="rect">
            <a:avLst/>
          </a:prstGeom>
        </p:spPr>
        <p:txBody>
          <a:bodyPr wrap="square">
            <a:spAutoFit/>
          </a:bodyPr>
          <a:lstStyle/>
          <a:p>
            <a:pPr algn="ctr"/>
            <a:r>
              <a:rPr lang="ru-RU" i="1" dirty="0">
                <a:solidFill>
                  <a:schemeClr val="accent1">
                    <a:lumMod val="50000"/>
                  </a:schemeClr>
                </a:solidFill>
                <a:latin typeface="Helvetica Neue"/>
              </a:rPr>
              <a:t>среди напитков высоким гипогликемическим индексом могут похвастать пиво (66-110 в зависимости от сорта), магазинные соки с добавлением сахара, газированные сладкие напитки (70).</a:t>
            </a:r>
          </a:p>
          <a:p>
            <a:r>
              <a:rPr lang="ru-RU" i="1" dirty="0">
                <a:solidFill>
                  <a:schemeClr val="bg2">
                    <a:lumMod val="10000"/>
                  </a:schemeClr>
                </a:solidFill>
                <a:latin typeface="Helvetica Neue"/>
              </a:rPr>
              <a:t>Из круп высокий ГИ имеют круглый рис (90), пшено (71), манная и перловая крупа (70). Что немаловажно, сами крупы могут иметь высокий ГИ, а вот каши из них более низкий. Например, у молочной манки ГИ равен 65, у вязкой пленной – 50, а у перловой на воде и вовсе 22.</a:t>
            </a:r>
          </a:p>
          <a:p>
            <a:pPr algn="ctr"/>
            <a:r>
              <a:rPr lang="ru-RU" sz="1600" b="1" i="1" dirty="0">
                <a:solidFill>
                  <a:srgbClr val="C00000"/>
                </a:solidFill>
                <a:latin typeface="Helvetica Neue"/>
              </a:rPr>
              <a:t>Если показатель ГИ находится в пределах от 40 до 70, говорят, что продукт имеет средний гипогликемический индекс</a:t>
            </a:r>
            <a:r>
              <a:rPr lang="ru-RU" dirty="0">
                <a:solidFill>
                  <a:srgbClr val="000000"/>
                </a:solidFill>
                <a:latin typeface="Helvetica Neue"/>
              </a:rPr>
              <a:t>.</a:t>
            </a:r>
          </a:p>
          <a:p>
            <a:pPr algn="just"/>
            <a:r>
              <a:rPr lang="ru-RU" sz="2000" dirty="0">
                <a:solidFill>
                  <a:schemeClr val="accent5">
                    <a:lumMod val="75000"/>
                  </a:schemeClr>
                </a:solidFill>
                <a:latin typeface="Helvetica Neue"/>
              </a:rPr>
              <a:t>К сладостям со средним ГИ можно отнести зефир, мармелад, пастилу. Из сладких продуктов такой индекс имеют мороженое, варенье и джемы, изюм. Из овощей индекс 65 у вареной свеклы и картофеля в «мундирах», 60 у дыни.</a:t>
            </a:r>
          </a:p>
          <a:p>
            <a:pPr algn="just"/>
            <a:r>
              <a:rPr lang="ru-RU" sz="2000" dirty="0">
                <a:solidFill>
                  <a:schemeClr val="accent5">
                    <a:lumMod val="75000"/>
                  </a:schemeClr>
                </a:solidFill>
                <a:latin typeface="Helvetica Neue"/>
              </a:rPr>
              <a:t>Средним гипогликемическим индексом обладает черный хлеб на дрожжах, ржаной хлеб, </a:t>
            </a:r>
            <a:r>
              <a:rPr lang="ru-RU" sz="2000" dirty="0" err="1">
                <a:solidFill>
                  <a:schemeClr val="accent5">
                    <a:lumMod val="75000"/>
                  </a:schemeClr>
                </a:solidFill>
                <a:latin typeface="Helvetica Neue"/>
              </a:rPr>
              <a:t>бездрожжевой</a:t>
            </a:r>
            <a:r>
              <a:rPr lang="ru-RU" sz="2000" dirty="0">
                <a:solidFill>
                  <a:schemeClr val="accent5">
                    <a:lumMod val="75000"/>
                  </a:schemeClr>
                </a:solidFill>
                <a:latin typeface="Helvetica Neue"/>
              </a:rPr>
              <a:t> белый хлеб, макароны и вермишель из твердых сортов пшеницы.</a:t>
            </a:r>
          </a:p>
          <a:p>
            <a:pPr algn="just"/>
            <a:r>
              <a:rPr lang="ru-RU" sz="2000" dirty="0">
                <a:solidFill>
                  <a:schemeClr val="accent5">
                    <a:lumMod val="75000"/>
                  </a:schemeClr>
                </a:solidFill>
                <a:latin typeface="Helvetica Neue"/>
              </a:rPr>
              <a:t>Средний ГИ у многих заморских фруктов: бананы, кокос, ананас, киви, папайя, манго, инжир, а также у клюквы,  винограда, дыни. Средними показателями ГИ отличаются многие соки без сахара: яблочный, черничный, виноградный, грейпфрутовый, морковный, а также консервированные персики, овощная консервация.</a:t>
            </a:r>
          </a:p>
          <a:p>
            <a:pPr algn="just"/>
            <a:r>
              <a:rPr lang="ru-RU" sz="2000" dirty="0">
                <a:solidFill>
                  <a:schemeClr val="accent5">
                    <a:lumMod val="75000"/>
                  </a:schemeClr>
                </a:solidFill>
                <a:latin typeface="Helvetica Neue"/>
              </a:rPr>
              <a:t>Из круп показатель Ги в пределах 40-65 имеют гречка, пшеничная и овсяная крупа (хлопья). К этой категории продуктов относят также кетчуп и майонез, некоторые спиртные напитки: сухие вина, шампанское </a:t>
            </a:r>
            <a:r>
              <a:rPr lang="ru-RU" sz="2000" dirty="0" err="1">
                <a:solidFill>
                  <a:schemeClr val="accent5">
                    <a:lumMod val="75000"/>
                  </a:schemeClr>
                </a:solidFill>
                <a:latin typeface="Helvetica Neue"/>
              </a:rPr>
              <a:t>брют</a:t>
            </a:r>
            <a:r>
              <a:rPr lang="ru-RU" sz="2000" dirty="0">
                <a:solidFill>
                  <a:schemeClr val="accent5">
                    <a:lumMod val="75000"/>
                  </a:schemeClr>
                </a:solidFill>
                <a:latin typeface="Helvetica Neue"/>
              </a:rPr>
              <a:t>, некоторые сорта пива</a:t>
            </a:r>
            <a:r>
              <a:rPr lang="ru-RU" dirty="0">
                <a:solidFill>
                  <a:srgbClr val="000000"/>
                </a:solidFill>
                <a:latin typeface="Helvetica Neue"/>
              </a:rPr>
              <a:t>.</a:t>
            </a:r>
          </a:p>
        </p:txBody>
      </p:sp>
    </p:spTree>
    <p:extLst>
      <p:ext uri="{BB962C8B-B14F-4D97-AF65-F5344CB8AC3E}">
        <p14:creationId xmlns:p14="http://schemas.microsoft.com/office/powerpoint/2010/main" val="291216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3772" y="0"/>
            <a:ext cx="11665296" cy="6924973"/>
          </a:xfrm>
          <a:prstGeom prst="rect">
            <a:avLst/>
          </a:prstGeom>
        </p:spPr>
        <p:txBody>
          <a:bodyPr wrap="square">
            <a:spAutoFit/>
          </a:bodyPr>
          <a:lstStyle/>
          <a:p>
            <a:r>
              <a:rPr lang="ru-RU" i="1" dirty="0">
                <a:solidFill>
                  <a:srgbClr val="C00000"/>
                </a:solidFill>
                <a:latin typeface="Helvetica Neue"/>
              </a:rPr>
              <a:t>Продукты с низким гипогликемическим индексом</a:t>
            </a:r>
            <a:r>
              <a:rPr lang="ru-RU" dirty="0">
                <a:solidFill>
                  <a:srgbClr val="000000"/>
                </a:solidFill>
                <a:latin typeface="Helvetica Neue"/>
              </a:rPr>
              <a:t>. </a:t>
            </a:r>
          </a:p>
          <a:p>
            <a:pPr algn="just"/>
            <a:r>
              <a:rPr lang="ru-RU" sz="2000" i="1" dirty="0">
                <a:solidFill>
                  <a:schemeClr val="accent1">
                    <a:lumMod val="50000"/>
                  </a:schemeClr>
                </a:solidFill>
                <a:latin typeface="Helvetica Neue"/>
              </a:rPr>
              <a:t>индекс находится в пределах 0-35. Продукты понижающие сахар в крови, которые должны составлять основную часть рациона людей с СД.</a:t>
            </a:r>
          </a:p>
          <a:p>
            <a:pPr algn="just"/>
            <a:r>
              <a:rPr lang="ru-RU" sz="2000" i="1" dirty="0">
                <a:solidFill>
                  <a:schemeClr val="accent1">
                    <a:lumMod val="50000"/>
                  </a:schemeClr>
                </a:solidFill>
                <a:latin typeface="Helvetica Neue"/>
              </a:rPr>
              <a:t>Самый низкий ГИ равный 0 у морепродуктов, водки и коньяка, соевого соуса. Индекс равный 5 имеют раки, различные приправы и пряности.</a:t>
            </a:r>
          </a:p>
          <a:p>
            <a:pPr algn="just"/>
            <a:r>
              <a:rPr lang="ru-RU" sz="2000" i="1" dirty="0">
                <a:solidFill>
                  <a:schemeClr val="accent1">
                    <a:lumMod val="50000"/>
                  </a:schemeClr>
                </a:solidFill>
                <a:latin typeface="Helvetica Neue"/>
              </a:rPr>
              <a:t> </a:t>
            </a:r>
          </a:p>
          <a:p>
            <a:pPr algn="just"/>
            <a:r>
              <a:rPr lang="ru-RU" sz="2000" i="1" dirty="0">
                <a:solidFill>
                  <a:schemeClr val="accent1">
                    <a:lumMod val="50000"/>
                  </a:schemeClr>
                </a:solidFill>
                <a:latin typeface="Helvetica Neue"/>
              </a:rPr>
              <a:t>Заморский фрукт авокадо также имеет очень низкий индекс – всего 10 единиц. Спокойно в больших количествах можно кушать и листовой салат, а вот грибами с таким же ГИ злоупотреблять не стоит, ведь этот продукт тяжел в усвоении, хотя на уровень сахара и не влияет.</a:t>
            </a:r>
          </a:p>
          <a:p>
            <a:pPr algn="just"/>
            <a:r>
              <a:rPr lang="ru-RU" sz="2000" i="1" dirty="0">
                <a:solidFill>
                  <a:schemeClr val="accent1">
                    <a:lumMod val="50000"/>
                  </a:schemeClr>
                </a:solidFill>
                <a:latin typeface="Helvetica Neue"/>
              </a:rPr>
              <a:t>Большое количество продуктов имеет индекс ГИ равный 15. Это овощи: шпинат, лук, кабачок, ревень, огурцы, редис, укроп.</a:t>
            </a:r>
          </a:p>
          <a:p>
            <a:pPr algn="just"/>
            <a:r>
              <a:rPr lang="ru-RU" sz="2000" i="1" dirty="0">
                <a:solidFill>
                  <a:schemeClr val="accent1">
                    <a:lumMod val="50000"/>
                  </a:schemeClr>
                </a:solidFill>
                <a:latin typeface="Helvetica Neue"/>
              </a:rPr>
              <a:t> </a:t>
            </a:r>
          </a:p>
          <a:p>
            <a:pPr algn="just"/>
            <a:r>
              <a:rPr lang="ru-RU" sz="2000" i="1" dirty="0">
                <a:solidFill>
                  <a:schemeClr val="accent1">
                    <a:lumMod val="50000"/>
                  </a:schemeClr>
                </a:solidFill>
                <a:latin typeface="Helvetica Neue"/>
              </a:rPr>
              <a:t>Полезны также различные виды и сорта капусты, включая квашеную и тушеную. Сюда же относится зеленая фасоль (у спелой фасоли индекс также невысок – всего 25 ед.), красный болгарский перец, смородина черная.</a:t>
            </a:r>
          </a:p>
          <a:p>
            <a:pPr algn="just"/>
            <a:endParaRPr lang="ru-RU" sz="2000" i="1" dirty="0">
              <a:solidFill>
                <a:schemeClr val="accent1">
                  <a:lumMod val="50000"/>
                </a:schemeClr>
              </a:solidFill>
              <a:latin typeface="Helvetica Neue"/>
            </a:endParaRPr>
          </a:p>
          <a:p>
            <a:pPr algn="just"/>
            <a:r>
              <a:rPr lang="ru-RU" sz="2000" i="1" dirty="0">
                <a:solidFill>
                  <a:schemeClr val="accent1">
                    <a:lumMod val="50000"/>
                  </a:schemeClr>
                </a:solidFill>
                <a:latin typeface="Helvetica Neue"/>
              </a:rPr>
              <a:t>Чуть выше индекс (20-30) у многих фруктов: вишня, крыжовник, абрикос, айва. Сюда же можно отнести ягоды: клубника, малина, ежевика, смородина красная и другие. Из овощей можно отметить чеснок, баклажан, артишок, сырую морковь, помидоры.</a:t>
            </a:r>
          </a:p>
          <a:p>
            <a:pPr algn="just"/>
            <a:r>
              <a:rPr lang="ru-RU" sz="2000" i="1" dirty="0">
                <a:solidFill>
                  <a:schemeClr val="accent1">
                    <a:lumMod val="50000"/>
                  </a:schemeClr>
                </a:solidFill>
                <a:latin typeface="Helvetica Neue"/>
              </a:rPr>
              <a:t>Низким ГИ обладают многие бобовые, а также заморские фрукты (помело, </a:t>
            </a:r>
            <a:r>
              <a:rPr lang="ru-RU" sz="2000" i="1" dirty="0" err="1">
                <a:solidFill>
                  <a:schemeClr val="accent1">
                    <a:lumMod val="50000"/>
                  </a:schemeClr>
                </a:solidFill>
                <a:latin typeface="Helvetica Neue"/>
              </a:rPr>
              <a:t>маракуйя</a:t>
            </a:r>
            <a:r>
              <a:rPr lang="ru-RU" sz="2000" i="1" dirty="0">
                <a:solidFill>
                  <a:schemeClr val="accent1">
                    <a:lumMod val="50000"/>
                  </a:schemeClr>
                </a:solidFill>
                <a:latin typeface="Helvetica Neue"/>
              </a:rPr>
              <a:t>, мандарины, грейпфрут, апельсины, помело, гранат).</a:t>
            </a:r>
          </a:p>
        </p:txBody>
      </p:sp>
    </p:spTree>
    <p:extLst>
      <p:ext uri="{BB962C8B-B14F-4D97-AF65-F5344CB8AC3E}">
        <p14:creationId xmlns:p14="http://schemas.microsoft.com/office/powerpoint/2010/main" val="19312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748" y="0"/>
            <a:ext cx="11845317" cy="6740307"/>
          </a:xfrm>
          <a:prstGeom prst="rect">
            <a:avLst/>
          </a:prstGeom>
        </p:spPr>
        <p:txBody>
          <a:bodyPr wrap="square">
            <a:spAutoFit/>
          </a:bodyPr>
          <a:lstStyle/>
          <a:p>
            <a:pPr algn="ctr"/>
            <a:r>
              <a:rPr lang="ru-RU" b="1" i="1" dirty="0">
                <a:solidFill>
                  <a:srgbClr val="C00000"/>
                </a:solidFill>
                <a:latin typeface="Helvetica Neue"/>
              </a:rPr>
              <a:t>Диета с низким гликемическим индексом</a:t>
            </a:r>
          </a:p>
          <a:p>
            <a:r>
              <a:rPr lang="ru-RU" dirty="0">
                <a:solidFill>
                  <a:srgbClr val="000000"/>
                </a:solidFill>
                <a:latin typeface="Helvetica Neue"/>
              </a:rPr>
              <a:t>Диета с низким гликемическим индексом необходима при инсулинозависимом сахарном диабете, сердечно-сосудистых заболеваниях, патологиях желчного пузыря и поджелудочной железы и, естественно, при ожирении.</a:t>
            </a:r>
          </a:p>
          <a:p>
            <a:r>
              <a:rPr lang="ru-RU" dirty="0">
                <a:solidFill>
                  <a:srgbClr val="000000"/>
                </a:solidFill>
                <a:latin typeface="Helvetica Neue"/>
              </a:rPr>
              <a:t>Быстрое повышение уровня глюкозы в крови (при употреблении продуктов с высоким гликемическим индексом) подает мощный сигнал β-клеткам поджелудочной железы увеличить выработку инсулина.</a:t>
            </a:r>
          </a:p>
          <a:p>
            <a:r>
              <a:rPr lang="ru-RU" dirty="0">
                <a:solidFill>
                  <a:srgbClr val="000000"/>
                </a:solidFill>
                <a:latin typeface="Helvetica Neue"/>
              </a:rPr>
              <a:t> В течение следующих нескольких часов высокий уровень инсулина может вызвать резкое снижение уровня глюкозы в крови (гипогликемию). </a:t>
            </a:r>
          </a:p>
          <a:p>
            <a:pPr algn="ctr"/>
            <a:r>
              <a:rPr lang="ru-RU" dirty="0">
                <a:solidFill>
                  <a:srgbClr val="000000"/>
                </a:solidFill>
                <a:latin typeface="Helvetica Neue"/>
              </a:rPr>
              <a:t> </a:t>
            </a:r>
            <a:r>
              <a:rPr lang="ru-RU" i="1" dirty="0">
                <a:solidFill>
                  <a:schemeClr val="accent3">
                    <a:lumMod val="50000"/>
                  </a:schemeClr>
                </a:solidFill>
                <a:latin typeface="Helvetica Neue"/>
              </a:rPr>
              <a:t>Продукты с низким гликемическим индексом вызывают более медленный и меньший по объему рост содержания сахара в крови.</a:t>
            </a:r>
          </a:p>
          <a:p>
            <a:pPr algn="ctr"/>
            <a:r>
              <a:rPr lang="ru-RU" i="1" dirty="0">
                <a:solidFill>
                  <a:schemeClr val="accent3">
                    <a:lumMod val="50000"/>
                  </a:schemeClr>
                </a:solidFill>
                <a:latin typeface="Helvetica Neue"/>
              </a:rPr>
              <a:t>В мировой диетологии углеводы с низким гликемическим индексом ранжируются и по гликемической (или диетической) нагрузке. Этот показатель вычисляется путем умножения гликемического индекса употребляемых углеводов в граммах и деления результата на 100.</a:t>
            </a:r>
          </a:p>
          <a:p>
            <a:pPr algn="ctr"/>
            <a:r>
              <a:rPr lang="ru-RU" i="1" dirty="0">
                <a:solidFill>
                  <a:schemeClr val="accent3">
                    <a:lumMod val="50000"/>
                  </a:schemeClr>
                </a:solidFill>
                <a:latin typeface="Helvetica Neue"/>
              </a:rPr>
              <a:t> Вот, к примеру, гликемический индекс дыни - 69, а гликемическая нагрузка стандартной порции всего 4 единицы; арбуза соответственно - 92 и 4, тыквы - 75 и 3, ананаса - 59 и 7.</a:t>
            </a:r>
          </a:p>
        </p:txBody>
      </p:sp>
    </p:spTree>
    <p:extLst>
      <p:ext uri="{BB962C8B-B14F-4D97-AF65-F5344CB8AC3E}">
        <p14:creationId xmlns:p14="http://schemas.microsoft.com/office/powerpoint/2010/main" val="311962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5780" y="332656"/>
            <a:ext cx="11783045" cy="6309420"/>
          </a:xfrm>
          <a:prstGeom prst="rect">
            <a:avLst/>
          </a:prstGeom>
        </p:spPr>
        <p:txBody>
          <a:bodyPr wrap="square">
            <a:spAutoFit/>
          </a:bodyPr>
          <a:lstStyle/>
          <a:p>
            <a:pPr algn="ctr"/>
            <a:r>
              <a:rPr lang="ru-RU" sz="2800" i="1" dirty="0">
                <a:solidFill>
                  <a:schemeClr val="tx2">
                    <a:lumMod val="50000"/>
                  </a:schemeClr>
                </a:solidFill>
                <a:latin typeface="Helvetica Neue"/>
              </a:rPr>
              <a:t>Согласно мнению диетологов австралийской Ассоциации здорового питания (</a:t>
            </a:r>
            <a:r>
              <a:rPr lang="ru-RU" sz="2800" i="1" dirty="0" err="1">
                <a:solidFill>
                  <a:schemeClr val="tx2">
                    <a:lumMod val="50000"/>
                  </a:schemeClr>
                </a:solidFill>
                <a:latin typeface="Helvetica Neue"/>
              </a:rPr>
              <a:t>Associated</a:t>
            </a:r>
            <a:r>
              <a:rPr lang="ru-RU" sz="2800" i="1" dirty="0">
                <a:solidFill>
                  <a:schemeClr val="tx2">
                    <a:lumMod val="50000"/>
                  </a:schemeClr>
                </a:solidFill>
                <a:latin typeface="Helvetica Neue"/>
              </a:rPr>
              <a:t> </a:t>
            </a:r>
            <a:r>
              <a:rPr lang="ru-RU" sz="2800" i="1" dirty="0" err="1">
                <a:solidFill>
                  <a:schemeClr val="tx2">
                    <a:lumMod val="50000"/>
                  </a:schemeClr>
                </a:solidFill>
                <a:latin typeface="Helvetica Neue"/>
              </a:rPr>
              <a:t>Healthy</a:t>
            </a:r>
            <a:r>
              <a:rPr lang="ru-RU" sz="2800" i="1" dirty="0">
                <a:solidFill>
                  <a:schemeClr val="tx2">
                    <a:lumMod val="50000"/>
                  </a:schemeClr>
                </a:solidFill>
                <a:latin typeface="Helvetica Neue"/>
              </a:rPr>
              <a:t> </a:t>
            </a:r>
            <a:r>
              <a:rPr lang="ru-RU" sz="2800" i="1" dirty="0" err="1">
                <a:solidFill>
                  <a:schemeClr val="tx2">
                    <a:lumMod val="50000"/>
                  </a:schemeClr>
                </a:solidFill>
                <a:latin typeface="Helvetica Neue"/>
              </a:rPr>
              <a:t>Eating</a:t>
            </a:r>
            <a:r>
              <a:rPr lang="ru-RU" sz="2800" i="1" dirty="0">
                <a:solidFill>
                  <a:schemeClr val="tx2">
                    <a:lumMod val="50000"/>
                  </a:schemeClr>
                </a:solidFill>
                <a:latin typeface="Helvetica Neue"/>
              </a:rPr>
              <a:t>), кроме гликемического индекса и гликемической нагрузки тех или иных продуктов, необходимо учитывать их питательные вещества и, конечно, калорийность</a:t>
            </a:r>
            <a:r>
              <a:rPr lang="ru-RU" dirty="0">
                <a:solidFill>
                  <a:srgbClr val="000000"/>
                </a:solidFill>
                <a:latin typeface="Helvetica Neue"/>
              </a:rPr>
              <a:t>.</a:t>
            </a:r>
          </a:p>
          <a:p>
            <a:r>
              <a:rPr lang="ru-RU" b="1" dirty="0">
                <a:solidFill>
                  <a:schemeClr val="accent1">
                    <a:lumMod val="50000"/>
                  </a:schemeClr>
                </a:solidFill>
                <a:latin typeface="Helvetica Neue"/>
              </a:rPr>
              <a:t>Так, дыня содержит полный спектр питательных веществ, в том числе витамины А и С, калий и волокна. </a:t>
            </a:r>
          </a:p>
          <a:p>
            <a:r>
              <a:rPr lang="ru-RU" b="1" dirty="0">
                <a:solidFill>
                  <a:schemeClr val="accent1">
                    <a:lumMod val="50000"/>
                  </a:schemeClr>
                </a:solidFill>
                <a:latin typeface="Helvetica Neue"/>
              </a:rPr>
              <a:t>Арбуз богат антиоксидантами, имеет витамины А и С, содержит </a:t>
            </a:r>
            <a:r>
              <a:rPr lang="ru-RU" b="1" dirty="0" err="1">
                <a:solidFill>
                  <a:schemeClr val="accent1">
                    <a:lumMod val="50000"/>
                  </a:schemeClr>
                </a:solidFill>
                <a:latin typeface="Helvetica Neue"/>
              </a:rPr>
              <a:t>ликопин</a:t>
            </a:r>
            <a:r>
              <a:rPr lang="ru-RU" b="1" dirty="0">
                <a:solidFill>
                  <a:schemeClr val="accent1">
                    <a:lumMod val="50000"/>
                  </a:schemeClr>
                </a:solidFill>
                <a:latin typeface="Helvetica Neue"/>
              </a:rPr>
              <a:t>, который полезен для сердца. </a:t>
            </a:r>
          </a:p>
          <a:p>
            <a:r>
              <a:rPr lang="ru-RU" b="1" dirty="0">
                <a:solidFill>
                  <a:schemeClr val="accent1">
                    <a:lumMod val="50000"/>
                  </a:schemeClr>
                </a:solidFill>
                <a:latin typeface="Helvetica Neue"/>
              </a:rPr>
              <a:t>Диета с низким гликемическим индексом может включать тыкву благодаря ее низкой гликемической нагрузке. Этот овощ, из которого можно приготовить множество блюд, является превосходным источником витаминов А и С, а также клетчатки. </a:t>
            </a:r>
          </a:p>
          <a:p>
            <a:r>
              <a:rPr lang="ru-RU" b="1" dirty="0">
                <a:solidFill>
                  <a:schemeClr val="accent1">
                    <a:lumMod val="50000"/>
                  </a:schemeClr>
                </a:solidFill>
                <a:latin typeface="Helvetica Neue"/>
              </a:rPr>
              <a:t>Относительно ананаса следует напомнить, что в нем есть вещество </a:t>
            </a:r>
            <a:r>
              <a:rPr lang="ru-RU" b="1" dirty="0" err="1">
                <a:solidFill>
                  <a:schemeClr val="accent1">
                    <a:lumMod val="50000"/>
                  </a:schemeClr>
                </a:solidFill>
                <a:latin typeface="Helvetica Neue"/>
              </a:rPr>
              <a:t>бромелайн</a:t>
            </a:r>
            <a:r>
              <a:rPr lang="ru-RU" b="1" dirty="0">
                <a:solidFill>
                  <a:schemeClr val="accent1">
                    <a:lumMod val="50000"/>
                  </a:schemeClr>
                </a:solidFill>
                <a:latin typeface="Helvetica Neue"/>
              </a:rPr>
              <a:t>, которое имеет потенциал в качестве противовоспалительного средства при желудочно-кишечных заболеваниях.</a:t>
            </a:r>
          </a:p>
        </p:txBody>
      </p:sp>
    </p:spTree>
    <p:extLst>
      <p:ext uri="{BB962C8B-B14F-4D97-AF65-F5344CB8AC3E}">
        <p14:creationId xmlns:p14="http://schemas.microsoft.com/office/powerpoint/2010/main" val="358873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9392"/>
            <a:ext cx="11737303" cy="7048083"/>
          </a:xfrm>
          <a:prstGeom prst="rect">
            <a:avLst/>
          </a:prstGeom>
        </p:spPr>
        <p:txBody>
          <a:bodyPr wrap="square">
            <a:spAutoFit/>
          </a:bodyPr>
          <a:lstStyle/>
          <a:p>
            <a:pPr algn="ctr"/>
            <a:r>
              <a:rPr lang="ru-RU" b="1" i="1" dirty="0">
                <a:solidFill>
                  <a:srgbClr val="C00000"/>
                </a:solidFill>
                <a:latin typeface="Helvetica Neue"/>
              </a:rPr>
              <a:t>Меню с низким гликемическим индексом</a:t>
            </a:r>
          </a:p>
          <a:p>
            <a:r>
              <a:rPr lang="ru-RU" sz="2000" i="1" dirty="0">
                <a:solidFill>
                  <a:srgbClr val="000000"/>
                </a:solidFill>
                <a:latin typeface="Helvetica Neue"/>
              </a:rPr>
              <a:t>Завтрак - творог со сметаной (100-120 г), ломтик хлеба с отрубями и небольшой кусочек сыра, выпить чашку кофе. Или вместо творога приготовить омлет из двух яиц.</a:t>
            </a:r>
          </a:p>
          <a:p>
            <a:r>
              <a:rPr lang="ru-RU" sz="2000" i="1" dirty="0">
                <a:solidFill>
                  <a:srgbClr val="000000"/>
                </a:solidFill>
                <a:latin typeface="Helvetica Neue"/>
              </a:rPr>
              <a:t>На второй завтрак – порцию йогурта (сладкого – не более 70 г, несладкого – до 250 г).</a:t>
            </a:r>
          </a:p>
          <a:p>
            <a:r>
              <a:rPr lang="ru-RU" sz="2000" i="1" dirty="0">
                <a:solidFill>
                  <a:srgbClr val="000000"/>
                </a:solidFill>
                <a:latin typeface="Helvetica Neue"/>
              </a:rPr>
              <a:t>Обед может состоять из борща, овощного или горохового супа (200 мл), мясного биточка с тушеной капустой или гречневой каши с грибами и несладкого компота.</a:t>
            </a:r>
          </a:p>
          <a:p>
            <a:r>
              <a:rPr lang="ru-RU" sz="2000" i="1" dirty="0">
                <a:solidFill>
                  <a:srgbClr val="000000"/>
                </a:solidFill>
                <a:latin typeface="Helvetica Neue"/>
              </a:rPr>
              <a:t>Для полдника лучше всего подходят фрукты.</a:t>
            </a:r>
          </a:p>
          <a:p>
            <a:r>
              <a:rPr lang="ru-RU" sz="2000" i="1" dirty="0">
                <a:solidFill>
                  <a:srgbClr val="000000"/>
                </a:solidFill>
                <a:latin typeface="Helvetica Neue"/>
              </a:rPr>
              <a:t> А на ужин может быть овощное рагу с припущенной морской рыбой или сосиски с салатом из свежей капусты и моркови</a:t>
            </a:r>
            <a:r>
              <a:rPr lang="ru-RU" dirty="0">
                <a:solidFill>
                  <a:srgbClr val="000000"/>
                </a:solidFill>
                <a:latin typeface="Helvetica Neue"/>
              </a:rPr>
              <a:t>.</a:t>
            </a:r>
          </a:p>
          <a:p>
            <a:r>
              <a:rPr lang="ru-RU" b="1" i="1" dirty="0">
                <a:solidFill>
                  <a:schemeClr val="accent6">
                    <a:lumMod val="50000"/>
                  </a:schemeClr>
                </a:solidFill>
                <a:latin typeface="Helvetica Neue"/>
              </a:rPr>
              <a:t>Перечислим некоторые блюда с низким гликемическим индексом: </a:t>
            </a:r>
          </a:p>
          <a:p>
            <a:r>
              <a:rPr lang="ru-RU" b="1" i="1" dirty="0">
                <a:solidFill>
                  <a:schemeClr val="accent6">
                    <a:lumMod val="50000"/>
                  </a:schemeClr>
                </a:solidFill>
                <a:latin typeface="Helvetica Neue"/>
              </a:rPr>
              <a:t>омлет (49), чечевичный суп (42), сваренные </a:t>
            </a:r>
            <a:r>
              <a:rPr lang="ru-RU" b="1" i="1" dirty="0" err="1">
                <a:solidFill>
                  <a:schemeClr val="accent6">
                    <a:lumMod val="50000"/>
                  </a:schemeClr>
                </a:solidFill>
                <a:latin typeface="Helvetica Neue"/>
              </a:rPr>
              <a:t>al</a:t>
            </a:r>
            <a:r>
              <a:rPr lang="ru-RU" b="1" i="1" dirty="0">
                <a:solidFill>
                  <a:schemeClr val="accent6">
                    <a:lumMod val="50000"/>
                  </a:schemeClr>
                </a:solidFill>
                <a:latin typeface="Helvetica Neue"/>
              </a:rPr>
              <a:t> </a:t>
            </a:r>
            <a:r>
              <a:rPr lang="ru-RU" b="1" i="1" dirty="0" err="1">
                <a:solidFill>
                  <a:schemeClr val="accent6">
                    <a:lumMod val="50000"/>
                  </a:schemeClr>
                </a:solidFill>
                <a:latin typeface="Helvetica Neue"/>
              </a:rPr>
              <a:t>dente</a:t>
            </a:r>
            <a:r>
              <a:rPr lang="ru-RU" b="1" i="1" dirty="0">
                <a:solidFill>
                  <a:schemeClr val="accent6">
                    <a:lumMod val="50000"/>
                  </a:schemeClr>
                </a:solidFill>
                <a:latin typeface="Helvetica Neue"/>
              </a:rPr>
              <a:t> макароны и спагетти (40), отварная фасоль (40), баклажанная икра (40), какао с молоком без сахара (40), салат из сырой моркови (35), жареная цветная капуста (35), вегетарианский борщ (30), овощные супы (30), суп из желтого дробленого гороха (22), салат из редиса с зеленым луком (15), капуста квашеная капуста (15), спаржа отварная (15), салат из свежих огурцов, помидоров и болгарского перца (15), грибы вареные (15), салат из сырой белокочанной капусты (10).</a:t>
            </a:r>
          </a:p>
          <a:p>
            <a:r>
              <a:rPr lang="ru-RU" dirty="0"/>
              <a:t/>
            </a:r>
            <a:br>
              <a:rPr lang="ru-RU" dirty="0"/>
            </a:br>
            <a:endParaRPr lang="ru-RU" dirty="0"/>
          </a:p>
        </p:txBody>
      </p:sp>
    </p:spTree>
    <p:extLst>
      <p:ext uri="{BB962C8B-B14F-4D97-AF65-F5344CB8AC3E}">
        <p14:creationId xmlns:p14="http://schemas.microsoft.com/office/powerpoint/2010/main" val="21310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748" y="116632"/>
            <a:ext cx="11809312" cy="6370975"/>
          </a:xfrm>
          <a:prstGeom prst="rect">
            <a:avLst/>
          </a:prstGeom>
        </p:spPr>
        <p:txBody>
          <a:bodyPr wrap="square">
            <a:spAutoFit/>
          </a:bodyPr>
          <a:lstStyle/>
          <a:p>
            <a:pPr algn="ctr"/>
            <a:r>
              <a:rPr lang="ru-RU" dirty="0">
                <a:solidFill>
                  <a:srgbClr val="C00000"/>
                </a:solidFill>
                <a:latin typeface="Helvetica Neue"/>
              </a:rPr>
              <a:t>Фасоль по-американски</a:t>
            </a:r>
          </a:p>
          <a:p>
            <a:pPr algn="ctr"/>
            <a:r>
              <a:rPr lang="ru-RU" i="1" dirty="0">
                <a:solidFill>
                  <a:schemeClr val="accent3">
                    <a:lumMod val="50000"/>
                  </a:schemeClr>
                </a:solidFill>
                <a:latin typeface="Helvetica Neue"/>
              </a:rPr>
              <a:t>Чтобы приготовить это блюдо, необходимо 500 г белой фасоли, 200 г нежирной говядины, 2 средних луковицы, по чайной ложке гвоздики и порошка горчицы, 1 ст. ложка коричневого сахара, половину чайной ложки черного молотого перца, соль по вкусу.</a:t>
            </a:r>
          </a:p>
          <a:p>
            <a:pPr algn="just"/>
            <a:r>
              <a:rPr lang="ru-RU" i="1" dirty="0">
                <a:solidFill>
                  <a:schemeClr val="accent1">
                    <a:lumMod val="50000"/>
                  </a:schemeClr>
                </a:solidFill>
                <a:latin typeface="Helvetica Neue"/>
              </a:rPr>
              <a:t>Фасоль замачивается на ночь (в холодной воде). Замоченную фасоль варят в подсоленной воде в течение 25 минут и сливают воду. Нарезанное мясо смешивают с луком, специями и кладут в кастрюлю с плотной крышкой, туда же отправляют фасоль, вливают 0,5 литра воды (чтобы содержимое было полностью покрыто водой). Кастрюлю закрывают крышкой и ставят в духовку, нагретую до +175°С. Процесс приготовления займет 2-2,5 часа, в течение которых необходимо следить, чтобы фасоль была покрыта жидкостью, и при необходимости долить воды.</a:t>
            </a:r>
          </a:p>
          <a:p>
            <a:pPr algn="just"/>
            <a:r>
              <a:rPr lang="ru-RU" i="1" dirty="0">
                <a:solidFill>
                  <a:schemeClr val="accent1">
                    <a:lumMod val="50000"/>
                  </a:schemeClr>
                </a:solidFill>
                <a:latin typeface="Helvetica Neue"/>
              </a:rPr>
              <a:t>По такому же принципу готовится мексиканское блюдо с низким гликемическим индексом – чили кон </a:t>
            </a:r>
            <a:r>
              <a:rPr lang="ru-RU" i="1" dirty="0" err="1">
                <a:solidFill>
                  <a:schemeClr val="accent1">
                    <a:lumMod val="50000"/>
                  </a:schemeClr>
                </a:solidFill>
                <a:latin typeface="Helvetica Neue"/>
              </a:rPr>
              <a:t>карне</a:t>
            </a:r>
            <a:r>
              <a:rPr lang="ru-RU" i="1" dirty="0">
                <a:solidFill>
                  <a:schemeClr val="accent1">
                    <a:lumMod val="50000"/>
                  </a:schemeClr>
                </a:solidFill>
                <a:latin typeface="Helvetica Neue"/>
              </a:rPr>
              <a:t>. Только фасоль необходимо брать красную, а вместо гвоздики и порошка горчицы положить острый красный перец, чеснок и помидоры (или томатную пасту).</a:t>
            </a:r>
          </a:p>
        </p:txBody>
      </p:sp>
    </p:spTree>
    <p:extLst>
      <p:ext uri="{BB962C8B-B14F-4D97-AF65-F5344CB8AC3E}">
        <p14:creationId xmlns:p14="http://schemas.microsoft.com/office/powerpoint/2010/main" val="372819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16088844"/>
              </p:ext>
            </p:extLst>
          </p:nvPr>
        </p:nvGraphicFramePr>
        <p:xfrm>
          <a:off x="-2" y="764705"/>
          <a:ext cx="12188826" cy="6093296"/>
        </p:xfrm>
        <a:graphic>
          <a:graphicData uri="http://schemas.openxmlformats.org/drawingml/2006/table">
            <a:tbl>
              <a:tblPr/>
              <a:tblGrid>
                <a:gridCol w="6094413">
                  <a:extLst>
                    <a:ext uri="{9D8B030D-6E8A-4147-A177-3AD203B41FA5}">
                      <a16:colId xmlns="" xmlns:a16="http://schemas.microsoft.com/office/drawing/2014/main" val="20000"/>
                    </a:ext>
                  </a:extLst>
                </a:gridCol>
                <a:gridCol w="6094413">
                  <a:extLst>
                    <a:ext uri="{9D8B030D-6E8A-4147-A177-3AD203B41FA5}">
                      <a16:colId xmlns="" xmlns:a16="http://schemas.microsoft.com/office/drawing/2014/main" val="20001"/>
                    </a:ext>
                  </a:extLst>
                </a:gridCol>
              </a:tblGrid>
              <a:tr h="383971">
                <a:tc>
                  <a:txBody>
                    <a:bodyPr/>
                    <a:lstStyle/>
                    <a:p>
                      <a:pPr algn="ctr" fontAlgn="t"/>
                      <a:r>
                        <a:rPr lang="en-US" sz="1800" dirty="0">
                          <a:effectLst/>
                        </a:rPr>
                        <a:t>GI</a:t>
                      </a:r>
                    </a:p>
                  </a:txBody>
                  <a:tcPr marL="34636" marR="34636" marT="34636" marB="34636">
                    <a:lnL>
                      <a:noFill/>
                    </a:lnL>
                    <a:lnR>
                      <a:noFill/>
                    </a:lnR>
                    <a:lnT>
                      <a:noFill/>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Продукты</a:t>
                      </a:r>
                    </a:p>
                  </a:txBody>
                  <a:tcPr marL="34636" marR="34636" marT="34636" marB="34636">
                    <a:lnL>
                      <a:noFill/>
                    </a:lnL>
                    <a:lnR>
                      <a:noFill/>
                    </a:lnR>
                    <a:lnT>
                      <a:noFill/>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0"/>
                  </a:ext>
                </a:extLst>
              </a:tr>
              <a:tr h="605949">
                <a:tc>
                  <a:txBody>
                    <a:bodyPr/>
                    <a:lstStyle/>
                    <a:p>
                      <a:pPr algn="ctr" fontAlgn="t"/>
                      <a:r>
                        <a:rPr lang="ru-RU" sz="1800" dirty="0">
                          <a:effectLst/>
                        </a:rPr>
                        <a:t>45</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Хлеб ржаной, с отрубями и </a:t>
                      </a:r>
                      <a:r>
                        <a:rPr lang="ru-RU" sz="1600" dirty="0" err="1">
                          <a:effectLst/>
                        </a:rPr>
                        <a:t>цельнозерновой</a:t>
                      </a:r>
                      <a:r>
                        <a:rPr lang="ru-RU" sz="1600" dirty="0">
                          <a:effectLst/>
                        </a:rPr>
                        <a:t>, коричневый рис, макароны из твердых сортов пшеницы, персики, нектарины</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1"/>
                  </a:ext>
                </a:extLst>
              </a:tr>
              <a:tr h="871240">
                <a:tc>
                  <a:txBody>
                    <a:bodyPr/>
                    <a:lstStyle/>
                    <a:p>
                      <a:pPr algn="ctr" fontAlgn="t"/>
                      <a:r>
                        <a:rPr lang="ru-RU" sz="1800" dirty="0">
                          <a:effectLst/>
                        </a:rPr>
                        <a:t>40</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Гречка, овсяные хлопья, рисовая лапша, молоко цельное, зеленый горошек консервированный, яблоки, апельсины, мандарины, сливы, клубника, сушеные финики</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2"/>
                  </a:ext>
                </a:extLst>
              </a:tr>
              <a:tr h="690528">
                <a:tc>
                  <a:txBody>
                    <a:bodyPr/>
                    <a:lstStyle/>
                    <a:p>
                      <a:pPr algn="ctr" fontAlgn="t"/>
                      <a:r>
                        <a:rPr lang="ru-RU" sz="1800" dirty="0">
                          <a:effectLst/>
                        </a:rPr>
                        <a:t>35</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Груши, крыжовник, гранат, зеленый горошек (свежий), морковь (сырая)</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3"/>
                  </a:ext>
                </a:extLst>
              </a:tr>
              <a:tr h="605949">
                <a:tc>
                  <a:txBody>
                    <a:bodyPr/>
                    <a:lstStyle/>
                    <a:p>
                      <a:pPr algn="ctr" fontAlgn="t"/>
                      <a:r>
                        <a:rPr lang="ru-RU" sz="1800" dirty="0">
                          <a:effectLst/>
                        </a:rPr>
                        <a:t>30</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Фасоль (все виды), черные бобы, чечевица, чернослив, обезжиренный творог, сливки (10% жирности) </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4"/>
                  </a:ext>
                </a:extLst>
              </a:tr>
              <a:tr h="383971">
                <a:tc>
                  <a:txBody>
                    <a:bodyPr/>
                    <a:lstStyle/>
                    <a:p>
                      <a:pPr algn="ctr" fontAlgn="t"/>
                      <a:r>
                        <a:rPr lang="ru-RU" sz="1800" dirty="0">
                          <a:effectLst/>
                        </a:rPr>
                        <a:t>25</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Грейпфрут, малина, черный горький шоколад</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5"/>
                  </a:ext>
                </a:extLst>
              </a:tr>
              <a:tr h="605949">
                <a:tc>
                  <a:txBody>
                    <a:bodyPr/>
                    <a:lstStyle/>
                    <a:p>
                      <a:pPr algn="ctr" fontAlgn="t"/>
                      <a:r>
                        <a:rPr lang="ru-RU" sz="1800" dirty="0">
                          <a:effectLst/>
                        </a:rPr>
                        <a:t>20</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Ячмень, баклажаны, томаты, вишня, черешня, ежевика, клюква, лимон</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6"/>
                  </a:ext>
                </a:extLst>
              </a:tr>
              <a:tr h="871240">
                <a:tc>
                  <a:txBody>
                    <a:bodyPr/>
                    <a:lstStyle/>
                    <a:p>
                      <a:pPr algn="ctr" fontAlgn="t"/>
                      <a:r>
                        <a:rPr lang="ru-RU" sz="1800" dirty="0">
                          <a:effectLst/>
                        </a:rPr>
                        <a:t>15</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Цветная и брюссельская капуста, спаржа, огурцы, шпинат, артишоки, оливки, зеленая фасоль, сельдерей; грецкий, лесной и кедровый орехи, фисташки, арахис, сыр соевый (тофу)</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7"/>
                  </a:ext>
                </a:extLst>
              </a:tr>
              <a:tr h="690528">
                <a:tc>
                  <a:txBody>
                    <a:bodyPr/>
                    <a:lstStyle/>
                    <a:p>
                      <a:pPr algn="ctr" fontAlgn="t"/>
                      <a:r>
                        <a:rPr lang="ru-RU" sz="1800" dirty="0">
                          <a:effectLst/>
                        </a:rPr>
                        <a:t>10</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c>
                  <a:txBody>
                    <a:bodyPr/>
                    <a:lstStyle/>
                    <a:p>
                      <a:pPr algn="l" fontAlgn="t"/>
                      <a:r>
                        <a:rPr lang="ru-RU" sz="1600" dirty="0">
                          <a:effectLst/>
                        </a:rPr>
                        <a:t>Грибы, белокочанная капуста, брокколи, болгарский перец, репчатый лук, авокадо</a:t>
                      </a:r>
                    </a:p>
                  </a:txBody>
                  <a:tcPr marL="34636" marR="34636" marT="34636" marB="34636">
                    <a:lnL>
                      <a:noFill/>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extLst>
                  <a:ext uri="{0D108BD9-81ED-4DB2-BD59-A6C34878D82A}">
                    <a16:rowId xmlns="" xmlns:a16="http://schemas.microsoft.com/office/drawing/2014/main" val="10008"/>
                  </a:ext>
                </a:extLst>
              </a:tr>
              <a:tr h="383971">
                <a:tc>
                  <a:txBody>
                    <a:bodyPr/>
                    <a:lstStyle/>
                    <a:p>
                      <a:pPr algn="ctr" fontAlgn="t"/>
                      <a:r>
                        <a:rPr lang="ru-RU" sz="1800" dirty="0">
                          <a:effectLst/>
                        </a:rPr>
                        <a:t>5</a:t>
                      </a:r>
                    </a:p>
                  </a:txBody>
                  <a:tcPr marL="34636" marR="34636" marT="34636" marB="34636">
                    <a:lnL>
                      <a:noFill/>
                    </a:lnL>
                    <a:lnR>
                      <a:noFill/>
                    </a:lnR>
                    <a:lnT w="9525" cap="flat" cmpd="sng" algn="ctr">
                      <a:solidFill>
                        <a:srgbClr val="E5E5E5"/>
                      </a:solidFill>
                      <a:prstDash val="solid"/>
                      <a:round/>
                      <a:headEnd type="none" w="med" len="med"/>
                      <a:tailEnd type="none" w="med" len="med"/>
                    </a:lnT>
                    <a:lnB>
                      <a:noFill/>
                    </a:lnB>
                  </a:tcPr>
                </a:tc>
                <a:tc>
                  <a:txBody>
                    <a:bodyPr/>
                    <a:lstStyle/>
                    <a:p>
                      <a:pPr algn="l" fontAlgn="t"/>
                      <a:r>
                        <a:rPr lang="ru-RU" sz="1800" dirty="0">
                          <a:effectLst/>
                        </a:rPr>
                        <a:t>Петрушка, укроп, листовой салат, базилик, кориандр</a:t>
                      </a:r>
                    </a:p>
                  </a:txBody>
                  <a:tcPr marL="34636" marR="34636" marT="34636" marB="34636">
                    <a:lnL>
                      <a:noFill/>
                    </a:lnL>
                    <a:lnR>
                      <a:noFill/>
                    </a:lnR>
                    <a:lnT w="9525" cap="flat" cmpd="sng" algn="ctr">
                      <a:solidFill>
                        <a:srgbClr val="E5E5E5"/>
                      </a:solidFill>
                      <a:prstDash val="solid"/>
                      <a:round/>
                      <a:headEnd type="none" w="med" len="med"/>
                      <a:tailEnd type="none" w="med" len="med"/>
                    </a:lnT>
                    <a:lnB>
                      <a:noFill/>
                    </a:lnB>
                  </a:tcPr>
                </a:tc>
                <a:extLst>
                  <a:ext uri="{0D108BD9-81ED-4DB2-BD59-A6C34878D82A}">
                    <a16:rowId xmlns="" xmlns:a16="http://schemas.microsoft.com/office/drawing/2014/main" val="10009"/>
                  </a:ext>
                </a:extLst>
              </a:tr>
            </a:tbl>
          </a:graphicData>
        </a:graphic>
      </p:graphicFrame>
      <p:sp>
        <p:nvSpPr>
          <p:cNvPr id="3" name="Rectangle 1"/>
          <p:cNvSpPr>
            <a:spLocks noChangeArrowheads="1"/>
          </p:cNvSpPr>
          <p:nvPr/>
        </p:nvSpPr>
        <p:spPr bwMode="auto">
          <a:xfrm>
            <a:off x="0" y="-184490"/>
            <a:ext cx="12143084" cy="7392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44398"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i="1" u="none" strike="noStrike" cap="none" normalizeH="0" baseline="0" dirty="0">
                <a:ln>
                  <a:noFill/>
                </a:ln>
                <a:solidFill>
                  <a:schemeClr val="accent1">
                    <a:lumMod val="50000"/>
                  </a:schemeClr>
                </a:solidFill>
                <a:effectLst/>
                <a:latin typeface="Helvetica Neue"/>
              </a:rPr>
              <a:t>Таблица продуктов питания с низким гликемическим индексом</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600" i="1"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05350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9796" y="476672"/>
            <a:ext cx="10657184" cy="4154984"/>
          </a:xfrm>
          <a:prstGeom prst="rect">
            <a:avLst/>
          </a:prstGeom>
        </p:spPr>
        <p:txBody>
          <a:bodyPr wrap="square">
            <a:spAutoFit/>
          </a:bodyPr>
          <a:lstStyle/>
          <a:p>
            <a:pPr algn="ctr"/>
            <a:r>
              <a:rPr lang="ru-RU" i="1" dirty="0">
                <a:solidFill>
                  <a:schemeClr val="accent1">
                    <a:lumMod val="50000"/>
                  </a:schemeClr>
                </a:solidFill>
                <a:latin typeface="Helvetica Neue"/>
              </a:rPr>
              <a:t>Кстати, лет десять назад в Медицинской школе Гарвардского университета (</a:t>
            </a:r>
            <a:r>
              <a:rPr lang="ru-RU" i="1" dirty="0" err="1">
                <a:solidFill>
                  <a:schemeClr val="accent1">
                    <a:lumMod val="50000"/>
                  </a:schemeClr>
                </a:solidFill>
                <a:latin typeface="Helvetica Neue"/>
              </a:rPr>
              <a:t>Harvard</a:t>
            </a:r>
            <a:r>
              <a:rPr lang="ru-RU" i="1" dirty="0">
                <a:solidFill>
                  <a:schemeClr val="accent1">
                    <a:lumMod val="50000"/>
                  </a:schemeClr>
                </a:solidFill>
                <a:latin typeface="Helvetica Neue"/>
              </a:rPr>
              <a:t> </a:t>
            </a:r>
            <a:r>
              <a:rPr lang="ru-RU" i="1" dirty="0" err="1">
                <a:solidFill>
                  <a:schemeClr val="accent1">
                    <a:lumMod val="50000"/>
                  </a:schemeClr>
                </a:solidFill>
                <a:latin typeface="Helvetica Neue"/>
              </a:rPr>
              <a:t>Medical</a:t>
            </a:r>
            <a:r>
              <a:rPr lang="ru-RU" i="1" dirty="0">
                <a:solidFill>
                  <a:schemeClr val="accent1">
                    <a:lumMod val="50000"/>
                  </a:schemeClr>
                </a:solidFill>
                <a:latin typeface="Helvetica Neue"/>
              </a:rPr>
              <a:t> </a:t>
            </a:r>
            <a:r>
              <a:rPr lang="ru-RU" i="1" dirty="0" err="1">
                <a:solidFill>
                  <a:schemeClr val="accent1">
                    <a:lumMod val="50000"/>
                  </a:schemeClr>
                </a:solidFill>
                <a:latin typeface="Helvetica Neue"/>
              </a:rPr>
              <a:t>School</a:t>
            </a:r>
            <a:r>
              <a:rPr lang="ru-RU" i="1" dirty="0">
                <a:solidFill>
                  <a:schemeClr val="accent1">
                    <a:lumMod val="50000"/>
                  </a:schemeClr>
                </a:solidFill>
                <a:latin typeface="Helvetica Neue"/>
              </a:rPr>
              <a:t>) не поленились подсчитать гликемический индекс некоторых продуктов из расчета порции</a:t>
            </a:r>
            <a:r>
              <a:rPr lang="ru-RU" dirty="0">
                <a:solidFill>
                  <a:srgbClr val="000000"/>
                </a:solidFill>
                <a:latin typeface="Helvetica Neue"/>
              </a:rPr>
              <a:t>.</a:t>
            </a:r>
          </a:p>
          <a:p>
            <a:pPr algn="ctr"/>
            <a:r>
              <a:rPr lang="ru-RU" dirty="0">
                <a:solidFill>
                  <a:srgbClr val="000000"/>
                </a:solidFill>
                <a:latin typeface="Helvetica Neue"/>
              </a:rPr>
              <a:t> Так, если гликемический индекс белого риса равен 90, то 150 г данного продукта имеет индекс 43; GI белого багета – 95, а кусочка в 30 г – всего 15. А съев 150 г печеного картофеля, имеющего GI 98, вы имеет гликемический индекс примерно 33 единицы.</a:t>
            </a:r>
          </a:p>
          <a:p>
            <a:pPr algn="ctr"/>
            <a:endParaRPr lang="ru-RU" dirty="0">
              <a:solidFill>
                <a:srgbClr val="000000"/>
              </a:solidFill>
              <a:latin typeface="Helvetica Neue"/>
            </a:endParaRPr>
          </a:p>
          <a:p>
            <a:r>
              <a:rPr lang="ru-RU" b="1" dirty="0">
                <a:solidFill>
                  <a:srgbClr val="000000"/>
                </a:solidFill>
                <a:latin typeface="Helvetica Neue"/>
              </a:rPr>
              <a:t>                                                      Важно знать!</a:t>
            </a:r>
          </a:p>
          <a:p>
            <a:pPr algn="ctr"/>
            <a:r>
              <a:rPr lang="ru-RU" i="1" dirty="0">
                <a:solidFill>
                  <a:srgbClr val="C00000"/>
                </a:solidFill>
                <a:latin typeface="Helvetica Neue"/>
              </a:rPr>
              <a:t>Продукты с высоким гликемическим индексом - при их избытке в рационе - способны привести к ожирению</a:t>
            </a:r>
          </a:p>
        </p:txBody>
      </p:sp>
    </p:spTree>
    <p:extLst>
      <p:ext uri="{BB962C8B-B14F-4D97-AF65-F5344CB8AC3E}">
        <p14:creationId xmlns:p14="http://schemas.microsoft.com/office/powerpoint/2010/main" val="334751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F641902-3BB7-4B14-81B8-6D0D46EBBC48}"/>
              </a:ext>
            </a:extLst>
          </p:cNvPr>
          <p:cNvSpPr txBox="1"/>
          <p:nvPr/>
        </p:nvSpPr>
        <p:spPr>
          <a:xfrm>
            <a:off x="0" y="0"/>
            <a:ext cx="12188825" cy="6370975"/>
          </a:xfrm>
          <a:prstGeom prst="rect">
            <a:avLst/>
          </a:prstGeom>
          <a:noFill/>
        </p:spPr>
        <p:txBody>
          <a:bodyPr wrap="square">
            <a:spAutoFit/>
          </a:bodyPr>
          <a:lstStyle/>
          <a:p>
            <a:pPr algn="ctr"/>
            <a:r>
              <a:rPr lang="ru-RU" b="1" i="1" dirty="0">
                <a:solidFill>
                  <a:schemeClr val="accent6">
                    <a:lumMod val="50000"/>
                  </a:schemeClr>
                </a:solidFill>
              </a:rPr>
              <a:t>Вариант с механическим и химическим </a:t>
            </a:r>
            <a:r>
              <a:rPr lang="ru-RU" b="1" i="1" dirty="0" err="1">
                <a:solidFill>
                  <a:schemeClr val="accent6">
                    <a:lumMod val="50000"/>
                  </a:schemeClr>
                </a:solidFill>
              </a:rPr>
              <a:t>щажением</a:t>
            </a:r>
            <a:r>
              <a:rPr lang="ru-RU" b="1" i="1" dirty="0">
                <a:solidFill>
                  <a:schemeClr val="accent6">
                    <a:lumMod val="50000"/>
                  </a:schemeClr>
                </a:solidFill>
              </a:rPr>
              <a:t> (включает Столы 1Б, 4В, 4Б, 5п). Назначается при заболеваниях ЖКТ.</a:t>
            </a:r>
          </a:p>
          <a:p>
            <a:r>
              <a:rPr lang="ru-RU" dirty="0"/>
              <a:t> Отличается ограничением химических (острые, жареные, экстрактивные блюда) и механических раздражителей, поэтому блюда готовятся исключительно на пару или отвариваются, иногда рекомендуется протирание или </a:t>
            </a:r>
            <a:r>
              <a:rPr lang="ru-RU" dirty="0" err="1"/>
              <a:t>пюрирование</a:t>
            </a:r>
            <a:r>
              <a:rPr lang="ru-RU" dirty="0"/>
              <a:t> пищи.</a:t>
            </a:r>
          </a:p>
          <a:p>
            <a:pPr algn="ctr"/>
            <a:r>
              <a:rPr lang="ru-RU" b="1" dirty="0">
                <a:solidFill>
                  <a:schemeClr val="accent6">
                    <a:lumMod val="50000"/>
                  </a:schemeClr>
                </a:solidFill>
              </a:rPr>
              <a:t>Вариант с пониженным содержанием белка — низкобелковая диета (НБД) включает Столы 7А, 7Б</a:t>
            </a:r>
            <a:r>
              <a:rPr lang="ru-RU" dirty="0"/>
              <a:t>.</a:t>
            </a:r>
          </a:p>
          <a:p>
            <a:pPr algn="ctr"/>
            <a:r>
              <a:rPr lang="ru-RU" b="1" dirty="0"/>
              <a:t>С повышенным содержанием белка — высокобелковая диета (ВБД), в состав которой входят Столы 4э, 4аг, 5п (второй вариант), 7в, 37г, 9б, 10б.</a:t>
            </a:r>
          </a:p>
          <a:p>
            <a:pPr algn="ctr"/>
            <a:r>
              <a:rPr lang="ru-RU" b="1" dirty="0"/>
              <a:t>С пониженной калорийностью — низкокалорийная диета (НКД) включает Столы 8, 8А, 8о, 9А, 10С. Показана при различной степени ожирения без осложнений со стороны ЖКТ.</a:t>
            </a:r>
          </a:p>
          <a:p>
            <a:r>
              <a:rPr lang="ru-RU" dirty="0"/>
              <a:t> Диета предусматривает умеренное ограничение калорийности (1340-1550 ккал) за счет жиров (максимум 60г в общей сложности) и полное исключение легкоусвояемых углеводов. Она усилена содержанием растительной клетчатки. Режим питания 5 раз в день.</a:t>
            </a:r>
          </a:p>
          <a:p>
            <a:r>
              <a:rPr lang="ru-RU" dirty="0"/>
              <a:t>С повышенной калорийностью (Стол 11) для больных туберкулезом — 3110-3640 ккал.</a:t>
            </a:r>
          </a:p>
        </p:txBody>
      </p:sp>
    </p:spTree>
    <p:extLst>
      <p:ext uri="{BB962C8B-B14F-4D97-AF65-F5344CB8AC3E}">
        <p14:creationId xmlns:p14="http://schemas.microsoft.com/office/powerpoint/2010/main" val="316259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1F4AD88-3582-4710-BA01-16CD81611515}"/>
              </a:ext>
            </a:extLst>
          </p:cNvPr>
          <p:cNvSpPr txBox="1"/>
          <p:nvPr/>
        </p:nvSpPr>
        <p:spPr>
          <a:xfrm>
            <a:off x="261764" y="116632"/>
            <a:ext cx="11737304" cy="7478970"/>
          </a:xfrm>
          <a:prstGeom prst="rect">
            <a:avLst/>
          </a:prstGeom>
          <a:noFill/>
        </p:spPr>
        <p:txBody>
          <a:bodyPr wrap="square">
            <a:spAutoFit/>
          </a:bodyPr>
          <a:lstStyle/>
          <a:p>
            <a:r>
              <a:rPr lang="ru-RU" dirty="0"/>
              <a:t>Внедрение в работу лечебно-профилактических учреждений новой системы стандартных диет определило возможность проведения индивидуального подхода к диетотерапии.</a:t>
            </a:r>
          </a:p>
          <a:p>
            <a:r>
              <a:rPr lang="ru-RU" dirty="0"/>
              <a:t>Ранее используемая номерная система диет фактически направлена на лечение зафиксированных в ее номерах болезней, без учета конкретного больного.</a:t>
            </a:r>
          </a:p>
          <a:p>
            <a:r>
              <a:rPr lang="ru-RU" dirty="0"/>
              <a:t> Она была удобной для коллективного, а не индивидуального питания. </a:t>
            </a:r>
          </a:p>
          <a:p>
            <a:r>
              <a:rPr lang="ru-RU" dirty="0"/>
              <a:t>В современной диетологии система диет по Певзнеру считается устаревшей, так как она рассчитана в основном на обобщенную модель болезни, а не на больного, у которого может быть несколько недугов, не говоря уже об особенностях человека и его организма. </a:t>
            </a:r>
          </a:p>
          <a:p>
            <a:r>
              <a:rPr lang="ru-RU" dirty="0"/>
              <a:t>Больной часто не "вписывается" в схематическую модель болезни, поэтому номер диеты, предназначенной для лечения этой болезни, ему не подходит. </a:t>
            </a:r>
          </a:p>
          <a:p>
            <a:r>
              <a:rPr lang="ru-RU" dirty="0"/>
              <a:t>Громоздкая номерная система диет формализует лечебное питание, затрудняет работу пищеблоков больниц, отрывает врача-диетолога от клинической работы.</a:t>
            </a:r>
          </a:p>
          <a:p>
            <a:r>
              <a:rPr lang="ru-RU" dirty="0"/>
              <a:t> Ранее используемая система диет освобождает многих врачей от поиска адекватной диетотерапии больного, вместо которой в истории болезни достаточно поставить номер диеты.</a:t>
            </a:r>
          </a:p>
          <a:p>
            <a:endParaRPr lang="ru-RU" dirty="0"/>
          </a:p>
          <a:p>
            <a:endParaRPr lang="ru-RU" dirty="0"/>
          </a:p>
          <a:p>
            <a:endParaRPr lang="ru-RU" dirty="0"/>
          </a:p>
        </p:txBody>
      </p:sp>
    </p:spTree>
    <p:extLst>
      <p:ext uri="{BB962C8B-B14F-4D97-AF65-F5344CB8AC3E}">
        <p14:creationId xmlns:p14="http://schemas.microsoft.com/office/powerpoint/2010/main" val="29341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084E6F8-395A-44AA-AB70-1C7769DCBCD3}"/>
              </a:ext>
            </a:extLst>
          </p:cNvPr>
          <p:cNvSpPr txBox="1"/>
          <p:nvPr/>
        </p:nvSpPr>
        <p:spPr>
          <a:xfrm>
            <a:off x="621804" y="404664"/>
            <a:ext cx="11377264" cy="6001643"/>
          </a:xfrm>
          <a:prstGeom prst="rect">
            <a:avLst/>
          </a:prstGeom>
          <a:noFill/>
        </p:spPr>
        <p:txBody>
          <a:bodyPr wrap="square">
            <a:spAutoFit/>
          </a:bodyPr>
          <a:lstStyle/>
          <a:p>
            <a:r>
              <a:rPr lang="ru-RU" dirty="0"/>
              <a:t>Новая система стандартных диет отличается от ранее используемой системы диет по следующим позициям: содержанию основных пищевых веществ, энергетической ценности пищи, технологии приготовления пищи, среднесуточному набору продуктов.</a:t>
            </a:r>
          </a:p>
          <a:p>
            <a:endParaRPr lang="ru-RU" dirty="0"/>
          </a:p>
          <a:p>
            <a:endParaRPr lang="ru-RU" dirty="0"/>
          </a:p>
          <a:p>
            <a:r>
              <a:rPr lang="ru-RU" dirty="0"/>
              <a:t>Новая система стандартных диет назначается в зависимости от: нозологической формы заболевания, стадии и периода, степени тяжести болезни, наличия осложнений со стороны различных органов и систем.</a:t>
            </a:r>
          </a:p>
          <a:p>
            <a:endParaRPr lang="ru-RU" dirty="0"/>
          </a:p>
          <a:p>
            <a:endParaRPr lang="ru-RU" dirty="0"/>
          </a:p>
          <a:p>
            <a:r>
              <a:rPr lang="ru-RU" dirty="0"/>
              <a:t>Более чем у 50% больных, поступающих в стационар, имеются нарушения </a:t>
            </a:r>
            <a:r>
              <a:rPr lang="ru-RU" dirty="0" err="1"/>
              <a:t>нутритивного</a:t>
            </a:r>
            <a:r>
              <a:rPr lang="ru-RU" dirty="0"/>
              <a:t> статуса, требующие коррекции с помощью лечебного питания. В Приказе МЗ РФ N 330 от 5 августа 2003 года "О мерах по совершенствованию лечебного питания в лечебно-профилактических учреждениях РФ" выделены основные принципы коррекции диет готовыми специализированными смесями</a:t>
            </a:r>
          </a:p>
        </p:txBody>
      </p:sp>
    </p:spTree>
    <p:extLst>
      <p:ext uri="{BB962C8B-B14F-4D97-AF65-F5344CB8AC3E}">
        <p14:creationId xmlns:p14="http://schemas.microsoft.com/office/powerpoint/2010/main" val="108531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Кулинария 16: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 xmlns:thm15="http://schemas.microsoft.com/office/thememl/2012/main" name="Office_14352453_TF02787942.potx" id="{8D467BD3-9A1C-43EB-A337-58DB448D8D82}" vid="{B9300C87-B195-418E-ABBA-4C8BBCF16030}"/>
    </a:ext>
  </a:extLst>
</a:theme>
</file>

<file path=ppt/theme/theme2.xml><?xml version="1.0" encoding="utf-8"?>
<a:theme xmlns:a="http://schemas.openxmlformats.org/drawingml/2006/main" name="Тема Offic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5E700CCB-20BA-4760-AB9F-AC3B63ED32E0}">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40262f94-9f35-4ac3-9a90-690165a166b7"/>
    <ds:schemaRef ds:uri="a4f35948-e619-41b3-aa29-22878b09cfd2"/>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Презентация со свежей пищей (широкоэкранный формат)</Template>
  <TotalTime>677</TotalTime>
  <Words>5353</Words>
  <Application>Microsoft Office PowerPoint</Application>
  <PresentationFormat>Произвольный</PresentationFormat>
  <Paragraphs>300</Paragraphs>
  <Slides>67</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67</vt:i4>
      </vt:variant>
    </vt:vector>
  </HeadingPairs>
  <TitlesOfParts>
    <vt:vector size="68" baseType="lpstr">
      <vt:lpstr>Кулинария 16:9</vt:lpstr>
      <vt:lpstr>  </vt:lpstr>
      <vt:lpstr>Нормативные документы, регламентирующие организационные основы питания в лечебно-профилактических учреждениях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Политика питания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Документы для учреждений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Физиологические основы рационального питания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Законодательная база диетологии. Теория сбалансированного питания</dc:title>
  <dc:creator>admin</dc:creator>
  <cp:lastModifiedBy>Work</cp:lastModifiedBy>
  <cp:revision>48</cp:revision>
  <dcterms:created xsi:type="dcterms:W3CDTF">2019-07-14T15:18:35Z</dcterms:created>
  <dcterms:modified xsi:type="dcterms:W3CDTF">2024-02-21T13:45:20Z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