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4" r:id="rId3"/>
    <p:sldId id="314" r:id="rId4"/>
    <p:sldId id="315" r:id="rId5"/>
    <p:sldId id="316" r:id="rId6"/>
    <p:sldId id="310" r:id="rId7"/>
    <p:sldId id="304" r:id="rId8"/>
    <p:sldId id="295" r:id="rId9"/>
    <p:sldId id="296" r:id="rId10"/>
    <p:sldId id="309" r:id="rId11"/>
    <p:sldId id="299" r:id="rId12"/>
    <p:sldId id="311" r:id="rId13"/>
    <p:sldId id="312" r:id="rId14"/>
    <p:sldId id="313" r:id="rId15"/>
    <p:sldId id="320" r:id="rId16"/>
    <p:sldId id="274" r:id="rId17"/>
    <p:sldId id="325" r:id="rId18"/>
    <p:sldId id="277" r:id="rId19"/>
    <p:sldId id="302" r:id="rId20"/>
    <p:sldId id="303" r:id="rId21"/>
    <p:sldId id="306" r:id="rId22"/>
    <p:sldId id="280" r:id="rId23"/>
    <p:sldId id="327" r:id="rId24"/>
    <p:sldId id="297" r:id="rId25"/>
    <p:sldId id="298" r:id="rId26"/>
    <p:sldId id="301" r:id="rId27"/>
    <p:sldId id="305" r:id="rId28"/>
    <p:sldId id="307" r:id="rId29"/>
    <p:sldId id="282" r:id="rId30"/>
    <p:sldId id="326" r:id="rId31"/>
    <p:sldId id="300" r:id="rId32"/>
    <p:sldId id="285" r:id="rId33"/>
    <p:sldId id="286" r:id="rId34"/>
    <p:sldId id="321" r:id="rId35"/>
    <p:sldId id="322" r:id="rId36"/>
    <p:sldId id="323" r:id="rId37"/>
    <p:sldId id="324" r:id="rId38"/>
    <p:sldId id="328" r:id="rId39"/>
    <p:sldId id="288" r:id="rId40"/>
    <p:sldId id="329" r:id="rId41"/>
    <p:sldId id="330" r:id="rId42"/>
    <p:sldId id="331" r:id="rId43"/>
    <p:sldId id="332" r:id="rId44"/>
    <p:sldId id="317" r:id="rId45"/>
    <p:sldId id="333" r:id="rId46"/>
    <p:sldId id="334" r:id="rId47"/>
    <p:sldId id="335" r:id="rId48"/>
    <p:sldId id="281" r:id="rId49"/>
    <p:sldId id="308" r:id="rId50"/>
    <p:sldId id="319" r:id="rId51"/>
    <p:sldId id="29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64904"/>
            <a:ext cx="5076056" cy="223224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Диетотерапия при ревматических заболеваниях детей и взрослых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512768" cy="2229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E151D-FBAA-4617-956F-2C4A7E4390BB}"/>
              </a:ext>
            </a:extLst>
          </p:cNvPr>
          <p:cNvSpPr txBox="1"/>
          <p:nvPr/>
        </p:nvSpPr>
        <p:spPr>
          <a:xfrm>
            <a:off x="323528" y="332656"/>
            <a:ext cx="50760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B75677-7BC3-4E3C-B01A-DBE5C9A99D26}"/>
              </a:ext>
            </a:extLst>
          </p:cNvPr>
          <p:cNvSpPr txBox="1"/>
          <p:nvPr/>
        </p:nvSpPr>
        <p:spPr>
          <a:xfrm>
            <a:off x="179512" y="5846782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Проф. Дружинина Н.А</a:t>
            </a:r>
          </a:p>
          <a:p>
            <a:r>
              <a:rPr lang="ru-RU" dirty="0"/>
              <a:t>Кафедра педиатрии </a:t>
            </a:r>
            <a:r>
              <a:rPr lang="ru-RU"/>
              <a:t>ИДПО </a:t>
            </a:r>
            <a:r>
              <a:rPr lang="ru-RU" smtClean="0"/>
              <a:t>БГМУ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C9B398-42CD-450F-9F5B-1A706C6D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836712"/>
            <a:ext cx="36724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8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F2C1BF4-B92E-481A-BBD7-FFFB2172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1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806638-3958-49A4-BD6B-1E5EABEF42B4}"/>
              </a:ext>
            </a:extLst>
          </p:cNvPr>
          <p:cNvSpPr txBox="1"/>
          <p:nvPr/>
        </p:nvSpPr>
        <p:spPr>
          <a:xfrm>
            <a:off x="107504" y="260648"/>
            <a:ext cx="67504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Ревматизм влияет на опорно-двигательный аппарат: воспалительный процесс в суставах, характеризующийся сильной припухлостью, нарастающей болью и частичной потерей двигательной способности. </a:t>
            </a:r>
          </a:p>
          <a:p>
            <a:r>
              <a:rPr lang="ru-RU" dirty="0"/>
              <a:t>Такой вариант течения болезни наиболее характерен для больных в возрасте от 6 до 16 лет, причем развитие подобной патологи часто приводит к инвалидности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B7A6C3-F782-44CF-993E-CE548C591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36911"/>
            <a:ext cx="4680520" cy="28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46E73D-4122-48A6-A0C0-0D87891F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DE3D9C-F6F3-46EF-9EF0-6CF7B0FD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4488" cy="70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4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D1F9BE-0E5D-41F7-AEF1-96AF4284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813690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7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E9E2EEC-D422-432D-ABE4-EEA8834D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2728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Кожная форма ревматизма.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6516216" cy="5877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Проявления:</a:t>
            </a:r>
          </a:p>
          <a:p>
            <a:pPr lvl="0"/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Кольцевая эритема — высыпания в виде бледно-розовых кольцевидных ободков, безболезненных и не возвышающихся над кожей;</a:t>
            </a:r>
          </a:p>
          <a:p>
            <a:pPr lvl="0"/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Узловатая эритема — ограниченное уплотнение участков кожи темно-красного цвета величиной от горошины до сливы, которые располагаются обычно на нижних конечностях.</a:t>
            </a:r>
          </a:p>
          <a:p>
            <a:pPr lvl="0"/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Иногда при значительной проницаемости капилляров появляются мелкие кожные кровоизлияния;</a:t>
            </a:r>
          </a:p>
          <a:p>
            <a:pPr lvl="0"/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Ревматические узелки — плотные, малоподвижные, безболезненные образования, расположенные в подкожной клетчатке, суставных сумках, фасциях, апоневрозах.  «Ревматические узелки» встречаются в настоящее время очень редко и  только у детей, обычно- во время первой атаки ревматической лихорадки. Они представляют собой округлые, плотные, малоподвижные безболезненные образования различных размеров от нескольких мм до 1-2 см. Типичная локализация- разгибательные поверхности локтевых, коленных, пястно-фаланговых суставов, область лодыжек, остистых отростков позвонков. Ревматические узелки исчезают бесследно через 2-4 недели заболевания. Наблюдаемые ранее узловая эритема, </a:t>
            </a:r>
            <a:r>
              <a:rPr lang="ru-RU" sz="2300" b="1" dirty="0" err="1">
                <a:solidFill>
                  <a:schemeClr val="accent6">
                    <a:lumMod val="50000"/>
                  </a:schemeClr>
                </a:solidFill>
              </a:rPr>
              <a:t>гемморрагии</a:t>
            </a:r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, крапивница, в последнее время совершенно не характерны;</a:t>
            </a:r>
          </a:p>
          <a:p>
            <a:pPr lvl="0"/>
            <a:r>
              <a:rPr lang="ru-RU" sz="2300" b="1" dirty="0">
                <a:solidFill>
                  <a:schemeClr val="accent6">
                    <a:lumMod val="50000"/>
                  </a:schemeClr>
                </a:solidFill>
              </a:rPr>
              <a:t>Бледность кожных покровов, потливость.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545D89-4CB0-46BD-98CF-DDF1EB7B469A}"/>
              </a:ext>
            </a:extLst>
          </p:cNvPr>
          <p:cNvSpPr txBox="1"/>
          <p:nvPr/>
        </p:nvSpPr>
        <p:spPr>
          <a:xfrm>
            <a:off x="395536" y="188641"/>
            <a:ext cx="79928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Процесс развития ревматизма начинается с поражения организма стрептококком, который в процессе своей жизнедеятельности и выделяет токсины и ферменты. В ответ организм человека вырабатывает антитела, которые становятся фактом развития немикробного воспалительного процесса в соединительных тканях. </a:t>
            </a:r>
          </a:p>
          <a:p>
            <a:r>
              <a:rPr lang="ru-RU" dirty="0"/>
              <a:t>Все дело в том, что некоторые вещества, которые имеются в организме бактерий, очень напоминают своим строением структуру соединительной ткани.</a:t>
            </a: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96B679A0-003B-4DCF-8385-E0D07B003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3"/>
            <a:ext cx="9144000" cy="40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96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4800" dirty="0"/>
              <a:t>Лабораторная 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Для острой фазы ревматизма характерен умеренный </a:t>
            </a:r>
            <a:r>
              <a:rPr lang="ru-RU" u="sng" dirty="0"/>
              <a:t>лейкоцитоз</a:t>
            </a:r>
            <a:r>
              <a:rPr lang="ru-RU" dirty="0"/>
              <a:t> со сдвигом лейкоцитарной формулы влево; в дальнейшем могут наблюдаться </a:t>
            </a:r>
            <a:r>
              <a:rPr lang="ru-RU" dirty="0" err="1"/>
              <a:t>эозинофилия</a:t>
            </a:r>
            <a:r>
              <a:rPr lang="ru-RU" dirty="0"/>
              <a:t>, моно- и лимфоцитоз.</a:t>
            </a:r>
          </a:p>
          <a:p>
            <a:pPr lvl="0"/>
            <a:r>
              <a:rPr lang="ru-RU" dirty="0"/>
              <a:t>СОЭ всегда увеличена, в тяжелых случаях до 50—70 мм/ч.</a:t>
            </a:r>
          </a:p>
          <a:p>
            <a:pPr lvl="0"/>
            <a:r>
              <a:rPr lang="ru-RU" dirty="0"/>
              <a:t>Характерна </a:t>
            </a:r>
            <a:r>
              <a:rPr lang="ru-RU" dirty="0" err="1"/>
              <a:t>диспротеинемия</a:t>
            </a:r>
            <a:r>
              <a:rPr lang="ru-RU" dirty="0"/>
              <a:t>: уменьшение количества альбуминов (менее 50%) и нарастание глобулинов, снижение </a:t>
            </a:r>
            <a:r>
              <a:rPr lang="ru-RU" dirty="0" err="1"/>
              <a:t>альбумино</a:t>
            </a:r>
            <a:r>
              <a:rPr lang="ru-RU" dirty="0"/>
              <a:t>-глобулинового коэффициента ниже единицы. На </a:t>
            </a:r>
            <a:r>
              <a:rPr lang="ru-RU" dirty="0" err="1"/>
              <a:t>протеинограмме</a:t>
            </a:r>
            <a:r>
              <a:rPr lang="ru-RU" dirty="0"/>
              <a:t> отмечается нарастание α2-глобулиновой и у-глобулиновой фракций;</a:t>
            </a:r>
          </a:p>
          <a:p>
            <a:pPr lvl="0"/>
            <a:r>
              <a:rPr lang="ru-RU" dirty="0"/>
              <a:t>Повышается содержание фибриногена до 0,6—1% (в норме не выше 0,4%). В крови появляется С-реактивный белок, отсутствующий у здоровых людей;</a:t>
            </a:r>
          </a:p>
          <a:p>
            <a:pPr lvl="0"/>
            <a:r>
              <a:rPr lang="ru-RU" dirty="0"/>
              <a:t>Повышается уровень </a:t>
            </a:r>
            <a:r>
              <a:rPr lang="ru-RU" dirty="0" err="1"/>
              <a:t>мукопротеинов</a:t>
            </a:r>
            <a:r>
              <a:rPr lang="ru-RU" dirty="0"/>
              <a:t>, что выявляется </a:t>
            </a:r>
            <a:r>
              <a:rPr lang="ru-RU" dirty="0" err="1"/>
              <a:t>дифениламиновой</a:t>
            </a:r>
            <a:r>
              <a:rPr lang="ru-RU" dirty="0"/>
              <a:t> (ДФА) пробой. Значительно возрастают титры </a:t>
            </a:r>
            <a:r>
              <a:rPr lang="ru-RU" dirty="0" err="1"/>
              <a:t>антистрептолизина</a:t>
            </a:r>
            <a:r>
              <a:rPr lang="ru-RU" dirty="0"/>
              <a:t>, </a:t>
            </a:r>
            <a:r>
              <a:rPr lang="ru-RU" dirty="0" err="1"/>
              <a:t>антигиалуронидазы</a:t>
            </a:r>
            <a:r>
              <a:rPr lang="ru-RU" dirty="0"/>
              <a:t>, </a:t>
            </a:r>
            <a:r>
              <a:rPr lang="ru-RU" dirty="0" err="1"/>
              <a:t>антистрептокиназы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На ЭКГ часто находят нарушения проводимости, особенно атриовентрикулярную блокаду I-II степени, экстрасистолию и другие нарушения ритма, снижение вольтажа зубцов ЭКГ. Нарушение трофики сердечной мышцы в связи с воспалительным ее поражением может приводить к изменению зубца T и снижению сегмента S—Т.</a:t>
            </a:r>
          </a:p>
          <a:p>
            <a:pPr lvl="0"/>
            <a:r>
              <a:rPr lang="ru-RU" dirty="0"/>
              <a:t>ФКГ отражает свойственные ревмокардиту изменения тонов, регистрирует появление шумов.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4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94A443-6140-4946-A1BE-147B8BD44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09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CA7949-A10C-4BB0-8C89-4F8236A20F84}"/>
              </a:ext>
            </a:extLst>
          </p:cNvPr>
          <p:cNvSpPr txBox="1"/>
          <p:nvPr/>
        </p:nvSpPr>
        <p:spPr>
          <a:xfrm>
            <a:off x="251520" y="404664"/>
            <a:ext cx="50405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Ревмати́зм</a:t>
            </a:r>
            <a:r>
              <a:rPr lang="ru-RU" dirty="0"/>
              <a:t> (от др.-греч. </a:t>
            </a:r>
            <a:r>
              <a:rPr lang="ru-RU" dirty="0" err="1"/>
              <a:t>ῥεῦμ</a:t>
            </a:r>
            <a:r>
              <a:rPr lang="ru-RU" dirty="0"/>
              <a:t>α, «поток, течение» — растекание (по телу); также болезнь Сокольского-Буйо) — системное воспалительное заболевание соединительной ткани с преимущественной локализацией патологического процесса в оболочках сердца, развивающееся у предрасположенных к нему лиц, главным образом в возрасте 7—15 лет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53661D-84BE-4139-A55A-3B4D0783DEAF}"/>
              </a:ext>
            </a:extLst>
          </p:cNvPr>
          <p:cNvSpPr txBox="1"/>
          <p:nvPr/>
        </p:nvSpPr>
        <p:spPr>
          <a:xfrm>
            <a:off x="467544" y="3868014"/>
            <a:ext cx="56886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Под ревматизмом подразумевают болезнь инфекционно-аллергического характера, влияющую, в основном, на соединительные ткани, такие как сердце, мышцы, суставы, внутренние органы.</a:t>
            </a:r>
          </a:p>
          <a:p>
            <a:endParaRPr lang="ru-RU" dirty="0"/>
          </a:p>
          <a:p>
            <a:r>
              <a:rPr lang="ru-RU" dirty="0"/>
              <a:t>От ревматизма страдают чаще всего женщины, дети и подростки. Возбудителем болезни является стрептококк гемолитический.</a:t>
            </a: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xmlns="" id="{D1116C14-C8FF-456A-B6BA-847CC1CF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74441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4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36418A-2E87-402B-A82C-EAF0FB6C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7704856" cy="59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1B1C55-095A-4BBE-8D16-D735D75D1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26496"/>
            <a:ext cx="8640960" cy="67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8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92696"/>
          </a:xfrm>
        </p:spPr>
        <p:txBody>
          <a:bodyPr/>
          <a:lstStyle/>
          <a:p>
            <a:r>
              <a:rPr lang="ru-RU" dirty="0"/>
              <a:t>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620689"/>
            <a:ext cx="9144000" cy="27363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активной фазе ревматизма лечение проводят в стационаре; больные должны соблюдать постельный режим. Назначают препараты, оказывающие </a:t>
            </a:r>
            <a:r>
              <a:rPr lang="ru-RU" dirty="0" err="1"/>
              <a:t>гипосенсибилизирующее</a:t>
            </a:r>
            <a:r>
              <a:rPr lang="ru-RU" dirty="0"/>
              <a:t> и противовоспалительное действие: кортикостероидные гормоны, нестероидные противовоспалительные препараты, </a:t>
            </a:r>
            <a:r>
              <a:rPr lang="ru-RU" dirty="0" err="1"/>
              <a:t>делагил</a:t>
            </a:r>
            <a:r>
              <a:rPr lang="ru-RU" dirty="0"/>
              <a:t>, </a:t>
            </a:r>
            <a:r>
              <a:rPr lang="ru-RU" dirty="0" err="1"/>
              <a:t>плаквенил</a:t>
            </a:r>
            <a:r>
              <a:rPr lang="ru-RU" dirty="0"/>
              <a:t>. Назначают антибиотики, особенно при наличии у больных очагов инфекции, проводят санацию этих очагов: кариозных зубов, тонзиллита, гайморита.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39598"/>
            <a:ext cx="4824536" cy="3618402"/>
          </a:xfrm>
        </p:spPr>
      </p:pic>
    </p:spTree>
    <p:extLst>
      <p:ext uri="{BB962C8B-B14F-4D97-AF65-F5344CB8AC3E}">
        <p14:creationId xmlns:p14="http://schemas.microsoft.com/office/powerpoint/2010/main" val="3796815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A67BC4-2113-47FA-944C-098888FC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56984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E6A268-5085-45AB-BC8E-66BD2AACE27D}"/>
              </a:ext>
            </a:extLst>
          </p:cNvPr>
          <p:cNvSpPr txBox="1"/>
          <p:nvPr/>
        </p:nvSpPr>
        <p:spPr>
          <a:xfrm>
            <a:off x="179512" y="188640"/>
            <a:ext cx="87129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Полезные продукты при ревматизме</a:t>
            </a:r>
          </a:p>
          <a:p>
            <a:r>
              <a:rPr lang="ru-RU" dirty="0"/>
              <a:t>Человеку, страдающему от ревматизма, необходимо правильное и сбалансированное питание с повышенным содержанием белка и минимумом углеводов. Питаться следует небольшими порциями 5-6 раз в день.</a:t>
            </a:r>
          </a:p>
          <a:p>
            <a:endParaRPr lang="ru-RU" dirty="0"/>
          </a:p>
          <a:p>
            <a:r>
              <a:rPr lang="ru-RU" dirty="0"/>
              <a:t>Особое внимание стоит обратить на:</a:t>
            </a:r>
          </a:p>
          <a:p>
            <a:endParaRPr lang="ru-RU" dirty="0"/>
          </a:p>
          <a:p>
            <a:r>
              <a:rPr lang="ru-RU" dirty="0"/>
              <a:t>Употребление кисломолочных продуктов. Имея в составе соли кальция, они обладают противовоспалительным эффектом.</a:t>
            </a:r>
          </a:p>
          <a:p>
            <a:r>
              <a:rPr lang="ru-RU" dirty="0"/>
              <a:t>Употребление овощей и фруктов. В них содержится витамин Р, отвечающий за очищение и нормализацию капилляров. Кроме того, присутствие других витаминов исключает возникновение авитаминоза, который является одной из причин ревматизма. </a:t>
            </a:r>
          </a:p>
          <a:p>
            <a:r>
              <a:rPr lang="ru-RU" dirty="0"/>
              <a:t>Соли калия и магния регулируют обмен веществ.</a:t>
            </a:r>
          </a:p>
          <a:p>
            <a:r>
              <a:rPr lang="ru-RU" dirty="0"/>
              <a:t>Авокадо, масло оливковое и орехи обогащают организм витамином Е, который отвечает за подвижность пораженных суставов.</a:t>
            </a:r>
          </a:p>
          <a:p>
            <a:r>
              <a:rPr lang="ru-RU" dirty="0"/>
              <a:t>Яйца куриные, рыбий жир, пивные дрожжи имеют в своем составе селен, который облегчает боль. </a:t>
            </a:r>
          </a:p>
          <a:p>
            <a:r>
              <a:rPr lang="ru-RU" dirty="0"/>
              <a:t>Также в составе яиц присутствует сера, которая способствует целостности клеточных мембран.</a:t>
            </a:r>
          </a:p>
        </p:txBody>
      </p:sp>
    </p:spTree>
    <p:extLst>
      <p:ext uri="{BB962C8B-B14F-4D97-AF65-F5344CB8AC3E}">
        <p14:creationId xmlns:p14="http://schemas.microsoft.com/office/powerpoint/2010/main" val="390833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6EF785-B399-441B-A24C-28108F9B6E18}"/>
              </a:ext>
            </a:extLst>
          </p:cNvPr>
          <p:cNvSpPr txBox="1"/>
          <p:nvPr/>
        </p:nvSpPr>
        <p:spPr>
          <a:xfrm>
            <a:off x="1907704" y="404664"/>
            <a:ext cx="495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Полезные продукты при ревматизме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8305DF-7B51-4E7D-9AA7-6D84DF021AB7}"/>
              </a:ext>
            </a:extLst>
          </p:cNvPr>
          <p:cNvSpPr txBox="1"/>
          <p:nvPr/>
        </p:nvSpPr>
        <p:spPr>
          <a:xfrm>
            <a:off x="0" y="980728"/>
            <a:ext cx="896448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Полезна рыба, предпочтительно скумбрия, сардина или лосось, так как в ней присутствует кислота омега-3, снимающая воспаления.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Употребление мясных продуктов должно быть согласовано со специалистом, так как его влияние на организм напрямую зависит от вида болезни.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Жидкость (около литра в день, не более) – вода, соки, зеленый чай. Так как у людей с таким заболеванием нарушены процессы выведения воды, и, соответственно, натрия, из организма.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Также рекомендуется прием аскорбиновой кислоты для общего укрепления организма.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Лимон и ревень полезны, так как они содержат витамин С, укрепляющий иммунитет.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Грецкие орехи, причем по несколько штук в день, так как в их составе имеются жирные кислоты.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Отвар шиповника, черная смородина, зелень для обеспечения организма полезными веществами и микроэлементами.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Ливерные продукты – язык, печень, почки, сердце, также рыба, сыр, грибы и бобовые, так как они обогащают организм цинком, который препятствует развитию заболевания, снимает воспаление и боль в суставах.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Важно употреблять морепродукты (креветки, осьминоги), арахис, фундук, фисташки, макароны, гречка, овсянка, так как они имеют в своем составе медь, которая избавляет суставы от боли и воспаления.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Салат из сельдерея полезен, так как в нем содержатся витамины В, Е, К, отвечающие за регуляцию деятельности печени.</a:t>
            </a:r>
          </a:p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Лучше отдавать предпочтение отварным мясу и рыбе, так как они благоприятно влияют на желудочно-кишечный тракт.</a:t>
            </a:r>
          </a:p>
          <a:p>
            <a:endParaRPr lang="ru-RU" sz="1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2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BA726C-EDFB-4554-9E8E-8FD2F8C6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0712E1B-7B88-4BD2-8F37-6C6720FE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8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4CC7DDB-4535-42F9-BD86-587A015F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20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Лечебное питание больных в острой фазе болезни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Диетическое лечение (вариант диеты № 10а) с общегигиеническими мероприятиями является основным лечебным фоном.</a:t>
            </a:r>
          </a:p>
          <a:p>
            <a:pPr marL="0" indent="0">
              <a:buNone/>
            </a:pPr>
            <a:r>
              <a:rPr lang="ru-RU" dirty="0"/>
              <a:t>Основными требованиями к диетической терапии больных ревматизмом в остром периоде болезни являются: </a:t>
            </a:r>
          </a:p>
          <a:p>
            <a:pPr marL="514350" indent="-514350">
              <a:buAutoNum type="arabicParenR"/>
            </a:pPr>
            <a:r>
              <a:rPr lang="ru-RU" dirty="0"/>
              <a:t>Полное обеспечение физиологических потребностей организма в энергии, в основных пищевых веществах, витаминах, минеральных веществах и микроэлементах; </a:t>
            </a:r>
          </a:p>
          <a:p>
            <a:pPr marL="514350" indent="-514350">
              <a:buAutoNum type="arabicParenR"/>
            </a:pPr>
            <a:r>
              <a:rPr lang="ru-RU" dirty="0"/>
              <a:t>введение в рацион наиболее полноценного белка в количестве, соответствующем физиологической норме (70-80 г); </a:t>
            </a:r>
          </a:p>
          <a:p>
            <a:pPr marL="514350" indent="-514350">
              <a:buAutoNum type="arabicParenR"/>
            </a:pPr>
            <a:r>
              <a:rPr lang="ru-RU" dirty="0"/>
              <a:t>включение в диету 60 г животного и 30 г растительного жира;</a:t>
            </a:r>
          </a:p>
          <a:p>
            <a:pPr marL="514350" indent="-514350">
              <a:buAutoNum type="arabicParenR"/>
            </a:pPr>
            <a:r>
              <a:rPr lang="ru-RU" dirty="0"/>
              <a:t> ограничение содержания в диете углеводов (особенно простых до 30 г), поваренной соли, жидкости; </a:t>
            </a:r>
          </a:p>
          <a:p>
            <a:pPr marL="514350" indent="-514350">
              <a:buAutoNum type="arabicParenR"/>
            </a:pPr>
            <a:r>
              <a:rPr lang="ru-RU" dirty="0"/>
              <a:t>дробное частое питание (5-6 приемов пищи в день); </a:t>
            </a:r>
          </a:p>
          <a:p>
            <a:pPr marL="514350" indent="-514350">
              <a:buAutoNum type="arabicParenR"/>
            </a:pPr>
            <a:r>
              <a:rPr lang="ru-RU" dirty="0"/>
              <a:t>исключение из рациона острых, соленых блюд, экстрактивных веществ, крепких напитков, крепкого натурального кофе, чая.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74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D8B115-8C3E-44AB-A193-636A560E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06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182FC0-4C82-4506-AE10-3AD81074F038}"/>
              </a:ext>
            </a:extLst>
          </p:cNvPr>
          <p:cNvSpPr txBox="1"/>
          <p:nvPr/>
        </p:nvSpPr>
        <p:spPr>
          <a:xfrm>
            <a:off x="0" y="1"/>
            <a:ext cx="8460432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Показания к назначению диеты. Активная фаза ревматизма, активность III степени, I атака с явлениями кардита, полиартрита, полисерозита.</a:t>
            </a:r>
            <a:br>
              <a:rPr lang="ru-RU" dirty="0"/>
            </a:br>
            <a:r>
              <a:rPr lang="ru-RU" dirty="0"/>
              <a:t>Целевое назначение диеты.</a:t>
            </a:r>
          </a:p>
          <a:p>
            <a:r>
              <a:rPr lang="ru-RU" dirty="0"/>
              <a:t> Снизить или купировать явления </a:t>
            </a:r>
            <a:r>
              <a:rPr lang="ru-RU" dirty="0" err="1"/>
              <a:t>гиперергии</a:t>
            </a:r>
            <a:r>
              <a:rPr lang="ru-RU" dirty="0"/>
              <a:t>, уменьшить экссудативные явления, особенно в соединительной ткани, т. е. оказать </a:t>
            </a:r>
            <a:r>
              <a:rPr lang="ru-RU" dirty="0" err="1"/>
              <a:t>десенсибилизируйющий</a:t>
            </a:r>
            <a:r>
              <a:rPr lang="ru-RU" dirty="0"/>
              <a:t> эффект.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EC0440-F9F6-48F2-9843-AC966344DA4A}"/>
              </a:ext>
            </a:extLst>
          </p:cNvPr>
          <p:cNvSpPr txBox="1"/>
          <p:nvPr/>
        </p:nvSpPr>
        <p:spPr>
          <a:xfrm>
            <a:off x="0" y="1916831"/>
            <a:ext cx="6156176" cy="50783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Общая характеристика. Диета с ограничением углеводов, особенно легкорастворимых, калорийности, поваренной соли, жидкости, экстрактивных веществ, при нормальном количестве белка и жира и полной компенсации физиологической потребности в витаминах С, Р, РР, B1 и В2.</a:t>
            </a:r>
            <a:br>
              <a:rPr lang="ru-RU" b="1" i="1" dirty="0"/>
            </a:br>
            <a:r>
              <a:rPr lang="ru-RU" b="1" i="1" dirty="0"/>
              <a:t>Калорийность и химический состав диеты. Белков 80 г, жиров 70-80 г, углеводов 200-300 г. Калорийность 1700-2000 ккал. Поваренной соли 3-4 г (дают на руки больному). При наличии дефицита витаминов в рационе (особенно в зимний и весенний периоды года) их дополнительно назначают в виде препаратов. Масса рациона 2 кг. Общее количество жидкости (включая первое блюдо) около 1 л.</a:t>
            </a:r>
          </a:p>
          <a:p>
            <a:r>
              <a:rPr lang="ru-RU" b="1" i="1" dirty="0"/>
              <a:t>Кулинарная обработка. Блюда готовят без соли, мясо и рыбу дают в отварном или слегка поджаренном после отваривания виде, овощи должны быть хорошо разваренными.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7721696-EB4E-401B-B736-23ACE70A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539076"/>
            <a:ext cx="2880320" cy="441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16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D994F2-3951-4352-883F-1706E5FFC283}"/>
              </a:ext>
            </a:extLst>
          </p:cNvPr>
          <p:cNvSpPr txBox="1"/>
          <p:nvPr/>
        </p:nvSpPr>
        <p:spPr>
          <a:xfrm>
            <a:off x="251520" y="61669"/>
            <a:ext cx="66064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Опасные и вредные продукты при ревматизме</a:t>
            </a:r>
          </a:p>
          <a:p>
            <a:r>
              <a:rPr lang="ru-RU" dirty="0"/>
              <a:t>Алкоголь, так как он негативно влияет на организм, отравляя его токсинами.</a:t>
            </a:r>
          </a:p>
          <a:p>
            <a:r>
              <a:rPr lang="ru-RU" dirty="0"/>
              <a:t>Острое, соленое и маринованное. Такие продукты замедляют выведение жидкости из организма.</a:t>
            </a:r>
          </a:p>
          <a:p>
            <a:r>
              <a:rPr lang="ru-RU" dirty="0"/>
              <a:t>Выпечка, в том числе белый хлеб на дрожжах вредны из-за повышенного содержания углеводов.</a:t>
            </a:r>
          </a:p>
          <a:p>
            <a:r>
              <a:rPr lang="ru-RU" dirty="0"/>
              <a:t>Копчености, жирная пища, грибные бульоны не стоит употреблять, так как они перегружают пищеварительную систему и плохо усваиваются организмом.</a:t>
            </a:r>
          </a:p>
          <a:p>
            <a:r>
              <a:rPr lang="ru-RU" dirty="0"/>
              <a:t>Кофейные напитки и крепкий чай следует исключить из-за высокого содержания кофеина, который нарушает обменные процессы в организме.</a:t>
            </a:r>
          </a:p>
          <a:p>
            <a:r>
              <a:rPr lang="ru-RU" dirty="0"/>
              <a:t>Конфеты, сладости и горячий шоколад не рекомендуется принимать в пищу людям, страдающим от ревматизма, из-за высокого содержания углеводов.</a:t>
            </a:r>
          </a:p>
        </p:txBody>
      </p:sp>
    </p:spTree>
    <p:extLst>
      <p:ext uri="{BB962C8B-B14F-4D97-AF65-F5344CB8AC3E}">
        <p14:creationId xmlns:p14="http://schemas.microsoft.com/office/powerpoint/2010/main" val="2757144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44" y="116632"/>
            <a:ext cx="9144000" cy="10801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/>
              <a:t>Примерное однодневное меню диеты для больных ревматизмом в острой фазе болезни (применительно к диете  10а) (1735 ккал)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669776"/>
              </p:ext>
            </p:extLst>
          </p:nvPr>
        </p:nvGraphicFramePr>
        <p:xfrm>
          <a:off x="0" y="1258809"/>
          <a:ext cx="9324530" cy="5700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4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4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49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649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649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84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/>
                      </a:r>
                      <a:br>
                        <a:rPr lang="ru-RU" sz="1050" dirty="0">
                          <a:effectLst/>
                        </a:rPr>
                      </a:br>
                      <a:r>
                        <a:rPr lang="ru-RU" sz="1050" dirty="0">
                          <a:effectLst/>
                        </a:rPr>
                        <a:t>Наименование блюд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Выход, 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Белки, 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Жиры, г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Углеводы, 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Первый завтрак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Яйца всмятку (2 шт.)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96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10,2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10,9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0,5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Каша геркулесовая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4,9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6,1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21,3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Чай с молоком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200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1,4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1,8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2,3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Второй завтрак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Яблоко печеное без сахара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120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14,9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Обед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4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Щи вегетарианские без соли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1,9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6,8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10,0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4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Мясо отварное с вермишелью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55/125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19,7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11,4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28,2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Желе фруктовое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125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28,2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Полдник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Отвар шиповника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200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Ужин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Рыба отварная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16,0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4,6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         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84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Котлеты капустно-морковью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6,7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16,6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25,6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Чай с молоком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1,4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1,8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2,3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На ночь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Кефир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200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5,6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7,0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9,0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На весь день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Хлеб белый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7,9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1,9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52,3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364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Всего ...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76,2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69,5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195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898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/>
              <a:t>Лечебное питание при ревматизме с малой степенью активности процесса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Больным с вяло и латентно текущим возвратным ревмокардитом без выраженных признаков расстройства кровообращения назначают диету № 10б.</a:t>
            </a:r>
          </a:p>
          <a:p>
            <a:pPr marL="0" indent="0">
              <a:buNone/>
            </a:pPr>
            <a:r>
              <a:rPr lang="ru-RU" b="1" dirty="0"/>
              <a:t>Целевое назначение диеты.</a:t>
            </a:r>
            <a:r>
              <a:rPr lang="ru-RU" dirty="0"/>
              <a:t> Повысить иммунологическую реактивность организма, уменьшить воспалительные явления в соединительной ткани, улучшить метаболические процессы в миокарде и сосудистой стенке.</a:t>
            </a:r>
            <a:br>
              <a:rPr lang="ru-RU" dirty="0"/>
            </a:br>
            <a:r>
              <a:rPr lang="ru-RU" b="1" dirty="0"/>
              <a:t>Общая характеристика.</a:t>
            </a:r>
            <a:r>
              <a:rPr lang="ru-RU" dirty="0"/>
              <a:t> Диета с повышенным содержанием полноценного белка, ограничением углеводов,  поваренной соли и обеспечением потребности организма в витаминах С, Р, РР и группы В.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88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A2BC50-02F1-4618-9939-83382E1F36EA}"/>
              </a:ext>
            </a:extLst>
          </p:cNvPr>
          <p:cNvSpPr txBox="1"/>
          <p:nvPr/>
        </p:nvSpPr>
        <p:spPr>
          <a:xfrm>
            <a:off x="179512" y="116632"/>
            <a:ext cx="8640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Особенности диеты и её эффективность</a:t>
            </a:r>
          </a:p>
          <a:p>
            <a:r>
              <a:rPr lang="ru-RU" dirty="0"/>
              <a:t>Грамотно составленная диета при ревматизме позволяет нормализовать баланс воды, соли и метаболизма в организме заболевшего. Соблюдение правильного питания позволяет вывести из соединительных тканей натрий и жидкости, ведущие к формированию патологий (ревматический кардит, полиартрит).</a:t>
            </a:r>
          </a:p>
          <a:p>
            <a:endParaRPr lang="ru-RU" dirty="0"/>
          </a:p>
          <a:p>
            <a:r>
              <a:rPr lang="ru-RU" dirty="0"/>
              <a:t>Главной особенностью диеты при ревматизме является исключение или ограничение употребляемой вместе с пищей соли. Диетологи рекомендуют ограничить попадание соли в организм в пределах пяти граммов в сутки. При этом необходимо провести замену вредных продуктов питания на пищу, обогащённую витаминами.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CC326D-560E-403F-8152-34DF7BC0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429000"/>
            <a:ext cx="6480720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8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9EFCE6-3002-491C-9F7F-1D84BAFC8963}"/>
              </a:ext>
            </a:extLst>
          </p:cNvPr>
          <p:cNvSpPr txBox="1"/>
          <p:nvPr/>
        </p:nvSpPr>
        <p:spPr>
          <a:xfrm>
            <a:off x="2987824" y="188640"/>
            <a:ext cx="604867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Ещё одним немаловажным фактором является ограничение потребляемой жидкости. Приготовление еды должно выполняться преимущественно на пару или методом варки. Подготовленная еда делится дробными частями и употребляется с периодичностью в два, три часа. При этом ежедневное потребление пищи рекомендуется выполнять в одно и то же время, что существенно снизит нагрузку на желудочно-кишечный тракт. Каждый приём пищи заканчивать питьём небольшого количества жидкости.</a:t>
            </a:r>
          </a:p>
          <a:p>
            <a:endParaRPr lang="ru-RU" dirty="0"/>
          </a:p>
          <a:p>
            <a:r>
              <a:rPr lang="ru-RU" dirty="0"/>
              <a:t>Такое питание при ревматизме способствует активации иммунной деятельности организма, что ведёт к уменьшению признаков боли. Также отмечаются следующие положительные моменты от соблюдения диеты пациентом:</a:t>
            </a:r>
          </a:p>
          <a:p>
            <a:endParaRPr lang="ru-RU" dirty="0"/>
          </a:p>
          <a:p>
            <a:r>
              <a:rPr lang="ru-RU" dirty="0"/>
              <a:t>Нормализация общего состояния больного;</a:t>
            </a:r>
          </a:p>
          <a:p>
            <a:r>
              <a:rPr lang="ru-RU" dirty="0"/>
              <a:t>Приготовление блюд для питания с сохранением всех полезных свойств, входящих в него продуктов;</a:t>
            </a:r>
          </a:p>
          <a:p>
            <a:r>
              <a:rPr lang="ru-RU" dirty="0"/>
              <a:t>Достаточно разнообразное меню используемой диеты;</a:t>
            </a:r>
          </a:p>
          <a:p>
            <a:r>
              <a:rPr lang="ru-RU" dirty="0"/>
              <a:t>Избавление от избыточной массы тела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89117F-D7A6-4E9B-AB21-E7B664E08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2880320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36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02D596-10FD-4969-9204-EC381EBA411B}"/>
              </a:ext>
            </a:extLst>
          </p:cNvPr>
          <p:cNvSpPr txBox="1"/>
          <p:nvPr/>
        </p:nvSpPr>
        <p:spPr>
          <a:xfrm>
            <a:off x="0" y="116631"/>
            <a:ext cx="572412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Питание в активной фазе заболевания</a:t>
            </a:r>
          </a:p>
          <a:p>
            <a:r>
              <a:rPr lang="ru-RU" i="1" dirty="0">
                <a:solidFill>
                  <a:srgbClr val="0070C0"/>
                </a:solidFill>
              </a:rPr>
              <a:t>При наблюдении острой формы болезни назначается диетический стол № 10. Соблюдение правильного питания способствует лучшему усвоению лекарственных веществ, а также предотвращает проявление побочных реакций организма.</a:t>
            </a:r>
          </a:p>
          <a:p>
            <a:endParaRPr lang="ru-RU" i="1" dirty="0">
              <a:solidFill>
                <a:srgbClr val="0070C0"/>
              </a:solidFill>
            </a:endParaRPr>
          </a:p>
          <a:p>
            <a:r>
              <a:rPr lang="ru-RU" i="1" dirty="0">
                <a:solidFill>
                  <a:srgbClr val="0070C0"/>
                </a:solidFill>
              </a:rPr>
              <a:t>Основополагающими требованиями при активной фазе ревматизма считаются:</a:t>
            </a:r>
          </a:p>
          <a:p>
            <a:r>
              <a:rPr lang="ru-RU" i="1" dirty="0">
                <a:solidFill>
                  <a:srgbClr val="0070C0"/>
                </a:solidFill>
              </a:rPr>
              <a:t>присутствие в ежедневном рационе восьмидесяти грамм белка;</a:t>
            </a:r>
          </a:p>
          <a:p>
            <a:r>
              <a:rPr lang="ru-RU" i="1" dirty="0">
                <a:solidFill>
                  <a:srgbClr val="0070C0"/>
                </a:solidFill>
              </a:rPr>
              <a:t>каждодневное употребление растительных и животных жиров в количестве от тридцати до пятидесяти грамм;</a:t>
            </a:r>
          </a:p>
          <a:p>
            <a:r>
              <a:rPr lang="ru-RU" i="1" dirty="0">
                <a:solidFill>
                  <a:srgbClr val="0070C0"/>
                </a:solidFill>
              </a:rPr>
              <a:t>исключение или существенное ограничение потребляемых углеводов, соли, напитков;</a:t>
            </a:r>
          </a:p>
          <a:p>
            <a:r>
              <a:rPr lang="ru-RU" i="1" dirty="0">
                <a:solidFill>
                  <a:srgbClr val="0070C0"/>
                </a:solidFill>
              </a:rPr>
              <a:t>полный отказ от острой, солёной пищи и алкогольной продукции;</a:t>
            </a:r>
          </a:p>
          <a:p>
            <a:r>
              <a:rPr lang="ru-RU" i="1" dirty="0">
                <a:solidFill>
                  <a:srgbClr val="0070C0"/>
                </a:solidFill>
              </a:rPr>
              <a:t>изготовление блюд на пару и в духовом шкафу;</a:t>
            </a:r>
          </a:p>
          <a:p>
            <a:r>
              <a:rPr lang="ru-RU" i="1" dirty="0">
                <a:solidFill>
                  <a:srgbClr val="0070C0"/>
                </a:solidFill>
              </a:rPr>
              <a:t>отказ от употребления мясных и рыбных бульонов;</a:t>
            </a:r>
          </a:p>
          <a:p>
            <a:r>
              <a:rPr lang="ru-RU" i="1" dirty="0">
                <a:solidFill>
                  <a:srgbClr val="0070C0"/>
                </a:solidFill>
              </a:rPr>
              <a:t>приём еды небольшими порциями до шести раз в </a:t>
            </a:r>
            <a:r>
              <a:rPr lang="ru-RU" i="1" dirty="0" err="1">
                <a:solidFill>
                  <a:srgbClr val="0070C0"/>
                </a:solidFill>
              </a:rPr>
              <a:t>день;объём</a:t>
            </a:r>
            <a:r>
              <a:rPr lang="ru-RU" i="1" dirty="0">
                <a:solidFill>
                  <a:srgbClr val="0070C0"/>
                </a:solidFill>
              </a:rPr>
              <a:t> выпиваемой жидкости составляет не более одного литра в сутки.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327C0F-F0BC-4D22-91A4-EC3333F1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16632"/>
            <a:ext cx="352839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8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FFF4E8-76B8-49E8-8F91-193CE7F01806}"/>
              </a:ext>
            </a:extLst>
          </p:cNvPr>
          <p:cNvSpPr txBox="1"/>
          <p:nvPr/>
        </p:nvSpPr>
        <p:spPr>
          <a:xfrm>
            <a:off x="107504" y="332656"/>
            <a:ext cx="583264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Питание в неактивной фазе</a:t>
            </a:r>
          </a:p>
          <a:p>
            <a:r>
              <a:rPr lang="ru-RU" dirty="0"/>
              <a:t>При протекании болезни в неактивной фазе рекомендуется придерживаться белковой диеты. При этом допускаются незначительные послабления. Соблюдение правильного питания ведёт к восстановлению иммунной деятельности, что приводит к снятию симптомов патологии.</a:t>
            </a:r>
          </a:p>
          <a:p>
            <a:endParaRPr lang="ru-RU" dirty="0"/>
          </a:p>
          <a:p>
            <a:r>
              <a:rPr lang="ru-RU" dirty="0"/>
              <a:t>Количество потребляемых белков за сутки должно составлять от восьмидесяти до ста двадцати граммов. Допускается употребление жидкости до полутора литров в день.</a:t>
            </a:r>
          </a:p>
          <a:p>
            <a:endParaRPr lang="ru-RU" dirty="0"/>
          </a:p>
          <a:p>
            <a:r>
              <a:rPr lang="ru-RU" dirty="0"/>
              <a:t>Наилучшим решением является использование диетического стола № 10.</a:t>
            </a:r>
          </a:p>
          <a:p>
            <a:endParaRPr lang="ru-RU" dirty="0"/>
          </a:p>
          <a:p>
            <a:r>
              <a:rPr lang="ru-RU" dirty="0"/>
              <a:t>Такой рацион питания предусматривает периодическое чередование фруктовых, овощных и мясных дней. В результате снижается тяжёлое воздействие на желудочно-кишечный тракт и наблюдается общее улучшение состояния больного.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C2DF0F-68A9-4401-8C8A-BF7D9066B5E1}"/>
              </a:ext>
            </a:extLst>
          </p:cNvPr>
          <p:cNvSpPr txBox="1"/>
          <p:nvPr/>
        </p:nvSpPr>
        <p:spPr>
          <a:xfrm>
            <a:off x="5796136" y="332656"/>
            <a:ext cx="30963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Примерное однодневное меню диеты выглядит следующим образом:</a:t>
            </a:r>
          </a:p>
          <a:p>
            <a:endParaRPr lang="ru-RU" dirty="0"/>
          </a:p>
          <a:p>
            <a:r>
              <a:rPr lang="ru-RU" dirty="0"/>
              <a:t>завтрак: яичница и стакан молока;</a:t>
            </a:r>
          </a:p>
          <a:p>
            <a:r>
              <a:rPr lang="ru-RU" dirty="0"/>
              <a:t>второй завтрак: картофель в «мундире» с запечёнными овощами, стакан какао;</a:t>
            </a:r>
          </a:p>
          <a:p>
            <a:r>
              <a:rPr lang="ru-RU" dirty="0"/>
              <a:t>обед: отварное куриное филе, сваренные яйца, салат из овощей, стакан кефира;</a:t>
            </a:r>
          </a:p>
          <a:p>
            <a:r>
              <a:rPr lang="ru-RU" dirty="0"/>
              <a:t>полдник: груша (яблоко, персик);</a:t>
            </a:r>
          </a:p>
          <a:p>
            <a:r>
              <a:rPr lang="ru-RU" dirty="0"/>
              <a:t>ужин: котлеты из морковки и стакан компота;</a:t>
            </a:r>
          </a:p>
          <a:p>
            <a:r>
              <a:rPr lang="ru-RU" dirty="0"/>
              <a:t>второй ужин: творог.</a:t>
            </a:r>
          </a:p>
        </p:txBody>
      </p:sp>
    </p:spTree>
    <p:extLst>
      <p:ext uri="{BB962C8B-B14F-4D97-AF65-F5344CB8AC3E}">
        <p14:creationId xmlns:p14="http://schemas.microsoft.com/office/powerpoint/2010/main" val="228825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4418F6-DB8C-4E02-8810-D1A2591EB989}"/>
              </a:ext>
            </a:extLst>
          </p:cNvPr>
          <p:cNvSpPr txBox="1"/>
          <p:nvPr/>
        </p:nvSpPr>
        <p:spPr>
          <a:xfrm>
            <a:off x="611560" y="188640"/>
            <a:ext cx="4968552" cy="4801314"/>
          </a:xfrm>
          <a:prstGeom prst="rect">
            <a:avLst/>
          </a:prstGeom>
          <a:noFill/>
          <a:ln>
            <a:solidFill>
              <a:srgbClr val="FDFDFD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Кулинарная обработка</a:t>
            </a:r>
            <a:r>
              <a:rPr lang="ru-RU" dirty="0"/>
              <a:t>. Все блюда готовят без соли. Мясо и рыбу дают в отварном виде, можно слегка обжаривать или запекать их после отваривания. Овощи дают в разваренном и сыром виде. Температура пищи обычная.</a:t>
            </a:r>
            <a:br>
              <a:rPr lang="ru-RU" dirty="0"/>
            </a:br>
            <a:r>
              <a:rPr lang="ru-RU" dirty="0"/>
              <a:t>Число приемов пищи - 5-6 раз в день.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Химический состав и калорийность диеты.</a:t>
            </a:r>
          </a:p>
          <a:p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dirty="0"/>
              <a:t>Белков 130 г (из них 50% животного происхождения), жиров 100 г, углеводов 300 г. </a:t>
            </a:r>
          </a:p>
          <a:p>
            <a:r>
              <a:rPr lang="ru-RU" dirty="0"/>
              <a:t>Калорийность 2600-2800 ккал. Поваренной соли 3-5 г (дают на руки больному).</a:t>
            </a:r>
            <a:br>
              <a:rPr lang="ru-RU" dirty="0"/>
            </a:br>
            <a:r>
              <a:rPr lang="ru-RU" dirty="0"/>
              <a:t>Масса рациона около 2,5 кг. Общее количество свободной жидкости до 1,5 л (включая первое блюдо).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BF8E9A-56F8-401D-94BA-EB40215C0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88640"/>
            <a:ext cx="3528392" cy="54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24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/>
              <a:t>Перечень рекомендуемых продуктов и блюд, входящих в диету № 10б</a:t>
            </a:r>
            <a:r>
              <a:rPr lang="ru-RU" b="1" dirty="0"/>
              <a:t>.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495800" cy="53012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Хлеб и хлебобулочные изделия. </a:t>
            </a:r>
            <a:r>
              <a:rPr lang="ru-RU" dirty="0"/>
              <a:t>Хлеб белый, серый, ржаной, отрубный. Несладкое и несдобное печенье, хрустящие хлебцы, бисквит. При наклонности к тучности хлебобулочные изделия ограничиваются.</a:t>
            </a:r>
            <a:br>
              <a:rPr lang="ru-RU" dirty="0"/>
            </a:br>
            <a:r>
              <a:rPr lang="ru-RU" b="1" i="1" dirty="0">
                <a:solidFill>
                  <a:srgbClr val="FF0000"/>
                </a:solidFill>
              </a:rPr>
              <a:t>Супы. </a:t>
            </a:r>
            <a:r>
              <a:rPr lang="ru-RU" dirty="0"/>
              <a:t>Преимущественно вегетарианские, овощные (борщи, щи, свекольники), крупяные, молочные, фруктовые. Некрепкие мясной и рыбный супы разрешаются один раз в неделю.</a:t>
            </a:r>
            <a:br>
              <a:rPr lang="ru-RU" dirty="0"/>
            </a:br>
            <a:r>
              <a:rPr lang="ru-RU" b="1" i="1" dirty="0">
                <a:solidFill>
                  <a:srgbClr val="FF0000"/>
                </a:solidFill>
              </a:rPr>
              <a:t>Блюда из мяса и птицы</a:t>
            </a:r>
            <a:r>
              <a:rPr lang="ru-RU" i="1" dirty="0"/>
              <a:t>.</a:t>
            </a:r>
            <a:r>
              <a:rPr lang="ru-RU" dirty="0"/>
              <a:t> Нежирные говядина, курица, индейка преимущественно в отварном или запеченном виде, или обжаренные после отваривания.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Гульшат\Desktop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6" y="4929765"/>
            <a:ext cx="2603456" cy="192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ульшат\Desktop\1356883375_savv-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" y="1556792"/>
            <a:ext cx="2822295" cy="167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Гульшат\Desktop\Lam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75" y="3217125"/>
            <a:ext cx="2394735" cy="17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2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6063C8-40E0-4CFB-998B-C597E41D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71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424233-A9C9-4884-9ED6-DDDDE2CE0A94}"/>
              </a:ext>
            </a:extLst>
          </p:cNvPr>
          <p:cNvSpPr txBox="1"/>
          <p:nvPr/>
        </p:nvSpPr>
        <p:spPr>
          <a:xfrm>
            <a:off x="395536" y="404664"/>
            <a:ext cx="53285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Блюда из рыбы</a:t>
            </a:r>
            <a:r>
              <a:rPr lang="ru-RU" dirty="0"/>
              <a:t>. Разнообразные сорта рыбы (треска, окунь, сайда, щука, карп, судак). Один раз в неделю разрешается вымоченная сельдь.</a:t>
            </a:r>
            <a:br>
              <a:rPr lang="ru-RU" dirty="0"/>
            </a:br>
            <a:r>
              <a:rPr lang="ru-RU" i="1" dirty="0">
                <a:solidFill>
                  <a:srgbClr val="C00000"/>
                </a:solidFill>
              </a:rPr>
              <a:t>Блюда из яиц</a:t>
            </a:r>
            <a:r>
              <a:rPr lang="ru-RU" dirty="0"/>
              <a:t>. Цельные всмятку, в виде омлетов и в блюда. При сопутствующем атеросклерозе ограничиваются до 3 </a:t>
            </a:r>
            <a:r>
              <a:rPr lang="ru-RU" dirty="0" err="1"/>
              <a:t>шт</a:t>
            </a:r>
            <a:r>
              <a:rPr lang="ru-RU" dirty="0"/>
              <a:t>, в неделю.</a:t>
            </a:r>
            <a:br>
              <a:rPr lang="ru-RU" dirty="0"/>
            </a:br>
            <a:r>
              <a:rPr lang="ru-RU" i="1" dirty="0">
                <a:solidFill>
                  <a:srgbClr val="C00000"/>
                </a:solidFill>
              </a:rPr>
              <a:t>Блюда из овощей и зелени</a:t>
            </a:r>
            <a:r>
              <a:rPr lang="ru-RU" dirty="0"/>
              <a:t>. Винегреты и салаты с растительным маслом из разнообразных овощей (картофель, капуста цветная и белокочанная, тыква, кабачки, помидоры, огурцы свежие и малосольные - ограничено), овощи в виде гарниров. Разрешается лук, чеснок, петрушка, укроп, сельдерей.</a:t>
            </a:r>
          </a:p>
          <a:p>
            <a:r>
              <a:rPr lang="ru-RU" dirty="0"/>
              <a:t>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Резко ограничиваются грибы. Фасоль, горох, бобы, щавель,</a:t>
            </a:r>
          </a:p>
          <a:p>
            <a:r>
              <a:rPr lang="ru-RU" dirty="0"/>
              <a:t> шпинат ограничиваются при наличии обменного полиартрита.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BE2010-B56B-4603-91E7-D83F24B9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04665"/>
            <a:ext cx="3168352" cy="32403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E6C818-FF9A-4B9E-AB3C-224111FE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645025"/>
            <a:ext cx="3168352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41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C351CC-DF1A-4FE0-861C-6EF59E1F3266}"/>
              </a:ext>
            </a:extLst>
          </p:cNvPr>
          <p:cNvSpPr txBox="1"/>
          <p:nvPr/>
        </p:nvSpPr>
        <p:spPr>
          <a:xfrm>
            <a:off x="3923928" y="188641"/>
            <a:ext cx="482453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Блюда из фруктов, ягод, фруктовые соки.</a:t>
            </a:r>
          </a:p>
          <a:p>
            <a:r>
              <a:rPr lang="ru-RU" dirty="0"/>
              <a:t> Разрешаются любые; ограничиваются виноград и виноградный сок.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Блюда из круп и макаронных изделии</a:t>
            </a:r>
            <a:r>
              <a:rPr lang="ru-RU" dirty="0"/>
              <a:t>. </a:t>
            </a:r>
          </a:p>
          <a:p>
            <a:r>
              <a:rPr lang="ru-RU" dirty="0"/>
              <a:t>Каши, пудинги из овсяной, гречневой, пшенной круп, риса, из макарон и вермишели. </a:t>
            </a:r>
          </a:p>
          <a:p>
            <a:r>
              <a:rPr lang="ru-RU" dirty="0"/>
              <a:t>При избыточной массе тела крупы и мучные изделия следует ограничить.</a:t>
            </a:r>
            <a:br>
              <a:rPr lang="ru-RU" dirty="0"/>
            </a:br>
            <a:r>
              <a:rPr lang="ru-RU" i="1" dirty="0">
                <a:solidFill>
                  <a:srgbClr val="C00000"/>
                </a:solidFill>
              </a:rPr>
              <a:t>Блюда из молока и молочных продуктов</a:t>
            </a:r>
            <a:r>
              <a:rPr lang="ru-RU" dirty="0"/>
              <a:t>.</a:t>
            </a:r>
          </a:p>
          <a:p>
            <a:r>
              <a:rPr lang="ru-RU" dirty="0"/>
              <a:t> Молоко и творог в натуральном виде и в виде блюд, кефир, простокваша, ацидофилин, кумыс, неострые сорта сыра, сметана, сливки.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CA840E-F80F-44C1-9D41-E472549C5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3779912" cy="3861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831EEA-38B2-49A2-B2E6-A0EC78C8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5" y="4221088"/>
            <a:ext cx="2736303" cy="20882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26CBCD-F85B-4F24-B567-6AF1A1BB1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2" y="4077072"/>
            <a:ext cx="43136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3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C1E18D-7EC1-42E7-8618-6B379585DA94}"/>
              </a:ext>
            </a:extLst>
          </p:cNvPr>
          <p:cNvSpPr txBox="1"/>
          <p:nvPr/>
        </p:nvSpPr>
        <p:spPr>
          <a:xfrm>
            <a:off x="0" y="260648"/>
            <a:ext cx="48600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Жиры</a:t>
            </a:r>
            <a:r>
              <a:rPr lang="ru-RU" dirty="0"/>
              <a:t>. Масло сливочное, растительное (1/3 от общего количества жира). Бараний, говяжий и свиной жир ограничивается.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Сладости.</a:t>
            </a:r>
            <a:r>
              <a:rPr lang="ru-RU" dirty="0"/>
              <a:t> Сахар до 30 г в день; мед, варенье, джем, повидло вместо сахара. </a:t>
            </a:r>
            <a:r>
              <a:rPr lang="ru-RU" i="1" dirty="0">
                <a:solidFill>
                  <a:srgbClr val="C00000"/>
                </a:solidFill>
              </a:rPr>
              <a:t>Кондитерские изделия резко ограничиваются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Напитки. Некрепкий чай, кофе «Здоровье», «Злаковый»; овощные, фруктовые и ягодные соки. Алкогольные напитки запрещаются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D705FA-BCD9-4541-B2A5-B813EFEA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88641"/>
            <a:ext cx="3888432" cy="3528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850706-F19B-47F3-8D92-D32D5735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429000"/>
            <a:ext cx="44764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3FE614-8E7B-4890-9D85-DD92C47F6E7A}"/>
              </a:ext>
            </a:extLst>
          </p:cNvPr>
          <p:cNvSpPr txBox="1"/>
          <p:nvPr/>
        </p:nvSpPr>
        <p:spPr>
          <a:xfrm>
            <a:off x="0" y="188640"/>
            <a:ext cx="500404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Закуски. </a:t>
            </a:r>
            <a:r>
              <a:rPr lang="ru-RU" dirty="0"/>
              <a:t>Заливная рыба, язык, телятина, нежирная ветчина, докторская колбаса, неострые сыры, вымоченная сельдь (не более 1 раза в неделю), винегреты, салаты, овощные .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Соусы и пряности</a:t>
            </a:r>
            <a:r>
              <a:rPr lang="ru-RU" dirty="0"/>
              <a:t>. Лавровый лист, укроп, петрушка, корица, гвоздика, соусы молочные и на овощном отваре, фруктовые и ягодные подливы.</a:t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Овощи, фрукты и ягоды</a:t>
            </a:r>
            <a:r>
              <a:rPr lang="ru-RU" dirty="0"/>
              <a:t>, богатые солями калия (курага, чернослив, изюм, персики, абрикосы, шиповник, бананы, картофель, капуста, баклажаны), а также продукты, богатые солями магния (соя, овсяная, гречневая, пшенная крупы, отруби, миндаль, грецкие орехи).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3C5B4E-0E02-4094-92B9-329EAD4E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88641"/>
            <a:ext cx="4139952" cy="367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41F8E2-FB7E-4110-A975-B2A73566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149080"/>
            <a:ext cx="482453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2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AB5A08-CFEC-4517-A123-7B57EF2E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2809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13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6766EA-6FBE-45C6-8AA7-F3FBFD5C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01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6F5F211-DC85-4E87-91B2-326B7ACF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424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89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974FBC-2931-4D8B-9838-B6BD27EDE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5004048" cy="51453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907EBE-5D93-4DD6-B24A-E54C14E3A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0"/>
            <a:ext cx="413995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2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/>
              <a:t>Профилактика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980729"/>
            <a:ext cx="9144000" cy="2664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Включает закаливание организма, улучшение жилищных условий, режим труда на производстве, борьбу со стрептококковой инфекцией. Для предупреждения рецидивов весной и осенью проводят лекарственную профилактику </a:t>
            </a:r>
            <a:r>
              <a:rPr lang="ru-RU" dirty="0" err="1"/>
              <a:t>бициллином</a:t>
            </a:r>
            <a:r>
              <a:rPr lang="ru-RU" dirty="0"/>
              <a:t> в сочетании с </a:t>
            </a:r>
            <a:r>
              <a:rPr lang="ru-RU" dirty="0" err="1"/>
              <a:t>салициилатами</a:t>
            </a:r>
            <a:r>
              <a:rPr lang="ru-RU" dirty="0"/>
              <a:t> или </a:t>
            </a:r>
            <a:r>
              <a:rPr lang="ru-RU" dirty="0" err="1"/>
              <a:t>ортофеном</a:t>
            </a:r>
            <a:r>
              <a:rPr lang="ru-RU" dirty="0"/>
              <a:t> (</a:t>
            </a:r>
            <a:r>
              <a:rPr lang="ru-RU" dirty="0" err="1"/>
              <a:t>вольтареном</a:t>
            </a:r>
            <a:r>
              <a:rPr lang="ru-RU" dirty="0"/>
              <a:t>), </a:t>
            </a:r>
            <a:r>
              <a:rPr lang="ru-RU" dirty="0" err="1"/>
              <a:t>индометацином</a:t>
            </a:r>
            <a:r>
              <a:rPr lang="ru-RU" dirty="0"/>
              <a:t>, </a:t>
            </a:r>
            <a:r>
              <a:rPr lang="ru-RU" dirty="0" err="1"/>
              <a:t>хингамином</a:t>
            </a:r>
            <a:r>
              <a:rPr lang="ru-RU" dirty="0"/>
              <a:t> либо проводят круглогодичную профилактику с ежемесячным введением бициллина-5.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75065"/>
            <a:ext cx="5832648" cy="3382935"/>
          </a:xfrm>
        </p:spPr>
      </p:pic>
    </p:spTree>
    <p:extLst>
      <p:ext uri="{BB962C8B-B14F-4D97-AF65-F5344CB8AC3E}">
        <p14:creationId xmlns:p14="http://schemas.microsoft.com/office/powerpoint/2010/main" val="3744650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3C046F-5D4B-4F97-B08B-E9D7EDBF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A545C9-7A19-42A8-AB8A-EBCFF2B92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35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01FF6B-152E-4CF1-B910-CADE64C9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18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412479" cy="5257800"/>
          </a:xfrm>
        </p:spPr>
      </p:pic>
    </p:spTree>
    <p:extLst>
      <p:ext uri="{BB962C8B-B14F-4D97-AF65-F5344CB8AC3E}">
        <p14:creationId xmlns:p14="http://schemas.microsoft.com/office/powerpoint/2010/main" val="306819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922D12-DC39-4764-8B55-70DC5EC7F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97EAFD-08A7-4453-8CC5-0C88E1E41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185FE8-5E6A-4091-9BFB-98E98E1F887E}"/>
              </a:ext>
            </a:extLst>
          </p:cNvPr>
          <p:cNvSpPr txBox="1"/>
          <p:nvPr/>
        </p:nvSpPr>
        <p:spPr>
          <a:xfrm>
            <a:off x="0" y="0"/>
            <a:ext cx="903649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Причины заболевания</a:t>
            </a:r>
          </a:p>
          <a:p>
            <a:r>
              <a:rPr lang="ru-RU" dirty="0"/>
              <a:t>Трудно однозначно ответить на данный вопрос, так как ученые до сих пор ведут споры относительно возникновения болезни. Однако все они склоняются к тому, что появление ревматизма тесно связано с ангиной, кариесом зубов, воспалением дыхательных путей, отитом, общим переохлаждением и т.д. Все эти факторы способствуют развитию заболевания. Причем, люди, перенесшие болезнь, рискуют заразиться стрептококком повторно. В этом проявляется аллергический характер заболевания.</a:t>
            </a:r>
          </a:p>
          <a:p>
            <a:endParaRPr lang="ru-RU" dirty="0"/>
          </a:p>
          <a:p>
            <a:pPr algn="ctr"/>
            <a:r>
              <a:rPr lang="ru-RU" dirty="0">
                <a:solidFill>
                  <a:srgbClr val="C00000"/>
                </a:solidFill>
              </a:rPr>
              <a:t>Симптомы ревматизма</a:t>
            </a:r>
          </a:p>
          <a:p>
            <a:r>
              <a:rPr lang="ru-RU" dirty="0"/>
              <a:t>Симптомы ревматизма проявляются спустя пару недель после полного излечения от ангины, отита, фарингита и т.д.</a:t>
            </a:r>
          </a:p>
          <a:p>
            <a:endParaRPr lang="ru-RU" dirty="0"/>
          </a:p>
          <a:p>
            <a:r>
              <a:rPr lang="ru-RU" dirty="0"/>
              <a:t>слабость;</a:t>
            </a:r>
          </a:p>
          <a:p>
            <a:r>
              <a:rPr lang="ru-RU" dirty="0"/>
              <a:t>боль в суставах (приходится в основном на стопы и запястья);</a:t>
            </a:r>
          </a:p>
          <a:p>
            <a:r>
              <a:rPr lang="ru-RU" dirty="0"/>
              <a:t>повышенная температура;</a:t>
            </a:r>
          </a:p>
          <a:p>
            <a:r>
              <a:rPr lang="ru-RU" dirty="0"/>
              <a:t>проблемы с сердцем – боль в области сердца, отдышка, повышенная потливость, изменения частоты пульса;</a:t>
            </a:r>
          </a:p>
          <a:p>
            <a:r>
              <a:rPr lang="ru-RU" dirty="0"/>
              <a:t>самопроизвольные мышечные движения, например гримасы или изменение почерка;</a:t>
            </a:r>
          </a:p>
          <a:p>
            <a:r>
              <a:rPr lang="ru-RU" dirty="0"/>
              <a:t>проблемы с почками – гематурия (появление в моче крови);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88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7EC1A3-5C7C-4FBE-A99D-5811F11179AE}"/>
              </a:ext>
            </a:extLst>
          </p:cNvPr>
          <p:cNvSpPr txBox="1"/>
          <p:nvPr/>
        </p:nvSpPr>
        <p:spPr>
          <a:xfrm>
            <a:off x="251520" y="260648"/>
            <a:ext cx="48245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Виды ревматизма</a:t>
            </a:r>
          </a:p>
          <a:p>
            <a:r>
              <a:rPr lang="ru-RU"/>
              <a:t>В зависимости от течения болезни:</a:t>
            </a:r>
          </a:p>
          <a:p>
            <a:endParaRPr lang="ru-RU"/>
          </a:p>
          <a:p>
            <a:r>
              <a:rPr lang="ru-RU"/>
              <a:t>1 Активная фаза;</a:t>
            </a:r>
          </a:p>
          <a:p>
            <a:r>
              <a:rPr lang="ru-RU"/>
              <a:t>2 Неактивная фаза.</a:t>
            </a:r>
          </a:p>
          <a:p>
            <a:r>
              <a:rPr lang="ru-RU"/>
              <a:t>В зависимости от области поражения:</a:t>
            </a:r>
          </a:p>
          <a:p>
            <a:endParaRPr lang="ru-RU"/>
          </a:p>
          <a:p>
            <a:r>
              <a:rPr lang="ru-RU"/>
              <a:t>1 Кардит (сердце);</a:t>
            </a:r>
          </a:p>
          <a:p>
            <a:r>
              <a:rPr lang="ru-RU"/>
              <a:t>2 Артрит (суставы);</a:t>
            </a:r>
          </a:p>
          <a:p>
            <a:r>
              <a:rPr lang="ru-RU"/>
              <a:t>3 Хорея (мышцы);</a:t>
            </a:r>
          </a:p>
          <a:p>
            <a:r>
              <a:rPr lang="ru-RU"/>
              <a:t>4 Гематурия (почки).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36512D-670E-49C9-BEC3-83CF26504154}"/>
              </a:ext>
            </a:extLst>
          </p:cNvPr>
          <p:cNvSpPr txBox="1"/>
          <p:nvPr/>
        </p:nvSpPr>
        <p:spPr>
          <a:xfrm>
            <a:off x="395536" y="3399969"/>
            <a:ext cx="84969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Заболеваемость ревматизмом с каждым годом растет. </a:t>
            </a:r>
          </a:p>
          <a:p>
            <a:r>
              <a:rPr lang="ru-RU" dirty="0"/>
              <a:t>Развивается как осложнение перенесенного инфекционного заболевания, чаще всего у детей, посещающих детские сады и школы.</a:t>
            </a:r>
          </a:p>
          <a:p>
            <a:r>
              <a:rPr lang="ru-RU" dirty="0"/>
              <a:t>Специфика и острота проявления ревматизма во многом зависит от того, какие органы были поражены. </a:t>
            </a:r>
          </a:p>
          <a:p>
            <a:r>
              <a:rPr lang="ru-RU" dirty="0"/>
              <a:t>В первую очередь ревматизм влияет на соединительную ткань в сердце. </a:t>
            </a:r>
          </a:p>
          <a:p>
            <a:r>
              <a:rPr lang="ru-RU" dirty="0"/>
              <a:t>Диагностируется тахикардия, блокады сердца, увеличение сердца в размерах, брадикардия, аритмия, анемия. </a:t>
            </a:r>
          </a:p>
          <a:p>
            <a:r>
              <a:rPr lang="ru-RU" dirty="0"/>
              <a:t>Симптомы со стороны сердца свидетельствуют о развитии ревматического эндокардита.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AD16B2-37C1-48BE-A315-63AD5DC6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"/>
            <a:ext cx="4032447" cy="34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5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435</TotalTime>
  <Words>1964</Words>
  <Application>Microsoft Office PowerPoint</Application>
  <PresentationFormat>Экран (4:3)</PresentationFormat>
  <Paragraphs>274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Исполнительная</vt:lpstr>
      <vt:lpstr>   Диетотерапия при ревматических заболеваниях детей и взрослых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Кожная форма ревматизма. </vt:lpstr>
      <vt:lpstr>Презентация PowerPoint</vt:lpstr>
      <vt:lpstr>Лабораторная диагностика</vt:lpstr>
      <vt:lpstr>Презентация PowerPoint</vt:lpstr>
      <vt:lpstr>Презентация PowerPoint</vt:lpstr>
      <vt:lpstr>Презентация PowerPoint</vt:lpstr>
      <vt:lpstr>Лечение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Лечебное питание больных в острой фазе болезни</vt:lpstr>
      <vt:lpstr>Презентация PowerPoint</vt:lpstr>
      <vt:lpstr>Презентация PowerPoint</vt:lpstr>
      <vt:lpstr>Примерное однодневное меню диеты для больных ревматизмом в острой фазе болезни (применительно к диете  10а) (1735 ккал)</vt:lpstr>
      <vt:lpstr>Лечебное питание при ревматизме с малой степенью активности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рекомендуемых продуктов и блюд, входящих в диету № 10б.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Диетотерапия при ревматических заболеваниях детей и взрослых</dc:title>
  <dc:creator>lol</dc:creator>
  <cp:lastModifiedBy>Work</cp:lastModifiedBy>
  <cp:revision>35</cp:revision>
  <dcterms:created xsi:type="dcterms:W3CDTF">2016-02-06T16:27:12Z</dcterms:created>
  <dcterms:modified xsi:type="dcterms:W3CDTF">2024-02-21T13:34:52Z</dcterms:modified>
</cp:coreProperties>
</file>