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85" r:id="rId4"/>
    <p:sldId id="303" r:id="rId5"/>
    <p:sldId id="304" r:id="rId6"/>
    <p:sldId id="305" r:id="rId7"/>
    <p:sldId id="306" r:id="rId8"/>
    <p:sldId id="307" r:id="rId9"/>
    <p:sldId id="275" r:id="rId10"/>
    <p:sldId id="262" r:id="rId11"/>
    <p:sldId id="263" r:id="rId12"/>
    <p:sldId id="257" r:id="rId13"/>
    <p:sldId id="264" r:id="rId14"/>
    <p:sldId id="258" r:id="rId15"/>
    <p:sldId id="265" r:id="rId16"/>
    <p:sldId id="259" r:id="rId17"/>
    <p:sldId id="269" r:id="rId18"/>
    <p:sldId id="260" r:id="rId19"/>
    <p:sldId id="266" r:id="rId20"/>
    <p:sldId id="267" r:id="rId21"/>
    <p:sldId id="268" r:id="rId22"/>
    <p:sldId id="271" r:id="rId23"/>
    <p:sldId id="296" r:id="rId24"/>
    <p:sldId id="298" r:id="rId25"/>
    <p:sldId id="297" r:id="rId26"/>
    <p:sldId id="308" r:id="rId27"/>
    <p:sldId id="279" r:id="rId28"/>
    <p:sldId id="309" r:id="rId29"/>
    <p:sldId id="310" r:id="rId30"/>
    <p:sldId id="311" r:id="rId31"/>
    <p:sldId id="312" r:id="rId32"/>
    <p:sldId id="313" r:id="rId33"/>
    <p:sldId id="314" r:id="rId34"/>
    <p:sldId id="315" r:id="rId35"/>
    <p:sldId id="316" r:id="rId36"/>
    <p:sldId id="317" r:id="rId37"/>
    <p:sldId id="318" r:id="rId38"/>
    <p:sldId id="319" r:id="rId39"/>
    <p:sldId id="272" r:id="rId40"/>
    <p:sldId id="270" r:id="rId41"/>
    <p:sldId id="273" r:id="rId42"/>
    <p:sldId id="288" r:id="rId43"/>
    <p:sldId id="291" r:id="rId44"/>
    <p:sldId id="289" r:id="rId45"/>
    <p:sldId id="290" r:id="rId46"/>
    <p:sldId id="292" r:id="rId47"/>
    <p:sldId id="293" r:id="rId48"/>
    <p:sldId id="299" r:id="rId49"/>
    <p:sldId id="302" r:id="rId50"/>
    <p:sldId id="274" r:id="rId51"/>
    <p:sldId id="276" r:id="rId52"/>
    <p:sldId id="277" r:id="rId53"/>
    <p:sldId id="278" r:id="rId54"/>
    <p:sldId id="281" r:id="rId55"/>
    <p:sldId id="283" r:id="rId56"/>
    <p:sldId id="286" r:id="rId57"/>
    <p:sldId id="280" r:id="rId58"/>
    <p:sldId id="287" r:id="rId59"/>
    <p:sldId id="284" r:id="rId60"/>
    <p:sldId id="282" r:id="rId61"/>
    <p:sldId id="320" r:id="rId62"/>
    <p:sldId id="300" r:id="rId63"/>
    <p:sldId id="301" r:id="rId64"/>
    <p:sldId id="295" r:id="rId65"/>
    <p:sldId id="294" r:id="rId66"/>
    <p:sldId id="321" r:id="rId67"/>
    <p:sldId id="322" r:id="rId68"/>
    <p:sldId id="323" r:id="rId69"/>
    <p:sldId id="324" r:id="rId70"/>
    <p:sldId id="325" r:id="rId71"/>
    <p:sldId id="326" r:id="rId72"/>
    <p:sldId id="327" r:id="rId73"/>
    <p:sldId id="328" r:id="rId74"/>
    <p:sldId id="329" r:id="rId75"/>
    <p:sldId id="330" r:id="rId7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0A60CA-D37F-4417-9828-B33C2FB8568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A2371795-56A0-49B0-ADFA-D07F223832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50E83064-1E2E-47CA-A566-66A0B351859C}"/>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A2D31185-9C6C-41D1-BF8E-D9D36F2CFE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94C45039-BED2-4B12-BB4E-68DDB316E3DE}"/>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372693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6C796D3-AAD5-4927-83A7-1D8A74B344B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283FE952-5127-4871-A815-27B24573671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F740A47-1E99-460A-B0D0-F6A4599BD11C}"/>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9608A9F9-6506-4B0D-94C5-17F89272312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69FDC48-4A2C-40EC-B242-3B7CCE06D16E}"/>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935440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46B0E7F-9FC0-4A04-8E9B-4B3BD303C61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5575B6C4-7D8F-4E7B-9832-853C3FB1E33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E1AF38B-4B94-4524-BD0C-FC104DF62FF9}"/>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914B7B15-A8B2-4D49-A3A1-5256D01103B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727BEF7-8FDF-4506-90A7-01007D95B0EC}"/>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4174679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D8300CF-5321-4B6F-91F3-0BA51503E83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F77A2543-DD1F-40D2-BF3B-35DBF640435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E6E5750-CFDD-428A-9E37-2AFD42357F69}"/>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059C59B3-35A8-41F1-81DF-2629C64A62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2010C6F-D2AD-4FBF-B3F6-228FCDE3CF39}"/>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314499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44EB457-B850-42BA-8675-535164160AD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8287FF14-ACA0-4E04-9D0C-E606D171BA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F1C8377F-D24D-4628-890F-00739492B5FB}"/>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3B941377-6FA2-4B1E-A6CC-C18F68F4058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932B6EF-F556-4E1D-AEBA-996717028D61}"/>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1942428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5DAF5C4-8D3F-4F4D-B6D4-7AE26A3DEE1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3912EF96-977F-4132-BE8B-EC9257BD2CB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8EC1D5ED-F5DF-4C1A-BAE5-849326F19F0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F1534FAE-9B05-40C6-88C2-663A5A95D0DE}"/>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6" name="Нижний колонтитул 5">
            <a:extLst>
              <a:ext uri="{FF2B5EF4-FFF2-40B4-BE49-F238E27FC236}">
                <a16:creationId xmlns:a16="http://schemas.microsoft.com/office/drawing/2014/main" xmlns="" id="{2F4915CC-E167-46EF-AA13-F4C9C28EAB0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29C71D9-1ECF-49C2-BE67-38E15783D2E4}"/>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306900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EA64411-CE89-4603-B097-1FCC1E5F0B7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F0034012-17D5-47F0-BAA8-DDD307F48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C1106204-A5C9-48EF-8691-0AF034DBE4A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A76C09D6-7AA1-42BB-A2D7-1CECEA166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0C574857-6CBD-45B4-BAAF-394DF7C4D10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F5AC03AE-EE17-4C9B-A074-DF5AD61CD32D}"/>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8" name="Нижний колонтитул 7">
            <a:extLst>
              <a:ext uri="{FF2B5EF4-FFF2-40B4-BE49-F238E27FC236}">
                <a16:creationId xmlns:a16="http://schemas.microsoft.com/office/drawing/2014/main" xmlns="" id="{ED149135-0747-427D-A93F-A59B7012B14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A81E18D7-6351-45EC-A8CD-C09F0868DAF2}"/>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271984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D26BD5F-84F1-4265-8FE8-EC5725A975D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34AF63D6-A528-4648-B272-D56FD91B4BF3}"/>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4" name="Нижний колонтитул 3">
            <a:extLst>
              <a:ext uri="{FF2B5EF4-FFF2-40B4-BE49-F238E27FC236}">
                <a16:creationId xmlns:a16="http://schemas.microsoft.com/office/drawing/2014/main" xmlns="" id="{42F6CB58-99E9-436F-94BC-131149AB120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CA3C3BAB-8787-4956-9C2D-CBAF1059C2FC}"/>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42525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53F84A7-C291-423E-AFD9-687A7194A905}"/>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3" name="Нижний колонтитул 2">
            <a:extLst>
              <a:ext uri="{FF2B5EF4-FFF2-40B4-BE49-F238E27FC236}">
                <a16:creationId xmlns:a16="http://schemas.microsoft.com/office/drawing/2014/main" xmlns="" id="{5EB26637-76E1-4DB2-8966-DD3998B523C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AC790BCC-8049-4922-A740-6F5289F0E369}"/>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701947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D26C0B6-7ACA-473D-9472-A6E6D039F20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0D7E05AC-C8B0-429E-8FE0-0F281AE66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FADB3961-55F0-4AB9-92FC-9C049272A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DD12B325-BCE1-4D38-A9B9-AB7522BC992A}"/>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6" name="Нижний колонтитул 5">
            <a:extLst>
              <a:ext uri="{FF2B5EF4-FFF2-40B4-BE49-F238E27FC236}">
                <a16:creationId xmlns:a16="http://schemas.microsoft.com/office/drawing/2014/main" xmlns="" id="{DEDFF8F4-8C24-46AE-BDC3-ADD4579989E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80E193A0-CE22-41E5-88F3-E4FEDC5F3A0E}"/>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8249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AA1E08F-6DBC-4486-9023-6BED0BCD95A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73614C90-0392-4349-A8A6-A82B99437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7CAB8A50-60CD-43AE-AB89-F4FDBF06A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25C97BE7-D2F9-4BAC-972E-E57AE60B1FEF}"/>
              </a:ext>
            </a:extLst>
          </p:cNvPr>
          <p:cNvSpPr>
            <a:spLocks noGrp="1"/>
          </p:cNvSpPr>
          <p:nvPr>
            <p:ph type="dt" sz="half" idx="10"/>
          </p:nvPr>
        </p:nvSpPr>
        <p:spPr/>
        <p:txBody>
          <a:bodyPr/>
          <a:lstStyle/>
          <a:p>
            <a:fld id="{B21D3A25-549B-4DF8-AAD9-D60A963010F1}" type="datetimeFigureOut">
              <a:rPr lang="ru-RU" smtClean="0"/>
              <a:t>20.02.2024</a:t>
            </a:fld>
            <a:endParaRPr lang="ru-RU"/>
          </a:p>
        </p:txBody>
      </p:sp>
      <p:sp>
        <p:nvSpPr>
          <p:cNvPr id="6" name="Нижний колонтитул 5">
            <a:extLst>
              <a:ext uri="{FF2B5EF4-FFF2-40B4-BE49-F238E27FC236}">
                <a16:creationId xmlns:a16="http://schemas.microsoft.com/office/drawing/2014/main" xmlns="" id="{38286A4C-ACCA-45AE-91F7-2D8D5CB5D28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BE9AD4F7-12E9-4FF7-8385-2857688B95D2}"/>
              </a:ext>
            </a:extLst>
          </p:cNvPr>
          <p:cNvSpPr>
            <a:spLocks noGrp="1"/>
          </p:cNvSpPr>
          <p:nvPr>
            <p:ph type="sldNum" sz="quarter" idx="12"/>
          </p:nvPr>
        </p:nvSpPr>
        <p:spPr/>
        <p:txBody>
          <a:bodyPr/>
          <a:lstStyle/>
          <a:p>
            <a:fld id="{459BF2A9-925E-4A0A-94BF-55DA3096BD3C}" type="slidenum">
              <a:rPr lang="ru-RU" smtClean="0"/>
              <a:t>‹#›</a:t>
            </a:fld>
            <a:endParaRPr lang="ru-RU"/>
          </a:p>
        </p:txBody>
      </p:sp>
    </p:spTree>
    <p:extLst>
      <p:ext uri="{BB962C8B-B14F-4D97-AF65-F5344CB8AC3E}">
        <p14:creationId xmlns:p14="http://schemas.microsoft.com/office/powerpoint/2010/main" val="163320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8C7ACB6-A4A8-4261-AC3A-F18C32105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1BD7AB3A-91F7-4CBC-8D7F-4848C599D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CA4B14C-3D26-45B6-8882-B071DE8D6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D3A25-549B-4DF8-AAD9-D60A963010F1}" type="datetimeFigureOut">
              <a:rPr lang="ru-RU" smtClean="0"/>
              <a:t>20.02.2024</a:t>
            </a:fld>
            <a:endParaRPr lang="ru-RU"/>
          </a:p>
        </p:txBody>
      </p:sp>
      <p:sp>
        <p:nvSpPr>
          <p:cNvPr id="5" name="Нижний колонтитул 4">
            <a:extLst>
              <a:ext uri="{FF2B5EF4-FFF2-40B4-BE49-F238E27FC236}">
                <a16:creationId xmlns:a16="http://schemas.microsoft.com/office/drawing/2014/main" xmlns="" id="{18E2BDA3-23D9-439C-9B68-0B24C702E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217E4D60-E824-4F93-9964-CFABF46641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BF2A9-925E-4A0A-94BF-55DA3096BD3C}" type="slidenum">
              <a:rPr lang="ru-RU" smtClean="0"/>
              <a:t>‹#›</a:t>
            </a:fld>
            <a:endParaRPr lang="ru-RU"/>
          </a:p>
        </p:txBody>
      </p:sp>
    </p:spTree>
    <p:extLst>
      <p:ext uri="{BB962C8B-B14F-4D97-AF65-F5344CB8AC3E}">
        <p14:creationId xmlns:p14="http://schemas.microsoft.com/office/powerpoint/2010/main" val="2912233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propionix.ru/probiotiki-i-immunitet" TargetMode="External"/><Relationship Id="rId3" Type="http://schemas.openxmlformats.org/officeDocument/2006/relationships/hyperlink" Target="http://www.medical-enc.ru/18/thalassemia.shtml" TargetMode="External"/><Relationship Id="rId7" Type="http://schemas.openxmlformats.org/officeDocument/2006/relationships/hyperlink" Target="http://propionix.ru/mikroelement-zhelezo-i-zhelezodefic" TargetMode="External"/><Relationship Id="rId2" Type="http://schemas.openxmlformats.org/officeDocument/2006/relationships/hyperlink" Target="http://propionix.ru/alimentarnye-zabolevaniya#anemiya" TargetMode="External"/><Relationship Id="rId1" Type="http://schemas.openxmlformats.org/officeDocument/2006/relationships/slideLayout" Target="../slideLayouts/slideLayout7.xml"/><Relationship Id="rId6" Type="http://schemas.openxmlformats.org/officeDocument/2006/relationships/hyperlink" Target="http://propionix.ru/mikroelement-selen-i-selenodeficit" TargetMode="External"/><Relationship Id="rId5" Type="http://schemas.openxmlformats.org/officeDocument/2006/relationships/hyperlink" Target="http://propionix.ru/mikroelement-yod-i-yododeficit" TargetMode="External"/><Relationship Id="rId4" Type="http://schemas.openxmlformats.org/officeDocument/2006/relationships/hyperlink" Target="http://propionix.ru/alimentarnye-zabolevaniya#zob" TargetMode="External"/><Relationship Id="rId9" Type="http://schemas.openxmlformats.org/officeDocument/2006/relationships/hyperlink" Target="http://propionix.ru/mikroflora-zhkt-i-saharnyy-diabe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propionix.ru/mikroelement-zhelezo-i-zhelezodefic"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97F535-182A-4920-8CE1-F33452F41CCE}"/>
              </a:ext>
            </a:extLst>
          </p:cNvPr>
          <p:cNvSpPr>
            <a:spLocks noGrp="1"/>
          </p:cNvSpPr>
          <p:nvPr>
            <p:ph type="ctrTitle"/>
          </p:nvPr>
        </p:nvSpPr>
        <p:spPr/>
        <p:txBody>
          <a:bodyPr/>
          <a:lstStyle/>
          <a:p>
            <a:r>
              <a:rPr lang="ru-RU"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Дефицит микронутриентов и его последствия для жизнедеятельности организма</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Подзаголовок 2">
            <a:extLst>
              <a:ext uri="{FF2B5EF4-FFF2-40B4-BE49-F238E27FC236}">
                <a16:creationId xmlns:a16="http://schemas.microsoft.com/office/drawing/2014/main" xmlns="" id="{F5CFB3BF-6B86-4075-B30E-DDBE6E815EB3}"/>
              </a:ext>
            </a:extLst>
          </p:cNvPr>
          <p:cNvSpPr>
            <a:spLocks noGrp="1"/>
          </p:cNvSpPr>
          <p:nvPr>
            <p:ph type="subTitle" idx="1"/>
          </p:nvPr>
        </p:nvSpPr>
        <p:spPr>
          <a:xfrm>
            <a:off x="1524000" y="4452730"/>
            <a:ext cx="9356034" cy="805070"/>
          </a:xfrm>
        </p:spPr>
        <p:txBody>
          <a:bodyPr>
            <a:noAutofit/>
          </a:bodyPr>
          <a:lstStyle/>
          <a:p>
            <a:r>
              <a:rPr lang="ru-RU" sz="1800" b="1" dirty="0">
                <a:cs typeface="Aharoni" panose="02010803020104030203" pitchFamily="2" charset="-79"/>
              </a:rPr>
              <a:t>Проф. Дружинина Н.А</a:t>
            </a:r>
          </a:p>
          <a:p>
            <a:r>
              <a:rPr lang="ru-RU" sz="1800" b="1" dirty="0">
                <a:cs typeface="Aharoni" panose="02010803020104030203" pitchFamily="2" charset="-79"/>
              </a:rPr>
              <a:t>Кафедра педиатрии ИДПО </a:t>
            </a:r>
            <a:r>
              <a:rPr lang="ru-RU" sz="1800" b="1" dirty="0" smtClean="0">
                <a:cs typeface="Aharoni" panose="02010803020104030203" pitchFamily="2" charset="-79"/>
              </a:rPr>
              <a:t>БГМУ</a:t>
            </a:r>
            <a:endParaRPr lang="ru-RU" sz="1800" b="1" dirty="0">
              <a:cs typeface="Aharoni" panose="02010803020104030203" pitchFamily="2" charset="-79"/>
            </a:endParaRPr>
          </a:p>
        </p:txBody>
      </p:sp>
      <p:sp>
        <p:nvSpPr>
          <p:cNvPr id="5" name="TextBox 4">
            <a:extLst>
              <a:ext uri="{FF2B5EF4-FFF2-40B4-BE49-F238E27FC236}">
                <a16:creationId xmlns:a16="http://schemas.microsoft.com/office/drawing/2014/main" xmlns="" id="{D9F611DF-F767-4A5D-A83F-2067E13B278D}"/>
              </a:ext>
            </a:extLst>
          </p:cNvPr>
          <p:cNvSpPr txBox="1"/>
          <p:nvPr/>
        </p:nvSpPr>
        <p:spPr>
          <a:xfrm>
            <a:off x="1669773" y="490331"/>
            <a:ext cx="9356035" cy="1015663"/>
          </a:xfrm>
          <a:prstGeom prst="rect">
            <a:avLst/>
          </a:prstGeom>
          <a:noFill/>
        </p:spPr>
        <p:txBody>
          <a:bodyPr wrap="square">
            <a:spAutoFit/>
          </a:bodyPr>
          <a:lstStyle/>
          <a:p>
            <a:pPr algn="ctr"/>
            <a:r>
              <a:rPr lang="ru-RU" sz="2000" b="1" dirty="0">
                <a:solidFill>
                  <a:schemeClr val="accent1">
                    <a:lumMod val="50000"/>
                  </a:schemeClr>
                </a:solidFill>
              </a:rPr>
              <a:t>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a:t>
            </a:r>
          </a:p>
        </p:txBody>
      </p:sp>
    </p:spTree>
    <p:extLst>
      <p:ext uri="{BB962C8B-B14F-4D97-AF65-F5344CB8AC3E}">
        <p14:creationId xmlns:p14="http://schemas.microsoft.com/office/powerpoint/2010/main" val="1608528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D774427-E63B-448D-82C5-CECD2D1AEBFC}"/>
              </a:ext>
            </a:extLst>
          </p:cNvPr>
          <p:cNvPicPr>
            <a:picLocks noChangeAspect="1"/>
          </p:cNvPicPr>
          <p:nvPr/>
        </p:nvPicPr>
        <p:blipFill>
          <a:blip r:embed="rId2"/>
          <a:stretch>
            <a:fillRect/>
          </a:stretch>
        </p:blipFill>
        <p:spPr>
          <a:xfrm>
            <a:off x="1" y="92765"/>
            <a:ext cx="11926956" cy="6765235"/>
          </a:xfrm>
          <a:prstGeom prst="rect">
            <a:avLst/>
          </a:prstGeom>
        </p:spPr>
      </p:pic>
    </p:spTree>
    <p:extLst>
      <p:ext uri="{BB962C8B-B14F-4D97-AF65-F5344CB8AC3E}">
        <p14:creationId xmlns:p14="http://schemas.microsoft.com/office/powerpoint/2010/main" val="299168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32E3239C-BFCA-4030-8A7D-ECC46231666A}"/>
              </a:ext>
            </a:extLst>
          </p:cNvPr>
          <p:cNvPicPr>
            <a:picLocks noChangeAspect="1"/>
          </p:cNvPicPr>
          <p:nvPr/>
        </p:nvPicPr>
        <p:blipFill>
          <a:blip r:embed="rId2"/>
          <a:stretch>
            <a:fillRect/>
          </a:stretch>
        </p:blipFill>
        <p:spPr>
          <a:xfrm>
            <a:off x="0" y="0"/>
            <a:ext cx="11940209" cy="6858000"/>
          </a:xfrm>
          <a:prstGeom prst="rect">
            <a:avLst/>
          </a:prstGeom>
        </p:spPr>
      </p:pic>
    </p:spTree>
    <p:extLst>
      <p:ext uri="{BB962C8B-B14F-4D97-AF65-F5344CB8AC3E}">
        <p14:creationId xmlns:p14="http://schemas.microsoft.com/office/powerpoint/2010/main" val="3705765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328046DD-FF2E-4C36-ABEE-E1DF5507B033}"/>
              </a:ext>
            </a:extLst>
          </p:cNvPr>
          <p:cNvPicPr>
            <a:picLocks noChangeAspect="1"/>
          </p:cNvPicPr>
          <p:nvPr/>
        </p:nvPicPr>
        <p:blipFill>
          <a:blip r:embed="rId2"/>
          <a:stretch>
            <a:fillRect/>
          </a:stretch>
        </p:blipFill>
        <p:spPr>
          <a:xfrm>
            <a:off x="106017" y="-1"/>
            <a:ext cx="12085983" cy="7076661"/>
          </a:xfrm>
          <a:prstGeom prst="rect">
            <a:avLst/>
          </a:prstGeom>
        </p:spPr>
      </p:pic>
    </p:spTree>
    <p:extLst>
      <p:ext uri="{BB962C8B-B14F-4D97-AF65-F5344CB8AC3E}">
        <p14:creationId xmlns:p14="http://schemas.microsoft.com/office/powerpoint/2010/main" val="1409525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7DC2548F-E939-4D80-9F70-A4AA81346ECA}"/>
              </a:ext>
            </a:extLst>
          </p:cNvPr>
          <p:cNvPicPr>
            <a:picLocks noChangeAspect="1"/>
          </p:cNvPicPr>
          <p:nvPr/>
        </p:nvPicPr>
        <p:blipFill>
          <a:blip r:embed="rId2"/>
          <a:stretch>
            <a:fillRect/>
          </a:stretch>
        </p:blipFill>
        <p:spPr>
          <a:xfrm>
            <a:off x="0" y="0"/>
            <a:ext cx="11860696" cy="6858000"/>
          </a:xfrm>
          <a:prstGeom prst="rect">
            <a:avLst/>
          </a:prstGeom>
        </p:spPr>
      </p:pic>
    </p:spTree>
    <p:extLst>
      <p:ext uri="{BB962C8B-B14F-4D97-AF65-F5344CB8AC3E}">
        <p14:creationId xmlns:p14="http://schemas.microsoft.com/office/powerpoint/2010/main" val="3618407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3266A562-3256-4A48-ADCC-44912C146820}"/>
              </a:ext>
            </a:extLst>
          </p:cNvPr>
          <p:cNvPicPr>
            <a:picLocks noChangeAspect="1"/>
          </p:cNvPicPr>
          <p:nvPr/>
        </p:nvPicPr>
        <p:blipFill>
          <a:blip r:embed="rId2"/>
          <a:stretch>
            <a:fillRect/>
          </a:stretch>
        </p:blipFill>
        <p:spPr>
          <a:xfrm>
            <a:off x="318052" y="132522"/>
            <a:ext cx="11277600" cy="6901070"/>
          </a:xfrm>
          <a:prstGeom prst="rect">
            <a:avLst/>
          </a:prstGeom>
        </p:spPr>
      </p:pic>
    </p:spTree>
    <p:extLst>
      <p:ext uri="{BB962C8B-B14F-4D97-AF65-F5344CB8AC3E}">
        <p14:creationId xmlns:p14="http://schemas.microsoft.com/office/powerpoint/2010/main" val="344666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ADCC16A9-2780-4D32-83EF-56C27DC4FD54}"/>
              </a:ext>
            </a:extLst>
          </p:cNvPr>
          <p:cNvPicPr>
            <a:picLocks noChangeAspect="1"/>
          </p:cNvPicPr>
          <p:nvPr/>
        </p:nvPicPr>
        <p:blipFill>
          <a:blip r:embed="rId2"/>
          <a:stretch>
            <a:fillRect/>
          </a:stretch>
        </p:blipFill>
        <p:spPr>
          <a:xfrm>
            <a:off x="450574" y="0"/>
            <a:ext cx="11436626" cy="6858000"/>
          </a:xfrm>
          <a:prstGeom prst="rect">
            <a:avLst/>
          </a:prstGeom>
        </p:spPr>
      </p:pic>
    </p:spTree>
    <p:extLst>
      <p:ext uri="{BB962C8B-B14F-4D97-AF65-F5344CB8AC3E}">
        <p14:creationId xmlns:p14="http://schemas.microsoft.com/office/powerpoint/2010/main" val="2589070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12C49189-F422-49FE-ADAF-EA5E9AE64722}"/>
              </a:ext>
            </a:extLst>
          </p:cNvPr>
          <p:cNvPicPr>
            <a:picLocks noChangeAspect="1"/>
          </p:cNvPicPr>
          <p:nvPr/>
        </p:nvPicPr>
        <p:blipFill>
          <a:blip r:embed="rId2"/>
          <a:stretch>
            <a:fillRect/>
          </a:stretch>
        </p:blipFill>
        <p:spPr>
          <a:xfrm>
            <a:off x="0" y="0"/>
            <a:ext cx="11688417" cy="6858000"/>
          </a:xfrm>
          <a:prstGeom prst="rect">
            <a:avLst/>
          </a:prstGeom>
        </p:spPr>
      </p:pic>
    </p:spTree>
    <p:extLst>
      <p:ext uri="{BB962C8B-B14F-4D97-AF65-F5344CB8AC3E}">
        <p14:creationId xmlns:p14="http://schemas.microsoft.com/office/powerpoint/2010/main" val="423586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145AD7F5-31BF-448A-A5E7-D34E85A430DF}"/>
              </a:ext>
            </a:extLst>
          </p:cNvPr>
          <p:cNvPicPr>
            <a:picLocks noChangeAspect="1"/>
          </p:cNvPicPr>
          <p:nvPr/>
        </p:nvPicPr>
        <p:blipFill>
          <a:blip r:embed="rId2"/>
          <a:stretch>
            <a:fillRect/>
          </a:stretch>
        </p:blipFill>
        <p:spPr>
          <a:xfrm>
            <a:off x="0" y="0"/>
            <a:ext cx="12085983" cy="6858000"/>
          </a:xfrm>
          <a:prstGeom prst="rect">
            <a:avLst/>
          </a:prstGeom>
        </p:spPr>
      </p:pic>
    </p:spTree>
    <p:extLst>
      <p:ext uri="{BB962C8B-B14F-4D97-AF65-F5344CB8AC3E}">
        <p14:creationId xmlns:p14="http://schemas.microsoft.com/office/powerpoint/2010/main" val="222714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B1C89F27-2D55-4B27-AE97-331F3235458D}"/>
              </a:ext>
            </a:extLst>
          </p:cNvPr>
          <p:cNvPicPr>
            <a:picLocks noChangeAspect="1"/>
          </p:cNvPicPr>
          <p:nvPr/>
        </p:nvPicPr>
        <p:blipFill>
          <a:blip r:embed="rId2"/>
          <a:stretch>
            <a:fillRect/>
          </a:stretch>
        </p:blipFill>
        <p:spPr>
          <a:xfrm>
            <a:off x="185530" y="0"/>
            <a:ext cx="12006470" cy="6858000"/>
          </a:xfrm>
          <a:prstGeom prst="rect">
            <a:avLst/>
          </a:prstGeom>
        </p:spPr>
      </p:pic>
    </p:spTree>
    <p:extLst>
      <p:ext uri="{BB962C8B-B14F-4D97-AF65-F5344CB8AC3E}">
        <p14:creationId xmlns:p14="http://schemas.microsoft.com/office/powerpoint/2010/main" val="130742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9DBF2D1A-B086-4FD7-AEE2-EB2370331A9A}"/>
              </a:ext>
            </a:extLst>
          </p:cNvPr>
          <p:cNvPicPr>
            <a:picLocks noChangeAspect="1"/>
          </p:cNvPicPr>
          <p:nvPr/>
        </p:nvPicPr>
        <p:blipFill>
          <a:blip r:embed="rId2"/>
          <a:stretch>
            <a:fillRect/>
          </a:stretch>
        </p:blipFill>
        <p:spPr>
          <a:xfrm>
            <a:off x="0" y="-1"/>
            <a:ext cx="12191999" cy="7050157"/>
          </a:xfrm>
          <a:prstGeom prst="rect">
            <a:avLst/>
          </a:prstGeom>
        </p:spPr>
      </p:pic>
    </p:spTree>
    <p:extLst>
      <p:ext uri="{BB962C8B-B14F-4D97-AF65-F5344CB8AC3E}">
        <p14:creationId xmlns:p14="http://schemas.microsoft.com/office/powerpoint/2010/main" val="4039249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D6FC581-0089-46FB-8C23-C9D6365A268A}"/>
              </a:ext>
            </a:extLst>
          </p:cNvPr>
          <p:cNvPicPr>
            <a:picLocks noChangeAspect="1"/>
          </p:cNvPicPr>
          <p:nvPr/>
        </p:nvPicPr>
        <p:blipFill>
          <a:blip r:embed="rId2"/>
          <a:stretch>
            <a:fillRect/>
          </a:stretch>
        </p:blipFill>
        <p:spPr>
          <a:xfrm>
            <a:off x="-92765" y="0"/>
            <a:ext cx="12059478" cy="6858000"/>
          </a:xfrm>
          <a:prstGeom prst="rect">
            <a:avLst/>
          </a:prstGeom>
        </p:spPr>
      </p:pic>
    </p:spTree>
    <p:extLst>
      <p:ext uri="{BB962C8B-B14F-4D97-AF65-F5344CB8AC3E}">
        <p14:creationId xmlns:p14="http://schemas.microsoft.com/office/powerpoint/2010/main" val="2095820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3A156D3-8F61-4D56-8E07-5DC7A7D364B1}"/>
              </a:ext>
            </a:extLst>
          </p:cNvPr>
          <p:cNvPicPr>
            <a:picLocks noChangeAspect="1"/>
          </p:cNvPicPr>
          <p:nvPr/>
        </p:nvPicPr>
        <p:blipFill>
          <a:blip r:embed="rId2"/>
          <a:stretch>
            <a:fillRect/>
          </a:stretch>
        </p:blipFill>
        <p:spPr>
          <a:xfrm>
            <a:off x="106017" y="0"/>
            <a:ext cx="11926957" cy="6858000"/>
          </a:xfrm>
          <a:prstGeom prst="rect">
            <a:avLst/>
          </a:prstGeom>
        </p:spPr>
      </p:pic>
    </p:spTree>
    <p:extLst>
      <p:ext uri="{BB962C8B-B14F-4D97-AF65-F5344CB8AC3E}">
        <p14:creationId xmlns:p14="http://schemas.microsoft.com/office/powerpoint/2010/main" val="22174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5AD8684-DFA6-4905-8FF4-4130BB06262E}"/>
              </a:ext>
            </a:extLst>
          </p:cNvPr>
          <p:cNvPicPr>
            <a:picLocks noChangeAspect="1"/>
          </p:cNvPicPr>
          <p:nvPr/>
        </p:nvPicPr>
        <p:blipFill>
          <a:blip r:embed="rId2"/>
          <a:stretch>
            <a:fillRect/>
          </a:stretch>
        </p:blipFill>
        <p:spPr>
          <a:xfrm>
            <a:off x="132522" y="0"/>
            <a:ext cx="11900451" cy="6857999"/>
          </a:xfrm>
          <a:prstGeom prst="rect">
            <a:avLst/>
          </a:prstGeom>
        </p:spPr>
      </p:pic>
    </p:spTree>
    <p:extLst>
      <p:ext uri="{BB962C8B-B14F-4D97-AF65-F5344CB8AC3E}">
        <p14:creationId xmlns:p14="http://schemas.microsoft.com/office/powerpoint/2010/main" val="2503419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7D63E690-44BD-44C1-9C05-FA2496C769D3}"/>
              </a:ext>
            </a:extLst>
          </p:cNvPr>
          <p:cNvPicPr>
            <a:picLocks noChangeAspect="1"/>
          </p:cNvPicPr>
          <p:nvPr/>
        </p:nvPicPr>
        <p:blipFill>
          <a:blip r:embed="rId2"/>
          <a:stretch>
            <a:fillRect/>
          </a:stretch>
        </p:blipFill>
        <p:spPr>
          <a:xfrm>
            <a:off x="397565" y="0"/>
            <a:ext cx="11357113" cy="6858000"/>
          </a:xfrm>
          <a:prstGeom prst="rect">
            <a:avLst/>
          </a:prstGeom>
        </p:spPr>
      </p:pic>
    </p:spTree>
    <p:extLst>
      <p:ext uri="{BB962C8B-B14F-4D97-AF65-F5344CB8AC3E}">
        <p14:creationId xmlns:p14="http://schemas.microsoft.com/office/powerpoint/2010/main" val="160096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6D62356-0476-4BDB-829B-F9B65E7C7632}"/>
              </a:ext>
            </a:extLst>
          </p:cNvPr>
          <p:cNvPicPr>
            <a:picLocks noChangeAspect="1"/>
          </p:cNvPicPr>
          <p:nvPr/>
        </p:nvPicPr>
        <p:blipFill>
          <a:blip r:embed="rId2"/>
          <a:stretch>
            <a:fillRect/>
          </a:stretch>
        </p:blipFill>
        <p:spPr>
          <a:xfrm>
            <a:off x="92765" y="0"/>
            <a:ext cx="11887200" cy="6858000"/>
          </a:xfrm>
          <a:prstGeom prst="rect">
            <a:avLst/>
          </a:prstGeom>
        </p:spPr>
      </p:pic>
    </p:spTree>
    <p:extLst>
      <p:ext uri="{BB962C8B-B14F-4D97-AF65-F5344CB8AC3E}">
        <p14:creationId xmlns:p14="http://schemas.microsoft.com/office/powerpoint/2010/main" val="4090626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C5F84D2-A71D-4102-A152-8A931AF71FBC}"/>
              </a:ext>
            </a:extLst>
          </p:cNvPr>
          <p:cNvPicPr>
            <a:picLocks noChangeAspect="1"/>
          </p:cNvPicPr>
          <p:nvPr/>
        </p:nvPicPr>
        <p:blipFill>
          <a:blip r:embed="rId2"/>
          <a:stretch>
            <a:fillRect/>
          </a:stretch>
        </p:blipFill>
        <p:spPr>
          <a:xfrm>
            <a:off x="132522" y="0"/>
            <a:ext cx="11873948" cy="6858000"/>
          </a:xfrm>
          <a:prstGeom prst="rect">
            <a:avLst/>
          </a:prstGeom>
        </p:spPr>
      </p:pic>
    </p:spTree>
    <p:extLst>
      <p:ext uri="{BB962C8B-B14F-4D97-AF65-F5344CB8AC3E}">
        <p14:creationId xmlns:p14="http://schemas.microsoft.com/office/powerpoint/2010/main" val="3645256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AB19FA2-4A5E-4B12-B300-8C840A7E07DB}"/>
              </a:ext>
            </a:extLst>
          </p:cNvPr>
          <p:cNvPicPr>
            <a:picLocks noChangeAspect="1"/>
          </p:cNvPicPr>
          <p:nvPr/>
        </p:nvPicPr>
        <p:blipFill>
          <a:blip r:embed="rId2"/>
          <a:stretch>
            <a:fillRect/>
          </a:stretch>
        </p:blipFill>
        <p:spPr>
          <a:xfrm>
            <a:off x="0" y="0"/>
            <a:ext cx="11953461" cy="6858000"/>
          </a:xfrm>
          <a:prstGeom prst="rect">
            <a:avLst/>
          </a:prstGeom>
        </p:spPr>
      </p:pic>
    </p:spTree>
    <p:extLst>
      <p:ext uri="{BB962C8B-B14F-4D97-AF65-F5344CB8AC3E}">
        <p14:creationId xmlns:p14="http://schemas.microsoft.com/office/powerpoint/2010/main" val="876547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2767FA-A696-4ABA-9240-652ECFF0D142}"/>
              </a:ext>
            </a:extLst>
          </p:cNvPr>
          <p:cNvSpPr txBox="1"/>
          <p:nvPr/>
        </p:nvSpPr>
        <p:spPr>
          <a:xfrm>
            <a:off x="103030" y="-76340"/>
            <a:ext cx="11925837" cy="7109639"/>
          </a:xfrm>
          <a:prstGeom prst="rect">
            <a:avLst/>
          </a:prstGeom>
          <a:noFill/>
        </p:spPr>
        <p:txBody>
          <a:bodyPr wrap="square">
            <a:spAutoFit/>
          </a:bodyPr>
          <a:lstStyle/>
          <a:p>
            <a:pPr algn="ctr"/>
            <a:r>
              <a:rPr lang="ru-RU" sz="2400" b="1" i="1" dirty="0">
                <a:solidFill>
                  <a:srgbClr val="C00000"/>
                </a:solidFill>
              </a:rPr>
              <a:t>Рассмотрим кратко, основные звенья патогенеза. В норме, лептин- секретируется </a:t>
            </a:r>
            <a:r>
              <a:rPr lang="ru-RU" sz="2400" b="1" i="1" dirty="0" err="1">
                <a:solidFill>
                  <a:srgbClr val="C00000"/>
                </a:solidFill>
              </a:rPr>
              <a:t>адипоцитами</a:t>
            </a:r>
            <a:r>
              <a:rPr lang="ru-RU" sz="2400" b="1" i="1" dirty="0">
                <a:solidFill>
                  <a:srgbClr val="C00000"/>
                </a:solidFill>
              </a:rPr>
              <a:t> и клетками кишечника</a:t>
            </a:r>
            <a:r>
              <a:rPr lang="ru-RU" sz="2400" b="1" i="1" dirty="0">
                <a:solidFill>
                  <a:schemeClr val="accent5">
                    <a:lumMod val="50000"/>
                  </a:schemeClr>
                </a:solidFill>
              </a:rPr>
              <a:t>. </a:t>
            </a:r>
            <a:endParaRPr lang="ru-RU" sz="2400" b="1" i="1" dirty="0" smtClean="0">
              <a:solidFill>
                <a:schemeClr val="accent5">
                  <a:lumMod val="50000"/>
                </a:schemeClr>
              </a:solidFill>
            </a:endParaRPr>
          </a:p>
          <a:p>
            <a:r>
              <a:rPr lang="ru-RU" sz="2400" b="1" i="1" dirty="0" smtClean="0">
                <a:solidFill>
                  <a:schemeClr val="accent5">
                    <a:lumMod val="50000"/>
                  </a:schemeClr>
                </a:solidFill>
              </a:rPr>
              <a:t>Лептин </a:t>
            </a:r>
            <a:r>
              <a:rPr lang="ru-RU" sz="2400" b="1" i="1" dirty="0">
                <a:solidFill>
                  <a:schemeClr val="accent5">
                    <a:lumMod val="50000"/>
                  </a:schemeClr>
                </a:solidFill>
              </a:rPr>
              <a:t>сигнализирует об адекватном поступлении калорий в организм и достаточном запасе жира в депо</a:t>
            </a:r>
            <a:r>
              <a:rPr lang="ru-RU" sz="2400" b="1" i="1" dirty="0" smtClean="0">
                <a:solidFill>
                  <a:schemeClr val="accent5">
                    <a:lumMod val="50000"/>
                  </a:schemeClr>
                </a:solidFill>
              </a:rPr>
              <a:t>.</a:t>
            </a:r>
          </a:p>
          <a:p>
            <a:r>
              <a:rPr lang="ru-RU" sz="2400" b="1" i="1" dirty="0" smtClean="0">
                <a:solidFill>
                  <a:schemeClr val="accent5">
                    <a:lumMod val="50000"/>
                  </a:schemeClr>
                </a:solidFill>
              </a:rPr>
              <a:t> </a:t>
            </a:r>
            <a:r>
              <a:rPr lang="ru-RU" sz="2400" b="1" i="1" dirty="0" err="1">
                <a:solidFill>
                  <a:schemeClr val="accent5">
                    <a:lumMod val="50000"/>
                  </a:schemeClr>
                </a:solidFill>
              </a:rPr>
              <a:t>Грелин</a:t>
            </a:r>
            <a:r>
              <a:rPr lang="ru-RU" sz="2400" b="1" i="1" dirty="0">
                <a:solidFill>
                  <a:schemeClr val="accent5">
                    <a:lumMod val="50000"/>
                  </a:schemeClr>
                </a:solidFill>
              </a:rPr>
              <a:t>- синтезируется в кишечнике, отвечает за долговременную регуляцию процессов усвоения пищи и массы тела. </a:t>
            </a:r>
            <a:r>
              <a:rPr lang="ru-RU" sz="2400" b="1" i="1" dirty="0" err="1">
                <a:solidFill>
                  <a:schemeClr val="accent5">
                    <a:lumMod val="50000"/>
                  </a:schemeClr>
                </a:solidFill>
              </a:rPr>
              <a:t>Грелин</a:t>
            </a:r>
            <a:r>
              <a:rPr lang="ru-RU" sz="2400" b="1" i="1" dirty="0">
                <a:solidFill>
                  <a:schemeClr val="accent5">
                    <a:lumMod val="50000"/>
                  </a:schemeClr>
                </a:solidFill>
              </a:rPr>
              <a:t> контролирует энергетические потребности, секрецию гормона роста, а также ингибирует действие цитокинов. В норме, низкий уровень лептина в головном мозгу, увеличивает активность гипоталамических </a:t>
            </a:r>
            <a:r>
              <a:rPr lang="ru-RU" sz="2400" b="1" i="1" dirty="0" err="1">
                <a:solidFill>
                  <a:schemeClr val="accent5">
                    <a:lumMod val="50000"/>
                  </a:schemeClr>
                </a:solidFill>
              </a:rPr>
              <a:t>орексигенов</a:t>
            </a:r>
            <a:r>
              <a:rPr lang="ru-RU" sz="2400" b="1" i="1" dirty="0">
                <a:solidFill>
                  <a:schemeClr val="accent5">
                    <a:lumMod val="50000"/>
                  </a:schemeClr>
                </a:solidFill>
              </a:rPr>
              <a:t> (гормонов аппетита) и стимулирует потребность в питании, при этом происходит компенсаторное снижение энергетических потребностей. Снижение активности </a:t>
            </a:r>
            <a:r>
              <a:rPr lang="ru-RU" sz="2400" b="1" i="1" dirty="0" err="1">
                <a:solidFill>
                  <a:schemeClr val="accent5">
                    <a:lumMod val="50000"/>
                  </a:schemeClr>
                </a:solidFill>
              </a:rPr>
              <a:t>орексигенов</a:t>
            </a:r>
            <a:r>
              <a:rPr lang="ru-RU" sz="2400" b="1" i="1" dirty="0">
                <a:solidFill>
                  <a:schemeClr val="accent5">
                    <a:lumMod val="50000"/>
                  </a:schemeClr>
                </a:solidFill>
              </a:rPr>
              <a:t> является сигналом, для уменьшения аппетита и увеличения энергетических потребностей. У онкологических пациентов, работает лептин-</a:t>
            </a:r>
            <a:r>
              <a:rPr lang="ru-RU" sz="2400" b="1" i="1" dirty="0" err="1">
                <a:solidFill>
                  <a:schemeClr val="accent5">
                    <a:lumMod val="50000"/>
                  </a:schemeClr>
                </a:solidFill>
              </a:rPr>
              <a:t>цитокиновый</a:t>
            </a:r>
            <a:r>
              <a:rPr lang="ru-RU" sz="2400" b="1" i="1" dirty="0">
                <a:solidFill>
                  <a:schemeClr val="accent5">
                    <a:lumMod val="50000"/>
                  </a:schemeClr>
                </a:solidFill>
              </a:rPr>
              <a:t> механизм: цитокины маскируются под лептин и активирует </a:t>
            </a:r>
            <a:r>
              <a:rPr lang="ru-RU" sz="2400" b="1" i="1" dirty="0" err="1">
                <a:solidFill>
                  <a:schemeClr val="accent5">
                    <a:lumMod val="50000"/>
                  </a:schemeClr>
                </a:solidFill>
              </a:rPr>
              <a:t>анорексигенные</a:t>
            </a:r>
            <a:r>
              <a:rPr lang="ru-RU" sz="2400" b="1" i="1" dirty="0">
                <a:solidFill>
                  <a:schemeClr val="accent5">
                    <a:lumMod val="50000"/>
                  </a:schemeClr>
                </a:solidFill>
              </a:rPr>
              <a:t> гормоны (гормоны насыщения), с одновременной блокировкой </a:t>
            </a:r>
            <a:r>
              <a:rPr lang="ru-RU" sz="2400" b="1" i="1" dirty="0" err="1">
                <a:solidFill>
                  <a:schemeClr val="accent5">
                    <a:lumMod val="50000"/>
                  </a:schemeClr>
                </a:solidFill>
              </a:rPr>
              <a:t>орексигенов</a:t>
            </a:r>
            <a:r>
              <a:rPr lang="ru-RU" sz="2400" b="1" i="1" dirty="0">
                <a:solidFill>
                  <a:schemeClr val="accent5">
                    <a:lumMod val="50000"/>
                  </a:schemeClr>
                </a:solidFill>
              </a:rPr>
              <a:t>- Y нейропептида. Нейропептид Y, является пептидом, состоящим из 36 аминокислот, который находится как в головном мозгу, так и гипоталамусе. Является одним из наиболее мощных стимуляторов питания и составляет взаимосвязанную сеть </a:t>
            </a:r>
            <a:r>
              <a:rPr lang="ru-RU" sz="2400" b="1" i="1" dirty="0" err="1">
                <a:solidFill>
                  <a:schemeClr val="accent5">
                    <a:lumMod val="50000"/>
                  </a:schemeClr>
                </a:solidFill>
              </a:rPr>
              <a:t>орексигенов</a:t>
            </a:r>
            <a:r>
              <a:rPr lang="ru-RU" sz="2400" b="1" i="1" dirty="0">
                <a:solidFill>
                  <a:schemeClr val="accent5">
                    <a:lumMod val="50000"/>
                  </a:schemeClr>
                </a:solidFill>
              </a:rPr>
              <a:t>, таких как: меланин-концентрирующий гормон, </a:t>
            </a:r>
            <a:r>
              <a:rPr lang="ru-RU" sz="2400" b="1" i="1" dirty="0" err="1">
                <a:solidFill>
                  <a:schemeClr val="accent5">
                    <a:lumMod val="50000"/>
                  </a:schemeClr>
                </a:solidFill>
              </a:rPr>
              <a:t>орексин</a:t>
            </a:r>
            <a:r>
              <a:rPr lang="ru-RU" sz="2400" b="1" i="1" dirty="0">
                <a:solidFill>
                  <a:schemeClr val="accent5">
                    <a:lumMod val="50000"/>
                  </a:schemeClr>
                </a:solidFill>
              </a:rPr>
              <a:t>, и др.</a:t>
            </a:r>
          </a:p>
        </p:txBody>
      </p:sp>
    </p:spTree>
    <p:extLst>
      <p:ext uri="{BB962C8B-B14F-4D97-AF65-F5344CB8AC3E}">
        <p14:creationId xmlns:p14="http://schemas.microsoft.com/office/powerpoint/2010/main" val="2310044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0C5EF73-D1E1-4AAA-98F2-350FF70A690C}"/>
              </a:ext>
            </a:extLst>
          </p:cNvPr>
          <p:cNvPicPr>
            <a:picLocks noChangeAspect="1"/>
          </p:cNvPicPr>
          <p:nvPr/>
        </p:nvPicPr>
        <p:blipFill>
          <a:blip r:embed="rId2"/>
          <a:stretch>
            <a:fillRect/>
          </a:stretch>
        </p:blipFill>
        <p:spPr>
          <a:xfrm>
            <a:off x="238539" y="0"/>
            <a:ext cx="11860696" cy="6858000"/>
          </a:xfrm>
          <a:prstGeom prst="rect">
            <a:avLst/>
          </a:prstGeom>
        </p:spPr>
      </p:pic>
    </p:spTree>
    <p:extLst>
      <p:ext uri="{BB962C8B-B14F-4D97-AF65-F5344CB8AC3E}">
        <p14:creationId xmlns:p14="http://schemas.microsoft.com/office/powerpoint/2010/main" val="3196381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E8568BF-9771-4336-A045-015B16479F70}"/>
              </a:ext>
            </a:extLst>
          </p:cNvPr>
          <p:cNvSpPr txBox="1"/>
          <p:nvPr/>
        </p:nvSpPr>
        <p:spPr>
          <a:xfrm>
            <a:off x="-1" y="198783"/>
            <a:ext cx="12006471" cy="6001643"/>
          </a:xfrm>
          <a:prstGeom prst="rect">
            <a:avLst/>
          </a:prstGeom>
          <a:noFill/>
        </p:spPr>
        <p:txBody>
          <a:bodyPr wrap="square">
            <a:spAutoFit/>
          </a:bodyPr>
          <a:lstStyle/>
          <a:p>
            <a:r>
              <a:rPr lang="ru-RU" sz="2000" i="1" dirty="0"/>
              <a:t>Баланс микронутриентов может меняться и зависит от таких факторов, как физиологическое состояние организма, пол, возраст, степень физической и умственной нагрузки, питание, наличие сопутствующих заболеваний и прием лекарственных препаратов. Несмотря на то что есть суточные нормы микронутриентов, следует помнить, что потребность в них индивидуальна.</a:t>
            </a:r>
          </a:p>
          <a:p>
            <a:endParaRPr lang="ru-RU" sz="2000" i="1" dirty="0"/>
          </a:p>
          <a:p>
            <a:r>
              <a:rPr lang="ru-RU" sz="2000" i="1" dirty="0"/>
              <a:t>У пожилых людей риск развития дефицита </a:t>
            </a:r>
            <a:r>
              <a:rPr lang="ru-RU" sz="2000" i="1" dirty="0" err="1"/>
              <a:t>эссенциальных</a:t>
            </a:r>
            <a:r>
              <a:rPr lang="ru-RU" sz="2000" i="1" dirty="0"/>
              <a:t> элементов выше. Это связано как с дистрофическими изменениями в желудочно-кишечном тракте, так и с особенностями питания в этой возрастной группе. При старении снижается секреция соляной кислоты в желудке, что приводит к избыточному росту микрофлоры кишечника и дисбиозу, затрудняющему нормальное усвоение микронутриентов. Суточная потребность в микронутриентах с возрастом остается на том же уровне, что и в молодом возрасте. В результате около 85  % людей в домах престарелых и 65  % госпитализированных пожилых людей страдает от недостаточности питания. Дефицит </a:t>
            </a:r>
            <a:r>
              <a:rPr lang="ru-RU" sz="2000" i="1" dirty="0" err="1"/>
              <a:t>эссенциальных</a:t>
            </a:r>
            <a:r>
              <a:rPr lang="ru-RU" sz="2000" i="1" dirty="0"/>
              <a:t> элементов не имеет выраженной клинической картины. Он проявляется постепенным снижением когнитивных функций (внимание, восприятие, память), мышечной и костной массы, замедлением заживления ран, повышенной утомляемостью, иммунодефицитом, анемией и другими неспецифическими признаками. </a:t>
            </a:r>
            <a:endParaRPr lang="ru-RU" sz="2000" i="1" dirty="0" smtClean="0"/>
          </a:p>
          <a:p>
            <a:endParaRPr lang="ru-RU" sz="2000" i="1" dirty="0"/>
          </a:p>
          <a:p>
            <a:r>
              <a:rPr lang="ru-RU" sz="2000" i="1" dirty="0"/>
              <a:t>Кроме того, дефицит </a:t>
            </a:r>
            <a:r>
              <a:rPr lang="ru-RU" sz="2000" i="1" dirty="0" err="1"/>
              <a:t>эссенциальных</a:t>
            </a:r>
            <a:r>
              <a:rPr lang="ru-RU" sz="2000" i="1" dirty="0"/>
              <a:t> элементов имеет некоторое сходство с хронической интоксикацией токсическими элементами, что обуславливает необходимость комплексного анализ</a:t>
            </a:r>
            <a:r>
              <a:rPr lang="ru-RU" sz="2400" i="1" dirty="0"/>
              <a:t>а.</a:t>
            </a:r>
          </a:p>
        </p:txBody>
      </p:sp>
    </p:spTree>
    <p:extLst>
      <p:ext uri="{BB962C8B-B14F-4D97-AF65-F5344CB8AC3E}">
        <p14:creationId xmlns:p14="http://schemas.microsoft.com/office/powerpoint/2010/main" val="239745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01EB7D-B8A5-4F15-AE00-0DB875B46C8A}"/>
              </a:ext>
            </a:extLst>
          </p:cNvPr>
          <p:cNvSpPr txBox="1"/>
          <p:nvPr/>
        </p:nvSpPr>
        <p:spPr>
          <a:xfrm>
            <a:off x="185531" y="304800"/>
            <a:ext cx="12006470" cy="5940088"/>
          </a:xfrm>
          <a:prstGeom prst="rect">
            <a:avLst/>
          </a:prstGeom>
          <a:noFill/>
        </p:spPr>
        <p:txBody>
          <a:bodyPr wrap="square">
            <a:spAutoFit/>
          </a:bodyPr>
          <a:lstStyle/>
          <a:p>
            <a:r>
              <a:rPr lang="ru-RU" sz="2000" b="1" i="1" dirty="0">
                <a:solidFill>
                  <a:srgbClr val="002060"/>
                </a:solidFill>
              </a:rPr>
              <a:t>Другой группой пациентов, нуждающихся в адекватном мониторинге </a:t>
            </a:r>
            <a:r>
              <a:rPr lang="ru-RU" sz="2000" b="1" i="1" dirty="0" err="1">
                <a:solidFill>
                  <a:srgbClr val="002060"/>
                </a:solidFill>
              </a:rPr>
              <a:t>нутриентного</a:t>
            </a:r>
            <a:r>
              <a:rPr lang="ru-RU" sz="2000" b="1" i="1" dirty="0">
                <a:solidFill>
                  <a:srgbClr val="002060"/>
                </a:solidFill>
              </a:rPr>
              <a:t> статуса, являются пациенты с тяжелым течением заболеваний, а также находящиеся на аппарате искусственного дыхания и получающие полное парентеральное питание. Нормализация уровня микронутриентов в этих клинических ситуациях связана с лучшим прогнозом и более высокими показателями выживаемости. Следует также отметить, что сочетанное назначение препаратов, содержащих разные микроэлементы, витамины и минералы, может быть неэффективным, если не производить комплексной лабораторной оценки их концентрации в организме. Так, например, добавление цинкосодержащих препаратов корректирует дефицит цинка, но в то же самое время препятствует реабсорбции меди.</a:t>
            </a:r>
          </a:p>
          <a:p>
            <a:endParaRPr lang="ru-RU" sz="2000" b="1" i="1" dirty="0">
              <a:solidFill>
                <a:srgbClr val="002060"/>
              </a:solidFill>
            </a:endParaRPr>
          </a:p>
          <a:p>
            <a:r>
              <a:rPr lang="ru-RU" sz="2000" b="1" i="1" dirty="0">
                <a:solidFill>
                  <a:srgbClr val="002060"/>
                </a:solidFill>
              </a:rPr>
              <a:t>Особую группу представляют пациенты, находящиеся на гемодиализе. Уровни натрия, кальция, калия и бикарбоната в диализной жидкости строго контролируются во избежание нарушения водно-щелочного и кислотно-основного баланса во время и после процедуры. Однако концентрация других ионов не учитывается, в результате чего при длительном диализе может возникнуть дефицит микронутриентов. Длительный гемодиализ связан с понижением концентрации селена, марганца и цинка. С другой стороны, диализная жидкость может стать источником токсических элементов. Несмотря на очень низкую концентрацию токсических элементов в диализате, длительное лечение диализом может приводить к накоплению в организме высоких доз алюминия, кадмия, меди и свинца, учитывая необходимость в большом объеме диализата (более 300 л/неделю).</a:t>
            </a:r>
          </a:p>
        </p:txBody>
      </p:sp>
    </p:spTree>
    <p:extLst>
      <p:ext uri="{BB962C8B-B14F-4D97-AF65-F5344CB8AC3E}">
        <p14:creationId xmlns:p14="http://schemas.microsoft.com/office/powerpoint/2010/main" val="128403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FD94E30-3FDA-4168-B706-D957754CD8F2}"/>
              </a:ext>
            </a:extLst>
          </p:cNvPr>
          <p:cNvPicPr>
            <a:picLocks noChangeAspect="1"/>
          </p:cNvPicPr>
          <p:nvPr/>
        </p:nvPicPr>
        <p:blipFill>
          <a:blip r:embed="rId2"/>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52859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5767B9-D80B-4770-AE4F-BF862B8CAC15}"/>
              </a:ext>
            </a:extLst>
          </p:cNvPr>
          <p:cNvSpPr txBox="1"/>
          <p:nvPr/>
        </p:nvSpPr>
        <p:spPr>
          <a:xfrm>
            <a:off x="119270" y="159026"/>
            <a:ext cx="5393634" cy="6186309"/>
          </a:xfrm>
          <a:prstGeom prst="rect">
            <a:avLst/>
          </a:prstGeom>
          <a:noFill/>
        </p:spPr>
        <p:txBody>
          <a:bodyPr wrap="square">
            <a:spAutoFit/>
          </a:bodyPr>
          <a:lstStyle/>
          <a:p>
            <a:r>
              <a:rPr lang="ru-RU" dirty="0"/>
              <a:t>Также риску хронического отравления алюминием, кадмием, свинцом, ртутью и мышьяком подвержены рабочие, занятые на горнодобывающей и металлообрабатывающей промышленности.</a:t>
            </a:r>
          </a:p>
          <a:p>
            <a:endParaRPr lang="ru-RU" dirty="0"/>
          </a:p>
          <a:p>
            <a:r>
              <a:rPr lang="ru-RU" dirty="0"/>
              <a:t>Для получения дополнительной информации о </a:t>
            </a:r>
            <a:r>
              <a:rPr lang="ru-RU" dirty="0" err="1"/>
              <a:t>нутриентном</a:t>
            </a:r>
            <a:r>
              <a:rPr lang="ru-RU" dirty="0"/>
              <a:t> состоянии пациента исследование основных </a:t>
            </a:r>
            <a:r>
              <a:rPr lang="ru-RU" dirty="0" err="1"/>
              <a:t>эссенциальных</a:t>
            </a:r>
            <a:r>
              <a:rPr lang="ru-RU" dirty="0"/>
              <a:t> и токсичных микроэлементов дополняют анализом на витамины, антиоксиданты и жирные кислоты.</a:t>
            </a:r>
          </a:p>
          <a:p>
            <a:endParaRPr lang="ru-RU" dirty="0"/>
          </a:p>
          <a:p>
            <a:r>
              <a:rPr lang="ru-RU" dirty="0"/>
              <a:t>Для чего используется исследование?</a:t>
            </a:r>
          </a:p>
          <a:p>
            <a:r>
              <a:rPr lang="ru-RU" dirty="0"/>
              <a:t>Для оценки </a:t>
            </a:r>
            <a:r>
              <a:rPr lang="ru-RU" dirty="0" err="1"/>
              <a:t>нутриентного</a:t>
            </a:r>
            <a:r>
              <a:rPr lang="ru-RU" dirty="0"/>
              <a:t> статуса здорового человека;</a:t>
            </a:r>
          </a:p>
          <a:p>
            <a:r>
              <a:rPr lang="ru-RU" dirty="0"/>
              <a:t>для оценки </a:t>
            </a:r>
            <a:r>
              <a:rPr lang="ru-RU" dirty="0" err="1"/>
              <a:t>нутриентного</a:t>
            </a:r>
            <a:r>
              <a:rPr lang="ru-RU" dirty="0"/>
              <a:t> статуса пациентов с тяжелым течением заболеваний, находящихся на аппарате искусственного дыхания или диализе, а также получающих полное парентеральное питание;</a:t>
            </a:r>
          </a:p>
          <a:p>
            <a:r>
              <a:rPr lang="ru-RU" dirty="0"/>
              <a:t>для диагностики острой или хронической интоксикации пациентов с особенностями профессионального анамнеза.</a:t>
            </a:r>
          </a:p>
        </p:txBody>
      </p:sp>
      <p:sp>
        <p:nvSpPr>
          <p:cNvPr id="5" name="TextBox 4">
            <a:extLst>
              <a:ext uri="{FF2B5EF4-FFF2-40B4-BE49-F238E27FC236}">
                <a16:creationId xmlns:a16="http://schemas.microsoft.com/office/drawing/2014/main" xmlns="" id="{032AC3F0-5A91-4C20-AE42-D0973B63B158}"/>
              </a:ext>
            </a:extLst>
          </p:cNvPr>
          <p:cNvSpPr txBox="1"/>
          <p:nvPr/>
        </p:nvSpPr>
        <p:spPr>
          <a:xfrm>
            <a:off x="5804452" y="0"/>
            <a:ext cx="6387548" cy="6771084"/>
          </a:xfrm>
          <a:prstGeom prst="rect">
            <a:avLst/>
          </a:prstGeom>
          <a:noFill/>
        </p:spPr>
        <p:txBody>
          <a:bodyPr wrap="square">
            <a:spAutoFit/>
          </a:bodyPr>
          <a:lstStyle/>
          <a:p>
            <a:r>
              <a:rPr lang="ru-RU" dirty="0"/>
              <a:t>Когда назначается исследование?</a:t>
            </a:r>
          </a:p>
          <a:p>
            <a:r>
              <a:rPr lang="ru-RU" dirty="0"/>
              <a:t>При профилактическом осмотре;</a:t>
            </a:r>
          </a:p>
          <a:p>
            <a:r>
              <a:rPr lang="ru-RU" dirty="0"/>
              <a:t>при лечении пациентов с тяжелым течением заболеваний, находящихся на аппарате искусственного дыхания или диализе, а также получающих полное парентеральное питание;</a:t>
            </a:r>
          </a:p>
          <a:p>
            <a:r>
              <a:rPr lang="ru-RU" dirty="0"/>
              <a:t>при профилактическом осмотре пациентов, занятых на добыче и переработке токсических металлов.</a:t>
            </a:r>
          </a:p>
          <a:p>
            <a:r>
              <a:rPr lang="ru-RU" dirty="0"/>
              <a:t>Что означают результаты?</a:t>
            </a:r>
          </a:p>
          <a:p>
            <a:r>
              <a:rPr lang="ru-RU" sz="1600" dirty="0" err="1"/>
              <a:t>Референсные</a:t>
            </a:r>
            <a:r>
              <a:rPr lang="ru-RU" sz="1600" dirty="0"/>
              <a:t> значения: Венозная кровь</a:t>
            </a:r>
          </a:p>
          <a:p>
            <a:r>
              <a:rPr lang="ru-RU" sz="1600" dirty="0"/>
              <a:t>Свинец: 0,15 - 4 мкг/л.</a:t>
            </a:r>
          </a:p>
          <a:p>
            <a:r>
              <a:rPr lang="ru-RU" sz="1600" dirty="0"/>
              <a:t>Кадмий: 0,01 - 2 мкг/л.</a:t>
            </a:r>
          </a:p>
          <a:p>
            <a:r>
              <a:rPr lang="ru-RU" sz="1600" dirty="0"/>
              <a:t>Ртуть: 0,21 - 5,8 мкг/л.</a:t>
            </a:r>
          </a:p>
          <a:p>
            <a:r>
              <a:rPr lang="ru-RU" sz="1600" dirty="0"/>
              <a:t>Мышьяк: 2 - 62 мкг/л.</a:t>
            </a:r>
          </a:p>
          <a:p>
            <a:r>
              <a:rPr lang="ru-RU" sz="1600" dirty="0"/>
              <a:t>Алюминий: 0 - 15 мкг/л.</a:t>
            </a:r>
          </a:p>
          <a:p>
            <a:r>
              <a:rPr lang="ru-RU" sz="1600" dirty="0"/>
              <a:t>Селен: 23 - 190 мкг/л.</a:t>
            </a:r>
          </a:p>
          <a:p>
            <a:r>
              <a:rPr lang="ru-RU" sz="1600" dirty="0"/>
              <a:t>Цинк: 650 - 2910 мкг/л.</a:t>
            </a:r>
          </a:p>
          <a:p>
            <a:r>
              <a:rPr lang="ru-RU" sz="1600" dirty="0"/>
              <a:t>Кобальт: 0,1 - 0,4 мкг/л.</a:t>
            </a:r>
          </a:p>
          <a:p>
            <a:r>
              <a:rPr lang="ru-RU" sz="1600" dirty="0"/>
              <a:t>Марганец: 0 - 2 мкг/л.</a:t>
            </a:r>
          </a:p>
          <a:p>
            <a:r>
              <a:rPr lang="ru-RU" sz="1600" dirty="0"/>
              <a:t>Магний: 12,15 - 31,59 мг/л.</a:t>
            </a:r>
          </a:p>
          <a:p>
            <a:r>
              <a:rPr lang="ru-RU" sz="1600" dirty="0"/>
              <a:t>Медь: 575 - 1725 мкг/л.</a:t>
            </a:r>
          </a:p>
          <a:p>
            <a:r>
              <a:rPr lang="ru-RU" sz="1600" dirty="0"/>
              <a:t>Железо: 270 - 2930 мкг/л.</a:t>
            </a:r>
          </a:p>
          <a:p>
            <a:r>
              <a:rPr lang="ru-RU" sz="1600" dirty="0"/>
              <a:t>Кальций: 86 - 102 мг/л.</a:t>
            </a:r>
          </a:p>
          <a:p>
            <a:r>
              <a:rPr lang="ru-RU" sz="1600" dirty="0"/>
              <a:t>Медь: 3 - 35 мкг/</a:t>
            </a:r>
            <a:r>
              <a:rPr lang="ru-RU" sz="1600" dirty="0" err="1"/>
              <a:t>сут</a:t>
            </a:r>
            <a:r>
              <a:rPr lang="ru-RU" sz="1600" dirty="0"/>
              <a:t>.</a:t>
            </a:r>
          </a:p>
          <a:p>
            <a:r>
              <a:rPr lang="ru-RU" sz="1600" dirty="0"/>
              <a:t>Железо: 60 - 1000 мг/л.</a:t>
            </a:r>
          </a:p>
          <a:p>
            <a:r>
              <a:rPr lang="ru-RU" sz="1600" dirty="0"/>
              <a:t>Кальций: 5 - 379 мг/л.</a:t>
            </a:r>
          </a:p>
        </p:txBody>
      </p:sp>
    </p:spTree>
    <p:extLst>
      <p:ext uri="{BB962C8B-B14F-4D97-AF65-F5344CB8AC3E}">
        <p14:creationId xmlns:p14="http://schemas.microsoft.com/office/powerpoint/2010/main" val="335648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5CDA27-7EA9-4E66-AA76-7623E4DBB336}"/>
              </a:ext>
            </a:extLst>
          </p:cNvPr>
          <p:cNvSpPr txBox="1"/>
          <p:nvPr/>
        </p:nvSpPr>
        <p:spPr>
          <a:xfrm>
            <a:off x="1" y="0"/>
            <a:ext cx="3432312" cy="7435805"/>
          </a:xfrm>
          <a:prstGeom prst="rect">
            <a:avLst/>
          </a:prstGeom>
          <a:noFill/>
        </p:spPr>
        <p:txBody>
          <a:bodyPr wrap="square">
            <a:spAutoFit/>
          </a:bodyPr>
          <a:lstStyle/>
          <a:p>
            <a:r>
              <a:rPr lang="ru-RU" sz="1600" b="1" i="1" dirty="0">
                <a:solidFill>
                  <a:srgbClr val="C00000"/>
                </a:solidFill>
              </a:rPr>
              <a:t>Волосы</a:t>
            </a:r>
          </a:p>
          <a:p>
            <a:r>
              <a:rPr lang="ru-RU" sz="1600" dirty="0"/>
              <a:t>Свинец: 0 - 20 мкг/г.</a:t>
            </a:r>
          </a:p>
          <a:p>
            <a:r>
              <a:rPr lang="ru-RU" sz="1600" dirty="0"/>
              <a:t>Кадмий: 0 - 2,43 мкг/г.</a:t>
            </a:r>
          </a:p>
          <a:p>
            <a:r>
              <a:rPr lang="ru-RU" sz="1600" dirty="0"/>
              <a:t>Ртуть: 0 - 12,2 мкг/г.</a:t>
            </a:r>
          </a:p>
          <a:p>
            <a:r>
              <a:rPr lang="ru-RU" sz="1600" dirty="0"/>
              <a:t>Мышьяк: 0 - 0,5 мкг/г.</a:t>
            </a:r>
          </a:p>
          <a:p>
            <a:r>
              <a:rPr lang="ru-RU" sz="1600" dirty="0"/>
              <a:t>Алюминий: 5,6 - 50 мкг/г.</a:t>
            </a:r>
          </a:p>
          <a:p>
            <a:r>
              <a:rPr lang="ru-RU" sz="1600" dirty="0"/>
              <a:t>Селен: 0,2 - 1,4 мкг/г.</a:t>
            </a:r>
          </a:p>
          <a:p>
            <a:r>
              <a:rPr lang="ru-RU" sz="1600" dirty="0"/>
              <a:t>Цинк: 124 - 320 мкг/г.</a:t>
            </a:r>
          </a:p>
          <a:p>
            <a:r>
              <a:rPr lang="ru-RU" sz="1600" dirty="0"/>
              <a:t>Кобальт: 0,01 - 1,8 мкг/г.</a:t>
            </a:r>
          </a:p>
          <a:p>
            <a:r>
              <a:rPr lang="ru-RU" sz="1600" dirty="0"/>
              <a:t>Марганец: 0,2 - 4,4 мкг/г.</a:t>
            </a:r>
          </a:p>
          <a:p>
            <a:r>
              <a:rPr lang="ru-RU" sz="1600" dirty="0"/>
              <a:t>Магний: 30 - 461 мкг/г.</a:t>
            </a:r>
          </a:p>
          <a:p>
            <a:r>
              <a:rPr lang="ru-RU" sz="1600" dirty="0"/>
              <a:t>Медь: 4 - 60 мкг/г.</a:t>
            </a:r>
          </a:p>
          <a:p>
            <a:r>
              <a:rPr lang="ru-RU" sz="1600" dirty="0"/>
              <a:t>Железо: 13 - 177 мкг/г.</a:t>
            </a:r>
          </a:p>
          <a:p>
            <a:r>
              <a:rPr lang="ru-RU" sz="1600" dirty="0"/>
              <a:t>Кальций: 300 - 5800 мкг/г.</a:t>
            </a:r>
          </a:p>
          <a:p>
            <a:r>
              <a:rPr lang="ru-RU" sz="1600" dirty="0">
                <a:solidFill>
                  <a:srgbClr val="C00000"/>
                </a:solidFill>
              </a:rPr>
              <a:t>Ногти</a:t>
            </a:r>
          </a:p>
          <a:p>
            <a:r>
              <a:rPr lang="ru-RU" sz="1600" dirty="0"/>
              <a:t>Свинец: 0 - 20 мкг/г.</a:t>
            </a:r>
          </a:p>
          <a:p>
            <a:r>
              <a:rPr lang="ru-RU" sz="1600" dirty="0"/>
              <a:t>Кадмий: 0 - 2,43 мкг/г.</a:t>
            </a:r>
          </a:p>
          <a:p>
            <a:r>
              <a:rPr lang="ru-RU" sz="1600" dirty="0"/>
              <a:t>Ртуть: 0 - 15 мкг/г.</a:t>
            </a:r>
          </a:p>
          <a:p>
            <a:r>
              <a:rPr lang="ru-RU" sz="1600" dirty="0"/>
              <a:t>Мышьяк: 0 - 0,5 мкг/г.</a:t>
            </a:r>
          </a:p>
          <a:p>
            <a:r>
              <a:rPr lang="ru-RU" sz="1600" dirty="0"/>
              <a:t>Алюминий: 5,6 - 120 мкг/г.</a:t>
            </a:r>
          </a:p>
          <a:p>
            <a:r>
              <a:rPr lang="ru-RU" sz="1600" dirty="0"/>
              <a:t>Селен: 0,2 - 1,4 мкг/г.</a:t>
            </a:r>
          </a:p>
          <a:p>
            <a:r>
              <a:rPr lang="ru-RU" sz="1600" dirty="0"/>
              <a:t>Цинк: 30 - 320 мкг/г.</a:t>
            </a:r>
          </a:p>
          <a:p>
            <a:r>
              <a:rPr lang="ru-RU" sz="1600" dirty="0"/>
              <a:t>Кобальт: 0,01 - 1,8 мкг/г.</a:t>
            </a:r>
          </a:p>
          <a:p>
            <a:r>
              <a:rPr lang="ru-RU" sz="1600" dirty="0"/>
              <a:t>Марганец: 0,2 - 4,4 мкг/г.</a:t>
            </a:r>
          </a:p>
          <a:p>
            <a:r>
              <a:rPr lang="ru-RU" sz="1600" dirty="0"/>
              <a:t>Магний: 30 - 461 мкг/г.</a:t>
            </a:r>
          </a:p>
          <a:p>
            <a:r>
              <a:rPr lang="ru-RU" sz="1600" dirty="0"/>
              <a:t>Медь: 4 - 60 мкг/г.</a:t>
            </a:r>
          </a:p>
          <a:p>
            <a:r>
              <a:rPr lang="ru-RU" sz="1600" dirty="0"/>
              <a:t>Железо: 13 - 177 мкг/г.</a:t>
            </a:r>
          </a:p>
          <a:p>
            <a:r>
              <a:rPr lang="ru-RU" sz="1600" dirty="0"/>
              <a:t>Кальций: 300 - 5800 мкг/г.</a:t>
            </a:r>
          </a:p>
          <a:p>
            <a:endParaRPr lang="ru-RU" dirty="0"/>
          </a:p>
        </p:txBody>
      </p:sp>
      <p:sp>
        <p:nvSpPr>
          <p:cNvPr id="5" name="TextBox 4">
            <a:extLst>
              <a:ext uri="{FF2B5EF4-FFF2-40B4-BE49-F238E27FC236}">
                <a16:creationId xmlns:a16="http://schemas.microsoft.com/office/drawing/2014/main" xmlns="" id="{E7B4F791-CC98-4A32-88AC-CAEC6C44854F}"/>
              </a:ext>
            </a:extLst>
          </p:cNvPr>
          <p:cNvSpPr txBox="1"/>
          <p:nvPr/>
        </p:nvSpPr>
        <p:spPr>
          <a:xfrm>
            <a:off x="3790122" y="172278"/>
            <a:ext cx="2186608" cy="8402300"/>
          </a:xfrm>
          <a:prstGeom prst="rect">
            <a:avLst/>
          </a:prstGeom>
          <a:noFill/>
        </p:spPr>
        <p:txBody>
          <a:bodyPr wrap="square">
            <a:spAutoFit/>
          </a:bodyPr>
          <a:lstStyle/>
          <a:p>
            <a:r>
              <a:rPr lang="ru-RU" b="1" dirty="0">
                <a:solidFill>
                  <a:schemeClr val="accent2">
                    <a:lumMod val="50000"/>
                  </a:schemeClr>
                </a:solidFill>
              </a:rPr>
              <a:t>Моча</a:t>
            </a:r>
          </a:p>
          <a:p>
            <a:endParaRPr lang="ru-RU" b="1" dirty="0">
              <a:solidFill>
                <a:schemeClr val="accent2">
                  <a:lumMod val="50000"/>
                </a:schemeClr>
              </a:solidFill>
            </a:endParaRPr>
          </a:p>
          <a:p>
            <a:r>
              <a:rPr lang="ru-RU" b="1" dirty="0">
                <a:solidFill>
                  <a:schemeClr val="accent2">
                    <a:lumMod val="50000"/>
                  </a:schemeClr>
                </a:solidFill>
              </a:rPr>
              <a:t>Свинец: 0 - 25 мкг/л.</a:t>
            </a:r>
          </a:p>
          <a:p>
            <a:endParaRPr lang="ru-RU" b="1" dirty="0">
              <a:solidFill>
                <a:schemeClr val="accent2">
                  <a:lumMod val="50000"/>
                </a:schemeClr>
              </a:solidFill>
            </a:endParaRPr>
          </a:p>
          <a:p>
            <a:r>
              <a:rPr lang="ru-RU" b="1" dirty="0">
                <a:solidFill>
                  <a:schemeClr val="accent2">
                    <a:lumMod val="50000"/>
                  </a:schemeClr>
                </a:solidFill>
              </a:rPr>
              <a:t>Кадмий: 0 - 2,6 мкг/л.</a:t>
            </a:r>
          </a:p>
          <a:p>
            <a:endParaRPr lang="ru-RU" b="1" dirty="0">
              <a:solidFill>
                <a:schemeClr val="accent2">
                  <a:lumMod val="50000"/>
                </a:schemeClr>
              </a:solidFill>
            </a:endParaRPr>
          </a:p>
          <a:p>
            <a:r>
              <a:rPr lang="ru-RU" b="1" dirty="0">
                <a:solidFill>
                  <a:schemeClr val="accent2">
                    <a:lumMod val="50000"/>
                  </a:schemeClr>
                </a:solidFill>
              </a:rPr>
              <a:t>Ртуть: 0 - 100 мкг/л.</a:t>
            </a:r>
          </a:p>
          <a:p>
            <a:endParaRPr lang="ru-RU" b="1" dirty="0">
              <a:solidFill>
                <a:schemeClr val="accent2">
                  <a:lumMod val="50000"/>
                </a:schemeClr>
              </a:solidFill>
            </a:endParaRPr>
          </a:p>
          <a:p>
            <a:r>
              <a:rPr lang="ru-RU" b="1" dirty="0">
                <a:solidFill>
                  <a:schemeClr val="accent2">
                    <a:lumMod val="50000"/>
                  </a:schemeClr>
                </a:solidFill>
              </a:rPr>
              <a:t>Мышьяк: 0 - 300 мкг/л.</a:t>
            </a:r>
          </a:p>
          <a:p>
            <a:endParaRPr lang="ru-RU" b="1" dirty="0">
              <a:solidFill>
                <a:schemeClr val="accent2">
                  <a:lumMod val="50000"/>
                </a:schemeClr>
              </a:solidFill>
            </a:endParaRPr>
          </a:p>
          <a:p>
            <a:r>
              <a:rPr lang="ru-RU" b="1" dirty="0">
                <a:solidFill>
                  <a:schemeClr val="accent2">
                    <a:lumMod val="50000"/>
                  </a:schemeClr>
                </a:solidFill>
              </a:rPr>
              <a:t>Алюминий: 0 - 31 мкг/л.</a:t>
            </a:r>
          </a:p>
          <a:p>
            <a:endParaRPr lang="ru-RU" b="1" dirty="0">
              <a:solidFill>
                <a:schemeClr val="accent2">
                  <a:lumMod val="50000"/>
                </a:schemeClr>
              </a:solidFill>
            </a:endParaRPr>
          </a:p>
          <a:p>
            <a:r>
              <a:rPr lang="ru-RU" b="1" dirty="0">
                <a:solidFill>
                  <a:schemeClr val="accent2">
                    <a:lumMod val="50000"/>
                  </a:schemeClr>
                </a:solidFill>
              </a:rPr>
              <a:t>Селен: 0 - 200 мкг/л.</a:t>
            </a:r>
          </a:p>
          <a:p>
            <a:endParaRPr lang="ru-RU" b="1" dirty="0">
              <a:solidFill>
                <a:schemeClr val="accent2">
                  <a:lumMod val="50000"/>
                </a:schemeClr>
              </a:solidFill>
            </a:endParaRPr>
          </a:p>
          <a:p>
            <a:r>
              <a:rPr lang="ru-RU" b="1" dirty="0">
                <a:solidFill>
                  <a:schemeClr val="accent2">
                    <a:lumMod val="50000"/>
                  </a:schemeClr>
                </a:solidFill>
              </a:rPr>
              <a:t>Цинк: 40 - 1200 мкг/л.</a:t>
            </a:r>
          </a:p>
          <a:p>
            <a:endParaRPr lang="ru-RU" b="1" dirty="0">
              <a:solidFill>
                <a:schemeClr val="accent2">
                  <a:lumMod val="50000"/>
                </a:schemeClr>
              </a:solidFill>
            </a:endParaRPr>
          </a:p>
          <a:p>
            <a:r>
              <a:rPr lang="ru-RU" b="1" dirty="0">
                <a:solidFill>
                  <a:schemeClr val="accent2">
                    <a:lumMod val="50000"/>
                  </a:schemeClr>
                </a:solidFill>
              </a:rPr>
              <a:t>Кобальт: 0,1 - 2 мкг/л.</a:t>
            </a:r>
          </a:p>
          <a:p>
            <a:endParaRPr lang="ru-RU" b="1" dirty="0">
              <a:solidFill>
                <a:schemeClr val="accent2">
                  <a:lumMod val="50000"/>
                </a:schemeClr>
              </a:solidFill>
            </a:endParaRPr>
          </a:p>
          <a:p>
            <a:r>
              <a:rPr lang="ru-RU" b="1" dirty="0">
                <a:solidFill>
                  <a:schemeClr val="accent2">
                    <a:lumMod val="50000"/>
                  </a:schemeClr>
                </a:solidFill>
              </a:rPr>
              <a:t>Марганец: 0 - 10 мкг/л.</a:t>
            </a:r>
          </a:p>
          <a:p>
            <a:endParaRPr lang="ru-RU" b="1" dirty="0">
              <a:solidFill>
                <a:schemeClr val="accent2">
                  <a:lumMod val="50000"/>
                </a:schemeClr>
              </a:solidFill>
            </a:endParaRPr>
          </a:p>
          <a:p>
            <a:r>
              <a:rPr lang="ru-RU" b="1" dirty="0">
                <a:solidFill>
                  <a:schemeClr val="accent2">
                    <a:lumMod val="50000"/>
                  </a:schemeClr>
                </a:solidFill>
              </a:rPr>
              <a:t>Магний: 4 - 232 мг/л</a:t>
            </a:r>
          </a:p>
        </p:txBody>
      </p:sp>
      <p:sp>
        <p:nvSpPr>
          <p:cNvPr id="7" name="TextBox 6">
            <a:extLst>
              <a:ext uri="{FF2B5EF4-FFF2-40B4-BE49-F238E27FC236}">
                <a16:creationId xmlns:a16="http://schemas.microsoft.com/office/drawing/2014/main" xmlns="" id="{E0156AE0-38C3-4787-B056-44BF843AFE5F}"/>
              </a:ext>
            </a:extLst>
          </p:cNvPr>
          <p:cNvSpPr txBox="1"/>
          <p:nvPr/>
        </p:nvSpPr>
        <p:spPr>
          <a:xfrm>
            <a:off x="5976730" y="776412"/>
            <a:ext cx="5380382" cy="2031325"/>
          </a:xfrm>
          <a:prstGeom prst="rect">
            <a:avLst/>
          </a:prstGeom>
          <a:noFill/>
        </p:spPr>
        <p:txBody>
          <a:bodyPr wrap="square">
            <a:spAutoFit/>
          </a:bodyPr>
          <a:lstStyle/>
          <a:p>
            <a:r>
              <a:rPr lang="ru-RU" dirty="0"/>
              <a:t>Причины повышения уровня </a:t>
            </a:r>
            <a:r>
              <a:rPr lang="ru-RU" dirty="0" err="1"/>
              <a:t>эссенциальных</a:t>
            </a:r>
            <a:r>
              <a:rPr lang="ru-RU" dirty="0"/>
              <a:t> и токсических микроэлементов: острая или хроническая интоксикация.</a:t>
            </a:r>
          </a:p>
          <a:p>
            <a:r>
              <a:rPr lang="ru-RU" dirty="0"/>
              <a:t>Причины понижения уровня </a:t>
            </a:r>
            <a:r>
              <a:rPr lang="ru-RU" dirty="0" err="1"/>
              <a:t>эссенциальных</a:t>
            </a:r>
            <a:r>
              <a:rPr lang="ru-RU" dirty="0"/>
              <a:t> микроэлементов: алиментарный дефицит.</a:t>
            </a:r>
          </a:p>
          <a:p>
            <a:r>
              <a:rPr lang="ru-RU" dirty="0"/>
              <a:t>Понижение уровня токсических микроэлементов не имеет диагностического значения.</a:t>
            </a:r>
          </a:p>
        </p:txBody>
      </p:sp>
    </p:spTree>
    <p:extLst>
      <p:ext uri="{BB962C8B-B14F-4D97-AF65-F5344CB8AC3E}">
        <p14:creationId xmlns:p14="http://schemas.microsoft.com/office/powerpoint/2010/main" val="2549679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90D2EA5-6A25-4DC3-8FC1-743D7C5B6428}"/>
              </a:ext>
            </a:extLst>
          </p:cNvPr>
          <p:cNvSpPr txBox="1"/>
          <p:nvPr/>
        </p:nvSpPr>
        <p:spPr>
          <a:xfrm>
            <a:off x="384313" y="304800"/>
            <a:ext cx="5393635" cy="2585323"/>
          </a:xfrm>
          <a:prstGeom prst="rect">
            <a:avLst/>
          </a:prstGeom>
          <a:noFill/>
        </p:spPr>
        <p:txBody>
          <a:bodyPr wrap="square">
            <a:spAutoFit/>
          </a:bodyPr>
          <a:lstStyle/>
          <a:p>
            <a:r>
              <a:rPr lang="ru-RU" dirty="0"/>
              <a:t>Что может влиять на результат?</a:t>
            </a:r>
          </a:p>
          <a:p>
            <a:endParaRPr lang="ru-RU" dirty="0"/>
          </a:p>
          <a:p>
            <a:r>
              <a:rPr lang="ru-RU" dirty="0"/>
              <a:t>Возраст пациента;</a:t>
            </a:r>
          </a:p>
          <a:p>
            <a:r>
              <a:rPr lang="ru-RU" dirty="0"/>
              <a:t>пол;</a:t>
            </a:r>
          </a:p>
          <a:p>
            <a:r>
              <a:rPr lang="ru-RU" dirty="0"/>
              <a:t>особенности питания;</a:t>
            </a:r>
          </a:p>
          <a:p>
            <a:r>
              <a:rPr lang="ru-RU" dirty="0"/>
              <a:t>степень физической и умственной нагрузки;</a:t>
            </a:r>
          </a:p>
          <a:p>
            <a:r>
              <a:rPr lang="ru-RU" dirty="0"/>
              <a:t>курение и употребление алкоголя;</a:t>
            </a:r>
          </a:p>
          <a:p>
            <a:r>
              <a:rPr lang="ru-RU" dirty="0"/>
              <a:t>наличие сопутствующих заболеваний;</a:t>
            </a:r>
          </a:p>
          <a:p>
            <a:r>
              <a:rPr lang="ru-RU" dirty="0"/>
              <a:t>применение лекарственных препаратов.</a:t>
            </a:r>
          </a:p>
        </p:txBody>
      </p:sp>
      <p:sp>
        <p:nvSpPr>
          <p:cNvPr id="5" name="TextBox 4">
            <a:extLst>
              <a:ext uri="{FF2B5EF4-FFF2-40B4-BE49-F238E27FC236}">
                <a16:creationId xmlns:a16="http://schemas.microsoft.com/office/drawing/2014/main" xmlns="" id="{000F20E0-DC2D-4224-8C26-A88F19D64053}"/>
              </a:ext>
            </a:extLst>
          </p:cNvPr>
          <p:cNvSpPr txBox="1"/>
          <p:nvPr/>
        </p:nvSpPr>
        <p:spPr>
          <a:xfrm>
            <a:off x="4929809" y="463826"/>
            <a:ext cx="6082747" cy="4801314"/>
          </a:xfrm>
          <a:prstGeom prst="rect">
            <a:avLst/>
          </a:prstGeom>
          <a:noFill/>
        </p:spPr>
        <p:txBody>
          <a:bodyPr wrap="square">
            <a:spAutoFit/>
          </a:bodyPr>
          <a:lstStyle/>
          <a:p>
            <a:r>
              <a:rPr lang="ru-RU" dirty="0"/>
              <a:t>Также рекомендуется</a:t>
            </a:r>
          </a:p>
          <a:p>
            <a:endParaRPr lang="ru-RU" dirty="0"/>
          </a:p>
          <a:p>
            <a:r>
              <a:rPr lang="ru-RU" dirty="0"/>
              <a:t>Токсические микроэлементы (</a:t>
            </a:r>
            <a:r>
              <a:rPr lang="ru-RU" dirty="0" err="1"/>
              <a:t>Cd</a:t>
            </a:r>
            <a:r>
              <a:rPr lang="ru-RU" dirty="0"/>
              <a:t>, </a:t>
            </a:r>
            <a:r>
              <a:rPr lang="ru-RU" dirty="0" err="1"/>
              <a:t>Hg</a:t>
            </a:r>
            <a:r>
              <a:rPr lang="ru-RU" dirty="0"/>
              <a:t>, </a:t>
            </a:r>
            <a:r>
              <a:rPr lang="ru-RU" dirty="0" err="1"/>
              <a:t>Pb</a:t>
            </a:r>
            <a:r>
              <a:rPr lang="ru-RU" dirty="0"/>
              <a:t>)</a:t>
            </a:r>
          </a:p>
          <a:p>
            <a:r>
              <a:rPr lang="ru-RU" dirty="0"/>
              <a:t>Токсические микроэлементы и тяжелые металлы (</a:t>
            </a:r>
            <a:r>
              <a:rPr lang="ru-RU" dirty="0" err="1"/>
              <a:t>Hg</a:t>
            </a:r>
            <a:r>
              <a:rPr lang="ru-RU" dirty="0"/>
              <a:t>, </a:t>
            </a:r>
            <a:r>
              <a:rPr lang="ru-RU" dirty="0" err="1"/>
              <a:t>Cd</a:t>
            </a:r>
            <a:r>
              <a:rPr lang="ru-RU" dirty="0"/>
              <a:t>, </a:t>
            </a:r>
            <a:r>
              <a:rPr lang="ru-RU" dirty="0" err="1"/>
              <a:t>As</a:t>
            </a:r>
            <a:r>
              <a:rPr lang="ru-RU" dirty="0"/>
              <a:t>, </a:t>
            </a:r>
            <a:r>
              <a:rPr lang="ru-RU" dirty="0" err="1"/>
              <a:t>Li</a:t>
            </a:r>
            <a:r>
              <a:rPr lang="ru-RU" dirty="0"/>
              <a:t>, </a:t>
            </a:r>
            <a:r>
              <a:rPr lang="ru-RU" dirty="0" err="1"/>
              <a:t>Pb</a:t>
            </a:r>
            <a:r>
              <a:rPr lang="ru-RU" dirty="0"/>
              <a:t>, </a:t>
            </a:r>
            <a:r>
              <a:rPr lang="ru-RU" dirty="0" err="1"/>
              <a:t>Al</a:t>
            </a:r>
            <a:r>
              <a:rPr lang="ru-RU" dirty="0"/>
              <a:t>)</a:t>
            </a:r>
          </a:p>
          <a:p>
            <a:r>
              <a:rPr lang="ru-RU" dirty="0"/>
              <a:t>Комплексный анализ на наличие тяжелых металлов и микроэлементов (23 показателя)</a:t>
            </a:r>
          </a:p>
          <a:p>
            <a:r>
              <a:rPr lang="ru-RU" dirty="0"/>
              <a:t>Расширенный комплексный анализ на наличие тяжелых металлов и микроэлементов (40 показателей)</a:t>
            </a:r>
          </a:p>
          <a:p>
            <a:r>
              <a:rPr lang="ru-RU" dirty="0"/>
              <a:t>Жирорастворимые витамины (A, D, E, K)</a:t>
            </a:r>
          </a:p>
          <a:p>
            <a:r>
              <a:rPr lang="ru-RU" dirty="0"/>
              <a:t>Водорастворимые витамины (B1, B5, B6, С)</a:t>
            </a:r>
          </a:p>
          <a:p>
            <a:r>
              <a:rPr lang="ru-RU" dirty="0"/>
              <a:t>Комплексный анализ крови на ненасыщенные жирные кислоты семейства омега-3 и омега-6</a:t>
            </a:r>
          </a:p>
          <a:p>
            <a:r>
              <a:rPr lang="ru-RU" dirty="0"/>
              <a:t>Кто назначает исследование?</a:t>
            </a:r>
          </a:p>
          <a:p>
            <a:endParaRPr lang="ru-RU" dirty="0"/>
          </a:p>
          <a:p>
            <a:r>
              <a:rPr lang="ru-RU" dirty="0"/>
              <a:t>Врач общей практики, профпатолог, реаниматолог, педиатр, </a:t>
            </a:r>
            <a:r>
              <a:rPr lang="ru-RU" dirty="0" err="1"/>
              <a:t>терапевт,диетолог</a:t>
            </a:r>
            <a:endParaRPr lang="ru-RU" dirty="0"/>
          </a:p>
        </p:txBody>
      </p:sp>
    </p:spTree>
    <p:extLst>
      <p:ext uri="{BB962C8B-B14F-4D97-AF65-F5344CB8AC3E}">
        <p14:creationId xmlns:p14="http://schemas.microsoft.com/office/powerpoint/2010/main" val="1569048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58C4AA-ECDE-438A-9E39-23054F446C2F}"/>
              </a:ext>
            </a:extLst>
          </p:cNvPr>
          <p:cNvSpPr txBox="1"/>
          <p:nvPr/>
        </p:nvSpPr>
        <p:spPr>
          <a:xfrm>
            <a:off x="331303" y="1411504"/>
            <a:ext cx="11608905" cy="1200329"/>
          </a:xfrm>
          <a:prstGeom prst="rect">
            <a:avLst/>
          </a:prstGeom>
          <a:noFill/>
        </p:spPr>
        <p:txBody>
          <a:bodyPr wrap="square">
            <a:spAutoFit/>
          </a:bodyPr>
          <a:lstStyle/>
          <a:p>
            <a:r>
              <a:rPr lang="ru-RU" dirty="0"/>
              <a:t>ЧТО ТАКОЕ АЛИМЕНТАРНЫЕ ЗАБОЛЕВАНИЯ?  </a:t>
            </a:r>
          </a:p>
          <a:p>
            <a:r>
              <a:rPr lang="ru-RU" dirty="0"/>
              <a:t>Алиментарные заболевания (латынь </a:t>
            </a:r>
            <a:r>
              <a:rPr lang="ru-RU" dirty="0" err="1"/>
              <a:t>alimentarius</a:t>
            </a:r>
            <a:r>
              <a:rPr lang="ru-RU" dirty="0"/>
              <a:t> — связанный с питанием) – это болезни, обусловленные недостаточным или избыточным по сравнению с физиологическими потребностями поступлением в организм пищевых веществ.</a:t>
            </a:r>
          </a:p>
        </p:txBody>
      </p:sp>
      <p:sp>
        <p:nvSpPr>
          <p:cNvPr id="5" name="TextBox 4">
            <a:extLst>
              <a:ext uri="{FF2B5EF4-FFF2-40B4-BE49-F238E27FC236}">
                <a16:creationId xmlns:a16="http://schemas.microsoft.com/office/drawing/2014/main" xmlns="" id="{B9153EE0-5A4D-4B37-B0C1-D2F3F27A63F4}"/>
              </a:ext>
            </a:extLst>
          </p:cNvPr>
          <p:cNvSpPr txBox="1"/>
          <p:nvPr/>
        </p:nvSpPr>
        <p:spPr>
          <a:xfrm>
            <a:off x="331304" y="2584174"/>
            <a:ext cx="11277600" cy="2862322"/>
          </a:xfrm>
          <a:prstGeom prst="rect">
            <a:avLst/>
          </a:prstGeom>
          <a:noFill/>
        </p:spPr>
        <p:txBody>
          <a:bodyPr wrap="square">
            <a:spAutoFit/>
          </a:bodyPr>
          <a:lstStyle/>
          <a:p>
            <a:r>
              <a:rPr lang="ru-RU" dirty="0"/>
              <a:t>Среди Алиментарных заболеваний, обусловленных недостатком пищевых веществ, наибольшее практическое значение имеют белково-энергетическая недостаточность, Витаминная недостаточность и заболевания, вызываемые нехваткой ряда минеральных веществ (кальция, железа, йода и др.). К белково-энергетической недостаточности относятся Алиментарная дистрофия, </a:t>
            </a:r>
            <a:r>
              <a:rPr lang="ru-RU" dirty="0" err="1"/>
              <a:t>квашиоркор</a:t>
            </a:r>
            <a:r>
              <a:rPr lang="ru-RU" dirty="0"/>
              <a:t> и алиментарный маразм (при </a:t>
            </a:r>
            <a:r>
              <a:rPr lang="ru-RU" dirty="0" err="1"/>
              <a:t>Квашиоркоре</a:t>
            </a:r>
            <a:r>
              <a:rPr lang="ru-RU" dirty="0"/>
              <a:t> преобладает недостаточность белка, а при алиментарном маразме — энергии). Недостаточное обеспечение организма железом, медью, фолиевой кислотой и витамином В12 приводит к развитию Анемии. Недостаточное поступление йода является причиной </a:t>
            </a:r>
            <a:r>
              <a:rPr lang="ru-RU" dirty="0" err="1"/>
              <a:t>йоддефицитных</a:t>
            </a:r>
            <a:r>
              <a:rPr lang="ru-RU" dirty="0"/>
              <a:t> заболеваний (ЙДЗ), в частности зоба эндемического.</a:t>
            </a:r>
          </a:p>
          <a:p>
            <a:endParaRPr lang="ru-RU" dirty="0"/>
          </a:p>
          <a:p>
            <a:r>
              <a:rPr lang="ru-RU" dirty="0"/>
              <a:t>Во многих случаях Алиментарные заболевания развиваются при сочетании дефицитов ряда пищевых веществ, например белков, витаминов, железа, цинка.</a:t>
            </a:r>
          </a:p>
        </p:txBody>
      </p:sp>
      <p:sp>
        <p:nvSpPr>
          <p:cNvPr id="7" name="TextBox 6">
            <a:extLst>
              <a:ext uri="{FF2B5EF4-FFF2-40B4-BE49-F238E27FC236}">
                <a16:creationId xmlns:a16="http://schemas.microsoft.com/office/drawing/2014/main" xmlns="" id="{37566FE7-26AC-4260-B5BE-204BD6999F78}"/>
              </a:ext>
            </a:extLst>
          </p:cNvPr>
          <p:cNvSpPr txBox="1"/>
          <p:nvPr/>
        </p:nvSpPr>
        <p:spPr>
          <a:xfrm>
            <a:off x="874644" y="318052"/>
            <a:ext cx="8534400" cy="369332"/>
          </a:xfrm>
          <a:prstGeom prst="rect">
            <a:avLst/>
          </a:prstGeom>
          <a:noFill/>
        </p:spPr>
        <p:txBody>
          <a:bodyPr wrap="square">
            <a:spAutoFit/>
          </a:bodyPr>
          <a:lstStyle/>
          <a:p>
            <a:r>
              <a:rPr lang="ru-RU" dirty="0"/>
              <a:t>БОЛЕЗНИ, СВЯЗАННЫЕ С ПИТАНИЕМ: ОСНОВНОЕ БРЕМЯ НЕЗДОРОВЬЯ В ЕВРОПЕ</a:t>
            </a:r>
          </a:p>
        </p:txBody>
      </p:sp>
      <p:pic>
        <p:nvPicPr>
          <p:cNvPr id="8" name="Рисунок 7">
            <a:extLst>
              <a:ext uri="{FF2B5EF4-FFF2-40B4-BE49-F238E27FC236}">
                <a16:creationId xmlns:a16="http://schemas.microsoft.com/office/drawing/2014/main" xmlns="" id="{7F857976-B2AF-4B9C-A243-AAB19A70233C}"/>
              </a:ext>
            </a:extLst>
          </p:cNvPr>
          <p:cNvPicPr>
            <a:picLocks noChangeAspect="1"/>
          </p:cNvPicPr>
          <p:nvPr/>
        </p:nvPicPr>
        <p:blipFill>
          <a:blip r:embed="rId2"/>
          <a:stretch>
            <a:fillRect/>
          </a:stretch>
        </p:blipFill>
        <p:spPr>
          <a:xfrm>
            <a:off x="9157252" y="0"/>
            <a:ext cx="3034748" cy="1736035"/>
          </a:xfrm>
          <a:prstGeom prst="rect">
            <a:avLst/>
          </a:prstGeom>
        </p:spPr>
      </p:pic>
    </p:spTree>
    <p:extLst>
      <p:ext uri="{BB962C8B-B14F-4D97-AF65-F5344CB8AC3E}">
        <p14:creationId xmlns:p14="http://schemas.microsoft.com/office/powerpoint/2010/main" val="2174345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8E52A16-8249-455E-9775-5D99FB27D308}"/>
              </a:ext>
            </a:extLst>
          </p:cNvPr>
          <p:cNvPicPr>
            <a:picLocks noChangeAspect="1"/>
          </p:cNvPicPr>
          <p:nvPr/>
        </p:nvPicPr>
        <p:blipFill>
          <a:blip r:embed="rId2"/>
          <a:stretch>
            <a:fillRect/>
          </a:stretch>
        </p:blipFill>
        <p:spPr>
          <a:xfrm>
            <a:off x="0" y="4762"/>
            <a:ext cx="12072730" cy="6939890"/>
          </a:xfrm>
          <a:prstGeom prst="rect">
            <a:avLst/>
          </a:prstGeom>
        </p:spPr>
      </p:pic>
    </p:spTree>
    <p:extLst>
      <p:ext uri="{BB962C8B-B14F-4D97-AF65-F5344CB8AC3E}">
        <p14:creationId xmlns:p14="http://schemas.microsoft.com/office/powerpoint/2010/main" val="411698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6002C92-4F2E-4C9E-A45B-565B890250E3}"/>
              </a:ext>
            </a:extLst>
          </p:cNvPr>
          <p:cNvSpPr txBox="1"/>
          <p:nvPr/>
        </p:nvSpPr>
        <p:spPr>
          <a:xfrm>
            <a:off x="159025" y="145774"/>
            <a:ext cx="11873949" cy="5016758"/>
          </a:xfrm>
          <a:prstGeom prst="rect">
            <a:avLst/>
          </a:prstGeom>
          <a:noFill/>
        </p:spPr>
        <p:txBody>
          <a:bodyPr wrap="square">
            <a:spAutoFit/>
          </a:bodyPr>
          <a:lstStyle/>
          <a:p>
            <a:r>
              <a:rPr lang="ru-RU" sz="2000" dirty="0"/>
              <a:t>В целях профилактики алиментарных заболеваний очень важно знать потребности людей в обязательных пищевых веществах (с учетом возраста, пола и некоторых других особенностей человеческого организма), т.е. уметь определять индивидуальные нормы питания. Для этого сегодня существуют различные методические рекомендации, причем в разных странах они могут отличаться друг от друга.</a:t>
            </a:r>
          </a:p>
          <a:p>
            <a:endParaRPr lang="ru-RU" sz="2000" dirty="0"/>
          </a:p>
          <a:p>
            <a:r>
              <a:rPr lang="ru-RU" sz="2000" dirty="0"/>
              <a:t>Одним из таких документов, устанавливающих нормы физиологических потребностей в энергии и пищевых веществах для различных групп населения Российской Федерации, являются методические рекомендации Федерального центра гигиены и эпидемиологии Роспотребнадзора, разработанные в 2008 г. при непосредственном участии профильных специалистов из таких </a:t>
            </a:r>
            <a:r>
              <a:rPr lang="ru-RU" sz="2000" dirty="0" err="1"/>
              <a:t>нучных</a:t>
            </a:r>
            <a:r>
              <a:rPr lang="ru-RU" sz="2000" dirty="0"/>
              <a:t> центров, как ГУ НИИ питания РАМН, Научный центр здоровья РАМН, Московская медицинская академия им. И. М. Сеченова, Институт медико-биологических проблем РАН, Российская медицинская академия последипломного образования Минздрава России и др.</a:t>
            </a:r>
          </a:p>
          <a:p>
            <a:endParaRPr lang="ru-RU" sz="2000" dirty="0"/>
          </a:p>
          <a:p>
            <a:r>
              <a:rPr lang="ru-RU" sz="2000" dirty="0"/>
              <a:t>Ознакомиться с разработанными нормами физиологических потребностей в незаменимых (</a:t>
            </a:r>
            <a:r>
              <a:rPr lang="ru-RU" sz="2000" dirty="0" err="1"/>
              <a:t>эссенциальных</a:t>
            </a:r>
            <a:r>
              <a:rPr lang="ru-RU" sz="2000" dirty="0"/>
              <a:t>) пищевых веществах (макро- и микронутриентах), а также минорных и биологически активных веществах пищи с установленным физиологическим действием можно ниже, перейдя по ссылке:</a:t>
            </a:r>
          </a:p>
        </p:txBody>
      </p:sp>
    </p:spTree>
    <p:extLst>
      <p:ext uri="{BB962C8B-B14F-4D97-AF65-F5344CB8AC3E}">
        <p14:creationId xmlns:p14="http://schemas.microsoft.com/office/powerpoint/2010/main" val="2230089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47413E2-9C5F-46B7-8CC5-C4A3C5DD14CD}"/>
              </a:ext>
            </a:extLst>
          </p:cNvPr>
          <p:cNvSpPr txBox="1"/>
          <p:nvPr/>
        </p:nvSpPr>
        <p:spPr>
          <a:xfrm>
            <a:off x="265043" y="291548"/>
            <a:ext cx="11357114" cy="5693866"/>
          </a:xfrm>
          <a:prstGeom prst="rect">
            <a:avLst/>
          </a:prstGeom>
          <a:noFill/>
        </p:spPr>
        <p:txBody>
          <a:bodyPr wrap="square">
            <a:spAutoFit/>
          </a:bodyPr>
          <a:lstStyle/>
          <a:p>
            <a:r>
              <a:rPr lang="ru-RU" sz="2800" dirty="0"/>
              <a:t>КЛАССИФИКАЦИЯ АЛИМЕНТАРНЫХ ЗАБОЛЕВАНИЙ</a:t>
            </a:r>
          </a:p>
          <a:p>
            <a:r>
              <a:rPr lang="ru-RU" sz="2800" dirty="0"/>
              <a:t>В основу современной классификации алиментарных заболеваний положена природа пищевых веществ. Объединенный Комитет экспертов по питанию ФАО/ВОЗ (смотри Всемирная организация здравоохранения) предложил следующую классификацию болезней, связанных с неправильным или недостаточным питанием.</a:t>
            </a:r>
          </a:p>
          <a:p>
            <a:endParaRPr lang="ru-RU" sz="2800" dirty="0"/>
          </a:p>
          <a:p>
            <a:r>
              <a:rPr lang="ru-RU" sz="2800" dirty="0"/>
              <a:t>I. Недостаточное питание.</a:t>
            </a:r>
          </a:p>
          <a:p>
            <a:endParaRPr lang="ru-RU" sz="2800" dirty="0"/>
          </a:p>
          <a:p>
            <a:r>
              <a:rPr lang="ru-RU" sz="2800" dirty="0"/>
              <a:t>Болезни белковой и калорийной </a:t>
            </a:r>
            <a:r>
              <a:rPr lang="ru-RU" sz="2800" dirty="0" err="1"/>
              <a:t>недостаточности:квашиоркор</a:t>
            </a:r>
            <a:r>
              <a:rPr lang="ru-RU" sz="2800" dirty="0"/>
              <a:t> (включая </a:t>
            </a:r>
            <a:r>
              <a:rPr lang="ru-RU" sz="2800" dirty="0" err="1"/>
              <a:t>марантический</a:t>
            </a:r>
            <a:r>
              <a:rPr lang="ru-RU" sz="2800" dirty="0"/>
              <a:t> </a:t>
            </a:r>
            <a:r>
              <a:rPr lang="ru-RU" sz="2800" dirty="0" err="1"/>
              <a:t>квашиоркор</a:t>
            </a:r>
            <a:r>
              <a:rPr lang="ru-RU" sz="2800" dirty="0"/>
              <a:t>); маразм (атрепсия, кахексия, чрезмерное исхудание); неспецифические (включая исхудание взрослых, голодные отеки</a:t>
            </a:r>
            <a:r>
              <a:rPr lang="ru-RU" dirty="0"/>
              <a:t>).</a:t>
            </a:r>
          </a:p>
        </p:txBody>
      </p:sp>
    </p:spTree>
    <p:extLst>
      <p:ext uri="{BB962C8B-B14F-4D97-AF65-F5344CB8AC3E}">
        <p14:creationId xmlns:p14="http://schemas.microsoft.com/office/powerpoint/2010/main" val="3771262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xmlns="" id="{91BB2952-5153-4EDA-9A3C-F7A544812B24}"/>
              </a:ext>
            </a:extLst>
          </p:cNvPr>
          <p:cNvGraphicFramePr>
            <a:graphicFrameLocks noGrp="1"/>
          </p:cNvGraphicFramePr>
          <p:nvPr>
            <p:extLst>
              <p:ext uri="{D42A27DB-BD31-4B8C-83A1-F6EECF244321}">
                <p14:modId xmlns:p14="http://schemas.microsoft.com/office/powerpoint/2010/main" val="4128280292"/>
              </p:ext>
            </p:extLst>
          </p:nvPr>
        </p:nvGraphicFramePr>
        <p:xfrm>
          <a:off x="0" y="0"/>
          <a:ext cx="11832435" cy="6720539"/>
        </p:xfrm>
        <a:graphic>
          <a:graphicData uri="http://schemas.openxmlformats.org/drawingml/2006/table">
            <a:tbl>
              <a:tblPr/>
              <a:tblGrid>
                <a:gridCol w="1740063">
                  <a:extLst>
                    <a:ext uri="{9D8B030D-6E8A-4147-A177-3AD203B41FA5}">
                      <a16:colId xmlns:a16="http://schemas.microsoft.com/office/drawing/2014/main" xmlns="" val="4253245632"/>
                    </a:ext>
                  </a:extLst>
                </a:gridCol>
                <a:gridCol w="5046186">
                  <a:extLst>
                    <a:ext uri="{9D8B030D-6E8A-4147-A177-3AD203B41FA5}">
                      <a16:colId xmlns:a16="http://schemas.microsoft.com/office/drawing/2014/main" xmlns="" val="2016897192"/>
                    </a:ext>
                  </a:extLst>
                </a:gridCol>
                <a:gridCol w="5046186">
                  <a:extLst>
                    <a:ext uri="{9D8B030D-6E8A-4147-A177-3AD203B41FA5}">
                      <a16:colId xmlns:a16="http://schemas.microsoft.com/office/drawing/2014/main" xmlns="" val="529654103"/>
                    </a:ext>
                  </a:extLst>
                </a:gridCol>
              </a:tblGrid>
              <a:tr h="679362">
                <a:tc>
                  <a:txBody>
                    <a:bodyPr/>
                    <a:lstStyle/>
                    <a:p>
                      <a:pPr algn="ctr"/>
                      <a:r>
                        <a:rPr lang="ru-RU" sz="1200" b="1" dirty="0">
                          <a:solidFill>
                            <a:srgbClr val="000000"/>
                          </a:solidFill>
                          <a:effectLst/>
                          <a:cs typeface="Aharoni" panose="02010803020104030203" pitchFamily="2" charset="-79"/>
                        </a:rPr>
                        <a:t>Название</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8EB8B"/>
                    </a:solidFill>
                  </a:tcPr>
                </a:tc>
                <a:tc>
                  <a:txBody>
                    <a:bodyPr/>
                    <a:lstStyle/>
                    <a:p>
                      <a:pPr algn="ctr"/>
                      <a:r>
                        <a:rPr lang="ru-RU" sz="1200" b="1" dirty="0">
                          <a:solidFill>
                            <a:srgbClr val="000000"/>
                          </a:solidFill>
                          <a:effectLst/>
                          <a:cs typeface="Aharoni" panose="02010803020104030203" pitchFamily="2" charset="-79"/>
                        </a:rPr>
                        <a:t>Химический знак</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8EB8B"/>
                    </a:solidFill>
                  </a:tcPr>
                </a:tc>
                <a:tc>
                  <a:txBody>
                    <a:bodyPr/>
                    <a:lstStyle/>
                    <a:p>
                      <a:pPr algn="ctr"/>
                      <a:r>
                        <a:rPr lang="ru-RU" sz="1200" b="1">
                          <a:solidFill>
                            <a:srgbClr val="000000"/>
                          </a:solidFill>
                          <a:effectLst/>
                          <a:cs typeface="Aharoni" panose="02010803020104030203" pitchFamily="2" charset="-79"/>
                        </a:rPr>
                        <a:t>Признаки недостаточности микроэлементов в организме</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8EB8B"/>
                    </a:solidFill>
                  </a:tcPr>
                </a:tc>
                <a:extLst>
                  <a:ext uri="{0D108BD9-81ED-4DB2-BD59-A6C34878D82A}">
                    <a16:rowId xmlns:a16="http://schemas.microsoft.com/office/drawing/2014/main" xmlns="" val="1693229214"/>
                  </a:ext>
                </a:extLst>
              </a:tr>
              <a:tr h="209575">
                <a:tc>
                  <a:txBody>
                    <a:bodyPr/>
                    <a:lstStyle/>
                    <a:p>
                      <a:pPr algn="ctr"/>
                      <a:r>
                        <a:rPr lang="ru-RU" sz="1200" b="1">
                          <a:solidFill>
                            <a:srgbClr val="000000"/>
                          </a:solidFill>
                          <a:effectLst/>
                          <a:cs typeface="Aharoni" panose="02010803020104030203" pitchFamily="2" charset="-79"/>
                        </a:rPr>
                        <a:t>Кобальт</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ru-RU" sz="1200" b="1" dirty="0">
                          <a:solidFill>
                            <a:srgbClr val="000000"/>
                          </a:solidFill>
                          <a:effectLst/>
                          <a:cs typeface="Aharoni" panose="02010803020104030203" pitchFamily="2" charset="-79"/>
                        </a:rPr>
                        <a:t>Со</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u="sng" strike="noStrike" dirty="0">
                          <a:solidFill>
                            <a:srgbClr val="0088CC"/>
                          </a:solidFill>
                          <a:effectLst/>
                          <a:cs typeface="Aharoni" panose="02010803020104030203" pitchFamily="2" charset="-79"/>
                          <a:hlinkClick r:id="rId2"/>
                        </a:rPr>
                        <a:t>Анемия</a:t>
                      </a:r>
                      <a:r>
                        <a:rPr lang="ru-RU" sz="1200" b="1" i="1" dirty="0">
                          <a:solidFill>
                            <a:srgbClr val="000000"/>
                          </a:solidFill>
                          <a:effectLst/>
                          <a:cs typeface="Aharoni" panose="02010803020104030203" pitchFamily="2" charset="-79"/>
                        </a:rPr>
                        <a:t>, потеря веса</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184579763"/>
                  </a:ext>
                </a:extLst>
              </a:tr>
              <a:tr h="522766">
                <a:tc>
                  <a:txBody>
                    <a:bodyPr/>
                    <a:lstStyle/>
                    <a:p>
                      <a:pPr algn="ctr"/>
                      <a:r>
                        <a:rPr lang="ru-RU" sz="1200" b="1">
                          <a:solidFill>
                            <a:srgbClr val="000000"/>
                          </a:solidFill>
                          <a:effectLst/>
                          <a:cs typeface="Aharoni" panose="02010803020104030203" pitchFamily="2" charset="-79"/>
                        </a:rPr>
                        <a:t>Марганец</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Mn</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Стерильность (бесплодие), нарушение костеобразования</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3770955811"/>
                  </a:ext>
                </a:extLst>
              </a:tr>
              <a:tr h="522766">
                <a:tc>
                  <a:txBody>
                    <a:bodyPr/>
                    <a:lstStyle/>
                    <a:p>
                      <a:pPr algn="ctr"/>
                      <a:r>
                        <a:rPr lang="ru-RU" sz="1200" b="1">
                          <a:solidFill>
                            <a:srgbClr val="000000"/>
                          </a:solidFill>
                          <a:effectLst/>
                          <a:cs typeface="Aharoni" panose="02010803020104030203" pitchFamily="2" charset="-79"/>
                        </a:rPr>
                        <a:t>Медь</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ru-RU" sz="1200" b="1">
                          <a:solidFill>
                            <a:srgbClr val="000000"/>
                          </a:solidFill>
                          <a:effectLst/>
                          <a:cs typeface="Aharoni" panose="02010803020104030203" pitchFamily="2" charset="-79"/>
                        </a:rPr>
                        <a:t>С</a:t>
                      </a:r>
                      <a:r>
                        <a:rPr lang="en-US" sz="1200" b="1">
                          <a:solidFill>
                            <a:srgbClr val="000000"/>
                          </a:solidFill>
                          <a:effectLst/>
                          <a:latin typeface="Aharoni" panose="02010803020104030203" pitchFamily="2" charset="-79"/>
                          <a:cs typeface="Aharoni" panose="02010803020104030203" pitchFamily="2" charset="-79"/>
                        </a:rPr>
                        <a:t>u</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u="none" strike="noStrike" dirty="0">
                          <a:solidFill>
                            <a:srgbClr val="0088CC"/>
                          </a:solidFill>
                          <a:effectLst/>
                          <a:cs typeface="Aharoni" panose="02010803020104030203" pitchFamily="2" charset="-79"/>
                          <a:hlinkClick r:id="rId3"/>
                        </a:rPr>
                        <a:t>Талассемия</a:t>
                      </a:r>
                      <a:r>
                        <a:rPr lang="ru-RU" sz="1200" b="1" i="1" dirty="0">
                          <a:solidFill>
                            <a:srgbClr val="000000"/>
                          </a:solidFill>
                          <a:effectLst/>
                          <a:cs typeface="Aharoni" panose="02010803020104030203" pitchFamily="2" charset="-79"/>
                        </a:rPr>
                        <a:t>, нарушение обмена железа, слабость артерий</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2836613379"/>
                  </a:ext>
                </a:extLst>
              </a:tr>
              <a:tr h="366171">
                <a:tc>
                  <a:txBody>
                    <a:bodyPr/>
                    <a:lstStyle/>
                    <a:p>
                      <a:pPr algn="ctr"/>
                      <a:r>
                        <a:rPr lang="ru-RU" sz="1200" b="1">
                          <a:solidFill>
                            <a:srgbClr val="000000"/>
                          </a:solidFill>
                          <a:effectLst/>
                          <a:cs typeface="Aharoni" panose="02010803020104030203" pitchFamily="2" charset="-79"/>
                        </a:rPr>
                        <a:t>Цинк</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Zn</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Нарушение роста, выпадение волос</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2914389968"/>
                  </a:ext>
                </a:extLst>
              </a:tr>
              <a:tr h="992554">
                <a:tc>
                  <a:txBody>
                    <a:bodyPr/>
                    <a:lstStyle/>
                    <a:p>
                      <a:pPr algn="ctr"/>
                      <a:r>
                        <a:rPr lang="ru-RU" sz="1200" b="1">
                          <a:solidFill>
                            <a:srgbClr val="000000"/>
                          </a:solidFill>
                          <a:effectLst/>
                          <a:cs typeface="Aharoni" panose="02010803020104030203" pitchFamily="2" charset="-79"/>
                        </a:rPr>
                        <a:t>Йод</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I</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u="sng" strike="noStrike" dirty="0">
                          <a:solidFill>
                            <a:srgbClr val="0088CC"/>
                          </a:solidFill>
                          <a:effectLst/>
                          <a:cs typeface="Aharoni" panose="02010803020104030203" pitchFamily="2" charset="-79"/>
                          <a:hlinkClick r:id="rId4"/>
                        </a:rPr>
                        <a:t>Эндемический зоб</a:t>
                      </a:r>
                      <a:r>
                        <a:rPr lang="ru-RU" sz="1200" b="1" i="1" dirty="0">
                          <a:solidFill>
                            <a:srgbClr val="000000"/>
                          </a:solidFill>
                          <a:effectLst/>
                          <a:cs typeface="Aharoni" panose="02010803020104030203" pitchFamily="2" charset="-79"/>
                        </a:rPr>
                        <a:t> (заболевание щитовидной железы)</a:t>
                      </a:r>
                      <a:endParaRPr lang="ru-RU" sz="1200" dirty="0">
                        <a:effectLst/>
                        <a:cs typeface="Aharoni" panose="02010803020104030203" pitchFamily="2" charset="-79"/>
                      </a:endParaRPr>
                    </a:p>
                    <a:p>
                      <a:pPr algn="ctr"/>
                      <a:r>
                        <a:rPr lang="ru-RU" sz="1200" b="1" i="1" dirty="0">
                          <a:solidFill>
                            <a:srgbClr val="000000"/>
                          </a:solidFill>
                          <a:effectLst/>
                          <a:cs typeface="Aharoni" panose="02010803020104030203" pitchFamily="2" charset="-79"/>
                        </a:rPr>
                        <a:t>См. подробнее: </a:t>
                      </a:r>
                      <a:r>
                        <a:rPr lang="ru-RU" sz="1200" b="1" i="1" u="sng" strike="noStrike" dirty="0" err="1">
                          <a:solidFill>
                            <a:srgbClr val="0088CC"/>
                          </a:solidFill>
                          <a:effectLst/>
                          <a:cs typeface="Aharoni" panose="02010803020104030203" pitchFamily="2" charset="-79"/>
                          <a:hlinkClick r:id="rId5"/>
                        </a:rPr>
                        <a:t>Йододефицит</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1009293522"/>
                  </a:ext>
                </a:extLst>
              </a:tr>
              <a:tr h="992554">
                <a:tc>
                  <a:txBody>
                    <a:bodyPr/>
                    <a:lstStyle/>
                    <a:p>
                      <a:pPr algn="ctr"/>
                      <a:r>
                        <a:rPr lang="ru-RU" sz="1200" b="1">
                          <a:solidFill>
                            <a:srgbClr val="000000"/>
                          </a:solidFill>
                          <a:effectLst/>
                          <a:cs typeface="Aharoni" panose="02010803020104030203" pitchFamily="2" charset="-79"/>
                        </a:rPr>
                        <a:t>Селен</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Se</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Мускульная (сердечная) слабость, преждевременное старение. См. подробнее:</a:t>
                      </a:r>
                      <a:r>
                        <a:rPr lang="ru-RU" sz="1200" b="1" i="1" dirty="0">
                          <a:effectLst/>
                          <a:cs typeface="Aharoni" panose="02010803020104030203" pitchFamily="2" charset="-79"/>
                        </a:rPr>
                        <a:t> </a:t>
                      </a:r>
                      <a:r>
                        <a:rPr lang="ru-RU" sz="1200" b="1" i="1" u="none" strike="noStrike" dirty="0" err="1">
                          <a:solidFill>
                            <a:srgbClr val="0088CC"/>
                          </a:solidFill>
                          <a:effectLst/>
                          <a:cs typeface="Aharoni" panose="02010803020104030203" pitchFamily="2" charset="-79"/>
                          <a:hlinkClick r:id="rId6"/>
                        </a:rPr>
                        <a:t>Селенодефицит</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3122081983"/>
                  </a:ext>
                </a:extLst>
              </a:tr>
              <a:tr h="679362">
                <a:tc>
                  <a:txBody>
                    <a:bodyPr/>
                    <a:lstStyle/>
                    <a:p>
                      <a:pPr algn="ctr"/>
                      <a:r>
                        <a:rPr lang="ru-RU" sz="1200" b="1">
                          <a:solidFill>
                            <a:srgbClr val="000000"/>
                          </a:solidFill>
                          <a:effectLst/>
                          <a:cs typeface="Aharoni" panose="02010803020104030203" pitchFamily="2" charset="-79"/>
                        </a:rPr>
                        <a:t>Железо</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Fe</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u="sng" strike="noStrike" dirty="0">
                          <a:solidFill>
                            <a:srgbClr val="0088CC"/>
                          </a:solidFill>
                          <a:effectLst/>
                          <a:cs typeface="Aharoni" panose="02010803020104030203" pitchFamily="2" charset="-79"/>
                          <a:hlinkClick r:id="rId7"/>
                        </a:rPr>
                        <a:t>Железодефицитная анемия</a:t>
                      </a:r>
                      <a:r>
                        <a:rPr lang="ru-RU" sz="1200" b="1" i="1" dirty="0">
                          <a:solidFill>
                            <a:srgbClr val="000000"/>
                          </a:solidFill>
                          <a:effectLst/>
                          <a:cs typeface="Aharoni" panose="02010803020104030203" pitchFamily="2" charset="-79"/>
                        </a:rPr>
                        <a:t>, нарушение </a:t>
                      </a:r>
                      <a:r>
                        <a:rPr lang="ru-RU" sz="1200" b="1" i="1" u="sng" strike="noStrike" dirty="0">
                          <a:solidFill>
                            <a:srgbClr val="0088CC"/>
                          </a:solidFill>
                          <a:effectLst/>
                          <a:cs typeface="Aharoni" panose="02010803020104030203" pitchFamily="2" charset="-79"/>
                          <a:hlinkClick r:id="rId8"/>
                        </a:rPr>
                        <a:t>иммунной системы</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4040369095"/>
                  </a:ext>
                </a:extLst>
              </a:tr>
              <a:tr h="209575">
                <a:tc>
                  <a:txBody>
                    <a:bodyPr/>
                    <a:lstStyle/>
                    <a:p>
                      <a:pPr algn="ctr"/>
                      <a:r>
                        <a:rPr lang="ru-RU" sz="1200" b="1">
                          <a:solidFill>
                            <a:srgbClr val="000000"/>
                          </a:solidFill>
                          <a:effectLst/>
                          <a:cs typeface="Aharoni" panose="02010803020104030203" pitchFamily="2" charset="-79"/>
                        </a:rPr>
                        <a:t>Магний</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Mg</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Мускульные судороги</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1720294611"/>
                  </a:ext>
                </a:extLst>
              </a:tr>
              <a:tr h="366171">
                <a:tc>
                  <a:txBody>
                    <a:bodyPr/>
                    <a:lstStyle/>
                    <a:p>
                      <a:pPr algn="ctr"/>
                      <a:r>
                        <a:rPr lang="ru-RU" sz="1200" b="1">
                          <a:solidFill>
                            <a:srgbClr val="000000"/>
                          </a:solidFill>
                          <a:effectLst/>
                          <a:cs typeface="Aharoni" panose="02010803020104030203" pitchFamily="2" charset="-79"/>
                        </a:rPr>
                        <a:t>Молибден</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Mo</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Замедление клеточного роста, кариес</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2270316775"/>
                  </a:ext>
                </a:extLst>
              </a:tr>
              <a:tr h="366171">
                <a:tc>
                  <a:txBody>
                    <a:bodyPr/>
                    <a:lstStyle/>
                    <a:p>
                      <a:pPr algn="ctr"/>
                      <a:r>
                        <a:rPr lang="ru-RU" sz="1200" b="1">
                          <a:solidFill>
                            <a:srgbClr val="000000"/>
                          </a:solidFill>
                          <a:effectLst/>
                          <a:cs typeface="Aharoni" panose="02010803020104030203" pitchFamily="2" charset="-79"/>
                        </a:rPr>
                        <a:t>Никель</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Ni</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Учащение депрессий, дерматиты</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305371028"/>
                  </a:ext>
                </a:extLst>
              </a:tr>
              <a:tr h="209575">
                <a:tc>
                  <a:txBody>
                    <a:bodyPr/>
                    <a:lstStyle/>
                    <a:p>
                      <a:pPr algn="ctr"/>
                      <a:r>
                        <a:rPr lang="ru-RU" sz="1200" b="1">
                          <a:solidFill>
                            <a:srgbClr val="000000"/>
                          </a:solidFill>
                          <a:effectLst/>
                          <a:cs typeface="Aharoni" panose="02010803020104030203" pitchFamily="2" charset="-79"/>
                        </a:rPr>
                        <a:t>Хром</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Cr</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Симптомы </a:t>
                      </a:r>
                      <a:r>
                        <a:rPr lang="ru-RU" sz="1200" b="1" i="1" u="sng" strike="noStrike" dirty="0">
                          <a:solidFill>
                            <a:srgbClr val="0088CC"/>
                          </a:solidFill>
                          <a:effectLst/>
                          <a:cs typeface="Aharoni" panose="02010803020104030203" pitchFamily="2" charset="-79"/>
                          <a:hlinkClick r:id="rId9"/>
                        </a:rPr>
                        <a:t>диабета</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2130111051"/>
                  </a:ext>
                </a:extLst>
              </a:tr>
              <a:tr h="366171">
                <a:tc>
                  <a:txBody>
                    <a:bodyPr/>
                    <a:lstStyle/>
                    <a:p>
                      <a:pPr algn="ctr"/>
                      <a:r>
                        <a:rPr lang="ru-RU" sz="1200" b="1">
                          <a:solidFill>
                            <a:srgbClr val="000000"/>
                          </a:solidFill>
                          <a:effectLst/>
                          <a:cs typeface="Aharoni" panose="02010803020104030203" pitchFamily="2" charset="-79"/>
                        </a:rPr>
                        <a:t>Кремний</a:t>
                      </a:r>
                      <a:endParaRPr lang="ru-RU" sz="120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1200" b="1">
                          <a:solidFill>
                            <a:srgbClr val="000000"/>
                          </a:solidFill>
                          <a:effectLst/>
                          <a:latin typeface="Aharoni" panose="02010803020104030203" pitchFamily="2" charset="-79"/>
                          <a:cs typeface="Aharoni" panose="02010803020104030203" pitchFamily="2" charset="-79"/>
                        </a:rPr>
                        <a:t>Si</a:t>
                      </a:r>
                      <a:endParaRPr lang="en-US" sz="1200">
                        <a:effectLst/>
                        <a:latin typeface="Aharoni" panose="02010803020104030203" pitchFamily="2" charset="-79"/>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1200" b="1" i="1" dirty="0">
                          <a:solidFill>
                            <a:srgbClr val="000000"/>
                          </a:solidFill>
                          <a:effectLst/>
                          <a:cs typeface="Aharoni" panose="02010803020104030203" pitchFamily="2" charset="-79"/>
                        </a:rPr>
                        <a:t>Нарушение роста скелета</a:t>
                      </a:r>
                      <a:endParaRPr lang="ru-RU" sz="1200" dirty="0">
                        <a:effectLst/>
                        <a:cs typeface="Aharoni" panose="02010803020104030203" pitchFamily="2" charset="-79"/>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2988682863"/>
                  </a:ext>
                </a:extLst>
              </a:tr>
              <a:tr h="209575">
                <a:tc>
                  <a:txBody>
                    <a:bodyPr/>
                    <a:lstStyle/>
                    <a:p>
                      <a:pPr algn="ctr"/>
                      <a:r>
                        <a:rPr lang="ru-RU" sz="700" b="1">
                          <a:solidFill>
                            <a:srgbClr val="000000"/>
                          </a:solidFill>
                          <a:effectLst/>
                        </a:rPr>
                        <a:t>Фтор</a:t>
                      </a:r>
                      <a:endParaRPr lang="ru-RU" sz="700">
                        <a:effectLst/>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7FEFB"/>
                    </a:solidFill>
                  </a:tcPr>
                </a:tc>
                <a:tc>
                  <a:txBody>
                    <a:bodyPr/>
                    <a:lstStyle/>
                    <a:p>
                      <a:pPr algn="ctr" fontAlgn="ctr"/>
                      <a:r>
                        <a:rPr lang="en-US" sz="700" b="1">
                          <a:solidFill>
                            <a:srgbClr val="000000"/>
                          </a:solidFill>
                          <a:effectLst/>
                        </a:rPr>
                        <a:t>F</a:t>
                      </a:r>
                      <a:endParaRPr lang="en-US" sz="700">
                        <a:effectLst/>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DFC3"/>
                    </a:solidFill>
                  </a:tcPr>
                </a:tc>
                <a:tc>
                  <a:txBody>
                    <a:bodyPr/>
                    <a:lstStyle/>
                    <a:p>
                      <a:pPr algn="ctr"/>
                      <a:r>
                        <a:rPr lang="ru-RU" sz="700" b="1" i="1" dirty="0">
                          <a:solidFill>
                            <a:srgbClr val="000000"/>
                          </a:solidFill>
                          <a:effectLst/>
                        </a:rPr>
                        <a:t>Кариес зубов</a:t>
                      </a:r>
                      <a:endParaRPr lang="ru-RU" sz="700" dirty="0">
                        <a:effectLst/>
                      </a:endParaRPr>
                    </a:p>
                  </a:txBody>
                  <a:tcPr marL="18046" marR="18046" marT="18046" marB="18046"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FDF9E1"/>
                    </a:solidFill>
                  </a:tcPr>
                </a:tc>
                <a:extLst>
                  <a:ext uri="{0D108BD9-81ED-4DB2-BD59-A6C34878D82A}">
                    <a16:rowId xmlns:a16="http://schemas.microsoft.com/office/drawing/2014/main" xmlns="" val="3755132489"/>
                  </a:ext>
                </a:extLst>
              </a:tr>
            </a:tbl>
          </a:graphicData>
        </a:graphic>
      </p:graphicFrame>
      <p:sp>
        <p:nvSpPr>
          <p:cNvPr id="5" name="Rectangle 2">
            <a:extLst>
              <a:ext uri="{FF2B5EF4-FFF2-40B4-BE49-F238E27FC236}">
                <a16:creationId xmlns:a16="http://schemas.microsoft.com/office/drawing/2014/main" xmlns="" id="{78B7342A-E9ED-4B8E-BC13-FD0AAB9A44C2}"/>
              </a:ext>
            </a:extLst>
          </p:cNvPr>
          <p:cNvSpPr>
            <a:spLocks noChangeArrowheads="1"/>
          </p:cNvSpPr>
          <p:nvPr/>
        </p:nvSpPr>
        <p:spPr bwMode="auto">
          <a:xfrm>
            <a:off x="359564" y="288616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5512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AB7A52-86E6-427C-B03C-374EA610CFF1}"/>
              </a:ext>
            </a:extLst>
          </p:cNvPr>
          <p:cNvSpPr txBox="1"/>
          <p:nvPr/>
        </p:nvSpPr>
        <p:spPr>
          <a:xfrm>
            <a:off x="0" y="410818"/>
            <a:ext cx="11688417" cy="3785652"/>
          </a:xfrm>
          <a:prstGeom prst="rect">
            <a:avLst/>
          </a:prstGeom>
          <a:noFill/>
        </p:spPr>
        <p:txBody>
          <a:bodyPr wrap="square">
            <a:spAutoFit/>
          </a:bodyPr>
          <a:lstStyle/>
          <a:p>
            <a:r>
              <a:rPr lang="ru-RU" sz="2000" dirty="0"/>
              <a:t>Недостаточность витаминов (гиповитаминозы):</a:t>
            </a:r>
          </a:p>
          <a:p>
            <a:endParaRPr lang="ru-RU" sz="2000" dirty="0"/>
          </a:p>
          <a:p>
            <a:r>
              <a:rPr lang="ru-RU" sz="2000" dirty="0"/>
              <a:t>недостаточность витамина А: а) ксерофтальмия, </a:t>
            </a:r>
            <a:r>
              <a:rPr lang="ru-RU" sz="2000" dirty="0" err="1"/>
              <a:t>кератомаляция</a:t>
            </a:r>
            <a:r>
              <a:rPr lang="ru-RU" sz="2000" dirty="0"/>
              <a:t>; б) другие болезни (напр., куриная слепота);</a:t>
            </a:r>
          </a:p>
          <a:p>
            <a:r>
              <a:rPr lang="ru-RU" sz="2000" dirty="0"/>
              <a:t>недостаточность других витаминов группы В: а) недостаточность тиамина (включая бери-бери); б) недостаточность никотиновой кислоты (включая пеллагру); в) недостаточность других витаминов группы</a:t>
            </a:r>
          </a:p>
          <a:p>
            <a:r>
              <a:rPr lang="ru-RU" sz="2000" dirty="0"/>
              <a:t>недостаточность других витаминов К, Е;</a:t>
            </a:r>
          </a:p>
          <a:p>
            <a:r>
              <a:rPr lang="ru-RU" sz="2000" dirty="0"/>
              <a:t>недостаточность аскорбиновой кислоты (включая цингу);</a:t>
            </a:r>
          </a:p>
          <a:p>
            <a:r>
              <a:rPr lang="ru-RU" sz="2000" dirty="0"/>
              <a:t>недостаточность витамина D: а) рахит (активная фаза); б) рахит (поздние проявления); в) остеомаляция;</a:t>
            </a:r>
          </a:p>
          <a:p>
            <a:r>
              <a:rPr lang="ru-RU" sz="2000" dirty="0"/>
              <a:t>Другие болезни пищевой недостаточности:</a:t>
            </a:r>
          </a:p>
          <a:p>
            <a:r>
              <a:rPr lang="ru-RU" sz="2000" dirty="0" smtClean="0"/>
              <a:t>недостаточность </a:t>
            </a:r>
            <a:r>
              <a:rPr lang="ru-RU" sz="2000" dirty="0"/>
              <a:t>незаменимых жирных кислот (Омега-3 ПНЖК);</a:t>
            </a:r>
          </a:p>
          <a:p>
            <a:r>
              <a:rPr lang="ru-RU" sz="2000" dirty="0"/>
              <a:t>недостаточность отдельных аминокислот</a:t>
            </a:r>
            <a:r>
              <a:rPr lang="ru-RU" dirty="0"/>
              <a:t>;</a:t>
            </a:r>
          </a:p>
        </p:txBody>
      </p:sp>
      <p:sp>
        <p:nvSpPr>
          <p:cNvPr id="5" name="TextBox 4">
            <a:extLst>
              <a:ext uri="{FF2B5EF4-FFF2-40B4-BE49-F238E27FC236}">
                <a16:creationId xmlns:a16="http://schemas.microsoft.com/office/drawing/2014/main" xmlns="" id="{570BD909-232F-4933-A4DC-2623F112F0DC}"/>
              </a:ext>
            </a:extLst>
          </p:cNvPr>
          <p:cNvSpPr txBox="1"/>
          <p:nvPr/>
        </p:nvSpPr>
        <p:spPr>
          <a:xfrm>
            <a:off x="331304" y="4468969"/>
            <a:ext cx="11671806" cy="2031325"/>
          </a:xfrm>
          <a:prstGeom prst="rect">
            <a:avLst/>
          </a:prstGeom>
          <a:noFill/>
        </p:spPr>
        <p:txBody>
          <a:bodyPr wrap="square">
            <a:spAutoFit/>
          </a:bodyPr>
          <a:lstStyle/>
          <a:p>
            <a:r>
              <a:rPr lang="ru-RU" dirty="0"/>
              <a:t>НЕКОТОРЫЕ ФОРМЫ  АЛИМЕНТАРНЫХ ЗАБОЛЕВАНИЙ</a:t>
            </a:r>
          </a:p>
          <a:p>
            <a:r>
              <a:rPr lang="ru-RU" dirty="0"/>
              <a:t>Алиментарный фактор (питание) и здоровье тесно связаны. В настоящее время установлена четкая взаимосвязь характера питания и показателей здоровья. Питание оказывает влияние на важнейшие показатели здоровья </a:t>
            </a:r>
            <a:r>
              <a:rPr lang="ru-RU" dirty="0" smtClean="0"/>
              <a:t>населения: рождаемость </a:t>
            </a:r>
            <a:r>
              <a:rPr lang="ru-RU" dirty="0"/>
              <a:t>и продолжительность жизни;</a:t>
            </a:r>
          </a:p>
          <a:p>
            <a:r>
              <a:rPr lang="ru-RU" dirty="0"/>
              <a:t>состояние здоровья и физическое развитие;</a:t>
            </a:r>
          </a:p>
          <a:p>
            <a:r>
              <a:rPr lang="ru-RU" dirty="0"/>
              <a:t>уровень работоспособности;</a:t>
            </a:r>
          </a:p>
          <a:p>
            <a:r>
              <a:rPr lang="ru-RU" dirty="0"/>
              <a:t>заболеваемость и смертность.</a:t>
            </a:r>
          </a:p>
        </p:txBody>
      </p:sp>
    </p:spTree>
    <p:extLst>
      <p:ext uri="{BB962C8B-B14F-4D97-AF65-F5344CB8AC3E}">
        <p14:creationId xmlns:p14="http://schemas.microsoft.com/office/powerpoint/2010/main" val="815700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EBE3E4F-1C4D-4573-9FFE-FE6A0F186995}"/>
              </a:ext>
            </a:extLst>
          </p:cNvPr>
          <p:cNvPicPr>
            <a:picLocks noChangeAspect="1"/>
          </p:cNvPicPr>
          <p:nvPr/>
        </p:nvPicPr>
        <p:blipFill>
          <a:blip r:embed="rId2"/>
          <a:stretch>
            <a:fillRect/>
          </a:stretch>
        </p:blipFill>
        <p:spPr>
          <a:xfrm>
            <a:off x="225287" y="126724"/>
            <a:ext cx="11781183" cy="6731276"/>
          </a:xfrm>
          <a:prstGeom prst="rect">
            <a:avLst/>
          </a:prstGeom>
        </p:spPr>
      </p:pic>
    </p:spTree>
    <p:extLst>
      <p:ext uri="{BB962C8B-B14F-4D97-AF65-F5344CB8AC3E}">
        <p14:creationId xmlns:p14="http://schemas.microsoft.com/office/powerpoint/2010/main" val="87968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9DEE542-3D1D-499F-9254-5B47C43C6D26}"/>
              </a:ext>
            </a:extLst>
          </p:cNvPr>
          <p:cNvSpPr txBox="1"/>
          <p:nvPr/>
        </p:nvSpPr>
        <p:spPr>
          <a:xfrm>
            <a:off x="238540" y="119270"/>
            <a:ext cx="11754678" cy="6063198"/>
          </a:xfrm>
          <a:prstGeom prst="rect">
            <a:avLst/>
          </a:prstGeom>
          <a:noFill/>
        </p:spPr>
        <p:txBody>
          <a:bodyPr wrap="square">
            <a:spAutoFit/>
          </a:bodyPr>
          <a:lstStyle/>
          <a:p>
            <a:r>
              <a:rPr lang="ru-RU" sz="2400" b="1" i="1" dirty="0">
                <a:solidFill>
                  <a:schemeClr val="accent2">
                    <a:lumMod val="75000"/>
                  </a:schemeClr>
                </a:solidFill>
              </a:rPr>
              <a:t>О проблемах </a:t>
            </a:r>
            <a:r>
              <a:rPr lang="ru-RU" sz="2400" b="1" i="1" dirty="0" err="1">
                <a:solidFill>
                  <a:schemeClr val="accent2">
                    <a:lumMod val="75000"/>
                  </a:schemeClr>
                </a:solidFill>
              </a:rPr>
              <a:t>микронутриентной</a:t>
            </a:r>
            <a:r>
              <a:rPr lang="ru-RU" sz="2400" b="1" i="1" dirty="0">
                <a:solidFill>
                  <a:schemeClr val="accent2">
                    <a:lumMod val="75000"/>
                  </a:schemeClr>
                </a:solidFill>
              </a:rPr>
              <a:t> недостаточности в питании населения</a:t>
            </a:r>
          </a:p>
          <a:p>
            <a:endParaRPr lang="ru-RU" sz="2400" b="1" i="1" dirty="0">
              <a:solidFill>
                <a:schemeClr val="accent2">
                  <a:lumMod val="75000"/>
                </a:schemeClr>
              </a:solidFill>
            </a:endParaRPr>
          </a:p>
          <a:p>
            <a:r>
              <a:rPr lang="ru-RU" sz="2000" b="1" i="1" dirty="0">
                <a:cs typeface="Aharoni" panose="02010803020104030203" pitchFamily="2" charset="-79"/>
              </a:rPr>
              <a:t>Качественный уровень питания является важнейшим фактором формирования уровня общественного здоровья.</a:t>
            </a:r>
          </a:p>
          <a:p>
            <a:endParaRPr lang="ru-RU" sz="2000" b="1" i="1" dirty="0">
              <a:cs typeface="Aharoni" panose="02010803020104030203" pitchFamily="2" charset="-79"/>
            </a:endParaRPr>
          </a:p>
          <a:p>
            <a:r>
              <a:rPr lang="ru-RU" sz="2000" b="1" i="1" dirty="0">
                <a:cs typeface="Aharoni" panose="02010803020104030203" pitchFamily="2" charset="-79"/>
              </a:rPr>
              <a:t>Недостаток потребления людьми микронутриентов (микро- и макроэлементов, минеральных веществ, витаминов) вместе с несбалансированностью и нерациональностью питания обуславливает существование высокого уровня заболеваемости, связанного с алиментарным фактором, среди всех категорий населения, особенно среди детей.</a:t>
            </a:r>
          </a:p>
          <a:p>
            <a:endParaRPr lang="ru-RU" sz="2000" b="1" i="1" dirty="0">
              <a:cs typeface="Aharoni" panose="02010803020104030203" pitchFamily="2" charset="-79"/>
            </a:endParaRPr>
          </a:p>
          <a:p>
            <a:r>
              <a:rPr lang="ru-RU" sz="2000" b="1" i="1" dirty="0">
                <a:cs typeface="Aharoni" panose="02010803020104030203" pitchFamily="2" charset="-79"/>
              </a:rPr>
              <a:t>Предпосылки формирования у отдельных категорий населения (дети, подростки, пожилые лица, ослабленные и больные хроническими заболеваниями) белково-энергетической недостаточности, дефицита витаминов и отдельных микроэлементов, к сожалению, сохраняются. </a:t>
            </a:r>
          </a:p>
          <a:p>
            <a:r>
              <a:rPr lang="ru-RU" sz="2000" b="1" i="1" dirty="0">
                <a:cs typeface="Aharoni" panose="02010803020104030203" pitchFamily="2" charset="-79"/>
              </a:rPr>
              <a:t>На протяжении последних лет в области отмечается сохранение роста заболеваемости у взрослого населения ожирением, анемией, болезнями системы кровообращения, гастритами и дуоденитами.</a:t>
            </a:r>
          </a:p>
          <a:p>
            <a:endParaRPr lang="ru-RU" sz="2000" b="1" i="1" dirty="0">
              <a:cs typeface="Aharoni" panose="02010803020104030203" pitchFamily="2" charset="-79"/>
            </a:endParaRPr>
          </a:p>
          <a:p>
            <a:r>
              <a:rPr lang="ru-RU" sz="2000" b="1" i="1" dirty="0">
                <a:cs typeface="Aharoni" panose="02010803020104030203" pitchFamily="2" charset="-79"/>
              </a:rPr>
              <a:t>Особенно уязвимыми являются малоимущие слои населения поскольку, пищевые продукты приобретаются ими без учёта их биологической ценности.</a:t>
            </a:r>
          </a:p>
        </p:txBody>
      </p:sp>
    </p:spTree>
    <p:extLst>
      <p:ext uri="{BB962C8B-B14F-4D97-AF65-F5344CB8AC3E}">
        <p14:creationId xmlns:p14="http://schemas.microsoft.com/office/powerpoint/2010/main" val="894756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BC1AE51-A101-409B-BAE6-3CFEE87FD455}"/>
              </a:ext>
            </a:extLst>
          </p:cNvPr>
          <p:cNvPicPr>
            <a:picLocks noChangeAspect="1"/>
          </p:cNvPicPr>
          <p:nvPr/>
        </p:nvPicPr>
        <p:blipFill>
          <a:blip r:embed="rId2"/>
          <a:stretch>
            <a:fillRect/>
          </a:stretch>
        </p:blipFill>
        <p:spPr>
          <a:xfrm>
            <a:off x="265043" y="-92765"/>
            <a:ext cx="11926957" cy="6379265"/>
          </a:xfrm>
          <a:prstGeom prst="rect">
            <a:avLst/>
          </a:prstGeom>
        </p:spPr>
      </p:pic>
    </p:spTree>
    <p:extLst>
      <p:ext uri="{BB962C8B-B14F-4D97-AF65-F5344CB8AC3E}">
        <p14:creationId xmlns:p14="http://schemas.microsoft.com/office/powerpoint/2010/main" val="3179246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6484D9E-959F-4F13-BD89-A0E454871EEE}"/>
              </a:ext>
            </a:extLst>
          </p:cNvPr>
          <p:cNvPicPr>
            <a:picLocks noChangeAspect="1"/>
          </p:cNvPicPr>
          <p:nvPr/>
        </p:nvPicPr>
        <p:blipFill>
          <a:blip r:embed="rId2"/>
          <a:stretch>
            <a:fillRect/>
          </a:stretch>
        </p:blipFill>
        <p:spPr>
          <a:xfrm>
            <a:off x="12608" y="384313"/>
            <a:ext cx="11861339" cy="6473687"/>
          </a:xfrm>
          <a:prstGeom prst="rect">
            <a:avLst/>
          </a:prstGeom>
        </p:spPr>
      </p:pic>
    </p:spTree>
    <p:extLst>
      <p:ext uri="{BB962C8B-B14F-4D97-AF65-F5344CB8AC3E}">
        <p14:creationId xmlns:p14="http://schemas.microsoft.com/office/powerpoint/2010/main" val="3472969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37CD31C-77F2-47CA-97D0-1C1C64AD5153}"/>
              </a:ext>
            </a:extLst>
          </p:cNvPr>
          <p:cNvPicPr>
            <a:picLocks noChangeAspect="1"/>
          </p:cNvPicPr>
          <p:nvPr/>
        </p:nvPicPr>
        <p:blipFill>
          <a:blip r:embed="rId2"/>
          <a:stretch>
            <a:fillRect/>
          </a:stretch>
        </p:blipFill>
        <p:spPr>
          <a:xfrm>
            <a:off x="-145773" y="0"/>
            <a:ext cx="11926956" cy="6692348"/>
          </a:xfrm>
          <a:prstGeom prst="rect">
            <a:avLst/>
          </a:prstGeom>
        </p:spPr>
      </p:pic>
    </p:spTree>
    <p:extLst>
      <p:ext uri="{BB962C8B-B14F-4D97-AF65-F5344CB8AC3E}">
        <p14:creationId xmlns:p14="http://schemas.microsoft.com/office/powerpoint/2010/main" val="3312477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E223726-C17E-4DEA-9F78-96C86C410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4" y="-1"/>
            <a:ext cx="11396870" cy="697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30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3ECB04C4-8306-42BD-9BB5-44CEDC74307B}"/>
              </a:ext>
            </a:extLst>
          </p:cNvPr>
          <p:cNvPicPr>
            <a:picLocks noChangeAspect="1"/>
          </p:cNvPicPr>
          <p:nvPr/>
        </p:nvPicPr>
        <p:blipFill>
          <a:blip r:embed="rId2"/>
          <a:stretch>
            <a:fillRect/>
          </a:stretch>
        </p:blipFill>
        <p:spPr>
          <a:xfrm>
            <a:off x="318052" y="0"/>
            <a:ext cx="11555896" cy="6858000"/>
          </a:xfrm>
          <a:prstGeom prst="rect">
            <a:avLst/>
          </a:prstGeom>
        </p:spPr>
      </p:pic>
    </p:spTree>
    <p:extLst>
      <p:ext uri="{BB962C8B-B14F-4D97-AF65-F5344CB8AC3E}">
        <p14:creationId xmlns:p14="http://schemas.microsoft.com/office/powerpoint/2010/main" val="1837137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EFC551E-C470-4483-A2A3-450AD66D1F29}"/>
              </a:ext>
            </a:extLst>
          </p:cNvPr>
          <p:cNvPicPr>
            <a:picLocks noChangeAspect="1"/>
          </p:cNvPicPr>
          <p:nvPr/>
        </p:nvPicPr>
        <p:blipFill>
          <a:blip r:embed="rId2"/>
          <a:stretch>
            <a:fillRect/>
          </a:stretch>
        </p:blipFill>
        <p:spPr>
          <a:xfrm>
            <a:off x="92765" y="172277"/>
            <a:ext cx="11675165" cy="6904383"/>
          </a:xfrm>
          <a:prstGeom prst="rect">
            <a:avLst/>
          </a:prstGeom>
        </p:spPr>
      </p:pic>
    </p:spTree>
    <p:extLst>
      <p:ext uri="{BB962C8B-B14F-4D97-AF65-F5344CB8AC3E}">
        <p14:creationId xmlns:p14="http://schemas.microsoft.com/office/powerpoint/2010/main" val="963901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E8729F78-F850-4B15-83B4-A0D2DE23B4F2}"/>
              </a:ext>
            </a:extLst>
          </p:cNvPr>
          <p:cNvPicPr>
            <a:picLocks noChangeAspect="1"/>
          </p:cNvPicPr>
          <p:nvPr/>
        </p:nvPicPr>
        <p:blipFill>
          <a:blip r:embed="rId2"/>
          <a:stretch>
            <a:fillRect/>
          </a:stretch>
        </p:blipFill>
        <p:spPr>
          <a:xfrm>
            <a:off x="132523" y="0"/>
            <a:ext cx="11661912" cy="6858000"/>
          </a:xfrm>
          <a:prstGeom prst="rect">
            <a:avLst/>
          </a:prstGeom>
        </p:spPr>
      </p:pic>
    </p:spTree>
    <p:extLst>
      <p:ext uri="{BB962C8B-B14F-4D97-AF65-F5344CB8AC3E}">
        <p14:creationId xmlns:p14="http://schemas.microsoft.com/office/powerpoint/2010/main" val="2670217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08F0EED-45F5-45E2-A0DB-680BF7332ECD}"/>
              </a:ext>
            </a:extLst>
          </p:cNvPr>
          <p:cNvPicPr>
            <a:picLocks noChangeAspect="1"/>
          </p:cNvPicPr>
          <p:nvPr/>
        </p:nvPicPr>
        <p:blipFill>
          <a:blip r:embed="rId2"/>
          <a:stretch>
            <a:fillRect/>
          </a:stretch>
        </p:blipFill>
        <p:spPr>
          <a:xfrm>
            <a:off x="569842" y="0"/>
            <a:ext cx="11622157" cy="6858000"/>
          </a:xfrm>
          <a:prstGeom prst="rect">
            <a:avLst/>
          </a:prstGeom>
        </p:spPr>
      </p:pic>
    </p:spTree>
    <p:extLst>
      <p:ext uri="{BB962C8B-B14F-4D97-AF65-F5344CB8AC3E}">
        <p14:creationId xmlns:p14="http://schemas.microsoft.com/office/powerpoint/2010/main" val="2976010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D4B3A7C-1B8B-404D-BE6D-55BD3ACE4A2C}"/>
              </a:ext>
            </a:extLst>
          </p:cNvPr>
          <p:cNvPicPr>
            <a:picLocks noChangeAspect="1"/>
          </p:cNvPicPr>
          <p:nvPr/>
        </p:nvPicPr>
        <p:blipFill>
          <a:blip r:embed="rId2"/>
          <a:stretch>
            <a:fillRect/>
          </a:stretch>
        </p:blipFill>
        <p:spPr>
          <a:xfrm>
            <a:off x="145773" y="0"/>
            <a:ext cx="11940209" cy="6858000"/>
          </a:xfrm>
          <a:prstGeom prst="rect">
            <a:avLst/>
          </a:prstGeom>
        </p:spPr>
      </p:pic>
    </p:spTree>
    <p:extLst>
      <p:ext uri="{BB962C8B-B14F-4D97-AF65-F5344CB8AC3E}">
        <p14:creationId xmlns:p14="http://schemas.microsoft.com/office/powerpoint/2010/main" val="3302037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0392713-F641-4E49-9CD4-019CB7042C82}"/>
              </a:ext>
            </a:extLst>
          </p:cNvPr>
          <p:cNvPicPr>
            <a:picLocks noChangeAspect="1"/>
          </p:cNvPicPr>
          <p:nvPr/>
        </p:nvPicPr>
        <p:blipFill>
          <a:blip r:embed="rId2"/>
          <a:stretch>
            <a:fillRect/>
          </a:stretch>
        </p:blipFill>
        <p:spPr>
          <a:xfrm>
            <a:off x="238540" y="1"/>
            <a:ext cx="11449878" cy="6858000"/>
          </a:xfrm>
          <a:prstGeom prst="rect">
            <a:avLst/>
          </a:prstGeom>
        </p:spPr>
      </p:pic>
    </p:spTree>
    <p:extLst>
      <p:ext uri="{BB962C8B-B14F-4D97-AF65-F5344CB8AC3E}">
        <p14:creationId xmlns:p14="http://schemas.microsoft.com/office/powerpoint/2010/main" val="384120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3DFE64F-6600-47FB-BB95-21A667E0F54E}"/>
              </a:ext>
            </a:extLst>
          </p:cNvPr>
          <p:cNvSpPr txBox="1"/>
          <p:nvPr/>
        </p:nvSpPr>
        <p:spPr>
          <a:xfrm>
            <a:off x="-1" y="0"/>
            <a:ext cx="12192001" cy="7848302"/>
          </a:xfrm>
          <a:prstGeom prst="rect">
            <a:avLst/>
          </a:prstGeom>
          <a:noFill/>
        </p:spPr>
        <p:txBody>
          <a:bodyPr wrap="square">
            <a:spAutoFit/>
          </a:bodyPr>
          <a:lstStyle/>
          <a:p>
            <a:r>
              <a:rPr lang="ru-RU" sz="2400" b="1" i="1" dirty="0">
                <a:cs typeface="Aharoni" panose="02010803020104030203" pitchFamily="2" charset="-79"/>
              </a:rPr>
              <a:t>В соответствии с Доктриной продовольственной безопасности Российской Федерации, утвержденной Указом Президента Российской Федерации от 30.01.2010г. №120, формирование здорового типа питания потребует наращивания производства новых обогащенных, диетических и функциональных пищевых продуктов. Основами государственной политики Российской Федерации в области здорового питания населения на период до 2022 года, утвержденными распоряжением Правительства Российской Федерации от 25.10.201г. №1873-р, предусмотрено увеличение доли производства продуктов массового потребления, обогащенных витаминами и минеральными веществами, включая массовые сорта хлебобулочных изделий, до 40-50% от общего объема производства.</a:t>
            </a:r>
          </a:p>
          <a:p>
            <a:r>
              <a:rPr lang="ru-RU" sz="2400" b="1" i="1" dirty="0">
                <a:cs typeface="Aharoni" panose="02010803020104030203" pitchFamily="2" charset="-79"/>
              </a:rPr>
              <a:t>Проблема </a:t>
            </a:r>
            <a:r>
              <a:rPr lang="ru-RU" sz="2400" b="1" i="1" dirty="0" err="1">
                <a:cs typeface="Aharoni" panose="02010803020104030203" pitchFamily="2" charset="-79"/>
              </a:rPr>
              <a:t>микронутриентной</a:t>
            </a:r>
            <a:r>
              <a:rPr lang="ru-RU" sz="2400" b="1" i="1" dirty="0">
                <a:cs typeface="Aharoni" panose="02010803020104030203" pitchFamily="2" charset="-79"/>
              </a:rPr>
              <a:t> недостаточности населения страны неоднократно рассматривалась на областных санитарно-противоэпидемических комиссиях, коллегиях Управления Роспотребнадзора , в том числе на  заседании Общественно-координационного совета при Управлении Федеральной службы по надзору в сфере защиты прав потребителей и благополучия человека . Всё это позволяло добиваться определённых положительных результатов. Однако, по мнению Роспотребнадзора, поддержанному представителями общественности – депутатами   Думы, работниками здравоохранения, образования и науки, предпринимателями работа по снижению, а в будущем, ликвидации </a:t>
            </a:r>
            <a:r>
              <a:rPr lang="ru-RU" sz="2400" b="1" i="1" dirty="0" err="1">
                <a:cs typeface="Aharoni" panose="02010803020104030203" pitchFamily="2" charset="-79"/>
              </a:rPr>
              <a:t>микронутриентной</a:t>
            </a:r>
            <a:r>
              <a:rPr lang="ru-RU" sz="2400" b="1" i="1" dirty="0">
                <a:cs typeface="Aharoni" panose="02010803020104030203" pitchFamily="2" charset="-79"/>
              </a:rPr>
              <a:t> недостаточности в России заслуживает более системного подхода при участии и под руководством Правительства РФ</a:t>
            </a:r>
          </a:p>
        </p:txBody>
      </p:sp>
    </p:spTree>
    <p:extLst>
      <p:ext uri="{BB962C8B-B14F-4D97-AF65-F5344CB8AC3E}">
        <p14:creationId xmlns:p14="http://schemas.microsoft.com/office/powerpoint/2010/main" val="458119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0D9D0B1-753C-480B-A126-5439F84ABEDE}"/>
              </a:ext>
            </a:extLst>
          </p:cNvPr>
          <p:cNvPicPr>
            <a:picLocks noChangeAspect="1"/>
          </p:cNvPicPr>
          <p:nvPr/>
        </p:nvPicPr>
        <p:blipFill>
          <a:blip r:embed="rId2"/>
          <a:stretch>
            <a:fillRect/>
          </a:stretch>
        </p:blipFill>
        <p:spPr>
          <a:xfrm>
            <a:off x="-331304" y="0"/>
            <a:ext cx="12430539" cy="7142922"/>
          </a:xfrm>
          <a:prstGeom prst="rect">
            <a:avLst/>
          </a:prstGeom>
        </p:spPr>
      </p:pic>
    </p:spTree>
    <p:extLst>
      <p:ext uri="{BB962C8B-B14F-4D97-AF65-F5344CB8AC3E}">
        <p14:creationId xmlns:p14="http://schemas.microsoft.com/office/powerpoint/2010/main" val="3917024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107C96A-54AF-4ECE-B8A8-D647FFFB12E0}"/>
              </a:ext>
            </a:extLst>
          </p:cNvPr>
          <p:cNvPicPr>
            <a:picLocks noChangeAspect="1"/>
          </p:cNvPicPr>
          <p:nvPr/>
        </p:nvPicPr>
        <p:blipFill>
          <a:blip r:embed="rId2"/>
          <a:stretch>
            <a:fillRect/>
          </a:stretch>
        </p:blipFill>
        <p:spPr>
          <a:xfrm>
            <a:off x="795130" y="495300"/>
            <a:ext cx="10641496" cy="6541604"/>
          </a:xfrm>
          <a:prstGeom prst="rect">
            <a:avLst/>
          </a:prstGeom>
        </p:spPr>
      </p:pic>
    </p:spTree>
    <p:extLst>
      <p:ext uri="{BB962C8B-B14F-4D97-AF65-F5344CB8AC3E}">
        <p14:creationId xmlns:p14="http://schemas.microsoft.com/office/powerpoint/2010/main" val="3409767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FDB3A02-C122-48E4-B1E8-13CC8ADD1643}"/>
              </a:ext>
            </a:extLst>
          </p:cNvPr>
          <p:cNvPicPr>
            <a:picLocks noChangeAspect="1"/>
          </p:cNvPicPr>
          <p:nvPr/>
        </p:nvPicPr>
        <p:blipFill>
          <a:blip r:embed="rId2"/>
          <a:stretch>
            <a:fillRect/>
          </a:stretch>
        </p:blipFill>
        <p:spPr>
          <a:xfrm>
            <a:off x="2286000" y="571500"/>
            <a:ext cx="7620000" cy="5715000"/>
          </a:xfrm>
          <a:prstGeom prst="rect">
            <a:avLst/>
          </a:prstGeom>
        </p:spPr>
      </p:pic>
    </p:spTree>
    <p:extLst>
      <p:ext uri="{BB962C8B-B14F-4D97-AF65-F5344CB8AC3E}">
        <p14:creationId xmlns:p14="http://schemas.microsoft.com/office/powerpoint/2010/main" val="3717482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64382D43-6D50-4276-B167-FDCBD0BEB100}"/>
              </a:ext>
            </a:extLst>
          </p:cNvPr>
          <p:cNvPicPr>
            <a:picLocks noChangeAspect="1"/>
          </p:cNvPicPr>
          <p:nvPr/>
        </p:nvPicPr>
        <p:blipFill>
          <a:blip r:embed="rId2"/>
          <a:stretch>
            <a:fillRect/>
          </a:stretch>
        </p:blipFill>
        <p:spPr>
          <a:xfrm>
            <a:off x="344557" y="0"/>
            <a:ext cx="11423373" cy="6858000"/>
          </a:xfrm>
          <a:prstGeom prst="rect">
            <a:avLst/>
          </a:prstGeom>
        </p:spPr>
      </p:pic>
    </p:spTree>
    <p:extLst>
      <p:ext uri="{BB962C8B-B14F-4D97-AF65-F5344CB8AC3E}">
        <p14:creationId xmlns:p14="http://schemas.microsoft.com/office/powerpoint/2010/main" val="183032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A849EC7-3B05-4B00-B835-8CB722009C76}"/>
              </a:ext>
            </a:extLst>
          </p:cNvPr>
          <p:cNvPicPr>
            <a:picLocks noChangeAspect="1"/>
          </p:cNvPicPr>
          <p:nvPr/>
        </p:nvPicPr>
        <p:blipFill>
          <a:blip r:embed="rId2"/>
          <a:stretch>
            <a:fillRect/>
          </a:stretch>
        </p:blipFill>
        <p:spPr>
          <a:xfrm>
            <a:off x="-278297" y="0"/>
            <a:ext cx="12099235" cy="6858000"/>
          </a:xfrm>
          <a:prstGeom prst="rect">
            <a:avLst/>
          </a:prstGeom>
        </p:spPr>
      </p:pic>
    </p:spTree>
    <p:extLst>
      <p:ext uri="{BB962C8B-B14F-4D97-AF65-F5344CB8AC3E}">
        <p14:creationId xmlns:p14="http://schemas.microsoft.com/office/powerpoint/2010/main" val="606350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E78C2795-7136-4FCF-BB7C-EFAC949183C4}"/>
              </a:ext>
            </a:extLst>
          </p:cNvPr>
          <p:cNvPicPr>
            <a:picLocks noChangeAspect="1"/>
          </p:cNvPicPr>
          <p:nvPr/>
        </p:nvPicPr>
        <p:blipFill>
          <a:blip r:embed="rId2"/>
          <a:stretch>
            <a:fillRect/>
          </a:stretch>
        </p:blipFill>
        <p:spPr>
          <a:xfrm>
            <a:off x="318052" y="0"/>
            <a:ext cx="11516139" cy="6858000"/>
          </a:xfrm>
          <a:prstGeom prst="rect">
            <a:avLst/>
          </a:prstGeom>
        </p:spPr>
      </p:pic>
    </p:spTree>
    <p:extLst>
      <p:ext uri="{BB962C8B-B14F-4D97-AF65-F5344CB8AC3E}">
        <p14:creationId xmlns:p14="http://schemas.microsoft.com/office/powerpoint/2010/main" val="884965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F4CCABFC-7AFC-4401-AD81-2551B813AD12}"/>
              </a:ext>
            </a:extLst>
          </p:cNvPr>
          <p:cNvPicPr>
            <a:picLocks noChangeAspect="1"/>
          </p:cNvPicPr>
          <p:nvPr/>
        </p:nvPicPr>
        <p:blipFill>
          <a:blip r:embed="rId2"/>
          <a:stretch>
            <a:fillRect/>
          </a:stretch>
        </p:blipFill>
        <p:spPr>
          <a:xfrm>
            <a:off x="92764" y="0"/>
            <a:ext cx="11953461" cy="6858000"/>
          </a:xfrm>
          <a:prstGeom prst="rect">
            <a:avLst/>
          </a:prstGeom>
        </p:spPr>
      </p:pic>
    </p:spTree>
    <p:extLst>
      <p:ext uri="{BB962C8B-B14F-4D97-AF65-F5344CB8AC3E}">
        <p14:creationId xmlns:p14="http://schemas.microsoft.com/office/powerpoint/2010/main" val="1442945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550C75F-8D9B-498C-9862-C52A825E6B20}"/>
              </a:ext>
            </a:extLst>
          </p:cNvPr>
          <p:cNvPicPr>
            <a:picLocks noChangeAspect="1"/>
          </p:cNvPicPr>
          <p:nvPr/>
        </p:nvPicPr>
        <p:blipFill>
          <a:blip r:embed="rId2"/>
          <a:stretch>
            <a:fillRect/>
          </a:stretch>
        </p:blipFill>
        <p:spPr>
          <a:xfrm>
            <a:off x="159026" y="0"/>
            <a:ext cx="11728174" cy="6858000"/>
          </a:xfrm>
          <a:prstGeom prst="rect">
            <a:avLst/>
          </a:prstGeom>
        </p:spPr>
      </p:pic>
    </p:spTree>
    <p:extLst>
      <p:ext uri="{BB962C8B-B14F-4D97-AF65-F5344CB8AC3E}">
        <p14:creationId xmlns:p14="http://schemas.microsoft.com/office/powerpoint/2010/main" val="2447056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5971EE1-F962-4161-B56C-07D1366BCCF1}"/>
              </a:ext>
            </a:extLst>
          </p:cNvPr>
          <p:cNvPicPr>
            <a:picLocks noChangeAspect="1"/>
          </p:cNvPicPr>
          <p:nvPr/>
        </p:nvPicPr>
        <p:blipFill>
          <a:blip r:embed="rId2"/>
          <a:stretch>
            <a:fillRect/>
          </a:stretch>
        </p:blipFill>
        <p:spPr>
          <a:xfrm>
            <a:off x="0" y="0"/>
            <a:ext cx="11887200" cy="6858000"/>
          </a:xfrm>
          <a:prstGeom prst="rect">
            <a:avLst/>
          </a:prstGeom>
        </p:spPr>
      </p:pic>
    </p:spTree>
    <p:extLst>
      <p:ext uri="{BB962C8B-B14F-4D97-AF65-F5344CB8AC3E}">
        <p14:creationId xmlns:p14="http://schemas.microsoft.com/office/powerpoint/2010/main" val="1624519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DA9CE0C3-7DC3-4DA2-8BB3-CF69C6C70AA2}"/>
              </a:ext>
            </a:extLst>
          </p:cNvPr>
          <p:cNvPicPr>
            <a:picLocks noChangeAspect="1"/>
          </p:cNvPicPr>
          <p:nvPr/>
        </p:nvPicPr>
        <p:blipFill>
          <a:blip r:embed="rId2"/>
          <a:stretch>
            <a:fillRect/>
          </a:stretch>
        </p:blipFill>
        <p:spPr>
          <a:xfrm>
            <a:off x="410817" y="0"/>
            <a:ext cx="10919792" cy="6858000"/>
          </a:xfrm>
          <a:prstGeom prst="rect">
            <a:avLst/>
          </a:prstGeom>
        </p:spPr>
      </p:pic>
    </p:spTree>
    <p:extLst>
      <p:ext uri="{BB962C8B-B14F-4D97-AF65-F5344CB8AC3E}">
        <p14:creationId xmlns:p14="http://schemas.microsoft.com/office/powerpoint/2010/main" val="80126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4DF11EE-F882-4C7A-9A64-2A1A5C04E910}"/>
              </a:ext>
            </a:extLst>
          </p:cNvPr>
          <p:cNvSpPr txBox="1"/>
          <p:nvPr/>
        </p:nvSpPr>
        <p:spPr>
          <a:xfrm>
            <a:off x="145775" y="92765"/>
            <a:ext cx="6480312" cy="6555641"/>
          </a:xfrm>
          <a:prstGeom prst="rect">
            <a:avLst/>
          </a:prstGeom>
          <a:noFill/>
        </p:spPr>
        <p:txBody>
          <a:bodyPr wrap="square">
            <a:spAutoFit/>
          </a:bodyPr>
          <a:lstStyle/>
          <a:p>
            <a:r>
              <a:rPr lang="ru-RU" dirty="0"/>
              <a:t> </a:t>
            </a:r>
            <a:r>
              <a:rPr lang="ru-RU" sz="2000" b="1" dirty="0"/>
              <a:t>Группами риска развития </a:t>
            </a:r>
            <a:r>
              <a:rPr lang="ru-RU" sz="2000" b="1" dirty="0" err="1"/>
              <a:t>микронутриентной</a:t>
            </a:r>
            <a:r>
              <a:rPr lang="ru-RU" sz="2000" b="1" dirty="0"/>
              <a:t> недостаточности являются  дети в критические периоды роста (до 3 лет, 5-7 лет, в период полового созревания - 11-15 лет), </a:t>
            </a:r>
          </a:p>
          <a:p>
            <a:r>
              <a:rPr lang="ru-RU" sz="2000" b="1" dirty="0"/>
              <a:t>дети во время социально-биологической адаптации (первоклассники, школьники при переходе к предметному обучению и в период экзаменов). </a:t>
            </a:r>
          </a:p>
          <a:p>
            <a:r>
              <a:rPr lang="ru-RU" sz="2000" b="1" dirty="0"/>
              <a:t>Особую группу риска составляют длительно и часто болеющие дети. Лекарственная терапия, антибиотики, различные ограничения диеты, хирургические вмешательства, нервные переживания и стресс – все это вносит дополнительный вклад в углубление витаминного и минерального голода.</a:t>
            </a:r>
          </a:p>
          <a:p>
            <a:r>
              <a:rPr lang="ru-RU" sz="2000" b="1" dirty="0"/>
              <a:t> Более 50% субъектов Российской Федерации являются йододефицитными, более 60% населения проживает в регионах с природно-обусловленным дефицитом этого микроэлемента. Показатели заболеваемости диффузным зобом, связанным с йодной недостаточностью, среди всего населения регистрировались на уровне выше среднероссийских в 30 субъектах Российской Федерации.</a:t>
            </a:r>
          </a:p>
        </p:txBody>
      </p:sp>
      <p:pic>
        <p:nvPicPr>
          <p:cNvPr id="4" name="Рисунок 3">
            <a:extLst>
              <a:ext uri="{FF2B5EF4-FFF2-40B4-BE49-F238E27FC236}">
                <a16:creationId xmlns:a16="http://schemas.microsoft.com/office/drawing/2014/main" xmlns="" id="{15A1EF14-CF2E-4ED6-8FAC-D6EEE30423DE}"/>
              </a:ext>
            </a:extLst>
          </p:cNvPr>
          <p:cNvPicPr>
            <a:picLocks noChangeAspect="1"/>
          </p:cNvPicPr>
          <p:nvPr/>
        </p:nvPicPr>
        <p:blipFill>
          <a:blip r:embed="rId2"/>
          <a:stretch>
            <a:fillRect/>
          </a:stretch>
        </p:blipFill>
        <p:spPr>
          <a:xfrm>
            <a:off x="6785112" y="223837"/>
            <a:ext cx="5261113" cy="6410325"/>
          </a:xfrm>
          <a:prstGeom prst="rect">
            <a:avLst/>
          </a:prstGeom>
        </p:spPr>
      </p:pic>
    </p:spTree>
    <p:extLst>
      <p:ext uri="{BB962C8B-B14F-4D97-AF65-F5344CB8AC3E}">
        <p14:creationId xmlns:p14="http://schemas.microsoft.com/office/powerpoint/2010/main" val="1213856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B958E9A-CF74-4B1C-A614-EF99B314E9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4813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DB631E-A77C-4969-9525-F21B583AEF7E}"/>
              </a:ext>
            </a:extLst>
          </p:cNvPr>
          <p:cNvSpPr>
            <a:spLocks noChangeArrowheads="1"/>
          </p:cNvSpPr>
          <p:nvPr/>
        </p:nvSpPr>
        <p:spPr bwMode="auto">
          <a:xfrm>
            <a:off x="5857461" y="477289"/>
            <a:ext cx="602973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АЛИМЕНТАРНЫЕ АНЕМИИ</a:t>
            </a:r>
            <a:endParaRPr kumimoji="0" lang="ru-RU" altLang="ru-RU" sz="1600" b="1"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Научная группа ВОЗ дала следующее определение алиментарным анемиям – это состояние, при котором содержание гемоглобина в крови ниже нормы вследствие недостаточности одного или нескольких важных питательных веществ независимо от причины этой недостаточности.</a:t>
            </a:r>
            <a:endParaRPr kumimoji="0" lang="ru-RU" altLang="ru-RU"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Анемия существует, если уровень гемоглобина ниже приведенного здесь показателя из расчета на 1 г или 1 мл венозной крови:</a:t>
            </a:r>
            <a:endParaRPr kumimoji="0" lang="ru-RU" altLang="ru-RU"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Дети в возрасте от 6 месяцев до 6 лет – 11 г на 100 мл венозной крови,</a:t>
            </a:r>
            <a:endParaRPr kumimoji="0" lang="ru-RU" altLang="ru-RU" sz="1600" b="0"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Дети от 6 лет до 14—12 г/100 мл,</a:t>
            </a:r>
            <a:endParaRPr kumimoji="0" lang="ru-RU" altLang="ru-RU" sz="1600" b="0"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Взрослые мужчины – 13 г/100 мл венозной крови,</a:t>
            </a:r>
            <a:endParaRPr kumimoji="0" lang="ru-RU" altLang="ru-RU" sz="1600" b="0"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Женщины (не беременные) – 12 г/100 мл венозной крови</a:t>
            </a:r>
            <a:endParaRPr kumimoji="0" lang="ru-RU" altLang="ru-RU" sz="1600" b="0"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Беременные – 11 г/100 мл венозной крови.</a:t>
            </a:r>
            <a:endParaRPr kumimoji="0" lang="ru-RU" altLang="ru-RU" sz="1600" b="0"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Анемии более широко распространены в государствах Африки. В Кении 80 % населения имеет признаки недостаточности железа - </a:t>
            </a:r>
            <a:r>
              <a:rPr kumimoji="0" lang="ru-RU" altLang="ru-RU" sz="1600" b="0" i="1" u="none" strike="noStrike" cap="none" normalizeH="0" baseline="0" dirty="0" err="1">
                <a:ln>
                  <a:noFill/>
                </a:ln>
                <a:solidFill>
                  <a:srgbClr val="0088CC"/>
                </a:solidFill>
                <a:effectLst/>
                <a:latin typeface="Arial" panose="020B0604020202020204" pitchFamily="34" charset="0"/>
                <a:cs typeface="Arial" panose="020B0604020202020204" pitchFamily="34" charset="0"/>
                <a:hlinkClick r:id="rId2"/>
              </a:rPr>
              <a:t>железодефицита</a:t>
            </a:r>
            <a:r>
              <a:rPr kumimoji="0" lang="ru-RU" altLang="ru-RU"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В начале прошлого столетия анемия считалась самой распространенной патологией среди сельскохозяйственных рабочих и чайных плантаций Индии. 14 % мужчин и женщин страдают тяжелой формой анемии, т. е. содержание гемоглобина отмечается в количествах менее 8 г на 100 мл венозной крови. </a:t>
            </a:r>
            <a:r>
              <a:rPr kumimoji="0" lang="ru-RU" altLang="ru-RU" sz="16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Анемиями в основном страдают женщины.</a:t>
            </a:r>
            <a:endParaRPr kumimoji="0" lang="ru-RU" altLang="ru-RU" sz="1600" b="0" i="0" u="none" strike="noStrike" cap="none" normalizeH="0" baseline="0" dirty="0">
              <a:ln>
                <a:noFill/>
              </a:ln>
              <a:solidFill>
                <a:schemeClr val="tx1"/>
              </a:solidFill>
              <a:effectLst/>
              <a:latin typeface="Arial" panose="020B0604020202020204" pitchFamily="34" charset="0"/>
            </a:endParaRPr>
          </a:p>
        </p:txBody>
      </p:sp>
      <p:pic>
        <p:nvPicPr>
          <p:cNvPr id="1026" name="Picture 2" descr="СТРУКТУРА КРОВИ С ЖЕЛЕЗОДЕФИЦИТНОЙ АНЕМИЕЙ">
            <a:extLst>
              <a:ext uri="{FF2B5EF4-FFF2-40B4-BE49-F238E27FC236}">
                <a16:creationId xmlns:a16="http://schemas.microsoft.com/office/drawing/2014/main" xmlns="" id="{5AF3E027-E77B-429F-9A50-063152D82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757"/>
            <a:ext cx="5423452" cy="4929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ED7F78B-1988-489B-B870-1CFA6D1C80C1}"/>
              </a:ext>
            </a:extLst>
          </p:cNvPr>
          <p:cNvSpPr txBox="1"/>
          <p:nvPr/>
        </p:nvSpPr>
        <p:spPr>
          <a:xfrm>
            <a:off x="0" y="4598503"/>
            <a:ext cx="5728252" cy="2308324"/>
          </a:xfrm>
          <a:prstGeom prst="rect">
            <a:avLst/>
          </a:prstGeom>
          <a:noFill/>
        </p:spPr>
        <p:txBody>
          <a:bodyPr wrap="square">
            <a:spAutoFit/>
          </a:bodyPr>
          <a:lstStyle/>
          <a:p>
            <a:r>
              <a:rPr lang="ru-RU" sz="1600" dirty="0">
                <a:cs typeface="Aharoni" panose="02010803020104030203" pitchFamily="2" charset="-79"/>
              </a:rPr>
              <a:t>Профилактика анемий – это рациональное питание, потребление продуктов, содержащих достаточное количество железа. К этим продуктам относятся: телячья печень, содержание в которой железа на уровне 13,3 мг на 100 г продукта, говядина сырая – 3,5 мг на 100 г, яйцо куриное – 2,7 мг на 100 г, шпинат – 3,0 мг на 100 г продукта. Менее 1,0 мг содержат морковь, картофель, помидор, капуста, яблоки. При этом большое значение имеет содержание в этих продуктах ионизированного биологически активного железа.</a:t>
            </a:r>
          </a:p>
        </p:txBody>
      </p:sp>
    </p:spTree>
    <p:extLst>
      <p:ext uri="{BB962C8B-B14F-4D97-AF65-F5344CB8AC3E}">
        <p14:creationId xmlns:p14="http://schemas.microsoft.com/office/powerpoint/2010/main" val="287921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A53EE350-EB6A-4004-B167-1070E09874A8}"/>
              </a:ext>
            </a:extLst>
          </p:cNvPr>
          <p:cNvPicPr>
            <a:picLocks noChangeAspect="1"/>
          </p:cNvPicPr>
          <p:nvPr/>
        </p:nvPicPr>
        <p:blipFill>
          <a:blip r:embed="rId2"/>
          <a:stretch>
            <a:fillRect/>
          </a:stretch>
        </p:blipFill>
        <p:spPr>
          <a:xfrm>
            <a:off x="159026" y="0"/>
            <a:ext cx="11741426" cy="6858000"/>
          </a:xfrm>
          <a:prstGeom prst="rect">
            <a:avLst/>
          </a:prstGeom>
        </p:spPr>
      </p:pic>
    </p:spTree>
    <p:extLst>
      <p:ext uri="{BB962C8B-B14F-4D97-AF65-F5344CB8AC3E}">
        <p14:creationId xmlns:p14="http://schemas.microsoft.com/office/powerpoint/2010/main" val="470150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778EF0ED-9D3A-4784-B30B-AA3EDF04CB05}"/>
              </a:ext>
            </a:extLst>
          </p:cNvPr>
          <p:cNvPicPr>
            <a:picLocks noChangeAspect="1"/>
          </p:cNvPicPr>
          <p:nvPr/>
        </p:nvPicPr>
        <p:blipFill>
          <a:blip r:embed="rId2"/>
          <a:stretch>
            <a:fillRect/>
          </a:stretch>
        </p:blipFill>
        <p:spPr>
          <a:xfrm>
            <a:off x="0" y="0"/>
            <a:ext cx="11966713" cy="6858000"/>
          </a:xfrm>
          <a:prstGeom prst="rect">
            <a:avLst/>
          </a:prstGeom>
        </p:spPr>
      </p:pic>
    </p:spTree>
    <p:extLst>
      <p:ext uri="{BB962C8B-B14F-4D97-AF65-F5344CB8AC3E}">
        <p14:creationId xmlns:p14="http://schemas.microsoft.com/office/powerpoint/2010/main" val="3874183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6FA1EAD-3350-4833-99DF-FBE6EC3BC080}"/>
              </a:ext>
            </a:extLst>
          </p:cNvPr>
          <p:cNvPicPr>
            <a:picLocks noChangeAspect="1"/>
          </p:cNvPicPr>
          <p:nvPr/>
        </p:nvPicPr>
        <p:blipFill>
          <a:blip r:embed="rId2"/>
          <a:stretch>
            <a:fillRect/>
          </a:stretch>
        </p:blipFill>
        <p:spPr>
          <a:xfrm>
            <a:off x="198783" y="0"/>
            <a:ext cx="11887200" cy="6858000"/>
          </a:xfrm>
          <a:prstGeom prst="rect">
            <a:avLst/>
          </a:prstGeom>
        </p:spPr>
      </p:pic>
    </p:spTree>
    <p:extLst>
      <p:ext uri="{BB962C8B-B14F-4D97-AF65-F5344CB8AC3E}">
        <p14:creationId xmlns:p14="http://schemas.microsoft.com/office/powerpoint/2010/main" val="1648333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AAF7ADC-801F-41B4-ABEB-5A03451B4A33}"/>
              </a:ext>
            </a:extLst>
          </p:cNvPr>
          <p:cNvPicPr>
            <a:picLocks noChangeAspect="1"/>
          </p:cNvPicPr>
          <p:nvPr/>
        </p:nvPicPr>
        <p:blipFill>
          <a:blip r:embed="rId2"/>
          <a:stretch>
            <a:fillRect/>
          </a:stretch>
        </p:blipFill>
        <p:spPr>
          <a:xfrm>
            <a:off x="159025" y="0"/>
            <a:ext cx="11781183" cy="6858000"/>
          </a:xfrm>
          <a:prstGeom prst="rect">
            <a:avLst/>
          </a:prstGeom>
        </p:spPr>
      </p:pic>
    </p:spTree>
    <p:extLst>
      <p:ext uri="{BB962C8B-B14F-4D97-AF65-F5344CB8AC3E}">
        <p14:creationId xmlns:p14="http://schemas.microsoft.com/office/powerpoint/2010/main" val="4104529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i-alimentary factors">
            <a:extLst>
              <a:ext uri="{FF2B5EF4-FFF2-40B4-BE49-F238E27FC236}">
                <a16:creationId xmlns:a16="http://schemas.microsoft.com/office/drawing/2014/main" xmlns="" id="{5E28E560-7EF7-4E95-A881-91DBC1FBE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10" y="1319213"/>
            <a:ext cx="5618922" cy="4219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1286FED-B204-499E-9CB5-EB6AC91ABA0F}"/>
              </a:ext>
            </a:extLst>
          </p:cNvPr>
          <p:cNvSpPr txBox="1"/>
          <p:nvPr/>
        </p:nvSpPr>
        <p:spPr>
          <a:xfrm>
            <a:off x="6096000" y="172278"/>
            <a:ext cx="6096000" cy="6247864"/>
          </a:xfrm>
          <a:prstGeom prst="rect">
            <a:avLst/>
          </a:prstGeom>
          <a:noFill/>
        </p:spPr>
        <p:txBody>
          <a:bodyPr wrap="square">
            <a:spAutoFit/>
          </a:bodyPr>
          <a:lstStyle/>
          <a:p>
            <a:r>
              <a:rPr lang="ru-RU" sz="2000" dirty="0">
                <a:cs typeface="Aharoni" panose="02010803020104030203" pitchFamily="2" charset="-79"/>
              </a:rPr>
              <a:t>Ряд продуктов имеет в своем составе вещества, препятствующие перевариванию и усвоению многих содержащихся в них питательных компонентов.</a:t>
            </a:r>
          </a:p>
          <a:p>
            <a:r>
              <a:rPr lang="ru-RU" sz="2000" dirty="0">
                <a:cs typeface="Aharoni" panose="02010803020104030203" pitchFamily="2" charset="-79"/>
              </a:rPr>
              <a:t> Среди этих </a:t>
            </a:r>
            <a:r>
              <a:rPr lang="ru-RU" sz="2000" dirty="0" err="1">
                <a:cs typeface="Aharoni" panose="02010803020104030203" pitchFamily="2" charset="-79"/>
              </a:rPr>
              <a:t>антиалиментарных</a:t>
            </a:r>
            <a:r>
              <a:rPr lang="ru-RU" sz="2000" dirty="0">
                <a:cs typeface="Aharoni" panose="02010803020104030203" pitchFamily="2" charset="-79"/>
              </a:rPr>
              <a:t> компонентов пищи выделяют ингибиторы протеаз, антивитамины и </a:t>
            </a:r>
            <a:r>
              <a:rPr lang="ru-RU" sz="2000" dirty="0" err="1">
                <a:cs typeface="Aharoni" panose="02010803020104030203" pitchFamily="2" charset="-79"/>
              </a:rPr>
              <a:t>деминерализующие</a:t>
            </a:r>
            <a:r>
              <a:rPr lang="ru-RU" sz="2000" dirty="0">
                <a:cs typeface="Aharoni" panose="02010803020104030203" pitchFamily="2" charset="-79"/>
              </a:rPr>
              <a:t> факторы.</a:t>
            </a:r>
          </a:p>
          <a:p>
            <a:endParaRPr lang="ru-RU" sz="2000" dirty="0">
              <a:cs typeface="Aharoni" panose="02010803020104030203" pitchFamily="2" charset="-79"/>
            </a:endParaRPr>
          </a:p>
          <a:p>
            <a:r>
              <a:rPr lang="ru-RU" sz="2000" i="1" dirty="0">
                <a:cs typeface="Aharoni" panose="02010803020104030203" pitchFamily="2" charset="-79"/>
              </a:rPr>
              <a:t>По мнению академика А.А. Покровского, к </a:t>
            </a:r>
            <a:r>
              <a:rPr lang="ru-RU" sz="2000" i="1" dirty="0" err="1">
                <a:cs typeface="Aharoni" panose="02010803020104030203" pitchFamily="2" charset="-79"/>
              </a:rPr>
              <a:t>антиалиментарным</a:t>
            </a:r>
            <a:r>
              <a:rPr lang="ru-RU" sz="2000" i="1" dirty="0">
                <a:cs typeface="Aharoni" panose="02010803020104030203" pitchFamily="2" charset="-79"/>
              </a:rPr>
              <a:t> факторам относят соединения, не обладающие общей токсичностью, но обладающие способностью избирательно ухудшать или блокировать усвоение нутриентов. Этот термин распространяется только на вещества природного происхождения, являющиеся составными частями натуральных продуктов питания. Представители этой группы веществ рассматриваются как своеобразные антагонисты обычных пищевых веществ. В указанную группу входят антиферменты, антивитамины, </a:t>
            </a:r>
            <a:r>
              <a:rPr lang="ru-RU" sz="2000" i="1" dirty="0" err="1">
                <a:cs typeface="Aharoni" panose="02010803020104030203" pitchFamily="2" charset="-79"/>
              </a:rPr>
              <a:t>деминерализующие</a:t>
            </a:r>
            <a:r>
              <a:rPr lang="ru-RU" sz="2000" i="1" dirty="0">
                <a:cs typeface="Aharoni" panose="02010803020104030203" pitchFamily="2" charset="-79"/>
              </a:rPr>
              <a:t> вещества, другие соединения</a:t>
            </a:r>
            <a:r>
              <a:rPr lang="ru-RU" i="1" dirty="0">
                <a:cs typeface="Aharoni" panose="02010803020104030203" pitchFamily="2" charset="-79"/>
              </a:rPr>
              <a:t>.</a:t>
            </a:r>
          </a:p>
        </p:txBody>
      </p:sp>
    </p:spTree>
    <p:extLst>
      <p:ext uri="{BB962C8B-B14F-4D97-AF65-F5344CB8AC3E}">
        <p14:creationId xmlns:p14="http://schemas.microsoft.com/office/powerpoint/2010/main" val="2274642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0466408-8A1E-4665-9A14-C308A3989D1E}"/>
              </a:ext>
            </a:extLst>
          </p:cNvPr>
          <p:cNvSpPr txBox="1"/>
          <p:nvPr/>
        </p:nvSpPr>
        <p:spPr>
          <a:xfrm>
            <a:off x="212036" y="238540"/>
            <a:ext cx="8322366" cy="2031325"/>
          </a:xfrm>
          <a:prstGeom prst="rect">
            <a:avLst/>
          </a:prstGeom>
          <a:noFill/>
        </p:spPr>
        <p:txBody>
          <a:bodyPr wrap="square">
            <a:spAutoFit/>
          </a:bodyPr>
          <a:lstStyle/>
          <a:p>
            <a:r>
              <a:rPr lang="ru-RU" i="1" dirty="0">
                <a:cs typeface="Aharoni" panose="02010803020104030203" pitchFamily="2" charset="-79"/>
              </a:rPr>
              <a:t>Ингибиторы </a:t>
            </a:r>
            <a:r>
              <a:rPr lang="ru-RU" i="1" dirty="0" err="1">
                <a:cs typeface="Aharoni" panose="02010803020104030203" pitchFamily="2" charset="-79"/>
              </a:rPr>
              <a:t>протеиназ</a:t>
            </a:r>
            <a:r>
              <a:rPr lang="ru-RU" i="1" dirty="0">
                <a:cs typeface="Aharoni" panose="02010803020104030203" pitchFamily="2" charset="-79"/>
              </a:rPr>
              <a:t> (антиферменты) - вещества белковой природы, блокирующие активность ферментов. Содержатся в сырых бобовых, яичном белке, пшенице, ячмене, других продуктах растительного и животного происхождения, не подвергшихся тепловой обработке. Изучено воздействие антиферментов на пищеварительные ферменты, в частности, на пепсин, трипсин, α-амилазу. Выявлено, что трипсин человека находится в катионной форме и поэтому нечувствителен к </a:t>
            </a:r>
            <a:r>
              <a:rPr lang="ru-RU" i="1" dirty="0" err="1">
                <a:cs typeface="Aharoni" panose="02010803020104030203" pitchFamily="2" charset="-79"/>
              </a:rPr>
              <a:t>антипротеазе</a:t>
            </a:r>
            <a:r>
              <a:rPr lang="ru-RU" i="1" dirty="0">
                <a:cs typeface="Aharoni" panose="02010803020104030203" pitchFamily="2" charset="-79"/>
              </a:rPr>
              <a:t> бобовых</a:t>
            </a:r>
          </a:p>
        </p:txBody>
      </p:sp>
      <p:sp>
        <p:nvSpPr>
          <p:cNvPr id="5" name="TextBox 4">
            <a:extLst>
              <a:ext uri="{FF2B5EF4-FFF2-40B4-BE49-F238E27FC236}">
                <a16:creationId xmlns:a16="http://schemas.microsoft.com/office/drawing/2014/main" xmlns="" id="{EDD26E03-3340-42A3-9E0D-05162F0F15E3}"/>
              </a:ext>
            </a:extLst>
          </p:cNvPr>
          <p:cNvSpPr txBox="1"/>
          <p:nvPr/>
        </p:nvSpPr>
        <p:spPr>
          <a:xfrm>
            <a:off x="4744278" y="2451651"/>
            <a:ext cx="7209183" cy="1754326"/>
          </a:xfrm>
          <a:prstGeom prst="rect">
            <a:avLst/>
          </a:prstGeom>
          <a:noFill/>
        </p:spPr>
        <p:txBody>
          <a:bodyPr wrap="square">
            <a:spAutoFit/>
          </a:bodyPr>
          <a:lstStyle/>
          <a:p>
            <a:r>
              <a:rPr lang="ru-RU" b="1" i="1" dirty="0">
                <a:solidFill>
                  <a:schemeClr val="accent5">
                    <a:lumMod val="50000"/>
                  </a:schemeClr>
                </a:solidFill>
              </a:rPr>
              <a:t>Механизм действия этих </a:t>
            </a:r>
            <a:r>
              <a:rPr lang="ru-RU" b="1" i="1" dirty="0" err="1">
                <a:solidFill>
                  <a:schemeClr val="accent5">
                    <a:lumMod val="50000"/>
                  </a:schemeClr>
                </a:solidFill>
              </a:rPr>
              <a:t>антиалиментарных</a:t>
            </a:r>
            <a:r>
              <a:rPr lang="ru-RU" b="1" i="1" dirty="0">
                <a:solidFill>
                  <a:schemeClr val="accent5">
                    <a:lumMod val="50000"/>
                  </a:schemeClr>
                </a:solidFill>
              </a:rPr>
              <a:t> веществ заключается в образовании стойких </a:t>
            </a:r>
            <a:r>
              <a:rPr lang="ru-RU" b="1" i="1" dirty="0" err="1">
                <a:solidFill>
                  <a:schemeClr val="accent5">
                    <a:lumMod val="50000"/>
                  </a:schemeClr>
                </a:solidFill>
              </a:rPr>
              <a:t>энзимингибиторных</a:t>
            </a:r>
            <a:r>
              <a:rPr lang="ru-RU" b="1" i="1" dirty="0">
                <a:solidFill>
                  <a:schemeClr val="accent5">
                    <a:lumMod val="50000"/>
                  </a:schemeClr>
                </a:solidFill>
              </a:rPr>
              <a:t> комплексов и подавлении активности главных протеолитических ферментов поджелудочной железы: трипсина, химотрипсина и </a:t>
            </a:r>
            <a:r>
              <a:rPr lang="ru-RU" b="1" i="1" dirty="0" err="1">
                <a:solidFill>
                  <a:schemeClr val="accent5">
                    <a:lumMod val="50000"/>
                  </a:schemeClr>
                </a:solidFill>
              </a:rPr>
              <a:t>эластазы</a:t>
            </a:r>
            <a:r>
              <a:rPr lang="ru-RU" b="1" i="1" dirty="0">
                <a:solidFill>
                  <a:schemeClr val="accent5">
                    <a:lumMod val="50000"/>
                  </a:schemeClr>
                </a:solidFill>
              </a:rPr>
              <a:t>. Результатом такой блокады является снижение усвоения белковых веществ рациона.</a:t>
            </a:r>
          </a:p>
        </p:txBody>
      </p:sp>
      <p:sp>
        <p:nvSpPr>
          <p:cNvPr id="7" name="TextBox 6">
            <a:extLst>
              <a:ext uri="{FF2B5EF4-FFF2-40B4-BE49-F238E27FC236}">
                <a16:creationId xmlns:a16="http://schemas.microsoft.com/office/drawing/2014/main" xmlns="" id="{9D2927D7-22D7-41A6-B6D1-682183DAF532}"/>
              </a:ext>
            </a:extLst>
          </p:cNvPr>
          <p:cNvSpPr txBox="1"/>
          <p:nvPr/>
        </p:nvSpPr>
        <p:spPr>
          <a:xfrm>
            <a:off x="357809" y="4387763"/>
            <a:ext cx="9780104" cy="2246769"/>
          </a:xfrm>
          <a:prstGeom prst="rect">
            <a:avLst/>
          </a:prstGeom>
          <a:noFill/>
        </p:spPr>
        <p:txBody>
          <a:bodyPr wrap="square">
            <a:spAutoFit/>
          </a:bodyPr>
          <a:lstStyle/>
          <a:p>
            <a:pPr algn="just"/>
            <a:r>
              <a:rPr lang="ru-RU" sz="1400" b="1" i="1" dirty="0">
                <a:solidFill>
                  <a:schemeClr val="accent6">
                    <a:lumMod val="50000"/>
                  </a:schemeClr>
                </a:solidFill>
                <a:effectLst/>
                <a:latin typeface="Arial" panose="020B0604020202020204" pitchFamily="34" charset="0"/>
                <a:cs typeface="Aharoni" panose="02010803020104030203" pitchFamily="2" charset="-79"/>
              </a:rPr>
              <a:t>Антивитамины. </a:t>
            </a:r>
            <a:r>
              <a:rPr lang="ru-RU" sz="1400" b="0" i="1" dirty="0">
                <a:solidFill>
                  <a:schemeClr val="accent6">
                    <a:lumMod val="50000"/>
                  </a:schemeClr>
                </a:solidFill>
                <a:effectLst/>
                <a:latin typeface="Arial" panose="020B0604020202020204" pitchFamily="34" charset="0"/>
                <a:cs typeface="Aharoni" panose="02010803020104030203" pitchFamily="2" charset="-79"/>
              </a:rPr>
              <a:t>Согласно современным представлениям, к антивитаминам относят две группы соединений:</a:t>
            </a:r>
          </a:p>
          <a:p>
            <a:pPr algn="just">
              <a:buFont typeface="Arial" panose="020B0604020202020204" pitchFamily="34" charset="0"/>
              <a:buChar char="•"/>
            </a:pPr>
            <a:r>
              <a:rPr lang="ru-RU" sz="1400" b="0" i="1" dirty="0">
                <a:solidFill>
                  <a:schemeClr val="accent6">
                    <a:lumMod val="50000"/>
                  </a:schemeClr>
                </a:solidFill>
                <a:effectLst/>
                <a:latin typeface="Arial" panose="020B0604020202020204" pitchFamily="34" charset="0"/>
                <a:cs typeface="Aharoni" panose="02010803020104030203" pitchFamily="2" charset="-79"/>
              </a:rPr>
              <a:t>соединения, по механизму действия подобные антиметаболитам. Этот механизм направлен на конкурентные взаимоотношения между витаминами и антивитаминами;</a:t>
            </a:r>
          </a:p>
          <a:p>
            <a:pPr algn="just">
              <a:buFont typeface="Arial" panose="020B0604020202020204" pitchFamily="34" charset="0"/>
              <a:buChar char="•"/>
            </a:pPr>
            <a:r>
              <a:rPr lang="ru-RU" sz="1400" b="0" i="1" dirty="0">
                <a:solidFill>
                  <a:schemeClr val="accent6">
                    <a:lumMod val="50000"/>
                  </a:schemeClr>
                </a:solidFill>
                <a:effectLst/>
                <a:latin typeface="Arial" panose="020B0604020202020204" pitchFamily="34" charset="0"/>
                <a:cs typeface="Aharoni" panose="02010803020104030203" pitchFamily="2" charset="-79"/>
              </a:rPr>
              <a:t>соединения, способные модифицировать витамины, уменьшать их биологическую активность и приводить к их разрушению.</a:t>
            </a:r>
          </a:p>
          <a:p>
            <a:pPr algn="just"/>
            <a:r>
              <a:rPr lang="ru-RU" sz="1400" b="0" i="1" dirty="0">
                <a:solidFill>
                  <a:schemeClr val="accent6">
                    <a:lumMod val="50000"/>
                  </a:schemeClr>
                </a:solidFill>
                <a:effectLst/>
                <a:latin typeface="Arial" panose="020B0604020202020204" pitchFamily="34" charset="0"/>
                <a:cs typeface="Aharoni" panose="02010803020104030203" pitchFamily="2" charset="-79"/>
              </a:rPr>
              <a:t>Таким образом, антивитамины — это соединения различной природы, обладающие способностью уменьшать или полностью ликвидировать специфический эффект витаминов, независимо от механизма действия этих витаминов. </a:t>
            </a:r>
          </a:p>
          <a:p>
            <a:pPr algn="just"/>
            <a:r>
              <a:rPr lang="ru-RU" sz="1400" b="0" i="1" dirty="0">
                <a:solidFill>
                  <a:schemeClr val="accent6">
                    <a:lumMod val="50000"/>
                  </a:schemeClr>
                </a:solidFill>
                <a:effectLst/>
                <a:latin typeface="Arial" panose="020B0604020202020204" pitchFamily="34" charset="0"/>
                <a:cs typeface="Aharoni" panose="02010803020104030203" pitchFamily="2" charset="-79"/>
              </a:rPr>
              <a:t>Следовательно, к антивитаминам не относятся вещества, увеличивающие или уменьшающие потребность организма в витаминах (например, углеводы по отношению к тиамину).</a:t>
            </a:r>
          </a:p>
        </p:txBody>
      </p:sp>
      <p:pic>
        <p:nvPicPr>
          <p:cNvPr id="8" name="Рисунок 7">
            <a:extLst>
              <a:ext uri="{FF2B5EF4-FFF2-40B4-BE49-F238E27FC236}">
                <a16:creationId xmlns:a16="http://schemas.microsoft.com/office/drawing/2014/main" xmlns="" id="{43F29DBB-642D-40A7-83E5-9CF2794730F2}"/>
              </a:ext>
            </a:extLst>
          </p:cNvPr>
          <p:cNvPicPr>
            <a:picLocks noChangeAspect="1"/>
          </p:cNvPicPr>
          <p:nvPr/>
        </p:nvPicPr>
        <p:blipFill>
          <a:blip r:embed="rId2"/>
          <a:stretch>
            <a:fillRect/>
          </a:stretch>
        </p:blipFill>
        <p:spPr>
          <a:xfrm>
            <a:off x="8110329" y="0"/>
            <a:ext cx="3988905" cy="2451652"/>
          </a:xfrm>
          <a:prstGeom prst="rect">
            <a:avLst/>
          </a:prstGeom>
        </p:spPr>
      </p:pic>
    </p:spTree>
    <p:extLst>
      <p:ext uri="{BB962C8B-B14F-4D97-AF65-F5344CB8AC3E}">
        <p14:creationId xmlns:p14="http://schemas.microsoft.com/office/powerpoint/2010/main" val="153371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027C7BB-EE7B-4065-B5CC-76A06CE69E3D}"/>
              </a:ext>
            </a:extLst>
          </p:cNvPr>
          <p:cNvSpPr txBox="1"/>
          <p:nvPr/>
        </p:nvSpPr>
        <p:spPr>
          <a:xfrm>
            <a:off x="212035" y="159025"/>
            <a:ext cx="11873948" cy="6832640"/>
          </a:xfrm>
          <a:prstGeom prst="rect">
            <a:avLst/>
          </a:prstGeom>
          <a:noFill/>
        </p:spPr>
        <p:txBody>
          <a:bodyPr wrap="square">
            <a:spAutoFit/>
          </a:bodyPr>
          <a:lstStyle/>
          <a:p>
            <a:pPr algn="ctr"/>
            <a:r>
              <a:rPr lang="ru-RU" b="1" dirty="0">
                <a:solidFill>
                  <a:schemeClr val="accent2">
                    <a:lumMod val="50000"/>
                  </a:schemeClr>
                </a:solidFill>
              </a:rPr>
              <a:t>В отношении аскорбиновой кислоты (витамина С) антивитаминными факторами являются окислительные ферменты — </a:t>
            </a:r>
            <a:r>
              <a:rPr lang="ru-RU" b="1" dirty="0" err="1">
                <a:solidFill>
                  <a:schemeClr val="accent2">
                    <a:lumMod val="50000"/>
                  </a:schemeClr>
                </a:solidFill>
              </a:rPr>
              <a:t>аскорбатоксидаза</a:t>
            </a:r>
            <a:r>
              <a:rPr lang="ru-RU" b="1" dirty="0">
                <a:solidFill>
                  <a:schemeClr val="accent2">
                    <a:lumMod val="50000"/>
                  </a:schemeClr>
                </a:solidFill>
              </a:rPr>
              <a:t>, </a:t>
            </a:r>
            <a:r>
              <a:rPr lang="ru-RU" b="1" dirty="0" err="1">
                <a:solidFill>
                  <a:schemeClr val="accent2">
                    <a:lumMod val="50000"/>
                  </a:schemeClr>
                </a:solidFill>
              </a:rPr>
              <a:t>полифенолоксидазы</a:t>
            </a:r>
            <a:r>
              <a:rPr lang="ru-RU" b="1" dirty="0">
                <a:solidFill>
                  <a:schemeClr val="accent2">
                    <a:lumMod val="50000"/>
                  </a:schemeClr>
                </a:solidFill>
              </a:rPr>
              <a:t> и др. Особенно сильное влияние оказывает </a:t>
            </a:r>
            <a:r>
              <a:rPr lang="ru-RU" b="1" dirty="0" err="1">
                <a:solidFill>
                  <a:schemeClr val="accent2">
                    <a:lumMod val="50000"/>
                  </a:schemeClr>
                </a:solidFill>
              </a:rPr>
              <a:t>аскорбатоксидаза</a:t>
            </a:r>
            <a:r>
              <a:rPr lang="ru-RU" b="1" dirty="0">
                <a:solidFill>
                  <a:schemeClr val="accent2">
                    <a:lumMod val="50000"/>
                  </a:schemeClr>
                </a:solidFill>
              </a:rPr>
              <a:t>, содержащаяся в овощах, фруктах и ягодах. Она катализирует реакцию окисления аскорбиновой кислоты до дегидроаскорбиновой. В организме человека дегидроаскорбиновая кислота способна проявлять в полной мере биологическую активность витамина С, </a:t>
            </a:r>
            <a:r>
              <a:rPr lang="ru-RU" b="1" dirty="0" err="1">
                <a:solidFill>
                  <a:schemeClr val="accent2">
                    <a:lumMod val="50000"/>
                  </a:schemeClr>
                </a:solidFill>
              </a:rPr>
              <a:t>восстанавливаясь</a:t>
            </a:r>
            <a:r>
              <a:rPr lang="ru-RU" b="1" dirty="0">
                <a:solidFill>
                  <a:schemeClr val="accent2">
                    <a:lumMod val="50000"/>
                  </a:schemeClr>
                </a:solidFill>
              </a:rPr>
              <a:t> под воздействием </a:t>
            </a:r>
            <a:r>
              <a:rPr lang="ru-RU" b="1" dirty="0" err="1">
                <a:solidFill>
                  <a:schemeClr val="accent2">
                    <a:lumMod val="50000"/>
                  </a:schemeClr>
                </a:solidFill>
              </a:rPr>
              <a:t>глутатионредуктазы</a:t>
            </a:r>
            <a:r>
              <a:rPr lang="ru-RU" b="1" dirty="0">
                <a:solidFill>
                  <a:schemeClr val="accent2">
                    <a:lumMod val="50000"/>
                  </a:schemeClr>
                </a:solidFill>
              </a:rPr>
              <a:t>. Вне организма она характеризуется высокой степенью </a:t>
            </a:r>
            <a:r>
              <a:rPr lang="ru-RU" b="1" dirty="0" err="1">
                <a:solidFill>
                  <a:schemeClr val="accent2">
                    <a:lumMod val="50000"/>
                  </a:schemeClr>
                </a:solidFill>
              </a:rPr>
              <a:t>термолабильности</a:t>
            </a:r>
            <a:r>
              <a:rPr lang="ru-RU" b="1" dirty="0">
                <a:solidFill>
                  <a:schemeClr val="accent2">
                    <a:lumMod val="50000"/>
                  </a:schemeClr>
                </a:solidFill>
              </a:rPr>
              <a:t>: полностью разрушается в нейтральной среде при 10-минутном нагревании до 60°С в щелочной среде — при комнатной температуре. Поэтому учет активности </a:t>
            </a:r>
            <a:r>
              <a:rPr lang="ru-RU" b="1" dirty="0" err="1">
                <a:solidFill>
                  <a:schemeClr val="accent2">
                    <a:lumMod val="50000"/>
                  </a:schemeClr>
                </a:solidFill>
              </a:rPr>
              <a:t>аскорбатоксидазы</a:t>
            </a:r>
            <a:r>
              <a:rPr lang="ru-RU" b="1" dirty="0">
                <a:solidFill>
                  <a:schemeClr val="accent2">
                    <a:lumMod val="50000"/>
                  </a:schemeClr>
                </a:solidFill>
              </a:rPr>
              <a:t> имеет важное значение при решении ряда технологических вопросов, связанных с сохранением витаминов в пище</a:t>
            </a:r>
            <a:r>
              <a:rPr lang="ru-RU" dirty="0"/>
              <a:t>.</a:t>
            </a:r>
          </a:p>
          <a:p>
            <a:endParaRPr lang="ru-RU" dirty="0"/>
          </a:p>
          <a:p>
            <a:r>
              <a:rPr lang="ru-RU" b="1" i="1" dirty="0">
                <a:solidFill>
                  <a:schemeClr val="accent5">
                    <a:lumMod val="50000"/>
                  </a:schemeClr>
                </a:solidFill>
              </a:rPr>
              <a:t>Содержание и активность </a:t>
            </a:r>
            <a:r>
              <a:rPr lang="ru-RU" b="1" i="1" dirty="0" err="1">
                <a:solidFill>
                  <a:schemeClr val="accent5">
                    <a:lumMod val="50000"/>
                  </a:schemeClr>
                </a:solidFill>
              </a:rPr>
              <a:t>аскорбатоксидазы</a:t>
            </a:r>
            <a:r>
              <a:rPr lang="ru-RU" b="1" i="1" dirty="0">
                <a:solidFill>
                  <a:schemeClr val="accent5">
                    <a:lumMod val="50000"/>
                  </a:schemeClr>
                </a:solidFill>
              </a:rPr>
              <a:t> в различных продуктах питания не одинаковы. Наибольшее ее количество обнаружено в огурцах и кабачках, наименьшее — в моркови, свекле, помидорах, черной смородине и др. Разложение аскорбиновой кислоты под воздействием </a:t>
            </a:r>
            <a:r>
              <a:rPr lang="ru-RU" b="1" i="1" dirty="0" err="1">
                <a:solidFill>
                  <a:schemeClr val="accent5">
                    <a:lumMod val="50000"/>
                  </a:schemeClr>
                </a:solidFill>
              </a:rPr>
              <a:t>аскорбатоксидазы</a:t>
            </a:r>
            <a:r>
              <a:rPr lang="ru-RU" b="1" i="1" dirty="0">
                <a:solidFill>
                  <a:schemeClr val="accent5">
                    <a:lumMod val="50000"/>
                  </a:schemeClr>
                </a:solidFill>
              </a:rPr>
              <a:t> и хлорофилла происходит наиболее активно при измельчении растительного сырья, когда нарушается целостность клетки и возникают благоприятные условия для взаимодействия фермента и субстрата. </a:t>
            </a:r>
          </a:p>
          <a:p>
            <a:r>
              <a:rPr lang="ru-RU" b="1" i="1" dirty="0">
                <a:solidFill>
                  <a:schemeClr val="accent5">
                    <a:lumMod val="50000"/>
                  </a:schemeClr>
                </a:solidFill>
              </a:rPr>
              <a:t>Смесь сырых размельченных овощей за 6 ч хранения теряет более половины аскорбиновой кислоты. Для окисления половины аскорбиновой кислоты достаточно 15 мин после приготовления тыквенного сока, 35 мин — в соке капусты, 45 мин — сока кресс-салата и т. д. Поэтому рекомендуют пить соки непосредственно после их изготовления или потреблять овощи, фрукты и ягоды в натуральном виде, избегая их измельчения и приготовления различных салатов.</a:t>
            </a:r>
          </a:p>
          <a:p>
            <a:endParaRPr lang="ru-RU" dirty="0"/>
          </a:p>
          <a:p>
            <a:pPr algn="ctr"/>
            <a:r>
              <a:rPr lang="ru-RU" sz="2000" b="1" i="1" dirty="0">
                <a:solidFill>
                  <a:srgbClr val="C00000"/>
                </a:solidFill>
              </a:rPr>
              <a:t>Активность </a:t>
            </a:r>
            <a:r>
              <a:rPr lang="ru-RU" sz="2000" b="1" i="1" dirty="0" err="1">
                <a:solidFill>
                  <a:srgbClr val="C00000"/>
                </a:solidFill>
              </a:rPr>
              <a:t>аскорбатоксидазы</a:t>
            </a:r>
            <a:r>
              <a:rPr lang="ru-RU" sz="2000" b="1" i="1" dirty="0">
                <a:solidFill>
                  <a:srgbClr val="C00000"/>
                </a:solidFill>
              </a:rPr>
              <a:t> подавляется под влиянием флавоноидов, 1–3-минутном прогревании сырья при 100°С, что необходимо учитывать в технологии и приготовлении пищевых продуктов и кулинарных изделий.</a:t>
            </a:r>
          </a:p>
        </p:txBody>
      </p:sp>
    </p:spTree>
    <p:extLst>
      <p:ext uri="{BB962C8B-B14F-4D97-AF65-F5344CB8AC3E}">
        <p14:creationId xmlns:p14="http://schemas.microsoft.com/office/powerpoint/2010/main" val="66848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A6E937-B9C4-43D0-9863-8309393E72B7}"/>
              </a:ext>
            </a:extLst>
          </p:cNvPr>
          <p:cNvSpPr txBox="1"/>
          <p:nvPr/>
        </p:nvSpPr>
        <p:spPr>
          <a:xfrm>
            <a:off x="450574" y="172279"/>
            <a:ext cx="11211338" cy="1631216"/>
          </a:xfrm>
          <a:prstGeom prst="rect">
            <a:avLst/>
          </a:prstGeom>
          <a:noFill/>
        </p:spPr>
        <p:txBody>
          <a:bodyPr wrap="square">
            <a:spAutoFit/>
          </a:bodyPr>
          <a:lstStyle/>
          <a:p>
            <a:pPr algn="ctr"/>
            <a:r>
              <a:rPr lang="ru-RU" sz="2000" b="1" i="1" dirty="0">
                <a:solidFill>
                  <a:schemeClr val="accent5">
                    <a:lumMod val="50000"/>
                  </a:schemeClr>
                </a:solidFill>
                <a:cs typeface="Aharoni" panose="02010803020104030203" pitchFamily="2" charset="-79"/>
              </a:rPr>
              <a:t>Для тиамина (витамина В1) антивитаминными факторами являются тиаминаза, содержащаяся в сырой рыбе, вещества с Р-витаминным действием —</a:t>
            </a:r>
            <a:r>
              <a:rPr lang="ru-RU" sz="2000" b="1" i="1" dirty="0" err="1">
                <a:solidFill>
                  <a:schemeClr val="accent5">
                    <a:lumMod val="50000"/>
                  </a:schemeClr>
                </a:solidFill>
                <a:cs typeface="Aharoni" panose="02010803020104030203" pitchFamily="2" charset="-79"/>
              </a:rPr>
              <a:t>ортодифенолы</a:t>
            </a:r>
            <a:r>
              <a:rPr lang="ru-RU" sz="2000" b="1" i="1" dirty="0">
                <a:solidFill>
                  <a:schemeClr val="accent5">
                    <a:lumMod val="50000"/>
                  </a:schemeClr>
                </a:solidFill>
                <a:cs typeface="Aharoni" panose="02010803020104030203" pitchFamily="2" charset="-79"/>
              </a:rPr>
              <a:t>, биофлавоноиды, основными источниками которых служат кофе и чай. Разрушающее действие на витамин В1 оказывает </a:t>
            </a:r>
            <a:r>
              <a:rPr lang="ru-RU" sz="2000" b="1" i="1" dirty="0" err="1">
                <a:solidFill>
                  <a:schemeClr val="accent5">
                    <a:lumMod val="50000"/>
                  </a:schemeClr>
                </a:solidFill>
                <a:cs typeface="Aharoni" panose="02010803020104030203" pitchFamily="2" charset="-79"/>
              </a:rPr>
              <a:t>окситиамин</a:t>
            </a:r>
            <a:r>
              <a:rPr lang="ru-RU" sz="2000" b="1" i="1" dirty="0">
                <a:solidFill>
                  <a:schemeClr val="accent5">
                    <a:lumMod val="50000"/>
                  </a:schemeClr>
                </a:solidFill>
                <a:cs typeface="Aharoni" panose="02010803020104030203" pitchFamily="2" charset="-79"/>
              </a:rPr>
              <a:t>, образующийся при длительном кипячении кислых ягод и фруктов.</a:t>
            </a:r>
          </a:p>
        </p:txBody>
      </p:sp>
      <p:sp>
        <p:nvSpPr>
          <p:cNvPr id="5" name="TextBox 4">
            <a:extLst>
              <a:ext uri="{FF2B5EF4-FFF2-40B4-BE49-F238E27FC236}">
                <a16:creationId xmlns:a16="http://schemas.microsoft.com/office/drawing/2014/main" xmlns="" id="{41634269-47A1-4D47-A016-C0E457894AD6}"/>
              </a:ext>
            </a:extLst>
          </p:cNvPr>
          <p:cNvSpPr txBox="1"/>
          <p:nvPr/>
        </p:nvSpPr>
        <p:spPr>
          <a:xfrm>
            <a:off x="198783" y="1802296"/>
            <a:ext cx="11794434" cy="3139321"/>
          </a:xfrm>
          <a:prstGeom prst="rect">
            <a:avLst/>
          </a:prstGeom>
          <a:noFill/>
        </p:spPr>
        <p:txBody>
          <a:bodyPr wrap="square">
            <a:spAutoFit/>
          </a:bodyPr>
          <a:lstStyle/>
          <a:p>
            <a:r>
              <a:rPr lang="ru-RU" b="1" i="1" dirty="0">
                <a:solidFill>
                  <a:schemeClr val="accent2">
                    <a:lumMod val="50000"/>
                  </a:schemeClr>
                </a:solidFill>
                <a:cs typeface="Aharoni" panose="02010803020104030203" pitchFamily="2" charset="-79"/>
              </a:rPr>
              <a:t>Всасываясь из кишечника, тиамин в присутствии магния превращается в свою активную форму </a:t>
            </a:r>
            <a:r>
              <a:rPr lang="ru-RU" b="1" i="1" dirty="0" err="1">
                <a:solidFill>
                  <a:schemeClr val="accent2">
                    <a:lumMod val="50000"/>
                  </a:schemeClr>
                </a:solidFill>
                <a:cs typeface="Aharoni" panose="02010803020104030203" pitchFamily="2" charset="-79"/>
              </a:rPr>
              <a:t>тиаминпирофосфат</a:t>
            </a:r>
            <a:r>
              <a:rPr lang="ru-RU" b="1" i="1" dirty="0">
                <a:solidFill>
                  <a:schemeClr val="accent2">
                    <a:lumMod val="50000"/>
                  </a:schemeClr>
                </a:solidFill>
                <a:cs typeface="Aharoni" panose="02010803020104030203" pitchFamily="2" charset="-79"/>
              </a:rPr>
              <a:t>. Другими производными тиамина являются: </a:t>
            </a:r>
            <a:r>
              <a:rPr lang="ru-RU" b="1" i="1" dirty="0" err="1">
                <a:solidFill>
                  <a:schemeClr val="accent2">
                    <a:lumMod val="50000"/>
                  </a:schemeClr>
                </a:solidFill>
                <a:cs typeface="Aharoni" panose="02010803020104030203" pitchFamily="2" charset="-79"/>
              </a:rPr>
              <a:t>тиаминтрифосфат</a:t>
            </a:r>
            <a:r>
              <a:rPr lang="ru-RU" b="1" i="1" dirty="0">
                <a:solidFill>
                  <a:schemeClr val="accent2">
                    <a:lumMod val="50000"/>
                  </a:schemeClr>
                </a:solidFill>
                <a:cs typeface="Aharoni" panose="02010803020104030203" pitchFamily="2" charset="-79"/>
              </a:rPr>
              <a:t>, </a:t>
            </a:r>
            <a:r>
              <a:rPr lang="ru-RU" b="1" i="1" dirty="0" err="1">
                <a:solidFill>
                  <a:schemeClr val="accent2">
                    <a:lumMod val="50000"/>
                  </a:schemeClr>
                </a:solidFill>
                <a:cs typeface="Aharoni" panose="02010803020104030203" pitchFamily="2" charset="-79"/>
              </a:rPr>
              <a:t>аденозинтиаминдифосфат</a:t>
            </a:r>
            <a:r>
              <a:rPr lang="ru-RU" b="1" i="1" dirty="0">
                <a:solidFill>
                  <a:schemeClr val="accent2">
                    <a:lumMod val="50000"/>
                  </a:schemeClr>
                </a:solidFill>
                <a:cs typeface="Aharoni" panose="02010803020104030203" pitchFamily="2" charset="-79"/>
              </a:rPr>
              <a:t>, </a:t>
            </a:r>
            <a:r>
              <a:rPr lang="ru-RU" b="1" i="1" dirty="0" err="1">
                <a:solidFill>
                  <a:schemeClr val="accent2">
                    <a:lumMod val="50000"/>
                  </a:schemeClr>
                </a:solidFill>
                <a:cs typeface="Aharoni" panose="02010803020104030203" pitchFamily="2" charset="-79"/>
              </a:rPr>
              <a:t>аденозинтиаминтрифосфат</a:t>
            </a:r>
            <a:r>
              <a:rPr lang="ru-RU" b="1" i="1" dirty="0">
                <a:solidFill>
                  <a:schemeClr val="accent2">
                    <a:lumMod val="50000"/>
                  </a:schemeClr>
                </a:solidFill>
                <a:cs typeface="Aharoni" panose="02010803020104030203" pitchFamily="2" charset="-79"/>
              </a:rPr>
              <a:t>.</a:t>
            </a:r>
          </a:p>
          <a:p>
            <a:endParaRPr lang="ru-RU" b="1" i="1" dirty="0">
              <a:solidFill>
                <a:schemeClr val="accent2">
                  <a:lumMod val="50000"/>
                </a:schemeClr>
              </a:solidFill>
              <a:cs typeface="Aharoni" panose="02010803020104030203" pitchFamily="2" charset="-79"/>
            </a:endParaRPr>
          </a:p>
          <a:p>
            <a:r>
              <a:rPr lang="ru-RU" b="1" i="1" dirty="0">
                <a:solidFill>
                  <a:schemeClr val="accent2">
                    <a:lumMod val="50000"/>
                  </a:schemeClr>
                </a:solidFill>
                <a:cs typeface="Aharoni" panose="02010803020104030203" pitchFamily="2" charset="-79"/>
              </a:rPr>
              <a:t>Тиаминаза, в отличие от </a:t>
            </a:r>
            <a:r>
              <a:rPr lang="ru-RU" b="1" i="1" dirty="0" err="1">
                <a:solidFill>
                  <a:schemeClr val="accent2">
                    <a:lumMod val="50000"/>
                  </a:schemeClr>
                </a:solidFill>
                <a:cs typeface="Aharoni" panose="02010803020104030203" pitchFamily="2" charset="-79"/>
              </a:rPr>
              <a:t>аскорбатоксидазы</a:t>
            </a:r>
            <a:r>
              <a:rPr lang="ru-RU" b="1" i="1" dirty="0">
                <a:solidFill>
                  <a:schemeClr val="accent2">
                    <a:lumMod val="50000"/>
                  </a:schemeClr>
                </a:solidFill>
                <a:cs typeface="Aharoni" panose="02010803020104030203" pitchFamily="2" charset="-79"/>
              </a:rPr>
              <a:t>, «работает» внутри организма человека, создавая при определенных условиях дефицит тиамина. Наибольшее количество тиаминазы обнаружено у пресноводных рыб, в частности, у семейств карповых, сельдевых, корюшковых. У трески, наваги, бычков и ряда других морских рыб этот фермент полностью отсутствует.</a:t>
            </a:r>
          </a:p>
          <a:p>
            <a:endParaRPr lang="ru-RU" b="1" i="1" dirty="0">
              <a:solidFill>
                <a:schemeClr val="accent2">
                  <a:lumMod val="50000"/>
                </a:schemeClr>
              </a:solidFill>
              <a:cs typeface="Aharoni" panose="02010803020104030203" pitchFamily="2" charset="-79"/>
            </a:endParaRPr>
          </a:p>
          <a:p>
            <a:r>
              <a:rPr lang="ru-RU" b="1" i="1" dirty="0">
                <a:solidFill>
                  <a:schemeClr val="accent2">
                    <a:lumMod val="50000"/>
                  </a:schemeClr>
                </a:solidFill>
                <a:cs typeface="Aharoni" panose="02010803020104030203" pitchFamily="2" charset="-79"/>
              </a:rPr>
              <a:t>Потребление в пищу сырой рыбы и привычка жевать бетель у некоторых народностей (например, жителей Таиланда) приводят к развитию недостаточности витамина В1.</a:t>
            </a:r>
          </a:p>
        </p:txBody>
      </p:sp>
      <p:sp>
        <p:nvSpPr>
          <p:cNvPr id="7" name="TextBox 6">
            <a:extLst>
              <a:ext uri="{FF2B5EF4-FFF2-40B4-BE49-F238E27FC236}">
                <a16:creationId xmlns:a16="http://schemas.microsoft.com/office/drawing/2014/main" xmlns="" id="{7809BAB8-E510-4726-9014-F762DD9AA570}"/>
              </a:ext>
            </a:extLst>
          </p:cNvPr>
          <p:cNvSpPr txBox="1"/>
          <p:nvPr/>
        </p:nvSpPr>
        <p:spPr>
          <a:xfrm>
            <a:off x="1" y="4941617"/>
            <a:ext cx="12191999" cy="1631216"/>
          </a:xfrm>
          <a:prstGeom prst="rect">
            <a:avLst/>
          </a:prstGeom>
          <a:noFill/>
        </p:spPr>
        <p:txBody>
          <a:bodyPr wrap="square">
            <a:spAutoFit/>
          </a:bodyPr>
          <a:lstStyle/>
          <a:p>
            <a:pPr algn="just"/>
            <a:r>
              <a:rPr lang="ru-RU" sz="2000" b="0" i="1" dirty="0">
                <a:solidFill>
                  <a:schemeClr val="accent6">
                    <a:lumMod val="50000"/>
                  </a:schemeClr>
                </a:solidFill>
                <a:effectLst/>
                <a:latin typeface="+mj-lt"/>
              </a:rPr>
              <a:t>Возникновение дефицита тиамина у людей может быть обусловлено наличием в кишечном тракте бактерий (</a:t>
            </a:r>
            <a:r>
              <a:rPr lang="ru-RU" sz="2000" b="0" i="1" dirty="0" err="1">
                <a:solidFill>
                  <a:schemeClr val="accent6">
                    <a:lumMod val="50000"/>
                  </a:schemeClr>
                </a:solidFill>
                <a:effectLst/>
                <a:latin typeface="+mj-lt"/>
              </a:rPr>
              <a:t>Bac</a:t>
            </a:r>
            <a:r>
              <a:rPr lang="ru-RU" sz="2000" b="0" i="1" dirty="0">
                <a:solidFill>
                  <a:schemeClr val="accent6">
                    <a:lumMod val="50000"/>
                  </a:schemeClr>
                </a:solidFill>
                <a:effectLst/>
                <a:latin typeface="+mj-lt"/>
              </a:rPr>
              <a:t>. </a:t>
            </a:r>
            <a:r>
              <a:rPr lang="ru-RU" sz="2000" b="0" i="1" dirty="0" err="1">
                <a:solidFill>
                  <a:schemeClr val="accent6">
                    <a:lumMod val="50000"/>
                  </a:schemeClr>
                </a:solidFill>
                <a:effectLst/>
                <a:latin typeface="+mj-lt"/>
              </a:rPr>
              <a:t>thiaminolytic</a:t>
            </a:r>
            <a:r>
              <a:rPr lang="ru-RU" sz="2000" b="0" i="1" dirty="0">
                <a:solidFill>
                  <a:schemeClr val="accent6">
                    <a:lumMod val="50000"/>
                  </a:schemeClr>
                </a:solidFill>
                <a:effectLst/>
                <a:latin typeface="+mj-lt"/>
              </a:rPr>
              <a:t>, </a:t>
            </a:r>
            <a:r>
              <a:rPr lang="ru-RU" sz="2000" b="0" i="1" dirty="0" err="1">
                <a:solidFill>
                  <a:schemeClr val="accent6">
                    <a:lumMod val="50000"/>
                  </a:schemeClr>
                </a:solidFill>
                <a:effectLst/>
                <a:latin typeface="+mj-lt"/>
              </a:rPr>
              <a:t>Bac</a:t>
            </a:r>
            <a:r>
              <a:rPr lang="ru-RU" sz="2000" b="0" i="1" dirty="0">
                <a:solidFill>
                  <a:schemeClr val="accent6">
                    <a:lumMod val="50000"/>
                  </a:schemeClr>
                </a:solidFill>
                <a:effectLst/>
                <a:latin typeface="+mj-lt"/>
              </a:rPr>
              <a:t>. </a:t>
            </a:r>
            <a:r>
              <a:rPr lang="ru-RU" sz="2000" b="0" i="1" dirty="0" err="1">
                <a:solidFill>
                  <a:schemeClr val="accent6">
                    <a:lumMod val="50000"/>
                  </a:schemeClr>
                </a:solidFill>
                <a:effectLst/>
                <a:latin typeface="+mj-lt"/>
              </a:rPr>
              <a:t>anekrinolytieny</a:t>
            </a:r>
            <a:r>
              <a:rPr lang="ru-RU" sz="2000" b="0" i="1" dirty="0">
                <a:solidFill>
                  <a:schemeClr val="accent6">
                    <a:lumMod val="50000"/>
                  </a:schemeClr>
                </a:solidFill>
                <a:effectLst/>
                <a:latin typeface="+mj-lt"/>
              </a:rPr>
              <a:t>), продуцирующих тиаминазу. </a:t>
            </a:r>
            <a:r>
              <a:rPr lang="ru-RU" sz="2000" b="0" i="1" dirty="0" err="1">
                <a:solidFill>
                  <a:schemeClr val="accent6">
                    <a:lumMod val="50000"/>
                  </a:schemeClr>
                </a:solidFill>
                <a:effectLst/>
                <a:latin typeface="+mj-lt"/>
              </a:rPr>
              <a:t>Тиаминазную</a:t>
            </a:r>
            <a:r>
              <a:rPr lang="ru-RU" sz="2000" b="0" i="1" dirty="0">
                <a:solidFill>
                  <a:schemeClr val="accent6">
                    <a:lumMod val="50000"/>
                  </a:schemeClr>
                </a:solidFill>
                <a:effectLst/>
                <a:latin typeface="+mj-lt"/>
              </a:rPr>
              <a:t> болезнь в этом случае рассматривают как одну из форм дисбактериоза.</a:t>
            </a:r>
          </a:p>
          <a:p>
            <a:pPr algn="just"/>
            <a:r>
              <a:rPr lang="ru-RU" sz="2000" b="0" i="1" dirty="0">
                <a:solidFill>
                  <a:schemeClr val="accent6">
                    <a:lumMod val="50000"/>
                  </a:schemeClr>
                </a:solidFill>
                <a:effectLst/>
                <a:latin typeface="+mj-lt"/>
              </a:rPr>
              <a:t>Тиаминазы могут содержаться в продуктах растительного и животного происхождения, обусловливая расщепление части тиамина в пищевых продуктах в процессе их изготовления и хранения.</a:t>
            </a:r>
          </a:p>
        </p:txBody>
      </p:sp>
    </p:spTree>
    <p:extLst>
      <p:ext uri="{BB962C8B-B14F-4D97-AF65-F5344CB8AC3E}">
        <p14:creationId xmlns:p14="http://schemas.microsoft.com/office/powerpoint/2010/main" val="331982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6A6A743-C029-48D9-B990-C8163235BA13}"/>
              </a:ext>
            </a:extLst>
          </p:cNvPr>
          <p:cNvSpPr txBox="1"/>
          <p:nvPr/>
        </p:nvSpPr>
        <p:spPr>
          <a:xfrm>
            <a:off x="304800" y="339159"/>
            <a:ext cx="11324823" cy="6063198"/>
          </a:xfrm>
          <a:prstGeom prst="rect">
            <a:avLst/>
          </a:prstGeom>
          <a:noFill/>
        </p:spPr>
        <p:txBody>
          <a:bodyPr wrap="square">
            <a:spAutoFit/>
          </a:bodyPr>
          <a:lstStyle/>
          <a:p>
            <a:r>
              <a:rPr lang="ru-RU" sz="2400" i="1" dirty="0">
                <a:solidFill>
                  <a:srgbClr val="C00000"/>
                </a:solidFill>
                <a:cs typeface="Aharoni" panose="02010803020104030203" pitchFamily="2" charset="-79"/>
              </a:rPr>
              <a:t>Профилактика </a:t>
            </a:r>
            <a:r>
              <a:rPr lang="ru-RU" sz="2400" i="1" dirty="0" err="1">
                <a:solidFill>
                  <a:srgbClr val="C00000"/>
                </a:solidFill>
                <a:cs typeface="Aharoni" panose="02010803020104030203" pitchFamily="2" charset="-79"/>
              </a:rPr>
              <a:t>микронутриентного</a:t>
            </a:r>
            <a:r>
              <a:rPr lang="ru-RU" sz="2400" i="1" dirty="0">
                <a:solidFill>
                  <a:srgbClr val="C00000"/>
                </a:solidFill>
                <a:cs typeface="Aharoni" panose="02010803020104030203" pitchFamily="2" charset="-79"/>
              </a:rPr>
              <a:t> дефицита в питании</a:t>
            </a:r>
          </a:p>
          <a:p>
            <a:endParaRPr lang="ru-RU" sz="2400" i="1" dirty="0">
              <a:solidFill>
                <a:srgbClr val="C00000"/>
              </a:solidFill>
              <a:cs typeface="Aharoni" panose="02010803020104030203" pitchFamily="2" charset="-79"/>
            </a:endParaRPr>
          </a:p>
          <a:p>
            <a:r>
              <a:rPr lang="ru-RU" sz="2000" dirty="0"/>
              <a:t>Суточное потребление человеком йода с водой крайне мало. Около 90 % усваиваемого организмом йода поступает с продуктами питания, вклад водного и атмосферного пути значительно меньше - около 5 %. Основное количество этого микроэлемента поступает главным образом с продуктами моря, растительными продуктами.</a:t>
            </a:r>
          </a:p>
          <a:p>
            <a:endParaRPr lang="ru-RU" sz="2000" dirty="0"/>
          </a:p>
          <a:p>
            <a:r>
              <a:rPr lang="ru-RU" sz="2000" dirty="0"/>
              <a:t>Наиболее высокая концентрация йода присутствует в морской рыбе и морепродуктах (800-1000 мкг/кг). Особенно богаты йодом морские водоросли. Наиболее известная из них - морская капуста </a:t>
            </a:r>
            <a:r>
              <a:rPr lang="ru-RU" sz="2000" dirty="0" err="1"/>
              <a:t>Laminaria</a:t>
            </a:r>
            <a:r>
              <a:rPr lang="ru-RU" sz="2000" dirty="0"/>
              <a:t> (ламинария). Очень много йода в рыбьем жире.</a:t>
            </a:r>
          </a:p>
          <a:p>
            <a:endParaRPr lang="ru-RU" sz="2000" dirty="0"/>
          </a:p>
          <a:p>
            <a:r>
              <a:rPr lang="ru-RU" sz="2000" dirty="0"/>
              <a:t>На фоне даже умеренного дефицита йода в среднем на 10% снижаются интеллектуальные способности всего населения, что представляет собой серьезную угрозу интеллектуальному и экономическому потенциалу нации.</a:t>
            </a:r>
          </a:p>
          <a:p>
            <a:endParaRPr lang="ru-RU" sz="2000" dirty="0"/>
          </a:p>
          <a:p>
            <a:r>
              <a:rPr lang="ru-RU" sz="2000" dirty="0"/>
              <a:t>Реализация  концепции  государственной  политики  в  области здорового  питания  населения  Российской  Федерации  в </a:t>
            </a:r>
            <a:r>
              <a:rPr lang="ru-RU" sz="2000" b="0" i="0" dirty="0">
                <a:solidFill>
                  <a:srgbClr val="262525"/>
                </a:solidFill>
                <a:effectLst/>
                <a:latin typeface="Roboto"/>
              </a:rPr>
              <a:t>числе  приоритетных  направлений  современной  медицины  считает ликвидацию </a:t>
            </a:r>
            <a:r>
              <a:rPr lang="ru-RU" sz="2000" b="0" i="0" dirty="0" err="1">
                <a:solidFill>
                  <a:srgbClr val="262525"/>
                </a:solidFill>
                <a:effectLst/>
                <a:latin typeface="Roboto"/>
              </a:rPr>
              <a:t>микронутриентного</a:t>
            </a:r>
            <a:r>
              <a:rPr lang="ru-RU" sz="2000" b="0" i="0" dirty="0">
                <a:solidFill>
                  <a:srgbClr val="262525"/>
                </a:solidFill>
                <a:effectLst/>
                <a:latin typeface="Roboto"/>
              </a:rPr>
              <a:t> дефицита в питании.</a:t>
            </a:r>
            <a:endParaRPr lang="ru-RU" sz="2000" dirty="0"/>
          </a:p>
        </p:txBody>
      </p:sp>
    </p:spTree>
    <p:extLst>
      <p:ext uri="{BB962C8B-B14F-4D97-AF65-F5344CB8AC3E}">
        <p14:creationId xmlns:p14="http://schemas.microsoft.com/office/powerpoint/2010/main" val="3390176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29E4A8-EA90-45B2-BD90-FE9A1C5EF55A}"/>
              </a:ext>
            </a:extLst>
          </p:cNvPr>
          <p:cNvSpPr txBox="1"/>
          <p:nvPr/>
        </p:nvSpPr>
        <p:spPr>
          <a:xfrm>
            <a:off x="0" y="1"/>
            <a:ext cx="12192000" cy="6740307"/>
          </a:xfrm>
          <a:prstGeom prst="rect">
            <a:avLst/>
          </a:prstGeom>
          <a:noFill/>
        </p:spPr>
        <p:txBody>
          <a:bodyPr wrap="square">
            <a:spAutoFit/>
          </a:bodyPr>
          <a:lstStyle/>
          <a:p>
            <a:r>
              <a:rPr lang="ru-RU" sz="2400" b="1" i="1" dirty="0">
                <a:solidFill>
                  <a:schemeClr val="accent5">
                    <a:lumMod val="50000"/>
                  </a:schemeClr>
                </a:solidFill>
                <a:cs typeface="Aharoni" panose="02010803020104030203" pitchFamily="2" charset="-79"/>
              </a:rPr>
              <a:t>Для пиридоксина (витамин В6) антагонистом является </a:t>
            </a:r>
            <a:r>
              <a:rPr lang="ru-RU" sz="2400" b="1" i="1" dirty="0" err="1">
                <a:solidFill>
                  <a:schemeClr val="accent5">
                    <a:lumMod val="50000"/>
                  </a:schemeClr>
                </a:solidFill>
                <a:cs typeface="Aharoni" panose="02010803020104030203" pitchFamily="2" charset="-79"/>
              </a:rPr>
              <a:t>линатин</a:t>
            </a:r>
            <a:r>
              <a:rPr lang="ru-RU" sz="2400" b="1" i="1" dirty="0">
                <a:solidFill>
                  <a:schemeClr val="accent5">
                    <a:lumMod val="50000"/>
                  </a:schemeClr>
                </a:solidFill>
                <a:cs typeface="Aharoni" panose="02010803020104030203" pitchFamily="2" charset="-79"/>
              </a:rPr>
              <a:t>, содержащийся в семени льна. Ингибиторы </a:t>
            </a:r>
            <a:r>
              <a:rPr lang="ru-RU" sz="2400" b="1" i="1" dirty="0" err="1">
                <a:solidFill>
                  <a:schemeClr val="accent5">
                    <a:lumMod val="50000"/>
                  </a:schemeClr>
                </a:solidFill>
                <a:cs typeface="Aharoni" panose="02010803020104030203" pitchFamily="2" charset="-79"/>
              </a:rPr>
              <a:t>пиридоксалевых</a:t>
            </a:r>
            <a:r>
              <a:rPr lang="ru-RU" sz="2400" b="1" i="1" dirty="0">
                <a:solidFill>
                  <a:schemeClr val="accent5">
                    <a:lumMod val="50000"/>
                  </a:schemeClr>
                </a:solidFill>
                <a:cs typeface="Aharoni" panose="02010803020104030203" pitchFamily="2" charset="-79"/>
              </a:rPr>
              <a:t> ферментов обнаружены в ряде других продуктов — в съедобных грибах, некоторых видах семян бобовых и др.</a:t>
            </a:r>
          </a:p>
          <a:p>
            <a:endParaRPr lang="ru-RU" sz="2400" b="1" i="1" dirty="0">
              <a:solidFill>
                <a:schemeClr val="accent5">
                  <a:lumMod val="50000"/>
                </a:schemeClr>
              </a:solidFill>
              <a:cs typeface="Aharoni" panose="02010803020104030203" pitchFamily="2" charset="-79"/>
            </a:endParaRPr>
          </a:p>
          <a:p>
            <a:r>
              <a:rPr lang="ru-RU" sz="2400" b="1" i="1" dirty="0">
                <a:solidFill>
                  <a:schemeClr val="accent5">
                    <a:lumMod val="50000"/>
                  </a:schemeClr>
                </a:solidFill>
                <a:cs typeface="Aharoni" panose="02010803020104030203" pitchFamily="2" charset="-79"/>
              </a:rPr>
              <a:t>Избыточное потребление сырых яиц приводит к дефициту биотина (витамина Н), так как в яичном белке содержится фракция протеина — </a:t>
            </a:r>
            <a:r>
              <a:rPr lang="ru-RU" sz="2400" b="1" i="1" dirty="0" err="1">
                <a:solidFill>
                  <a:schemeClr val="accent5">
                    <a:lumMod val="50000"/>
                  </a:schemeClr>
                </a:solidFill>
                <a:cs typeface="Aharoni" panose="02010803020104030203" pitchFamily="2" charset="-79"/>
              </a:rPr>
              <a:t>авидин</a:t>
            </a:r>
            <a:r>
              <a:rPr lang="ru-RU" sz="2400" b="1" i="1" dirty="0">
                <a:solidFill>
                  <a:schemeClr val="accent5">
                    <a:lumMod val="50000"/>
                  </a:schemeClr>
                </a:solidFill>
                <a:cs typeface="Aharoni" panose="02010803020104030203" pitchFamily="2" charset="-79"/>
              </a:rPr>
              <a:t>, связывающий витамин в неусвояемое соединение. Тепловая обработка яиц вызывает денатурацию белка и лишает его антивитаминных свойств.</a:t>
            </a:r>
          </a:p>
          <a:p>
            <a:endParaRPr lang="ru-RU" sz="2400" b="1" i="1" dirty="0">
              <a:solidFill>
                <a:schemeClr val="accent5">
                  <a:lumMod val="50000"/>
                </a:schemeClr>
              </a:solidFill>
              <a:cs typeface="Aharoni" panose="02010803020104030203" pitchFamily="2" charset="-79"/>
            </a:endParaRPr>
          </a:p>
          <a:p>
            <a:r>
              <a:rPr lang="ru-RU" sz="2400" b="1" i="1" dirty="0">
                <a:solidFill>
                  <a:schemeClr val="accent5">
                    <a:lumMod val="50000"/>
                  </a:schemeClr>
                </a:solidFill>
                <a:cs typeface="Aharoni" panose="02010803020104030203" pitchFamily="2" charset="-79"/>
              </a:rPr>
              <a:t>Сохраняемость ретинола (витамина А) снижается под воздействием перегретых либо гидрогенизированных жиров. Эти данные свидетельствуют о необходимости щадящей тепловой обработки </a:t>
            </a:r>
            <a:r>
              <a:rPr lang="ru-RU" sz="2400" b="1" i="1" dirty="0" err="1">
                <a:solidFill>
                  <a:schemeClr val="accent5">
                    <a:lumMod val="50000"/>
                  </a:schemeClr>
                </a:solidFill>
                <a:cs typeface="Aharoni" panose="02010803020104030203" pitchFamily="2" charset="-79"/>
              </a:rPr>
              <a:t>жироемких</a:t>
            </a:r>
            <a:r>
              <a:rPr lang="ru-RU" sz="2400" b="1" i="1" dirty="0">
                <a:solidFill>
                  <a:schemeClr val="accent5">
                    <a:lumMod val="50000"/>
                  </a:schemeClr>
                </a:solidFill>
                <a:cs typeface="Aharoni" panose="02010803020104030203" pitchFamily="2" charset="-79"/>
              </a:rPr>
              <a:t> продуктов, содержащих ретинол.</a:t>
            </a:r>
          </a:p>
          <a:p>
            <a:endParaRPr lang="ru-RU" sz="2400" b="1" i="1" dirty="0">
              <a:solidFill>
                <a:schemeClr val="accent5">
                  <a:lumMod val="50000"/>
                </a:schemeClr>
              </a:solidFill>
              <a:cs typeface="Aharoni" panose="02010803020104030203" pitchFamily="2" charset="-79"/>
            </a:endParaRPr>
          </a:p>
          <a:p>
            <a:r>
              <a:rPr lang="ru-RU" sz="2400" b="1" i="1" dirty="0">
                <a:solidFill>
                  <a:schemeClr val="accent5">
                    <a:lumMod val="50000"/>
                  </a:schemeClr>
                </a:solidFill>
                <a:cs typeface="Aharoni" panose="02010803020104030203" pitchFamily="2" charset="-79"/>
              </a:rPr>
              <a:t>Недостаточность токоферолов (витамины группы Е) образуется под влиянием неизученных компонентов фасоли и сои при тепловой обработке, при повышенном потреблении полиненасыщенных жирных кислот, хотя последний фактор можно рассматривать с позиций веществ, повышающих потребность организма в витаминах.</a:t>
            </a:r>
          </a:p>
        </p:txBody>
      </p:sp>
    </p:spTree>
    <p:extLst>
      <p:ext uri="{BB962C8B-B14F-4D97-AF65-F5344CB8AC3E}">
        <p14:creationId xmlns:p14="http://schemas.microsoft.com/office/powerpoint/2010/main" val="1865541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3B3AEF7-0B27-48EB-9170-77F056C075AF}"/>
              </a:ext>
            </a:extLst>
          </p:cNvPr>
          <p:cNvSpPr txBox="1"/>
          <p:nvPr/>
        </p:nvSpPr>
        <p:spPr>
          <a:xfrm>
            <a:off x="278296" y="371061"/>
            <a:ext cx="7726017" cy="1292662"/>
          </a:xfrm>
          <a:prstGeom prst="rect">
            <a:avLst/>
          </a:prstGeom>
          <a:noFill/>
        </p:spPr>
        <p:txBody>
          <a:bodyPr wrap="square">
            <a:spAutoFit/>
          </a:bodyPr>
          <a:lstStyle/>
          <a:p>
            <a:r>
              <a:rPr lang="ru-RU" sz="2000" b="1" i="1" dirty="0">
                <a:solidFill>
                  <a:schemeClr val="accent4">
                    <a:lumMod val="50000"/>
                  </a:schemeClr>
                </a:solidFill>
              </a:rPr>
              <a:t>Вещества, блокирующие усвоение или обмен аминокислот. Это влияние на аминокислоты, в основном лизин, со стороны редуцирующих сахаров.</a:t>
            </a:r>
          </a:p>
          <a:p>
            <a:endParaRPr lang="ru-RU" dirty="0"/>
          </a:p>
        </p:txBody>
      </p:sp>
      <p:pic>
        <p:nvPicPr>
          <p:cNvPr id="4" name="Рисунок 3">
            <a:extLst>
              <a:ext uri="{FF2B5EF4-FFF2-40B4-BE49-F238E27FC236}">
                <a16:creationId xmlns:a16="http://schemas.microsoft.com/office/drawing/2014/main" xmlns="" id="{0F98D904-30DE-4213-ABED-D38E2476926A}"/>
              </a:ext>
            </a:extLst>
          </p:cNvPr>
          <p:cNvPicPr>
            <a:picLocks noChangeAspect="1"/>
          </p:cNvPicPr>
          <p:nvPr/>
        </p:nvPicPr>
        <p:blipFill>
          <a:blip r:embed="rId2"/>
          <a:stretch>
            <a:fillRect/>
          </a:stretch>
        </p:blipFill>
        <p:spPr>
          <a:xfrm>
            <a:off x="8150087" y="371061"/>
            <a:ext cx="3498574" cy="2985497"/>
          </a:xfrm>
          <a:prstGeom prst="rect">
            <a:avLst/>
          </a:prstGeom>
        </p:spPr>
      </p:pic>
      <p:sp>
        <p:nvSpPr>
          <p:cNvPr id="6" name="TextBox 5">
            <a:extLst>
              <a:ext uri="{FF2B5EF4-FFF2-40B4-BE49-F238E27FC236}">
                <a16:creationId xmlns:a16="http://schemas.microsoft.com/office/drawing/2014/main" xmlns="" id="{52FDA3DF-2352-4F12-8976-C267D74B04BE}"/>
              </a:ext>
            </a:extLst>
          </p:cNvPr>
          <p:cNvSpPr txBox="1"/>
          <p:nvPr/>
        </p:nvSpPr>
        <p:spPr>
          <a:xfrm>
            <a:off x="132522" y="1351722"/>
            <a:ext cx="7301949" cy="1631216"/>
          </a:xfrm>
          <a:prstGeom prst="rect">
            <a:avLst/>
          </a:prstGeom>
          <a:noFill/>
        </p:spPr>
        <p:txBody>
          <a:bodyPr wrap="square">
            <a:spAutoFit/>
          </a:bodyPr>
          <a:lstStyle/>
          <a:p>
            <a:pPr algn="ctr"/>
            <a:r>
              <a:rPr lang="ru-RU" sz="2000" i="1" dirty="0">
                <a:solidFill>
                  <a:schemeClr val="accent6">
                    <a:lumMod val="50000"/>
                  </a:schemeClr>
                </a:solidFill>
              </a:rPr>
              <a:t>Взаимодействие протекает в условиях жесткого нагревания по реакции </a:t>
            </a:r>
            <a:r>
              <a:rPr lang="ru-RU" sz="2000" i="1" dirty="0" err="1">
                <a:solidFill>
                  <a:schemeClr val="accent6">
                    <a:lumMod val="50000"/>
                  </a:schemeClr>
                </a:solidFill>
              </a:rPr>
              <a:t>Майяра</a:t>
            </a:r>
            <a:r>
              <a:rPr lang="ru-RU" sz="2000" i="1" dirty="0">
                <a:solidFill>
                  <a:schemeClr val="accent6">
                    <a:lumMod val="50000"/>
                  </a:schemeClr>
                </a:solidFill>
              </a:rPr>
              <a:t>, поэтому щадящая тепловая обработка и оптимальное содержание в рационе источников редуцирующих сахаров обеспечивают хорошее усвоение незаменимых аминокислот</a:t>
            </a:r>
            <a:r>
              <a:rPr lang="ru-RU" dirty="0"/>
              <a:t>.</a:t>
            </a:r>
          </a:p>
        </p:txBody>
      </p:sp>
      <p:sp>
        <p:nvSpPr>
          <p:cNvPr id="8" name="TextBox 7">
            <a:extLst>
              <a:ext uri="{FF2B5EF4-FFF2-40B4-BE49-F238E27FC236}">
                <a16:creationId xmlns:a16="http://schemas.microsoft.com/office/drawing/2014/main" xmlns="" id="{9B0C05F3-DE8B-4222-8312-2CE1D9DDF634}"/>
              </a:ext>
            </a:extLst>
          </p:cNvPr>
          <p:cNvSpPr txBox="1"/>
          <p:nvPr/>
        </p:nvSpPr>
        <p:spPr>
          <a:xfrm>
            <a:off x="132522" y="3326296"/>
            <a:ext cx="9342782" cy="3170099"/>
          </a:xfrm>
          <a:prstGeom prst="rect">
            <a:avLst/>
          </a:prstGeom>
          <a:noFill/>
        </p:spPr>
        <p:txBody>
          <a:bodyPr wrap="square">
            <a:spAutoFit/>
          </a:bodyPr>
          <a:lstStyle/>
          <a:p>
            <a:r>
              <a:rPr lang="ru-RU" sz="2000" b="1" i="1" dirty="0" err="1">
                <a:solidFill>
                  <a:schemeClr val="accent1">
                    <a:lumMod val="50000"/>
                  </a:schemeClr>
                </a:solidFill>
              </a:rPr>
              <a:t>Деминерализующие</a:t>
            </a:r>
            <a:r>
              <a:rPr lang="ru-RU" sz="2000" b="1" i="1" dirty="0">
                <a:solidFill>
                  <a:schemeClr val="accent1">
                    <a:lumMod val="50000"/>
                  </a:schemeClr>
                </a:solidFill>
              </a:rPr>
              <a:t> факторы (факторы, снижающие усвоение минеральных веществ). К ним относят щавелевую кислоту и ее соли (оксалаты), фитин (</a:t>
            </a:r>
            <a:r>
              <a:rPr lang="ru-RU" sz="2000" b="1" i="1" dirty="0" err="1">
                <a:solidFill>
                  <a:schemeClr val="accent1">
                    <a:lumMod val="50000"/>
                  </a:schemeClr>
                </a:solidFill>
              </a:rPr>
              <a:t>инозитол-гексафосфорная</a:t>
            </a:r>
            <a:r>
              <a:rPr lang="ru-RU" sz="2000" b="1" i="1" dirty="0">
                <a:solidFill>
                  <a:schemeClr val="accent1">
                    <a:lumMod val="50000"/>
                  </a:schemeClr>
                </a:solidFill>
              </a:rPr>
              <a:t> кислота), танины, некоторые балластные вещества, содержащие соединения крестоцветных культур и т. д.</a:t>
            </a:r>
          </a:p>
          <a:p>
            <a:endParaRPr lang="ru-RU" sz="2000" b="1" i="1" dirty="0">
              <a:solidFill>
                <a:schemeClr val="accent1">
                  <a:lumMod val="50000"/>
                </a:schemeClr>
              </a:solidFill>
            </a:endParaRPr>
          </a:p>
          <a:p>
            <a:r>
              <a:rPr lang="ru-RU" sz="2000" b="1" i="1" dirty="0">
                <a:solidFill>
                  <a:schemeClr val="accent1">
                    <a:lumMod val="50000"/>
                  </a:schemeClr>
                </a:solidFill>
              </a:rPr>
              <a:t>Наиболее изучена в этом плане щавелевая кислота. Продукты с высокой концентрацией щавелевой кислоты способны резко снижать утилизацию кальция путем образования нерастворимых в воде солей. </a:t>
            </a:r>
          </a:p>
          <a:p>
            <a:r>
              <a:rPr lang="ru-RU" sz="2000" b="1" i="1" dirty="0">
                <a:solidFill>
                  <a:schemeClr val="accent1">
                    <a:lumMod val="50000"/>
                  </a:schemeClr>
                </a:solidFill>
              </a:rPr>
              <a:t>Такое взаимодействие может служить причиной тяжелых отравлений за счет абсорбции кальция в тонком кишечнике</a:t>
            </a:r>
          </a:p>
        </p:txBody>
      </p:sp>
    </p:spTree>
    <p:extLst>
      <p:ext uri="{BB962C8B-B14F-4D97-AF65-F5344CB8AC3E}">
        <p14:creationId xmlns:p14="http://schemas.microsoft.com/office/powerpoint/2010/main" val="1771618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54623ED-ECA4-4144-9056-C0A8032AFD8C}"/>
              </a:ext>
            </a:extLst>
          </p:cNvPr>
          <p:cNvSpPr txBox="1"/>
          <p:nvPr/>
        </p:nvSpPr>
        <p:spPr>
          <a:xfrm>
            <a:off x="92766" y="92764"/>
            <a:ext cx="8534398" cy="6740307"/>
          </a:xfrm>
          <a:prstGeom prst="rect">
            <a:avLst/>
          </a:prstGeom>
          <a:noFill/>
        </p:spPr>
        <p:txBody>
          <a:bodyPr wrap="square">
            <a:spAutoFit/>
          </a:bodyPr>
          <a:lstStyle/>
          <a:p>
            <a:r>
              <a:rPr lang="ru-RU" b="1" i="1" dirty="0">
                <a:solidFill>
                  <a:schemeClr val="accent6">
                    <a:lumMod val="50000"/>
                  </a:schemeClr>
                </a:solidFill>
              </a:rPr>
              <a:t>Щавелевая кислота, также </a:t>
            </a:r>
            <a:r>
              <a:rPr lang="ru-RU" b="1" i="1" dirty="0" err="1">
                <a:solidFill>
                  <a:schemeClr val="accent6">
                    <a:lumMod val="50000"/>
                  </a:schemeClr>
                </a:solidFill>
              </a:rPr>
              <a:t>этандиовая</a:t>
            </a:r>
            <a:r>
              <a:rPr lang="ru-RU" b="1" i="1" dirty="0">
                <a:solidFill>
                  <a:schemeClr val="accent6">
                    <a:lumMod val="50000"/>
                  </a:schemeClr>
                </a:solidFill>
              </a:rPr>
              <a:t> кислота — органическое соединение, двухосновная предельная карбоновая кислота, с формулой HOOC−COOH, простейшая двухосновная кислота, первый член гомологического ряда двухосновных предельных карбоновых кислот. Принадлежит к сильным органическим кислотам. Обладает всеми химическими свойствами, характерными для карбоновых кислот. </a:t>
            </a:r>
          </a:p>
          <a:p>
            <a:r>
              <a:rPr lang="ru-RU" b="1" i="1" dirty="0">
                <a:solidFill>
                  <a:schemeClr val="accent6">
                    <a:lumMod val="50000"/>
                  </a:schemeClr>
                </a:solidFill>
              </a:rPr>
              <a:t>Соли и сложные эфиры щавелевой кислоты называются оксалатами. В природе содержится в щавеле, ревене, карамболе и некоторых других растениях в свободном виде и в виде оксалатов калия и кальция.</a:t>
            </a:r>
          </a:p>
          <a:p>
            <a:r>
              <a:rPr lang="ru-RU" b="1" i="1" dirty="0">
                <a:solidFill>
                  <a:schemeClr val="accent6">
                    <a:lumMod val="50000"/>
                  </a:schemeClr>
                </a:solidFill>
              </a:rPr>
              <a:t>Смертельная доза для собаки составляет 1 г щавелевой кислоты на 1 кг массы! </a:t>
            </a:r>
          </a:p>
          <a:p>
            <a:r>
              <a:rPr lang="ru-RU" b="1" i="1" dirty="0">
                <a:solidFill>
                  <a:schemeClr val="accent6">
                    <a:lumMod val="50000"/>
                  </a:schemeClr>
                </a:solidFill>
              </a:rPr>
              <a:t>Содержание ее в корме кур на уровне 2 % может привести к их гибели. Смертельная доза щавелевой кислоты для взрослых людей колеблется в пределах 5-150 г и зависит от ряда факторов. </a:t>
            </a:r>
          </a:p>
          <a:p>
            <a:r>
              <a:rPr lang="ru-RU" b="1" i="1" dirty="0">
                <a:solidFill>
                  <a:schemeClr val="accent6">
                    <a:lumMod val="50000"/>
                  </a:schemeClr>
                </a:solidFill>
              </a:rPr>
              <a:t>Установлено, что интоксикация щавелевой кислотой проявляется в большей степени на фоне дефицита витамина D.</a:t>
            </a:r>
          </a:p>
          <a:p>
            <a:r>
              <a:rPr lang="ru-RU" b="1" i="1" dirty="0">
                <a:solidFill>
                  <a:schemeClr val="accent6">
                    <a:lumMod val="50000"/>
                  </a:schemeClr>
                </a:solidFill>
              </a:rPr>
              <a:t> Известны случаи смертельных отравлений людей как от самой щавелевой кислоты, так и от избыточного потребления продуктов, содержащих ее в больших количествах.</a:t>
            </a:r>
          </a:p>
          <a:p>
            <a:r>
              <a:rPr lang="ru-RU" b="1" i="1" dirty="0">
                <a:solidFill>
                  <a:schemeClr val="accent6">
                    <a:lumMod val="50000"/>
                  </a:schemeClr>
                </a:solidFill>
              </a:rPr>
              <a:t>Высокое содержание щавелевой кислоты отмечено в овощах, в среднем, мг/100 г: шпинат - 1000; портулак - 1300; ревень - 800; щавель - 500; красная свекла - 275. В остальных овощах и фруктах щавелевая кислота содержится в незначительных количествах.</a:t>
            </a:r>
          </a:p>
          <a:p>
            <a:r>
              <a:rPr lang="ru-RU" b="1" i="1" dirty="0">
                <a:solidFill>
                  <a:schemeClr val="accent6">
                    <a:lumMod val="50000"/>
                  </a:schemeClr>
                </a:solidFill>
              </a:rPr>
              <a:t> Отмечено, что ее способность связывать кальций зависит от пропорции содержания в продукте кальция и оксалатов</a:t>
            </a:r>
            <a:r>
              <a:rPr lang="ru-RU" dirty="0"/>
              <a:t>.</a:t>
            </a:r>
          </a:p>
        </p:txBody>
      </p:sp>
      <p:pic>
        <p:nvPicPr>
          <p:cNvPr id="4" name="Рисунок 3">
            <a:extLst>
              <a:ext uri="{FF2B5EF4-FFF2-40B4-BE49-F238E27FC236}">
                <a16:creationId xmlns:a16="http://schemas.microsoft.com/office/drawing/2014/main" xmlns="" id="{1639F52F-FAB1-45B6-BF09-203F2C403990}"/>
              </a:ext>
            </a:extLst>
          </p:cNvPr>
          <p:cNvPicPr>
            <a:picLocks noChangeAspect="1"/>
          </p:cNvPicPr>
          <p:nvPr/>
        </p:nvPicPr>
        <p:blipFill>
          <a:blip r:embed="rId2"/>
          <a:stretch>
            <a:fillRect/>
          </a:stretch>
        </p:blipFill>
        <p:spPr>
          <a:xfrm>
            <a:off x="8627165" y="161304"/>
            <a:ext cx="3472069" cy="4795010"/>
          </a:xfrm>
          <a:prstGeom prst="rect">
            <a:avLst/>
          </a:prstGeom>
        </p:spPr>
      </p:pic>
    </p:spTree>
    <p:extLst>
      <p:ext uri="{BB962C8B-B14F-4D97-AF65-F5344CB8AC3E}">
        <p14:creationId xmlns:p14="http://schemas.microsoft.com/office/powerpoint/2010/main" val="1923898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8636E4-D9DC-47AF-8B89-32744E8F86C4}"/>
              </a:ext>
            </a:extLst>
          </p:cNvPr>
          <p:cNvSpPr txBox="1"/>
          <p:nvPr/>
        </p:nvSpPr>
        <p:spPr>
          <a:xfrm>
            <a:off x="0" y="0"/>
            <a:ext cx="7103165" cy="6863417"/>
          </a:xfrm>
          <a:prstGeom prst="rect">
            <a:avLst/>
          </a:prstGeom>
          <a:noFill/>
        </p:spPr>
        <p:txBody>
          <a:bodyPr wrap="square">
            <a:spAutoFit/>
          </a:bodyPr>
          <a:lstStyle/>
          <a:p>
            <a:r>
              <a:rPr lang="ru-RU" sz="2000" b="1" i="1" dirty="0">
                <a:solidFill>
                  <a:schemeClr val="accent1">
                    <a:lumMod val="50000"/>
                  </a:schemeClr>
                </a:solidFill>
              </a:rPr>
              <a:t>Фитин -  кальциево-магниевая соль инозитфосфорной (фитиновой) кислоты. Благодаря своему химическому строению легко образует труднорастворимые комплексы с ионами кальция, магния, железа, цинка и меди. Этим объясняется его </a:t>
            </a:r>
            <a:r>
              <a:rPr lang="ru-RU" sz="2000" b="1" i="1" dirty="0" err="1">
                <a:solidFill>
                  <a:schemeClr val="accent1">
                    <a:lumMod val="50000"/>
                  </a:schemeClr>
                </a:solidFill>
              </a:rPr>
              <a:t>деминерализирующий</a:t>
            </a:r>
            <a:r>
              <a:rPr lang="ru-RU" sz="2000" b="1" i="1" dirty="0">
                <a:solidFill>
                  <a:schemeClr val="accent1">
                    <a:lumMod val="50000"/>
                  </a:schemeClr>
                </a:solidFill>
              </a:rPr>
              <a:t> эффект</a:t>
            </a:r>
            <a:r>
              <a:rPr lang="ru-RU" sz="2000" b="1" i="1" dirty="0">
                <a:solidFill>
                  <a:schemeClr val="accent3">
                    <a:lumMod val="50000"/>
                  </a:schemeClr>
                </a:solidFill>
              </a:rPr>
              <a:t>,. </a:t>
            </a:r>
            <a:r>
              <a:rPr lang="ru-RU" sz="2000" b="1" i="1" dirty="0">
                <a:solidFill>
                  <a:schemeClr val="accent2">
                    <a:lumMod val="50000"/>
                  </a:schemeClr>
                </a:solidFill>
              </a:rPr>
              <a:t>Достаточно большое количество фитина содержится в злаковых и бобовых: пшеница, фасоль, горох, кукуруза -  400 мг/100 г, при этом основная часть - в наружном слое зерна. Высокий уровень в злаках не представляет крайней опасности, так как содержащийся в зерне фермент способен расщеплять фитин.</a:t>
            </a:r>
          </a:p>
          <a:p>
            <a:r>
              <a:rPr lang="ru-RU" sz="2000" b="1" i="1" dirty="0">
                <a:solidFill>
                  <a:schemeClr val="accent2">
                    <a:lumMod val="50000"/>
                  </a:schemeClr>
                </a:solidFill>
              </a:rPr>
              <a:t> Полнота расщепления зависит от активности фермента, качества муки и технологии выпечки хлеба. Фермент работает при температуре до 70°С, максимум его активности - при рН 5,0-5,5 и 55°С</a:t>
            </a:r>
            <a:r>
              <a:rPr lang="ru-RU" sz="2000" b="1" i="1" dirty="0">
                <a:solidFill>
                  <a:schemeClr val="accent3">
                    <a:lumMod val="50000"/>
                  </a:schemeClr>
                </a:solidFill>
              </a:rPr>
              <a:t>.</a:t>
            </a:r>
          </a:p>
          <a:p>
            <a:r>
              <a:rPr lang="ru-RU" sz="2000" b="1" i="1" dirty="0">
                <a:solidFill>
                  <a:schemeClr val="accent3">
                    <a:lumMod val="50000"/>
                  </a:schemeClr>
                </a:solidFill>
              </a:rPr>
              <a:t> Хлеб, выпеченный из рафинированной муки, в отличие от обычной муки, практически не содержит фитина. В хлебе из ржаной муки его мало благодаря высокой активности </a:t>
            </a:r>
            <a:r>
              <a:rPr lang="ru-RU" sz="2000" b="1" i="1" dirty="0" err="1">
                <a:solidFill>
                  <a:schemeClr val="accent3">
                    <a:lumMod val="50000"/>
                  </a:schemeClr>
                </a:solidFill>
              </a:rPr>
              <a:t>фитазы</a:t>
            </a:r>
            <a:r>
              <a:rPr lang="ru-RU" sz="2000" b="1" i="1" dirty="0">
                <a:solidFill>
                  <a:schemeClr val="accent3">
                    <a:lumMod val="50000"/>
                  </a:schemeClr>
                </a:solidFill>
              </a:rPr>
              <a:t>.</a:t>
            </a:r>
          </a:p>
          <a:p>
            <a:r>
              <a:rPr lang="ru-RU" sz="2000" b="1" i="1" dirty="0">
                <a:solidFill>
                  <a:schemeClr val="accent3">
                    <a:lumMod val="50000"/>
                  </a:schemeClr>
                </a:solidFill>
              </a:rPr>
              <a:t> Отмечено, что декальцинирующий эффект фитина тем выше, чем меньше соотношение кальция и фосфора в продукте и ниже обеспеченность организма витамином D.</a:t>
            </a:r>
          </a:p>
        </p:txBody>
      </p:sp>
      <p:sp>
        <p:nvSpPr>
          <p:cNvPr id="5" name="TextBox 4">
            <a:extLst>
              <a:ext uri="{FF2B5EF4-FFF2-40B4-BE49-F238E27FC236}">
                <a16:creationId xmlns:a16="http://schemas.microsoft.com/office/drawing/2014/main" xmlns="" id="{DC90603C-1568-4784-B17F-E54B09E993D6}"/>
              </a:ext>
            </a:extLst>
          </p:cNvPr>
          <p:cNvSpPr txBox="1"/>
          <p:nvPr/>
        </p:nvSpPr>
        <p:spPr>
          <a:xfrm>
            <a:off x="7010400" y="92764"/>
            <a:ext cx="5181599" cy="6863417"/>
          </a:xfrm>
          <a:prstGeom prst="rect">
            <a:avLst/>
          </a:prstGeom>
          <a:noFill/>
        </p:spPr>
        <p:txBody>
          <a:bodyPr wrap="square">
            <a:spAutoFit/>
          </a:bodyPr>
          <a:lstStyle/>
          <a:p>
            <a:r>
              <a:rPr lang="ru-RU" sz="2000" b="1" i="1" dirty="0">
                <a:solidFill>
                  <a:schemeClr val="accent2">
                    <a:lumMod val="75000"/>
                  </a:schemeClr>
                </a:solidFill>
              </a:rPr>
              <a:t>Установлено, что усвояемость железа снижается в присутствии дубильных веществ чая, поскольку они образуют с ним хелатные соединения, которые не всасываются в тонком кишечнике. </a:t>
            </a:r>
          </a:p>
          <a:p>
            <a:r>
              <a:rPr lang="ru-RU" sz="2000" b="1" i="1" dirty="0">
                <a:solidFill>
                  <a:schemeClr val="accent2">
                    <a:lumMod val="75000"/>
                  </a:schemeClr>
                </a:solidFill>
              </a:rPr>
              <a:t>Такое воздействие дубильных веществ не распространяется на </a:t>
            </a:r>
            <a:r>
              <a:rPr lang="ru-RU" sz="2000" b="1" i="1" dirty="0" err="1">
                <a:solidFill>
                  <a:schemeClr val="accent2">
                    <a:lumMod val="75000"/>
                  </a:schemeClr>
                </a:solidFill>
              </a:rPr>
              <a:t>гемовое</a:t>
            </a:r>
            <a:r>
              <a:rPr lang="ru-RU" sz="2000" b="1" i="1" dirty="0">
                <a:solidFill>
                  <a:schemeClr val="accent2">
                    <a:lumMod val="75000"/>
                  </a:schemeClr>
                </a:solidFill>
              </a:rPr>
              <a:t> железо мяса, рыбы и яичного желтка. Неблагоприятное влияние дубильных и балластных соединений на усвояемость железа тормозится аскорбиновой кислотой, цистеином, кальцием, фосфором, что указывает на необходимость их совместного использования в рационе.</a:t>
            </a:r>
          </a:p>
          <a:p>
            <a:r>
              <a:rPr lang="ru-RU" sz="2000" b="1" i="1" dirty="0">
                <a:solidFill>
                  <a:schemeClr val="accent2">
                    <a:lumMod val="75000"/>
                  </a:schemeClr>
                </a:solidFill>
              </a:rPr>
              <a:t> Кофеин, содержащийся в кофе, активизирует выделение из организма кальция, магния, натрия, рядя других элементов, увеличивая тем самым потребность в них. Показано ингибирующее действие </a:t>
            </a:r>
            <a:r>
              <a:rPr lang="ru-RU" sz="2000" b="1" i="1" dirty="0" err="1">
                <a:solidFill>
                  <a:schemeClr val="accent2">
                    <a:lumMod val="75000"/>
                  </a:schemeClr>
                </a:solidFill>
              </a:rPr>
              <a:t>серусодержащих</a:t>
            </a:r>
            <a:r>
              <a:rPr lang="ru-RU" sz="2000" b="1" i="1" dirty="0">
                <a:solidFill>
                  <a:schemeClr val="accent2">
                    <a:lumMod val="75000"/>
                  </a:schemeClr>
                </a:solidFill>
              </a:rPr>
              <a:t> соединений на усвоение йода</a:t>
            </a:r>
          </a:p>
        </p:txBody>
      </p:sp>
    </p:spTree>
    <p:extLst>
      <p:ext uri="{BB962C8B-B14F-4D97-AF65-F5344CB8AC3E}">
        <p14:creationId xmlns:p14="http://schemas.microsoft.com/office/powerpoint/2010/main" val="31076632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5194C8-2C05-43DB-BE1B-6E5C2CC879C8}"/>
              </a:ext>
            </a:extLst>
          </p:cNvPr>
          <p:cNvSpPr txBox="1"/>
          <p:nvPr/>
        </p:nvSpPr>
        <p:spPr>
          <a:xfrm>
            <a:off x="1" y="92765"/>
            <a:ext cx="12059478" cy="6986528"/>
          </a:xfrm>
          <a:prstGeom prst="rect">
            <a:avLst/>
          </a:prstGeom>
          <a:noFill/>
        </p:spPr>
        <p:txBody>
          <a:bodyPr wrap="square">
            <a:spAutoFit/>
          </a:bodyPr>
          <a:lstStyle/>
          <a:p>
            <a:pPr algn="ctr"/>
            <a:r>
              <a:rPr lang="ru-RU" sz="2000" b="1" dirty="0">
                <a:solidFill>
                  <a:schemeClr val="accent2">
                    <a:lumMod val="50000"/>
                  </a:schemeClr>
                </a:solidFill>
              </a:rPr>
              <a:t>Главная проблема в области здорового питания заключается в эффекте «</a:t>
            </a:r>
            <a:r>
              <a:rPr lang="ru-RU" sz="2000" b="1" dirty="0">
                <a:solidFill>
                  <a:schemeClr val="tx1">
                    <a:lumMod val="95000"/>
                    <a:lumOff val="5000"/>
                  </a:schemeClr>
                </a:solidFill>
              </a:rPr>
              <a:t>скрытого голодания». </a:t>
            </a:r>
            <a:r>
              <a:rPr lang="ru-RU" sz="2000" b="1" dirty="0">
                <a:solidFill>
                  <a:schemeClr val="accent2">
                    <a:lumMod val="50000"/>
                  </a:schemeClr>
                </a:solidFill>
              </a:rPr>
              <a:t>На современном этапе количество пищи, в котором содержится адекватное количество макро- и микронутриентов, а также минорных компонентов, значительно превышает необходимое организму суточное количество энергии. В связи с этим возникает дилемма: или человек увеличивает количество пищи и, восполняя </a:t>
            </a:r>
            <a:r>
              <a:rPr lang="ru-RU" sz="2000" b="1" dirty="0" err="1">
                <a:solidFill>
                  <a:schemeClr val="accent2">
                    <a:lumMod val="50000"/>
                  </a:schemeClr>
                </a:solidFill>
              </a:rPr>
              <a:t>нутриентные</a:t>
            </a:r>
            <a:r>
              <a:rPr lang="ru-RU" sz="2000" b="1" dirty="0">
                <a:solidFill>
                  <a:schemeClr val="accent2">
                    <a:lumMod val="50000"/>
                  </a:schemeClr>
                </a:solidFill>
              </a:rPr>
              <a:t> потребности, неизбежно начинает увеличивать массу тела, или, снижая суточное количество энергии, тем самым усугубляет дефицит нутриентов. Даже у относительно здорового человека с избыточной массой тела восполнить дефицит ряда нутриентов только за счет пищевых продуктов без повышения суточной калорийности достаточно сложно.</a:t>
            </a:r>
          </a:p>
          <a:p>
            <a:endParaRPr lang="ru-RU" dirty="0"/>
          </a:p>
          <a:p>
            <a:pPr algn="ctr"/>
            <a:r>
              <a:rPr lang="ru-RU" i="1" dirty="0">
                <a:cs typeface="Aharoni" panose="02010803020104030203" pitchFamily="2" charset="-79"/>
              </a:rPr>
              <a:t>В настоящее время проблема питания в РФ перешла из ряда медицинских в общегосударственную. Как отмечено в «Основах государственной политики РФ в области здорового питания населения на период до 2020 г.», «питание большинства взрослого населения не соответствует принципам здорового питания из-за потребления пищевых продуктов, содержащих большое количество жира животного происхождения и простых углеводов, недостатка в рационе овощей и фруктов, рыбы и морепродуктов, что приводит к росту избыточной массы тела и ожирению, распространенность которых за последние 8-9 лет возросла с 19 до 23%, увеличивая риск развития сахарного диабета, заболевания сердечно-сосудистой системы и других заболеваний».</a:t>
            </a:r>
          </a:p>
          <a:p>
            <a:endParaRPr lang="ru-RU" dirty="0"/>
          </a:p>
          <a:p>
            <a:pPr algn="ctr"/>
            <a:r>
              <a:rPr lang="ru-RU" b="1" dirty="0">
                <a:solidFill>
                  <a:schemeClr val="accent6">
                    <a:lumMod val="50000"/>
                  </a:schemeClr>
                </a:solidFill>
              </a:rPr>
              <a:t>Государственная политика в этой области предусматривает возможность решения данной задачи путем развития производства пищевых продуктов, обогащенных незаменимыми компонентами, специализированных продуктов детского питания, продуктов функционального назначения, диетических (лечебных и профилактических) пищевых продуктов и биологически активных добавок к пище. Кроме того, одним из направлений реализации государственной политики в области здорового питания является изучение вопросов развития распространенных алиментарно-зависимых состояний, а также проведение специальных исследований по внедрению персонализированного питания населения.</a:t>
            </a:r>
          </a:p>
        </p:txBody>
      </p:sp>
    </p:spTree>
    <p:extLst>
      <p:ext uri="{BB962C8B-B14F-4D97-AF65-F5344CB8AC3E}">
        <p14:creationId xmlns:p14="http://schemas.microsoft.com/office/powerpoint/2010/main" val="1578433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AEB85DC1-B61D-4C55-9B3D-7AFDE1266D24}"/>
              </a:ext>
            </a:extLst>
          </p:cNvPr>
          <p:cNvPicPr>
            <a:picLocks noChangeAspect="1"/>
          </p:cNvPicPr>
          <p:nvPr/>
        </p:nvPicPr>
        <p:blipFill>
          <a:blip r:embed="rId2"/>
          <a:stretch>
            <a:fillRect/>
          </a:stretch>
        </p:blipFill>
        <p:spPr>
          <a:xfrm>
            <a:off x="609600" y="278296"/>
            <a:ext cx="10190922" cy="5103329"/>
          </a:xfrm>
          <a:prstGeom prst="rect">
            <a:avLst/>
          </a:prstGeom>
        </p:spPr>
      </p:pic>
      <p:sp>
        <p:nvSpPr>
          <p:cNvPr id="4" name="TextBox 3">
            <a:extLst>
              <a:ext uri="{FF2B5EF4-FFF2-40B4-BE49-F238E27FC236}">
                <a16:creationId xmlns:a16="http://schemas.microsoft.com/office/drawing/2014/main" xmlns="" id="{7CDDE847-349B-4E7C-8F66-53100797C34A}"/>
              </a:ext>
            </a:extLst>
          </p:cNvPr>
          <p:cNvSpPr txBox="1"/>
          <p:nvPr/>
        </p:nvSpPr>
        <p:spPr>
          <a:xfrm>
            <a:off x="1" y="5512904"/>
            <a:ext cx="12192000" cy="1261884"/>
          </a:xfrm>
          <a:prstGeom prst="rect">
            <a:avLst/>
          </a:prstGeom>
          <a:noFill/>
        </p:spPr>
        <p:txBody>
          <a:bodyPr wrap="square">
            <a:spAutoFit/>
          </a:bodyPr>
          <a:lstStyle/>
          <a:p>
            <a:r>
              <a:rPr lang="ru-RU" sz="2400" dirty="0"/>
              <a:t>Питание является одним из важнейших компонентов, определяющих здоровье человека</a:t>
            </a:r>
          </a:p>
          <a:p>
            <a:r>
              <a:rPr lang="ru-RU" sz="2400" dirty="0"/>
              <a:t>. </a:t>
            </a:r>
          </a:p>
          <a:p>
            <a:pPr algn="ctr"/>
            <a:r>
              <a:rPr lang="ru-RU" sz="2800" dirty="0">
                <a:solidFill>
                  <a:schemeClr val="accent2">
                    <a:lumMod val="50000"/>
                  </a:schemeClr>
                </a:solidFill>
              </a:rPr>
              <a:t>Благодарю за внимание!</a:t>
            </a:r>
          </a:p>
        </p:txBody>
      </p:sp>
    </p:spTree>
    <p:extLst>
      <p:ext uri="{BB962C8B-B14F-4D97-AF65-F5344CB8AC3E}">
        <p14:creationId xmlns:p14="http://schemas.microsoft.com/office/powerpoint/2010/main" val="80439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4FCBCF-B146-482D-8DC9-DF1CDDEBFADF}"/>
              </a:ext>
            </a:extLst>
          </p:cNvPr>
          <p:cNvSpPr txBox="1"/>
          <p:nvPr/>
        </p:nvSpPr>
        <p:spPr>
          <a:xfrm>
            <a:off x="278296" y="339159"/>
            <a:ext cx="11492994" cy="6370975"/>
          </a:xfrm>
          <a:prstGeom prst="rect">
            <a:avLst/>
          </a:prstGeom>
          <a:noFill/>
        </p:spPr>
        <p:txBody>
          <a:bodyPr wrap="square">
            <a:spAutoFit/>
          </a:bodyPr>
          <a:lstStyle/>
          <a:p>
            <a:r>
              <a:rPr lang="ru-RU" sz="2400" dirty="0"/>
              <a:t>Питание является одним из важнейших факторов, которые оказывают решающее влияние на здоровье, работоспособность, устойчивость организма к воздействию экологически вредных факторов производства и среды обитания. Особое значение для поддержания здоровья, работоспособности и активного долголетия человека имеет полноценное и регулярное снабжение его организма всеми необходимыми микронутриентами.</a:t>
            </a:r>
          </a:p>
          <a:p>
            <a:endParaRPr lang="ru-RU" sz="2400" dirty="0"/>
          </a:p>
          <a:p>
            <a:r>
              <a:rPr lang="ru-RU" sz="2400" dirty="0"/>
              <a:t>Использование обогащенных витаминами и микроэлементами продуктов питания позволяет компенсировать сниженное содержание витаминов в овощах и фруктах в осеннее-зимний период. Дополнительный прием витаминов позволяет предотвращать их недостаток в организме в течение всего года. Важно помнить, что бесконтрольный прием данных препаратов в больших дозах может быть опасным для здоровья.</a:t>
            </a:r>
          </a:p>
          <a:p>
            <a:r>
              <a:rPr lang="ru-RU" sz="2400" dirty="0"/>
              <a:t>В аптеках нам предлагают огромный выбор разнообразных витаминов. Но чтобы определить какого не хватает именно Вам, необходимо проконсультироваться у лечащего врача. Он поможет правильно подобрать витаминный комплекс и даст необходимые рекомендации</a:t>
            </a:r>
            <a:r>
              <a:rPr lang="ru-RU" dirty="0"/>
              <a:t>.</a:t>
            </a:r>
          </a:p>
        </p:txBody>
      </p:sp>
    </p:spTree>
    <p:extLst>
      <p:ext uri="{BB962C8B-B14F-4D97-AF65-F5344CB8AC3E}">
        <p14:creationId xmlns:p14="http://schemas.microsoft.com/office/powerpoint/2010/main" val="380812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B1C8B1B-27C1-4256-A99E-22962C8A8F9C}"/>
              </a:ext>
            </a:extLst>
          </p:cNvPr>
          <p:cNvPicPr>
            <a:picLocks noChangeAspect="1"/>
          </p:cNvPicPr>
          <p:nvPr/>
        </p:nvPicPr>
        <p:blipFill>
          <a:blip r:embed="rId2"/>
          <a:stretch>
            <a:fillRect/>
          </a:stretch>
        </p:blipFill>
        <p:spPr>
          <a:xfrm>
            <a:off x="159026" y="0"/>
            <a:ext cx="11701670" cy="6858000"/>
          </a:xfrm>
          <a:prstGeom prst="rect">
            <a:avLst/>
          </a:prstGeom>
        </p:spPr>
      </p:pic>
    </p:spTree>
    <p:extLst>
      <p:ext uri="{BB962C8B-B14F-4D97-AF65-F5344CB8AC3E}">
        <p14:creationId xmlns:p14="http://schemas.microsoft.com/office/powerpoint/2010/main" val="23617067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4703</Words>
  <Application>Microsoft Office PowerPoint</Application>
  <PresentationFormat>Произвольный</PresentationFormat>
  <Paragraphs>293</Paragraphs>
  <Slides>75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75</vt:i4>
      </vt:variant>
    </vt:vector>
  </HeadingPairs>
  <TitlesOfParts>
    <vt:vector size="76" baseType="lpstr">
      <vt:lpstr>Тема Office</vt:lpstr>
      <vt:lpstr>Дефицит микронутриентов и его последствия для жизнедеятельности организма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Дефицит микронутриентов и его последствия для жизнедеятельности организма </dc:title>
  <dc:creator>Work</dc:creator>
  <cp:lastModifiedBy>Work</cp:lastModifiedBy>
  <cp:revision>28</cp:revision>
  <dcterms:created xsi:type="dcterms:W3CDTF">2020-12-27T15:19:02Z</dcterms:created>
  <dcterms:modified xsi:type="dcterms:W3CDTF">2024-02-20T12:04:13Z</dcterms:modified>
</cp:coreProperties>
</file>