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pic" ContentType="image/jpe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3"/>
  </p:notesMasterIdLst>
  <p:sldIdLst>
    <p:sldId id="256" r:id="rId2"/>
    <p:sldId id="282" r:id="rId3"/>
    <p:sldId id="283" r:id="rId4"/>
    <p:sldId id="284" r:id="rId5"/>
    <p:sldId id="285" r:id="rId6"/>
    <p:sldId id="257" r:id="rId7"/>
    <p:sldId id="258" r:id="rId8"/>
    <p:sldId id="280" r:id="rId9"/>
    <p:sldId id="344" r:id="rId10"/>
    <p:sldId id="286" r:id="rId11"/>
    <p:sldId id="259" r:id="rId12"/>
    <p:sldId id="260" r:id="rId13"/>
    <p:sldId id="261" r:id="rId14"/>
    <p:sldId id="263" r:id="rId15"/>
    <p:sldId id="264" r:id="rId16"/>
    <p:sldId id="268" r:id="rId17"/>
    <p:sldId id="273" r:id="rId18"/>
    <p:sldId id="275" r:id="rId19"/>
    <p:sldId id="277" r:id="rId20"/>
    <p:sldId id="269" r:id="rId21"/>
    <p:sldId id="276" r:id="rId22"/>
    <p:sldId id="274" r:id="rId23"/>
    <p:sldId id="265" r:id="rId24"/>
    <p:sldId id="272" r:id="rId25"/>
    <p:sldId id="270" r:id="rId26"/>
    <p:sldId id="279" r:id="rId27"/>
    <p:sldId id="271" r:id="rId28"/>
    <p:sldId id="266" r:id="rId29"/>
    <p:sldId id="267" r:id="rId30"/>
    <p:sldId id="278" r:id="rId31"/>
    <p:sldId id="281" r:id="rId32"/>
    <p:sldId id="287" r:id="rId33"/>
    <p:sldId id="315" r:id="rId34"/>
    <p:sldId id="336" r:id="rId35"/>
    <p:sldId id="316" r:id="rId36"/>
    <p:sldId id="318" r:id="rId37"/>
    <p:sldId id="293" r:id="rId38"/>
    <p:sldId id="319" r:id="rId39"/>
    <p:sldId id="320" r:id="rId40"/>
    <p:sldId id="321" r:id="rId41"/>
    <p:sldId id="322" r:id="rId42"/>
    <p:sldId id="323" r:id="rId43"/>
    <p:sldId id="324" r:id="rId44"/>
    <p:sldId id="325" r:id="rId45"/>
    <p:sldId id="327" r:id="rId46"/>
    <p:sldId id="326" r:id="rId47"/>
    <p:sldId id="329" r:id="rId48"/>
    <p:sldId id="330" r:id="rId49"/>
    <p:sldId id="332" r:id="rId50"/>
    <p:sldId id="335" r:id="rId51"/>
    <p:sldId id="337" r:id="rId52"/>
    <p:sldId id="342" r:id="rId53"/>
    <p:sldId id="343" r:id="rId54"/>
    <p:sldId id="338" r:id="rId55"/>
    <p:sldId id="331" r:id="rId56"/>
    <p:sldId id="333" r:id="rId57"/>
    <p:sldId id="340" r:id="rId58"/>
    <p:sldId id="341" r:id="rId59"/>
    <p:sldId id="328" r:id="rId60"/>
    <p:sldId id="334" r:id="rId61"/>
    <p:sldId id="339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5DC22-9C59-4D71-B501-A4D2966B5572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ED356-89AE-46E1-AC73-3A806B511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35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/>
              <a:t>Правильное питание в первые 1000 дней – основа будущего развития ребенка. Сегодня все больше научных данных подтверждают это утверждение.</a:t>
            </a:r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10DB247-D56D-4ED1-8387-A4DA9B74BBEA}" type="slidenum">
              <a:rPr lang="ru-RU" altLang="ru-RU" smtClean="0"/>
              <a:pPr>
                <a:spcBef>
                  <a:spcPct val="0"/>
                </a:spcBef>
              </a:pPr>
              <a:t>33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8743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0500" y="750888"/>
            <a:ext cx="650716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545AD-D308-BF4D-BE6E-425B48E9C46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44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0500" y="750888"/>
            <a:ext cx="650716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545AD-D308-BF4D-BE6E-425B48E9C46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3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0500" y="750888"/>
            <a:ext cx="650716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545AD-D308-BF4D-BE6E-425B48E9C46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86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0500" y="750888"/>
            <a:ext cx="650716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545AD-D308-BF4D-BE6E-425B48E9C46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58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pic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0CA684C-9D85-43BC-9272-828FEB35B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583" y="861391"/>
            <a:ext cx="10551269" cy="2482338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chemeClr val="accent3">
                    <a:lumMod val="50000"/>
                  </a:schemeClr>
                </a:solidFill>
              </a:rPr>
              <a:t>Возрастная </a:t>
            </a:r>
            <a:r>
              <a:rPr lang="ru-RU" sz="3600" b="1" i="1" dirty="0" err="1">
                <a:solidFill>
                  <a:schemeClr val="accent3">
                    <a:lumMod val="50000"/>
                  </a:schemeClr>
                </a:solidFill>
              </a:rPr>
              <a:t>нутрициология</a:t>
            </a:r>
            <a:r>
              <a:rPr lang="ru-RU" sz="3600" b="1" i="1" dirty="0">
                <a:solidFill>
                  <a:schemeClr val="accent3">
                    <a:lumMod val="50000"/>
                  </a:schemeClr>
                </a:solidFill>
              </a:rPr>
              <a:t>. Питание и репродуктивное здоровье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F932829-51FB-4BEA-ADEC-D497A4F2F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80" y="4678017"/>
            <a:ext cx="8740550" cy="874644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6200" b="1" i="1" dirty="0">
                <a:cs typeface="Aharoni" panose="02010803020104030203" pitchFamily="2" charset="-79"/>
              </a:rPr>
              <a:t>Проф. Дружинина Н.А</a:t>
            </a:r>
          </a:p>
          <a:p>
            <a:pPr algn="ctr"/>
            <a:r>
              <a:rPr lang="ru-RU" sz="6200" b="1" i="1" dirty="0">
                <a:cs typeface="Aharoni" panose="02010803020104030203" pitchFamily="2" charset="-79"/>
              </a:rPr>
              <a:t>Кафедра педиатрии ИДПО БГМУ</a:t>
            </a:r>
          </a:p>
          <a:p>
            <a:pPr algn="ctr"/>
            <a:endParaRPr lang="ru-RU" sz="3200" dirty="0">
              <a:cs typeface="Aharoni" panose="02010803020104030203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D3C108-782A-44A6-BDAC-D3C78991F895}"/>
              </a:ext>
            </a:extLst>
          </p:cNvPr>
          <p:cNvSpPr txBox="1"/>
          <p:nvPr/>
        </p:nvSpPr>
        <p:spPr>
          <a:xfrm>
            <a:off x="238540" y="0"/>
            <a:ext cx="116354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Федеральное государственное бюджетное учреждение высшего образования Башкирский государственный медицинский университет Министерства здравоохранения РФ</a:t>
            </a:r>
          </a:p>
        </p:txBody>
      </p:sp>
    </p:spTree>
    <p:extLst>
      <p:ext uri="{BB962C8B-B14F-4D97-AF65-F5344CB8AC3E}">
        <p14:creationId xmlns:p14="http://schemas.microsoft.com/office/powerpoint/2010/main" val="127909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0711E1F-D683-455B-97A2-982549273F14}"/>
              </a:ext>
            </a:extLst>
          </p:cNvPr>
          <p:cNvSpPr txBox="1"/>
          <p:nvPr/>
        </p:nvSpPr>
        <p:spPr>
          <a:xfrm>
            <a:off x="132522" y="1"/>
            <a:ext cx="5894790" cy="7005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cs typeface="Aharoni" panose="02010803020104030203" pitchFamily="2" charset="-79"/>
              </a:rPr>
              <a:t>Питание и режим дня</a:t>
            </a:r>
            <a:r>
              <a:rPr lang="ru-RU" dirty="0"/>
              <a:t>. </a:t>
            </a:r>
          </a:p>
          <a:p>
            <a:r>
              <a:rPr lang="ru-RU" sz="2400" dirty="0"/>
              <a:t>Фастфуд, газированные напитки, полуфабрикаты или строгие диеты сильно «бьют» по репродуктивной системе. Избыточная масса тела, как и дефицит веса, отражается на гормональной системе и негативно влияет на репродуктивное здоровье. </a:t>
            </a:r>
          </a:p>
          <a:p>
            <a:r>
              <a:rPr lang="ru-RU" sz="2400" dirty="0"/>
              <a:t>Полноценное питание, соответствующее возрасту ребенка, обеспечит растущий организм всеми необходимыми для его нормального развития микроэлементами. </a:t>
            </a:r>
          </a:p>
          <a:p>
            <a:r>
              <a:rPr lang="ru-RU" sz="2400" dirty="0"/>
              <a:t>Режим дня, двигательная активность, гимнастические упражнения и полноценный отдых способствуют гармоничному физическому и психическому развитию девочки</a:t>
            </a:r>
            <a:r>
              <a:rPr lang="ru-RU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1C5A7AA-A8F1-45C4-8035-0AE9685A8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312" y="145774"/>
            <a:ext cx="6032165" cy="569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43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B2D7FE1-1990-4940-B117-E97254077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40" y="106017"/>
            <a:ext cx="11396870" cy="1086679"/>
          </a:xfrm>
        </p:spPr>
        <p:txBody>
          <a:bodyPr/>
          <a:lstStyle/>
          <a:p>
            <a:pPr algn="ctr"/>
            <a:r>
              <a:rPr lang="ru-RU" dirty="0"/>
              <a:t> </a:t>
            </a:r>
            <a:r>
              <a:rPr lang="ru-RU" i="1" dirty="0"/>
              <a:t>О вынашивании беременности мамами с большим лишним весом</a:t>
            </a:r>
            <a:r>
              <a:rPr lang="ru-RU" dirty="0"/>
              <a:t>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7D7F816-D0CD-4E6C-8D9E-986C1A898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71" y="914401"/>
            <a:ext cx="10630784" cy="2514600"/>
          </a:xfrm>
        </p:spPr>
        <p:txBody>
          <a:bodyPr/>
          <a:lstStyle/>
          <a:p>
            <a:r>
              <a:rPr lang="ru-RU" dirty="0"/>
              <a:t>На основании результатов многолетних широкомасштабных исследований с огромным количеством испытуемых можно однозначно дать ответ: «нелегко выносить ребенка при наличии большого лишнего веса». Поскольку список всех существующих осложнений у женщин с ожирением достаточно обширный, то, к огромному сожалению, ни одна беременность на фоне ожирения не проходит идеально.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41A8617-09A3-402B-BE57-4F4FB95C4351}"/>
              </a:ext>
            </a:extLst>
          </p:cNvPr>
          <p:cNvSpPr txBox="1"/>
          <p:nvPr/>
        </p:nvSpPr>
        <p:spPr>
          <a:xfrm>
            <a:off x="1258957" y="2928731"/>
            <a:ext cx="97958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О наиболее частых осложнениях во время беременности у женщин с ожирением</a:t>
            </a:r>
            <a:r>
              <a:rPr lang="ru-RU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AA1C3F2-D115-40FA-ABB9-F5D642E47B3D}"/>
              </a:ext>
            </a:extLst>
          </p:cNvPr>
          <p:cNvSpPr txBox="1"/>
          <p:nvPr/>
        </p:nvSpPr>
        <p:spPr>
          <a:xfrm>
            <a:off x="0" y="3850783"/>
            <a:ext cx="1208038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Гестационный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диабет. У женщин с ожирением чаще других, во время беременности, развивается диабет; 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*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Инфекции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. В разы повышается риск инфицирования мочевыводящих путей, при чем инфекции могут настигнуть и после родов, независимо от того, естественным образом рожден ребенок или при помощи кесарева сечения; 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*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Преэклампсия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. У женщин с ожирением может развиться высокое кровяное давление и появиться белок в моче на сроке свыше 20 недель; 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*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Перенашивание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беременности. Ожирение считается причиной увеличения срока беременности;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7628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9047826-B0C9-43AF-A248-EDF00502B08F}"/>
              </a:ext>
            </a:extLst>
          </p:cNvPr>
          <p:cNvSpPr txBox="1"/>
          <p:nvPr/>
        </p:nvSpPr>
        <p:spPr>
          <a:xfrm>
            <a:off x="0" y="106017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·Обструктивное апноэ сна. У беременных с ожирением иногда развивается потенциально опасное расстройство сна с неоднократной остановкой дыхания или обостряется уже существующее заболевание; </a:t>
            </a:r>
          </a:p>
          <a:p>
            <a:r>
              <a:rPr lang="ru-RU" dirty="0"/>
              <a:t>Тромбоз. Ожирение способно вызвать у беременной формирование кровяных сгустков внутри кровеносных сосудов;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BFB1A15-D7B7-4207-AF6C-EB5EC3F7C781}"/>
              </a:ext>
            </a:extLst>
          </p:cNvPr>
          <p:cNvSpPr txBox="1"/>
          <p:nvPr/>
        </p:nvSpPr>
        <p:spPr>
          <a:xfrm>
            <a:off x="0" y="1219200"/>
            <a:ext cx="11966713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Кесарево сечение. У женщин с избыточной массой тела могут возникнуть чрезвычайные ситуации в течение родов, которые разрешаются кесаревым сечением. Ожирение также повышает риск возникновения осложнений после кесарева сечения, к которым относятся развитие инфекций и медленное заживление ран. Для таких рожениц, перенесших кесарево сечение, маловероятна возможность последующих вагинальных родов; </a:t>
            </a:r>
          </a:p>
          <a:p>
            <a:r>
              <a:rPr lang="ru-RU" dirty="0" smtClean="0"/>
              <a:t>Проблемы </a:t>
            </a:r>
            <a:r>
              <a:rPr lang="ru-RU" dirty="0"/>
              <a:t>во время родов. Женщины с ожирением чаще нуждаются в стимуляции родовой деятельности. Не редкость возникновения необходимости применения болеутоляющих средств, типа эпидуральной блокады; </a:t>
            </a:r>
          </a:p>
          <a:p>
            <a:endParaRPr lang="ru-RU" dirty="0"/>
          </a:p>
          <a:p>
            <a:r>
              <a:rPr lang="ru-RU" dirty="0" smtClean="0"/>
              <a:t>·</a:t>
            </a:r>
            <a:r>
              <a:rPr lang="ru-RU" dirty="0" err="1" smtClean="0"/>
              <a:t>Невынашивание</a:t>
            </a:r>
            <a:r>
              <a:rPr lang="ru-RU" dirty="0"/>
              <a:t>. При ожирении повышается риск потери беременности в виде выкидыша и мертворождения. </a:t>
            </a:r>
          </a:p>
          <a:p>
            <a:endParaRPr lang="ru-RU" dirty="0"/>
          </a:p>
          <a:p>
            <a:r>
              <a:rPr lang="ru-RU" dirty="0"/>
              <a:t>·</a:t>
            </a:r>
            <a:r>
              <a:rPr lang="ru-RU" dirty="0" err="1"/>
              <a:t>Макросомия</a:t>
            </a:r>
            <a:r>
              <a:rPr lang="ru-RU" dirty="0"/>
              <a:t>. Этот термин означает рождение ребенка с весом, значительно превышающем средние показатели, и большим количеством жира. В свою очередь, увеличение массы тела при рождении может привести в будущем к детскому ожирению; </a:t>
            </a:r>
          </a:p>
          <a:p>
            <a:endParaRPr lang="ru-RU" dirty="0"/>
          </a:p>
          <a:p>
            <a:r>
              <a:rPr lang="ru-RU" dirty="0" smtClean="0"/>
              <a:t>Врожденные </a:t>
            </a:r>
            <a:r>
              <a:rPr lang="ru-RU" dirty="0"/>
              <a:t>аномалии. Беременность, отягощенная ожирением, повышает риск появления на свет ребенка с врожденными дефектами: сердечными проблемами или состоянием, отражающимся на головном или спинном мозге (дефект нервной трубки).</a:t>
            </a:r>
          </a:p>
        </p:txBody>
      </p:sp>
    </p:spTree>
    <p:extLst>
      <p:ext uri="{BB962C8B-B14F-4D97-AF65-F5344CB8AC3E}">
        <p14:creationId xmlns:p14="http://schemas.microsoft.com/office/powerpoint/2010/main" val="4166914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647DF3C-E97A-4152-AF8D-B49D01C56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105321" cy="1086677"/>
          </a:xfrm>
        </p:spPr>
        <p:txBody>
          <a:bodyPr/>
          <a:lstStyle/>
          <a:p>
            <a:pPr algn="ctr"/>
            <a:r>
              <a:rPr lang="ru-RU" i="1" dirty="0"/>
              <a:t>О репродуктивном здоровье и его зависимости от рациона питания</a:t>
            </a:r>
            <a:r>
              <a:rPr lang="ru-RU" dirty="0"/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F0E0A14-158D-4CAF-B7F7-E73DDC785922}"/>
              </a:ext>
            </a:extLst>
          </p:cNvPr>
          <p:cNvSpPr txBox="1"/>
          <p:nvPr/>
        </p:nvSpPr>
        <p:spPr>
          <a:xfrm>
            <a:off x="0" y="940904"/>
            <a:ext cx="1200646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Репродуктивное здоровье - совокупность социальных и физиологических факторов, позволяющих вступать в отношения с противоположным полом, и заводить детей. </a:t>
            </a:r>
          </a:p>
          <a:p>
            <a:endParaRPr lang="ru-RU" dirty="0"/>
          </a:p>
          <a:p>
            <a:r>
              <a:rPr lang="ru-RU" dirty="0"/>
              <a:t>Соблюдение основ здорового питания является основой репродуктивного здоровья как мужчин, так и женщин. Рацион питания должен учитывать потребности организма в витаминах, аминокислотах, углеводах, жирах, белках; особенно у женщин, планирующих беременность, и достигших её. Поступление питательных веществ должно производиться с учётом затрат энергии организма на двигательную и умственную активность, обновление клеток, выработку гормонов, а также для обеспечения правильного развития плода у матери. </a:t>
            </a:r>
          </a:p>
          <a:p>
            <a:r>
              <a:rPr lang="ru-RU" dirty="0" smtClean="0"/>
              <a:t>Несоблюдение </a:t>
            </a:r>
            <a:r>
              <a:rPr lang="ru-RU" dirty="0"/>
              <a:t>баланса соотношения затрат энергии и потребления чревато нарушения выработки половых гормонов, и как следствие, снижением полового влечения и развитием бесплодия как у женщин, так и у мужчин.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6957276-3AFF-4D9C-B171-A080A90BE803}"/>
              </a:ext>
            </a:extLst>
          </p:cNvPr>
          <p:cNvSpPr txBox="1"/>
          <p:nvPr/>
        </p:nvSpPr>
        <p:spPr>
          <a:xfrm>
            <a:off x="185530" y="4080225"/>
            <a:ext cx="120064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 нормах и ограничениях потребления критических веществ – соли, сахара, животных жиров – во избежание проблем с репродуктивным здоровьем? </a:t>
            </a:r>
          </a:p>
          <a:p>
            <a:r>
              <a:rPr lang="ru-RU" dirty="0" smtClean="0"/>
              <a:t>Норма </a:t>
            </a:r>
            <a:r>
              <a:rPr lang="ru-RU" dirty="0"/>
              <a:t>потребления соли – до 5 </a:t>
            </a:r>
            <a:r>
              <a:rPr lang="ru-RU" dirty="0" err="1"/>
              <a:t>гр</a:t>
            </a:r>
            <a:r>
              <a:rPr lang="ru-RU" dirty="0"/>
              <a:t>/сутки. </a:t>
            </a:r>
          </a:p>
          <a:p>
            <a:r>
              <a:rPr lang="ru-RU" dirty="0" smtClean="0"/>
              <a:t> </a:t>
            </a:r>
            <a:r>
              <a:rPr lang="ru-RU" dirty="0"/>
              <a:t>Сахар – до 55-60 </a:t>
            </a:r>
            <a:r>
              <a:rPr lang="ru-RU" dirty="0" err="1"/>
              <a:t>гр</a:t>
            </a:r>
            <a:r>
              <a:rPr lang="ru-RU" dirty="0"/>
              <a:t> у мужчин, до 50 </a:t>
            </a:r>
            <a:r>
              <a:rPr lang="ru-RU" dirty="0" err="1"/>
              <a:t>гр</a:t>
            </a:r>
            <a:r>
              <a:rPr lang="ru-RU" dirty="0"/>
              <a:t> у женщин 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 smtClean="0"/>
              <a:t>Животные </a:t>
            </a:r>
            <a:r>
              <a:rPr lang="ru-RU" dirty="0"/>
              <a:t>жиры – из расчёта 1,4—2,2 г на 1 кг массы человека, т.е. всего 63—158 г в зависимости от возраста, пола, характера труда и климатических условий местности. </a:t>
            </a:r>
          </a:p>
        </p:txBody>
      </p:sp>
    </p:spTree>
    <p:extLst>
      <p:ext uri="{BB962C8B-B14F-4D97-AF65-F5344CB8AC3E}">
        <p14:creationId xmlns:p14="http://schemas.microsoft.com/office/powerpoint/2010/main" val="4189388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BEFD400-1DCF-4B3A-9ADD-96D14453ED08}"/>
              </a:ext>
            </a:extLst>
          </p:cNvPr>
          <p:cNvSpPr txBox="1"/>
          <p:nvPr/>
        </p:nvSpPr>
        <p:spPr>
          <a:xfrm>
            <a:off x="463826" y="212034"/>
            <a:ext cx="1152939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Полиненасыщенные жирные кислоты сокращают уровень холестерина, укрепляют иммунную систему и способствуют правильному развитию нервной системы будущего ребенка, играют ключевую роль в овуляции, особенно в процессе выхода яйцеклетки и ее готовности к оплодотворению. Источники: растительные масла из завязи пшеницы, льняного масла, подсолнечника, соевых бобов, арахиса; миндаль, авокадо, морская рыба.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Йод в период беременности йод имеет решающее значение, особенно в первые шесть месяцев, и потому абсолютно необходимо обеспечивать его адекватное потребление. Когда у женщины недостает этого минерала, ребенку, которого она вынашивает, угрожает развитие кретинизма, который характеризуется умственной отсталостью, глухонемотой, нарушениями речи и задержкой физического развития. Йод содержится в морепродуктах и йодированной соли. </a:t>
            </a:r>
          </a:p>
          <a:p>
            <a:r>
              <a:rPr lang="ru-RU" sz="2000" b="1" i="1" dirty="0"/>
              <a:t>О влиянии лишнего веса на мужскую фертильность</a:t>
            </a:r>
            <a:r>
              <a:rPr lang="ru-RU" dirty="0"/>
              <a:t>. </a:t>
            </a:r>
          </a:p>
          <a:p>
            <a:r>
              <a:rPr lang="ru-RU" dirty="0"/>
              <a:t>Влияние отрицательное. Дело в том, что жировая ткань является не только резервом организма на случай экстремальных ситуаций, но является мощнейшим эндокринным органом, участвующим в биосинтезе и трансформации половых гормонов. </a:t>
            </a:r>
          </a:p>
          <a:p>
            <a:r>
              <a:rPr lang="ru-RU" dirty="0"/>
              <a:t>Жировая ткань содержит в себе ферменты, которые перерабатывают мужские половые гормоны в женские, и именно поэтому мужчины с ожирением имеют высокий риск снижения либидо, эректильной дисфункции, снижения качества спермы, и, как следствие – бесплодия</a:t>
            </a:r>
          </a:p>
        </p:txBody>
      </p:sp>
    </p:spTree>
    <p:extLst>
      <p:ext uri="{BB962C8B-B14F-4D97-AF65-F5344CB8AC3E}">
        <p14:creationId xmlns:p14="http://schemas.microsoft.com/office/powerpoint/2010/main" val="4031197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E687F0E-EFE5-4CA8-8768-CDEEC7B3E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2" y="1"/>
            <a:ext cx="12059478" cy="1166190"/>
          </a:xfrm>
        </p:spPr>
        <p:txBody>
          <a:bodyPr>
            <a:normAutofit/>
          </a:bodyPr>
          <a:lstStyle/>
          <a:p>
            <a:pPr algn="ctr"/>
            <a:r>
              <a:rPr lang="ru-RU" sz="2400" i="1" dirty="0">
                <a:solidFill>
                  <a:schemeClr val="accent3">
                    <a:lumMod val="50000"/>
                  </a:schemeClr>
                </a:solidFill>
              </a:rPr>
              <a:t>О влиянии индекса массы тела в пубертатном периоде на гормональный фон и будущую фертильность юношей и девушек.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E0E7E3A-8DE2-468F-B331-7709DD139AA0}"/>
              </a:ext>
            </a:extLst>
          </p:cNvPr>
          <p:cNvSpPr txBox="1"/>
          <p:nvPr/>
        </p:nvSpPr>
        <p:spPr>
          <a:xfrm>
            <a:off x="132521" y="1123773"/>
            <a:ext cx="1179443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Влияние безусловное. Индекс массы тела (ИМТ) – не только коэффициент, а ещё и важнейший показатель нарушения гормонального фона и репродуктивной систему у юношей и девушек. Чем выше ИМТ у девушек, тем выше частота нарушений менструального цикла, бесплодия, выкидышей и ниже эффективность процедуры ЭКО в будущем. 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Повышение ИМТ у юношей влечёт за собой развитие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гипогонадизма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снижение либидо, ухудшение показателей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спермограммы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в будущем. </a:t>
            </a:r>
          </a:p>
          <a:p>
            <a:pPr algn="just"/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6. О правильном выборе подростком специалиста при лишнем весе (эндокринолог, диетолог,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нутрициолог</a:t>
            </a:r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терапевт, психолог и др.). 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Если у подростка лишний вес, то необходимо участие всех специалистов: эндокринолога, терапевта, диетолога и психотерапевта. Лечение ожирения у подростков должно проводиться исключительно комплексно. </a:t>
            </a:r>
          </a:p>
        </p:txBody>
      </p:sp>
    </p:spTree>
    <p:extLst>
      <p:ext uri="{BB962C8B-B14F-4D97-AF65-F5344CB8AC3E}">
        <p14:creationId xmlns:p14="http://schemas.microsoft.com/office/powerpoint/2010/main" val="2474830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E38296A-DD5D-406E-B85A-9E1893493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99235" cy="621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99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BEB0377-44DE-4B0B-9576-980518290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130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77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0DD96BA-95F0-4B9A-A57D-8DB820D97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7" y="1"/>
            <a:ext cx="11807687" cy="558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73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7A7972A-FDA1-467A-B763-ABAA1A433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04" y="0"/>
            <a:ext cx="10866782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55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FBEECC1-444A-478E-BF50-D587111EB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7" y="0"/>
            <a:ext cx="11741426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89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605C33D-C896-4DDD-BC8F-FF70C3926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18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CBEABB8-70DF-4D7B-94C4-A832F4125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5" y="0"/>
            <a:ext cx="11807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27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C05B189-C639-47C3-9DCD-7851AC385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91069"/>
            <a:ext cx="12072730" cy="642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03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B1BA07-37BE-4FB5-82B8-AF1EAD7B7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7" y="128659"/>
            <a:ext cx="11582399" cy="1049235"/>
          </a:xfrm>
        </p:spPr>
        <p:txBody>
          <a:bodyPr>
            <a:normAutofit/>
          </a:bodyPr>
          <a:lstStyle/>
          <a:p>
            <a:pPr algn="ctr"/>
            <a:r>
              <a:rPr lang="ru-RU" sz="2000" i="1" dirty="0">
                <a:cs typeface="Aharoni" panose="02010803020104030203" pitchFamily="2" charset="-79"/>
              </a:rPr>
              <a:t>О причинах переедания. Как соотносятся между собой любовь к еде, психологическое «заедание» стресса и эндокринные нарушения.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DC76DF4-9E1F-4424-8D54-F505CB022793}"/>
              </a:ext>
            </a:extLst>
          </p:cNvPr>
          <p:cNvSpPr txBox="1"/>
          <p:nvPr/>
        </p:nvSpPr>
        <p:spPr>
          <a:xfrm>
            <a:off x="225286" y="1447154"/>
            <a:ext cx="114631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У пациентов с психологическим заеданием «стресса» при сборе жалоб и анамнеза необходимо обращать внимание на факт отсутствия чувства насыщения даже на фоне постоянного принятия пищи. В данном случае обязательно привлечение к лечебному процессу врача-психотерапевта. Факт наличия ожирения как следствия эндокринной патологии можно установить только на основании результатов гормональных исследований и функциональных проб. </a:t>
            </a:r>
          </a:p>
          <a:p>
            <a:endParaRPr lang="ru-RU" dirty="0"/>
          </a:p>
          <a:p>
            <a:r>
              <a:rPr lang="ru-RU"/>
              <a:t>Доктор диетолог  </a:t>
            </a:r>
            <a:r>
              <a:rPr lang="ru-RU" dirty="0"/>
              <a:t>считает, что «здоровый рацион – это такая модель питания, основополагающими принципами которой являются умеренность, разнообразие и режим приёма пищи, сохраняющие «качество жизни»</a:t>
            </a:r>
          </a:p>
        </p:txBody>
      </p:sp>
    </p:spTree>
    <p:extLst>
      <p:ext uri="{BB962C8B-B14F-4D97-AF65-F5344CB8AC3E}">
        <p14:creationId xmlns:p14="http://schemas.microsoft.com/office/powerpoint/2010/main" val="88238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0A4EB42-9B0E-454A-ABFB-BD0DB9F8C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2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67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C83CE43-EEE6-4798-9342-6726EE4DA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2052"/>
            <a:ext cx="11754677" cy="664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3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8AD20D4-C089-4EB1-89D7-7A2EAC4AD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017" y="0"/>
            <a:ext cx="12298017" cy="632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910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3C61B1C-C436-4EBA-8F3E-F971B957E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0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2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A629AE1-45C8-42B7-9ED5-0452F4DC6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29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7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D04E64A-5D6B-4AF3-9AD6-155E315BC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5" y="0"/>
            <a:ext cx="11476382" cy="582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30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6B2B201-CCBD-4521-835A-D3B0907BB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5" y="0"/>
            <a:ext cx="12099235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2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23AC038-2663-4C80-85BE-D3EDE7B88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39" y="-56321"/>
            <a:ext cx="11675165" cy="605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06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C7E0654-71D0-4CCC-8C07-3C807CCE7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005" y="0"/>
            <a:ext cx="12340005" cy="629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551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591" y="365125"/>
            <a:ext cx="10797209" cy="479701"/>
          </a:xfrm>
        </p:spPr>
        <p:txBody>
          <a:bodyPr>
            <a:normAutofit fontScale="90000"/>
          </a:bodyPr>
          <a:lstStyle/>
          <a:p>
            <a:r>
              <a:rPr lang="ru-RU" dirty="0"/>
              <a:t>ПИТАНИЕ БЕРЕМЕННЫХ ЖЕНЩИН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9574" y="954157"/>
            <a:ext cx="87066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accent5">
                    <a:lumMod val="50000"/>
                  </a:schemeClr>
                </a:solidFill>
              </a:rPr>
              <a:t>Концепция программирования питанием в первые 1000 дней ― от момента зачатия до 2-летнего возраста ребенка ― формирует представление об особой значимости данного периода в жизни человека. Именно в это время на фоне максимальной скорости роста и наибольшей пластичности обменных процессов программируется состояние здоровья человека</a:t>
            </a:r>
            <a:r>
              <a:rPr lang="ru-RU" dirty="0"/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9574" y="2431485"/>
            <a:ext cx="908767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accent6">
                    <a:lumMod val="50000"/>
                  </a:schemeClr>
                </a:solidFill>
              </a:rPr>
              <a:t>В период внутриутробного развития как недостаточное, так и избыточное поступление пищевых веществ, включая макро- и микронутриенты, способно нарушать процессы формирования органов и тканей, изменять экспрессию генов и активность регуляторных веществ</a:t>
            </a:r>
            <a:r>
              <a:rPr lang="ru-RU" dirty="0"/>
              <a:t>. </a:t>
            </a:r>
          </a:p>
          <a:p>
            <a:r>
              <a:rPr lang="ru-RU" dirty="0"/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От уровня обеспеченности плода метионином, холином,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фолатами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, цинком, витаминами В6 и В12 зависит интенсивность процессов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метилирования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ДНК ― основного пути фетального эпигенетического программирования. 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Дефицит пищевых веществ, особенно белка, в рационе питания беременной женщины обусловливает изменения метаболического фенотипа у плода и новорожденного ребенка, что в последующие периоды жизни человека угрожает формированием синдрома артериальной гипертензии, избыточной массы тела,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инсулинорезистентности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, 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дислипидемии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ru-RU" dirty="0"/>
              <a:t> Это обусловлено тем, что белки являются источником </a:t>
            </a:r>
            <a:r>
              <a:rPr lang="ru-RU" dirty="0" err="1"/>
              <a:t>метильных</a:t>
            </a:r>
            <a:r>
              <a:rPr lang="ru-RU" dirty="0"/>
              <a:t> групп, определяющих интенсивность одного из основных процессов программирования питанием ― </a:t>
            </a:r>
            <a:r>
              <a:rPr lang="ru-RU" dirty="0" err="1"/>
              <a:t>метилирования</a:t>
            </a:r>
            <a:r>
              <a:rPr lang="ru-RU" dirty="0"/>
              <a:t>. С другой стороны избыточное потребление нутриентов, в первую очередь белка, в период беременности может </a:t>
            </a:r>
            <a:r>
              <a:rPr lang="ru-RU" dirty="0" err="1"/>
              <a:t>приаести</a:t>
            </a:r>
            <a:r>
              <a:rPr lang="ru-RU" dirty="0"/>
              <a:t> к подобным изменениям ― дефициту массы тела</a:t>
            </a:r>
          </a:p>
        </p:txBody>
      </p:sp>
      <p:pic>
        <p:nvPicPr>
          <p:cNvPr id="5" name="Рисунок 4" descr="В Мичуринском районе в четыре раза увеличилось число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252" y="0"/>
            <a:ext cx="3034748" cy="355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974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азвание 1"/>
          <p:cNvSpPr>
            <a:spLocks noGrp="1"/>
          </p:cNvSpPr>
          <p:nvPr>
            <p:ph type="title"/>
          </p:nvPr>
        </p:nvSpPr>
        <p:spPr>
          <a:xfrm>
            <a:off x="1524001" y="0"/>
            <a:ext cx="8893175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dirty="0"/>
              <a:t>Правильное питание – основа будущего развития ребенка</a:t>
            </a:r>
            <a:r>
              <a:rPr lang="en-US" sz="3100" baseline="30000" dirty="0"/>
              <a:t>3</a:t>
            </a:r>
            <a:endParaRPr lang="ru-RU" sz="3100" dirty="0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921001" y="4391026"/>
            <a:ext cx="6272213" cy="1198563"/>
            <a:chOff x="802743" y="1653552"/>
            <a:chExt cx="7679253" cy="1384344"/>
          </a:xfrm>
        </p:grpSpPr>
        <p:graphicFrame>
          <p:nvGraphicFramePr>
            <p:cNvPr id="6" name="Content Placeholder 4"/>
            <p:cNvGraphicFramePr>
              <a:graphicFrameLocks/>
            </p:cNvGraphicFramePr>
            <p:nvPr/>
          </p:nvGraphicFramePr>
          <p:xfrm>
            <a:off x="902162" y="1653552"/>
            <a:ext cx="7579834" cy="1384344"/>
          </p:xfrm>
          <a:graphic>
            <a:graphicData uri="http://schemas.openxmlformats.org/drawingml/2006/table">
              <a:tbl>
                <a:tblPr/>
                <a:tblGrid>
                  <a:gridCol w="619101">
                    <a:extLst>
                      <a:ext uri="{9D8B030D-6E8A-4147-A177-3AD203B41FA5}">
                        <a16:colId xmlns="" xmlns:a16="http://schemas.microsoft.com/office/drawing/2014/main" val="20000"/>
                      </a:ext>
                    </a:extLst>
                  </a:gridCol>
                  <a:gridCol w="619101">
                    <a:extLst>
                      <a:ext uri="{9D8B030D-6E8A-4147-A177-3AD203B41FA5}">
                        <a16:colId xmlns="" xmlns:a16="http://schemas.microsoft.com/office/drawing/2014/main" val="20001"/>
                      </a:ext>
                    </a:extLst>
                  </a:gridCol>
                  <a:gridCol w="619101">
                    <a:extLst>
                      <a:ext uri="{9D8B030D-6E8A-4147-A177-3AD203B41FA5}">
                        <a16:colId xmlns="" xmlns:a16="http://schemas.microsoft.com/office/drawing/2014/main" val="20002"/>
                      </a:ext>
                    </a:extLst>
                  </a:gridCol>
                  <a:gridCol w="619101">
                    <a:extLst>
                      <a:ext uri="{9D8B030D-6E8A-4147-A177-3AD203B41FA5}">
                        <a16:colId xmlns="" xmlns:a16="http://schemas.microsoft.com/office/drawing/2014/main" val="20003"/>
                      </a:ext>
                    </a:extLst>
                  </a:gridCol>
                  <a:gridCol w="619101">
                    <a:extLst>
                      <a:ext uri="{9D8B030D-6E8A-4147-A177-3AD203B41FA5}">
                        <a16:colId xmlns="" xmlns:a16="http://schemas.microsoft.com/office/drawing/2014/main" val="20004"/>
                      </a:ext>
                    </a:extLst>
                  </a:gridCol>
                  <a:gridCol w="619101">
                    <a:extLst>
                      <a:ext uri="{9D8B030D-6E8A-4147-A177-3AD203B41FA5}">
                        <a16:colId xmlns="" xmlns:a16="http://schemas.microsoft.com/office/drawing/2014/main" val="20005"/>
                      </a:ext>
                    </a:extLst>
                  </a:gridCol>
                  <a:gridCol w="619101">
                    <a:extLst>
                      <a:ext uri="{9D8B030D-6E8A-4147-A177-3AD203B41FA5}">
                        <a16:colId xmlns="" xmlns:a16="http://schemas.microsoft.com/office/drawing/2014/main" val="20006"/>
                      </a:ext>
                    </a:extLst>
                  </a:gridCol>
                  <a:gridCol w="619101">
                    <a:extLst>
                      <a:ext uri="{9D8B030D-6E8A-4147-A177-3AD203B41FA5}">
                        <a16:colId xmlns="" xmlns:a16="http://schemas.microsoft.com/office/drawing/2014/main" val="20007"/>
                      </a:ext>
                    </a:extLst>
                  </a:gridCol>
                  <a:gridCol w="619101">
                    <a:extLst>
                      <a:ext uri="{9D8B030D-6E8A-4147-A177-3AD203B41FA5}">
                        <a16:colId xmlns="" xmlns:a16="http://schemas.microsoft.com/office/drawing/2014/main" val="20008"/>
                      </a:ext>
                    </a:extLst>
                  </a:gridCol>
                  <a:gridCol w="619101">
                    <a:extLst>
                      <a:ext uri="{9D8B030D-6E8A-4147-A177-3AD203B41FA5}">
                        <a16:colId xmlns="" xmlns:a16="http://schemas.microsoft.com/office/drawing/2014/main" val="20009"/>
                      </a:ext>
                    </a:extLst>
                  </a:gridCol>
                </a:tblGrid>
                <a:tr h="181028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9pPr>
                      </a:lstStyle>
                      <a:p>
                        <a:endParaRPr lang="en-GB" sz="800" dirty="0"/>
                      </a:p>
                    </a:txBody>
                    <a:tcPr marL="0" marR="0" marT="0" marB="0">
                      <a:lnL w="12700" cap="flat" cmpd="sng" algn="ctr">
                        <a:solidFill>
                          <a:srgbClr val="005185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5185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9pPr>
                      </a:lstStyle>
                      <a:p>
                        <a:endParaRPr lang="en-GB" sz="800" dirty="0"/>
                      </a:p>
                    </a:txBody>
                    <a:tcPr marL="0" marR="0" marT="0" marB="0">
                      <a:lnL w="12700" cap="flat" cmpd="sng" algn="ctr">
                        <a:solidFill>
                          <a:srgbClr val="005185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5185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9pPr>
                      </a:lstStyle>
                      <a:p>
                        <a:endParaRPr lang="en-GB" sz="800" dirty="0"/>
                      </a:p>
                    </a:txBody>
                    <a:tcPr marL="0" marR="0" marT="0" marB="0">
                      <a:lnL w="12700" cap="flat" cmpd="sng" algn="ctr">
                        <a:solidFill>
                          <a:srgbClr val="005185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5185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9pPr>
                      </a:lstStyle>
                      <a:p>
                        <a:endParaRPr lang="en-GB" sz="800" dirty="0"/>
                      </a:p>
                    </a:txBody>
                    <a:tcPr marL="0" marR="0" marT="0" marB="0">
                      <a:lnL w="12700" cap="flat" cmpd="sng" algn="ctr">
                        <a:solidFill>
                          <a:srgbClr val="005185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5185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9pPr>
                      </a:lstStyle>
                      <a:p>
                        <a:endParaRPr lang="en-GB" sz="800" dirty="0"/>
                      </a:p>
                    </a:txBody>
                    <a:tcPr marL="0" marR="0" marT="0" marB="0">
                      <a:lnL w="12700" cap="flat" cmpd="sng" algn="ctr">
                        <a:solidFill>
                          <a:srgbClr val="005185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5185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9pPr>
                      </a:lstStyle>
                      <a:p>
                        <a:endParaRPr lang="en-GB" sz="800" dirty="0"/>
                      </a:p>
                    </a:txBody>
                    <a:tcPr marL="0" marR="0" marT="0" marB="0">
                      <a:lnL w="12700" cap="flat" cmpd="sng" algn="ctr">
                        <a:solidFill>
                          <a:srgbClr val="005185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5185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9pPr>
                      </a:lstStyle>
                      <a:p>
                        <a:endParaRPr lang="en-GB" sz="800" dirty="0"/>
                      </a:p>
                    </a:txBody>
                    <a:tcPr marL="0" marR="0" marT="0" marB="0">
                      <a:lnL w="12700" cap="flat" cmpd="sng" algn="ctr">
                        <a:solidFill>
                          <a:srgbClr val="005185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5185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9pPr>
                      </a:lstStyle>
                      <a:p>
                        <a:endParaRPr lang="en-GB" sz="800" dirty="0"/>
                      </a:p>
                    </a:txBody>
                    <a:tcPr marL="0" marR="0" marT="0" marB="0">
                      <a:lnL w="12700" cap="flat" cmpd="sng" algn="ctr">
                        <a:solidFill>
                          <a:srgbClr val="005185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5185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9pPr>
                      </a:lstStyle>
                      <a:p>
                        <a:endParaRPr lang="en-GB" sz="800" dirty="0"/>
                      </a:p>
                    </a:txBody>
                    <a:tcPr marL="0" marR="0" marT="0" marB="0">
                      <a:lnL w="12700" cap="flat" cmpd="sng" algn="ctr">
                        <a:solidFill>
                          <a:srgbClr val="005185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5185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9pPr>
                      </a:lstStyle>
                      <a:p>
                        <a:endParaRPr lang="en-GB" sz="800" dirty="0"/>
                      </a:p>
                    </a:txBody>
                    <a:tcPr marL="0" marR="0" marT="0" marB="0">
                      <a:lnL w="12700" cap="flat" cmpd="sng" algn="ctr">
                        <a:solidFill>
                          <a:srgbClr val="005185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5185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="" xmlns:a16="http://schemas.microsoft.com/office/drawing/2014/main" val="10000"/>
                    </a:ext>
                  </a:extLst>
                </a:tr>
                <a:tr h="1017535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9pPr>
                      </a:lstStyle>
                      <a:p>
                        <a:endParaRPr lang="en-GB" sz="800" dirty="0"/>
                      </a:p>
                    </a:txBody>
                    <a:tcPr marL="0" marR="0" marT="0" marB="0">
                      <a:lnL w="12700" cap="flat" cmpd="sng" algn="ctr">
                        <a:solidFill>
                          <a:srgbClr val="1C1C1C">
                            <a:lumMod val="25000"/>
                            <a:lumOff val="7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1C1C1C">
                            <a:lumMod val="25000"/>
                            <a:lumOff val="7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9pPr>
                      </a:lstStyle>
                      <a:p>
                        <a:endParaRPr lang="en-GB" sz="800" dirty="0"/>
                      </a:p>
                    </a:txBody>
                    <a:tcPr marL="0" marR="0" marT="0" marB="0">
                      <a:lnL w="12700" cap="flat" cmpd="sng" algn="ctr">
                        <a:solidFill>
                          <a:srgbClr val="1C1C1C">
                            <a:lumMod val="25000"/>
                            <a:lumOff val="7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1C1C1C">
                            <a:lumMod val="25000"/>
                            <a:lumOff val="7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9pPr>
                      </a:lstStyle>
                      <a:p>
                        <a:endParaRPr lang="en-GB" sz="800" dirty="0"/>
                      </a:p>
                    </a:txBody>
                    <a:tcPr marL="0" marR="0" marT="0" marB="0">
                      <a:lnL w="12700" cap="flat" cmpd="sng" algn="ctr">
                        <a:solidFill>
                          <a:srgbClr val="1C1C1C">
                            <a:lumMod val="25000"/>
                            <a:lumOff val="7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1C1C1C">
                            <a:lumMod val="25000"/>
                            <a:lumOff val="7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9pPr>
                      </a:lstStyle>
                      <a:p>
                        <a:endParaRPr lang="en-GB" sz="800" dirty="0"/>
                      </a:p>
                    </a:txBody>
                    <a:tcPr marL="0" marR="0" marT="0" marB="0">
                      <a:lnL w="12700" cap="flat" cmpd="sng" algn="ctr">
                        <a:solidFill>
                          <a:srgbClr val="1C1C1C">
                            <a:lumMod val="25000"/>
                            <a:lumOff val="7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1C1C1C">
                            <a:lumMod val="25000"/>
                            <a:lumOff val="7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9pPr>
                      </a:lstStyle>
                      <a:p>
                        <a:endParaRPr lang="en-GB" sz="800" dirty="0"/>
                      </a:p>
                    </a:txBody>
                    <a:tcPr marL="0" marR="0" marT="0" marB="0">
                      <a:lnL w="12700" cap="flat" cmpd="sng" algn="ctr">
                        <a:solidFill>
                          <a:srgbClr val="1C1C1C">
                            <a:lumMod val="25000"/>
                            <a:lumOff val="7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1C1C1C">
                            <a:lumMod val="25000"/>
                            <a:lumOff val="7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9pPr>
                      </a:lstStyle>
                      <a:p>
                        <a:endParaRPr lang="en-GB" sz="800" dirty="0"/>
                      </a:p>
                    </a:txBody>
                    <a:tcPr marL="0" marR="0" marT="0" marB="0">
                      <a:lnL w="12700" cap="flat" cmpd="sng" algn="ctr">
                        <a:solidFill>
                          <a:srgbClr val="1C1C1C">
                            <a:lumMod val="25000"/>
                            <a:lumOff val="7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1C1C1C">
                            <a:lumMod val="25000"/>
                            <a:lumOff val="7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9pPr>
                      </a:lstStyle>
                      <a:p>
                        <a:endParaRPr lang="en-GB" sz="800" dirty="0"/>
                      </a:p>
                    </a:txBody>
                    <a:tcPr marL="0" marR="0" marT="0" marB="0">
                      <a:lnL w="12700" cap="flat" cmpd="sng" algn="ctr">
                        <a:solidFill>
                          <a:srgbClr val="1C1C1C">
                            <a:lumMod val="25000"/>
                            <a:lumOff val="7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1C1C1C">
                            <a:lumMod val="25000"/>
                            <a:lumOff val="7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9pPr>
                      </a:lstStyle>
                      <a:p>
                        <a:endParaRPr lang="en-GB" sz="800" dirty="0"/>
                      </a:p>
                    </a:txBody>
                    <a:tcPr marL="0" marR="0" marT="0" marB="0">
                      <a:lnL w="12700" cap="flat" cmpd="sng" algn="ctr">
                        <a:solidFill>
                          <a:srgbClr val="1C1C1C">
                            <a:lumMod val="25000"/>
                            <a:lumOff val="7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1C1C1C">
                            <a:lumMod val="25000"/>
                            <a:lumOff val="7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9pPr>
                      </a:lstStyle>
                      <a:p>
                        <a:endParaRPr lang="en-GB" sz="800" dirty="0"/>
                      </a:p>
                    </a:txBody>
                    <a:tcPr marL="0" marR="0" marT="0" marB="0">
                      <a:lnL w="12700" cap="flat" cmpd="sng" algn="ctr">
                        <a:solidFill>
                          <a:srgbClr val="1C1C1C">
                            <a:lumMod val="25000"/>
                            <a:lumOff val="7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1C1C1C">
                            <a:lumMod val="25000"/>
                            <a:lumOff val="7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  <a:ea typeface=""/>
                            <a:cs typeface=""/>
                          </a:defRPr>
                        </a:lvl9pPr>
                      </a:lstStyle>
                      <a:p>
                        <a:endParaRPr lang="en-GB" sz="800" dirty="0"/>
                      </a:p>
                    </a:txBody>
                    <a:tcPr marL="0" marR="0" marT="0" marB="0">
                      <a:lnL w="12700" cap="flat" cmpd="sng" algn="ctr">
                        <a:solidFill>
                          <a:srgbClr val="1C1C1C">
                            <a:lumMod val="25000"/>
                            <a:lumOff val="7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1C1C1C">
                            <a:lumMod val="25000"/>
                            <a:lumOff val="7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="" xmlns:a16="http://schemas.microsoft.com/office/drawing/2014/main" val="10001"/>
                    </a:ext>
                  </a:extLst>
                </a:tr>
              </a:tbl>
            </a:graphicData>
          </a:graphic>
        </p:graphicFrame>
        <p:grpSp>
          <p:nvGrpSpPr>
            <p:cNvPr id="31752" name="Group 9"/>
            <p:cNvGrpSpPr>
              <a:grpSpLocks/>
            </p:cNvGrpSpPr>
            <p:nvPr/>
          </p:nvGrpSpPr>
          <p:grpSpPr bwMode="auto">
            <a:xfrm>
              <a:off x="802743" y="1827100"/>
              <a:ext cx="6901599" cy="1116125"/>
              <a:chOff x="802743" y="1827100"/>
              <a:chExt cx="6901599" cy="1116125"/>
            </a:xfrm>
          </p:grpSpPr>
          <p:sp>
            <p:nvSpPr>
              <p:cNvPr id="8" name="Rectangle 10"/>
              <p:cNvSpPr/>
              <p:nvPr/>
            </p:nvSpPr>
            <p:spPr>
              <a:xfrm rot="10800000">
                <a:off x="825449" y="1827100"/>
                <a:ext cx="6878893" cy="1080119"/>
              </a:xfrm>
              <a:prstGeom prst="rect">
                <a:avLst/>
              </a:prstGeom>
              <a:gradFill flip="none" rotWithShape="1">
                <a:gsLst>
                  <a:gs pos="0">
                    <a:sysClr val="window" lastClr="FFFFFF">
                      <a:alpha val="0"/>
                    </a:sysClr>
                  </a:gs>
                  <a:gs pos="65000">
                    <a:sysClr val="window" lastClr="FFFFFF">
                      <a:alpha val="54000"/>
                    </a:sysClr>
                  </a:gs>
                  <a:gs pos="100000">
                    <a:sysClr val="window" lastClr="FFFFFF">
                      <a:shade val="100000"/>
                      <a:satMod val="115000"/>
                    </a:sysClr>
                  </a:gs>
                </a:gsLst>
                <a:lin ang="16200000" scaled="1"/>
                <a:tileRect/>
              </a:gradFill>
            </p:spPr>
            <p:txBody>
              <a:bodyPr anchor="ctr"/>
              <a:lstStyle/>
              <a:p>
                <a:pPr algn="ctr">
                  <a:defRPr/>
                </a:pPr>
                <a:endParaRPr lang="en-GB" sz="1400" kern="0" dirty="0">
                  <a:solidFill>
                    <a:srgbClr val="1C1C1C"/>
                  </a:solidFill>
                  <a:latin typeface="Calibri"/>
                  <a:cs typeface="Arial" pitchFamily="34" charset="0"/>
                </a:endParaRPr>
              </a:p>
            </p:txBody>
          </p:sp>
          <p:pic>
            <p:nvPicPr>
              <p:cNvPr id="9" name="Afbeelding 59" descr="lifestages_trans.png"/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srgbClr val="0A82C7">
                    <a:shade val="45000"/>
                    <a:satMod val="135000"/>
                  </a:srgbClr>
                  <a:prstClr val="white"/>
                </a:duotone>
              </a:blip>
              <a:srcRect/>
              <a:stretch/>
            </p:blipFill>
            <p:spPr>
              <a:xfrm>
                <a:off x="3583136" y="2227574"/>
                <a:ext cx="727398" cy="705966"/>
              </a:xfrm>
              <a:prstGeom prst="rect">
                <a:avLst/>
              </a:prstGeom>
            </p:spPr>
          </p:pic>
          <p:pic>
            <p:nvPicPr>
              <p:cNvPr id="10" name="Picture 73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duotone>
                  <a:srgbClr val="0A82C7">
                    <a:shade val="45000"/>
                    <a:satMod val="135000"/>
                  </a:srgbClr>
                  <a:prstClr val="white"/>
                </a:duotone>
              </a:blip>
              <a:srcRect/>
              <a:stretch/>
            </p:blipFill>
            <p:spPr bwMode="auto">
              <a:xfrm>
                <a:off x="849043" y="2652884"/>
                <a:ext cx="123056" cy="130746"/>
              </a:xfrm>
              <a:prstGeom prst="rect">
                <a:avLst/>
              </a:prstGeom>
              <a:noFill/>
            </p:spPr>
          </p:pic>
          <p:pic>
            <p:nvPicPr>
              <p:cNvPr id="11" name="Picture 79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rgbClr val="0A82C7">
                    <a:shade val="45000"/>
                    <a:satMod val="135000"/>
                  </a:srgbClr>
                  <a:prstClr val="white"/>
                </a:duotone>
              </a:blip>
              <a:stretch>
                <a:fillRect/>
              </a:stretch>
            </p:blipFill>
            <p:spPr bwMode="auto">
              <a:xfrm>
                <a:off x="3073854" y="2331157"/>
                <a:ext cx="598046" cy="503833"/>
              </a:xfrm>
              <a:prstGeom prst="rect">
                <a:avLst/>
              </a:prstGeom>
              <a:noFill/>
            </p:spPr>
          </p:pic>
          <p:pic>
            <p:nvPicPr>
              <p:cNvPr id="12" name="Picture 83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rgbClr val="0A82C7">
                    <a:shade val="45000"/>
                    <a:satMod val="135000"/>
                  </a:srgbClr>
                  <a:prstClr val="white"/>
                </a:duotone>
              </a:blip>
              <a:stretch>
                <a:fillRect/>
              </a:stretch>
            </p:blipFill>
            <p:spPr bwMode="auto">
              <a:xfrm>
                <a:off x="6768244" y="1863105"/>
                <a:ext cx="902510" cy="960708"/>
              </a:xfrm>
              <a:prstGeom prst="rect">
                <a:avLst/>
              </a:prstGeom>
              <a:noFill/>
            </p:spPr>
          </p:pic>
          <p:pic>
            <p:nvPicPr>
              <p:cNvPr id="13" name="Picture 15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srgbClr val="0A82C7">
                    <a:shade val="45000"/>
                    <a:satMod val="135000"/>
                  </a:srgb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547831" y="2248517"/>
                <a:ext cx="403989" cy="621610"/>
              </a:xfrm>
              <a:prstGeom prst="rect">
                <a:avLst/>
              </a:prstGeom>
            </p:spPr>
          </p:pic>
          <p:pic>
            <p:nvPicPr>
              <p:cNvPr id="31761" name="Picture 16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3708" y="2367161"/>
                <a:ext cx="340813" cy="4745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2" name="Picture 17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3988"/>
              <a:stretch>
                <a:fillRect/>
              </a:stretch>
            </p:blipFill>
            <p:spPr bwMode="auto">
              <a:xfrm>
                <a:off x="802743" y="2628257"/>
                <a:ext cx="214105" cy="170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3" name="Picture 18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7644" y="2337685"/>
                <a:ext cx="281010" cy="461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9"/>
              <p:cNvPicPr>
                <a:picLocks noChangeAspect="1"/>
              </p:cNvPicPr>
              <p:nvPr/>
            </p:nvPicPr>
            <p:blipFill rotWithShape="1">
              <a:blip r:embed="rId11" cstate="print">
                <a:duotone>
                  <a:srgbClr val="0A82C7">
                    <a:shade val="45000"/>
                    <a:satMod val="135000"/>
                  </a:srgbClr>
                  <a:prstClr val="white"/>
                </a:duotone>
              </a:blip>
              <a:srcRect/>
              <a:stretch/>
            </p:blipFill>
            <p:spPr>
              <a:xfrm>
                <a:off x="6120172" y="1863105"/>
                <a:ext cx="639670" cy="1072792"/>
              </a:xfrm>
              <a:prstGeom prst="rect">
                <a:avLst/>
              </a:prstGeom>
            </p:spPr>
          </p:pic>
          <p:pic>
            <p:nvPicPr>
              <p:cNvPr id="18" name="Picture 20"/>
              <p:cNvPicPr>
                <a:picLocks noChangeAspect="1"/>
              </p:cNvPicPr>
              <p:nvPr/>
            </p:nvPicPr>
            <p:blipFill rotWithShape="1">
              <a:blip r:embed="rId12" cstate="print">
                <a:duotone>
                  <a:srgbClr val="0A82C7">
                    <a:shade val="45000"/>
                    <a:satMod val="135000"/>
                  </a:srgbClr>
                  <a:prstClr val="white"/>
                </a:duotone>
              </a:blip>
              <a:srcRect/>
              <a:stretch/>
            </p:blipFill>
            <p:spPr>
              <a:xfrm>
                <a:off x="5580112" y="1870433"/>
                <a:ext cx="537471" cy="1072792"/>
              </a:xfrm>
              <a:prstGeom prst="rect">
                <a:avLst/>
              </a:prstGeom>
            </p:spPr>
          </p:pic>
          <p:pic>
            <p:nvPicPr>
              <p:cNvPr id="19" name="Picture 21"/>
              <p:cNvPicPr>
                <a:picLocks noChangeAspect="1"/>
              </p:cNvPicPr>
              <p:nvPr/>
            </p:nvPicPr>
            <p:blipFill rotWithShape="1">
              <a:blip r:embed="rId13" cstate="print">
                <a:duotone>
                  <a:srgbClr val="0A82C7">
                    <a:shade val="45000"/>
                    <a:satMod val="135000"/>
                  </a:srgbClr>
                  <a:prstClr val="white"/>
                </a:duotone>
              </a:blip>
              <a:srcRect b="-655"/>
              <a:stretch/>
            </p:blipFill>
            <p:spPr>
              <a:xfrm>
                <a:off x="5040053" y="1929803"/>
                <a:ext cx="460307" cy="1006094"/>
              </a:xfrm>
              <a:prstGeom prst="rect">
                <a:avLst/>
              </a:prstGeom>
            </p:spPr>
          </p:pic>
          <p:pic>
            <p:nvPicPr>
              <p:cNvPr id="20" name="Picture 22"/>
              <p:cNvPicPr>
                <a:picLocks noChangeAspect="1"/>
              </p:cNvPicPr>
              <p:nvPr/>
            </p:nvPicPr>
            <p:blipFill rotWithShape="1">
              <a:blip r:embed="rId14" cstate="print">
                <a:duotone>
                  <a:srgbClr val="0A82C7">
                    <a:shade val="45000"/>
                    <a:satMod val="135000"/>
                  </a:srgbClr>
                  <a:prstClr val="white"/>
                </a:duotone>
              </a:blip>
              <a:srcRect t="-742"/>
              <a:stretch/>
            </p:blipFill>
            <p:spPr>
              <a:xfrm>
                <a:off x="4355976" y="1909122"/>
                <a:ext cx="521220" cy="996081"/>
              </a:xfrm>
              <a:prstGeom prst="rect">
                <a:avLst/>
              </a:prstGeom>
            </p:spPr>
          </p:pic>
        </p:grpSp>
      </p:grp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1916113"/>
            <a:ext cx="73437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904289" y="6092826"/>
            <a:ext cx="1512887" cy="504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1750" name="Прямоугольник 20"/>
          <p:cNvSpPr>
            <a:spLocks noChangeArrowheads="1"/>
          </p:cNvSpPr>
          <p:nvPr/>
        </p:nvSpPr>
        <p:spPr bwMode="auto">
          <a:xfrm>
            <a:off x="5951538" y="6167438"/>
            <a:ext cx="457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ru-RU" sz="1800" i="1" baseline="30000">
                <a:latin typeface="Tahoma" panose="020B0604030504040204" pitchFamily="34" charset="0"/>
              </a:rPr>
              <a:t>3</a:t>
            </a:r>
            <a:r>
              <a:rPr lang="ru-RU" altLang="ru-RU" sz="1800" i="1">
                <a:latin typeface="Tahoma" panose="020B0604030504040204" pitchFamily="34" charset="0"/>
              </a:rPr>
              <a:t> Информационный бюллетень ВОЗ №394 Сентябрь 2015 </a:t>
            </a:r>
            <a:r>
              <a:rPr lang="en-US" altLang="ru-RU" sz="1800" i="1">
                <a:latin typeface="Tahoma" panose="020B0604030504040204" pitchFamily="34" charset="0"/>
              </a:rPr>
              <a:t>“</a:t>
            </a:r>
            <a:r>
              <a:rPr lang="ru-RU" altLang="ru-RU" sz="1800" i="1">
                <a:latin typeface="Tahoma" panose="020B0604030504040204" pitchFamily="34" charset="0"/>
              </a:rPr>
              <a:t>Здоровое питание</a:t>
            </a:r>
            <a:r>
              <a:rPr lang="en-US" altLang="ru-RU" sz="1800" i="1">
                <a:latin typeface="Tahoma" panose="020B0604030504040204" pitchFamily="34" charset="0"/>
              </a:rPr>
              <a:t>”</a:t>
            </a:r>
            <a:endParaRPr lang="ru-RU" altLang="ru-RU" sz="1800" i="1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82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B6811B0-DC3B-4F0F-BDD6-E383D2DC3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8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611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6461" y="87550"/>
            <a:ext cx="901754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Степень негативного влияния недостаточности питания особенно высока в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</a:rPr>
              <a:t>предгравидарный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 период и первый триместр беременности, существенно повышая риск развития метаболического синдрома в дальнейшем. При этом снижается не только масса тела ребенка при рождении, что характерно для дефицита поступления пищевых веществ и во второй половине беременности, но и его длина, а также окружность головы, нарушаются процессы формирования центральной нервной системы</a:t>
            </a:r>
            <a:r>
              <a:rPr lang="ru-RU" dirty="0"/>
              <a:t>.</a:t>
            </a:r>
          </a:p>
          <a:p>
            <a:r>
              <a:rPr lang="ru-RU" dirty="0"/>
              <a:t> В первые месяцы </a:t>
            </a:r>
            <a:r>
              <a:rPr lang="ru-RU" dirty="0" err="1"/>
              <a:t>гестационного</a:t>
            </a:r>
            <a:r>
              <a:rPr lang="ru-RU" dirty="0"/>
              <a:t> процесса закладывается необходимая траектория фетального деления клеток, их пролиферации и дифференцировки. Ключевую роль в определении скорости роста играют изменения </a:t>
            </a:r>
            <a:r>
              <a:rPr lang="ru-RU" dirty="0" err="1"/>
              <a:t>нутритивной</a:t>
            </a:r>
            <a:r>
              <a:rPr lang="ru-RU" dirty="0"/>
              <a:t> среды на различных сроках внутриутробного развития. </a:t>
            </a:r>
          </a:p>
          <a:p>
            <a:r>
              <a:rPr lang="ru-RU" dirty="0"/>
              <a:t>На программирование может повлиять даже слабая или умеренная недостаточность поступления к плоду пищевых веществ, в том числе микронутриентов, при этом </a:t>
            </a:r>
            <a:r>
              <a:rPr lang="ru-RU" dirty="0" err="1"/>
              <a:t>массо</a:t>
            </a:r>
            <a:r>
              <a:rPr lang="ru-RU" dirty="0"/>
              <a:t>-ростовые параметры новорожденного не выходят за пределы общепринятых стандартов.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Всемирная организация здравоохранения (ВОЗ; 2017) рекомендует дополнительное назначение беременным женщинам фолиевой кислоты (400 мкг) и железа (30−60 мг), а также кальция (1,5−2,0 г) в группах со сниженным уровнем его потребления. Прием витамина A рекомендован только тем беременным, которые проживают в дефицитных по его содержанию регионах.</a:t>
            </a:r>
          </a:p>
          <a:p>
            <a:r>
              <a:rPr lang="ru-RU" dirty="0"/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 flipV="1">
            <a:off x="1060315" y="5145932"/>
            <a:ext cx="73832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6461" y="5058383"/>
            <a:ext cx="92412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Женщины, вступающие в период беременности с нездоровыми пищевыми привычками и ограниченным запасом микронутриентов, в большей степени подвержены избыточной прибавке массы тела и развитию </a:t>
            </a:r>
            <a:r>
              <a:rPr lang="ru-RU" dirty="0" err="1"/>
              <a:t>гестационного</a:t>
            </a:r>
            <a:r>
              <a:rPr lang="ru-RU" dirty="0"/>
              <a:t> сахарного диабета.</a:t>
            </a:r>
          </a:p>
          <a:p>
            <a:r>
              <a:rPr lang="ru-RU" dirty="0"/>
              <a:t> Оптимальное питание позволяет снизить риск развития таких тяжелых осложнений, как </a:t>
            </a:r>
            <a:r>
              <a:rPr lang="ru-RU" dirty="0" err="1"/>
              <a:t>преэклампсия</a:t>
            </a:r>
            <a:r>
              <a:rPr lang="ru-RU" dirty="0"/>
              <a:t> и </a:t>
            </a:r>
            <a:r>
              <a:rPr lang="ru-RU" dirty="0" err="1"/>
              <a:t>экламсия</a:t>
            </a:r>
            <a:r>
              <a:rPr lang="ru-RU" dirty="0"/>
              <a:t>.</a:t>
            </a:r>
          </a:p>
        </p:txBody>
      </p:sp>
      <p:pic>
        <p:nvPicPr>
          <p:cNvPr id="5" name="Рисунок 4" descr="&lt;strong&gt;Беременным&lt;/strong&gt; тамбовчанкам рассказали о мерах социальной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267" y="87551"/>
            <a:ext cx="3164731" cy="3628416"/>
          </a:xfrm>
          <a:prstGeom prst="rect">
            <a:avLst/>
          </a:prstGeom>
        </p:spPr>
      </p:pic>
      <p:pic>
        <p:nvPicPr>
          <p:cNvPr id="6" name="Рисунок 5" descr="&lt;strong&gt;Гестационный сахарный диабет&lt;/strong&gt;: симптомы и лече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027251"/>
            <a:ext cx="2976664" cy="257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308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87550"/>
            <a:ext cx="95525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Согласно клиническим рекомендациям Российской ассоциации эндокринологов, для поддержания уровня 25(ОН)D более 30 </a:t>
            </a:r>
            <a:r>
              <a:rPr lang="ru-RU" b="1" i="1" dirty="0" err="1">
                <a:solidFill>
                  <a:schemeClr val="tx2">
                    <a:lumMod val="50000"/>
                  </a:schemeClr>
                </a:solidFill>
              </a:rPr>
              <a:t>нг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/мл может потребоваться потребление не менее 1500−2000 МЕ витамина D в сутки.</a:t>
            </a:r>
          </a:p>
          <a:p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Рекомендации по антенатальной профилактике рахита представлены в национальной программе «Недостаточность витамина D у детей и подростков РФ: современные подходы к коррекции», (2017).</a:t>
            </a:r>
          </a:p>
          <a:p>
            <a:r>
              <a:rPr lang="ru-RU" i="1" dirty="0">
                <a:solidFill>
                  <a:schemeClr val="accent2">
                    <a:lumMod val="50000"/>
                  </a:schemeClr>
                </a:solidFill>
              </a:rPr>
              <a:t>Основные запасы кальция и витамина D в организме плода формируются в последнем триместре беременности. Наиболее активным становится </a:t>
            </a:r>
            <a:r>
              <a:rPr lang="ru-RU" i="1" dirty="0" err="1">
                <a:solidFill>
                  <a:schemeClr val="accent2">
                    <a:lumMod val="50000"/>
                  </a:schemeClr>
                </a:solidFill>
              </a:rPr>
              <a:t>трансплацентарный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</a:rPr>
              <a:t> транспорт </a:t>
            </a:r>
            <a:r>
              <a:rPr lang="ru-RU" i="1" dirty="0" err="1">
                <a:solidFill>
                  <a:schemeClr val="accent2">
                    <a:lumMod val="50000"/>
                  </a:schemeClr>
                </a:solidFill>
              </a:rPr>
              <a:t>холекальциферола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</a:rPr>
              <a:t> и 25(ОН)D, а скорость отложения кальция составляет около 130 мг/</a:t>
            </a:r>
            <a:r>
              <a:rPr lang="ru-RU" i="1" dirty="0" err="1">
                <a:solidFill>
                  <a:schemeClr val="accent2">
                    <a:lumMod val="50000"/>
                  </a:schemeClr>
                </a:solidFill>
              </a:rPr>
              <a:t>сут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</a:rPr>
              <a:t>.  Соответственно, важной задачей профилактики рахита у ребенка является организация рационального питания будущей матери, обеспечивающая достаточное поступление кальция, фосфора, витамина D.</a:t>
            </a:r>
          </a:p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Необходимость достаточного обеспечения беременной женщины витамином D определяется тем, что плод полностью зависит от количества </a:t>
            </a:r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</a:rPr>
              <a:t>холекальциферола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 и 25(ОН)D, поступающего от матери. При этом только в условиях достаточного количества 25-гидроксихолекальциферола может происходить синтез </a:t>
            </a:r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</a:rPr>
              <a:t>кальцитриола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 плацентой и почками плода для удовлетворения его потребностей.</a:t>
            </a:r>
          </a:p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 Обоснованной является рекомендация беременным женщинам принимать препараты витамина D в дозе 2000 МЕ в течение всей беременности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62655" y="5379395"/>
            <a:ext cx="85992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Лучшим пищевым источником кальция являются молочные продукты (сыр, молоко, кефир, йогурт, творог). Целесообразно использовать специальные молочные напитки, предназначенные для беременных и кормящих женщин, имеющие сбалансированный состав по основным макро- и микронутриентам и обогащенные витаминами.</a:t>
            </a:r>
          </a:p>
        </p:txBody>
      </p:sp>
      <p:pic>
        <p:nvPicPr>
          <p:cNvPr id="4" name="Рисунок 3" descr="NOW &lt;strong&gt;Витамин&lt;/strong&gt; &lt;strong&gt;D&lt;/strong&gt;-3 1000 IU, 180 Дражета на ТОП цена | Donbaron.b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919" y="0"/>
            <a:ext cx="2795081" cy="3570051"/>
          </a:xfrm>
          <a:prstGeom prst="rect">
            <a:avLst/>
          </a:prstGeom>
        </p:spPr>
      </p:pic>
      <p:pic>
        <p:nvPicPr>
          <p:cNvPr id="6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2" y="5379395"/>
            <a:ext cx="2188724" cy="203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3884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561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87549"/>
            <a:ext cx="72665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Однако опасен не только дефицит, но и избыточное потребление микронутриентов, особенно витамина А. Имеются отдельные свидетельства о неблагоприятных последствиях длительного применения витаминно-минеральных комплексов, а также отдельные пробелы в доказательной базе по безопасности их использования и степени положительного влияния.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6733" y="1997839"/>
            <a:ext cx="6906638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4">
                    <a:lumMod val="50000"/>
                  </a:schemeClr>
                </a:solidFill>
              </a:rPr>
              <a:t>Помимо оптимальной обеспеченности беременных микронутриентами, в последнее время большое внимание уделяется состоянию их кишечной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</a:rPr>
              <a:t>микробиоты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</a:rPr>
              <a:t>. Установлено, что формирование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</a:rPr>
              <a:t>микробиома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</a:rPr>
              <a:t> ребенка начинается еще внутриутробно под влиянием материнских микроорганизмов. Бактерии желудочно-кишечного тракта беременной женщины выполняют две основные функции ― дополнительное выделение энергии, необходимой для быстрого роста и развития плода, а также создание основы для формирующейся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</a:rPr>
              <a:t>микробиоты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</a:rPr>
              <a:t> ребенка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4756826"/>
            <a:ext cx="101945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Существенное влияние на </a:t>
            </a:r>
            <a:r>
              <a:rPr lang="ru-RU" dirty="0" err="1"/>
              <a:t>микробиоту</a:t>
            </a:r>
            <a:r>
              <a:rPr lang="ru-RU" dirty="0"/>
              <a:t> кишечника оказывает характер питания. Важным признаком здоровья является микробное разнообразие, которое значительно уменьшается при однообразном питании или назначении </a:t>
            </a:r>
            <a:r>
              <a:rPr lang="ru-RU" dirty="0" err="1"/>
              <a:t>элиминационных</a:t>
            </a:r>
            <a:r>
              <a:rPr lang="ru-RU" dirty="0"/>
              <a:t> диет. </a:t>
            </a:r>
          </a:p>
          <a:p>
            <a:r>
              <a:rPr lang="ru-RU" dirty="0"/>
              <a:t>Степень негативного влияния данного питания усиливается по мере продолжительности монотонной диеты и недостаточного поступления пищевых волокон. Положительное влияние на </a:t>
            </a:r>
            <a:r>
              <a:rPr lang="ru-RU" dirty="0" err="1"/>
              <a:t>микробиоту</a:t>
            </a:r>
            <a:r>
              <a:rPr lang="ru-RU" dirty="0"/>
              <a:t> желудочно-кишечного тракта оказывают кисломолочные и </a:t>
            </a:r>
            <a:r>
              <a:rPr lang="ru-RU" dirty="0" err="1"/>
              <a:t>пробиотические</a:t>
            </a:r>
            <a:r>
              <a:rPr lang="ru-RU" dirty="0"/>
              <a:t> продукты, которые рекомендуется использовать ежедневно.</a:t>
            </a:r>
          </a:p>
        </p:txBody>
      </p:sp>
      <p:pic>
        <p:nvPicPr>
          <p:cNvPr id="5" name="Рисунок 4" descr="Реферат Кефир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562" y="87549"/>
            <a:ext cx="4925438" cy="466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336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Block Arc 47"/>
          <p:cNvSpPr/>
          <p:nvPr/>
        </p:nvSpPr>
        <p:spPr>
          <a:xfrm>
            <a:off x="-1654495" y="161173"/>
            <a:ext cx="6928756" cy="6928758"/>
          </a:xfrm>
          <a:prstGeom prst="blockArc">
            <a:avLst>
              <a:gd name="adj1" fmla="val 18900000"/>
              <a:gd name="adj2" fmla="val 2700000"/>
              <a:gd name="adj3" fmla="val 263"/>
            </a:avLst>
          </a:prstGeom>
          <a:ln w="28575" cmpd="sng">
            <a:solidFill>
              <a:srgbClr val="4F87C8"/>
            </a:solidFill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1559"/>
          </a:p>
        </p:txBody>
      </p:sp>
      <p:sp>
        <p:nvSpPr>
          <p:cNvPr id="8" name="TextBox 7"/>
          <p:cNvSpPr txBox="1"/>
          <p:nvPr/>
        </p:nvSpPr>
        <p:spPr>
          <a:xfrm>
            <a:off x="1064300" y="23675"/>
            <a:ext cx="10063406" cy="465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25" b="1" dirty="0">
                <a:solidFill>
                  <a:srgbClr val="07154E"/>
                </a:solidFill>
              </a:rPr>
              <a:t>Значение микронутриентов в период грудного вскармливания</a:t>
            </a:r>
          </a:p>
        </p:txBody>
      </p:sp>
      <p:sp>
        <p:nvSpPr>
          <p:cNvPr id="13" name="Round Same Side Corner Rectangle 12"/>
          <p:cNvSpPr/>
          <p:nvPr/>
        </p:nvSpPr>
        <p:spPr>
          <a:xfrm rot="16200000">
            <a:off x="7351368" y="1990243"/>
            <a:ext cx="914236" cy="717065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2F2F2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4004" tIns="87994" rIns="87994" bIns="87994" numCol="1" spcCol="1270" anchor="ctr" anchorCtr="0">
            <a:noAutofit/>
          </a:bodyPr>
          <a:lstStyle/>
          <a:p>
            <a:pPr defTabSz="153992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464"/>
          </a:p>
        </p:txBody>
      </p:sp>
      <p:sp>
        <p:nvSpPr>
          <p:cNvPr id="14" name="Round Same Side Corner Rectangle 13"/>
          <p:cNvSpPr/>
          <p:nvPr/>
        </p:nvSpPr>
        <p:spPr>
          <a:xfrm rot="16200000">
            <a:off x="7567022" y="1233771"/>
            <a:ext cx="914236" cy="673934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2F2F2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4004" tIns="87994" rIns="87994" bIns="87994" numCol="1" spcCol="1270" anchor="ctr" anchorCtr="0">
            <a:noAutofit/>
          </a:bodyPr>
          <a:lstStyle/>
          <a:p>
            <a:pPr defTabSz="153992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464"/>
          </a:p>
        </p:txBody>
      </p:sp>
      <p:sp>
        <p:nvSpPr>
          <p:cNvPr id="15" name="Round Same Side Corner Rectangle 14"/>
          <p:cNvSpPr/>
          <p:nvPr/>
        </p:nvSpPr>
        <p:spPr>
          <a:xfrm rot="16200000">
            <a:off x="7639918" y="320071"/>
            <a:ext cx="914236" cy="659355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2F2F2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524004" tIns="87994" rIns="87994" bIns="87994" numCol="1" spcCol="1270" anchor="t" anchorCtr="0">
            <a:noAutofit/>
          </a:bodyPr>
          <a:lstStyle/>
          <a:p>
            <a:pPr algn="ctr"/>
            <a:endParaRPr lang="ru-RU" sz="1559" dirty="0">
              <a:solidFill>
                <a:srgbClr val="000000"/>
              </a:solidFill>
            </a:endParaRPr>
          </a:p>
        </p:txBody>
      </p:sp>
      <p:sp>
        <p:nvSpPr>
          <p:cNvPr id="16" name="Round Same Side Corner Rectangle 15"/>
          <p:cNvSpPr/>
          <p:nvPr/>
        </p:nvSpPr>
        <p:spPr>
          <a:xfrm rot="16200000">
            <a:off x="7567022" y="-733485"/>
            <a:ext cx="914236" cy="673934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2F2F2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524004" tIns="87994" rIns="87994" bIns="87994" numCol="1" spcCol="1270" anchor="t" anchorCtr="0">
            <a:noAutofit/>
          </a:bodyPr>
          <a:lstStyle/>
          <a:p>
            <a:pPr algn="ctr"/>
            <a:endParaRPr lang="ru-RU" sz="1559" dirty="0">
              <a:solidFill>
                <a:srgbClr val="000000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630818" y="3881843"/>
            <a:ext cx="2534215" cy="1306705"/>
          </a:xfrm>
          <a:custGeom>
            <a:avLst/>
            <a:gdLst>
              <a:gd name="connsiteX0" fmla="*/ 0 w 2926080"/>
              <a:gd name="connsiteY0" fmla="*/ 0 h 1508760"/>
              <a:gd name="connsiteX1" fmla="*/ 2926080 w 2926080"/>
              <a:gd name="connsiteY1" fmla="*/ 0 h 1508760"/>
              <a:gd name="connsiteX2" fmla="*/ 2926080 w 2926080"/>
              <a:gd name="connsiteY2" fmla="*/ 1508760 h 1508760"/>
              <a:gd name="connsiteX3" fmla="*/ 0 w 2926080"/>
              <a:gd name="connsiteY3" fmla="*/ 1508760 h 1508760"/>
              <a:gd name="connsiteX4" fmla="*/ 0 w 2926080"/>
              <a:gd name="connsiteY4" fmla="*/ 0 h 150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6080" h="1508760">
                <a:moveTo>
                  <a:pt x="0" y="0"/>
                </a:moveTo>
                <a:lnTo>
                  <a:pt x="2926080" y="0"/>
                </a:lnTo>
                <a:lnTo>
                  <a:pt x="2926080" y="1508760"/>
                </a:lnTo>
                <a:lnTo>
                  <a:pt x="0" y="150876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pPr algn="ctr" defTabSz="250237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5630"/>
          </a:p>
        </p:txBody>
      </p:sp>
      <p:sp>
        <p:nvSpPr>
          <p:cNvPr id="20" name="Round Same Side Corner Rectangle 19"/>
          <p:cNvSpPr/>
          <p:nvPr/>
        </p:nvSpPr>
        <p:spPr>
          <a:xfrm rot="16200000">
            <a:off x="7337150" y="-1935481"/>
            <a:ext cx="914236" cy="719909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2F2F2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524004" tIns="87994" rIns="87994" bIns="87994" numCol="1" spcCol="1270" anchor="t" anchorCtr="0">
            <a:noAutofit/>
          </a:bodyPr>
          <a:lstStyle/>
          <a:p>
            <a:pPr algn="ctr"/>
            <a:endParaRPr lang="ru-RU" sz="1559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266584" y="1257976"/>
            <a:ext cx="804716" cy="804716"/>
          </a:xfrm>
          <a:prstGeom prst="ellipse">
            <a:avLst/>
          </a:prstGeom>
          <a:solidFill>
            <a:srgbClr val="528BCD"/>
          </a:solidFill>
          <a:ln>
            <a:noFill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ru-RU" sz="1559" dirty="0">
                <a:solidFill>
                  <a:srgbClr val="FFFFFF"/>
                </a:solidFill>
              </a:rPr>
              <a:t>01</a:t>
            </a:r>
            <a:endParaRPr lang="en-US" sz="1559" dirty="0">
              <a:solidFill>
                <a:srgbClr val="FFFFFF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727893" y="2223327"/>
            <a:ext cx="804716" cy="804716"/>
          </a:xfrm>
          <a:prstGeom prst="ellipse">
            <a:avLst/>
          </a:prstGeom>
          <a:solidFill>
            <a:srgbClr val="D46CAC"/>
          </a:solidFill>
          <a:ln>
            <a:noFill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ru-RU" sz="1559" dirty="0">
                <a:solidFill>
                  <a:srgbClr val="FFFFFF"/>
                </a:solidFill>
              </a:rPr>
              <a:t>02</a:t>
            </a:r>
            <a:endParaRPr lang="en-US" sz="1559" dirty="0">
              <a:solidFill>
                <a:srgbClr val="FFFFFF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869478" y="3203151"/>
            <a:ext cx="804716" cy="804716"/>
          </a:xfrm>
          <a:prstGeom prst="ellipse">
            <a:avLst/>
          </a:prstGeom>
          <a:solidFill>
            <a:srgbClr val="50BAB7"/>
          </a:solidFill>
          <a:ln>
            <a:noFill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ru-RU" sz="1559" dirty="0">
                <a:solidFill>
                  <a:schemeClr val="bg1"/>
                </a:solidFill>
              </a:rPr>
              <a:t>03</a:t>
            </a:r>
            <a:endParaRPr lang="en-US" sz="1559" dirty="0">
              <a:solidFill>
                <a:schemeClr val="bg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727893" y="4197446"/>
            <a:ext cx="804716" cy="804716"/>
          </a:xfrm>
          <a:prstGeom prst="ellipse">
            <a:avLst/>
          </a:prstGeom>
          <a:solidFill>
            <a:srgbClr val="49B5FA"/>
          </a:solidFill>
          <a:ln>
            <a:noFill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ru-RU" sz="1559" dirty="0">
                <a:solidFill>
                  <a:srgbClr val="FFFFFF"/>
                </a:solidFill>
              </a:rPr>
              <a:t>04</a:t>
            </a:r>
            <a:endParaRPr lang="en-US" sz="1559" dirty="0">
              <a:solidFill>
                <a:srgbClr val="FFFFFF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266584" y="5162797"/>
            <a:ext cx="804716" cy="804716"/>
          </a:xfrm>
          <a:prstGeom prst="ellipse">
            <a:avLst/>
          </a:prstGeom>
          <a:solidFill>
            <a:srgbClr val="FECC66"/>
          </a:solidFill>
          <a:ln>
            <a:noFill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ru-RU" sz="1559" dirty="0">
                <a:solidFill>
                  <a:srgbClr val="FFFFFF"/>
                </a:solidFill>
              </a:rPr>
              <a:t>05</a:t>
            </a:r>
            <a:endParaRPr lang="en-US" sz="1559" dirty="0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393813" y="1206947"/>
            <a:ext cx="31179" cy="914237"/>
          </a:xfrm>
          <a:prstGeom prst="rect">
            <a:avLst/>
          </a:prstGeom>
          <a:solidFill>
            <a:srgbClr val="528B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9"/>
          </a:p>
        </p:txBody>
      </p:sp>
      <p:sp>
        <p:nvSpPr>
          <p:cNvPr id="28" name="Rectangle 27"/>
          <p:cNvSpPr/>
          <p:nvPr/>
        </p:nvSpPr>
        <p:spPr>
          <a:xfrm>
            <a:off x="11393813" y="2179071"/>
            <a:ext cx="31179" cy="914237"/>
          </a:xfrm>
          <a:prstGeom prst="rect">
            <a:avLst/>
          </a:prstGeom>
          <a:solidFill>
            <a:srgbClr val="D46C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9"/>
          </a:p>
        </p:txBody>
      </p:sp>
      <p:sp>
        <p:nvSpPr>
          <p:cNvPr id="29" name="Rectangle 28"/>
          <p:cNvSpPr/>
          <p:nvPr/>
        </p:nvSpPr>
        <p:spPr>
          <a:xfrm>
            <a:off x="11393813" y="3159730"/>
            <a:ext cx="31179" cy="914237"/>
          </a:xfrm>
          <a:prstGeom prst="rect">
            <a:avLst/>
          </a:prstGeom>
          <a:solidFill>
            <a:srgbClr val="50BA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9"/>
          </a:p>
        </p:txBody>
      </p:sp>
      <p:sp>
        <p:nvSpPr>
          <p:cNvPr id="30" name="Rectangle 29"/>
          <p:cNvSpPr/>
          <p:nvPr/>
        </p:nvSpPr>
        <p:spPr>
          <a:xfrm>
            <a:off x="11393813" y="4146327"/>
            <a:ext cx="31179" cy="914237"/>
          </a:xfrm>
          <a:prstGeom prst="rect">
            <a:avLst/>
          </a:prstGeom>
          <a:solidFill>
            <a:srgbClr val="49B5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9"/>
          </a:p>
        </p:txBody>
      </p:sp>
      <p:sp>
        <p:nvSpPr>
          <p:cNvPr id="31" name="Rectangle 30"/>
          <p:cNvSpPr/>
          <p:nvPr/>
        </p:nvSpPr>
        <p:spPr>
          <a:xfrm>
            <a:off x="11393813" y="5106375"/>
            <a:ext cx="31179" cy="914237"/>
          </a:xfrm>
          <a:prstGeom prst="rect">
            <a:avLst/>
          </a:prstGeom>
          <a:solidFill>
            <a:srgbClr val="FECC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9"/>
          </a:p>
        </p:txBody>
      </p:sp>
      <p:sp>
        <p:nvSpPr>
          <p:cNvPr id="49" name="Rectangle 48"/>
          <p:cNvSpPr/>
          <p:nvPr/>
        </p:nvSpPr>
        <p:spPr>
          <a:xfrm>
            <a:off x="5483423" y="542165"/>
            <a:ext cx="1225155" cy="39596"/>
          </a:xfrm>
          <a:prstGeom prst="rect">
            <a:avLst/>
          </a:prstGeom>
          <a:solidFill>
            <a:srgbClr val="5897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9"/>
          </a:p>
        </p:txBody>
      </p:sp>
      <p:pic>
        <p:nvPicPr>
          <p:cNvPr id="50" name="Рисунок 17">
            <a:extLst>
              <a:ext uri="{FF2B5EF4-FFF2-40B4-BE49-F238E27FC236}">
                <a16:creationId xmlns="" xmlns:a16="http://schemas.microsoft.com/office/drawing/2014/main" id="{3EAC1981-6072-4CB1-BA04-7695BF05C2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164" r="-170"/>
          <a:stretch/>
        </p:blipFill>
        <p:spPr>
          <a:xfrm>
            <a:off x="1864308" y="1909422"/>
            <a:ext cx="1651973" cy="3492897"/>
          </a:xfrm>
          <a:prstGeom prst="rect">
            <a:avLst/>
          </a:prstGeom>
        </p:spPr>
      </p:pic>
      <p:sp>
        <p:nvSpPr>
          <p:cNvPr id="17" name="Oval 16"/>
          <p:cNvSpPr>
            <a:spLocks noChangeAspect="1"/>
          </p:cNvSpPr>
          <p:nvPr/>
        </p:nvSpPr>
        <p:spPr>
          <a:xfrm>
            <a:off x="643067" y="1675331"/>
            <a:ext cx="3741459" cy="3741459"/>
          </a:xfrm>
          <a:prstGeom prst="ellipse">
            <a:avLst/>
          </a:prstGeom>
          <a:noFill/>
          <a:ln w="76200" cmpd="sng">
            <a:solidFill>
              <a:srgbClr val="50BAB7"/>
            </a:solidFill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1559"/>
          </a:p>
        </p:txBody>
      </p:sp>
      <p:sp>
        <p:nvSpPr>
          <p:cNvPr id="3" name="Rectangle 2"/>
          <p:cNvSpPr/>
          <p:nvPr/>
        </p:nvSpPr>
        <p:spPr>
          <a:xfrm>
            <a:off x="5071296" y="1388487"/>
            <a:ext cx="5939567" cy="5188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386" dirty="0"/>
              <a:t>Изменения организма ребенка и матери </a:t>
            </a:r>
          </a:p>
          <a:p>
            <a:r>
              <a:rPr lang="ru-RU" sz="1386" dirty="0"/>
              <a:t>в период грудного вскармливания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605" y="2394271"/>
            <a:ext cx="5861208" cy="518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86" dirty="0"/>
              <a:t>Роль микронутриентов для обеспечения качественного </a:t>
            </a:r>
          </a:p>
          <a:p>
            <a:r>
              <a:rPr lang="ru-RU" sz="1386" dirty="0"/>
              <a:t>и количественного состава грудного молока </a:t>
            </a:r>
          </a:p>
        </p:txBody>
      </p:sp>
      <p:sp>
        <p:nvSpPr>
          <p:cNvPr id="5" name="Rectangle 4"/>
          <p:cNvSpPr/>
          <p:nvPr/>
        </p:nvSpPr>
        <p:spPr>
          <a:xfrm>
            <a:off x="5674190" y="3375381"/>
            <a:ext cx="5939567" cy="5188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386" dirty="0"/>
              <a:t>Роль микронутриентов для развития ребенка. </a:t>
            </a:r>
          </a:p>
          <a:p>
            <a:r>
              <a:rPr lang="ru-RU" sz="1386" dirty="0"/>
              <a:t>Нутрициальное программирование. Фокус – на ДГК, йод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532050" y="4362487"/>
            <a:ext cx="5861764" cy="518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86" dirty="0"/>
              <a:t>Российские и зарубежные Клинические рекомендации по микронутрициальной поддержки лактации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071296" y="5325097"/>
            <a:ext cx="5939567" cy="5188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386" dirty="0"/>
              <a:t>Элевит Кормление как источник основных микронутриентов </a:t>
            </a:r>
          </a:p>
          <a:p>
            <a:r>
              <a:rPr lang="ru-RU" sz="1386" dirty="0"/>
              <a:t>для поддержки лактационного периода</a:t>
            </a:r>
          </a:p>
        </p:txBody>
      </p:sp>
    </p:spTree>
    <p:extLst>
      <p:ext uri="{BB962C8B-B14F-4D97-AF65-F5344CB8AC3E}">
        <p14:creationId xmlns:p14="http://schemas.microsoft.com/office/powerpoint/2010/main" val="137185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BBA5D55-4678-4615-8646-E3C611EB0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3" y="0"/>
            <a:ext cx="1178118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774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7414" y="365126"/>
            <a:ext cx="4328808" cy="432542"/>
          </a:xfrm>
        </p:spPr>
        <p:txBody>
          <a:bodyPr>
            <a:normAutofit/>
          </a:bodyPr>
          <a:lstStyle/>
          <a:p>
            <a:r>
              <a:rPr lang="ru-RU" sz="1800" i="1" dirty="0">
                <a:solidFill>
                  <a:srgbClr val="C00000"/>
                </a:solidFill>
                <a:latin typeface="Bahnschrift" panose="020B0502040204020203" pitchFamily="34" charset="0"/>
              </a:rPr>
              <a:t>ПИТАНИЕ КОРМЯЩИХ МАТЕРЕЙ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03515" y="797668"/>
            <a:ext cx="812259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Питание должно быть полноценным, разнообразным (включать все группы продуктов) и безопасным. Целесообразным представляется разумное ограничение продуктов с высокой сенсибилизирующей активностью.</a:t>
            </a:r>
          </a:p>
          <a:p>
            <a:r>
              <a:rPr lang="ru-RU" dirty="0"/>
              <a:t>Именно рациональное питание матери является важным фактором профилактики развития алиментарно-зависимой патологии и функциональных нарушений у ребенка грудного возраста. </a:t>
            </a:r>
          </a:p>
          <a:p>
            <a:r>
              <a:rPr lang="ru-RU" dirty="0"/>
              <a:t>Избыточное поступление отдельных нутриентов, как и недостаточное их содержание в рационе, способно привести к негативным последствиям. </a:t>
            </a:r>
          </a:p>
          <a:p>
            <a:r>
              <a:rPr lang="ru-RU" dirty="0"/>
              <a:t>Так, высокая нагрузка молочными продуктами может способствовать развитию сенсибилизации к белкам коровьего молока. </a:t>
            </a:r>
          </a:p>
          <a:p>
            <a:r>
              <a:rPr lang="ru-RU" dirty="0"/>
              <a:t>Дефицит </a:t>
            </a:r>
            <a:r>
              <a:rPr lang="ru-RU" dirty="0" err="1"/>
              <a:t>докозагексаеновой</a:t>
            </a:r>
            <a:r>
              <a:rPr lang="ru-RU" dirty="0"/>
              <a:t> длинноцепочечной полиненасыщенной жирной кислоты повышает риск аллергических реакций.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19080" y="4213988"/>
            <a:ext cx="760703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i="1" dirty="0"/>
              <a:t>Предпочтительная частота приемов пищи в период кормления грудью составляет 5−6 раз/</a:t>
            </a:r>
            <a:r>
              <a:rPr lang="ru-RU" i="1" dirty="0" err="1"/>
              <a:t>сут</a:t>
            </a:r>
            <a:r>
              <a:rPr lang="ru-RU" i="1" dirty="0"/>
              <a:t>: 3 основных и 2−3 перекуса с использованием продуктов здорового питания.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029200"/>
            <a:ext cx="12191999" cy="20621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i="1" dirty="0"/>
              <a:t>Особое внимание следует обратить на запрещенные продукты и блюда для кормящих женщин: термически не обработанные продукты животного происхождения — сырое и плохо прожаренное мясо (шашлык и др.), рыба, суши, молоко и молочная продукция, яйца.</a:t>
            </a:r>
          </a:p>
          <a:p>
            <a:r>
              <a:rPr lang="ru-RU" sz="1600" b="1" i="1" dirty="0"/>
              <a:t>Ограничительные диеты должны быть строго обоснованы. Исключение продуктов требует их обязательной адекватной замены. Несбалансированные рационы приводят к дефициту поступления пищевых веществ, развитию хронического стресса, что в совокупности может способствовать снижению лактации. Следует помнить о необходимости своевременно расширять назначенную диету по мере улучшения состояния ребенка, ориентируясь на переносимость им продуктов, включаемых в рацион матери</a:t>
            </a:r>
          </a:p>
        </p:txBody>
      </p:sp>
      <p:pic>
        <p:nvPicPr>
          <p:cNvPr id="6" name="Рисунок 5" descr="&lt;strong&gt;Мама&lt;/strong&gt; &lt;strong&gt;с&lt;/strong&gt; &lt;strong&gt;ребенком&lt;/strong&gt; скачать. Игривый &lt;strong&gt;мама&lt;/strong&gt; &lt;strong&gt;с&lt;/strong&gt; счастливым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87" y="0"/>
            <a:ext cx="3463047" cy="429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06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19679" y="4"/>
            <a:ext cx="8152681" cy="8386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25" b="1" dirty="0">
                <a:solidFill>
                  <a:srgbClr val="07154E"/>
                </a:solidFill>
              </a:rPr>
              <a:t>В период грудного вскармливания потребность женщины </a:t>
            </a:r>
          </a:p>
          <a:p>
            <a:pPr algn="ctr"/>
            <a:r>
              <a:rPr lang="ru-RU" sz="2425" b="1" dirty="0">
                <a:solidFill>
                  <a:srgbClr val="07154E"/>
                </a:solidFill>
              </a:rPr>
              <a:t>в витаминах и минералах возрастает в среднем в 1,5 раза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83423" y="874860"/>
            <a:ext cx="1225155" cy="39596"/>
          </a:xfrm>
          <a:prstGeom prst="rect">
            <a:avLst/>
          </a:prstGeom>
          <a:solidFill>
            <a:srgbClr val="5897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9"/>
          </a:p>
        </p:txBody>
      </p:sp>
      <p:sp>
        <p:nvSpPr>
          <p:cNvPr id="12" name="Прямоугольник 7"/>
          <p:cNvSpPr/>
          <p:nvPr/>
        </p:nvSpPr>
        <p:spPr>
          <a:xfrm>
            <a:off x="189281" y="6092577"/>
            <a:ext cx="10192027" cy="732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93" dirty="0"/>
              <a:t>Л.А. Агаркова, Т.В. Габидулина,  Н.А. Габитова,  Н.Г. Белова Влияние витаминно-минерального комплекса на становление лактации у женщин после физиологической и осложненной</a:t>
            </a:r>
          </a:p>
          <a:p>
            <a:r>
              <a:rPr lang="ru-RU" sz="693" dirty="0"/>
              <a:t>гестозом беременности. Российский вестник акушера-гинеколога 5, 2011</a:t>
            </a:r>
          </a:p>
          <a:p>
            <a:r>
              <a:rPr lang="ru-RU" sz="693" dirty="0"/>
              <a:t>О.А. Маталыгина Питание беременных и кормящих женщин. Решенные и нерешенные проблемы</a:t>
            </a:r>
          </a:p>
          <a:p>
            <a:r>
              <a:rPr lang="ru-RU" sz="693" dirty="0"/>
              <a:t>Вопросы современной педиатрии, 2008, </a:t>
            </a:r>
            <a:r>
              <a:rPr lang="en-US" sz="693" dirty="0"/>
              <a:t>N 5.-</a:t>
            </a:r>
            <a:r>
              <a:rPr lang="ru-RU" sz="693" dirty="0"/>
              <a:t>С.58-70</a:t>
            </a:r>
          </a:p>
          <a:p>
            <a:r>
              <a:rPr lang="ru-RU" sz="693" dirty="0"/>
              <a:t>Коденцова В.М., Вржесинская О.А., Лукоянова О.Л. Витамины в питании кормящей женщины и ее ребенка. Гинекология 2002;4:20—23</a:t>
            </a:r>
          </a:p>
          <a:p>
            <a:r>
              <a:rPr lang="en-US" sz="693" dirty="0"/>
              <a:t>Ortega R.M. Dietary guidelines for pregnant women. Public</a:t>
            </a:r>
            <a:r>
              <a:rPr lang="ru-RU" sz="693" dirty="0"/>
              <a:t> </a:t>
            </a:r>
            <a:r>
              <a:rPr lang="en-US" sz="693" dirty="0"/>
              <a:t>Health Nutr 2001;4:1343—1346</a:t>
            </a:r>
            <a:endParaRPr lang="ru-RU" sz="693" dirty="0"/>
          </a:p>
        </p:txBody>
      </p:sp>
      <p:pic>
        <p:nvPicPr>
          <p:cNvPr id="15" name="Рисунок 17">
            <a:extLst>
              <a:ext uri="{FF2B5EF4-FFF2-40B4-BE49-F238E27FC236}">
                <a16:creationId xmlns="" xmlns:a16="http://schemas.microsoft.com/office/drawing/2014/main" id="{3EAC1981-6072-4CB1-BA04-7695BF05C2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164" r="-170"/>
          <a:stretch/>
        </p:blipFill>
        <p:spPr>
          <a:xfrm>
            <a:off x="2475413" y="1855101"/>
            <a:ext cx="1651973" cy="3492897"/>
          </a:xfrm>
          <a:prstGeom prst="rect">
            <a:avLst/>
          </a:prstGeom>
        </p:spPr>
      </p:pic>
      <p:sp>
        <p:nvSpPr>
          <p:cNvPr id="16" name="Oval 15"/>
          <p:cNvSpPr>
            <a:spLocks noChangeAspect="1"/>
          </p:cNvSpPr>
          <p:nvPr/>
        </p:nvSpPr>
        <p:spPr>
          <a:xfrm>
            <a:off x="1254172" y="1621011"/>
            <a:ext cx="3741459" cy="3741459"/>
          </a:xfrm>
          <a:prstGeom prst="ellipse">
            <a:avLst/>
          </a:prstGeom>
          <a:noFill/>
          <a:ln w="76200" cmpd="sng">
            <a:solidFill>
              <a:srgbClr val="50BAB7"/>
            </a:solidFill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1559"/>
          </a:p>
        </p:txBody>
      </p:sp>
      <p:sp>
        <p:nvSpPr>
          <p:cNvPr id="17" name="Rectangle 16"/>
          <p:cNvSpPr/>
          <p:nvPr/>
        </p:nvSpPr>
        <p:spPr>
          <a:xfrm>
            <a:off x="6309676" y="5805753"/>
            <a:ext cx="4987331" cy="31179"/>
          </a:xfrm>
          <a:prstGeom prst="rect">
            <a:avLst/>
          </a:prstGeom>
          <a:solidFill>
            <a:srgbClr val="528B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9"/>
          </a:p>
        </p:txBody>
      </p:sp>
      <p:sp>
        <p:nvSpPr>
          <p:cNvPr id="19" name="Rectangle 18"/>
          <p:cNvSpPr/>
          <p:nvPr/>
        </p:nvSpPr>
        <p:spPr>
          <a:xfrm>
            <a:off x="6309676" y="3614763"/>
            <a:ext cx="4987331" cy="615323"/>
          </a:xfrm>
          <a:prstGeom prst="rect">
            <a:avLst/>
          </a:prstGeom>
          <a:solidFill>
            <a:srgbClr val="528B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59" dirty="0">
                <a:solidFill>
                  <a:srgbClr val="FFFFFF"/>
                </a:solidFill>
              </a:rPr>
              <a:t>Состав грудного молока зависит от: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09676" y="4249274"/>
            <a:ext cx="4987331" cy="15600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47488" indent="-247488">
              <a:buFont typeface="Arial" panose="020B0604020202020204" pitchFamily="34" charset="0"/>
              <a:buChar char="•"/>
            </a:pPr>
            <a:r>
              <a:rPr lang="ru-RU" sz="1386" b="1" dirty="0">
                <a:solidFill>
                  <a:srgbClr val="528BCD"/>
                </a:solidFill>
              </a:rPr>
              <a:t>Потребления матерью питательных веществ </a:t>
            </a:r>
          </a:p>
          <a:p>
            <a:pPr marL="247488" indent="-247488">
              <a:buFont typeface="Arial" panose="020B0604020202020204" pitchFamily="34" charset="0"/>
              <a:buChar char="•"/>
            </a:pPr>
            <a:r>
              <a:rPr lang="ru-RU" sz="1386" dirty="0">
                <a:solidFill>
                  <a:srgbClr val="000000"/>
                </a:solidFill>
              </a:rPr>
              <a:t>Индивидуальных особенностей</a:t>
            </a:r>
          </a:p>
          <a:p>
            <a:pPr marL="247488" indent="-247488">
              <a:buFont typeface="Arial" panose="020B0604020202020204" pitchFamily="34" charset="0"/>
              <a:buChar char="•"/>
            </a:pPr>
            <a:r>
              <a:rPr lang="ru-RU" sz="1386" dirty="0">
                <a:solidFill>
                  <a:srgbClr val="000000"/>
                </a:solidFill>
              </a:rPr>
              <a:t>Возраста ребенка (периода кормления)</a:t>
            </a:r>
          </a:p>
          <a:p>
            <a:pPr marL="247488" indent="-247488">
              <a:buFont typeface="Arial" panose="020B0604020202020204" pitchFamily="34" charset="0"/>
              <a:buChar char="•"/>
            </a:pPr>
            <a:r>
              <a:rPr lang="ru-RU" sz="1386" dirty="0">
                <a:solidFill>
                  <a:srgbClr val="000000"/>
                </a:solidFill>
              </a:rPr>
              <a:t>Возраста матери</a:t>
            </a:r>
          </a:p>
          <a:p>
            <a:pPr marL="247488" indent="-247488">
              <a:buFont typeface="Arial" panose="020B0604020202020204" pitchFamily="34" charset="0"/>
              <a:buChar char="•"/>
            </a:pPr>
            <a:r>
              <a:rPr lang="ru-RU" sz="1386" dirty="0">
                <a:solidFill>
                  <a:srgbClr val="000000"/>
                </a:solidFill>
              </a:rPr>
              <a:t>Патологических состояний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09676" y="3399701"/>
            <a:ext cx="4987331" cy="31179"/>
          </a:xfrm>
          <a:prstGeom prst="rect">
            <a:avLst/>
          </a:prstGeom>
          <a:solidFill>
            <a:srgbClr val="5692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9"/>
          </a:p>
        </p:txBody>
      </p:sp>
      <p:sp>
        <p:nvSpPr>
          <p:cNvPr id="22" name="Rectangle 21"/>
          <p:cNvSpPr/>
          <p:nvPr/>
        </p:nvSpPr>
        <p:spPr>
          <a:xfrm>
            <a:off x="6309676" y="1208710"/>
            <a:ext cx="4987331" cy="615323"/>
          </a:xfrm>
          <a:prstGeom prst="rect">
            <a:avLst/>
          </a:prstGeom>
          <a:solidFill>
            <a:srgbClr val="5692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59" dirty="0">
                <a:solidFill>
                  <a:schemeClr val="bg1"/>
                </a:solidFill>
              </a:rPr>
              <a:t>Материнское молоко: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309676" y="1843222"/>
            <a:ext cx="4987331" cy="15600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47488" indent="-247488">
              <a:buFont typeface="Arial" charset="0"/>
              <a:buChar char="•"/>
            </a:pPr>
            <a:r>
              <a:rPr lang="ru-RU" sz="1386" dirty="0">
                <a:solidFill>
                  <a:schemeClr val="tx1"/>
                </a:solidFill>
              </a:rPr>
              <a:t>Полностью отвечает требованиям организма ребенка</a:t>
            </a:r>
          </a:p>
          <a:p>
            <a:pPr marL="247488" indent="-247488">
              <a:buFont typeface="Arial" charset="0"/>
              <a:buChar char="•"/>
            </a:pPr>
            <a:r>
              <a:rPr lang="ru-RU" sz="1386" dirty="0">
                <a:solidFill>
                  <a:schemeClr val="tx1"/>
                </a:solidFill>
              </a:rPr>
              <a:t>Максимально сбалансировано</a:t>
            </a:r>
          </a:p>
          <a:p>
            <a:pPr marL="247488" indent="-247488">
              <a:buFont typeface="Arial" charset="0"/>
              <a:buChar char="•"/>
            </a:pPr>
            <a:r>
              <a:rPr lang="ru-RU" sz="1386" dirty="0">
                <a:solidFill>
                  <a:schemeClr val="tx1"/>
                </a:solidFill>
              </a:rPr>
              <a:t>Компоненты молока влияют на рост и дифференцировку тканей ребенка</a:t>
            </a:r>
          </a:p>
          <a:p>
            <a:pPr marL="247488" indent="-247488">
              <a:buFont typeface="Arial" charset="0"/>
              <a:buChar char="•"/>
            </a:pPr>
            <a:r>
              <a:rPr lang="ru-RU" sz="1386" dirty="0">
                <a:solidFill>
                  <a:schemeClr val="tx1"/>
                </a:solidFill>
              </a:rPr>
              <a:t>Обеспечивает иммунную защиту и развитие иммунитета</a:t>
            </a:r>
          </a:p>
        </p:txBody>
      </p:sp>
    </p:spTree>
    <p:extLst>
      <p:ext uri="{BB962C8B-B14F-4D97-AF65-F5344CB8AC3E}">
        <p14:creationId xmlns:p14="http://schemas.microsoft.com/office/powerpoint/2010/main" val="822908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04474" y="0"/>
            <a:ext cx="6183103" cy="465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25" b="1" dirty="0">
                <a:solidFill>
                  <a:srgbClr val="07154E"/>
                </a:solidFill>
              </a:rPr>
              <a:t>Несбалансированное питание при лактации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483423" y="513056"/>
            <a:ext cx="1225155" cy="39596"/>
          </a:xfrm>
          <a:prstGeom prst="rect">
            <a:avLst/>
          </a:prstGeom>
          <a:solidFill>
            <a:srgbClr val="5897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9"/>
          </a:p>
        </p:txBody>
      </p:sp>
      <p:sp>
        <p:nvSpPr>
          <p:cNvPr id="2" name="Rectangle 1"/>
          <p:cNvSpPr/>
          <p:nvPr/>
        </p:nvSpPr>
        <p:spPr>
          <a:xfrm>
            <a:off x="156433" y="585884"/>
            <a:ext cx="11879134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32" b="1" dirty="0">
                <a:solidFill>
                  <a:srgbClr val="528BCD"/>
                </a:solidFill>
              </a:rPr>
              <a:t>По результатам 10-летнего  наблюдения Института питания РАМН, </a:t>
            </a:r>
          </a:p>
          <a:p>
            <a:pPr algn="ctr"/>
            <a:r>
              <a:rPr lang="ru-RU" sz="1732" b="1" dirty="0">
                <a:solidFill>
                  <a:srgbClr val="528BCD"/>
                </a:solidFill>
              </a:rPr>
              <a:t>дефицит витаминов и минералов у кормящих женщин составляет:</a:t>
            </a:r>
          </a:p>
        </p:txBody>
      </p:sp>
      <p:sp>
        <p:nvSpPr>
          <p:cNvPr id="3" name="Rectangle 2"/>
          <p:cNvSpPr/>
          <p:nvPr/>
        </p:nvSpPr>
        <p:spPr>
          <a:xfrm>
            <a:off x="156433" y="5625248"/>
            <a:ext cx="11879134" cy="358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32" b="1" dirty="0">
                <a:solidFill>
                  <a:srgbClr val="D46CAC"/>
                </a:solidFill>
              </a:rPr>
              <a:t>Витаминно-минеральный  дефицит в питании снижает ценность грудного молока!</a:t>
            </a:r>
          </a:p>
        </p:txBody>
      </p:sp>
      <p:pic>
        <p:nvPicPr>
          <p:cNvPr id="26" name="Рисунок 17">
            <a:extLst>
              <a:ext uri="{FF2B5EF4-FFF2-40B4-BE49-F238E27FC236}">
                <a16:creationId xmlns="" xmlns:a16="http://schemas.microsoft.com/office/drawing/2014/main" id="{3EAC1981-6072-4CB1-BA04-7695BF05C2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164" r="-170"/>
          <a:stretch/>
        </p:blipFill>
        <p:spPr>
          <a:xfrm>
            <a:off x="2475413" y="1855101"/>
            <a:ext cx="1651973" cy="3492897"/>
          </a:xfrm>
          <a:prstGeom prst="rect">
            <a:avLst/>
          </a:prstGeom>
        </p:spPr>
      </p:pic>
      <p:sp>
        <p:nvSpPr>
          <p:cNvPr id="27" name="Oval 26"/>
          <p:cNvSpPr>
            <a:spLocks noChangeAspect="1"/>
          </p:cNvSpPr>
          <p:nvPr/>
        </p:nvSpPr>
        <p:spPr>
          <a:xfrm>
            <a:off x="1254172" y="1621011"/>
            <a:ext cx="3741459" cy="3741459"/>
          </a:xfrm>
          <a:prstGeom prst="ellipse">
            <a:avLst/>
          </a:prstGeom>
          <a:noFill/>
          <a:ln w="76200" cmpd="sng">
            <a:solidFill>
              <a:srgbClr val="50BAB7"/>
            </a:solidFill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1559"/>
          </a:p>
        </p:txBody>
      </p:sp>
      <p:sp>
        <p:nvSpPr>
          <p:cNvPr id="28" name="Oval 27"/>
          <p:cNvSpPr/>
          <p:nvPr/>
        </p:nvSpPr>
        <p:spPr>
          <a:xfrm>
            <a:off x="5682144" y="1713666"/>
            <a:ext cx="650083" cy="650087"/>
          </a:xfrm>
          <a:prstGeom prst="ellipse">
            <a:avLst/>
          </a:prstGeom>
          <a:solidFill>
            <a:srgbClr val="FECC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59" dirty="0"/>
              <a:t>B</a:t>
            </a:r>
          </a:p>
        </p:txBody>
      </p:sp>
      <p:sp>
        <p:nvSpPr>
          <p:cNvPr id="29" name="Oval 28"/>
          <p:cNvSpPr/>
          <p:nvPr/>
        </p:nvSpPr>
        <p:spPr>
          <a:xfrm>
            <a:off x="5682144" y="2402541"/>
            <a:ext cx="650083" cy="650087"/>
          </a:xfrm>
          <a:prstGeom prst="ellipse">
            <a:avLst/>
          </a:prstGeom>
          <a:solidFill>
            <a:srgbClr val="D46C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59" dirty="0"/>
              <a:t>B</a:t>
            </a:r>
            <a:r>
              <a:rPr lang="en-US" sz="1559" baseline="-25000" dirty="0"/>
              <a:t>6</a:t>
            </a:r>
          </a:p>
        </p:txBody>
      </p:sp>
      <p:sp>
        <p:nvSpPr>
          <p:cNvPr id="30" name="Oval 29"/>
          <p:cNvSpPr/>
          <p:nvPr/>
        </p:nvSpPr>
        <p:spPr>
          <a:xfrm>
            <a:off x="5682144" y="3103419"/>
            <a:ext cx="650083" cy="6500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59" dirty="0"/>
              <a:t>A</a:t>
            </a:r>
          </a:p>
        </p:txBody>
      </p:sp>
      <p:sp>
        <p:nvSpPr>
          <p:cNvPr id="31" name="Oval 30"/>
          <p:cNvSpPr/>
          <p:nvPr/>
        </p:nvSpPr>
        <p:spPr>
          <a:xfrm>
            <a:off x="5682144" y="3799905"/>
            <a:ext cx="650083" cy="6500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59" dirty="0"/>
              <a:t>A</a:t>
            </a:r>
          </a:p>
        </p:txBody>
      </p:sp>
      <p:sp>
        <p:nvSpPr>
          <p:cNvPr id="32" name="Oval 31"/>
          <p:cNvSpPr/>
          <p:nvPr/>
        </p:nvSpPr>
        <p:spPr>
          <a:xfrm>
            <a:off x="5682144" y="4492853"/>
            <a:ext cx="650083" cy="650087"/>
          </a:xfrm>
          <a:prstGeom prst="ellipse">
            <a:avLst/>
          </a:prstGeom>
          <a:solidFill>
            <a:srgbClr val="5692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59" b="1" dirty="0"/>
              <a:t>%</a:t>
            </a:r>
            <a:endParaRPr lang="en-US" sz="1559" b="1" dirty="0"/>
          </a:p>
        </p:txBody>
      </p:sp>
      <p:sp>
        <p:nvSpPr>
          <p:cNvPr id="33" name="Rectangle 32"/>
          <p:cNvSpPr/>
          <p:nvPr/>
        </p:nvSpPr>
        <p:spPr>
          <a:xfrm>
            <a:off x="6451374" y="1728783"/>
            <a:ext cx="4650386" cy="6037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86" dirty="0">
                <a:solidFill>
                  <a:schemeClr val="tx1"/>
                </a:solidFill>
              </a:rPr>
              <a:t>Витамины группы В – 20 -100% обследованных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451374" y="2426389"/>
            <a:ext cx="4650386" cy="6037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86" dirty="0">
                <a:solidFill>
                  <a:srgbClr val="000000"/>
                </a:solidFill>
              </a:rPr>
              <a:t>Фолиевая кислота -70%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451374" y="3136574"/>
            <a:ext cx="4650386" cy="6037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86" dirty="0">
                <a:solidFill>
                  <a:srgbClr val="000000"/>
                </a:solidFill>
              </a:rPr>
              <a:t>Аскорбиновая кислота – 13 – 64%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449139" y="1740113"/>
            <a:ext cx="31179" cy="592432"/>
          </a:xfrm>
          <a:prstGeom prst="rect">
            <a:avLst/>
          </a:prstGeom>
          <a:solidFill>
            <a:srgbClr val="FECC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9"/>
          </a:p>
        </p:txBody>
      </p:sp>
      <p:sp>
        <p:nvSpPr>
          <p:cNvPr id="37" name="Rectangle 36"/>
          <p:cNvSpPr/>
          <p:nvPr/>
        </p:nvSpPr>
        <p:spPr>
          <a:xfrm>
            <a:off x="11068346" y="1728783"/>
            <a:ext cx="31179" cy="592432"/>
          </a:xfrm>
          <a:prstGeom prst="rect">
            <a:avLst/>
          </a:prstGeom>
          <a:solidFill>
            <a:srgbClr val="FECC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9"/>
          </a:p>
        </p:txBody>
      </p:sp>
      <p:sp>
        <p:nvSpPr>
          <p:cNvPr id="38" name="Rectangle 37"/>
          <p:cNvSpPr/>
          <p:nvPr/>
        </p:nvSpPr>
        <p:spPr>
          <a:xfrm>
            <a:off x="6449139" y="2426393"/>
            <a:ext cx="31179" cy="592432"/>
          </a:xfrm>
          <a:prstGeom prst="rect">
            <a:avLst/>
          </a:prstGeom>
          <a:solidFill>
            <a:srgbClr val="D46C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9"/>
          </a:p>
        </p:txBody>
      </p:sp>
      <p:sp>
        <p:nvSpPr>
          <p:cNvPr id="39" name="Rectangle 38"/>
          <p:cNvSpPr/>
          <p:nvPr/>
        </p:nvSpPr>
        <p:spPr>
          <a:xfrm>
            <a:off x="11068346" y="2427618"/>
            <a:ext cx="31179" cy="592432"/>
          </a:xfrm>
          <a:prstGeom prst="rect">
            <a:avLst/>
          </a:prstGeom>
          <a:solidFill>
            <a:srgbClr val="D46C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9"/>
          </a:p>
        </p:txBody>
      </p:sp>
      <p:sp>
        <p:nvSpPr>
          <p:cNvPr id="40" name="Rectangle 39"/>
          <p:cNvSpPr/>
          <p:nvPr/>
        </p:nvSpPr>
        <p:spPr>
          <a:xfrm>
            <a:off x="6449139" y="3143244"/>
            <a:ext cx="31179" cy="59243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9"/>
          </a:p>
        </p:txBody>
      </p:sp>
      <p:sp>
        <p:nvSpPr>
          <p:cNvPr id="41" name="Rectangle 40"/>
          <p:cNvSpPr/>
          <p:nvPr/>
        </p:nvSpPr>
        <p:spPr>
          <a:xfrm>
            <a:off x="11068346" y="3155626"/>
            <a:ext cx="31179" cy="59243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9"/>
          </a:p>
        </p:txBody>
      </p:sp>
      <p:sp>
        <p:nvSpPr>
          <p:cNvPr id="42" name="Rectangle 41"/>
          <p:cNvSpPr/>
          <p:nvPr/>
        </p:nvSpPr>
        <p:spPr>
          <a:xfrm>
            <a:off x="6449143" y="3832837"/>
            <a:ext cx="4650386" cy="6037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86" dirty="0">
                <a:solidFill>
                  <a:srgbClr val="000000"/>
                </a:solidFill>
              </a:rPr>
              <a:t>Каротиноиды – 25 -94%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449143" y="4546964"/>
            <a:ext cx="4650386" cy="6037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86" dirty="0">
                <a:solidFill>
                  <a:srgbClr val="000000"/>
                </a:solidFill>
              </a:rPr>
              <a:t>У 70-80% обследованных наблюдается сочетанный дефицит 3-х и более витаминов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449139" y="3832841"/>
            <a:ext cx="31179" cy="59243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9"/>
          </a:p>
        </p:txBody>
      </p:sp>
      <p:sp>
        <p:nvSpPr>
          <p:cNvPr id="45" name="Rectangle 44"/>
          <p:cNvSpPr/>
          <p:nvPr/>
        </p:nvSpPr>
        <p:spPr>
          <a:xfrm>
            <a:off x="11068346" y="3834066"/>
            <a:ext cx="31179" cy="59243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9"/>
          </a:p>
        </p:txBody>
      </p:sp>
      <p:sp>
        <p:nvSpPr>
          <p:cNvPr id="46" name="Rectangle 45"/>
          <p:cNvSpPr/>
          <p:nvPr/>
        </p:nvSpPr>
        <p:spPr>
          <a:xfrm>
            <a:off x="6449139" y="4553634"/>
            <a:ext cx="31179" cy="592432"/>
          </a:xfrm>
          <a:prstGeom prst="rect">
            <a:avLst/>
          </a:prstGeom>
          <a:solidFill>
            <a:srgbClr val="5692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9"/>
          </a:p>
        </p:txBody>
      </p:sp>
      <p:sp>
        <p:nvSpPr>
          <p:cNvPr id="47" name="Rectangle 46"/>
          <p:cNvSpPr/>
          <p:nvPr/>
        </p:nvSpPr>
        <p:spPr>
          <a:xfrm>
            <a:off x="11068346" y="4566016"/>
            <a:ext cx="31179" cy="592432"/>
          </a:xfrm>
          <a:prstGeom prst="rect">
            <a:avLst/>
          </a:prstGeom>
          <a:solidFill>
            <a:srgbClr val="5692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9"/>
          </a:p>
        </p:txBody>
      </p:sp>
      <p:sp>
        <p:nvSpPr>
          <p:cNvPr id="48" name="Прямоугольник 4"/>
          <p:cNvSpPr/>
          <p:nvPr/>
        </p:nvSpPr>
        <p:spPr>
          <a:xfrm>
            <a:off x="167700" y="6639867"/>
            <a:ext cx="10078698" cy="198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93" dirty="0"/>
              <a:t>Коденцова В.М., Вржесинская О.А. Витамины в питании беременных и кормящих женщин. // Вопросы гинекологии, акушерства и перинатологии. 2013. Т. 12. № 3. С. 38-50.</a:t>
            </a:r>
          </a:p>
        </p:txBody>
      </p:sp>
    </p:spTree>
    <p:extLst>
      <p:ext uri="{BB962C8B-B14F-4D97-AF65-F5344CB8AC3E}">
        <p14:creationId xmlns:p14="http://schemas.microsoft.com/office/powerpoint/2010/main" val="41693578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14919" y="0"/>
            <a:ext cx="3162212" cy="465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25" b="1" dirty="0">
                <a:solidFill>
                  <a:srgbClr val="07154E"/>
                </a:solidFill>
              </a:rPr>
              <a:t>Интересно узнать, что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483423" y="513056"/>
            <a:ext cx="1225155" cy="39596"/>
          </a:xfrm>
          <a:prstGeom prst="rect">
            <a:avLst/>
          </a:prstGeom>
          <a:solidFill>
            <a:srgbClr val="5897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9"/>
          </a:p>
        </p:txBody>
      </p:sp>
      <p:sp>
        <p:nvSpPr>
          <p:cNvPr id="20" name="Прямоугольник 11"/>
          <p:cNvSpPr/>
          <p:nvPr/>
        </p:nvSpPr>
        <p:spPr>
          <a:xfrm>
            <a:off x="230021" y="6439607"/>
            <a:ext cx="10192027" cy="518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93" dirty="0"/>
              <a:t>1) О.А. Маталыгина Питание беременных и кормящих женщин. Решенные и нерешенные проблемы Вопросы современной педиатрии, 2008, </a:t>
            </a:r>
            <a:r>
              <a:rPr lang="en-US" sz="693" dirty="0"/>
              <a:t>N 5.-</a:t>
            </a:r>
            <a:r>
              <a:rPr lang="ru-RU" sz="693" dirty="0"/>
              <a:t>С.58-70</a:t>
            </a:r>
          </a:p>
          <a:p>
            <a:r>
              <a:rPr lang="ru-RU" sz="693" dirty="0"/>
              <a:t>2) МР 2.3.1.2432-08. Нормы физиологических потребностей в энергии и пищевых веществах для различных групп населения Российской Федерации. – М., 2008</a:t>
            </a:r>
          </a:p>
          <a:p>
            <a:r>
              <a:rPr lang="ru-RU" sz="693" dirty="0"/>
              <a:t>3) </a:t>
            </a:r>
            <a:r>
              <a:rPr lang="en-US" sz="693" dirty="0"/>
              <a:t>Debier C1. Vitamin E during pre- and postnatal periods. Vitam Horm. 2007;76:357-73.</a:t>
            </a:r>
          </a:p>
          <a:p>
            <a:endParaRPr lang="ru-RU" sz="693" dirty="0"/>
          </a:p>
        </p:txBody>
      </p:sp>
      <p:sp>
        <p:nvSpPr>
          <p:cNvPr id="21" name="Прямоугольник: скругленные углы 18">
            <a:extLst>
              <a:ext uri="{FF2B5EF4-FFF2-40B4-BE49-F238E27FC236}">
                <a16:creationId xmlns="" xmlns:a16="http://schemas.microsoft.com/office/drawing/2014/main" id="{BBA5FB65-C489-4D3D-BB7D-D738D94CDCA4}"/>
              </a:ext>
            </a:extLst>
          </p:cNvPr>
          <p:cNvSpPr/>
          <p:nvPr/>
        </p:nvSpPr>
        <p:spPr bwMode="gray">
          <a:xfrm>
            <a:off x="1120344" y="1330641"/>
            <a:ext cx="4658910" cy="4173998"/>
          </a:xfrm>
          <a:prstGeom prst="rect">
            <a:avLst/>
          </a:prstGeom>
          <a:solidFill>
            <a:srgbClr val="528BCD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386" baseline="30000" dirty="0">
              <a:solidFill>
                <a:schemeClr val="tx1"/>
              </a:solidFill>
            </a:endParaRPr>
          </a:p>
        </p:txBody>
      </p:sp>
      <p:sp>
        <p:nvSpPr>
          <p:cNvPr id="2" name="Oval 1"/>
          <p:cNvSpPr>
            <a:spLocks noChangeAspect="1"/>
          </p:cNvSpPr>
          <p:nvPr/>
        </p:nvSpPr>
        <p:spPr>
          <a:xfrm>
            <a:off x="2626527" y="1524788"/>
            <a:ext cx="1670364" cy="1670364"/>
          </a:xfrm>
          <a:prstGeom prst="ellipse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9"/>
          </a:p>
        </p:txBody>
      </p:sp>
      <p:sp>
        <p:nvSpPr>
          <p:cNvPr id="3" name="Rectangle 2"/>
          <p:cNvSpPr/>
          <p:nvPr/>
        </p:nvSpPr>
        <p:spPr>
          <a:xfrm>
            <a:off x="1120344" y="4988630"/>
            <a:ext cx="4658910" cy="518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86" dirty="0">
                <a:solidFill>
                  <a:srgbClr val="FFFFFF"/>
                </a:solidFill>
              </a:rPr>
              <a:t>Потребность в кальции во время лактации повышается  до 1400 мг</a:t>
            </a:r>
            <a:r>
              <a:rPr lang="en-US" sz="1386" dirty="0">
                <a:solidFill>
                  <a:srgbClr val="FFFFFF"/>
                </a:solidFill>
              </a:rPr>
              <a:t>/</a:t>
            </a:r>
            <a:r>
              <a:rPr lang="ru-RU" sz="1386" dirty="0">
                <a:solidFill>
                  <a:srgbClr val="FFFFFF"/>
                </a:solidFill>
              </a:rPr>
              <a:t>сут</a:t>
            </a:r>
            <a:r>
              <a:rPr lang="ru-RU" sz="1386" baseline="30000" dirty="0">
                <a:solidFill>
                  <a:srgbClr val="FFFFFF"/>
                </a:solidFill>
              </a:rPr>
              <a:t>2)</a:t>
            </a:r>
          </a:p>
        </p:txBody>
      </p:sp>
      <p:pic>
        <p:nvPicPr>
          <p:cNvPr id="4" name="Picture 3" descr="Untitl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6745" y="1769232"/>
            <a:ext cx="1182634" cy="1092880"/>
          </a:xfrm>
          <a:prstGeom prst="rect">
            <a:avLst/>
          </a:prstGeom>
        </p:spPr>
      </p:pic>
      <p:sp>
        <p:nvSpPr>
          <p:cNvPr id="30" name="Прямоугольник: скругленные углы 18">
            <a:extLst>
              <a:ext uri="{FF2B5EF4-FFF2-40B4-BE49-F238E27FC236}">
                <a16:creationId xmlns="" xmlns:a16="http://schemas.microsoft.com/office/drawing/2014/main" id="{BBA5FB65-C489-4D3D-BB7D-D738D94CDCA4}"/>
              </a:ext>
            </a:extLst>
          </p:cNvPr>
          <p:cNvSpPr/>
          <p:nvPr/>
        </p:nvSpPr>
        <p:spPr bwMode="gray">
          <a:xfrm>
            <a:off x="6412750" y="1325588"/>
            <a:ext cx="4658910" cy="417399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386" baseline="30000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412750" y="1289356"/>
            <a:ext cx="4658910" cy="31179"/>
          </a:xfrm>
          <a:prstGeom prst="rect">
            <a:avLst/>
          </a:prstGeom>
          <a:solidFill>
            <a:srgbClr val="FECC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59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12750" y="3265707"/>
            <a:ext cx="4658910" cy="1371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86" dirty="0">
                <a:solidFill>
                  <a:srgbClr val="FFFFFF"/>
                </a:solidFill>
              </a:rPr>
              <a:t>Уровень витамина Е у новорожденного невысокий,  ребенок получает витамин Е из молозива,                    что защищает его от окислительного стресса после  рождения.  Очень важно адекватное потребление витамина Е во второй половине  беременности           для насыщения молозива</a:t>
            </a:r>
            <a:endParaRPr lang="en-US" sz="1386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12750" y="4984441"/>
            <a:ext cx="4658910" cy="518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86" dirty="0">
                <a:solidFill>
                  <a:srgbClr val="FFFFFF"/>
                </a:solidFill>
              </a:rPr>
              <a:t>От Е-витаминного дефицита особенно страдают недоношенные дети</a:t>
            </a:r>
            <a:r>
              <a:rPr lang="ru-RU" sz="1386" baseline="30000" dirty="0">
                <a:solidFill>
                  <a:srgbClr val="FFFFFF"/>
                </a:solidFill>
              </a:rPr>
              <a:t>.3</a:t>
            </a: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01902" y="1524787"/>
            <a:ext cx="1674349" cy="1680981"/>
          </a:xfrm>
          <a:prstGeom prst="ellipse">
            <a:avLst/>
          </a:prstGeom>
          <a:noFill/>
          <a:ln w="38100" cmpd="sng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120344" y="3265707"/>
            <a:ext cx="4658910" cy="732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86" dirty="0">
                <a:solidFill>
                  <a:schemeClr val="bg1"/>
                </a:solidFill>
              </a:rPr>
              <a:t>Ежедневная потеря кальция при лактации увеличивается в среднем на 300 мг,  поэтому женщина быстро теряет костную массу</a:t>
            </a:r>
            <a:r>
              <a:rPr lang="ru-RU" sz="1386" baseline="30000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7946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97277"/>
            <a:ext cx="8745166" cy="75713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Особое внимание следует уделять питанию женщины в первую неделю после родов. Щадящий рацион матери будет способствовать адаптации пищеварительной системы ребенка к </a:t>
            </a:r>
            <a:r>
              <a:rPr lang="ru-RU" dirty="0" err="1"/>
              <a:t>внеутробному</a:t>
            </a:r>
            <a:r>
              <a:rPr lang="ru-RU" dirty="0"/>
              <a:t> существованию. Важно помнить, что в раннем неонатальном периоде отмечается повышенная проницаемость слизистой оболочки желудочно-кишечного тракта (ЖКТ), и риск сенсибилизации особенно велик. 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Кормящей женщине не следует употреблять избыточное количество молочных продуктов, поскольку они не влияют на становление лактации, но могут приводить к функциональным расстройствам ЖКТ и аллергическим реакциям у ребенка.</a:t>
            </a:r>
          </a:p>
          <a:p>
            <a:r>
              <a:rPr lang="ru-RU" dirty="0"/>
              <a:t>Не рекомендуется использовать соки, морсы (особенно из кислых ягод), орехи, крепкие чай и кофе (ограничение кофеина до 200 мг в сутки; чашка кофе может содержать 60−150 мг кофеина, а чая ― 30−60 мг), концентрированные бульоны, бобовые и другие продукты, способствующие повышенному газообразованию, в том числе сухофрукты. Предпочтительна щадящая тепловая обработка при приготовлении блюд. </a:t>
            </a:r>
          </a:p>
          <a:p>
            <a:r>
              <a:rPr lang="ru-RU" dirty="0"/>
              <a:t>Рацион в дальнейшем расширяется постепенно, с учетом переносимости ребенком тех или иных продуктов.</a:t>
            </a:r>
          </a:p>
          <a:p>
            <a:r>
              <a:rPr lang="ru-RU" dirty="0"/>
              <a:t>При лактации большое значение имеет достаточное потребление кормящей женщиной жидкости ― «по потребности».</a:t>
            </a:r>
          </a:p>
          <a:p>
            <a:r>
              <a:rPr lang="ru-RU" b="1" i="1" dirty="0"/>
              <a:t>Установлено, что оптимальный рацион кормящей женщины, состоящий из натуральных продуктов, не может содержать достаточного количества витаминов и минеральных веществ. Их дефицит при сбалансированном и разнообразном питании даже в высокоразвитых в экономическом отношении странах (Европа, Япония, США, Австралия и др.) составляет в среднем 20−30%, достигая по отдельным компонентам 50−60%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4377446"/>
            <a:ext cx="66212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" name="Рисунок 1" descr="&lt;strong&gt;Фрукты&lt;/strong&gt; в сиропе - 14 пошаговых фото в рецепте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166" y="1"/>
            <a:ext cx="3446833" cy="3429000"/>
          </a:xfrm>
          <a:prstGeom prst="rect">
            <a:avLst/>
          </a:prstGeom>
        </p:spPr>
      </p:pic>
      <p:pic>
        <p:nvPicPr>
          <p:cNvPr id="5" name="Рисунок 4" descr="Математика здоровья - советы правильного режима дня | ГОРНИЦ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990" y="3526277"/>
            <a:ext cx="3228102" cy="283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782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116" y="365126"/>
            <a:ext cx="10612876" cy="189352"/>
          </a:xfrm>
        </p:spPr>
        <p:txBody>
          <a:bodyPr>
            <a:normAutofit fontScale="90000"/>
          </a:bodyPr>
          <a:lstStyle/>
          <a:p>
            <a:r>
              <a:rPr lang="ru-RU" i="1" dirty="0">
                <a:solidFill>
                  <a:srgbClr val="C00000"/>
                </a:solidFill>
              </a:rPr>
              <a:t>ГРУДНОЕ ВСКАРМЛИВАНИЕ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5098" y="700391"/>
            <a:ext cx="79572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Естественным и самым физиологичным питанием для ребенка с первых дней жизни является грудное молоко (ГМ), состав которого выходит за рамки простого пищевого обеспечения и является самым важным постнатальным фактором метаболического и иммунологического программирования здоровья младенца. Установлен высокий </a:t>
            </a:r>
            <a:r>
              <a:rPr lang="ru-RU" dirty="0" err="1"/>
              <a:t>нутритивный</a:t>
            </a:r>
            <a:r>
              <a:rPr lang="ru-RU" dirty="0"/>
              <a:t> и функциональный потенциал грудного молока, свидетельствующий о биологическом преимуществе и принципиальной незаменимости грудного вскармливания для оптимального развития здорового и больного ребенка. Показано, что ГМ, влияя на экспрессию генов, может менять фенотип и заболеваемость, даже если имеется генетическая предрасположенность к той или иной патологии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3813243"/>
            <a:ext cx="12192000" cy="31393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b="1" i="1" dirty="0"/>
              <a:t>Грудное молоко помогает ребенку формировать адекватные циркадные ритмы сна и бодрствования, которые еще не установлены у ребенка первых трех месяцев жизни.</a:t>
            </a:r>
          </a:p>
          <a:p>
            <a:r>
              <a:rPr lang="ru-RU" b="1" i="1" dirty="0"/>
              <a:t>Профилактический эффект грудного вскармливания показан в отношении ряда заболеваний. </a:t>
            </a:r>
          </a:p>
          <a:p>
            <a:r>
              <a:rPr lang="ru-RU" b="1" i="1" dirty="0"/>
              <a:t>Подтверждена роль грудного молока в профилактике острых и хронических инфекций у детей. </a:t>
            </a:r>
          </a:p>
          <a:p>
            <a:r>
              <a:rPr lang="ru-RU" b="1" i="1" dirty="0"/>
              <a:t>Грудное вскармливание связывают со снижением случаев развития среднего отита, инфекций ЖКТ, дыхательных путей (ESPGHAN </a:t>
            </a:r>
            <a:r>
              <a:rPr lang="ru-RU" b="1" i="1" dirty="0" err="1"/>
              <a:t>Committee</a:t>
            </a:r>
            <a:r>
              <a:rPr lang="ru-RU" b="1" i="1" dirty="0"/>
              <a:t> </a:t>
            </a:r>
            <a:r>
              <a:rPr lang="ru-RU" b="1" i="1" dirty="0" err="1"/>
              <a:t>on</a:t>
            </a:r>
            <a:r>
              <a:rPr lang="ru-RU" b="1" i="1" dirty="0"/>
              <a:t> </a:t>
            </a:r>
            <a:r>
              <a:rPr lang="ru-RU" b="1" i="1" dirty="0" err="1"/>
              <a:t>Nutrition</a:t>
            </a:r>
            <a:r>
              <a:rPr lang="ru-RU" b="1" i="1" dirty="0"/>
              <a:t>, 2009). Исследования показали наличие </a:t>
            </a:r>
            <a:r>
              <a:rPr lang="ru-RU" b="1" i="1" dirty="0" err="1"/>
              <a:t>протективного</a:t>
            </a:r>
            <a:r>
              <a:rPr lang="ru-RU" b="1" i="1" dirty="0"/>
              <a:t> эффекта грудного вскармливания в отношении риска развития воспалительных заболеваний кишечника. </a:t>
            </a:r>
          </a:p>
          <a:p>
            <a:r>
              <a:rPr lang="ru-RU" b="1" i="1" dirty="0"/>
              <a:t>В 2017 г. L. </a:t>
            </a:r>
            <a:r>
              <a:rPr lang="ru-RU" b="1" i="1" dirty="0" err="1"/>
              <a:t>Xu</a:t>
            </a:r>
            <a:r>
              <a:rPr lang="ru-RU" b="1" i="1" dirty="0"/>
              <a:t> c </a:t>
            </a:r>
            <a:r>
              <a:rPr lang="ru-RU" b="1" i="1" dirty="0" err="1"/>
              <a:t>соавт</a:t>
            </a:r>
            <a:r>
              <a:rPr lang="ru-RU" b="1" i="1" dirty="0"/>
              <a:t>. опубликовали результаты </a:t>
            </a:r>
            <a:r>
              <a:rPr lang="ru-RU" b="1" i="1" dirty="0" err="1"/>
              <a:t>метаанализа</a:t>
            </a:r>
            <a:r>
              <a:rPr lang="ru-RU" b="1" i="1" dirty="0"/>
              <a:t> 35 исследований, предоставив доказательства значимого снижения у детей на грудном вскармливании риска развития неспецифического язвенного колита и болезни Крона. Продолжается активное изучение </a:t>
            </a:r>
            <a:r>
              <a:rPr lang="ru-RU" b="1" i="1" dirty="0" err="1"/>
              <a:t>протективного</a:t>
            </a:r>
            <a:r>
              <a:rPr lang="ru-RU" b="1" i="1" dirty="0"/>
              <a:t> эффекта грудного вскармливания в отношении неинфекционных заболеваний</a:t>
            </a:r>
            <a:r>
              <a:rPr lang="ru-RU" dirty="0"/>
              <a:t>.</a:t>
            </a:r>
          </a:p>
        </p:txBody>
      </p:sp>
      <p:pic>
        <p:nvPicPr>
          <p:cNvPr id="5" name="Рисунок 4" descr="&lt;strong&gt;Грудное вскармливание&lt;/strong&gt; защищает мам от депрессий | Здоровье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770" y="0"/>
            <a:ext cx="4254230" cy="381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284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098" y="155643"/>
            <a:ext cx="69552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В период лактации могут использоваться специализированные, обогащенные микронутриентами каши, соки, а также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</a:rPr>
              <a:t>лактогонные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 чаи в рекомендуемом объеме. Получены доказательства усиления лактации на фоне использования растительных добавок, содержащих пажитник, имбирь, куркуму (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</a:rPr>
              <a:t>Bumrungpert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, 2018), а также состоящих из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</a:rPr>
              <a:t>силимарина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 (из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</a:rPr>
              <a:t>расторопши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 пятнистой) и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</a:rPr>
              <a:t>галеги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</a:rPr>
              <a:t>Castoldi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, 2014).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68110" y="3429000"/>
            <a:ext cx="68774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В рационе матерей могут использоваться национальные молочные/кисломолочные продукты (кроме напитков, полученных спиртовым брожением: так, например, кумыс может содержать до 4,5% спирта) </a:t>
            </a:r>
          </a:p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и виды мяса (оленина, жеребятина, конина и др.).</a:t>
            </a:r>
          </a:p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 Возможно более широкое применение речной и озерной рыбы, являющейся традиционным продуктом питания для местного населения.</a:t>
            </a:r>
          </a:p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 Однако нельзя забывать об опасности использования свежей, свежезамороженной и сушеной рыбы, а также мяса, не подвергшихся термической обработке из-за риска заражения </a:t>
            </a:r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</a:rPr>
              <a:t>листериозом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, токсоплазмозом, глистными инвазиями</a:t>
            </a:r>
          </a:p>
        </p:txBody>
      </p:sp>
      <p:pic>
        <p:nvPicPr>
          <p:cNvPr id="4" name="Рисунок 3" descr="Гастрономические новости: спецпредложения сентября — Еда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18" y="229681"/>
            <a:ext cx="4623881" cy="3082587"/>
          </a:xfrm>
          <a:prstGeom prst="rect">
            <a:avLst/>
          </a:prstGeom>
        </p:spPr>
      </p:pic>
      <p:pic>
        <p:nvPicPr>
          <p:cNvPr id="5" name="Рисунок 4" descr="Киргизская кухня — Википедия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9" y="2186968"/>
            <a:ext cx="4293057" cy="2385032"/>
          </a:xfrm>
          <a:prstGeom prst="rect">
            <a:avLst/>
          </a:prstGeom>
        </p:spPr>
      </p:pic>
      <p:pic>
        <p:nvPicPr>
          <p:cNvPr id="6" name="Рисунок 5" descr="&lt;strong&gt;Кумыс&lt;/strong&gt; — Википедия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98" y="4688732"/>
            <a:ext cx="4299625" cy="216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410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CDA41DD-220C-4094-88FF-0129CDC5B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0" y="0"/>
            <a:ext cx="11767931" cy="613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001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D019747-E708-4413-8B75-0BED6D6F2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87" y="252412"/>
            <a:ext cx="1170167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4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9F20560-1510-4B78-8DEA-EF32F7AC2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60" y="0"/>
            <a:ext cx="11489635" cy="610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83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4CE8E6C-B409-4A58-A56B-B984EFF7A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99235" cy="617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050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0EE012F-4D91-4B72-8341-912D494CE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273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78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2534884-AA9F-41E3-A8D8-1F7D03753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2" y="0"/>
            <a:ext cx="11940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769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1BBB0E-EE3D-4BAC-9AF7-33D27B9B3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278297"/>
            <a:ext cx="11542644" cy="1575458"/>
          </a:xfrm>
        </p:spPr>
        <p:txBody>
          <a:bodyPr>
            <a:normAutofit/>
          </a:bodyPr>
          <a:lstStyle/>
          <a:p>
            <a:r>
              <a:rPr lang="ru-RU" dirty="0"/>
              <a:t>Послеродовая диета в первые дни может включать в себя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="" xmlns:a16="http://schemas.microsoft.com/office/drawing/2014/main" id="{ABD20A87-91E6-4634-9993-E507E777FE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142846"/>
              </p:ext>
            </p:extLst>
          </p:nvPr>
        </p:nvGraphicFramePr>
        <p:xfrm>
          <a:off x="1139687" y="1510748"/>
          <a:ext cx="9700592" cy="3630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0904">
                  <a:extLst>
                    <a:ext uri="{9D8B030D-6E8A-4147-A177-3AD203B41FA5}">
                      <a16:colId xmlns="" xmlns:a16="http://schemas.microsoft.com/office/drawing/2014/main" val="1186015519"/>
                    </a:ext>
                  </a:extLst>
                </a:gridCol>
                <a:gridCol w="4949688">
                  <a:extLst>
                    <a:ext uri="{9D8B030D-6E8A-4147-A177-3AD203B41FA5}">
                      <a16:colId xmlns="" xmlns:a16="http://schemas.microsoft.com/office/drawing/2014/main" val="1232221671"/>
                    </a:ext>
                  </a:extLst>
                </a:gridCol>
              </a:tblGrid>
              <a:tr h="522203">
                <a:tc>
                  <a:txBody>
                    <a:bodyPr/>
                    <a:lstStyle/>
                    <a:p>
                      <a:r>
                        <a:rPr lang="ru-RU" b="0" i="0" dirty="0">
                          <a:solidFill>
                            <a:srgbClr val="333333"/>
                          </a:solidFill>
                          <a:effectLst/>
                          <a:latin typeface="Tinos"/>
                        </a:rPr>
                        <a:t>Сутки после родов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0" dirty="0">
                          <a:solidFill>
                            <a:srgbClr val="333333"/>
                          </a:solidFill>
                          <a:effectLst/>
                          <a:latin typeface="Tinos"/>
                        </a:rPr>
                        <a:t>Продукты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1117176"/>
                  </a:ext>
                </a:extLst>
              </a:tr>
              <a:tr h="621383">
                <a:tc>
                  <a:txBody>
                    <a:bodyPr/>
                    <a:lstStyle/>
                    <a:p>
                      <a:r>
                        <a:rPr lang="ru-RU" b="0" i="0" dirty="0">
                          <a:solidFill>
                            <a:srgbClr val="333333"/>
                          </a:solidFill>
                          <a:effectLst/>
                          <a:latin typeface="Tinos"/>
                        </a:rPr>
                        <a:t>1 сутки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0" dirty="0">
                          <a:solidFill>
                            <a:srgbClr val="333333"/>
                          </a:solidFill>
                          <a:effectLst/>
                          <a:latin typeface="Tinos"/>
                        </a:rPr>
                        <a:t>Хлеб в виде сухариков, нежирный бульон, чай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94236244"/>
                  </a:ext>
                </a:extLst>
              </a:tr>
              <a:tr h="522203">
                <a:tc>
                  <a:txBody>
                    <a:bodyPr/>
                    <a:lstStyle/>
                    <a:p>
                      <a:r>
                        <a:rPr lang="ru-RU" b="0" i="0" dirty="0">
                          <a:solidFill>
                            <a:srgbClr val="333333"/>
                          </a:solidFill>
                          <a:effectLst/>
                          <a:latin typeface="Tinos"/>
                        </a:rPr>
                        <a:t>2 сутки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0" dirty="0">
                          <a:solidFill>
                            <a:srgbClr val="333333"/>
                          </a:solidFill>
                          <a:effectLst/>
                          <a:latin typeface="Tinos"/>
                        </a:rPr>
                        <a:t>2 сутки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94091727"/>
                  </a:ext>
                </a:extLst>
              </a:tr>
              <a:tr h="1305506">
                <a:tc>
                  <a:txBody>
                    <a:bodyPr/>
                    <a:lstStyle/>
                    <a:p>
                      <a:r>
                        <a:rPr lang="ru-RU" b="0" i="0" dirty="0">
                          <a:solidFill>
                            <a:srgbClr val="333333"/>
                          </a:solidFill>
                          <a:effectLst/>
                          <a:latin typeface="Tinos"/>
                        </a:rPr>
                        <a:t>3 сутки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0" dirty="0">
                          <a:solidFill>
                            <a:srgbClr val="333333"/>
                          </a:solidFill>
                          <a:effectLst/>
                          <a:latin typeface="Tinos"/>
                        </a:rPr>
                        <a:t>Говядина в тушеном или отварном виде, Нежирные сорта сыров (соленым и копченым сырам нужно сказать – нет) + меню 1 и 2 дня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61288420"/>
                  </a:ext>
                </a:extLst>
              </a:tr>
              <a:tr h="522203">
                <a:tc>
                  <a:txBody>
                    <a:bodyPr/>
                    <a:lstStyle/>
                    <a:p>
                      <a:r>
                        <a:rPr lang="ru-RU" dirty="0"/>
                        <a:t>Кроме продуктов важно в день выпивать как минимум два литра чистой воды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74890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32029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849F897-D432-48AA-965C-ABAA6EA26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3" y="198783"/>
            <a:ext cx="10856071" cy="715617"/>
          </a:xfrm>
        </p:spPr>
        <p:txBody>
          <a:bodyPr>
            <a:normAutofit/>
          </a:bodyPr>
          <a:lstStyle/>
          <a:p>
            <a:r>
              <a:rPr lang="ru-RU" sz="2800" b="1" i="1" dirty="0"/>
              <a:t>ПОСЛЕРОДОВАЯ ДИЕТА ПОСЛЕ КЕСАРЕВА СЕЧЕНИЯ Подробнее: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9CE3C9B-9020-4792-935E-3D49D76DF5C7}"/>
              </a:ext>
            </a:extLst>
          </p:cNvPr>
          <p:cNvSpPr txBox="1"/>
          <p:nvPr/>
        </p:nvSpPr>
        <p:spPr>
          <a:xfrm>
            <a:off x="0" y="1192696"/>
            <a:ext cx="658633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Кесарево сечение – это серьезная операция, после которой организм тратит невероятное количество усилий, чтобы восстановиться. После оперативных родов важно наблюдать не только за репродуктивной системой женщины, но и за работой мочевой и пищевой систем. Для того чтобы помочь организму восстановится, специалисты составляют специальную диету и режим приема жидкости. Стандартная диета матери в этом случае просто необходима. В первые сутки после операции можно употреблять только негазированную минеральную воду. Все остальные питательные вещества поступают в организм внутривенно. Только со вторых или даже с третьих суток в меню добавляются овощные бульоны, куриная грудка и каши </a:t>
            </a:r>
            <a:r>
              <a:rPr lang="ru-RU" dirty="0" err="1"/>
              <a:t>цельнозерновые</a:t>
            </a:r>
            <a:r>
              <a:rPr lang="ru-RU" dirty="0"/>
              <a:t> на воде. Далее, рацион женщины после кесарева, ничем не отличается от рациона родившей естественным путем.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7EDE317-F9A3-4161-9FEF-F78A6C8C3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7808" y="2005012"/>
            <a:ext cx="4094921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296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6EE9928-CD93-4F99-ACA9-62BAE13B1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0" y="0"/>
            <a:ext cx="1182094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892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49E8C6B-86C5-4CC8-B9C1-F2186853C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522" y="0"/>
            <a:ext cx="12324521" cy="613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935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8510A60-DC45-44F4-AFF5-9260FF3A3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741426" cy="606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4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BE4274B-C7C3-45A9-BB53-53F104B31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006470" cy="606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352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7BC5596-CEA7-4B11-951A-6DF8C9829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2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694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Box 1"/>
          <p:cNvSpPr txBox="1">
            <a:spLocks noChangeArrowheads="1"/>
          </p:cNvSpPr>
          <p:nvPr/>
        </p:nvSpPr>
        <p:spPr bwMode="auto">
          <a:xfrm>
            <a:off x="6383339" y="1412875"/>
            <a:ext cx="1081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Tahoma" panose="020B0604030504040204" pitchFamily="34" charset="0"/>
            </a:endParaRPr>
          </a:p>
        </p:txBody>
      </p:sp>
      <p:pic>
        <p:nvPicPr>
          <p:cNvPr id="83971" name="Picture 2" descr="C:\Users\gribakin\Desktop\презентации\IMG_02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655639"/>
            <a:ext cx="3829050" cy="541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TextBox 3"/>
          <p:cNvSpPr txBox="1">
            <a:spLocks noChangeArrowheads="1"/>
          </p:cNvSpPr>
          <p:nvPr/>
        </p:nvSpPr>
        <p:spPr bwMode="auto">
          <a:xfrm>
            <a:off x="1963738" y="1082676"/>
            <a:ext cx="4392612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>
                <a:solidFill>
                  <a:srgbClr val="FF0000"/>
                </a:solidFill>
                <a:latin typeface="Comic Sans MS" panose="030F0702030302020204" pitchFamily="66" charset="0"/>
              </a:rPr>
              <a:t>Мы живем в </a:t>
            </a:r>
            <a:r>
              <a:rPr lang="en-US" altLang="ru-RU" sz="2400">
                <a:solidFill>
                  <a:srgbClr val="FF0000"/>
                </a:solidFill>
                <a:latin typeface="Comic Sans MS" panose="030F0702030302020204" pitchFamily="66" charset="0"/>
              </a:rPr>
              <a:t>XXI </a:t>
            </a:r>
            <a:r>
              <a:rPr lang="ru-RU" altLang="ru-RU" sz="2400">
                <a:solidFill>
                  <a:srgbClr val="FF0000"/>
                </a:solidFill>
                <a:latin typeface="Comic Sans MS" panose="030F0702030302020204" pitchFamily="66" charset="0"/>
              </a:rPr>
              <a:t>веке, в эпоху научно-технического прогресса.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>
                <a:solidFill>
                  <a:srgbClr val="FF0000"/>
                </a:solidFill>
                <a:latin typeface="Comic Sans MS" panose="030F0702030302020204" pitchFamily="66" charset="0"/>
              </a:rPr>
              <a:t>Неужели человечество не придумало ничего лучшего, чем архаичное грудное вскармливание?</a:t>
            </a:r>
          </a:p>
        </p:txBody>
      </p:sp>
    </p:spTree>
    <p:extLst>
      <p:ext uri="{BB962C8B-B14F-4D97-AF65-F5344CB8AC3E}">
        <p14:creationId xmlns:p14="http://schemas.microsoft.com/office/powerpoint/2010/main" val="2211695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31A9AC6-328C-4A2B-A05D-10EB62386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96" y="1"/>
            <a:ext cx="11476382" cy="940903"/>
          </a:xfrm>
        </p:spPr>
        <p:txBody>
          <a:bodyPr>
            <a:normAutofit fontScale="90000"/>
          </a:bodyPr>
          <a:lstStyle/>
          <a:p>
            <a:r>
              <a:rPr lang="ru-RU" dirty="0"/>
              <a:t>Правильное питание и репродуктивное здоровье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E1E509A-7DED-4789-A926-F45AB834B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096" y="1033670"/>
            <a:ext cx="11277599" cy="4432676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Главное для здоровья матери и будущего малыша – добиться оптимальной массы тела на момент зачатия! </a:t>
            </a:r>
          </a:p>
          <a:p>
            <a:r>
              <a:rPr lang="ru-RU" dirty="0"/>
              <a:t>Чтобы достичь данной цели необходимо постепенное снижение массы тела с последующим удержанием результата. </a:t>
            </a:r>
          </a:p>
          <a:p>
            <a:r>
              <a:rPr lang="ru-RU" dirty="0"/>
              <a:t>Коррекция веса будет считаться нормальной только тогда, когда скорость снижения будет не более 500 </a:t>
            </a:r>
            <a:r>
              <a:rPr lang="ru-RU" dirty="0" err="1"/>
              <a:t>гр</a:t>
            </a:r>
            <a:r>
              <a:rPr lang="ru-RU" dirty="0"/>
              <a:t>/день, при условии ограничения сахаров, животных жиров с сохранением белка. </a:t>
            </a:r>
          </a:p>
          <a:p>
            <a:r>
              <a:rPr lang="ru-RU" dirty="0"/>
              <a:t>Ни в коем случае нельзя прислушиваться к советам новомодных журналов, где зачастую распространяют свои идеи лица, выдающие себя за медицинских работников. </a:t>
            </a:r>
          </a:p>
          <a:p>
            <a:r>
              <a:rPr lang="ru-RU" dirty="0"/>
              <a:t>Процесс снижения веса должен быть согласован от начала и до конца с врачом-эндокринологом и специалистом-диетологом. Желательно сбросить лишний вес не позднее, чем за 3 месяца до зачатия. А снижение веса тела хотя бы на 5% от исходного веса- благоприятно влияет на процесс наступления беременности и здоровье будущего ребенка. </a:t>
            </a:r>
          </a:p>
        </p:txBody>
      </p:sp>
    </p:spTree>
    <p:extLst>
      <p:ext uri="{BB962C8B-B14F-4D97-AF65-F5344CB8AC3E}">
        <p14:creationId xmlns:p14="http://schemas.microsoft.com/office/powerpoint/2010/main" val="3195328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AA05E77-111B-4CBD-A710-C12E5092A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0" y="0"/>
            <a:ext cx="11582400" cy="616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62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CC05D48-7FA9-4BEF-8339-43CE6169C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077" y="0"/>
            <a:ext cx="5473149" cy="455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24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FA6E3DC-5391-42CF-BD2D-E9602273F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913703" cy="1853754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>
                <a:cs typeface="Aharoni" panose="02010803020104030203" pitchFamily="2" charset="-79"/>
              </a:rPr>
              <a:t>Об основных правилах питания девочек в детстве с целью исключения в будущем проблем с детородной функцией</a:t>
            </a:r>
            <a:r>
              <a:rPr lang="ru-RU" dirty="0"/>
              <a:t>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6EB6370-6F60-4703-93C9-6BF0A90E2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531" y="742122"/>
            <a:ext cx="12006470" cy="3127513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То, как организм справится со своей детородной функцией, напрямую зависит от режима привычного рациона девочки, приучение к которому начинается с самых ранних лет жизни. </a:t>
            </a:r>
          </a:p>
          <a:p>
            <a:r>
              <a:rPr lang="ru-RU" dirty="0"/>
              <a:t>В первую очередь по мере роста девочки необходимо правильно соблюдать очередность прикорма, приучать ребёнка к разнообразному питанию, ни в коем случае не допуская малоподвижного образа жизни.</a:t>
            </a:r>
          </a:p>
          <a:p>
            <a:r>
              <a:rPr lang="ru-RU" dirty="0"/>
              <a:t> Нельзя забывать, что современные дети, равно как и взрослые, склонны пропускать завтрак, питаются всухомятку, предпочитают наедаться в вечернее время и на ночь. </a:t>
            </a:r>
          </a:p>
          <a:p>
            <a:r>
              <a:rPr lang="ru-RU" dirty="0"/>
              <a:t>В будущем всё вышеперечисленное чревато сложностями в зачатии ребёнка, осложнениями беременности, и, в далёкой перспективе, снижает шансы будущего ребёнка на здоровье и долголетие.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EA6E0C4-35E0-4962-889E-7D193D964A2D}"/>
              </a:ext>
            </a:extLst>
          </p:cNvPr>
          <p:cNvSpPr txBox="1"/>
          <p:nvPr/>
        </p:nvSpPr>
        <p:spPr>
          <a:xfrm>
            <a:off x="185531" y="3869634"/>
            <a:ext cx="1182093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cs typeface="Aharoni" panose="02010803020104030203" pitchFamily="2" charset="-79"/>
              </a:rPr>
              <a:t>Снижение репродуктивного здоровья девочки в юном возрасте формирует негативную цепочку: больная женщина — больная мать — больной ребенок. </a:t>
            </a:r>
          </a:p>
          <a:p>
            <a:pPr algn="just"/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cs typeface="Aharoni" panose="02010803020104030203" pitchFamily="2" charset="-79"/>
              </a:rPr>
              <a:t>Чтобы наши дети могли стать родителями и произвести на свет здоровых детей, уже сегодня надо приложить много усилий для того чтобы сохранить их репродуктивное здоровье. </a:t>
            </a:r>
          </a:p>
          <a:p>
            <a:pPr algn="just"/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cs typeface="Aharoni" panose="02010803020104030203" pitchFamily="2" charset="-79"/>
              </a:rPr>
              <a:t>Пока будущая женщина еще ребенок, ответственность за ее здоровье лежит на ее матери и на семье, в которой она живет</a:t>
            </a:r>
          </a:p>
        </p:txBody>
      </p:sp>
    </p:spTree>
    <p:extLst>
      <p:ext uri="{BB962C8B-B14F-4D97-AF65-F5344CB8AC3E}">
        <p14:creationId xmlns:p14="http://schemas.microsoft.com/office/powerpoint/2010/main" val="3603165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B73D57C-617A-42E9-BAD5-B19BFECBE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6018"/>
            <a:ext cx="12059477" cy="8481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cs typeface="Aharoni" panose="02010803020104030203" pitchFamily="2" charset="-79"/>
              </a:rPr>
              <a:t>Об обязательном и дополнительном применении витаминов и микроэлементов женщиной и обоим партнёрам на этапе планирования беременности</a:t>
            </a:r>
            <a:r>
              <a:rPr lang="ru-RU" dirty="0"/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DEC2317-CD5A-4787-8631-4947B7CA4A9A}"/>
              </a:ext>
            </a:extLst>
          </p:cNvPr>
          <p:cNvSpPr txBox="1"/>
          <p:nvPr/>
        </p:nvSpPr>
        <p:spPr>
          <a:xfrm>
            <a:off x="-1" y="954157"/>
            <a:ext cx="12191999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Поддержание баланса микроэлементов и витаминов – обязательный процесс не только на этапе планирования беременности, но и во время беременности. </a:t>
            </a:r>
          </a:p>
          <a:p>
            <a:r>
              <a:rPr lang="ru-RU" b="1" dirty="0"/>
              <a:t>Витамин А играет важную роль в синтезе прогестерона — гормона сохранения беременности. Если витамина А недостаточно, то возникает нарушение сперматогенеза у мужчин и снижение полового влечения и бесплодие у женщин. Источники витамина А: сливочное масло, яичный желток, печень. </a:t>
            </a:r>
          </a:p>
          <a:p>
            <a:r>
              <a:rPr lang="ru-RU" b="1" dirty="0"/>
              <a:t>Витамин Е. Недостаток этого витамина в организме приводит к сокращению образования спермы у мужчин и к дисфункциям матки у женщин, способствует преждевременному прерыванию беременности. Источники витамина Е: различные растительные масла, молоко, яйца. </a:t>
            </a:r>
          </a:p>
          <a:p>
            <a:r>
              <a:rPr lang="ru-RU" b="1" dirty="0"/>
              <a:t>Витамин С поддерживает в норме показатели </a:t>
            </a:r>
            <a:r>
              <a:rPr lang="ru-RU" b="1" dirty="0" err="1"/>
              <a:t>спермограммы</a:t>
            </a:r>
            <a:r>
              <a:rPr lang="ru-RU" b="1" dirty="0"/>
              <a:t> и увеличивает подвижность сперматозоидов. У женщин дополнительный прием витамина С повышает возможность зачатия, а во время беременности уменьшает риск выкидыша и осложнений беременности. Источник витамина С: многие растительные продукты (черная смородина, шиповник, крыжовник, цитрусовые). </a:t>
            </a:r>
          </a:p>
          <a:p>
            <a:r>
              <a:rPr lang="ru-RU" b="1" dirty="0"/>
              <a:t>Цинк, марганец, селен. Недостаток этих элементов может привести к множеству осложнений беременности, включая выкидыш, токсикоз, задержку роста плода, повышение вероятности дефектов развития нервной трубки. Содержание: зеленые овощи с листьями, мясо и субпродукты, зерна злаков и бобовых, орехи, растительные масла, яйца, морепродукты. </a:t>
            </a:r>
          </a:p>
          <a:p>
            <a:r>
              <a:rPr lang="ru-RU" b="1" dirty="0"/>
              <a:t>Фолиевая кислота принимает участие в синтезе клеток красной и белой крови, развитии пищеварительной и нервной систем. Дефицит фолиевой кислоты в период перед зачатием и на протяжении первого триместра беременности у матери может привести к врожденным дефектам нервной трубки плода. Источники фолиевой кислоты – это преимущественно продукты растительного происхождения (бобы, шпинат, спаржа, салат-латук). </a:t>
            </a:r>
          </a:p>
        </p:txBody>
      </p:sp>
    </p:spTree>
    <p:extLst>
      <p:ext uri="{BB962C8B-B14F-4D97-AF65-F5344CB8AC3E}">
        <p14:creationId xmlns:p14="http://schemas.microsoft.com/office/powerpoint/2010/main" val="1098138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184856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Полиненасыщенные жирные кислоты сокращают уровень холестерина, укрепляют иммунную систему и способствуют правильному развитию нервной системы будущего ребенка, играют ключевую роль в овуляции, особенно в процессе выхода яйцеклетки и ее готовности к оплодотворению. Источники: растительные масла из завязи пшеницы, льняного масла, подсолнечника, соевых бобов, арахиса; миндаль, авокадо, морская рыба. 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2000" dirty="0"/>
              <a:t>Йод в период беременности йод имеет решающее значение, особенно в первые шесть месяцев, и потому абсолютно необходимо обеспечивать его адекватное потребление. Когда у женщины недостает этого минерала, ребенку, которого она вынашивает, угрожает развитие кретинизма, который характеризуется умственной отсталостью, глухонемотой, нарушениями речи и задержкой физического развития. Йод содержится в морепродуктах и йодированной соли. . </a:t>
            </a:r>
            <a:endParaRPr lang="ru-RU" sz="2000" dirty="0" smtClean="0"/>
          </a:p>
          <a:p>
            <a:r>
              <a:rPr lang="ru-RU" sz="2000" dirty="0" smtClean="0"/>
              <a:t>О </a:t>
            </a:r>
            <a:r>
              <a:rPr lang="ru-RU" sz="2000" dirty="0"/>
              <a:t>влиянии лишнего веса на мужскую фертильность.  Влияние отрицательное. Дело в том, что жировая ткань является не только резервом организма на случай экстремальных ситуаций, но является мощнейшим эндокринным органом, участвующим в биосинтезе и трансформации половых гормонов. </a:t>
            </a:r>
            <a:endParaRPr lang="ru-RU" sz="2000" dirty="0" smtClean="0"/>
          </a:p>
          <a:p>
            <a:r>
              <a:rPr lang="ru-RU" sz="2000" dirty="0" smtClean="0"/>
              <a:t>Жировая </a:t>
            </a:r>
            <a:r>
              <a:rPr lang="ru-RU" sz="2000" dirty="0"/>
              <a:t>ткань содержит в себе ферменты, которые </a:t>
            </a:r>
            <a:r>
              <a:rPr lang="ru-RU" sz="2000" dirty="0" smtClean="0"/>
              <a:t> перерабатывают </a:t>
            </a:r>
            <a:r>
              <a:rPr lang="ru-RU" sz="2000" dirty="0"/>
              <a:t>мужские половые гормоны в женские, и именно поэтому мужчины с ожирением имеют высокий риск снижения либидо, </a:t>
            </a:r>
            <a:r>
              <a:rPr lang="ru-RU" sz="2000" dirty="0" err="1"/>
              <a:t>эректильной</a:t>
            </a:r>
            <a:r>
              <a:rPr lang="ru-RU" sz="2000" dirty="0"/>
              <a:t> дисфункции, снижения качества спермы, и, как следствие – бесплодия</a:t>
            </a:r>
          </a:p>
        </p:txBody>
      </p:sp>
    </p:spTree>
    <p:extLst>
      <p:ext uri="{BB962C8B-B14F-4D97-AF65-F5344CB8AC3E}">
        <p14:creationId xmlns:p14="http://schemas.microsoft.com/office/powerpoint/2010/main" val="1142213845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TM10001114[[fn=Галерея]]</Template>
  <TotalTime>279</TotalTime>
  <Words>4168</Words>
  <Application>Microsoft Office PowerPoint</Application>
  <PresentationFormat>Произвольный</PresentationFormat>
  <Paragraphs>203</Paragraphs>
  <Slides>61</Slides>
  <Notes>5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Галерея</vt:lpstr>
      <vt:lpstr>Возрастная нутрициология. Питание и репродуктивное здоровье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Правильное питание и репродуктивное здоровье</vt:lpstr>
      <vt:lpstr>Об основных правилах питания девочек в детстве с целью исключения в будущем проблем с детородной функцией. </vt:lpstr>
      <vt:lpstr>Об обязательном и дополнительном применении витаминов и микроэлементов женщиной и обоим партнёрам на этапе планирования беременности. </vt:lpstr>
      <vt:lpstr>Презентация PowerPoint</vt:lpstr>
      <vt:lpstr>Презентация PowerPoint</vt:lpstr>
      <vt:lpstr> О вынашивании беременности мамами с большим лишним весом. </vt:lpstr>
      <vt:lpstr>Презентация PowerPoint</vt:lpstr>
      <vt:lpstr>О репродуктивном здоровье и его зависимости от рациона питания. </vt:lpstr>
      <vt:lpstr>Презентация PowerPoint</vt:lpstr>
      <vt:lpstr>О влиянии индекса массы тела в пубертатном периоде на гормональный фон и будущую фертильность юношей и девушек.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 причинах переедания. Как соотносятся между собой любовь к еде, психологическое «заедание» стресса и эндокринные нарушения.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ПИТАНИЕ БЕРЕМЕННЫХ ЖЕНЩИН </vt:lpstr>
      <vt:lpstr>Правильное питание – основа будущего развития ребенка3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ПИТАНИЕ КОРМЯЩИХ МАТЕРЕЙ</vt:lpstr>
      <vt:lpstr>Презентация PowerPoint</vt:lpstr>
      <vt:lpstr>Презентация PowerPoint</vt:lpstr>
      <vt:lpstr>Презентация PowerPoint</vt:lpstr>
      <vt:lpstr>Презентация PowerPoint</vt:lpstr>
      <vt:lpstr>ГРУДНОЕ ВСКАРМЛИВАНИЕ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Послеродовая диета в первые дни может включать в себя</vt:lpstr>
      <vt:lpstr>ПОСЛЕРОДОВАЯ ДИЕТА ПОСЛЕ КЕСАРЕВА СЕЧЕНИЯ Подробнее: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Возрастная нутрициология. Питание и репродуктивное здоровье</dc:title>
  <dc:creator>Work</dc:creator>
  <cp:lastModifiedBy>Work</cp:lastModifiedBy>
  <cp:revision>23</cp:revision>
  <dcterms:created xsi:type="dcterms:W3CDTF">2021-01-04T10:21:06Z</dcterms:created>
  <dcterms:modified xsi:type="dcterms:W3CDTF">2024-02-20T11:54:15Z</dcterms:modified>
</cp:coreProperties>
</file>