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</p:sldMasterIdLst>
  <p:notesMasterIdLst>
    <p:notesMasterId r:id="rId26"/>
  </p:notesMasterIdLst>
  <p:sldIdLst>
    <p:sldId id="299" r:id="rId2"/>
    <p:sldId id="301" r:id="rId3"/>
    <p:sldId id="297" r:id="rId4"/>
    <p:sldId id="314" r:id="rId5"/>
    <p:sldId id="320" r:id="rId6"/>
    <p:sldId id="315" r:id="rId7"/>
    <p:sldId id="316" r:id="rId8"/>
    <p:sldId id="330" r:id="rId9"/>
    <p:sldId id="332" r:id="rId10"/>
    <p:sldId id="331" r:id="rId11"/>
    <p:sldId id="335" r:id="rId12"/>
    <p:sldId id="336" r:id="rId13"/>
    <p:sldId id="328" r:id="rId14"/>
    <p:sldId id="325" r:id="rId15"/>
    <p:sldId id="326" r:id="rId16"/>
    <p:sldId id="327" r:id="rId17"/>
    <p:sldId id="323" r:id="rId18"/>
    <p:sldId id="329" r:id="rId19"/>
    <p:sldId id="337" r:id="rId20"/>
    <p:sldId id="324" r:id="rId21"/>
    <p:sldId id="321" r:id="rId22"/>
    <p:sldId id="322" r:id="rId23"/>
    <p:sldId id="333" r:id="rId24"/>
    <p:sldId id="334" r:id="rId25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306820CF-C7C4-4FD6-8AE9-1AB8DCF07B27}">
          <p14:sldIdLst>
            <p14:sldId id="299"/>
            <p14:sldId id="301"/>
            <p14:sldId id="297"/>
            <p14:sldId id="314"/>
            <p14:sldId id="320"/>
            <p14:sldId id="315"/>
            <p14:sldId id="316"/>
            <p14:sldId id="330"/>
            <p14:sldId id="332"/>
            <p14:sldId id="331"/>
            <p14:sldId id="335"/>
            <p14:sldId id="336"/>
            <p14:sldId id="328"/>
            <p14:sldId id="325"/>
            <p14:sldId id="326"/>
            <p14:sldId id="327"/>
            <p14:sldId id="323"/>
            <p14:sldId id="329"/>
            <p14:sldId id="337"/>
            <p14:sldId id="324"/>
            <p14:sldId id="321"/>
            <p14:sldId id="322"/>
            <p14:sldId id="333"/>
            <p14:sldId id="334"/>
          </p14:sldIdLst>
        </p14:section>
        <p14:section name="Раздел без заголовка" id="{354444FA-E974-4DD2-BFDF-2063BA260113}">
          <p14:sldIdLst/>
        </p14:section>
      </p14:sectionLst>
    </p:ext>
    <p:ext uri="{EFAFB233-063F-42B5-8137-9DF3F51BA10A}">
      <p15:sldGuideLst xmlns:p15="http://schemas.microsoft.com/office/powerpoint/2012/main" xmlns="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57B1"/>
    <a:srgbClr val="7B60DE"/>
    <a:srgbClr val="6C4EDA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9"/>
    <p:restoredTop sz="87557" autoAdjust="0"/>
  </p:normalViewPr>
  <p:slideViewPr>
    <p:cSldViewPr snapToGrid="0" snapToObjects="1">
      <p:cViewPr>
        <p:scale>
          <a:sx n="56" d="100"/>
          <a:sy n="56" d="100"/>
        </p:scale>
        <p:origin x="-2478" y="-882"/>
      </p:cViewPr>
      <p:guideLst>
        <p:guide orient="horz" pos="3072"/>
        <p:guide pos="409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3" d="100"/>
          <a:sy n="83" d="100"/>
        </p:scale>
        <p:origin x="-1980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51058219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67617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6761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251200" y="4443307"/>
            <a:ext cx="8778240" cy="2694204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251200" y="7115836"/>
            <a:ext cx="8778240" cy="1950720"/>
          </a:xfrm>
        </p:spPr>
        <p:txBody>
          <a:bodyPr/>
          <a:lstStyle>
            <a:lvl1pPr marL="0" indent="0" algn="l">
              <a:buNone/>
              <a:defRPr sz="2600" b="1">
                <a:solidFill>
                  <a:schemeClr val="tx2"/>
                </a:solidFill>
              </a:defRPr>
            </a:lvl1pPr>
            <a:lvl2pPr marL="650230" indent="0" algn="ctr">
              <a:buNone/>
            </a:lvl2pPr>
            <a:lvl3pPr marL="1300460" indent="0" algn="ctr">
              <a:buNone/>
            </a:lvl3pPr>
            <a:lvl4pPr marL="1950690" indent="0" algn="ctr">
              <a:buNone/>
            </a:lvl4pPr>
            <a:lvl5pPr marL="2600919" indent="0" algn="ctr">
              <a:buNone/>
            </a:lvl5pPr>
            <a:lvl6pPr marL="3251149" indent="0" algn="ctr">
              <a:buNone/>
            </a:lvl6pPr>
            <a:lvl7pPr marL="3901379" indent="0" algn="ctr">
              <a:buNone/>
            </a:lvl7pPr>
            <a:lvl8pPr marL="4551609" indent="0" algn="ctr">
              <a:buNone/>
            </a:lvl8pPr>
            <a:lvl9pPr marL="5201839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11043017" y="1669827"/>
            <a:ext cx="3251200" cy="541867"/>
          </a:xfrm>
        </p:spPr>
        <p:txBody>
          <a:bodyPr/>
          <a:lstStyle/>
          <a:p>
            <a:fld id="{28E80666-FB37-4B36-9149-507F3B0178E3}" type="datetimeFigureOut">
              <a:rPr lang="en-US" smtClean="0"/>
              <a:pPr/>
              <a:t>10/27/2021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10065449" y="5947262"/>
            <a:ext cx="5201920" cy="546202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541867" y="0"/>
            <a:ext cx="866987" cy="97536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393011" y="0"/>
            <a:ext cx="148855" cy="97536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1408854" y="0"/>
            <a:ext cx="258662" cy="97536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623211" y="0"/>
            <a:ext cx="327509" cy="97536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51245" y="0"/>
            <a:ext cx="0" cy="97536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30046" tIns="65023" rIns="130046" bIns="65023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1300480" y="0"/>
            <a:ext cx="0" cy="97536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30046" tIns="65023" rIns="130046" bIns="65023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1214737" y="0"/>
            <a:ext cx="0" cy="97536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30046" tIns="65023" rIns="130046" bIns="65023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2455666" y="0"/>
            <a:ext cx="0" cy="97536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30046" tIns="65023" rIns="130046" bIns="65023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17227" y="0"/>
            <a:ext cx="0" cy="97536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30046" tIns="65023" rIns="130046" bIns="65023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12961929" y="0"/>
            <a:ext cx="0" cy="97536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30046" tIns="65023" rIns="130046" bIns="65023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733974" y="0"/>
            <a:ext cx="108373" cy="97536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866987" y="4876800"/>
            <a:ext cx="1842347" cy="1842347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62588" y="6921603"/>
            <a:ext cx="912247" cy="912247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551758" y="7823121"/>
            <a:ext cx="195072" cy="195072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2366874" y="8232038"/>
            <a:ext cx="390144" cy="390144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2709333" y="6394027"/>
            <a:ext cx="520192" cy="520192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885218" y="7009710"/>
            <a:ext cx="866987" cy="736034"/>
          </a:xfrm>
        </p:spPr>
        <p:txBody>
          <a:bodyPr/>
          <a:lstStyle/>
          <a:p>
            <a:fld id="{86CB4B4D-7CA3-9044-876B-883B54F867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10/27/2021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428480" y="390598"/>
            <a:ext cx="2384213" cy="8322169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50240" y="390597"/>
            <a:ext cx="8561493" cy="8322169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10/27/2021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пун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Текст заголовка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57" name="Уровень текста 1…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58" name="Номер слайда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 — по центр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Текст заголовка"/>
          <p:cNvSpPr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31" name="Номер слайда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50240" y="2275840"/>
            <a:ext cx="10620587" cy="693155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8E80666-FB37-4B36-9149-507F3B0178E3}" type="datetimeFigureOut">
              <a:rPr lang="en-US" smtClean="0"/>
              <a:pPr/>
              <a:t>10/27/2021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6CB4B4D-7CA3-9044-876B-883B54F867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51200" y="4118187"/>
            <a:ext cx="8778240" cy="2920661"/>
          </a:xfrm>
        </p:spPr>
        <p:txBody>
          <a:bodyPr/>
          <a:lstStyle>
            <a:lvl1pPr algn="l">
              <a:buNone/>
              <a:defRPr sz="43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51200" y="7125547"/>
            <a:ext cx="8778240" cy="1950720"/>
          </a:xfrm>
        </p:spPr>
        <p:txBody>
          <a:bodyPr anchor="t"/>
          <a:lstStyle>
            <a:lvl1pPr marL="0" indent="0"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11041075" y="1664614"/>
            <a:ext cx="3251200" cy="541867"/>
          </a:xfrm>
        </p:spPr>
        <p:txBody>
          <a:bodyPr/>
          <a:lstStyle/>
          <a:p>
            <a:fld id="{28E80666-FB37-4B36-9149-507F3B0178E3}" type="datetimeFigureOut">
              <a:rPr lang="en-US" smtClean="0"/>
              <a:pPr/>
              <a:t>10/27/2021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10065715" y="5943193"/>
            <a:ext cx="5201920" cy="54620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541867" y="0"/>
            <a:ext cx="866987" cy="97536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93011" y="0"/>
            <a:ext cx="148855" cy="97536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1408854" y="0"/>
            <a:ext cx="258662" cy="97536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623211" y="0"/>
            <a:ext cx="327509" cy="97536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51245" y="0"/>
            <a:ext cx="0" cy="97536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30046" tIns="65023" rIns="130046" bIns="65023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300480" y="0"/>
            <a:ext cx="0" cy="97536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30046" tIns="65023" rIns="130046" bIns="65023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214737" y="0"/>
            <a:ext cx="0" cy="97536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30046" tIns="65023" rIns="130046" bIns="65023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2455666" y="0"/>
            <a:ext cx="0" cy="97536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30046" tIns="65023" rIns="130046" bIns="65023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517227" y="0"/>
            <a:ext cx="0" cy="97536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30046" tIns="65023" rIns="130046" bIns="65023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733974" y="0"/>
            <a:ext cx="108373" cy="97536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866987" y="4876800"/>
            <a:ext cx="1842347" cy="1842347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884024" y="6921603"/>
            <a:ext cx="912247" cy="912247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551758" y="7823121"/>
            <a:ext cx="195072" cy="195072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2366874" y="8236373"/>
            <a:ext cx="390144" cy="390144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2672412" y="6371396"/>
            <a:ext cx="520192" cy="520192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12939298" y="0"/>
            <a:ext cx="0" cy="97536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30046" tIns="65023" rIns="130046" bIns="65023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906654" y="7009710"/>
            <a:ext cx="866987" cy="736034"/>
          </a:xfrm>
        </p:spPr>
        <p:txBody>
          <a:bodyPr/>
          <a:lstStyle/>
          <a:p>
            <a:fld id="{86CB4B4D-7CA3-9044-876B-883B54F867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10/27/2021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50240" y="2275840"/>
            <a:ext cx="5201920" cy="6502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6073242" y="2275840"/>
            <a:ext cx="5201920" cy="6502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0240" y="388338"/>
            <a:ext cx="10728960" cy="16256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10/27/2021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650240" y="3359573"/>
            <a:ext cx="5201920" cy="552704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6217920" y="3359573"/>
            <a:ext cx="5201920" cy="552704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650240" y="2232490"/>
            <a:ext cx="5201920" cy="936346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8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6177280" y="2232490"/>
            <a:ext cx="5201920" cy="936346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8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8E80666-FB37-4B36-9149-507F3B0178E3}" type="datetimeFigureOut">
              <a:rPr lang="en-US" smtClean="0"/>
              <a:pPr/>
              <a:t>10/27/2021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6CB4B4D-7CA3-9044-876B-883B54F867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10/27/2021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2462933" y="0"/>
            <a:ext cx="0" cy="97536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30046" tIns="65023" rIns="130046" bIns="65023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4795520" y="4551680"/>
            <a:ext cx="8973312" cy="650240"/>
          </a:xfrm>
        </p:spPr>
        <p:txBody>
          <a:bodyPr anchor="b"/>
          <a:lstStyle>
            <a:lvl1pPr algn="l">
              <a:buNone/>
              <a:defRPr sz="28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688576" y="390144"/>
            <a:ext cx="2171802" cy="7087616"/>
          </a:xfrm>
        </p:spPr>
        <p:txBody>
          <a:bodyPr/>
          <a:lstStyle>
            <a:lvl1pPr marL="0" indent="0">
              <a:spcBef>
                <a:spcPts val="569"/>
              </a:spcBef>
              <a:spcAft>
                <a:spcPts val="1422"/>
              </a:spcAft>
              <a:buNone/>
              <a:defRPr sz="1700"/>
            </a:lvl1pPr>
            <a:lvl2pPr>
              <a:buNone/>
              <a:defRPr sz="1700"/>
            </a:lvl2pPr>
            <a:lvl3pPr>
              <a:buNone/>
              <a:defRPr sz="1400"/>
            </a:lvl3pPr>
            <a:lvl4pPr>
              <a:buNone/>
              <a:defRPr sz="1300"/>
            </a:lvl4pPr>
            <a:lvl5pPr>
              <a:buNone/>
              <a:defRPr sz="13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886613" y="0"/>
            <a:ext cx="0" cy="97536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30046" tIns="65023" rIns="130046" bIns="65023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806821" y="0"/>
            <a:ext cx="0" cy="97536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30046" tIns="65023" rIns="130046" bIns="65023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2788053" y="0"/>
            <a:ext cx="0" cy="97536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30046" tIns="65023" rIns="130046" bIns="65023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2571307" y="0"/>
            <a:ext cx="433493" cy="97536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2679680" y="0"/>
            <a:ext cx="0" cy="97536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30046" tIns="65023" rIns="130046" bIns="65023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11600282" y="8128000"/>
            <a:ext cx="780288" cy="780288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433493" y="390144"/>
            <a:ext cx="8019627" cy="899932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8E80666-FB37-4B36-9149-507F3B0178E3}" type="datetimeFigureOut">
              <a:rPr lang="en-US" smtClean="0"/>
              <a:pPr/>
              <a:t>10/27/2021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6CB4B4D-7CA3-9044-876B-883B54F867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2462933" y="0"/>
            <a:ext cx="0" cy="97536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30046" tIns="65023" rIns="130046" bIns="65023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1600282" y="8128000"/>
            <a:ext cx="780288" cy="780288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4764634" y="4551680"/>
            <a:ext cx="8973312" cy="650240"/>
          </a:xfrm>
        </p:spPr>
        <p:txBody>
          <a:bodyPr anchor="b"/>
          <a:lstStyle>
            <a:lvl1pPr algn="l">
              <a:buNone/>
              <a:defRPr sz="2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8778240" cy="97536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46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622468" y="376597"/>
            <a:ext cx="2167467" cy="7048602"/>
          </a:xfrm>
        </p:spPr>
        <p:txBody>
          <a:bodyPr rot="0" spcFirstLastPara="0" vertOverflow="overflow" horzOverflow="overflow" vert="horz" wrap="square" lIns="130046" tIns="65023" rIns="130046" bIns="65023" numCol="1" spcCol="390138" rtlCol="0" fromWordArt="0" anchor="t" anchorCtr="0" forceAA="0" compatLnSpc="1">
            <a:normAutofit/>
          </a:bodyPr>
          <a:lstStyle>
            <a:lvl1pPr marL="0" indent="0">
              <a:spcBef>
                <a:spcPts val="142"/>
              </a:spcBef>
              <a:spcAft>
                <a:spcPts val="569"/>
              </a:spcAft>
              <a:buFontTx/>
              <a:buNone/>
              <a:defRPr sz="17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2788053" y="0"/>
            <a:ext cx="0" cy="97536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30046" tIns="65023" rIns="130046" bIns="65023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12571307" y="0"/>
            <a:ext cx="433493" cy="97536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2679680" y="0"/>
            <a:ext cx="0" cy="97536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30046" tIns="65023" rIns="130046" bIns="65023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8886613" y="0"/>
            <a:ext cx="0" cy="97536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30046" tIns="65023" rIns="130046" bIns="65023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806821" y="0"/>
            <a:ext cx="0" cy="97536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30046" tIns="65023" rIns="130046" bIns="65023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8E80666-FB37-4B36-9149-507F3B0178E3}" type="datetimeFigureOut">
              <a:rPr lang="en-US" smtClean="0"/>
              <a:pPr/>
              <a:t>10/27/2021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6CB4B4D-7CA3-9044-876B-883B54F867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2462933" y="0"/>
            <a:ext cx="0" cy="97536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30046" tIns="65023" rIns="130046" bIns="65023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50240" y="390596"/>
            <a:ext cx="10620587" cy="1625600"/>
          </a:xfrm>
          <a:prstGeom prst="rect">
            <a:avLst/>
          </a:prstGeom>
        </p:spPr>
        <p:txBody>
          <a:bodyPr vert="horz" lIns="130046" tIns="65023" rIns="130046" bIns="65023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50240" y="2275840"/>
            <a:ext cx="10620587" cy="6931558"/>
          </a:xfrm>
          <a:prstGeom prst="rect">
            <a:avLst/>
          </a:prstGeom>
        </p:spPr>
        <p:txBody>
          <a:bodyPr vert="horz" lIns="130046" tIns="65023" rIns="130046" bIns="65023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10793984" y="1538632"/>
            <a:ext cx="2861056" cy="546202"/>
          </a:xfrm>
          <a:prstGeom prst="rect">
            <a:avLst/>
          </a:prstGeom>
        </p:spPr>
        <p:txBody>
          <a:bodyPr vert="horz" lIns="130046" tIns="65023" rIns="130046" bIns="65023" anchor="ctr" anchorCtr="0"/>
          <a:lstStyle>
            <a:lvl1pPr algn="r" eaLnBrk="1" latinLnBrk="0" hangingPunct="1">
              <a:defRPr kumimoji="0" sz="1700">
                <a:solidFill>
                  <a:schemeClr val="tx2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10/27/2021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9941598" y="5315186"/>
            <a:ext cx="4551680" cy="520192"/>
          </a:xfrm>
          <a:prstGeom prst="rect">
            <a:avLst/>
          </a:prstGeom>
        </p:spPr>
        <p:txBody>
          <a:bodyPr vert="horz" lIns="130046" tIns="65023" rIns="130046" bIns="65023" anchor="ctr" anchorCtr="0"/>
          <a:lstStyle>
            <a:lvl1pPr algn="l" eaLnBrk="1" latinLnBrk="0" hangingPunct="1">
              <a:defRPr kumimoji="0" sz="17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08373" y="0"/>
            <a:ext cx="0" cy="97536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30046" tIns="65023" rIns="130046" bIns="65023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2788053" y="0"/>
            <a:ext cx="0" cy="97536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30046" tIns="65023" rIns="130046" bIns="65023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12571307" y="0"/>
            <a:ext cx="433493" cy="97536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2679680" y="0"/>
            <a:ext cx="0" cy="97536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30046" tIns="65023" rIns="130046" bIns="65023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11600282" y="8128000"/>
            <a:ext cx="780288" cy="780288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1561267" y="8155093"/>
            <a:ext cx="866987" cy="741274"/>
          </a:xfrm>
          <a:prstGeom prst="rect">
            <a:avLst/>
          </a:prstGeom>
        </p:spPr>
        <p:txBody>
          <a:bodyPr vert="horz" lIns="130046" tIns="65023" rIns="130046" bIns="65023" anchor="ctr"/>
          <a:lstStyle>
            <a:lvl1pPr algn="ctr" eaLnBrk="1" latinLnBrk="0" hangingPunct="1">
              <a:defRPr kumimoji="0" sz="2000" b="1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</p:sldLayoutIdLst>
  <p:txStyles>
    <p:titleStyle>
      <a:lvl1pPr algn="l" rtl="0" eaLnBrk="1" latinLnBrk="0" hangingPunct="1">
        <a:spcBef>
          <a:spcPct val="0"/>
        </a:spcBef>
        <a:buNone/>
        <a:defRPr kumimoji="0" sz="43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90138" indent="-390138" algn="l" rtl="0" eaLnBrk="1" latinLnBrk="0" hangingPunct="1">
        <a:spcBef>
          <a:spcPts val="853"/>
        </a:spcBef>
        <a:buClr>
          <a:schemeClr val="accent1"/>
        </a:buClr>
        <a:buSzPct val="70000"/>
        <a:buFont typeface="Wingdings"/>
        <a:buChar char=""/>
        <a:defRPr kumimoji="0"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910322" indent="-39013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300460" indent="-260092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690598" indent="-260092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080735" indent="-260092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470873" indent="-260092" algn="l" rtl="0" eaLnBrk="1" latinLnBrk="0" hangingPunct="1">
        <a:spcBef>
          <a:spcPct val="20000"/>
        </a:spcBef>
        <a:buClr>
          <a:schemeClr val="accent1"/>
        </a:buClr>
        <a:buChar char="•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6pPr>
      <a:lvl7pPr marL="2861011" indent="-260092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20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251149" indent="-260092" algn="l" rtl="0" eaLnBrk="1" latinLnBrk="0" hangingPunct="1">
        <a:spcBef>
          <a:spcPct val="20000"/>
        </a:spcBef>
        <a:buClr>
          <a:schemeClr val="accent2"/>
        </a:buClr>
        <a:buChar char="•"/>
        <a:defRPr kumimoji="0" sz="20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3641287" indent="-260092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20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5023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30046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95069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60091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25114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90137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5516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52018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xmlns="" id="{09588DA8-065E-4F6F-8EFD-43104AB2E0C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3004800" cy="97536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xmlns="" id="{C4285719-470E-454C-AF62-8323075F1F5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3001548" cy="97536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CD9FE4EF-C4D8-49A0-B2FF-81D8DB7D8A2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5400000" flipH="1">
            <a:off x="-2723290" y="2723287"/>
            <a:ext cx="9753600" cy="4307025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4300840D-0A0B-4512-BACA-B439D5B9C57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5400000" flipH="1">
            <a:off x="-2723290" y="2737705"/>
            <a:ext cx="9753599" cy="4307028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D2B78728-A580-49A7-84F9-6EF6F583ADE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5400000" flipH="1">
            <a:off x="374322" y="5820893"/>
            <a:ext cx="3558370" cy="4307030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xmlns="" id="{38FAA1A1-D861-433F-88FA-1E9D6FD31D1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0635413">
            <a:off x="-535186" y="1379154"/>
            <a:ext cx="4160380" cy="5943407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8D71EDA1-87BF-4D5D-AB79-F346FD19278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5400000" flipH="1">
            <a:off x="-2723300" y="2708867"/>
            <a:ext cx="9753604" cy="4307024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12A00DEC-3C47-41CE-96CB-FAA36E2541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30942" y="923704"/>
            <a:ext cx="6992371" cy="788771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 defTabSz="914400">
              <a:lnSpc>
                <a:spcPct val="90000"/>
              </a:lnSpc>
              <a:buNone/>
            </a:pPr>
            <a:r>
              <a:rPr lang="ru-RU" b="1" kern="1200" dirty="0">
                <a:solidFill>
                  <a:schemeClr val="tx1"/>
                </a:solidFill>
              </a:rPr>
              <a:t>г. Уфа</a:t>
            </a:r>
            <a:r>
              <a:rPr lang="en-US" b="1" kern="1200" dirty="0">
                <a:solidFill>
                  <a:schemeClr val="tx1"/>
                </a:solidFill>
              </a:rPr>
              <a:t>, </a:t>
            </a:r>
            <a:r>
              <a:rPr lang="ru-RU" b="1" kern="1200" dirty="0" smtClean="0">
                <a:solidFill>
                  <a:schemeClr val="tx1"/>
                </a:solidFill>
              </a:rPr>
              <a:t>20</a:t>
            </a:r>
            <a:r>
              <a:rPr lang="en-US" b="1" kern="1200" dirty="0" smtClean="0">
                <a:solidFill>
                  <a:schemeClr val="tx1"/>
                </a:solidFill>
              </a:rPr>
              <a:t>.03.2021</a:t>
            </a:r>
            <a:endParaRPr lang="ru-RU" b="1" kern="1200" dirty="0" smtClean="0">
              <a:solidFill>
                <a:schemeClr val="tx1"/>
              </a:solidFill>
            </a:endParaRPr>
          </a:p>
          <a:p>
            <a:pPr marL="0" indent="0" defTabSz="914400">
              <a:lnSpc>
                <a:spcPct val="90000"/>
              </a:lnSpc>
              <a:buNone/>
            </a:pPr>
            <a:r>
              <a:rPr lang="ru-RU" b="1" kern="1200" dirty="0">
                <a:solidFill>
                  <a:schemeClr val="tx1"/>
                </a:solidFill>
              </a:rPr>
              <a:t>Я</a:t>
            </a:r>
            <a:r>
              <a:rPr lang="ru-RU" b="1" kern="1200" dirty="0" smtClean="0">
                <a:solidFill>
                  <a:schemeClr val="tx1"/>
                </a:solidFill>
              </a:rPr>
              <a:t>купова Эльвира </a:t>
            </a:r>
            <a:r>
              <a:rPr lang="ru-RU" b="1" kern="1200" dirty="0" err="1" smtClean="0">
                <a:solidFill>
                  <a:schemeClr val="tx1"/>
                </a:solidFill>
              </a:rPr>
              <a:t>Венеровна</a:t>
            </a:r>
            <a:endParaRPr lang="ru-RU" b="1" kern="1200" dirty="0" smtClean="0">
              <a:solidFill>
                <a:schemeClr val="tx1"/>
              </a:solidFill>
            </a:endParaRPr>
          </a:p>
          <a:p>
            <a:pPr marL="0" indent="0" defTabSz="914400">
              <a:lnSpc>
                <a:spcPct val="90000"/>
              </a:lnSpc>
              <a:buNone/>
            </a:pPr>
            <a:r>
              <a:rPr lang="ru-RU" b="1" kern="1200" dirty="0" smtClean="0">
                <a:solidFill>
                  <a:schemeClr val="tx1"/>
                </a:solidFill>
              </a:rPr>
              <a:t>Главный внештатный детский специалист гематолог МЗРБ</a:t>
            </a:r>
            <a:endParaRPr lang="en-US" b="1" kern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2789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0" cy="994833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недостаточная эффективность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профилактической заместительной терапии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52500" y="1439333"/>
            <a:ext cx="11099800" cy="7450667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Более </a:t>
            </a:r>
            <a:r>
              <a:rPr lang="ru-RU" b="1" dirty="0"/>
              <a:t>4-х эпизодов спонтанных гемартрозов в год</a:t>
            </a:r>
            <a:r>
              <a:rPr lang="ru-RU" b="1" dirty="0" smtClean="0"/>
              <a:t>,</a:t>
            </a:r>
          </a:p>
          <a:p>
            <a:r>
              <a:rPr lang="ru-RU" b="1" dirty="0" smtClean="0"/>
              <a:t> </a:t>
            </a:r>
            <a:r>
              <a:rPr lang="ru-RU" b="1" dirty="0"/>
              <a:t>появления признаков хронического </a:t>
            </a:r>
            <a:r>
              <a:rPr lang="ru-RU" b="1" dirty="0" err="1" smtClean="0"/>
              <a:t>синовита</a:t>
            </a:r>
            <a:r>
              <a:rPr lang="ru-RU" b="1" dirty="0" smtClean="0"/>
              <a:t> </a:t>
            </a:r>
            <a:r>
              <a:rPr lang="ru-RU" b="1" dirty="0"/>
              <a:t>или </a:t>
            </a:r>
            <a:r>
              <a:rPr lang="ru-RU" b="1" dirty="0" err="1" smtClean="0"/>
              <a:t>артропатии</a:t>
            </a:r>
            <a:endParaRPr lang="ru-RU" b="1" dirty="0"/>
          </a:p>
          <a:p>
            <a:r>
              <a:rPr lang="ru-RU" b="1" dirty="0" smtClean="0"/>
              <a:t> </a:t>
            </a:r>
            <a:r>
              <a:rPr lang="ru-RU" b="1" dirty="0"/>
              <a:t>возникновения спонтанных геморрагических проявлений другой локализации. </a:t>
            </a:r>
            <a:endParaRPr lang="ru-RU" b="1" dirty="0" smtClean="0"/>
          </a:p>
          <a:p>
            <a:r>
              <a:rPr lang="ru-RU" b="1" dirty="0" smtClean="0"/>
              <a:t>Лабораторный </a:t>
            </a:r>
            <a:r>
              <a:rPr lang="ru-RU" b="1" dirty="0"/>
              <a:t>контроль заключается в определении остаточной активности фактора перед следующим введением (должна быть не ниже 1%), контроле наличия ингибитора, и, по возможности, в проведении фармакокинетического исследования.</a:t>
            </a:r>
          </a:p>
        </p:txBody>
      </p:sp>
    </p:spTree>
    <p:extLst>
      <p:ext uri="{BB962C8B-B14F-4D97-AF65-F5344CB8AC3E}">
        <p14:creationId xmlns:p14="http://schemas.microsoft.com/office/powerpoint/2010/main" val="421509541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2500" y="444501"/>
            <a:ext cx="11099800" cy="8255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ОСМОТР СПЕЦИАЛИСТОВ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52500" y="1930400"/>
            <a:ext cx="11099800" cy="6959600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ОСМОТР ГЕМАТОЛОГА НЕ РЕЖЕ 2 РАЗ В ГОД</a:t>
            </a:r>
          </a:p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ОРТОПЕД НЕ РЕЖЕ 1 РАЗА В ГОД</a:t>
            </a:r>
          </a:p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СТОМАТОЛОГ 2 РАЗА В ГОД</a:t>
            </a:r>
          </a:p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ВРАЧ ЛФК 1 РАЗ В ГОД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99226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0" cy="1164167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ОБСЛЕДОВАНИЕ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52500" y="1727200"/>
            <a:ext cx="11099800" cy="71628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ОАК  1 РАЗ В ГОД</a:t>
            </a: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БИОХИМИЧЕСКИЙ АНАЛИЗ КРОВИ 1 РАЗ В ГОД</a:t>
            </a: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МАРКЕРЫ ГЕПАТИТОВ, ВИЧ 1 РАЗ В ГОД</a:t>
            </a: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КОАГУЛОГРАММА, ОПРЕДЕЛЕНИЕ ИНГИБИТОРА 1 РАЗ В ГОД, ПЕРЕД ОПРЕАТИВНЫМ ЛЕЧЕНИЕМ</a:t>
            </a: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ГОСПИТАЛИЗАЦИЯ ДЛЯ ПЛАНОВОГО ОБСЛЕДОВАНИЯ И ДИСПАНСЕРИЗАЦИИ В ОТДЕЛЕНИЕ ДЕТСКОЙ ГЕМАТОЛОГИИ 1 РАЗ В ГОД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16748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0" cy="706967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ФИЗИЧЕСКАЯ АКТИВНОСТЬ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52500" y="1642533"/>
            <a:ext cx="11099800" cy="7247467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УКРЕПЛЕНИЕ СИЛЫ МЫШЦ, РАЗРАБОТКА КООРДИНАЦИИ ДВИЖЕНИЙ, ОБЩАЯ ФИЗИЧЕСКАЯ АКТИВНОСТЬ, ПЛАВАНИЕ</a:t>
            </a:r>
          </a:p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ПАЦИЕНТОВ С НАРУШЕНИЯМИ ОПОРНО ДВИГАТЕЛЬНОГО АППАРАТА КУРСЫ ЛЕЧЕБНОЙ ФИЗКУЛЬТУРЫ</a:t>
            </a:r>
          </a:p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ОПАСНО!! КОНТАКТНЫЕ ЕДИНОБОРСТВА, ГОРНЫЕ ВИДЫ СПОРТА, ФУТБОЛ, ХОККЕЙ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11229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2500" y="491068"/>
            <a:ext cx="11099800" cy="999065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САНАЦИЯ РОТОВОЙ ПОЛОСТИ ПО МЕСТУ ЖИТЕЛЬСТВА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52500" y="1625600"/>
            <a:ext cx="11099800" cy="7264400"/>
          </a:xfrm>
        </p:spPr>
        <p:txBody>
          <a:bodyPr>
            <a:normAutofit/>
          </a:bodyPr>
          <a:lstStyle/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/>
              <a:t>1. ПЛАНОВЫЕ СТОМАТОЛОГИЧЕСКИЕ ОСМОТРЫ НЕ РЕЖЕ 2 РАЗ В ГОД! 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2. ПЕРЕД ЛЕЧЕНИЕМ КАРИОЗНОГО ЗУБА ДОСТАТОЧНО            ОДНОКРАТНОГО ВНУТРИВЕННОГО ВВЕДЕНИЯ КОНЦЕНТРАТА ФАКТОРА, 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.УДАЛЕНИЕ ЗУБОВ: ГЕМОСТАТИЧЕСКУЮ ТЕРАПИЮ НАЧИНАЮТ ПЕРЕД ОПЕРАЦИЕЙ И ПРОДОЛЖАЮТ 2-3 ДНЯ, ПРЕПАРАТ ВВОДЯТ ИЗ РАСЧЕТА 10-15 МЕ\КГ ЭКСТРАКЦИЯ РЕЗЦОВ, 20 МЕ\КГ ПРИ УДАЛЕНИИ БОЛЬШИХ КОРЕННЫХ ЗУБОВ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МЕСТНЫЕ  АНТИФИБРИНОЛИТИКИ, В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ТЕЧЕНИИ 72-96 ЧАСОВ ВОЗМОЖНО ПРИМЕНЕНИЕ АМИНОКАПРОНОВОЙ КИСЛОТЫ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СТРОГАЯ ЩАДЯЩАЯ ДИЕТА И ХОЛОДНОЕ ПИТЬЕ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405175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2500" y="389466"/>
            <a:ext cx="11099800" cy="728134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Стоматологическая помощь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52500" y="1405467"/>
            <a:ext cx="11099800" cy="7484533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Рекомендовано </a:t>
            </a:r>
            <a:r>
              <a:rPr lang="ru-RU" b="1" dirty="0"/>
              <a:t>проведение местной анестезии у пациентов с тяжелой и среднетяжелой формами гемофилии только после введения концентрата фактора свертывания </a:t>
            </a:r>
            <a:endParaRPr lang="ru-RU" b="1" dirty="0" smtClean="0"/>
          </a:p>
          <a:p>
            <a:r>
              <a:rPr lang="ru-RU" b="1" dirty="0" smtClean="0"/>
              <a:t>Обычные </a:t>
            </a:r>
            <a:r>
              <a:rPr lang="ru-RU" b="1" dirty="0"/>
              <a:t>осмотры стоматолога и чистка зубов могут проводиться без заместительной терапии факторами. Однако необходимо иметь в свободном доступе </a:t>
            </a:r>
            <a:r>
              <a:rPr lang="ru-RU" b="1" dirty="0" err="1"/>
              <a:t>гемостатические</a:t>
            </a:r>
            <a:r>
              <a:rPr lang="ru-RU" b="1" dirty="0"/>
              <a:t> препараты (концентратом ФСКVIII**/ФСКIX**, </a:t>
            </a:r>
            <a:r>
              <a:rPr lang="ru-RU" b="1" dirty="0" err="1"/>
              <a:t>антифибринолитические</a:t>
            </a:r>
            <a:r>
              <a:rPr lang="ru-RU" b="1" dirty="0"/>
              <a:t> препараты</a:t>
            </a:r>
            <a:r>
              <a:rPr lang="ru-RU" b="1" dirty="0" smtClean="0"/>
              <a:t>). Воздержитесь от приема аспирина и других НПВС</a:t>
            </a:r>
          </a:p>
          <a:p>
            <a:r>
              <a:rPr lang="ru-RU" b="1" dirty="0"/>
              <a:t>При обширных стоматологических процедурах (наложение швов, множественная экстракция зубов) может понадобиться госпитализация пациента в стационар.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09895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0" cy="12319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ВАКЦИНАЦИЯ ПРИ ГЕМОФИЛИИ И БОЛЕЗНИ ВИЛЛЕБРАНДА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52500" y="1557867"/>
            <a:ext cx="11099800" cy="7332133"/>
          </a:xfrm>
        </p:spPr>
        <p:txBody>
          <a:bodyPr>
            <a:normAutofit/>
          </a:bodyPr>
          <a:lstStyle/>
          <a:p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1.ВАКЦИНАЦИЯ НУЖНА! ПОМИМО СТАНДАРТНЫХ ВАКЦИН, ПОКАЗАНА ВАКЦИНАЦИЯ ПРОТИВ ГЕПАТИТА А И В!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ПРЕДПОЧТЕНИЕ ОРАЛЬНОМУ И ПОДКОЖНОМУ ПРИМЕНЕНИЮ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ВОЗМОЖЕН ТОЛЬКО ВНУТРИМЫШЕЧНЫЙ ПУТЬ ВВЕДЕНИЯ, ТО ЗА 1-2 ДНЯ ДО ВАКЦИНАЦИИ ПРОВЕДЕНИЕ ЗАМЕСТИТЕЛЬНОЙ ТЕРАПИИ 10-30 МЕ\КГ</a:t>
            </a:r>
          </a:p>
          <a:p>
            <a:r>
              <a:rPr lang="ru-RU" sz="2800" b="1" dirty="0" smtClean="0"/>
              <a:t>В </a:t>
            </a:r>
            <a:r>
              <a:rPr lang="ru-RU" sz="2800" b="1" dirty="0"/>
              <a:t>день вакцинации введение препарата не рекомендуется. Нельзя проводить вакцинацию во время кровотечения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751355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0" cy="605367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АЛЛЕРГОПРОБЫ, ПРОТИВОПОКАЗАНИЯ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52500" y="1422399"/>
            <a:ext cx="11099800" cy="7806267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весенне-летний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период (февраль-октябрь),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 в сочетании с обострением или дебютом аллергического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заболевания</a:t>
            </a: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обострение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аллергического заболевания, равно как другие острые заболевания (например, ОРВИ) или ухудшение течения хронической болезни,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активное кровотечение </a:t>
            </a: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Постоянный прием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антигистаминных препаратов </a:t>
            </a:r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тяжелая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аллергическая реакция ранее во время кожного тестирования </a:t>
            </a:r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высыпания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внутренней поверхности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предплечий</a:t>
            </a: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до 2-х лет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437973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0" cy="4699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АЛЛЕРГОПРОБЫ  ПРОТИВОПОКАЗАНИЯ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52500" y="1269999"/>
            <a:ext cx="11099800" cy="7620001"/>
          </a:xfrm>
        </p:spPr>
        <p:txBody>
          <a:bodyPr>
            <a:normAutofit/>
          </a:bodyPr>
          <a:lstStyle/>
          <a:p>
            <a:r>
              <a:rPr lang="ru-RU" sz="5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Аллергопробы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при вакцинации: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</a:t>
            </a:r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неделю после пробы Манту;</a:t>
            </a:r>
          </a:p>
          <a:p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2 недели после вакцинации инактивированными вакцинами;</a:t>
            </a:r>
          </a:p>
          <a:p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4 недели после вакцинации живыми вакцинами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89129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0240" y="390596"/>
            <a:ext cx="10620587" cy="72700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АЛЛЕРГОПРОБЫ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50240" y="1507067"/>
            <a:ext cx="10620587" cy="7700331"/>
          </a:xfrm>
        </p:spPr>
        <p:txBody>
          <a:bodyPr>
            <a:normAutofit lnSpcReduction="10000"/>
          </a:bodyPr>
          <a:lstStyle/>
          <a:p>
            <a:r>
              <a:rPr lang="ru-RU" b="1" dirty="0"/>
              <a:t>1-2 ДНЯ ПРОВЕДЕНИЕ ЗАМЕСТИТЕЛЬНОЙ ТЕРАПИИ 10-30 МЕ\КГ</a:t>
            </a:r>
          </a:p>
          <a:p>
            <a:r>
              <a:rPr lang="ru-RU" b="1" dirty="0"/>
              <a:t>В день проведения </a:t>
            </a:r>
            <a:r>
              <a:rPr lang="ru-RU" b="1" dirty="0" err="1"/>
              <a:t>аллергопроб</a:t>
            </a:r>
            <a:r>
              <a:rPr lang="ru-RU" b="1" dirty="0"/>
              <a:t>  введение </a:t>
            </a:r>
            <a:r>
              <a:rPr lang="ru-RU" b="1" dirty="0" smtClean="0"/>
              <a:t>препаратов </a:t>
            </a:r>
            <a:r>
              <a:rPr lang="en-US" b="1" dirty="0" smtClean="0"/>
              <a:t>VIII\IX </a:t>
            </a:r>
            <a:r>
              <a:rPr lang="ru-RU" b="1" dirty="0" smtClean="0"/>
              <a:t>факторов не </a:t>
            </a:r>
            <a:r>
              <a:rPr lang="ru-RU" b="1" dirty="0"/>
              <a:t>рекомендуется</a:t>
            </a:r>
            <a:r>
              <a:rPr lang="ru-RU" b="1" dirty="0" smtClean="0"/>
              <a:t>.</a:t>
            </a:r>
          </a:p>
          <a:p>
            <a:r>
              <a:rPr lang="ru-RU" b="1" dirty="0" smtClean="0"/>
              <a:t> </a:t>
            </a:r>
            <a:r>
              <a:rPr lang="ru-RU" b="1" dirty="0"/>
              <a:t>Нельзя проводить процедуру  во время кровотечения</a:t>
            </a:r>
          </a:p>
          <a:p>
            <a:r>
              <a:rPr lang="ru-RU" b="1" dirty="0"/>
              <a:t>«надрезы» — это практически безболезненные маленькие поверхностные царапинки. Врач максимально аккуратно делает их тонким скарификатором на внутренней поверхности предплечья так, чтобы не задеть сосуды. </a:t>
            </a:r>
          </a:p>
        </p:txBody>
      </p:sp>
    </p:spTree>
    <p:extLst>
      <p:ext uri="{BB962C8B-B14F-4D97-AF65-F5344CB8AC3E}">
        <p14:creationId xmlns:p14="http://schemas.microsoft.com/office/powerpoint/2010/main" val="23148878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xmlns="" id="{1B15ED52-F352-441B-82BF-E0EA34836D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3004800" cy="97536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3B2E3793-BFE6-45A2-9B7B-E18844431C9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-1" y="-1"/>
            <a:ext cx="13004797" cy="2262388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BC4C4868-CB8F-4AF9-9CDB-8108F2C19B6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0800000" flipH="1">
            <a:off x="-3" y="0"/>
            <a:ext cx="8656326" cy="2262388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375E0459-6403-40CD-989D-56A4407CA12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8656318" y="-1"/>
            <a:ext cx="4348478" cy="2262388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53E5B1A8-3AC9-4BD1-9BBC-78CA94F2D1B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89973" y="-1"/>
            <a:ext cx="12514822" cy="2271904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463038" y="418898"/>
            <a:ext cx="10555682" cy="1470107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 marL="0" marR="0" indent="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228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457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685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9144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11430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1371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1600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1828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defTabSz="91440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ru-RU" sz="43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Демографический статус </a:t>
            </a:r>
            <a:r>
              <a:rPr lang="en-US" sz="43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в </a:t>
            </a:r>
            <a:r>
              <a:rPr lang="ru-RU" sz="4300" b="1" kern="1200" dirty="0" smtClean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Республике Башкортостан</a:t>
            </a:r>
            <a:endParaRPr lang="en-US" sz="4300" b="1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Объект 3"/>
          <p:cNvSpPr txBox="1">
            <a:spLocks/>
          </p:cNvSpPr>
          <p:nvPr/>
        </p:nvSpPr>
        <p:spPr>
          <a:xfrm>
            <a:off x="1463037" y="2540001"/>
            <a:ext cx="11350437" cy="62314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4445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8890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13335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17780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22225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26670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31115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35560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40005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defTabSz="91440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3800" b="1" kern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3800" b="1" kern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редняя</a:t>
            </a:r>
            <a:r>
              <a:rPr lang="en-US" sz="3800" b="1" kern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8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численность</a:t>
            </a:r>
            <a:r>
              <a:rPr lang="en-US" sz="38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8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населения</a:t>
            </a:r>
            <a:r>
              <a:rPr lang="en-US" sz="38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800" b="1" kern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Республики Башкортостан на 1 января 2020 составила  4 038 151 человек</a:t>
            </a:r>
          </a:p>
          <a:p>
            <a:pPr defTabSz="91440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ru-RU" sz="38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-228600" defTabSz="91440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3800" b="1" kern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Возрастной состав населения республики на 1 января 2019</a:t>
            </a:r>
            <a:endParaRPr lang="ru-RU" sz="38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-228600" defTabSz="91440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8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Численность</a:t>
            </a:r>
            <a:r>
              <a:rPr lang="en-US" sz="38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8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детского</a:t>
            </a:r>
            <a:r>
              <a:rPr lang="en-US" sz="38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8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населения</a:t>
            </a:r>
            <a:r>
              <a:rPr lang="en-US" sz="38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800" b="1" kern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18 лет </a:t>
            </a:r>
            <a:r>
              <a:rPr lang="en-US" sz="3800" b="1" kern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3800" b="1" kern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960 629 человек</a:t>
            </a:r>
            <a:endParaRPr lang="en-US" sz="38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-228600" defTabSz="91440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8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Численность</a:t>
            </a:r>
            <a:r>
              <a:rPr lang="en-US" sz="38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8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взрослого</a:t>
            </a:r>
            <a:r>
              <a:rPr lang="en-US" sz="38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8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населения</a:t>
            </a:r>
            <a:r>
              <a:rPr lang="en-US" sz="38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800" b="1" kern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3800" b="1" kern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3 137 157 человек</a:t>
            </a:r>
            <a:r>
              <a:rPr lang="en-US" sz="38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8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8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defTabSz="91440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ru-RU" sz="38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-228600" defTabSz="91440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8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</a:t>
            </a:r>
            <a:r>
              <a:rPr lang="en-US" sz="38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8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специалистов</a:t>
            </a:r>
            <a:r>
              <a:rPr lang="en-US" sz="38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8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</a:t>
            </a:r>
            <a:endParaRPr lang="en-US" sz="38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-228600" defTabSz="91440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38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228600" defTabSz="91440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800" b="1" kern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Детские</a:t>
            </a:r>
            <a:r>
              <a:rPr lang="ru-RU" sz="3800" b="1" kern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гематологи</a:t>
            </a:r>
            <a:r>
              <a:rPr lang="en-US" sz="3800" b="1" kern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8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3800" b="1" kern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6 детских гематологов ( ГБУЗ РДКБ  4 специалиста , поликлиника ГБУЗ РДКБ 1 специалист, городская детская поликлиника – 1 специалист )</a:t>
            </a:r>
            <a:endParaRPr lang="en-US" sz="38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-228600" defTabSz="91440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500" kern="1200" dirty="0">
              <a:solidFill>
                <a:schemeClr val="tx1"/>
              </a:solidFill>
            </a:endParaRPr>
          </a:p>
          <a:p>
            <a:pPr marL="0" indent="-228600" defTabSz="91440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500" kern="1200" dirty="0">
              <a:solidFill>
                <a:schemeClr val="tx1"/>
              </a:solidFill>
            </a:endParaRPr>
          </a:p>
          <a:p>
            <a:pPr marL="0" indent="0" defTabSz="91440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500" kern="1200" dirty="0">
                <a:solidFill>
                  <a:schemeClr val="tx1"/>
                </a:solidFill>
              </a:rPr>
              <a:t/>
            </a:r>
            <a:br>
              <a:rPr lang="en-US" sz="2500" kern="1200" dirty="0">
                <a:solidFill>
                  <a:schemeClr val="tx1"/>
                </a:solidFill>
              </a:rPr>
            </a:br>
            <a:endParaRPr lang="en-US" sz="2500" kern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00467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52500" y="1185333"/>
            <a:ext cx="11099800" cy="7704667"/>
          </a:xfrm>
        </p:spPr>
        <p:txBody>
          <a:bodyPr/>
          <a:lstStyle/>
          <a:p>
            <a:pPr algn="ctr"/>
            <a:r>
              <a:rPr lang="ru-RU" sz="4000" b="1" dirty="0"/>
              <a:t>В качестве альтернативы </a:t>
            </a:r>
            <a:r>
              <a:rPr lang="ru-RU" sz="4000" b="1" dirty="0" smtClean="0"/>
              <a:t>врач </a:t>
            </a:r>
            <a:r>
              <a:rPr lang="ru-RU" sz="4000" b="1" dirty="0"/>
              <a:t>может предложить определить количество </a:t>
            </a:r>
            <a:r>
              <a:rPr lang="ru-RU" sz="4000" b="1" dirty="0" err="1"/>
              <a:t>IgE</a:t>
            </a:r>
            <a:r>
              <a:rPr lang="ru-RU" sz="4000" b="1" dirty="0"/>
              <a:t> к подозреваемым аллергенам в крови;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943734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xmlns="" id="{1B15ED52-F352-441B-82BF-E0EA34836D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3004800" cy="97536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3B2E3793-BFE6-45A2-9B7B-E18844431C9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-1" y="-1"/>
            <a:ext cx="13004797" cy="2262388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BC4C4868-CB8F-4AF9-9CDB-8108F2C19B6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0800000" flipH="1">
            <a:off x="-3" y="0"/>
            <a:ext cx="8656326" cy="2262388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375E0459-6403-40CD-989D-56A4407CA12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8656318" y="-1"/>
            <a:ext cx="4348478" cy="2262388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53E5B1A8-3AC9-4BD1-9BBC-78CA94F2D1B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89973" y="-1"/>
            <a:ext cx="12514822" cy="2271904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463038" y="418898"/>
            <a:ext cx="10555682" cy="1470107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marL="0" marR="0" indent="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228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457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685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9144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11430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1371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1600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1828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defTabSz="91440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Текущая</a:t>
            </a:r>
            <a:r>
              <a:rPr lang="en-US" sz="5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5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ситуация</a:t>
            </a:r>
            <a:r>
              <a:rPr lang="en-US" sz="5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с </a:t>
            </a:r>
            <a:r>
              <a:rPr lang="ru-RU" sz="5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Б</a:t>
            </a:r>
            <a:r>
              <a:rPr lang="en-US" sz="5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олезнью</a:t>
            </a:r>
            <a:r>
              <a:rPr lang="en-US" sz="5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5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Виллебранда</a:t>
            </a:r>
            <a:r>
              <a:rPr lang="en-US" sz="5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5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и гемофилией </a:t>
            </a:r>
            <a:r>
              <a:rPr lang="en-US" sz="5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в </a:t>
            </a:r>
            <a:r>
              <a:rPr lang="ru-RU" sz="5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2021 году</a:t>
            </a:r>
            <a:endParaRPr lang="en-US" sz="5000" b="1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307EF722-E6CA-4EDF-9A4C-17645885C415}"/>
              </a:ext>
            </a:extLst>
          </p:cNvPr>
          <p:cNvSpPr/>
          <p:nvPr/>
        </p:nvSpPr>
        <p:spPr>
          <a:xfrm>
            <a:off x="605641" y="2452482"/>
            <a:ext cx="10940402" cy="71205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914400" hangingPunct="1">
              <a:lnSpc>
                <a:spcPct val="90000"/>
              </a:lnSpc>
              <a:spcAft>
                <a:spcPts val="600"/>
              </a:spcAft>
            </a:pPr>
            <a:r>
              <a:rPr lang="en-US" sz="32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32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учете</a:t>
            </a:r>
            <a:r>
              <a:rPr lang="en-US" sz="32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sz="32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гематолога</a:t>
            </a:r>
            <a:r>
              <a:rPr lang="en-US" sz="32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2021 </a:t>
            </a:r>
            <a:r>
              <a:rPr lang="en-US" sz="32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году</a:t>
            </a:r>
            <a:r>
              <a:rPr lang="en-US" sz="32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indent="-228600" algn="l" defTabSz="914400" hangingPunct="1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32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228600" algn="l" defTabSz="914400" hangingPunct="1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32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0050" indent="-285750" algn="l" defTabSz="914400" hangingPunct="1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32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lang="en-US" sz="32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</a:t>
            </a:r>
            <a:r>
              <a:rPr lang="en-US" sz="32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гемофилией</a:t>
            </a:r>
            <a:r>
              <a:rPr lang="en-US" sz="32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kern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3200" b="1" kern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61 пациент </a:t>
            </a:r>
            <a:r>
              <a:rPr lang="en-US" sz="3200" b="1" kern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2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</a:t>
            </a:r>
            <a:r>
              <a:rPr lang="en-US" sz="32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них</a:t>
            </a:r>
            <a:r>
              <a:rPr lang="en-US" sz="32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indent="-457200" algn="l" defTabSz="914400" hangingPunct="1">
              <a:lnSpc>
                <a:spcPct val="90000"/>
              </a:lnSpc>
              <a:spcAft>
                <a:spcPts val="600"/>
              </a:spcAft>
              <a:buFontTx/>
              <a:buChar char="-"/>
            </a:pPr>
            <a:r>
              <a:rPr lang="ru-RU" sz="3200" b="1" kern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Терапия </a:t>
            </a:r>
            <a:r>
              <a:rPr lang="ru-RU" sz="3200" b="1" kern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эмицизумабом</a:t>
            </a:r>
            <a:endParaRPr lang="ru-RU" sz="32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 defTabSz="914400" hangingPunct="1">
              <a:lnSpc>
                <a:spcPct val="90000"/>
              </a:lnSpc>
              <a:spcAft>
                <a:spcPts val="600"/>
              </a:spcAft>
              <a:buFontTx/>
              <a:buChar char="-"/>
            </a:pPr>
            <a:r>
              <a:rPr lang="ru-RU" sz="3200" b="1" kern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пациент с 2020 года</a:t>
            </a:r>
          </a:p>
          <a:p>
            <a:pPr marL="457200" indent="-457200" algn="l" defTabSz="914400" hangingPunct="1">
              <a:lnSpc>
                <a:spcPct val="90000"/>
              </a:lnSpc>
              <a:spcAft>
                <a:spcPts val="600"/>
              </a:spcAft>
              <a:buFontTx/>
              <a:buChar char="-"/>
            </a:pPr>
            <a:r>
              <a:rPr lang="ru-RU" sz="3200" b="1" kern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пациента на 2021 год</a:t>
            </a:r>
          </a:p>
          <a:p>
            <a:pPr marL="457200" indent="-457200" algn="l" defTabSz="914400" hangingPunct="1">
              <a:lnSpc>
                <a:spcPct val="90000"/>
              </a:lnSpc>
              <a:spcAft>
                <a:spcPts val="600"/>
              </a:spcAft>
              <a:buFontTx/>
              <a:buChar char="-"/>
            </a:pPr>
            <a:endParaRPr lang="ru-RU" sz="32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 defTabSz="914400" hangingPunct="1">
              <a:lnSpc>
                <a:spcPct val="90000"/>
              </a:lnSpc>
              <a:spcAft>
                <a:spcPts val="600"/>
              </a:spcAft>
              <a:buFontTx/>
              <a:buChar char="-"/>
            </a:pPr>
            <a:r>
              <a:rPr lang="ru-RU" sz="3200" b="1" kern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планах - Проведение </a:t>
            </a:r>
            <a:r>
              <a:rPr lang="ru-RU" sz="3200" b="1" kern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молекулярно</a:t>
            </a:r>
            <a:r>
              <a:rPr lang="ru-RU" sz="3200" b="1" kern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генетической диагностики </a:t>
            </a:r>
            <a:endParaRPr lang="en-US" sz="32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" indent="-285750" algn="l" defTabSz="914400" hangingPunct="1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2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228600" algn="l" defTabSz="914400" hangingPunct="1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42047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0" cy="588433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ЭМИЦИЗУМАБ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52500" y="1214438"/>
            <a:ext cx="11099800" cy="76755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1763" y="1214438"/>
            <a:ext cx="10201275" cy="732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124730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0" cy="791633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ЭМИЦИЗУМАБ ДОЗИРОВКА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52500" y="1388533"/>
            <a:ext cx="11099800" cy="7501467"/>
          </a:xfrm>
        </p:spPr>
        <p:txBody>
          <a:bodyPr/>
          <a:lstStyle/>
          <a:p>
            <a:r>
              <a:rPr lang="ru-RU" b="1" dirty="0"/>
              <a:t>Рекомендуемая доза составляет 3 мг/кг в виде подкожной инъекции один раз в неделю в течение первых 4-х недель, </a:t>
            </a:r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/>
              <a:t>затем </a:t>
            </a:r>
            <a:r>
              <a:rPr lang="ru-RU" b="1" dirty="0"/>
              <a:t>препарат вводят в поддерживающей дозе: </a:t>
            </a:r>
            <a:endParaRPr lang="ru-RU" b="1" dirty="0" smtClean="0"/>
          </a:p>
          <a:p>
            <a:r>
              <a:rPr lang="ru-RU" sz="4800" b="1" dirty="0" smtClean="0"/>
              <a:t>1.5 </a:t>
            </a:r>
            <a:r>
              <a:rPr lang="ru-RU" sz="4800" b="1" dirty="0"/>
              <a:t>мг/кг один раз в неделю</a:t>
            </a:r>
            <a:r>
              <a:rPr lang="ru-RU" b="1" dirty="0"/>
              <a:t> или</a:t>
            </a:r>
          </a:p>
          <a:p>
            <a:r>
              <a:rPr lang="ru-RU" b="1" dirty="0"/>
              <a:t>3 мг/кг один раз в две недели или</a:t>
            </a:r>
          </a:p>
          <a:p>
            <a:r>
              <a:rPr lang="ru-RU" b="1" dirty="0"/>
              <a:t>6 мг/кг один раз в четыре недели.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422540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0" cy="842433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ЭМИЦИЗУМАБ ПОКАЗАНИЯ 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52500" y="1794933"/>
            <a:ext cx="11099800" cy="7095067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Наследственный 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дефицит фактора 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VIII 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ингибиторами фактора VIII;</a:t>
            </a:r>
          </a:p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тяжелая 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формой гемофилии А 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(FVIII 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&lt;1%) без ингибиторов фактора 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VIII, дети  с затрудненным  венозным доступом</a:t>
            </a:r>
          </a:p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Препарат используют только для профилактики! для лечения эпизодов кровотечения концентрат </a:t>
            </a:r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VIII 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фактора!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04499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xmlns="" id="{1B15ED52-F352-441B-82BF-E0EA34836D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3004800" cy="97536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3B2E3793-BFE6-45A2-9B7B-E18844431C9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-1" y="-1"/>
            <a:ext cx="13004797" cy="2262388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BC4C4868-CB8F-4AF9-9CDB-8108F2C19B6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0800000" flipH="1">
            <a:off x="-3" y="0"/>
            <a:ext cx="8656326" cy="2262388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375E0459-6403-40CD-989D-56A4407CA12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8656318" y="-1"/>
            <a:ext cx="4348478" cy="2262388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53E5B1A8-3AC9-4BD1-9BBC-78CA94F2D1B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89973" y="-1"/>
            <a:ext cx="12514822" cy="2271904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463038" y="418898"/>
            <a:ext cx="10555682" cy="1470107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marL="0" marR="0" indent="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228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457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685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9144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11430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1371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1600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1828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defTabSz="91440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Текущая</a:t>
            </a:r>
            <a:r>
              <a:rPr lang="en-US" sz="5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5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ситуация</a:t>
            </a:r>
            <a:r>
              <a:rPr lang="en-US" sz="5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с </a:t>
            </a:r>
            <a:r>
              <a:rPr lang="ru-RU" sz="5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Б</a:t>
            </a:r>
            <a:r>
              <a:rPr lang="en-US" sz="5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олезнью</a:t>
            </a:r>
            <a:r>
              <a:rPr lang="en-US" sz="5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5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Виллебранда</a:t>
            </a:r>
            <a:r>
              <a:rPr lang="en-US" sz="5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5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и гемофилией </a:t>
            </a:r>
            <a:r>
              <a:rPr lang="en-US" sz="5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в </a:t>
            </a:r>
            <a:r>
              <a:rPr lang="ru-RU" sz="5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2021 году</a:t>
            </a:r>
            <a:endParaRPr lang="en-US" sz="5000" b="1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307EF722-E6CA-4EDF-9A4C-17645885C415}"/>
              </a:ext>
            </a:extLst>
          </p:cNvPr>
          <p:cNvSpPr/>
          <p:nvPr/>
        </p:nvSpPr>
        <p:spPr>
          <a:xfrm>
            <a:off x="605641" y="2452482"/>
            <a:ext cx="10940402" cy="71205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914400" hangingPunct="1">
              <a:lnSpc>
                <a:spcPct val="90000"/>
              </a:lnSpc>
              <a:spcAft>
                <a:spcPts val="600"/>
              </a:spcAft>
            </a:pPr>
            <a:r>
              <a:rPr lang="en-US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учете</a:t>
            </a:r>
            <a:r>
              <a:rPr lang="en-US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гематолога</a:t>
            </a:r>
            <a:r>
              <a:rPr lang="en-US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2021 </a:t>
            </a:r>
            <a:r>
              <a:rPr lang="en-US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году</a:t>
            </a:r>
            <a:r>
              <a:rPr lang="en-US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indent="-228600" algn="l" defTabSz="914400" hangingPunct="1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0050" indent="-285750" algn="l" defTabSz="914400" hangingPunct="1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lang="en-US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</a:t>
            </a:r>
            <a:r>
              <a:rPr lang="en-US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Болезнью</a:t>
            </a:r>
            <a:r>
              <a:rPr lang="en-US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Виллебранда</a:t>
            </a:r>
            <a:r>
              <a:rPr lang="en-US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b="1" kern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r>
              <a:rPr lang="en-US" b="1" kern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человека</a:t>
            </a:r>
            <a:r>
              <a:rPr lang="en-US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</a:t>
            </a:r>
            <a:r>
              <a:rPr lang="en-US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них</a:t>
            </a:r>
            <a:r>
              <a:rPr lang="en-US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l" defTabSz="914400" hangingPunct="1">
              <a:lnSpc>
                <a:spcPct val="90000"/>
              </a:lnSpc>
              <a:spcAft>
                <a:spcPts val="600"/>
              </a:spcAft>
            </a:pPr>
            <a:r>
              <a:rPr lang="en-US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профилактике</a:t>
            </a:r>
            <a:r>
              <a:rPr lang="en-US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b="1" kern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en-US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defTabSz="914400" hangingPunct="1">
              <a:lnSpc>
                <a:spcPct val="90000"/>
              </a:lnSpc>
              <a:spcAft>
                <a:spcPts val="600"/>
              </a:spcAft>
            </a:pPr>
            <a:r>
              <a:rPr lang="en-US" b="1" kern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lang="en-US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0050" indent="-285750" algn="l" defTabSz="914400" hangingPunct="1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lang="en-US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</a:t>
            </a:r>
            <a:r>
              <a:rPr lang="en-US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гемофилией</a:t>
            </a:r>
            <a:r>
              <a:rPr lang="en-US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kern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b="1" kern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b="1" kern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62 </a:t>
            </a:r>
            <a:r>
              <a:rPr lang="ru-RU" b="1" kern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 </a:t>
            </a:r>
          </a:p>
          <a:p>
            <a:pPr marL="400050" indent="-285750" algn="l" defTabSz="914400" hangingPunct="1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b="1" kern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ингибиторная</a:t>
            </a:r>
            <a:r>
              <a:rPr lang="en-US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</a:t>
            </a:r>
            <a:r>
              <a:rPr lang="en-US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kern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b="1" kern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</a:t>
            </a:r>
            <a:endParaRPr lang="en-US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228600" algn="l" defTabSz="914400" hangingPunct="1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0050" indent="-285750" algn="l" defTabSz="914400" hangingPunct="1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lang="en-US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</a:t>
            </a:r>
            <a:r>
              <a:rPr lang="en-US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гемофилией</a:t>
            </a:r>
            <a:r>
              <a:rPr lang="en-US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en-US" b="1" kern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b="1" kern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пациентов</a:t>
            </a:r>
            <a:endParaRPr lang="en-US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" indent="-285750" algn="l" defTabSz="914400" hangingPunct="1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3200" kern="1200" dirty="0">
              <a:solidFill>
                <a:schemeClr val="tx1"/>
              </a:solidFill>
            </a:endParaRPr>
          </a:p>
          <a:p>
            <a:pPr indent="-228600" algn="l" defTabSz="914400" hangingPunct="1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800" kern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83403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0" cy="486833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РАСЧЕТ ДОЗЫ  ФАКТОРОВ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VIII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IX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52500" y="1219201"/>
            <a:ext cx="11099800" cy="7670800"/>
          </a:xfrm>
        </p:spPr>
        <p:txBody>
          <a:bodyPr>
            <a:normAutofit/>
          </a:bodyPr>
          <a:lstStyle/>
          <a:p>
            <a:r>
              <a:rPr lang="ru-RU" b="1" dirty="0" smtClean="0"/>
              <a:t>Период </a:t>
            </a:r>
            <a:r>
              <a:rPr lang="ru-RU" b="1" dirty="0"/>
              <a:t>полувыведения FVIII составляет около 8 - 12 часов, период полувыведения FIX составляет около 24 часов </a:t>
            </a:r>
            <a:endParaRPr lang="ru-RU" b="1" dirty="0" smtClean="0"/>
          </a:p>
          <a:p>
            <a:r>
              <a:rPr lang="ru-RU" b="1" dirty="0"/>
              <a:t>П</a:t>
            </a:r>
            <a:r>
              <a:rPr lang="ru-RU" b="1" dirty="0" smtClean="0"/>
              <a:t>ри </a:t>
            </a:r>
            <a:r>
              <a:rPr lang="ru-RU" b="1" dirty="0"/>
              <a:t>введении 1 МЕ/кг массы тела пациента активность FVIII повышается, в среднем на 2% (у пациентов старше года</a:t>
            </a:r>
            <a:r>
              <a:rPr lang="ru-RU" b="1" dirty="0" smtClean="0"/>
              <a:t>), FIX </a:t>
            </a:r>
            <a:r>
              <a:rPr lang="ru-RU" b="1" dirty="0"/>
              <a:t>- в среднем на 1% </a:t>
            </a:r>
            <a:endParaRPr lang="ru-RU" b="1" dirty="0" smtClean="0"/>
          </a:p>
          <a:p>
            <a:r>
              <a:rPr lang="ru-RU" b="1" dirty="0" smtClean="0"/>
              <a:t>У </a:t>
            </a:r>
            <a:r>
              <a:rPr lang="ru-RU" b="1" dirty="0"/>
              <a:t>детей первого года жизни степень повышения активности FVIII может быть меньше - 1</a:t>
            </a:r>
            <a:r>
              <a:rPr lang="ru-RU" b="1" dirty="0" smtClean="0"/>
              <a:t>%.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95609364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52500" y="558800"/>
            <a:ext cx="11099800" cy="8331200"/>
          </a:xfrm>
        </p:spPr>
        <p:txBody>
          <a:bodyPr>
            <a:normAutofit/>
          </a:bodyPr>
          <a:lstStyle/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Расчет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дозы концентрата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ФСК VIII 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пациентов старше 1 года: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Доза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(МЕ) = масса тела x (требуемая активность - базальная активность) x 0,5.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Расчет дозы концентрата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ФСК VIII 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первого года жизни: Доза (МЕ) = масса тела x (требуемая активность - базальная активность).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Расчет дозы концентрата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ФСК IX: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Доза (МЕ) = масса тела x (требуемая активность - базальная активность).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2233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0" cy="842433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НАЧАЛО ЗАМЕСТИТЕЛЬНОЙ ТЕРАПИ</a:t>
            </a:r>
            <a:r>
              <a:rPr lang="ru-RU" sz="3600" dirty="0" smtClean="0"/>
              <a:t>И  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52500" y="1794933"/>
            <a:ext cx="11099800" cy="7095067"/>
          </a:xfrm>
        </p:spPr>
        <p:txBody>
          <a:bodyPr>
            <a:normAutofit/>
          </a:bodyPr>
          <a:lstStyle/>
          <a:p>
            <a:r>
              <a:rPr lang="ru-RU" b="1" dirty="0" smtClean="0"/>
              <a:t>от </a:t>
            </a:r>
            <a:r>
              <a:rPr lang="ru-RU" b="1" dirty="0"/>
              <a:t>10 до 20 месяцев жизни в течение 1 - 50 ДВ вне эпизода кровотечения или оперативного вмешательства в дозе 25 МЕ/кг массы тела 1 раз в неделю </a:t>
            </a:r>
            <a:r>
              <a:rPr lang="ru-RU" b="1" dirty="0" smtClean="0"/>
              <a:t>ФСК VIII/IX.</a:t>
            </a:r>
          </a:p>
          <a:p>
            <a:r>
              <a:rPr lang="ru-RU" b="1" dirty="0" smtClean="0"/>
              <a:t> </a:t>
            </a:r>
            <a:r>
              <a:rPr lang="ru-RU" b="1" dirty="0"/>
              <a:t>После 50 ДВ при наличии эпизодов кровотечения рекомендуется увеличить частоту введения препарата до 2 раз в неделю, при </a:t>
            </a:r>
            <a:r>
              <a:rPr lang="ru-RU" b="1" dirty="0" smtClean="0"/>
              <a:t>увеличении </a:t>
            </a:r>
            <a:r>
              <a:rPr lang="ru-RU" b="1" dirty="0"/>
              <a:t>эпизодов кровотечения - до 3 р/неделю. </a:t>
            </a:r>
            <a:endParaRPr lang="ru-RU" b="1" dirty="0" smtClean="0"/>
          </a:p>
          <a:p>
            <a:r>
              <a:rPr lang="ru-RU" b="1" dirty="0" smtClean="0"/>
              <a:t>После </a:t>
            </a:r>
            <a:r>
              <a:rPr lang="ru-RU" b="1" dirty="0"/>
              <a:t>100 дней введения - переход на стандартный режим профилактики</a:t>
            </a:r>
          </a:p>
        </p:txBody>
      </p:sp>
    </p:spTree>
    <p:extLst>
      <p:ext uri="{BB962C8B-B14F-4D97-AF65-F5344CB8AC3E}">
        <p14:creationId xmlns:p14="http://schemas.microsoft.com/office/powerpoint/2010/main" val="253680488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2500" y="626533"/>
            <a:ext cx="11099800" cy="8128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стандартный режим профилактики</a:t>
            </a:r>
            <a:endParaRPr lang="ru-RU" sz="36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52500" y="1896533"/>
            <a:ext cx="11099800" cy="6993467"/>
          </a:xfrm>
        </p:spPr>
        <p:txBody>
          <a:bodyPr>
            <a:normAutofit/>
          </a:bodyPr>
          <a:lstStyle/>
          <a:p>
            <a:r>
              <a:rPr lang="ru-RU" b="1" dirty="0" smtClean="0"/>
              <a:t>ФСК VIII </a:t>
            </a:r>
            <a:r>
              <a:rPr lang="ru-RU" b="1" dirty="0"/>
              <a:t>в дозе 20 - 40 МЕ/кг </a:t>
            </a:r>
            <a:r>
              <a:rPr lang="ru-RU" b="1" dirty="0" smtClean="0"/>
              <a:t> 3 </a:t>
            </a:r>
            <a:r>
              <a:rPr lang="ru-RU" b="1" dirty="0"/>
              <a:t>раза в неделю пациентам с ГA </a:t>
            </a:r>
            <a:endParaRPr lang="ru-RU" b="1" dirty="0" smtClean="0"/>
          </a:p>
          <a:p>
            <a:r>
              <a:rPr lang="ru-RU" b="1" dirty="0" smtClean="0"/>
              <a:t> ФСК IX  </a:t>
            </a:r>
            <a:r>
              <a:rPr lang="ru-RU" b="1" dirty="0"/>
              <a:t>в дозе 25 - 40 МЕ/кг </a:t>
            </a:r>
            <a:r>
              <a:rPr lang="ru-RU" b="1" dirty="0" smtClean="0"/>
              <a:t> 2 </a:t>
            </a:r>
            <a:r>
              <a:rPr lang="ru-RU" b="1" dirty="0"/>
              <a:t>раза в неделю пациентам с </a:t>
            </a:r>
            <a:r>
              <a:rPr lang="ru-RU" b="1" dirty="0" smtClean="0"/>
              <a:t>ГB</a:t>
            </a:r>
          </a:p>
          <a:p>
            <a:r>
              <a:rPr lang="ru-RU" b="1" dirty="0" smtClean="0"/>
              <a:t>ДЕТИ 1-4 ЛЕТ 250 МЕ 3 РАЗА В НЕДЕЛЮ</a:t>
            </a:r>
          </a:p>
          <a:p>
            <a:r>
              <a:rPr lang="ru-RU" b="1" dirty="0"/>
              <a:t>5</a:t>
            </a:r>
            <a:r>
              <a:rPr lang="ru-RU" b="1" dirty="0" smtClean="0"/>
              <a:t>-7 ЛЕТ 500 Х 3 РАЗА В НЕДЕЛЮ</a:t>
            </a:r>
          </a:p>
          <a:p>
            <a:r>
              <a:rPr lang="ru-RU" b="1" dirty="0" smtClean="0"/>
              <a:t>ШКОЛЬНИКИ 1000 Х 3 РАЗА В НЕДЕЛЮ</a:t>
            </a:r>
          </a:p>
          <a:p>
            <a:r>
              <a:rPr lang="ru-RU" b="1" dirty="0" smtClean="0"/>
              <a:t>ПОСЛЕ 100 ДВ ВОЗМОЖНА ЗАМЕНА ТОРГОВЫХ НАИМЕНОВАНИЙ ПРЕПАРАТА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34169488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2500" y="444499"/>
            <a:ext cx="11099800" cy="910167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недостаточная эффективность профилактической заместительной терапии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52500" y="1507067"/>
            <a:ext cx="11099800" cy="7382933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ПОЯВЛЕНИЕ ИНГИБИТОРА К ФАКТОРУ СВЕРТЫВАНИЯ</a:t>
            </a: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НИЗКАЯ ДОЗА И\ИЛИ КРАТНОСТЬ ВВЕДЕНИЯ</a:t>
            </a: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НЕСОБЛЮДЕНИЕ РЕЖИМА ВВЕДЕНИЯ ПАЦИЕНТОМ</a:t>
            </a: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ИНДИВИДУАЛЬНЫЕ ОСОБЕННОСТИ ПАЦИЕНТА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865790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0" cy="9271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ИНГИБИТОР ПРИ ГЕМОФИЛИИ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52500" y="1625600"/>
            <a:ext cx="11099800" cy="72644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ИНГИБИТОРЫ – АЛЛОАНТИТЕЛА НЕЙТРАЛИЗУЮЩИЕ ЭКОГЕННЫЕ ФАКТОРЫ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VIII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IX</a:t>
            </a:r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ПОЯВЛЕНИЕ ИНГИБИТОРОВ ЧАЩЕ У ПАЦИЕНТОВ С ТЯЖЕЛОЙ  ФОРМОЙ ГЕМОФИЛИИ</a:t>
            </a:r>
          </a:p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ПЕРВЫЕ 20-50 ДНЕЙ (100 ) ДНЕЙ ВВЕДЕНИЯ</a:t>
            </a:r>
          </a:p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ИНТЕНСИВНОЙ ТЕРАПИИ ПРИ ХИРУРГИЧЕСКИХ ВМЕШАТЕЛЬСТВАХ</a:t>
            </a:r>
          </a:p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РИСК В ТЕЧЕНИИ ЖИЗНИ 1%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711061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260</TotalTime>
  <Words>1161</Words>
  <Application>Microsoft Office PowerPoint</Application>
  <PresentationFormat>Произвольный</PresentationFormat>
  <Paragraphs>133</Paragraphs>
  <Slides>24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Эркер</vt:lpstr>
      <vt:lpstr>Презентация PowerPoint</vt:lpstr>
      <vt:lpstr>Презентация PowerPoint</vt:lpstr>
      <vt:lpstr>Презентация PowerPoint</vt:lpstr>
      <vt:lpstr>РАСЧЕТ ДОЗЫ  ФАКТОРОВ VIII И IX</vt:lpstr>
      <vt:lpstr>Презентация PowerPoint</vt:lpstr>
      <vt:lpstr>НАЧАЛО ЗАМЕСТИТЕЛЬНОЙ ТЕРАПИИ  </vt:lpstr>
      <vt:lpstr>стандартный режим профилактики</vt:lpstr>
      <vt:lpstr>недостаточная эффективность профилактической заместительной терапии </vt:lpstr>
      <vt:lpstr>ИНГИБИТОР ПРИ ГЕМОФИЛИИ</vt:lpstr>
      <vt:lpstr>недостаточная эффективность профилактической заместительной терапии </vt:lpstr>
      <vt:lpstr>ОСМОТР СПЕЦИАЛИСТОВ</vt:lpstr>
      <vt:lpstr>ОБСЛЕДОВАНИЕ</vt:lpstr>
      <vt:lpstr>ФИЗИЧЕСКАЯ АКТИВНОСТЬ</vt:lpstr>
      <vt:lpstr>САНАЦИЯ РОТОВОЙ ПОЛОСТИ ПО МЕСТУ ЖИТЕЛЬСТВА</vt:lpstr>
      <vt:lpstr>      Стоматологическая помощь</vt:lpstr>
      <vt:lpstr>ВАКЦИНАЦИЯ ПРИ ГЕМОФИЛИИ И БОЛЕЗНИ ВИЛЛЕБРАНДА</vt:lpstr>
      <vt:lpstr>АЛЛЕРГОПРОБЫ, ПРОТИВОПОКАЗАНИЯ</vt:lpstr>
      <vt:lpstr>АЛЛЕРГОПРОБЫ  ПРОТИВОПОКАЗАНИЯ</vt:lpstr>
      <vt:lpstr>АЛЛЕРГОПРОБЫ</vt:lpstr>
      <vt:lpstr>Презентация PowerPoint</vt:lpstr>
      <vt:lpstr>Презентация PowerPoint</vt:lpstr>
      <vt:lpstr>ЭМИЦИЗУМАБ</vt:lpstr>
      <vt:lpstr>ЭМИЦИЗУМАБ ДОЗИРОВКА</vt:lpstr>
      <vt:lpstr>ЭМИЦИЗУМАБ ПОКАЗАНИЯ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Статус региона 2021</dc:title>
  <dc:creator>Shevchenko, Maria</dc:creator>
  <cp:lastModifiedBy>gema-ord-7</cp:lastModifiedBy>
  <cp:revision>36</cp:revision>
  <dcterms:created xsi:type="dcterms:W3CDTF">2021-03-01T14:56:03Z</dcterms:created>
  <dcterms:modified xsi:type="dcterms:W3CDTF">2021-10-27T11:18:06Z</dcterms:modified>
</cp:coreProperties>
</file>