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charts/chart8.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5"/>
  </p:notesMasterIdLst>
  <p:sldIdLst>
    <p:sldId id="256" r:id="rId2"/>
    <p:sldId id="354" r:id="rId3"/>
    <p:sldId id="355" r:id="rId4"/>
    <p:sldId id="470" r:id="rId5"/>
    <p:sldId id="284" r:id="rId6"/>
    <p:sldId id="285" r:id="rId7"/>
    <p:sldId id="263" r:id="rId8"/>
    <p:sldId id="281" r:id="rId9"/>
    <p:sldId id="353" r:id="rId10"/>
    <p:sldId id="260" r:id="rId11"/>
    <p:sldId id="261" r:id="rId12"/>
    <p:sldId id="423" r:id="rId13"/>
    <p:sldId id="481" r:id="rId14"/>
    <p:sldId id="482" r:id="rId15"/>
    <p:sldId id="356" r:id="rId16"/>
    <p:sldId id="485" r:id="rId17"/>
    <p:sldId id="546" r:id="rId18"/>
    <p:sldId id="414" r:id="rId19"/>
    <p:sldId id="477" r:id="rId20"/>
    <p:sldId id="478" r:id="rId21"/>
    <p:sldId id="542" r:id="rId22"/>
    <p:sldId id="539" r:id="rId23"/>
    <p:sldId id="543" r:id="rId24"/>
    <p:sldId id="540" r:id="rId25"/>
    <p:sldId id="541" r:id="rId26"/>
    <p:sldId id="479" r:id="rId27"/>
    <p:sldId id="544" r:id="rId28"/>
    <p:sldId id="415" r:id="rId29"/>
    <p:sldId id="416" r:id="rId30"/>
    <p:sldId id="471" r:id="rId31"/>
    <p:sldId id="417" r:id="rId32"/>
    <p:sldId id="418" r:id="rId33"/>
    <p:sldId id="419" r:id="rId34"/>
    <p:sldId id="472" r:id="rId35"/>
    <p:sldId id="473" r:id="rId36"/>
    <p:sldId id="422" r:id="rId37"/>
    <p:sldId id="474" r:id="rId38"/>
    <p:sldId id="475" r:id="rId39"/>
    <p:sldId id="476" r:id="rId40"/>
    <p:sldId id="520" r:id="rId41"/>
    <p:sldId id="521" r:id="rId42"/>
    <p:sldId id="522" r:id="rId43"/>
    <p:sldId id="523" r:id="rId44"/>
    <p:sldId id="524" r:id="rId45"/>
    <p:sldId id="525" r:id="rId46"/>
    <p:sldId id="526" r:id="rId47"/>
    <p:sldId id="527" r:id="rId48"/>
    <p:sldId id="528" r:id="rId49"/>
    <p:sldId id="529" r:id="rId50"/>
    <p:sldId id="530" r:id="rId51"/>
    <p:sldId id="531" r:id="rId52"/>
    <p:sldId id="519" r:id="rId53"/>
    <p:sldId id="532" r:id="rId54"/>
    <p:sldId id="533" r:id="rId55"/>
    <p:sldId id="534" r:id="rId56"/>
    <p:sldId id="536" r:id="rId57"/>
    <p:sldId id="537" r:id="rId58"/>
    <p:sldId id="535" r:id="rId59"/>
    <p:sldId id="538" r:id="rId60"/>
    <p:sldId id="283" r:id="rId61"/>
    <p:sldId id="359" r:id="rId62"/>
    <p:sldId id="360" r:id="rId63"/>
    <p:sldId id="361" r:id="rId64"/>
    <p:sldId id="363" r:id="rId65"/>
    <p:sldId id="365" r:id="rId66"/>
    <p:sldId id="367" r:id="rId67"/>
    <p:sldId id="424" r:id="rId68"/>
    <p:sldId id="425" r:id="rId69"/>
    <p:sldId id="426" r:id="rId70"/>
    <p:sldId id="427" r:id="rId71"/>
    <p:sldId id="428" r:id="rId72"/>
    <p:sldId id="429" r:id="rId73"/>
    <p:sldId id="430" r:id="rId74"/>
    <p:sldId id="431" r:id="rId75"/>
    <p:sldId id="486" r:id="rId76"/>
    <p:sldId id="487" r:id="rId77"/>
    <p:sldId id="488" r:id="rId78"/>
    <p:sldId id="489" r:id="rId79"/>
    <p:sldId id="490" r:id="rId80"/>
    <p:sldId id="491" r:id="rId81"/>
    <p:sldId id="492" r:id="rId82"/>
    <p:sldId id="493" r:id="rId83"/>
    <p:sldId id="494" r:id="rId84"/>
    <p:sldId id="495" r:id="rId85"/>
    <p:sldId id="496" r:id="rId86"/>
    <p:sldId id="497" r:id="rId87"/>
    <p:sldId id="498" r:id="rId88"/>
    <p:sldId id="499" r:id="rId89"/>
    <p:sldId id="501" r:id="rId90"/>
    <p:sldId id="500" r:id="rId91"/>
    <p:sldId id="502" r:id="rId92"/>
    <p:sldId id="503" r:id="rId93"/>
    <p:sldId id="504" r:id="rId94"/>
    <p:sldId id="505" r:id="rId95"/>
    <p:sldId id="506" r:id="rId96"/>
    <p:sldId id="432" r:id="rId97"/>
    <p:sldId id="507" r:id="rId98"/>
    <p:sldId id="508" r:id="rId99"/>
    <p:sldId id="509" r:id="rId100"/>
    <p:sldId id="510" r:id="rId101"/>
    <p:sldId id="433" r:id="rId102"/>
    <p:sldId id="512" r:id="rId103"/>
    <p:sldId id="511" r:id="rId104"/>
    <p:sldId id="434" r:id="rId105"/>
    <p:sldId id="435" r:id="rId106"/>
    <p:sldId id="513" r:id="rId107"/>
    <p:sldId id="514" r:id="rId108"/>
    <p:sldId id="515" r:id="rId109"/>
    <p:sldId id="516" r:id="rId110"/>
    <p:sldId id="517" r:id="rId111"/>
    <p:sldId id="518" r:id="rId112"/>
    <p:sldId id="437" r:id="rId113"/>
    <p:sldId id="438" r:id="rId114"/>
    <p:sldId id="439" r:id="rId115"/>
    <p:sldId id="441" r:id="rId116"/>
    <p:sldId id="545" r:id="rId117"/>
    <p:sldId id="446" r:id="rId118"/>
    <p:sldId id="447" r:id="rId119"/>
    <p:sldId id="448" r:id="rId120"/>
    <p:sldId id="449" r:id="rId121"/>
    <p:sldId id="450" r:id="rId122"/>
    <p:sldId id="451" r:id="rId123"/>
    <p:sldId id="453" r:id="rId124"/>
    <p:sldId id="454" r:id="rId125"/>
    <p:sldId id="455" r:id="rId126"/>
    <p:sldId id="456" r:id="rId127"/>
    <p:sldId id="457" r:id="rId128"/>
    <p:sldId id="329" r:id="rId129"/>
    <p:sldId id="330" r:id="rId130"/>
    <p:sldId id="332" r:id="rId131"/>
    <p:sldId id="333" r:id="rId132"/>
    <p:sldId id="334" r:id="rId133"/>
    <p:sldId id="459" r:id="rId134"/>
    <p:sldId id="464" r:id="rId135"/>
    <p:sldId id="465" r:id="rId136"/>
    <p:sldId id="466" r:id="rId137"/>
    <p:sldId id="357" r:id="rId138"/>
    <p:sldId id="338" r:id="rId139"/>
    <p:sldId id="460" r:id="rId140"/>
    <p:sldId id="339" r:id="rId141"/>
    <p:sldId id="340" r:id="rId142"/>
    <p:sldId id="341" r:id="rId143"/>
    <p:sldId id="346" r:id="rId144"/>
    <p:sldId id="347" r:id="rId145"/>
    <p:sldId id="349" r:id="rId146"/>
    <p:sldId id="350" r:id="rId147"/>
    <p:sldId id="352" r:id="rId148"/>
    <p:sldId id="462" r:id="rId149"/>
    <p:sldId id="463" r:id="rId150"/>
    <p:sldId id="467" r:id="rId151"/>
    <p:sldId id="468" r:id="rId152"/>
    <p:sldId id="469" r:id="rId153"/>
    <p:sldId id="358" r:id="rId1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119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korova\Documents\Work\&#1055;&#1088;&#1086;&#1084;&#1086;&#1084;&#1072;&#1090;&#1077;&#1088;&#1080;&#1072;&#1083;&#1099;\&#1055;&#1088;&#1077;&#1079;&#1077;&#1085;&#1090;&#1072;&#1094;&#1080;&#1103;%20&#1076;&#1083;&#1103;%20&#1087;&#1077;&#1076;&#1080;&#1072;&#1090;&#1088;&#1086;&#1074;\&#1060;&#1080;&#1085;&#1072;&#1083;&#1080;&#1079;&#1072;&#1094;&#1080;&#1103;\&#1055;&#1088;&#1080;&#1095;&#1080;&#1085;&#1099;%20&#1089;&#1084;&#1077;&#1088;&#1090;&#1085;&#1086;&#1089;&#1090;&#108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orova\Documents\Work\PROMO\2016-&#1041;&#1072;&#1079;&#1086;&#1074;&#1072;&#1103;%20&#1087;&#1088;&#1077;&#1079;&#1077;&#1085;&#1090;&#1072;&#1094;&#1080;&#1103;%20&#1076;&#1083;&#1103;%20&#1087;&#1077;&#1076;&#1080;&#1072;&#1090;&#1088;&#1086;&#1074;\&#1055;&#1088;&#1077;&#1079;&#1077;&#1085;&#1090;&#1072;&#1094;&#1080;&#1103;%202016\&#1044;&#1072;&#1085;&#1085;&#1099;&#1077;.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2" Type="http://schemas.openxmlformats.org/officeDocument/2006/relationships/oleObject" Target="Worksheet%20in%20&#1048;&#1084;&#1084;&#1091;&#1085;&#1080;&#1090;&#1077;&#1090;%20&#1074;%20&#1074;&#1086;&#1079;%20&#1072;&#1089;&#1087;&#1077;&#1082;&#1090;&#1077;.ppt"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Worksheet%20in%20&#1048;&#1084;&#1084;&#1091;&#1085;&#1080;&#1090;&#1077;&#1090;%20&#1074;%20&#1074;&#1086;&#1079;%20&#1072;&#1089;&#1087;&#1077;&#1082;&#1090;&#1077;.ppt"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Pt>
            <c:idx val="0"/>
            <c:invertIfNegative val="0"/>
            <c:bubble3D val="0"/>
            <c:spPr>
              <a:solidFill>
                <a:schemeClr val="accent2"/>
              </a:solidFill>
            </c:spPr>
          </c:dPt>
          <c:dLbls>
            <c:txPr>
              <a:bodyPr/>
              <a:lstStyle/>
              <a:p>
                <a:pPr>
                  <a:defRPr sz="2000" b="1"/>
                </a:pPr>
                <a:endParaRPr lang="ru-RU"/>
              </a:p>
            </c:txPr>
            <c:showLegendKey val="0"/>
            <c:showVal val="1"/>
            <c:showCatName val="0"/>
            <c:showSerName val="0"/>
            <c:showPercent val="0"/>
            <c:showBubbleSize val="0"/>
            <c:showLeaderLines val="0"/>
          </c:dLbls>
          <c:cat>
            <c:strRef>
              <c:f>[Диаграммы.xlsx]Лист1!$C$3:$C$9</c:f>
              <c:strCache>
                <c:ptCount val="7"/>
                <c:pt idx="0">
                  <c:v>Пневмококк</c:v>
                </c:pt>
                <c:pt idx="1">
                  <c:v>Ротавирус</c:v>
                </c:pt>
                <c:pt idx="2">
                  <c:v>Hib</c:v>
                </c:pt>
                <c:pt idx="3">
                  <c:v>Коклюш</c:v>
                </c:pt>
                <c:pt idx="4">
                  <c:v>Корь</c:v>
                </c:pt>
                <c:pt idx="5">
                  <c:v>Столбняк новорожденных</c:v>
                </c:pt>
                <c:pt idx="6">
                  <c:v>Столбняк</c:v>
                </c:pt>
              </c:strCache>
            </c:strRef>
          </c:cat>
          <c:val>
            <c:numRef>
              <c:f>[Диаграммы.xlsx]Лист1!$D$3:$D$9</c:f>
              <c:numCache>
                <c:formatCode>#,##0</c:formatCode>
                <c:ptCount val="7"/>
                <c:pt idx="0">
                  <c:v>476000</c:v>
                </c:pt>
                <c:pt idx="1">
                  <c:v>453000</c:v>
                </c:pt>
                <c:pt idx="2">
                  <c:v>199000</c:v>
                </c:pt>
                <c:pt idx="3">
                  <c:v>195000</c:v>
                </c:pt>
                <c:pt idx="4">
                  <c:v>118000</c:v>
                </c:pt>
                <c:pt idx="5">
                  <c:v>59000</c:v>
                </c:pt>
                <c:pt idx="6">
                  <c:v>2000</c:v>
                </c:pt>
              </c:numCache>
            </c:numRef>
          </c:val>
        </c:ser>
        <c:dLbls>
          <c:showLegendKey val="0"/>
          <c:showVal val="0"/>
          <c:showCatName val="0"/>
          <c:showSerName val="0"/>
          <c:showPercent val="0"/>
          <c:showBubbleSize val="0"/>
        </c:dLbls>
        <c:gapWidth val="150"/>
        <c:axId val="59853824"/>
        <c:axId val="54387456"/>
      </c:barChart>
      <c:catAx>
        <c:axId val="59853824"/>
        <c:scaling>
          <c:orientation val="minMax"/>
        </c:scaling>
        <c:delete val="0"/>
        <c:axPos val="b"/>
        <c:majorTickMark val="out"/>
        <c:minorTickMark val="none"/>
        <c:tickLblPos val="nextTo"/>
        <c:txPr>
          <a:bodyPr/>
          <a:lstStyle/>
          <a:p>
            <a:pPr>
              <a:defRPr b="1"/>
            </a:pPr>
            <a:endParaRPr lang="ru-RU"/>
          </a:p>
        </c:txPr>
        <c:crossAx val="54387456"/>
        <c:crosses val="autoZero"/>
        <c:auto val="1"/>
        <c:lblAlgn val="ctr"/>
        <c:lblOffset val="100"/>
        <c:noMultiLvlLbl val="0"/>
      </c:catAx>
      <c:valAx>
        <c:axId val="54387456"/>
        <c:scaling>
          <c:orientation val="minMax"/>
        </c:scaling>
        <c:delete val="1"/>
        <c:axPos val="l"/>
        <c:title>
          <c:tx>
            <c:rich>
              <a:bodyPr rot="-5400000" vert="horz"/>
              <a:lstStyle/>
              <a:p>
                <a:pPr>
                  <a:defRPr/>
                </a:pPr>
                <a:r>
                  <a:rPr lang="ru-RU"/>
                  <a:t>Ежегодное число летальных исходов</a:t>
                </a:r>
              </a:p>
            </c:rich>
          </c:tx>
          <c:layout/>
          <c:overlay val="0"/>
        </c:title>
        <c:numFmt formatCode="#,##0" sourceLinked="1"/>
        <c:majorTickMark val="out"/>
        <c:minorTickMark val="none"/>
        <c:tickLblPos val="nextTo"/>
        <c:crossAx val="59853824"/>
        <c:crosses val="autoZero"/>
        <c:crossBetween val="between"/>
      </c:valAx>
    </c:plotArea>
    <c:plotVisOnly val="1"/>
    <c:dispBlanksAs val="gap"/>
    <c:showDLblsOverMax val="0"/>
  </c:chart>
  <c:txPr>
    <a:bodyPr/>
    <a:lstStyle/>
    <a:p>
      <a:pPr>
        <a:defRPr sz="12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47996863664647E-2"/>
          <c:y val="5.5651963287504193E-2"/>
          <c:w val="0.58708374243204087"/>
          <c:h val="0.69941401357981781"/>
        </c:manualLayout>
      </c:layout>
      <c:barChart>
        <c:barDir val="col"/>
        <c:grouping val="percentStacked"/>
        <c:varyColors val="0"/>
        <c:ser>
          <c:idx val="0"/>
          <c:order val="0"/>
          <c:tx>
            <c:strRef>
              <c:f>Лист1!$B$1</c:f>
              <c:strCache>
                <c:ptCount val="1"/>
                <c:pt idx="0">
                  <c:v>Пневмококковая инфекция</c:v>
                </c:pt>
              </c:strCache>
            </c:strRef>
          </c:tx>
          <c:spPr>
            <a:solidFill>
              <a:schemeClr val="accent2"/>
            </a:solidFill>
          </c:spPr>
          <c:invertIfNegative val="0"/>
          <c:cat>
            <c:strRef>
              <c:f>Лист1!$A$2:$A$5</c:f>
              <c:strCache>
                <c:ptCount val="4"/>
                <c:pt idx="0">
                  <c:v>Общая смертность</c:v>
                </c:pt>
                <c:pt idx="1">
                  <c:v>Смертность детей до 1 года</c:v>
                </c:pt>
                <c:pt idx="2">
                  <c:v>Смертность взрослых 45-65 лет</c:v>
                </c:pt>
                <c:pt idx="3">
                  <c:v>Смертность взрослых ≥ 65 лет</c:v>
                </c:pt>
              </c:strCache>
            </c:strRef>
          </c:cat>
          <c:val>
            <c:numRef>
              <c:f>Лист1!$B$2:$B$5</c:f>
              <c:numCache>
                <c:formatCode>0%</c:formatCode>
                <c:ptCount val="4"/>
                <c:pt idx="0">
                  <c:v>0.18</c:v>
                </c:pt>
                <c:pt idx="1">
                  <c:v>0.34</c:v>
                </c:pt>
                <c:pt idx="2">
                  <c:v>0.24</c:v>
                </c:pt>
                <c:pt idx="3">
                  <c:v>0.6</c:v>
                </c:pt>
              </c:numCache>
            </c:numRef>
          </c:val>
        </c:ser>
        <c:ser>
          <c:idx val="1"/>
          <c:order val="1"/>
          <c:tx>
            <c:strRef>
              <c:f>Лист1!$C$1</c:f>
              <c:strCache>
                <c:ptCount val="1"/>
                <c:pt idx="0">
                  <c:v>Другие возбудители</c:v>
                </c:pt>
              </c:strCache>
            </c:strRef>
          </c:tx>
          <c:spPr>
            <a:solidFill>
              <a:schemeClr val="accent1">
                <a:lumMod val="40000"/>
                <a:lumOff val="60000"/>
              </a:schemeClr>
            </a:solidFill>
          </c:spPr>
          <c:invertIfNegative val="0"/>
          <c:cat>
            <c:strRef>
              <c:f>Лист1!$A$2:$A$5</c:f>
              <c:strCache>
                <c:ptCount val="4"/>
                <c:pt idx="0">
                  <c:v>Общая смертность</c:v>
                </c:pt>
                <c:pt idx="1">
                  <c:v>Смертность детей до 1 года</c:v>
                </c:pt>
                <c:pt idx="2">
                  <c:v>Смертность взрослых 45-65 лет</c:v>
                </c:pt>
                <c:pt idx="3">
                  <c:v>Смертность взрослых ≥ 65 лет</c:v>
                </c:pt>
              </c:strCache>
            </c:strRef>
          </c:cat>
          <c:val>
            <c:numRef>
              <c:f>Лист1!$C$2:$C$5</c:f>
              <c:numCache>
                <c:formatCode>0%</c:formatCode>
                <c:ptCount val="4"/>
                <c:pt idx="0">
                  <c:v>0.82</c:v>
                </c:pt>
                <c:pt idx="1">
                  <c:v>0.66</c:v>
                </c:pt>
                <c:pt idx="2">
                  <c:v>0.76</c:v>
                </c:pt>
                <c:pt idx="3">
                  <c:v>0.4</c:v>
                </c:pt>
              </c:numCache>
            </c:numRef>
          </c:val>
        </c:ser>
        <c:dLbls>
          <c:showLegendKey val="0"/>
          <c:showVal val="0"/>
          <c:showCatName val="0"/>
          <c:showSerName val="0"/>
          <c:showPercent val="0"/>
          <c:showBubbleSize val="0"/>
        </c:dLbls>
        <c:gapWidth val="150"/>
        <c:overlap val="100"/>
        <c:axId val="100770176"/>
        <c:axId val="100771712"/>
      </c:barChart>
      <c:catAx>
        <c:axId val="100770176"/>
        <c:scaling>
          <c:orientation val="minMax"/>
        </c:scaling>
        <c:delete val="0"/>
        <c:axPos val="b"/>
        <c:majorTickMark val="out"/>
        <c:minorTickMark val="none"/>
        <c:tickLblPos val="low"/>
        <c:txPr>
          <a:bodyPr/>
          <a:lstStyle/>
          <a:p>
            <a:pPr>
              <a:defRPr sz="1200" baseline="0"/>
            </a:pPr>
            <a:endParaRPr lang="ru-RU"/>
          </a:p>
        </c:txPr>
        <c:crossAx val="100771712"/>
        <c:crosses val="autoZero"/>
        <c:auto val="1"/>
        <c:lblAlgn val="ctr"/>
        <c:lblOffset val="100"/>
        <c:tickLblSkip val="1"/>
        <c:noMultiLvlLbl val="0"/>
      </c:catAx>
      <c:valAx>
        <c:axId val="100771712"/>
        <c:scaling>
          <c:orientation val="minMax"/>
        </c:scaling>
        <c:delete val="0"/>
        <c:axPos val="l"/>
        <c:numFmt formatCode="0%" sourceLinked="1"/>
        <c:majorTickMark val="out"/>
        <c:minorTickMark val="none"/>
        <c:tickLblPos val="nextTo"/>
        <c:txPr>
          <a:bodyPr/>
          <a:lstStyle/>
          <a:p>
            <a:pPr>
              <a:defRPr sz="1200" baseline="0"/>
            </a:pPr>
            <a:endParaRPr lang="ru-RU"/>
          </a:p>
        </c:txPr>
        <c:crossAx val="100770176"/>
        <c:crosses val="autoZero"/>
        <c:crossBetween val="between"/>
      </c:valAx>
      <c:spPr>
        <a:noFill/>
        <a:ln w="25400">
          <a:noFill/>
        </a:ln>
      </c:spPr>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712741970607552"/>
          <c:y val="0.13463352296982312"/>
          <c:w val="0.48784498026867684"/>
          <c:h val="0.78192287177641684"/>
        </c:manualLayout>
      </c:layout>
      <c:pieChart>
        <c:varyColors val="1"/>
        <c:ser>
          <c:idx val="0"/>
          <c:order val="0"/>
          <c:dLbls>
            <c:dLbl>
              <c:idx val="0"/>
              <c:layout>
                <c:manualLayout>
                  <c:x val="0.14809140325749592"/>
                  <c:y val="3.2533547323570652E-2"/>
                </c:manualLayout>
              </c:layout>
              <c:dLblPos val="bestFit"/>
              <c:showLegendKey val="0"/>
              <c:showVal val="1"/>
              <c:showCatName val="1"/>
              <c:showSerName val="0"/>
              <c:showPercent val="0"/>
              <c:showBubbleSize val="0"/>
              <c:separator>
</c:separator>
            </c:dLbl>
            <c:dLbl>
              <c:idx val="1"/>
              <c:layout>
                <c:manualLayout>
                  <c:x val="4.5040666152209315E-2"/>
                  <c:y val="1.6366612418440035E-2"/>
                </c:manualLayout>
              </c:layout>
              <c:dLblPos val="bestFit"/>
              <c:showLegendKey val="0"/>
              <c:showVal val="1"/>
              <c:showCatName val="1"/>
              <c:showSerName val="0"/>
              <c:showPercent val="0"/>
              <c:showBubbleSize val="0"/>
              <c:separator>
</c:separator>
            </c:dLbl>
            <c:dLbl>
              <c:idx val="2"/>
              <c:layout>
                <c:manualLayout>
                  <c:x val="4.6049181316756144E-2"/>
                  <c:y val="-2.9850746268656716E-2"/>
                </c:manualLayout>
              </c:layout>
              <c:dLblPos val="bestFit"/>
              <c:showLegendKey val="0"/>
              <c:showVal val="1"/>
              <c:showCatName val="1"/>
              <c:showSerName val="0"/>
              <c:showPercent val="0"/>
              <c:showBubbleSize val="0"/>
              <c:separator>
</c:separator>
            </c:dLbl>
            <c:dLbl>
              <c:idx val="3"/>
              <c:layout>
                <c:manualLayout>
                  <c:x val="7.1166916580441192E-2"/>
                  <c:y val="0"/>
                </c:manualLayout>
              </c:layout>
              <c:dLblPos val="bestFit"/>
              <c:showLegendKey val="0"/>
              <c:showVal val="1"/>
              <c:showCatName val="1"/>
              <c:showSerName val="0"/>
              <c:showPercent val="0"/>
              <c:showBubbleSize val="0"/>
              <c:separator>
</c:separator>
            </c:dLbl>
            <c:dLbl>
              <c:idx val="4"/>
              <c:layout>
                <c:manualLayout>
                  <c:x val="6.279433815921282E-3"/>
                  <c:y val="6.965174129353234E-2"/>
                </c:manualLayout>
              </c:layout>
              <c:dLblPos val="bestFit"/>
              <c:showLegendKey val="0"/>
              <c:showVal val="1"/>
              <c:showCatName val="1"/>
              <c:showSerName val="0"/>
              <c:showPercent val="0"/>
              <c:showBubbleSize val="0"/>
              <c:separator>
</c:separator>
            </c:dLbl>
            <c:dLbl>
              <c:idx val="5"/>
              <c:layout>
                <c:manualLayout>
                  <c:x val="0"/>
                  <c:y val="4.6434494195688347E-2"/>
                </c:manualLayout>
              </c:layout>
              <c:dLblPos val="bestFit"/>
              <c:showLegendKey val="0"/>
              <c:showVal val="1"/>
              <c:showCatName val="1"/>
              <c:showSerName val="0"/>
              <c:showPercent val="0"/>
              <c:showBubbleSize val="0"/>
              <c:separator>
</c:separator>
            </c:dLbl>
            <c:dLbl>
              <c:idx val="6"/>
              <c:layout>
                <c:manualLayout>
                  <c:x val="-2.0931446053070939E-2"/>
                  <c:y val="0"/>
                </c:manualLayout>
              </c:layout>
              <c:dLblPos val="bestFit"/>
              <c:showLegendKey val="0"/>
              <c:showVal val="1"/>
              <c:showCatName val="1"/>
              <c:showSerName val="0"/>
              <c:showPercent val="0"/>
              <c:showBubbleSize val="0"/>
              <c:separator>
</c:separator>
            </c:dLbl>
            <c:dLbl>
              <c:idx val="7"/>
              <c:layout>
                <c:manualLayout>
                  <c:x val="-2.0931446053070939E-2"/>
                  <c:y val="0"/>
                </c:manualLayout>
              </c:layout>
              <c:dLblPos val="bestFit"/>
              <c:showLegendKey val="0"/>
              <c:showVal val="1"/>
              <c:showCatName val="1"/>
              <c:showSerName val="0"/>
              <c:showPercent val="0"/>
              <c:showBubbleSize val="0"/>
              <c:separator>
</c:separator>
            </c:dLbl>
            <c:dLbl>
              <c:idx val="8"/>
              <c:layout>
                <c:manualLayout>
                  <c:x val="-4.3956036711448973E-2"/>
                  <c:y val="-6.0806373292035783E-17"/>
                </c:manualLayout>
              </c:layout>
              <c:dLblPos val="bestFit"/>
              <c:showLegendKey val="0"/>
              <c:showVal val="1"/>
              <c:showCatName val="1"/>
              <c:showSerName val="0"/>
              <c:showPercent val="0"/>
              <c:showBubbleSize val="0"/>
              <c:separator>
</c:separator>
            </c:dLbl>
            <c:dLbl>
              <c:idx val="9"/>
              <c:layout>
                <c:manualLayout>
                  <c:x val="-5.0235470527370256E-2"/>
                  <c:y val="-1.658374792703151E-2"/>
                </c:manualLayout>
              </c:layout>
              <c:dLblPos val="bestFit"/>
              <c:showLegendKey val="0"/>
              <c:showVal val="1"/>
              <c:showCatName val="1"/>
              <c:showSerName val="0"/>
              <c:showPercent val="0"/>
              <c:showBubbleSize val="0"/>
              <c:separator>
</c:separator>
            </c:dLbl>
            <c:dLbl>
              <c:idx val="10"/>
              <c:layout>
                <c:manualLayout>
                  <c:x val="-3.767660289552769E-2"/>
                  <c:y val="-2.3217247097844083E-2"/>
                </c:manualLayout>
              </c:layout>
              <c:dLblPos val="bestFit"/>
              <c:showLegendKey val="0"/>
              <c:showVal val="1"/>
              <c:showCatName val="1"/>
              <c:showSerName val="0"/>
              <c:showPercent val="0"/>
              <c:showBubbleSize val="0"/>
              <c:separator>
</c:separator>
            </c:dLbl>
            <c:dLbl>
              <c:idx val="11"/>
              <c:layout>
                <c:manualLayout>
                  <c:x val="-5.0235470527370256E-2"/>
                  <c:y val="-7.9601990049751242E-2"/>
                </c:manualLayout>
              </c:layout>
              <c:dLblPos val="bestFit"/>
              <c:showLegendKey val="0"/>
              <c:showVal val="1"/>
              <c:showCatName val="1"/>
              <c:showSerName val="0"/>
              <c:showPercent val="0"/>
              <c:showBubbleSize val="0"/>
              <c:separator>
</c:separator>
            </c:dLbl>
            <c:dLbl>
              <c:idx val="12"/>
              <c:layout>
                <c:manualLayout>
                  <c:x val="5.0235470527370214E-2"/>
                  <c:y val="-3.9800995024875621E-2"/>
                </c:manualLayout>
              </c:layout>
              <c:dLblPos val="bestFit"/>
              <c:showLegendKey val="0"/>
              <c:showVal val="1"/>
              <c:showCatName val="1"/>
              <c:showSerName val="0"/>
              <c:showPercent val="0"/>
              <c:showBubbleSize val="0"/>
              <c:separator>
</c:separator>
            </c:dLbl>
            <c:txPr>
              <a:bodyPr/>
              <a:lstStyle/>
              <a:p>
                <a:pPr>
                  <a:defRPr sz="1200" b="1">
                    <a:solidFill>
                      <a:schemeClr val="tx1"/>
                    </a:solidFill>
                  </a:defRPr>
                </a:pPr>
                <a:endParaRPr lang="ru-RU"/>
              </a:p>
            </c:txPr>
            <c:dLblPos val="outEnd"/>
            <c:showLegendKey val="0"/>
            <c:showVal val="1"/>
            <c:showCatName val="1"/>
            <c:showSerName val="0"/>
            <c:showPercent val="0"/>
            <c:showBubbleSize val="0"/>
            <c:separator>
</c:separator>
            <c:showLeaderLines val="1"/>
          </c:dLbls>
          <c:cat>
            <c:strRef>
              <c:f>'Лист1 (3)'!$B$2:$B$14</c:f>
              <c:strCache>
                <c:ptCount val="13"/>
                <c:pt idx="0">
                  <c:v>Пневмония</c:v>
                </c:pt>
                <c:pt idx="1">
                  <c:v>Осложнения в родах, включая асфиксию</c:v>
                </c:pt>
                <c:pt idx="2">
                  <c:v>Сепсис новорожденных</c:v>
                </c:pt>
                <c:pt idx="3">
                  <c:v>Врожденные аномалии (новорожденные)</c:v>
                </c:pt>
                <c:pt idx="4">
                  <c:v>Столбняк новорожденных</c:v>
                </c:pt>
                <c:pt idx="5">
                  <c:v>Другие</c:v>
                </c:pt>
                <c:pt idx="6">
                  <c:v>Недоношенность</c:v>
                </c:pt>
                <c:pt idx="7">
                  <c:v>Диаррея</c:v>
                </c:pt>
                <c:pt idx="8">
                  <c:v>Корь</c:v>
                </c:pt>
                <c:pt idx="9">
                  <c:v>Малярия</c:v>
                </c:pt>
                <c:pt idx="10">
                  <c:v>ВИЧ/СПИД</c:v>
                </c:pt>
                <c:pt idx="11">
                  <c:v>Травмы</c:v>
                </c:pt>
                <c:pt idx="12">
                  <c:v>Врожденные аномалии и другие неинфекционные заболевания</c:v>
                </c:pt>
              </c:strCache>
            </c:strRef>
          </c:cat>
          <c:val>
            <c:numRef>
              <c:f>'Лист1 (3)'!$E$2:$E$14</c:f>
              <c:numCache>
                <c:formatCode>0%</c:formatCode>
                <c:ptCount val="13"/>
                <c:pt idx="0">
                  <c:v>0.15</c:v>
                </c:pt>
                <c:pt idx="1">
                  <c:v>0.11</c:v>
                </c:pt>
                <c:pt idx="2">
                  <c:v>7.0000000000000007E-2</c:v>
                </c:pt>
                <c:pt idx="3">
                  <c:v>0.04</c:v>
                </c:pt>
                <c:pt idx="4">
                  <c:v>0.01</c:v>
                </c:pt>
                <c:pt idx="5">
                  <c:v>0.14000000000000001</c:v>
                </c:pt>
                <c:pt idx="6">
                  <c:v>0.16999999999999998</c:v>
                </c:pt>
                <c:pt idx="7">
                  <c:v>0.09</c:v>
                </c:pt>
                <c:pt idx="8">
                  <c:v>0.02</c:v>
                </c:pt>
                <c:pt idx="9">
                  <c:v>7.0000000000000007E-2</c:v>
                </c:pt>
                <c:pt idx="10">
                  <c:v>0.02</c:v>
                </c:pt>
                <c:pt idx="11">
                  <c:v>0.05</c:v>
                </c:pt>
                <c:pt idx="12">
                  <c:v>7.0000000000000007E-2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Pt>
            <c:idx val="0"/>
            <c:invertIfNegative val="0"/>
            <c:bubble3D val="0"/>
            <c:spPr>
              <a:solidFill>
                <a:schemeClr val="accent2">
                  <a:lumMod val="90000"/>
                  <a:lumOff val="10000"/>
                </a:schemeClr>
              </a:solidFill>
            </c:spPr>
          </c:dPt>
          <c:dLbls>
            <c:showLegendKey val="0"/>
            <c:showVal val="1"/>
            <c:showCatName val="0"/>
            <c:showSerName val="0"/>
            <c:showPercent val="0"/>
            <c:showBubbleSize val="0"/>
            <c:showLeaderLines val="0"/>
          </c:dLbls>
          <c:cat>
            <c:strRef>
              <c:f>Отиты!$A$2:$A$7</c:f>
              <c:strCache>
                <c:ptCount val="6"/>
                <c:pt idx="0">
                  <c:v>S.pneumoniae</c:v>
                </c:pt>
                <c:pt idx="1">
                  <c:v>P.aeruginosa</c:v>
                </c:pt>
                <c:pt idx="2">
                  <c:v>S.aureus</c:v>
                </c:pt>
                <c:pt idx="3">
                  <c:v>H.influenzae</c:v>
                </c:pt>
                <c:pt idx="4">
                  <c:v>M.catarrhalis</c:v>
                </c:pt>
                <c:pt idx="5">
                  <c:v>S.pyogenes</c:v>
                </c:pt>
              </c:strCache>
            </c:strRef>
          </c:cat>
          <c:val>
            <c:numRef>
              <c:f>Отиты!$B$2:$B$7</c:f>
              <c:numCache>
                <c:formatCode>0%</c:formatCode>
                <c:ptCount val="6"/>
                <c:pt idx="0">
                  <c:v>0.53</c:v>
                </c:pt>
                <c:pt idx="1">
                  <c:v>0.09</c:v>
                </c:pt>
                <c:pt idx="2">
                  <c:v>0.11</c:v>
                </c:pt>
                <c:pt idx="3">
                  <c:v>0.11</c:v>
                </c:pt>
                <c:pt idx="4">
                  <c:v>0.06</c:v>
                </c:pt>
                <c:pt idx="5">
                  <c:v>0.17</c:v>
                </c:pt>
              </c:numCache>
            </c:numRef>
          </c:val>
        </c:ser>
        <c:dLbls>
          <c:showLegendKey val="0"/>
          <c:showVal val="0"/>
          <c:showCatName val="0"/>
          <c:showSerName val="0"/>
          <c:showPercent val="0"/>
          <c:showBubbleSize val="0"/>
        </c:dLbls>
        <c:gapWidth val="150"/>
        <c:axId val="62636032"/>
        <c:axId val="62637568"/>
      </c:barChart>
      <c:catAx>
        <c:axId val="62636032"/>
        <c:scaling>
          <c:orientation val="minMax"/>
        </c:scaling>
        <c:delete val="0"/>
        <c:axPos val="b"/>
        <c:majorTickMark val="out"/>
        <c:minorTickMark val="none"/>
        <c:tickLblPos val="nextTo"/>
        <c:txPr>
          <a:bodyPr/>
          <a:lstStyle/>
          <a:p>
            <a:pPr>
              <a:defRPr sz="1600"/>
            </a:pPr>
            <a:endParaRPr lang="ru-RU"/>
          </a:p>
        </c:txPr>
        <c:crossAx val="62637568"/>
        <c:crosses val="autoZero"/>
        <c:auto val="1"/>
        <c:lblAlgn val="ctr"/>
        <c:lblOffset val="100"/>
        <c:noMultiLvlLbl val="0"/>
      </c:catAx>
      <c:valAx>
        <c:axId val="62637568"/>
        <c:scaling>
          <c:orientation val="minMax"/>
        </c:scaling>
        <c:delete val="1"/>
        <c:axPos val="l"/>
        <c:numFmt formatCode="0%" sourceLinked="1"/>
        <c:majorTickMark val="out"/>
        <c:minorTickMark val="none"/>
        <c:tickLblPos val="nextTo"/>
        <c:crossAx val="62636032"/>
        <c:crosses val="autoZero"/>
        <c:crossBetween val="between"/>
      </c:valAx>
    </c:plotArea>
    <c:plotVisOnly val="1"/>
    <c:dispBlanksAs val="gap"/>
    <c:showDLblsOverMax val="0"/>
  </c:chart>
  <c:txPr>
    <a:bodyPr/>
    <a:lstStyle/>
    <a:p>
      <a:pPr>
        <a:defRPr sz="1800" b="1"/>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invertIfNegative val="0"/>
          <c:dLbls>
            <c:spPr>
              <a:noFill/>
              <a:ln>
                <a:noFill/>
              </a:ln>
              <a:effectLst/>
            </c:spPr>
            <c:txPr>
              <a:bodyPr/>
              <a:lstStyle/>
              <a:p>
                <a:pPr>
                  <a:defRPr sz="1100" b="1">
                    <a:solidFill>
                      <a:schemeClr val="bg1"/>
                    </a:solidFill>
                    <a:latin typeface="Arial" panose="020B0604020202020204" pitchFamily="34" charset="0"/>
                    <a:cs typeface="Arial" panose="020B0604020202020204" pitchFamily="34" charset="0"/>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Привитые</c:v>
                </c:pt>
                <c:pt idx="1">
                  <c:v>Непривитые</c:v>
                </c:pt>
              </c:strCache>
            </c:strRef>
          </c:cat>
          <c:val>
            <c:numRef>
              <c:f>Sheet1!$B$2:$B$3</c:f>
              <c:numCache>
                <c:formatCode>General</c:formatCode>
                <c:ptCount val="2"/>
                <c:pt idx="0">
                  <c:v>61</c:v>
                </c:pt>
                <c:pt idx="1">
                  <c:v>124</c:v>
                </c:pt>
              </c:numCache>
            </c:numRef>
          </c:val>
          <c:extLst xmlns:c16r2="http://schemas.microsoft.com/office/drawing/2015/06/chart">
            <c:ext xmlns:c16="http://schemas.microsoft.com/office/drawing/2014/chart" uri="{C3380CC4-5D6E-409C-BE32-E72D297353CC}">
              <c16:uniqueId val="{00000000-1ABC-492E-89D6-EDB61E59ADD2}"/>
            </c:ext>
          </c:extLst>
        </c:ser>
        <c:ser>
          <c:idx val="1"/>
          <c:order val="1"/>
          <c:tx>
            <c:strRef>
              <c:f>Sheet1!$C$1</c:f>
              <c:strCache>
                <c:ptCount val="1"/>
                <c:pt idx="0">
                  <c:v>Series 2</c:v>
                </c:pt>
              </c:strCache>
            </c:strRef>
          </c:tx>
          <c:invertIfNegative val="0"/>
          <c:dLbls>
            <c:dLbl>
              <c:idx val="0"/>
              <c:spPr/>
              <c:txPr>
                <a:bodyPr/>
                <a:lstStyle/>
                <a:p>
                  <a:pPr>
                    <a:defRPr sz="1100" b="1">
                      <a:solidFill>
                        <a:schemeClr val="tx1"/>
                      </a:solidFill>
                      <a:latin typeface="Arial" panose="020B0604020202020204" pitchFamily="34" charset="0"/>
                      <a:cs typeface="Arial" panose="020B0604020202020204" pitchFamily="34" charset="0"/>
                    </a:defRPr>
                  </a:pPr>
                  <a:endParaRPr lang="ru-RU"/>
                </a:p>
              </c:txPr>
              <c:dLblPos val="inEnd"/>
              <c:showLegendKey val="0"/>
              <c:showVal val="1"/>
              <c:showCatName val="0"/>
              <c:showSerName val="0"/>
              <c:showPercent val="0"/>
              <c:showBubbleSize val="0"/>
            </c:dLbl>
            <c:spPr>
              <a:noFill/>
              <a:ln>
                <a:noFill/>
              </a:ln>
              <a:effectLst/>
            </c:spPr>
            <c:txPr>
              <a:bodyPr/>
              <a:lstStyle/>
              <a:p>
                <a:pPr>
                  <a:defRPr sz="1100" b="1">
                    <a:solidFill>
                      <a:schemeClr val="bg1"/>
                    </a:solidFill>
                    <a:latin typeface="Arial" panose="020B0604020202020204" pitchFamily="34" charset="0"/>
                    <a:cs typeface="Arial" panose="020B0604020202020204" pitchFamily="34" charset="0"/>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Привитые</c:v>
                </c:pt>
                <c:pt idx="1">
                  <c:v>Непривитые</c:v>
                </c:pt>
              </c:strCache>
            </c:strRef>
          </c:cat>
          <c:val>
            <c:numRef>
              <c:f>Sheet1!$C$2:$C$3</c:f>
              <c:numCache>
                <c:formatCode>General</c:formatCode>
                <c:ptCount val="2"/>
                <c:pt idx="0">
                  <c:v>4</c:v>
                </c:pt>
                <c:pt idx="1">
                  <c:v>86</c:v>
                </c:pt>
              </c:numCache>
            </c:numRef>
          </c:val>
          <c:extLst xmlns:c16r2="http://schemas.microsoft.com/office/drawing/2015/06/chart">
            <c:ext xmlns:c16="http://schemas.microsoft.com/office/drawing/2014/chart" uri="{C3380CC4-5D6E-409C-BE32-E72D297353CC}">
              <c16:uniqueId val="{00000002-1ABC-492E-89D6-EDB61E59ADD2}"/>
            </c:ext>
          </c:extLst>
        </c:ser>
        <c:dLbls>
          <c:dLblPos val="inEnd"/>
          <c:showLegendKey val="0"/>
          <c:showVal val="1"/>
          <c:showCatName val="0"/>
          <c:showSerName val="0"/>
          <c:showPercent val="0"/>
          <c:showBubbleSize val="0"/>
        </c:dLbls>
        <c:gapWidth val="150"/>
        <c:axId val="83187200"/>
        <c:axId val="83188736"/>
      </c:barChart>
      <c:catAx>
        <c:axId val="83187200"/>
        <c:scaling>
          <c:orientation val="minMax"/>
        </c:scaling>
        <c:delete val="0"/>
        <c:axPos val="b"/>
        <c:numFmt formatCode="General" sourceLinked="0"/>
        <c:majorTickMark val="out"/>
        <c:minorTickMark val="none"/>
        <c:tickLblPos val="nextTo"/>
        <c:txPr>
          <a:bodyPr/>
          <a:lstStyle/>
          <a:p>
            <a:pPr>
              <a:defRPr sz="1100" b="1">
                <a:latin typeface="Arial" panose="020B0604020202020204" pitchFamily="34" charset="0"/>
                <a:cs typeface="Arial" panose="020B0604020202020204" pitchFamily="34" charset="0"/>
              </a:defRPr>
            </a:pPr>
            <a:endParaRPr lang="ru-RU"/>
          </a:p>
        </c:txPr>
        <c:crossAx val="83188736"/>
        <c:crosses val="autoZero"/>
        <c:auto val="1"/>
        <c:lblAlgn val="ctr"/>
        <c:lblOffset val="100"/>
        <c:noMultiLvlLbl val="0"/>
      </c:catAx>
      <c:valAx>
        <c:axId val="83188736"/>
        <c:scaling>
          <c:orientation val="minMax"/>
          <c:max val="125"/>
          <c:min val="0"/>
        </c:scaling>
        <c:delete val="0"/>
        <c:axPos val="l"/>
        <c:numFmt formatCode="General" sourceLinked="1"/>
        <c:majorTickMark val="out"/>
        <c:minorTickMark val="none"/>
        <c:tickLblPos val="nextTo"/>
        <c:txPr>
          <a:bodyPr/>
          <a:lstStyle/>
          <a:p>
            <a:pPr>
              <a:defRPr sz="1200" b="1">
                <a:latin typeface="Arial" panose="020B0604020202020204" pitchFamily="34" charset="0"/>
                <a:cs typeface="Arial" panose="020B0604020202020204" pitchFamily="34" charset="0"/>
              </a:defRPr>
            </a:pPr>
            <a:endParaRPr lang="ru-RU"/>
          </a:p>
        </c:txPr>
        <c:crossAx val="8318720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invertIfNegative val="0"/>
          <c:dLbls>
            <c:spPr>
              <a:noFill/>
              <a:ln>
                <a:noFill/>
              </a:ln>
              <a:effectLst/>
            </c:spPr>
            <c:txPr>
              <a:bodyPr/>
              <a:lstStyle/>
              <a:p>
                <a:pPr>
                  <a:defRPr sz="1100" b="1">
                    <a:solidFill>
                      <a:schemeClr val="bg1"/>
                    </a:solidFill>
                    <a:latin typeface="Arial" panose="020B0604020202020204" pitchFamily="34" charset="0"/>
                    <a:cs typeface="Arial" panose="020B0604020202020204" pitchFamily="34" charset="0"/>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Привитые</c:v>
                </c:pt>
                <c:pt idx="1">
                  <c:v>Непривитые</c:v>
                </c:pt>
              </c:strCache>
            </c:strRef>
          </c:cat>
          <c:val>
            <c:numRef>
              <c:f>Sheet1!$B$2:$B$3</c:f>
              <c:numCache>
                <c:formatCode>General</c:formatCode>
                <c:ptCount val="2"/>
                <c:pt idx="0">
                  <c:v>21</c:v>
                </c:pt>
                <c:pt idx="1">
                  <c:v>84</c:v>
                </c:pt>
              </c:numCache>
            </c:numRef>
          </c:val>
          <c:extLst xmlns:c16r2="http://schemas.microsoft.com/office/drawing/2015/06/chart">
            <c:ext xmlns:c16="http://schemas.microsoft.com/office/drawing/2014/chart" uri="{C3380CC4-5D6E-409C-BE32-E72D297353CC}">
              <c16:uniqueId val="{00000000-BC8C-49C3-AB61-96A443967504}"/>
            </c:ext>
          </c:extLst>
        </c:ser>
        <c:ser>
          <c:idx val="1"/>
          <c:order val="1"/>
          <c:tx>
            <c:strRef>
              <c:f>Sheet1!$C$1</c:f>
              <c:strCache>
                <c:ptCount val="1"/>
                <c:pt idx="0">
                  <c:v>Series 2</c:v>
                </c:pt>
              </c:strCache>
            </c:strRef>
          </c:tx>
          <c:invertIfNegative val="0"/>
          <c:dLbls>
            <c:dLbl>
              <c:idx val="0"/>
              <c:spPr/>
              <c:txPr>
                <a:bodyPr/>
                <a:lstStyle/>
                <a:p>
                  <a:pPr>
                    <a:defRPr sz="1100" b="1">
                      <a:solidFill>
                        <a:schemeClr val="tx1"/>
                      </a:solidFill>
                      <a:latin typeface="Arial" panose="020B0604020202020204" pitchFamily="34" charset="0"/>
                      <a:cs typeface="Arial" panose="020B0604020202020204" pitchFamily="34" charset="0"/>
                    </a:defRPr>
                  </a:pPr>
                  <a:endParaRPr lang="ru-RU"/>
                </a:p>
              </c:txPr>
              <c:dLblPos val="inEnd"/>
              <c:showLegendKey val="0"/>
              <c:showVal val="1"/>
              <c:showCatName val="0"/>
              <c:showSerName val="0"/>
              <c:showPercent val="0"/>
              <c:showBubbleSize val="0"/>
            </c:dLbl>
            <c:spPr>
              <a:noFill/>
              <a:ln>
                <a:noFill/>
              </a:ln>
              <a:effectLst/>
            </c:spPr>
            <c:txPr>
              <a:bodyPr/>
              <a:lstStyle/>
              <a:p>
                <a:pPr>
                  <a:defRPr sz="1100" b="1">
                    <a:solidFill>
                      <a:schemeClr val="bg1"/>
                    </a:solidFill>
                    <a:latin typeface="Arial" panose="020B0604020202020204" pitchFamily="34" charset="0"/>
                    <a:cs typeface="Arial" panose="020B0604020202020204" pitchFamily="34" charset="0"/>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Привитые</c:v>
                </c:pt>
                <c:pt idx="1">
                  <c:v>Непривитые</c:v>
                </c:pt>
              </c:strCache>
            </c:strRef>
          </c:cat>
          <c:val>
            <c:numRef>
              <c:f>Sheet1!$C$2:$C$3</c:f>
              <c:numCache>
                <c:formatCode>General</c:formatCode>
                <c:ptCount val="2"/>
                <c:pt idx="0">
                  <c:v>1</c:v>
                </c:pt>
                <c:pt idx="1">
                  <c:v>46</c:v>
                </c:pt>
              </c:numCache>
            </c:numRef>
          </c:val>
          <c:extLst xmlns:c16r2="http://schemas.microsoft.com/office/drawing/2015/06/chart">
            <c:ext xmlns:c16="http://schemas.microsoft.com/office/drawing/2014/chart" uri="{C3380CC4-5D6E-409C-BE32-E72D297353CC}">
              <c16:uniqueId val="{00000002-BC8C-49C3-AB61-96A443967504}"/>
            </c:ext>
          </c:extLst>
        </c:ser>
        <c:dLbls>
          <c:dLblPos val="inEnd"/>
          <c:showLegendKey val="0"/>
          <c:showVal val="1"/>
          <c:showCatName val="0"/>
          <c:showSerName val="0"/>
          <c:showPercent val="0"/>
          <c:showBubbleSize val="0"/>
        </c:dLbls>
        <c:gapWidth val="150"/>
        <c:axId val="160359552"/>
        <c:axId val="160361088"/>
      </c:barChart>
      <c:catAx>
        <c:axId val="160359552"/>
        <c:scaling>
          <c:orientation val="minMax"/>
        </c:scaling>
        <c:delete val="0"/>
        <c:axPos val="b"/>
        <c:numFmt formatCode="General" sourceLinked="0"/>
        <c:majorTickMark val="out"/>
        <c:minorTickMark val="none"/>
        <c:tickLblPos val="nextTo"/>
        <c:txPr>
          <a:bodyPr/>
          <a:lstStyle/>
          <a:p>
            <a:pPr>
              <a:defRPr sz="1100" b="1">
                <a:latin typeface="Arial" panose="020B0604020202020204" pitchFamily="34" charset="0"/>
                <a:cs typeface="Arial" panose="020B0604020202020204" pitchFamily="34" charset="0"/>
              </a:defRPr>
            </a:pPr>
            <a:endParaRPr lang="ru-RU"/>
          </a:p>
        </c:txPr>
        <c:crossAx val="160361088"/>
        <c:crosses val="autoZero"/>
        <c:auto val="1"/>
        <c:lblAlgn val="ctr"/>
        <c:lblOffset val="100"/>
        <c:noMultiLvlLbl val="0"/>
      </c:catAx>
      <c:valAx>
        <c:axId val="160361088"/>
        <c:scaling>
          <c:orientation val="minMax"/>
          <c:max val="85"/>
          <c:min val="0"/>
        </c:scaling>
        <c:delete val="0"/>
        <c:axPos val="l"/>
        <c:numFmt formatCode="General" sourceLinked="1"/>
        <c:majorTickMark val="out"/>
        <c:minorTickMark val="none"/>
        <c:tickLblPos val="nextTo"/>
        <c:txPr>
          <a:bodyPr/>
          <a:lstStyle/>
          <a:p>
            <a:pPr>
              <a:defRPr sz="1200" b="1">
                <a:latin typeface="Arial" panose="020B0604020202020204" pitchFamily="34" charset="0"/>
                <a:cs typeface="Arial" panose="020B0604020202020204" pitchFamily="34" charset="0"/>
              </a:defRPr>
            </a:pPr>
            <a:endParaRPr lang="ru-RU"/>
          </a:p>
        </c:txPr>
        <c:crossAx val="16035955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6822916666666702"/>
          <c:y val="6.9387755102040802E-2"/>
          <c:w val="0.4453125"/>
          <c:h val="0.69795918367346899"/>
        </c:manualLayout>
      </c:layout>
      <c:radarChart>
        <c:radarStyle val="marker"/>
        <c:varyColors val="0"/>
        <c:ser>
          <c:idx val="1"/>
          <c:order val="0"/>
          <c:tx>
            <c:strRef>
              <c:f>'[Worksheet in Иммунитет в воз аспекте.ppt]Лист3'!$A$4</c:f>
              <c:strCache>
                <c:ptCount val="1"/>
                <c:pt idx="0">
                  <c:v>Региональная норма</c:v>
                </c:pt>
              </c:strCache>
            </c:strRef>
          </c:tx>
          <c:spPr>
            <a:ln w="25400">
              <a:solidFill>
                <a:srgbClr val="FCF305"/>
              </a:solidFill>
              <a:prstDash val="solid"/>
            </a:ln>
          </c:spPr>
          <c:marker>
            <c:symbol val="circle"/>
            <c:size val="5"/>
            <c:spPr>
              <a:solidFill>
                <a:srgbClr val="FCF305"/>
              </a:solidFill>
              <a:ln>
                <a:solidFill>
                  <a:srgbClr val="FCF305"/>
                </a:solidFill>
                <a:prstDash val="solid"/>
              </a:ln>
            </c:spPr>
          </c:marker>
          <c:cat>
            <c:strRef>
              <c:f>'[Worksheet in Иммунитет в воз аспекте.ppt]Лист3'!$B$2:$M$2</c:f>
              <c:strCache>
                <c:ptCount val="12"/>
                <c:pt idx="0">
                  <c:v>лейк.</c:v>
                </c:pt>
                <c:pt idx="1">
                  <c:v>лимф. %</c:v>
                </c:pt>
                <c:pt idx="2">
                  <c:v>лимф. abs.</c:v>
                </c:pt>
                <c:pt idx="3">
                  <c:v>CD3+ %</c:v>
                </c:pt>
                <c:pt idx="4">
                  <c:v>CD3+ abs.</c:v>
                </c:pt>
                <c:pt idx="5">
                  <c:v>CD4+ %</c:v>
                </c:pt>
                <c:pt idx="6">
                  <c:v>CD4+ abs.</c:v>
                </c:pt>
                <c:pt idx="7">
                  <c:v>CD8+ % </c:v>
                </c:pt>
                <c:pt idx="8">
                  <c:v>CD8+ abs.</c:v>
                </c:pt>
                <c:pt idx="9">
                  <c:v>CD4+/CD8+</c:v>
                </c:pt>
                <c:pt idx="10">
                  <c:v>CD16+ % </c:v>
                </c:pt>
                <c:pt idx="11">
                  <c:v>CD16+ abs.</c:v>
                </c:pt>
              </c:strCache>
            </c:strRef>
          </c:cat>
          <c:val>
            <c:numRef>
              <c:f>'[Worksheet in Иммунитет в воз аспекте.ppt]Лист3'!$B$4:$M$4</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ser>
        <c:ser>
          <c:idx val="0"/>
          <c:order val="1"/>
          <c:tx>
            <c:strRef>
              <c:f>'[Worksheet in Иммунитет в воз аспекте.ppt]Лист3'!$A$3</c:f>
              <c:strCache>
                <c:ptCount val="1"/>
                <c:pt idx="0">
                  <c:v>Часто болеющие дети</c:v>
                </c:pt>
              </c:strCache>
            </c:strRef>
          </c:tx>
          <c:spPr>
            <a:ln w="25400">
              <a:solidFill>
                <a:srgbClr val="000090"/>
              </a:solidFill>
              <a:prstDash val="solid"/>
            </a:ln>
          </c:spPr>
          <c:marker>
            <c:symbol val="diamond"/>
            <c:size val="5"/>
            <c:spPr>
              <a:solidFill>
                <a:srgbClr val="DD0806"/>
              </a:solidFill>
              <a:ln>
                <a:solidFill>
                  <a:srgbClr val="DD0806"/>
                </a:solidFill>
                <a:prstDash val="solid"/>
              </a:ln>
            </c:spPr>
          </c:marker>
          <c:cat>
            <c:strRef>
              <c:f>'[Worksheet in Иммунитет в воз аспекте.ppt]Лист3'!$B$2:$M$2</c:f>
              <c:strCache>
                <c:ptCount val="12"/>
                <c:pt idx="0">
                  <c:v>лейк.</c:v>
                </c:pt>
                <c:pt idx="1">
                  <c:v>лимф. %</c:v>
                </c:pt>
                <c:pt idx="2">
                  <c:v>лимф. abs.</c:v>
                </c:pt>
                <c:pt idx="3">
                  <c:v>CD3+ %</c:v>
                </c:pt>
                <c:pt idx="4">
                  <c:v>CD3+ abs.</c:v>
                </c:pt>
                <c:pt idx="5">
                  <c:v>CD4+ %</c:v>
                </c:pt>
                <c:pt idx="6">
                  <c:v>CD4+ abs.</c:v>
                </c:pt>
                <c:pt idx="7">
                  <c:v>CD8+ % </c:v>
                </c:pt>
                <c:pt idx="8">
                  <c:v>CD8+ abs.</c:v>
                </c:pt>
                <c:pt idx="9">
                  <c:v>CD4+/CD8+</c:v>
                </c:pt>
                <c:pt idx="10">
                  <c:v>CD16+ % </c:v>
                </c:pt>
                <c:pt idx="11">
                  <c:v>CD16+ abs.</c:v>
                </c:pt>
              </c:strCache>
            </c:strRef>
          </c:cat>
          <c:val>
            <c:numRef>
              <c:f>'[Worksheet in Иммунитет в воз аспекте.ppt]Лист3'!$B$3:$M$3</c:f>
              <c:numCache>
                <c:formatCode>General</c:formatCode>
                <c:ptCount val="12"/>
                <c:pt idx="0">
                  <c:v>0.95</c:v>
                </c:pt>
                <c:pt idx="1">
                  <c:v>1</c:v>
                </c:pt>
                <c:pt idx="2">
                  <c:v>1</c:v>
                </c:pt>
                <c:pt idx="3">
                  <c:v>0.75</c:v>
                </c:pt>
                <c:pt idx="4">
                  <c:v>0.9</c:v>
                </c:pt>
                <c:pt idx="5">
                  <c:v>0.85</c:v>
                </c:pt>
                <c:pt idx="6">
                  <c:v>0.9</c:v>
                </c:pt>
                <c:pt idx="7">
                  <c:v>0.95</c:v>
                </c:pt>
                <c:pt idx="8">
                  <c:v>1</c:v>
                </c:pt>
                <c:pt idx="9">
                  <c:v>1</c:v>
                </c:pt>
                <c:pt idx="10">
                  <c:v>0.97</c:v>
                </c:pt>
                <c:pt idx="11">
                  <c:v>0.96</c:v>
                </c:pt>
              </c:numCache>
            </c:numRef>
          </c:val>
        </c:ser>
        <c:dLbls>
          <c:showLegendKey val="0"/>
          <c:showVal val="0"/>
          <c:showCatName val="0"/>
          <c:showSerName val="0"/>
          <c:showPercent val="0"/>
          <c:showBubbleSize val="0"/>
        </c:dLbls>
        <c:axId val="62917248"/>
        <c:axId val="62968576"/>
      </c:radarChart>
      <c:catAx>
        <c:axId val="62917248"/>
        <c:scaling>
          <c:orientation val="minMax"/>
        </c:scaling>
        <c:delete val="0"/>
        <c:axPos val="b"/>
        <c:majorGridlines>
          <c:spPr>
            <a:ln w="3175">
              <a:solidFill>
                <a:srgbClr val="DD0806"/>
              </a:solidFill>
              <a:prstDash val="solid"/>
            </a:ln>
          </c:spPr>
        </c:majorGridlines>
        <c:numFmt formatCode="General" sourceLinked="1"/>
        <c:majorTickMark val="out"/>
        <c:minorTickMark val="none"/>
        <c:tickLblPos val="nextTo"/>
        <c:txPr>
          <a:bodyPr rot="0" vert="horz"/>
          <a:lstStyle/>
          <a:p>
            <a:pPr>
              <a:defRPr sz="1100" b="0" i="0" u="none" strike="noStrike" baseline="0">
                <a:solidFill>
                  <a:srgbClr val="000000"/>
                </a:solidFill>
                <a:latin typeface="Arial Cyr"/>
                <a:ea typeface="Arial Cyr"/>
                <a:cs typeface="Arial Cyr"/>
              </a:defRPr>
            </a:pPr>
            <a:endParaRPr lang="ru-RU"/>
          </a:p>
        </c:txPr>
        <c:crossAx val="62968576"/>
        <c:crosses val="autoZero"/>
        <c:auto val="0"/>
        <c:lblAlgn val="ctr"/>
        <c:lblOffset val="100"/>
        <c:noMultiLvlLbl val="0"/>
      </c:catAx>
      <c:valAx>
        <c:axId val="62968576"/>
        <c:scaling>
          <c:orientation val="minMax"/>
          <c:max val="1.5"/>
        </c:scaling>
        <c:delete val="0"/>
        <c:axPos val="l"/>
        <c:majorGridlines>
          <c:spPr>
            <a:ln w="12700">
              <a:solidFill>
                <a:srgbClr val="DD0806"/>
              </a:solidFill>
              <a:prstDash val="solid"/>
            </a:ln>
          </c:spPr>
        </c:majorGridlines>
        <c:numFmt formatCode="General" sourceLinked="1"/>
        <c:majorTickMark val="cross"/>
        <c:minorTickMark val="none"/>
        <c:tickLblPos val="nextTo"/>
        <c:spPr>
          <a:ln w="3175">
            <a:solidFill>
              <a:srgbClr val="DD0806"/>
            </a:solidFill>
            <a:prstDash val="solid"/>
          </a:ln>
        </c:spPr>
        <c:txPr>
          <a:bodyPr rot="0" vert="horz"/>
          <a:lstStyle/>
          <a:p>
            <a:pPr>
              <a:defRPr sz="825" b="0" i="0" u="none" strike="noStrike" baseline="0">
                <a:solidFill>
                  <a:srgbClr val="000000"/>
                </a:solidFill>
                <a:latin typeface="Arial Cyr"/>
                <a:ea typeface="Arial Cyr"/>
                <a:cs typeface="Arial Cyr"/>
              </a:defRPr>
            </a:pPr>
            <a:endParaRPr lang="ru-RU"/>
          </a:p>
        </c:txPr>
        <c:crossAx val="62917248"/>
        <c:crosses val="autoZero"/>
        <c:crossBetween val="between"/>
      </c:valAx>
      <c:spPr>
        <a:noFill/>
        <a:ln w="25400">
          <a:noFill/>
        </a:ln>
      </c:spPr>
    </c:plotArea>
    <c:legend>
      <c:legendPos val="b"/>
      <c:layout>
        <c:manualLayout>
          <c:xMode val="edge"/>
          <c:yMode val="edge"/>
          <c:x val="0.25"/>
          <c:y val="0.86938775510204103"/>
          <c:w val="0.46354166666666702"/>
          <c:h val="0.13469387755102"/>
        </c:manualLayout>
      </c:layout>
      <c:overlay val="0"/>
      <c:spPr>
        <a:noFill/>
        <a:ln w="3175">
          <a:noFill/>
          <a:prstDash val="solid"/>
        </a:ln>
      </c:spPr>
      <c:txPr>
        <a:bodyPr/>
        <a:lstStyle/>
        <a:p>
          <a:pPr>
            <a:defRPr sz="965" b="0" i="0" u="none" strike="noStrike" baseline="0">
              <a:solidFill>
                <a:srgbClr val="000000"/>
              </a:solidFill>
              <a:latin typeface="Arial"/>
              <a:ea typeface="Arial"/>
              <a:cs typeface="Arial"/>
            </a:defRPr>
          </a:pPr>
          <a:endParaRPr lang="ru-RU"/>
        </a:p>
      </c:txPr>
    </c:legend>
    <c:plotVisOnly val="1"/>
    <c:dispBlanksAs val="gap"/>
    <c:showDLblsOverMax val="0"/>
  </c:chart>
  <c:spPr>
    <a:noFill/>
    <a:ln w="9525">
      <a:noFill/>
    </a:ln>
  </c:spPr>
  <c:txPr>
    <a:bodyPr/>
    <a:lstStyle/>
    <a:p>
      <a:pPr>
        <a:defRPr sz="1075" b="0" i="0" u="none" strike="noStrike" baseline="0">
          <a:solidFill>
            <a:srgbClr val="000000"/>
          </a:solidFill>
          <a:latin typeface="Arial Cyr"/>
          <a:ea typeface="Arial Cyr"/>
          <a:cs typeface="Arial Cyr"/>
        </a:defRPr>
      </a:pPr>
      <a:endParaRPr lang="ru-RU"/>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65625"/>
          <c:y val="6.9387755102040802E-2"/>
          <c:w val="0.44791666666666702"/>
          <c:h val="0.70204081632653104"/>
        </c:manualLayout>
      </c:layout>
      <c:radarChart>
        <c:radarStyle val="marker"/>
        <c:varyColors val="0"/>
        <c:ser>
          <c:idx val="1"/>
          <c:order val="0"/>
          <c:tx>
            <c:strRef>
              <c:f>'[Worksheet in Иммунитет в воз аспекте.ppt]Лист3'!$A$4</c:f>
              <c:strCache>
                <c:ptCount val="1"/>
                <c:pt idx="0">
                  <c:v>Региональная норма</c:v>
                </c:pt>
              </c:strCache>
            </c:strRef>
          </c:tx>
          <c:spPr>
            <a:ln w="25400">
              <a:solidFill>
                <a:srgbClr val="FCF305"/>
              </a:solidFill>
              <a:prstDash val="solid"/>
            </a:ln>
          </c:spPr>
          <c:marker>
            <c:symbol val="circle"/>
            <c:size val="5"/>
            <c:spPr>
              <a:solidFill>
                <a:srgbClr val="FCF305"/>
              </a:solidFill>
              <a:ln>
                <a:solidFill>
                  <a:srgbClr val="FCF305"/>
                </a:solidFill>
                <a:prstDash val="solid"/>
              </a:ln>
            </c:spPr>
          </c:marker>
          <c:cat>
            <c:strRef>
              <c:f>'[Worksheet in Иммунитет в воз аспекте.ppt]Лист3'!$B$2:$M$2</c:f>
              <c:strCache>
                <c:ptCount val="12"/>
                <c:pt idx="0">
                  <c:v>лейк.</c:v>
                </c:pt>
                <c:pt idx="1">
                  <c:v>лимф. %</c:v>
                </c:pt>
                <c:pt idx="2">
                  <c:v>лимф. abs.</c:v>
                </c:pt>
                <c:pt idx="3">
                  <c:v>CD3+ %</c:v>
                </c:pt>
                <c:pt idx="4">
                  <c:v>CD3+ abs.</c:v>
                </c:pt>
                <c:pt idx="5">
                  <c:v>CD4+ %</c:v>
                </c:pt>
                <c:pt idx="6">
                  <c:v>CD4+ abs.</c:v>
                </c:pt>
                <c:pt idx="7">
                  <c:v>CD8+ % </c:v>
                </c:pt>
                <c:pt idx="8">
                  <c:v>CD8+ abs.</c:v>
                </c:pt>
                <c:pt idx="9">
                  <c:v>CD4+/CD8+</c:v>
                </c:pt>
                <c:pt idx="10">
                  <c:v>CD16+ % </c:v>
                </c:pt>
                <c:pt idx="11">
                  <c:v>CD16+ abs.</c:v>
                </c:pt>
              </c:strCache>
            </c:strRef>
          </c:cat>
          <c:val>
            <c:numRef>
              <c:f>'[Worksheet in Иммунитет в воз аспекте.ppt]Лист3'!$B$4:$M$4</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ser>
        <c:ser>
          <c:idx val="0"/>
          <c:order val="1"/>
          <c:tx>
            <c:strRef>
              <c:f>'[Worksheet in Иммунитет в воз аспекте.ppt]Лист3'!$A$3</c:f>
              <c:strCache>
                <c:ptCount val="1"/>
                <c:pt idx="0">
                  <c:v>Часто болеющие дети</c:v>
                </c:pt>
              </c:strCache>
            </c:strRef>
          </c:tx>
          <c:spPr>
            <a:ln w="25400">
              <a:solidFill>
                <a:srgbClr val="000090"/>
              </a:solidFill>
              <a:prstDash val="solid"/>
            </a:ln>
          </c:spPr>
          <c:marker>
            <c:symbol val="diamond"/>
            <c:size val="5"/>
            <c:spPr>
              <a:solidFill>
                <a:srgbClr val="DD0806"/>
              </a:solidFill>
              <a:ln>
                <a:solidFill>
                  <a:srgbClr val="DD0806"/>
                </a:solidFill>
                <a:prstDash val="solid"/>
              </a:ln>
            </c:spPr>
          </c:marker>
          <c:cat>
            <c:strRef>
              <c:f>'[Worksheet in Иммунитет в воз аспекте.ppt]Лист3'!$B$2:$M$2</c:f>
              <c:strCache>
                <c:ptCount val="12"/>
                <c:pt idx="0">
                  <c:v>лейк.</c:v>
                </c:pt>
                <c:pt idx="1">
                  <c:v>лимф. %</c:v>
                </c:pt>
                <c:pt idx="2">
                  <c:v>лимф. abs.</c:v>
                </c:pt>
                <c:pt idx="3">
                  <c:v>CD3+ %</c:v>
                </c:pt>
                <c:pt idx="4">
                  <c:v>CD3+ abs.</c:v>
                </c:pt>
                <c:pt idx="5">
                  <c:v>CD4+ %</c:v>
                </c:pt>
                <c:pt idx="6">
                  <c:v>CD4+ abs.</c:v>
                </c:pt>
                <c:pt idx="7">
                  <c:v>CD8+ % </c:v>
                </c:pt>
                <c:pt idx="8">
                  <c:v>CD8+ abs.</c:v>
                </c:pt>
                <c:pt idx="9">
                  <c:v>CD4+/CD8+</c:v>
                </c:pt>
                <c:pt idx="10">
                  <c:v>CD16+ % </c:v>
                </c:pt>
                <c:pt idx="11">
                  <c:v>CD16+ abs.</c:v>
                </c:pt>
              </c:strCache>
            </c:strRef>
          </c:cat>
          <c:val>
            <c:numRef>
              <c:f>'[Worksheet in Иммунитет в воз аспекте.ppt]Лист3'!$B$3:$M$3</c:f>
              <c:numCache>
                <c:formatCode>General</c:formatCode>
                <c:ptCount val="12"/>
                <c:pt idx="0">
                  <c:v>0.9</c:v>
                </c:pt>
                <c:pt idx="1">
                  <c:v>0.8</c:v>
                </c:pt>
                <c:pt idx="2">
                  <c:v>0.8</c:v>
                </c:pt>
                <c:pt idx="3">
                  <c:v>0.67</c:v>
                </c:pt>
                <c:pt idx="4">
                  <c:v>0.47</c:v>
                </c:pt>
                <c:pt idx="5">
                  <c:v>0.9</c:v>
                </c:pt>
                <c:pt idx="6">
                  <c:v>0.7</c:v>
                </c:pt>
                <c:pt idx="7">
                  <c:v>0.9</c:v>
                </c:pt>
                <c:pt idx="8">
                  <c:v>0.7</c:v>
                </c:pt>
                <c:pt idx="9">
                  <c:v>1</c:v>
                </c:pt>
                <c:pt idx="10">
                  <c:v>1.2</c:v>
                </c:pt>
                <c:pt idx="11">
                  <c:v>0.9</c:v>
                </c:pt>
              </c:numCache>
            </c:numRef>
          </c:val>
        </c:ser>
        <c:dLbls>
          <c:showLegendKey val="0"/>
          <c:showVal val="0"/>
          <c:showCatName val="0"/>
          <c:showSerName val="0"/>
          <c:showPercent val="0"/>
          <c:showBubbleSize val="0"/>
        </c:dLbls>
        <c:axId val="67261184"/>
        <c:axId val="67263104"/>
      </c:radarChart>
      <c:catAx>
        <c:axId val="67261184"/>
        <c:scaling>
          <c:orientation val="minMax"/>
        </c:scaling>
        <c:delete val="0"/>
        <c:axPos val="b"/>
        <c:majorGridlines>
          <c:spPr>
            <a:ln w="3175">
              <a:solidFill>
                <a:srgbClr val="DD0806"/>
              </a:solidFill>
              <a:prstDash val="solid"/>
            </a:ln>
          </c:spPr>
        </c:majorGridlines>
        <c:numFmt formatCode="General" sourceLinked="1"/>
        <c:majorTickMark val="out"/>
        <c:minorTickMark val="none"/>
        <c:tickLblPos val="nextTo"/>
        <c:txPr>
          <a:bodyPr rot="0" vert="horz"/>
          <a:lstStyle/>
          <a:p>
            <a:pPr>
              <a:defRPr sz="1100" b="0" i="0" u="none" strike="noStrike" baseline="0">
                <a:solidFill>
                  <a:srgbClr val="000000"/>
                </a:solidFill>
                <a:latin typeface="Arial Cyr"/>
                <a:ea typeface="Arial Cyr"/>
                <a:cs typeface="Arial Cyr"/>
              </a:defRPr>
            </a:pPr>
            <a:endParaRPr lang="ru-RU"/>
          </a:p>
        </c:txPr>
        <c:crossAx val="67263104"/>
        <c:crosses val="autoZero"/>
        <c:auto val="0"/>
        <c:lblAlgn val="ctr"/>
        <c:lblOffset val="100"/>
        <c:noMultiLvlLbl val="0"/>
      </c:catAx>
      <c:valAx>
        <c:axId val="67263104"/>
        <c:scaling>
          <c:orientation val="minMax"/>
          <c:max val="1.5"/>
        </c:scaling>
        <c:delete val="0"/>
        <c:axPos val="l"/>
        <c:majorGridlines>
          <c:spPr>
            <a:ln w="12700">
              <a:solidFill>
                <a:srgbClr val="DD0806"/>
              </a:solidFill>
              <a:prstDash val="solid"/>
            </a:ln>
          </c:spPr>
        </c:majorGridlines>
        <c:numFmt formatCode="General" sourceLinked="1"/>
        <c:majorTickMark val="cross"/>
        <c:minorTickMark val="none"/>
        <c:tickLblPos val="nextTo"/>
        <c:spPr>
          <a:ln w="3175">
            <a:solidFill>
              <a:srgbClr val="DD0806"/>
            </a:solidFill>
            <a:prstDash val="solid"/>
          </a:ln>
        </c:spPr>
        <c:txPr>
          <a:bodyPr rot="0" vert="horz"/>
          <a:lstStyle/>
          <a:p>
            <a:pPr>
              <a:defRPr sz="825" b="0" i="0" u="none" strike="noStrike" baseline="0">
                <a:solidFill>
                  <a:srgbClr val="000000"/>
                </a:solidFill>
                <a:latin typeface="Arial Cyr"/>
                <a:ea typeface="Arial Cyr"/>
                <a:cs typeface="Arial Cyr"/>
              </a:defRPr>
            </a:pPr>
            <a:endParaRPr lang="ru-RU"/>
          </a:p>
        </c:txPr>
        <c:crossAx val="67261184"/>
        <c:crosses val="autoZero"/>
        <c:crossBetween val="between"/>
      </c:valAx>
      <c:spPr>
        <a:noFill/>
        <a:ln w="25400">
          <a:noFill/>
        </a:ln>
      </c:spPr>
    </c:plotArea>
    <c:legend>
      <c:legendPos val="b"/>
      <c:layout>
        <c:manualLayout>
          <c:xMode val="edge"/>
          <c:yMode val="edge"/>
          <c:x val="0.24739583333333301"/>
          <c:y val="0.86938775510204103"/>
          <c:w val="0.46354166666666702"/>
          <c:h val="0.13469387755102"/>
        </c:manualLayout>
      </c:layout>
      <c:overlay val="0"/>
      <c:spPr>
        <a:noFill/>
        <a:ln w="3175">
          <a:noFill/>
          <a:prstDash val="solid"/>
        </a:ln>
      </c:spPr>
      <c:txPr>
        <a:bodyPr/>
        <a:lstStyle/>
        <a:p>
          <a:pPr>
            <a:defRPr sz="965" b="0" i="0" u="none" strike="noStrike" baseline="0">
              <a:solidFill>
                <a:srgbClr val="000000"/>
              </a:solidFill>
              <a:latin typeface="Arial"/>
              <a:ea typeface="Arial"/>
              <a:cs typeface="Arial"/>
            </a:defRPr>
          </a:pPr>
          <a:endParaRPr lang="ru-RU"/>
        </a:p>
      </c:txPr>
    </c:legend>
    <c:plotVisOnly val="1"/>
    <c:dispBlanksAs val="gap"/>
    <c:showDLblsOverMax val="0"/>
  </c:chart>
  <c:spPr>
    <a:noFill/>
    <a:ln w="9525">
      <a:noFill/>
    </a:ln>
  </c:spPr>
  <c:txPr>
    <a:bodyPr/>
    <a:lstStyle/>
    <a:p>
      <a:pPr>
        <a:defRPr sz="1075" b="0" i="0" u="none" strike="noStrike" baseline="0">
          <a:solidFill>
            <a:srgbClr val="000000"/>
          </a:solidFill>
          <a:latin typeface="Arial Cyr"/>
          <a:ea typeface="Arial Cyr"/>
          <a:cs typeface="Arial Cyr"/>
        </a:defRPr>
      </a:pPr>
      <a:endParaRPr lang="ru-RU"/>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5.png"/></Relationships>
</file>

<file path=ppt/drawings/drawing1.xml><?xml version="1.0" encoding="utf-8"?>
<c:userShapes xmlns:c="http://schemas.openxmlformats.org/drawingml/2006/chart">
  <cdr:relSizeAnchor xmlns:cdr="http://schemas.openxmlformats.org/drawingml/2006/chartDrawing">
    <cdr:from>
      <cdr:x>0.8215</cdr:x>
      <cdr:y>0.184</cdr:y>
    </cdr:from>
    <cdr:to>
      <cdr:x>0.86225</cdr:x>
      <cdr:y>0.22325</cdr:y>
    </cdr:to>
    <cdr:sp macro="" textlink="">
      <cdr:nvSpPr>
        <cdr:cNvPr id="221185" name="Text Box 1"/>
        <cdr:cNvSpPr txBox="1">
          <a:spLocks xmlns:a="http://schemas.openxmlformats.org/drawingml/2006/main" noChangeArrowheads="1"/>
        </cdr:cNvSpPr>
      </cdr:nvSpPr>
      <cdr:spPr bwMode="auto">
        <a:xfrm xmlns:a="http://schemas.openxmlformats.org/drawingml/2006/main">
          <a:off x="4006291" y="572516"/>
          <a:ext cx="198730" cy="12212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975" b="0" i="0" u="none" strike="noStrike" baseline="0">
              <a:solidFill>
                <a:srgbClr val="000000"/>
              </a:solidFill>
              <a:latin typeface="Arial Cyr"/>
              <a:ea typeface="Arial Cyr"/>
              <a:cs typeface="Arial Cyr"/>
            </a:rPr>
            <a:t>***</a:t>
          </a:r>
        </a:p>
      </cdr:txBody>
    </cdr:sp>
  </cdr:relSizeAnchor>
  <cdr:relSizeAnchor xmlns:cdr="http://schemas.openxmlformats.org/drawingml/2006/chartDrawing">
    <cdr:from>
      <cdr:x>0.72375</cdr:x>
      <cdr:y>0.676</cdr:y>
    </cdr:from>
    <cdr:to>
      <cdr:x>0.76425</cdr:x>
      <cdr:y>0.716</cdr:y>
    </cdr:to>
    <cdr:sp macro="" textlink="">
      <cdr:nvSpPr>
        <cdr:cNvPr id="221186" name="Text Box 2"/>
        <cdr:cNvSpPr txBox="1">
          <a:spLocks xmlns:a="http://schemas.openxmlformats.org/drawingml/2006/main" noChangeArrowheads="1"/>
        </cdr:cNvSpPr>
      </cdr:nvSpPr>
      <cdr:spPr bwMode="auto">
        <a:xfrm xmlns:a="http://schemas.openxmlformats.org/drawingml/2006/main">
          <a:off x="3529584" y="2103374"/>
          <a:ext cx="197510" cy="12446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975" b="0" i="0" u="none" strike="noStrike" baseline="0">
              <a:solidFill>
                <a:srgbClr val="000000"/>
              </a:solidFill>
              <a:latin typeface="Arial Cyr"/>
              <a:ea typeface="Arial Cyr"/>
              <a:cs typeface="Arial Cyr"/>
            </a:rPr>
            <a:t>***</a:t>
          </a:r>
        </a:p>
      </cdr:txBody>
    </cdr:sp>
  </cdr:relSizeAnchor>
  <cdr:relSizeAnchor xmlns:cdr="http://schemas.openxmlformats.org/drawingml/2006/chartDrawing">
    <cdr:from>
      <cdr:x>0.1975</cdr:x>
      <cdr:y>0.676</cdr:y>
    </cdr:from>
    <cdr:to>
      <cdr:x>0.23725</cdr:x>
      <cdr:y>0.71525</cdr:y>
    </cdr:to>
    <cdr:sp macro="" textlink="">
      <cdr:nvSpPr>
        <cdr:cNvPr id="221187" name="Text Box 3"/>
        <cdr:cNvSpPr txBox="1">
          <a:spLocks xmlns:a="http://schemas.openxmlformats.org/drawingml/2006/main" noChangeArrowheads="1"/>
        </cdr:cNvSpPr>
      </cdr:nvSpPr>
      <cdr:spPr bwMode="auto">
        <a:xfrm xmlns:a="http://schemas.openxmlformats.org/drawingml/2006/main">
          <a:off x="963168" y="2103374"/>
          <a:ext cx="193853" cy="12212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975" b="0" i="0" u="none" strike="noStrike" baseline="0">
              <a:solidFill>
                <a:srgbClr val="000000"/>
              </a:solidFill>
              <a:latin typeface="Arial Cyr"/>
              <a:ea typeface="Arial Cyr"/>
              <a:cs typeface="Arial Cyr"/>
            </a:rPr>
            <a:t>***</a:t>
          </a:r>
        </a:p>
      </cdr:txBody>
    </cdr:sp>
  </cdr:relSizeAnchor>
  <cdr:relSizeAnchor xmlns:cdr="http://schemas.openxmlformats.org/drawingml/2006/chartDrawing">
    <cdr:from>
      <cdr:x>0.555</cdr:x>
      <cdr:y>0.76825</cdr:y>
    </cdr:from>
    <cdr:to>
      <cdr:x>0.5995</cdr:x>
      <cdr:y>0.80325</cdr:y>
    </cdr:to>
    <cdr:sp macro="" textlink="">
      <cdr:nvSpPr>
        <cdr:cNvPr id="221188" name="Text Box 4"/>
        <cdr:cNvSpPr txBox="1">
          <a:spLocks xmlns:a="http://schemas.openxmlformats.org/drawingml/2006/main" noChangeArrowheads="1"/>
        </cdr:cNvSpPr>
      </cdr:nvSpPr>
      <cdr:spPr bwMode="auto">
        <a:xfrm xmlns:a="http://schemas.openxmlformats.org/drawingml/2006/main">
          <a:off x="2706624" y="2390410"/>
          <a:ext cx="217018" cy="10890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975" b="0" i="0" u="none" strike="noStrike" baseline="0">
              <a:solidFill>
                <a:srgbClr val="000000"/>
              </a:solidFill>
              <a:latin typeface="Arial Cyr"/>
              <a:ea typeface="Arial Cyr"/>
              <a:cs typeface="Arial Cyr"/>
            </a:rPr>
            <a:t>**</a:t>
          </a:r>
        </a:p>
      </cdr:txBody>
    </cdr:sp>
  </cdr:relSizeAnchor>
  <cdr:relSizeAnchor xmlns:cdr="http://schemas.openxmlformats.org/drawingml/2006/chartDrawing">
    <cdr:from>
      <cdr:x>0.115</cdr:x>
      <cdr:y>0.5455</cdr:y>
    </cdr:from>
    <cdr:to>
      <cdr:x>0.154</cdr:x>
      <cdr:y>0.58625</cdr:y>
    </cdr:to>
    <cdr:sp macro="" textlink="">
      <cdr:nvSpPr>
        <cdr:cNvPr id="221189" name="Text Box 5"/>
        <cdr:cNvSpPr txBox="1">
          <a:spLocks xmlns:a="http://schemas.openxmlformats.org/drawingml/2006/main" noChangeArrowheads="1"/>
        </cdr:cNvSpPr>
      </cdr:nvSpPr>
      <cdr:spPr bwMode="auto">
        <a:xfrm xmlns:a="http://schemas.openxmlformats.org/drawingml/2006/main">
          <a:off x="560832" y="1697323"/>
          <a:ext cx="190195" cy="12679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975" b="0" i="0" u="none" strike="noStrike" baseline="0">
              <a:solidFill>
                <a:srgbClr val="000000"/>
              </a:solidFill>
              <a:latin typeface="Arial Cyr"/>
              <a:ea typeface="Arial Cyr"/>
              <a:cs typeface="Arial Cyr"/>
            </a:rPr>
            <a:t>**</a:t>
          </a:r>
        </a:p>
      </cdr:txBody>
    </cdr:sp>
  </cdr:relSizeAnchor>
  <cdr:relSizeAnchor xmlns:cdr="http://schemas.openxmlformats.org/drawingml/2006/chartDrawing">
    <cdr:from>
      <cdr:x>0.12425</cdr:x>
      <cdr:y>0.184</cdr:y>
    </cdr:from>
    <cdr:to>
      <cdr:x>0.1635</cdr:x>
      <cdr:y>0.224</cdr:y>
    </cdr:to>
    <cdr:sp macro="" textlink="">
      <cdr:nvSpPr>
        <cdr:cNvPr id="221190" name="Text Box 6"/>
        <cdr:cNvSpPr txBox="1">
          <a:spLocks xmlns:a="http://schemas.openxmlformats.org/drawingml/2006/main" noChangeArrowheads="1"/>
        </cdr:cNvSpPr>
      </cdr:nvSpPr>
      <cdr:spPr bwMode="auto">
        <a:xfrm xmlns:a="http://schemas.openxmlformats.org/drawingml/2006/main">
          <a:off x="605942" y="572516"/>
          <a:ext cx="191415" cy="12446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975" b="0" i="0" u="none" strike="noStrike" baseline="0">
              <a:solidFill>
                <a:srgbClr val="000000"/>
              </a:solidFill>
              <a:latin typeface="Arial Cyr"/>
              <a:ea typeface="Arial Cyr"/>
              <a:cs typeface="Arial Cyr"/>
            </a:rPr>
            <a:t>**</a:t>
          </a:r>
        </a:p>
      </cdr:txBody>
    </cdr:sp>
  </cdr:relSizeAnchor>
  <cdr:relSizeAnchor xmlns:cdr="http://schemas.openxmlformats.org/drawingml/2006/chartDrawing">
    <cdr:from>
      <cdr:x>0.8215</cdr:x>
      <cdr:y>0.35025</cdr:y>
    </cdr:from>
    <cdr:to>
      <cdr:x>0.86225</cdr:x>
      <cdr:y>0.39025</cdr:y>
    </cdr:to>
    <cdr:sp macro="" textlink="">
      <cdr:nvSpPr>
        <cdr:cNvPr id="221191" name="Text Box 7"/>
        <cdr:cNvSpPr txBox="1">
          <a:spLocks xmlns:a="http://schemas.openxmlformats.org/drawingml/2006/main" noChangeArrowheads="1"/>
        </cdr:cNvSpPr>
      </cdr:nvSpPr>
      <cdr:spPr bwMode="auto">
        <a:xfrm xmlns:a="http://schemas.openxmlformats.org/drawingml/2006/main">
          <a:off x="4006291" y="1089803"/>
          <a:ext cx="198730" cy="12446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975" b="0" i="0" u="none" strike="noStrike" baseline="0">
              <a:solidFill>
                <a:srgbClr val="000000"/>
              </a:solidFill>
              <a:latin typeface="Arial Cyr"/>
              <a:ea typeface="Arial Cyr"/>
              <a:cs typeface="Arial Cyr"/>
            </a:rPr>
            <a:t>*</a:t>
          </a:r>
        </a:p>
      </cdr:txBody>
    </cdr:sp>
  </cdr:relSizeAnchor>
  <cdr:relSizeAnchor xmlns:cdr="http://schemas.openxmlformats.org/drawingml/2006/chartDrawing">
    <cdr:from>
      <cdr:x>0.8215</cdr:x>
      <cdr:y>0.5455</cdr:y>
    </cdr:from>
    <cdr:to>
      <cdr:x>0.86225</cdr:x>
      <cdr:y>0.5855</cdr:y>
    </cdr:to>
    <cdr:sp macro="" textlink="">
      <cdr:nvSpPr>
        <cdr:cNvPr id="221192" name="Text Box 8"/>
        <cdr:cNvSpPr txBox="1">
          <a:spLocks xmlns:a="http://schemas.openxmlformats.org/drawingml/2006/main" noChangeArrowheads="1"/>
        </cdr:cNvSpPr>
      </cdr:nvSpPr>
      <cdr:spPr bwMode="auto">
        <a:xfrm xmlns:a="http://schemas.openxmlformats.org/drawingml/2006/main">
          <a:off x="4006291" y="1697323"/>
          <a:ext cx="198730" cy="12446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975" b="0" i="0" u="none" strike="noStrike" baseline="0">
              <a:solidFill>
                <a:srgbClr val="000000"/>
              </a:solidFill>
              <a:latin typeface="Arial Cyr"/>
              <a:ea typeface="Arial Cyr"/>
              <a:cs typeface="Arial Cyr"/>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F9BD63-B1E3-4A88-99D8-DB0380FB0FF4}" type="datetimeFigureOut">
              <a:rPr lang="ru-RU" smtClean="0"/>
              <a:t>03.09.2019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75359D-2A5D-4AAB-A24C-B23894759C88}" type="slidenum">
              <a:rPr lang="ru-RU" smtClean="0"/>
              <a:t>‹#›</a:t>
            </a:fld>
            <a:endParaRPr lang="ru-RU"/>
          </a:p>
        </p:txBody>
      </p:sp>
    </p:spTree>
    <p:extLst>
      <p:ext uri="{BB962C8B-B14F-4D97-AF65-F5344CB8AC3E}">
        <p14:creationId xmlns:p14="http://schemas.microsoft.com/office/powerpoint/2010/main" val="969016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who.int/immunization/Hepatitis_B_revised_Russian_Nov_09.pdf"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www.cdc.gov/mmwr/preview/mmwrhtml/rr6002a1.htm" TargetMode="External"/><Relationship Id="rId4" Type="http://schemas.openxmlformats.org/officeDocument/2006/relationships/hyperlink" Target="http://www.ncbi.nlm.nih.gov/pubmed/24025754"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Образ слайда 1"/>
          <p:cNvSpPr>
            <a:spLocks noGrp="1" noRot="1" noChangeAspect="1" noTextEdit="1"/>
          </p:cNvSpPr>
          <p:nvPr>
            <p:ph type="sldImg"/>
          </p:nvPr>
        </p:nvSpPr>
        <p:spPr>
          <a:ln/>
        </p:spPr>
      </p:sp>
      <p:sp>
        <p:nvSpPr>
          <p:cNvPr id="494595" name="Заметки 2"/>
          <p:cNvSpPr>
            <a:spLocks noGrp="1"/>
          </p:cNvSpPr>
          <p:nvPr>
            <p:ph type="body" idx="1"/>
          </p:nvPr>
        </p:nvSpPr>
        <p:spPr>
          <a:noFill/>
        </p:spPr>
        <p:txBody>
          <a:bodyPr/>
          <a:lstStyle/>
          <a:p>
            <a:pPr>
              <a:spcBef>
                <a:spcPct val="0"/>
              </a:spcBef>
              <a:spcAft>
                <a:spcPts val="1800"/>
              </a:spcAft>
            </a:pPr>
            <a:r>
              <a:rPr lang="ru-RU" altLang="ru-RU" smtClean="0"/>
              <a:t>Согласно данным по иммунизации в мире, опубликованном в апреле 2015 г. в последнем по данному вопросу Информационному бюллетеню ВОЗ,</a:t>
            </a:r>
            <a:r>
              <a:rPr lang="ru-RU" altLang="ru-RU" b="1" smtClean="0"/>
              <a:t> </a:t>
            </a:r>
            <a:r>
              <a:rPr lang="ru-RU" altLang="ru-RU" smtClean="0"/>
              <a:t>Глобальный уровень охвата вакцинацией держится на стабильном уровне. В настоящее время иммунизация позволяет предотвращать предположительно от 2 до 3 миллионов случаев смерти в год. Но, по оценкам экспертов ВОЗ, 21,8 миллиона детей грудного возраста в мире все еще не получают основных вакцин. И не последнее место среди причин сложившейся ситуации играют противопоказания к вакцинации. Поскольку в рутинной практике очень часто ложные и временные противопоказания становятся окончательными и вакцинация не проводится. При этом, известно, что эффективность вакцинации зависит от количества привитых (д.б. не менее 70-80% популяции).</a:t>
            </a:r>
          </a:p>
          <a:p>
            <a:pPr>
              <a:spcBef>
                <a:spcPct val="0"/>
              </a:spcBef>
              <a:spcAft>
                <a:spcPts val="1800"/>
              </a:spcAft>
            </a:pPr>
            <a:endParaRPr lang="ru-RU" altLang="ru-RU" smtClean="0"/>
          </a:p>
          <a:p>
            <a:pPr>
              <a:spcBef>
                <a:spcPct val="0"/>
              </a:spcBef>
              <a:spcAft>
                <a:spcPts val="1800"/>
              </a:spcAft>
            </a:pPr>
            <a:endParaRPr lang="ru-RU" altLang="ru-RU" smtClean="0"/>
          </a:p>
          <a:p>
            <a:endParaRPr lang="ru-RU" altLang="ru-RU" smtClean="0"/>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E0CA5B8-8D64-4653-B843-1BC979E6293A}" type="slidenum">
              <a:rPr lang="ru-RU" sz="1200">
                <a:latin typeface="+mn-lt"/>
              </a:rPr>
              <a:pPr algn="r" fontAlgn="auto">
                <a:spcBef>
                  <a:spcPts val="0"/>
                </a:spcBef>
                <a:spcAft>
                  <a:spcPts val="0"/>
                </a:spcAft>
                <a:defRPr/>
              </a:pPr>
              <a:t>3</a:t>
            </a:fld>
            <a:endParaRPr lang="ru-RU" sz="1200">
              <a:latin typeface="+mn-l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317221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ru-RU"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31"/>
          <p:cNvSpPr txBox="1">
            <a:spLocks noGrp="1" noChangeArrowheads="1"/>
          </p:cNvSpPr>
          <p:nvPr/>
        </p:nvSpPr>
        <p:spPr bwMode="auto">
          <a:xfrm>
            <a:off x="3887789" y="8686801"/>
            <a:ext cx="2970212" cy="457200"/>
          </a:xfrm>
          <a:prstGeom prst="rect">
            <a:avLst/>
          </a:prstGeom>
          <a:noFill/>
          <a:ln w="9525">
            <a:noFill/>
            <a:miter lim="800000"/>
            <a:headEnd/>
            <a:tailEnd/>
          </a:ln>
        </p:spPr>
        <p:txBody>
          <a:bodyPr lIns="92349" tIns="46174" rIns="92349" bIns="46174" anchor="b"/>
          <a:lstStyle/>
          <a:p>
            <a:pPr algn="r" defTabSz="922287" eaLnBrk="0" hangingPunct="0"/>
            <a:fld id="{2C966418-772D-4AA2-8977-B472DE8C3E1E}" type="slidenum">
              <a:rPr lang="de-DE" sz="1200">
                <a:latin typeface="Arial Unicode MS" pitchFamily="34" charset="-128"/>
              </a:rPr>
              <a:pPr algn="r" defTabSz="922287" eaLnBrk="0" hangingPunct="0"/>
              <a:t>42</a:t>
            </a:fld>
            <a:endParaRPr lang="de-DE" sz="1200" dirty="0">
              <a:latin typeface="Arial Unicode MS" pitchFamily="34" charset="-128"/>
            </a:endParaRPr>
          </a:p>
        </p:txBody>
      </p:sp>
      <p:sp>
        <p:nvSpPr>
          <p:cNvPr id="92163" name="Rectangle 2"/>
          <p:cNvSpPr>
            <a:spLocks noGrp="1" noRot="1" noChangeAspect="1" noChangeArrowheads="1" noTextEdit="1"/>
          </p:cNvSpPr>
          <p:nvPr>
            <p:ph type="sldImg"/>
          </p:nvPr>
        </p:nvSpPr>
        <p:spPr>
          <a:xfrm>
            <a:off x="1130300" y="674688"/>
            <a:ext cx="4598988" cy="3449637"/>
          </a:xfrm>
          <a:ln/>
        </p:spPr>
      </p:sp>
      <p:sp>
        <p:nvSpPr>
          <p:cNvPr id="92164" name="Rectangle 3"/>
          <p:cNvSpPr>
            <a:spLocks noGrp="1" noChangeArrowheads="1"/>
          </p:cNvSpPr>
          <p:nvPr>
            <p:ph type="body" idx="1"/>
          </p:nvPr>
        </p:nvSpPr>
        <p:spPr>
          <a:xfrm>
            <a:off x="914401" y="4346575"/>
            <a:ext cx="5029200" cy="305208"/>
          </a:xfrm>
          <a:noFill/>
          <a:ln/>
        </p:spPr>
        <p:txBody>
          <a:bodyPr lIns="90482" tIns="44448" rIns="90482" bIns="44448">
            <a:spAutoFit/>
          </a:bodyPr>
          <a:lstStyle/>
          <a:p>
            <a:r>
              <a:rPr lang="en-GB" sz="1400" dirty="0"/>
              <a:t>See slide</a:t>
            </a:r>
            <a:endParaRPr lang="en-US" altLang="zh-TW" sz="14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xfrm>
            <a:off x="685800" y="4343402"/>
            <a:ext cx="5486400" cy="170079"/>
          </a:xfrm>
          <a:noFill/>
          <a:ln/>
        </p:spPr>
        <p:txBody>
          <a:bodyPr/>
          <a:lstStyle/>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0" name="Shape 320"/>
          <p:cNvSpPr txBox="1">
            <a:spLocks noGrp="1"/>
          </p:cNvSpPr>
          <p:nvPr>
            <p:ph type="body" idx="1"/>
          </p:nvPr>
        </p:nvSpPr>
        <p:spPr>
          <a:xfrm>
            <a:off x="611807" y="4319056"/>
            <a:ext cx="5032189" cy="1046866"/>
          </a:xfrm>
          <a:prstGeom prst="rect">
            <a:avLst/>
          </a:prstGeom>
          <a:noFill/>
          <a:ln>
            <a:noFill/>
          </a:ln>
        </p:spPr>
        <p:txBody>
          <a:bodyPr lIns="0" tIns="0" rIns="0" bIns="0" anchor="t" anchorCtr="0">
            <a:noAutofit/>
          </a:bodyPr>
          <a:lstStyle/>
          <a:p>
            <a:pPr marL="0" marR="0" lvl="0" indent="0" algn="l" rtl="0">
              <a:spcBef>
                <a:spcPts val="0"/>
              </a:spcBef>
              <a:buSzPct val="25000"/>
              <a:buFont typeface="Arial"/>
              <a:buNone/>
            </a:pPr>
            <a:r>
              <a:rPr lang="en-US" sz="1800" b="0" i="0" u="none" strike="noStrike" cap="none" baseline="0" dirty="0"/>
              <a:t>К </a:t>
            </a:r>
            <a:r>
              <a:rPr lang="en-US" sz="1800" b="0" i="0" u="none" strike="noStrike" cap="none" baseline="0" dirty="0" err="1"/>
              <a:t>тому</a:t>
            </a:r>
            <a:r>
              <a:rPr lang="en-US" sz="1800" b="0" i="0" u="none" strike="noStrike" cap="none" baseline="0" dirty="0"/>
              <a:t> </a:t>
            </a:r>
            <a:r>
              <a:rPr lang="en-US" sz="1800" b="0" i="0" u="none" strike="noStrike" cap="none" baseline="0" dirty="0" err="1"/>
              <a:t>же</a:t>
            </a:r>
            <a:r>
              <a:rPr lang="en-US" sz="1800" b="0" i="0" u="none" strike="noStrike" cap="none" baseline="0" dirty="0"/>
              <a:t> </a:t>
            </a:r>
            <a:r>
              <a:rPr lang="en-US" sz="1800" b="0" i="0" u="none" strike="noStrike" cap="none" baseline="0" dirty="0" err="1"/>
              <a:t>среди</a:t>
            </a:r>
            <a:r>
              <a:rPr lang="en-US" sz="1800" b="0" i="0" u="none" strike="noStrike" cap="none" baseline="0" dirty="0"/>
              <a:t> </a:t>
            </a:r>
            <a:r>
              <a:rPr lang="en-US" sz="1800" b="0" i="0" u="none" strike="noStrike" cap="none" baseline="0" dirty="0" err="1"/>
              <a:t>взрослых</a:t>
            </a:r>
            <a:r>
              <a:rPr lang="en-US" sz="1800" b="0" i="0" u="none" strike="noStrike" cap="none" baseline="0" dirty="0"/>
              <a:t> ПМ </a:t>
            </a:r>
            <a:r>
              <a:rPr lang="en-US" sz="1800" b="0" i="0" u="none" strike="noStrike" cap="none" baseline="0" dirty="0" err="1"/>
              <a:t>не</a:t>
            </a:r>
            <a:r>
              <a:rPr lang="en-US" sz="1800" b="0" i="0" u="none" strike="noStrike" cap="none" baseline="0" dirty="0"/>
              <a:t> </a:t>
            </a:r>
            <a:r>
              <a:rPr lang="en-US" sz="1800" b="0" i="0" u="none" strike="noStrike" cap="none" baseline="0" dirty="0" err="1"/>
              <a:t>только</a:t>
            </a:r>
            <a:r>
              <a:rPr lang="en-US" sz="1800" b="0" i="0" u="none" strike="noStrike" cap="none" baseline="0" dirty="0"/>
              <a:t> </a:t>
            </a:r>
            <a:r>
              <a:rPr lang="en-US" sz="1800" b="0" i="0" u="none" strike="noStrike" cap="none" baseline="0" dirty="0" err="1"/>
              <a:t>чаще</a:t>
            </a:r>
            <a:r>
              <a:rPr lang="en-US" sz="1800" b="0" i="0" u="none" strike="noStrike" cap="none" baseline="0" dirty="0"/>
              <a:t> </a:t>
            </a:r>
            <a:r>
              <a:rPr lang="en-US" sz="1800" b="0" i="0" u="none" strike="noStrike" cap="none" baseline="0" dirty="0" err="1"/>
              <a:t>встречаются</a:t>
            </a:r>
            <a:r>
              <a:rPr lang="en-US" sz="1800" b="0" i="0" u="none" strike="noStrike" cap="none" baseline="0" dirty="0"/>
              <a:t>, </a:t>
            </a:r>
            <a:r>
              <a:rPr lang="en-US" sz="1800" b="0" i="0" u="none" strike="noStrike" cap="none" baseline="0" dirty="0" err="1"/>
              <a:t>но</a:t>
            </a:r>
            <a:r>
              <a:rPr lang="en-US" sz="1800" b="0" i="0" u="none" strike="noStrike" cap="none" baseline="0" dirty="0"/>
              <a:t> и </a:t>
            </a:r>
            <a:r>
              <a:rPr lang="en-US" sz="1800" b="0" i="0" u="none" strike="noStrike" cap="none" baseline="0" dirty="0" err="1"/>
              <a:t>чаще</a:t>
            </a:r>
            <a:r>
              <a:rPr lang="en-US" sz="1800" b="0" i="0" u="none" strike="noStrike" cap="none" baseline="0" dirty="0"/>
              <a:t> </a:t>
            </a:r>
            <a:r>
              <a:rPr lang="en-US" sz="1800" b="0" i="0" u="none" strike="noStrike" cap="none" baseline="0" dirty="0" err="1"/>
              <a:t>приводят</a:t>
            </a:r>
            <a:r>
              <a:rPr lang="en-US" sz="1800" b="0" i="0" u="none" strike="noStrike" cap="none" baseline="0" dirty="0"/>
              <a:t> к </a:t>
            </a:r>
            <a:r>
              <a:rPr lang="en-US" sz="1800" b="0" i="0" u="none" strike="noStrike" cap="none" baseline="0" dirty="0" err="1"/>
              <a:t>летальному</a:t>
            </a:r>
            <a:r>
              <a:rPr lang="en-US" sz="1800" b="0" i="0" u="none" strike="noStrike" cap="none" baseline="0" dirty="0"/>
              <a:t> </a:t>
            </a:r>
            <a:r>
              <a:rPr lang="en-US" sz="1800" b="0" i="0" u="none" strike="noStrike" cap="none" baseline="0" dirty="0" err="1"/>
              <a:t>исходу</a:t>
            </a:r>
            <a:r>
              <a:rPr lang="en-US" sz="1800" b="0" i="0" u="none" strike="noStrike" cap="none" baseline="0" dirty="0"/>
              <a:t>!!! </a:t>
            </a:r>
            <a:r>
              <a:rPr lang="en-US" sz="1800" b="0" i="0" u="none" strike="noStrike" cap="none" baseline="0" dirty="0" err="1"/>
              <a:t>По</a:t>
            </a:r>
            <a:r>
              <a:rPr lang="en-US" sz="1800" b="0" i="0" u="none" strike="noStrike" cap="none" baseline="0" dirty="0"/>
              <a:t> </a:t>
            </a:r>
            <a:r>
              <a:rPr lang="en-US" sz="1800" b="0" i="0" u="none" strike="noStrike" cap="none" baseline="0" dirty="0" err="1"/>
              <a:t>данным</a:t>
            </a:r>
            <a:r>
              <a:rPr lang="en-US" sz="1800" b="0" i="0" u="none" strike="noStrike" cap="none" baseline="0" dirty="0"/>
              <a:t> </a:t>
            </a:r>
            <a:r>
              <a:rPr lang="en-US" sz="1800" b="0" i="0" u="none" strike="noStrike" cap="none" baseline="0" dirty="0" err="1"/>
              <a:t>референс</a:t>
            </a:r>
            <a:r>
              <a:rPr lang="en-US" sz="1800" b="0" i="0" u="none" strike="noStrike" cap="none" baseline="0" dirty="0"/>
              <a:t>-ц , </a:t>
            </a:r>
            <a:r>
              <a:rPr lang="en-US" sz="1800" b="0" i="0" u="none" strike="noStrike" cap="none" baseline="0" dirty="0" err="1"/>
              <a:t>Белошицкий</a:t>
            </a:r>
            <a:r>
              <a:rPr lang="en-US" sz="1800" b="0" i="0" u="none" strike="noStrike" cap="none" baseline="0" dirty="0"/>
              <a:t>, </a:t>
            </a:r>
            <a:r>
              <a:rPr lang="en-US" sz="1800" b="0" i="0" u="none" strike="noStrike" cap="none" baseline="0" dirty="0" err="1"/>
              <a:t>королёва</a:t>
            </a:r>
            <a:r>
              <a:rPr lang="en-US" sz="1800" b="0" i="0" u="none" strike="noStrike" cap="none" baseline="0" dirty="0"/>
              <a:t>. У </a:t>
            </a:r>
            <a:r>
              <a:rPr lang="en-US" sz="1800" b="0" i="0" u="none" strike="noStrike" cap="none" baseline="0" dirty="0" err="1"/>
              <a:t>взрослых</a:t>
            </a:r>
            <a:r>
              <a:rPr lang="en-US" sz="1800" b="0" i="0" u="none" strike="noStrike" cap="none" baseline="0" dirty="0"/>
              <a:t> </a:t>
            </a:r>
            <a:r>
              <a:rPr lang="en-US" sz="1800" b="0" i="0" u="none" strike="noStrike" cap="none" baseline="0" dirty="0" err="1"/>
              <a:t>старше</a:t>
            </a:r>
            <a:r>
              <a:rPr lang="en-US" sz="1800" b="0" i="0" u="none" strike="noStrike" cap="none" baseline="0" dirty="0"/>
              <a:t> 65 </a:t>
            </a:r>
            <a:r>
              <a:rPr lang="en-US" sz="1800" b="0" i="0" u="none" strike="noStrike" cap="none" baseline="0" dirty="0" err="1"/>
              <a:t>лет</a:t>
            </a:r>
            <a:r>
              <a:rPr lang="en-US" sz="1800" b="0" i="0" u="none" strike="noStrike" cap="none" baseline="0" dirty="0"/>
              <a:t> </a:t>
            </a:r>
            <a:r>
              <a:rPr lang="en-US" sz="1800" b="0" i="0" u="none" strike="noStrike" cap="none" baseline="0" dirty="0" err="1"/>
              <a:t>до</a:t>
            </a:r>
            <a:r>
              <a:rPr lang="en-US" sz="1800" b="0" i="0" u="none" strike="noStrike" cap="none" baseline="0" dirty="0"/>
              <a:t> 60% ПМ </a:t>
            </a:r>
            <a:r>
              <a:rPr lang="en-US" sz="1800" b="0" i="0" u="none" strike="noStrike" cap="none" baseline="0" dirty="0" err="1"/>
              <a:t>заканчиваются</a:t>
            </a:r>
            <a:r>
              <a:rPr lang="en-US" sz="1800" b="0" i="0" u="none" strike="noStrike" cap="none" baseline="0" dirty="0"/>
              <a:t> </a:t>
            </a:r>
            <a:r>
              <a:rPr lang="en-US" sz="1800" b="0" i="0" u="none" strike="noStrike" cap="none" baseline="0" dirty="0" err="1"/>
              <a:t>лет</a:t>
            </a:r>
            <a:r>
              <a:rPr lang="en-US" sz="1800" b="0" i="0" u="none" strike="noStrike" cap="none" baseline="0" dirty="0"/>
              <a:t>. </a:t>
            </a:r>
            <a:r>
              <a:rPr lang="en-US" sz="1800" b="0" i="0" u="none" strike="noStrike" cap="none" baseline="0" dirty="0" err="1"/>
              <a:t>Исходом</a:t>
            </a:r>
            <a:r>
              <a:rPr lang="en-US" sz="1800" b="0" i="0" u="none" strike="noStrike" cap="none" baseline="0" dirty="0"/>
              <a:t>!!! </a:t>
            </a:r>
            <a:r>
              <a:rPr lang="en-US" sz="1800" b="0" i="0" u="none" strike="noStrike" cap="none" baseline="0" dirty="0" err="1"/>
              <a:t>Среди</a:t>
            </a:r>
            <a:r>
              <a:rPr lang="en-US" sz="1800" b="0" i="0" u="none" strike="noStrike" cap="none" baseline="0" dirty="0"/>
              <a:t> 45-65 </a:t>
            </a:r>
            <a:r>
              <a:rPr lang="en-US" sz="1800" b="0" i="0" u="none" strike="noStrike" cap="none" baseline="0" dirty="0" err="1"/>
              <a:t>летних</a:t>
            </a:r>
            <a:r>
              <a:rPr lang="en-US" sz="1800" b="0" i="0" u="none" strike="noStrike" cap="none" baseline="0" dirty="0"/>
              <a:t> (</a:t>
            </a:r>
            <a:r>
              <a:rPr lang="en-US" sz="1800" b="0" i="0" u="none" strike="noStrike" cap="none" baseline="0" dirty="0" err="1"/>
              <a:t>работающих</a:t>
            </a:r>
            <a:r>
              <a:rPr lang="en-US" sz="1800" b="0" i="0" u="none" strike="noStrike" cap="none" baseline="0" dirty="0"/>
              <a:t> </a:t>
            </a:r>
            <a:r>
              <a:rPr lang="en-US" sz="1800" b="0" i="0" u="none" strike="noStrike" cap="none" baseline="0" dirty="0" err="1"/>
              <a:t>граждан</a:t>
            </a:r>
            <a:r>
              <a:rPr lang="en-US" sz="1800" b="0" i="0" u="none" strike="noStrike" cap="none" baseline="0" dirty="0"/>
              <a:t> ) </a:t>
            </a:r>
            <a:r>
              <a:rPr lang="en-US" sz="1800" b="0" i="0" u="none" strike="noStrike" cap="none" baseline="0" dirty="0" err="1"/>
              <a:t>до</a:t>
            </a:r>
            <a:r>
              <a:rPr lang="en-US" sz="1800" b="0" i="0" u="none" strike="noStrike" cap="none" baseline="0" dirty="0"/>
              <a:t> 29 % -</a:t>
            </a:r>
            <a:r>
              <a:rPr lang="en-US" sz="1800" b="0" i="0" u="none" strike="noStrike" cap="none" baseline="0" dirty="0" err="1"/>
              <a:t>летальн</a:t>
            </a:r>
            <a:endParaRPr lang="en-US" sz="1800" b="0" i="0" u="none" strike="noStrike" cap="none" baseline="0" dirty="0"/>
          </a:p>
        </p:txBody>
      </p:sp>
      <p:sp>
        <p:nvSpPr>
          <p:cNvPr id="321" name="Shape 321"/>
          <p:cNvSpPr txBox="1"/>
          <p:nvPr/>
        </p:nvSpPr>
        <p:spPr>
          <a:xfrm>
            <a:off x="3887054" y="8686360"/>
            <a:ext cx="2970944" cy="457638"/>
          </a:xfrm>
          <a:prstGeom prst="rect">
            <a:avLst/>
          </a:prstGeom>
          <a:noFill/>
          <a:ln>
            <a:noFill/>
          </a:ln>
        </p:spPr>
        <p:txBody>
          <a:bodyPr lIns="92350" tIns="46175" rIns="92350" bIns="46175" anchor="b" anchorCtr="0">
            <a:noAutofit/>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baseline="0">
                <a:solidFill>
                  <a:srgbClr val="000000"/>
                </a:solidFill>
                <a:latin typeface="Times New Roman"/>
                <a:ea typeface="Times New Roman"/>
                <a:cs typeface="Times New Roman"/>
                <a:sym typeface="Times New Roman"/>
              </a:rPr>
              <a:t>44</a:t>
            </a:fld>
            <a:endParaRPr lang="en-US" sz="1200" b="0" i="0" u="none" strike="noStrike" cap="none" baseline="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75510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xfrm>
            <a:off x="611192" y="4318004"/>
            <a:ext cx="5032375" cy="170079"/>
          </a:xfrm>
          <a:noFill/>
          <a:ln/>
        </p:spPr>
        <p:txBody>
          <a:bodyPr/>
          <a:lstStyle/>
          <a:p>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611811" y="4319056"/>
            <a:ext cx="5032189" cy="170079"/>
          </a:xfrm>
          <a:noFill/>
          <a:ln/>
        </p:spPr>
        <p:txBody>
          <a:bodyPr/>
          <a:lstStyle/>
          <a:p>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ru-RU" dirty="0"/>
          </a:p>
        </p:txBody>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4816B8E-3487-44A4-9269-C326DB6D3645}" type="slidenum">
              <a:rPr lang="ru-RU" smtClean="0"/>
              <a:t>52</a:t>
            </a:fld>
            <a:endParaRPr lang="ru-RU"/>
          </a:p>
        </p:txBody>
      </p:sp>
      <p:sp>
        <p:nvSpPr>
          <p:cNvPr id="8" name="Left Brace 7"/>
          <p:cNvSpPr/>
          <p:nvPr/>
        </p:nvSpPr>
        <p:spPr>
          <a:xfrm rot="10800000">
            <a:off x="4722309" y="1371014"/>
            <a:ext cx="230163" cy="461764"/>
          </a:xfrm>
          <a:prstGeom prst="leftBrace">
            <a:avLst>
              <a:gd name="adj1" fmla="val 0"/>
              <a:gd name="adj2" fmla="val 687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3600" b="1" dirty="0"/>
          </a:p>
        </p:txBody>
      </p:sp>
      <p:sp>
        <p:nvSpPr>
          <p:cNvPr id="9" name="TextBox 8"/>
          <p:cNvSpPr txBox="1"/>
          <p:nvPr/>
        </p:nvSpPr>
        <p:spPr>
          <a:xfrm>
            <a:off x="4955307" y="1259196"/>
            <a:ext cx="1498029"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Инструкция </a:t>
            </a:r>
            <a:r>
              <a:rPr lang="ru-RU" sz="1050" dirty="0" err="1" smtClean="0"/>
              <a:t>пневмовакс</a:t>
            </a:r>
            <a:r>
              <a:rPr lang="en-US" sz="1050" dirty="0" smtClean="0"/>
              <a:t>:p</a:t>
            </a:r>
            <a:r>
              <a:rPr lang="ru-RU" sz="1050" dirty="0" smtClean="0"/>
              <a:t>3</a:t>
            </a:r>
            <a:r>
              <a:rPr lang="en-US" sz="1050" dirty="0" smtClean="0"/>
              <a:t>A</a:t>
            </a:r>
            <a:endParaRPr lang="en-US" sz="1050" dirty="0"/>
          </a:p>
        </p:txBody>
      </p:sp>
      <p:sp>
        <p:nvSpPr>
          <p:cNvPr id="11" name="TextBox 10"/>
          <p:cNvSpPr txBox="1"/>
          <p:nvPr/>
        </p:nvSpPr>
        <p:spPr>
          <a:xfrm>
            <a:off x="1057656" y="2770541"/>
            <a:ext cx="847337"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a:t>ГРЛС 2017</a:t>
            </a:r>
            <a:r>
              <a:rPr lang="en-US" sz="1050" dirty="0" smtClean="0"/>
              <a:t>:p3</a:t>
            </a:r>
            <a:r>
              <a:rPr lang="es-ES" sz="1050" dirty="0" smtClean="0"/>
              <a:t>A</a:t>
            </a:r>
            <a:endParaRPr lang="en-US" sz="1050" dirty="0"/>
          </a:p>
        </p:txBody>
      </p:sp>
      <p:sp>
        <p:nvSpPr>
          <p:cNvPr id="12" name="Left Brace 11"/>
          <p:cNvSpPr/>
          <p:nvPr/>
        </p:nvSpPr>
        <p:spPr>
          <a:xfrm rot="10800000" flipH="1">
            <a:off x="1904368" y="923591"/>
            <a:ext cx="228489" cy="2880321"/>
          </a:xfrm>
          <a:prstGeom prst="leftBrace">
            <a:avLst>
              <a:gd name="adj1" fmla="val 0"/>
              <a:gd name="adj2" fmla="val 5001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3600" b="1" dirty="0"/>
          </a:p>
        </p:txBody>
      </p:sp>
      <p:sp>
        <p:nvSpPr>
          <p:cNvPr id="13" name="TextBox 12"/>
          <p:cNvSpPr txBox="1"/>
          <p:nvPr/>
        </p:nvSpPr>
        <p:spPr>
          <a:xfrm>
            <a:off x="1057656" y="2194475"/>
            <a:ext cx="843040"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ГРЛС 2017</a:t>
            </a:r>
            <a:r>
              <a:rPr lang="en-US" sz="1050" dirty="0" smtClean="0"/>
              <a:t>:p1</a:t>
            </a:r>
            <a:r>
              <a:rPr lang="es-ES" sz="1050" dirty="0"/>
              <a:t>A</a:t>
            </a:r>
            <a:endParaRPr lang="en-US" sz="1050" dirty="0"/>
          </a:p>
        </p:txBody>
      </p:sp>
      <p:cxnSp>
        <p:nvCxnSpPr>
          <p:cNvPr id="15" name="Straight Connector 14"/>
          <p:cNvCxnSpPr/>
          <p:nvPr/>
        </p:nvCxnSpPr>
        <p:spPr>
          <a:xfrm>
            <a:off x="1900695" y="2939819"/>
            <a:ext cx="1179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52737" y="3298928"/>
            <a:ext cx="847337"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a:t>ГРЛС 2017</a:t>
            </a:r>
            <a:r>
              <a:rPr lang="en-US" sz="1050" dirty="0" smtClean="0"/>
              <a:t>:p3</a:t>
            </a:r>
            <a:r>
              <a:rPr lang="es-ES" sz="1050" dirty="0" smtClean="0"/>
              <a:t>B</a:t>
            </a:r>
            <a:endParaRPr lang="en-US" sz="1050" dirty="0"/>
          </a:p>
        </p:txBody>
      </p:sp>
      <p:cxnSp>
        <p:nvCxnSpPr>
          <p:cNvPr id="17" name="Straight Connector 16"/>
          <p:cNvCxnSpPr/>
          <p:nvPr/>
        </p:nvCxnSpPr>
        <p:spPr>
          <a:xfrm>
            <a:off x="1895776" y="3468205"/>
            <a:ext cx="1179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945566" y="627753"/>
            <a:ext cx="1498029"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Инструкция </a:t>
            </a:r>
            <a:r>
              <a:rPr lang="ru-RU" sz="1050" dirty="0" err="1" smtClean="0"/>
              <a:t>пневмовакс</a:t>
            </a:r>
            <a:r>
              <a:rPr lang="en-US" sz="1050" dirty="0" smtClean="0"/>
              <a:t>:p1A</a:t>
            </a:r>
            <a:endParaRPr lang="en-US" sz="1050" dirty="0"/>
          </a:p>
        </p:txBody>
      </p:sp>
      <p:sp>
        <p:nvSpPr>
          <p:cNvPr id="20" name="Left Brace 19"/>
          <p:cNvSpPr/>
          <p:nvPr/>
        </p:nvSpPr>
        <p:spPr>
          <a:xfrm rot="10800000">
            <a:off x="4725144" y="1931377"/>
            <a:ext cx="230163" cy="461764"/>
          </a:xfrm>
          <a:prstGeom prst="leftBrace">
            <a:avLst>
              <a:gd name="adj1" fmla="val 0"/>
              <a:gd name="adj2" fmla="val 81922"/>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3600" b="1" dirty="0"/>
          </a:p>
        </p:txBody>
      </p:sp>
      <p:sp>
        <p:nvSpPr>
          <p:cNvPr id="21" name="TextBox 20"/>
          <p:cNvSpPr txBox="1"/>
          <p:nvPr/>
        </p:nvSpPr>
        <p:spPr>
          <a:xfrm>
            <a:off x="4959906" y="2133233"/>
            <a:ext cx="1498029"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Инструкция </a:t>
            </a:r>
            <a:r>
              <a:rPr lang="ru-RU" sz="1050" dirty="0" err="1" smtClean="0"/>
              <a:t>пневмо</a:t>
            </a:r>
            <a:r>
              <a:rPr lang="ru-RU" sz="1050" dirty="0" smtClean="0"/>
              <a:t> 23</a:t>
            </a:r>
            <a:r>
              <a:rPr lang="en-US" sz="1050" dirty="0" smtClean="0"/>
              <a:t>:p</a:t>
            </a:r>
            <a:r>
              <a:rPr lang="ru-RU" sz="1050" dirty="0" smtClean="0"/>
              <a:t>2</a:t>
            </a:r>
            <a:r>
              <a:rPr lang="en-US" sz="1050" dirty="0" smtClean="0"/>
              <a:t>A</a:t>
            </a:r>
            <a:endParaRPr lang="en-US" sz="1050" dirty="0"/>
          </a:p>
        </p:txBody>
      </p:sp>
      <p:sp>
        <p:nvSpPr>
          <p:cNvPr id="22" name="TextBox 21"/>
          <p:cNvSpPr txBox="1"/>
          <p:nvPr/>
        </p:nvSpPr>
        <p:spPr>
          <a:xfrm>
            <a:off x="4959906" y="1751064"/>
            <a:ext cx="1498029"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Инструкция </a:t>
            </a:r>
            <a:r>
              <a:rPr lang="ru-RU" sz="1050" dirty="0" err="1" smtClean="0"/>
              <a:t>пневмо</a:t>
            </a:r>
            <a:r>
              <a:rPr lang="ru-RU" sz="1050" dirty="0" smtClean="0"/>
              <a:t> 23</a:t>
            </a:r>
            <a:r>
              <a:rPr lang="en-US" sz="1050" dirty="0" smtClean="0"/>
              <a:t>:p1A</a:t>
            </a:r>
            <a:endParaRPr lang="en-US" sz="1050" dirty="0"/>
          </a:p>
        </p:txBody>
      </p:sp>
      <p:cxnSp>
        <p:nvCxnSpPr>
          <p:cNvPr id="23" name="Straight Connector 22"/>
          <p:cNvCxnSpPr/>
          <p:nvPr/>
        </p:nvCxnSpPr>
        <p:spPr>
          <a:xfrm>
            <a:off x="4841989" y="2302511"/>
            <a:ext cx="1179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flipH="1" flipV="1">
            <a:off x="4690105" y="1155097"/>
            <a:ext cx="547865" cy="170288"/>
          </a:xfrm>
          <a:prstGeom prst="bentConnector3">
            <a:avLst>
              <a:gd name="adj1" fmla="val 81526"/>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Left Brace 30"/>
          <p:cNvSpPr/>
          <p:nvPr/>
        </p:nvSpPr>
        <p:spPr>
          <a:xfrm rot="10800000">
            <a:off x="4722309" y="2439205"/>
            <a:ext cx="232998" cy="691604"/>
          </a:xfrm>
          <a:prstGeom prst="leftBrace">
            <a:avLst>
              <a:gd name="adj1" fmla="val 0"/>
              <a:gd name="adj2" fmla="val 606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3600" b="1" dirty="0"/>
          </a:p>
        </p:txBody>
      </p:sp>
      <p:sp>
        <p:nvSpPr>
          <p:cNvPr id="32" name="TextBox 31"/>
          <p:cNvSpPr txBox="1"/>
          <p:nvPr/>
        </p:nvSpPr>
        <p:spPr>
          <a:xfrm>
            <a:off x="4959906" y="2868057"/>
            <a:ext cx="1498029"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Инструкция </a:t>
            </a:r>
            <a:r>
              <a:rPr lang="ru-RU" sz="1050" dirty="0" err="1" smtClean="0"/>
              <a:t>превенар</a:t>
            </a:r>
            <a:r>
              <a:rPr lang="ru-RU" sz="1050" dirty="0" smtClean="0"/>
              <a:t> 13</a:t>
            </a:r>
            <a:r>
              <a:rPr lang="en-US" sz="1050" dirty="0" smtClean="0"/>
              <a:t>:p</a:t>
            </a:r>
            <a:r>
              <a:rPr lang="ru-RU" sz="1050" dirty="0" smtClean="0"/>
              <a:t>6</a:t>
            </a:r>
            <a:r>
              <a:rPr lang="en-US" sz="1050" dirty="0" smtClean="0"/>
              <a:t>A</a:t>
            </a:r>
            <a:endParaRPr lang="en-US" sz="1050" dirty="0"/>
          </a:p>
        </p:txBody>
      </p:sp>
      <p:sp>
        <p:nvSpPr>
          <p:cNvPr id="33" name="TextBox 32"/>
          <p:cNvSpPr txBox="1"/>
          <p:nvPr/>
        </p:nvSpPr>
        <p:spPr>
          <a:xfrm>
            <a:off x="4959906" y="2512563"/>
            <a:ext cx="1498029"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Инструкция </a:t>
            </a:r>
            <a:r>
              <a:rPr lang="ru-RU" sz="1050" dirty="0" err="1" smtClean="0"/>
              <a:t>превенар</a:t>
            </a:r>
            <a:r>
              <a:rPr lang="ru-RU" sz="1050" dirty="0" smtClean="0"/>
              <a:t> 13</a:t>
            </a:r>
            <a:r>
              <a:rPr lang="en-US" sz="1050" dirty="0" smtClean="0"/>
              <a:t>:p1A</a:t>
            </a:r>
            <a:endParaRPr lang="en-US" sz="1050" dirty="0"/>
          </a:p>
        </p:txBody>
      </p:sp>
      <p:cxnSp>
        <p:nvCxnSpPr>
          <p:cNvPr id="34" name="Straight Connector 33"/>
          <p:cNvCxnSpPr/>
          <p:nvPr/>
        </p:nvCxnSpPr>
        <p:spPr>
          <a:xfrm>
            <a:off x="4841989" y="3028275"/>
            <a:ext cx="1179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Left Brace 34"/>
          <p:cNvSpPr/>
          <p:nvPr/>
        </p:nvSpPr>
        <p:spPr>
          <a:xfrm rot="10800000">
            <a:off x="4722309" y="3203774"/>
            <a:ext cx="232998" cy="691604"/>
          </a:xfrm>
          <a:prstGeom prst="leftBrace">
            <a:avLst>
              <a:gd name="adj1" fmla="val 0"/>
              <a:gd name="adj2" fmla="val 606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3600" b="1" dirty="0"/>
          </a:p>
        </p:txBody>
      </p:sp>
      <p:sp>
        <p:nvSpPr>
          <p:cNvPr id="36" name="TextBox 35"/>
          <p:cNvSpPr txBox="1"/>
          <p:nvPr/>
        </p:nvSpPr>
        <p:spPr>
          <a:xfrm>
            <a:off x="4959906" y="3667448"/>
            <a:ext cx="1498029"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Инструкция </a:t>
            </a:r>
            <a:r>
              <a:rPr lang="ru-RU" sz="1050" dirty="0" err="1" smtClean="0"/>
              <a:t>синфлорикс</a:t>
            </a:r>
            <a:r>
              <a:rPr lang="en-US" sz="1050" dirty="0" smtClean="0"/>
              <a:t>:p</a:t>
            </a:r>
            <a:r>
              <a:rPr lang="ru-RU" sz="1050" dirty="0" smtClean="0"/>
              <a:t>7</a:t>
            </a:r>
            <a:r>
              <a:rPr lang="en-US" sz="1050" dirty="0" smtClean="0"/>
              <a:t>A</a:t>
            </a:r>
            <a:endParaRPr lang="en-US" sz="1050" dirty="0"/>
          </a:p>
        </p:txBody>
      </p:sp>
      <p:sp>
        <p:nvSpPr>
          <p:cNvPr id="37" name="TextBox 36"/>
          <p:cNvSpPr txBox="1"/>
          <p:nvPr/>
        </p:nvSpPr>
        <p:spPr>
          <a:xfrm>
            <a:off x="4959906" y="3277132"/>
            <a:ext cx="1498029"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Инструкция </a:t>
            </a:r>
            <a:r>
              <a:rPr lang="ru-RU" sz="1050" dirty="0" err="1" smtClean="0"/>
              <a:t>синфлорикс</a:t>
            </a:r>
            <a:r>
              <a:rPr lang="en-US" sz="1050" dirty="0" smtClean="0"/>
              <a:t>:p1A</a:t>
            </a:r>
            <a:endParaRPr lang="en-US" sz="1050" dirty="0"/>
          </a:p>
        </p:txBody>
      </p:sp>
      <p:cxnSp>
        <p:nvCxnSpPr>
          <p:cNvPr id="38" name="Straight Connector 37"/>
          <p:cNvCxnSpPr/>
          <p:nvPr/>
        </p:nvCxnSpPr>
        <p:spPr>
          <a:xfrm>
            <a:off x="4841989" y="3792844"/>
            <a:ext cx="1179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16200000" flipH="1">
            <a:off x="4788950" y="3912277"/>
            <a:ext cx="394285" cy="170289"/>
          </a:xfrm>
          <a:prstGeom prst="bentConnector3">
            <a:avLst>
              <a:gd name="adj1" fmla="val 69326"/>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959906" y="4203208"/>
            <a:ext cx="1498029"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Инструкция </a:t>
            </a:r>
            <a:r>
              <a:rPr lang="ru-RU" sz="1050" dirty="0" err="1" smtClean="0"/>
              <a:t>синфлорикс</a:t>
            </a:r>
            <a:r>
              <a:rPr lang="en-US" sz="1050" dirty="0" smtClean="0"/>
              <a:t>:p</a:t>
            </a:r>
            <a:r>
              <a:rPr lang="ru-RU" sz="1050" dirty="0" smtClean="0"/>
              <a:t>1</a:t>
            </a:r>
            <a:r>
              <a:rPr lang="en-US" sz="1050" dirty="0" smtClean="0"/>
              <a:t>B</a:t>
            </a:r>
            <a:endParaRPr lang="en-US" sz="1050" dirty="0"/>
          </a:p>
        </p:txBody>
      </p:sp>
    </p:spTree>
    <p:extLst>
      <p:ext uri="{BB962C8B-B14F-4D97-AF65-F5344CB8AC3E}">
        <p14:creationId xmlns:p14="http://schemas.microsoft.com/office/powerpoint/2010/main" val="458305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30588"/>
          </a:xfrm>
        </p:spPr>
      </p:sp>
      <p:sp>
        <p:nvSpPr>
          <p:cNvPr id="3" name="Notes Placeholder 2"/>
          <p:cNvSpPr>
            <a:spLocks noGrp="1"/>
          </p:cNvSpPr>
          <p:nvPr>
            <p:ph type="body" idx="1"/>
          </p:nvPr>
        </p:nvSpPr>
        <p:spPr/>
        <p:txBody>
          <a:bodyPr/>
          <a:lstStyle/>
          <a:p>
            <a:endParaRPr lang="ru-RU"/>
          </a:p>
        </p:txBody>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4816B8E-3487-44A4-9269-C326DB6D3645}" type="slidenum">
              <a:rPr lang="ru-RU" smtClean="0"/>
              <a:pPr/>
              <a:t>55</a:t>
            </a:fld>
            <a:endParaRPr lang="ru-RU"/>
          </a:p>
        </p:txBody>
      </p:sp>
      <p:sp>
        <p:nvSpPr>
          <p:cNvPr id="8" name="Left Brace 7"/>
          <p:cNvSpPr/>
          <p:nvPr/>
        </p:nvSpPr>
        <p:spPr>
          <a:xfrm rot="10800000" flipH="1">
            <a:off x="1923976" y="1753824"/>
            <a:ext cx="208880" cy="1858069"/>
          </a:xfrm>
          <a:prstGeom prst="leftBrace">
            <a:avLst>
              <a:gd name="adj1" fmla="val 0"/>
              <a:gd name="adj2" fmla="val 95909"/>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50" b="1" dirty="0"/>
          </a:p>
        </p:txBody>
      </p:sp>
      <p:sp>
        <p:nvSpPr>
          <p:cNvPr id="9" name="TextBox 8"/>
          <p:cNvSpPr txBox="1"/>
          <p:nvPr/>
        </p:nvSpPr>
        <p:spPr>
          <a:xfrm>
            <a:off x="890718" y="1646405"/>
            <a:ext cx="1031671"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НКП РФ 2014</a:t>
            </a:r>
            <a:r>
              <a:rPr lang="en-US" sz="1050" dirty="0" smtClean="0"/>
              <a:t>:p</a:t>
            </a:r>
            <a:r>
              <a:rPr lang="ru-RU" sz="1050" dirty="0" smtClean="0"/>
              <a:t>1</a:t>
            </a:r>
            <a:r>
              <a:rPr lang="en-US" sz="1050" dirty="0" smtClean="0"/>
              <a:t>A</a:t>
            </a:r>
            <a:endParaRPr lang="en-US" sz="1050" dirty="0"/>
          </a:p>
        </p:txBody>
      </p:sp>
      <p:sp>
        <p:nvSpPr>
          <p:cNvPr id="11" name="Left Brace 10"/>
          <p:cNvSpPr/>
          <p:nvPr/>
        </p:nvSpPr>
        <p:spPr>
          <a:xfrm rot="10800000" flipH="1">
            <a:off x="1928699" y="1060761"/>
            <a:ext cx="204156" cy="585644"/>
          </a:xfrm>
          <a:prstGeom prst="leftBrace">
            <a:avLst>
              <a:gd name="adj1" fmla="val 0"/>
              <a:gd name="adj2" fmla="val 50389"/>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50" b="1" dirty="0"/>
          </a:p>
        </p:txBody>
      </p:sp>
      <p:sp>
        <p:nvSpPr>
          <p:cNvPr id="13" name="Left Brace 12"/>
          <p:cNvSpPr/>
          <p:nvPr/>
        </p:nvSpPr>
        <p:spPr>
          <a:xfrm rot="10800000">
            <a:off x="4737943" y="1787692"/>
            <a:ext cx="225029" cy="1702361"/>
          </a:xfrm>
          <a:prstGeom prst="leftBrace">
            <a:avLst>
              <a:gd name="adj1" fmla="val 0"/>
              <a:gd name="adj2" fmla="val 8769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50" b="1" dirty="0"/>
          </a:p>
        </p:txBody>
      </p:sp>
      <p:cxnSp>
        <p:nvCxnSpPr>
          <p:cNvPr id="15" name="Straight Connector 14"/>
          <p:cNvCxnSpPr/>
          <p:nvPr/>
        </p:nvCxnSpPr>
        <p:spPr>
          <a:xfrm>
            <a:off x="1922389" y="2267744"/>
            <a:ext cx="108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90718" y="2107988"/>
            <a:ext cx="1031671"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НКП РФ 2014</a:t>
            </a:r>
            <a:r>
              <a:rPr lang="en-US" sz="1050" dirty="0" smtClean="0"/>
              <a:t>:p</a:t>
            </a:r>
            <a:r>
              <a:rPr lang="ru-RU" sz="1050" dirty="0" smtClean="0"/>
              <a:t>2</a:t>
            </a:r>
            <a:r>
              <a:rPr lang="en-US" sz="1050" dirty="0" smtClean="0"/>
              <a:t>A</a:t>
            </a:r>
            <a:endParaRPr lang="en-US" sz="1050" dirty="0"/>
          </a:p>
        </p:txBody>
      </p:sp>
      <p:cxnSp>
        <p:nvCxnSpPr>
          <p:cNvPr id="17" name="Straight Connector 16"/>
          <p:cNvCxnSpPr/>
          <p:nvPr/>
        </p:nvCxnSpPr>
        <p:spPr>
          <a:xfrm>
            <a:off x="1922389" y="2727391"/>
            <a:ext cx="108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90718" y="2567635"/>
            <a:ext cx="1031671"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НКП РФ 2014</a:t>
            </a:r>
            <a:r>
              <a:rPr lang="en-US" sz="1050" dirty="0" smtClean="0"/>
              <a:t>:p</a:t>
            </a:r>
            <a:r>
              <a:rPr lang="ru-RU" sz="1050" dirty="0" smtClean="0"/>
              <a:t>2В</a:t>
            </a:r>
            <a:endParaRPr lang="en-US" sz="1050" dirty="0"/>
          </a:p>
        </p:txBody>
      </p:sp>
      <p:cxnSp>
        <p:nvCxnSpPr>
          <p:cNvPr id="19" name="Straight Connector 18"/>
          <p:cNvCxnSpPr/>
          <p:nvPr/>
        </p:nvCxnSpPr>
        <p:spPr>
          <a:xfrm>
            <a:off x="1914895" y="3293847"/>
            <a:ext cx="108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83224" y="3134091"/>
            <a:ext cx="1031671"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НКП РФ 2014</a:t>
            </a:r>
            <a:r>
              <a:rPr lang="en-US" sz="1050" dirty="0" smtClean="0"/>
              <a:t>:p</a:t>
            </a:r>
            <a:r>
              <a:rPr lang="ru-RU" sz="1050" dirty="0" smtClean="0"/>
              <a:t>2</a:t>
            </a:r>
            <a:r>
              <a:rPr lang="ru-RU" sz="1050" dirty="0"/>
              <a:t>С</a:t>
            </a:r>
            <a:endParaRPr lang="en-US" sz="1050" dirty="0"/>
          </a:p>
        </p:txBody>
      </p:sp>
      <p:sp>
        <p:nvSpPr>
          <p:cNvPr id="21" name="TextBox 20"/>
          <p:cNvSpPr txBox="1"/>
          <p:nvPr/>
        </p:nvSpPr>
        <p:spPr>
          <a:xfrm>
            <a:off x="4962972" y="1803333"/>
            <a:ext cx="1031671"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НКП РФ 2014</a:t>
            </a:r>
            <a:r>
              <a:rPr lang="en-US" sz="1050" dirty="0" smtClean="0"/>
              <a:t>:p</a:t>
            </a:r>
            <a:r>
              <a:rPr lang="ru-RU" sz="1050" dirty="0" smtClean="0"/>
              <a:t>7А</a:t>
            </a:r>
            <a:endParaRPr lang="en-US" sz="1050" dirty="0"/>
          </a:p>
        </p:txBody>
      </p:sp>
      <p:cxnSp>
        <p:nvCxnSpPr>
          <p:cNvPr id="24" name="Straight Connector 23"/>
          <p:cNvCxnSpPr/>
          <p:nvPr/>
        </p:nvCxnSpPr>
        <p:spPr>
          <a:xfrm>
            <a:off x="4850457" y="2906189"/>
            <a:ext cx="108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959009" y="2736912"/>
            <a:ext cx="1031671"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НКП РФ 2014</a:t>
            </a:r>
            <a:r>
              <a:rPr lang="en-US" sz="1050" dirty="0" smtClean="0"/>
              <a:t>:p</a:t>
            </a:r>
            <a:r>
              <a:rPr lang="ru-RU" sz="1050" dirty="0" smtClean="0"/>
              <a:t>12А</a:t>
            </a:r>
            <a:endParaRPr lang="en-US" sz="1050" dirty="0"/>
          </a:p>
        </p:txBody>
      </p:sp>
      <p:sp>
        <p:nvSpPr>
          <p:cNvPr id="26" name="TextBox 25"/>
          <p:cNvSpPr txBox="1"/>
          <p:nvPr/>
        </p:nvSpPr>
        <p:spPr>
          <a:xfrm>
            <a:off x="897029" y="1181280"/>
            <a:ext cx="1031671"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smtClean="0"/>
              <a:t>НКП РФ 2014</a:t>
            </a:r>
            <a:r>
              <a:rPr lang="en-US" sz="1050" dirty="0" smtClean="0"/>
              <a:t>:p</a:t>
            </a:r>
            <a:r>
              <a:rPr lang="ru-RU" sz="1050" dirty="0" smtClean="0"/>
              <a:t>1В</a:t>
            </a:r>
            <a:endParaRPr lang="en-US" sz="1050" dirty="0"/>
          </a:p>
        </p:txBody>
      </p:sp>
    </p:spTree>
    <p:extLst>
      <p:ext uri="{BB962C8B-B14F-4D97-AF65-F5344CB8AC3E}">
        <p14:creationId xmlns:p14="http://schemas.microsoft.com/office/powerpoint/2010/main" val="509082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30588"/>
          </a:xfrm>
        </p:spPr>
      </p:sp>
      <p:sp>
        <p:nvSpPr>
          <p:cNvPr id="3" name="Notes Placeholder 2"/>
          <p:cNvSpPr>
            <a:spLocks noGrp="1"/>
          </p:cNvSpPr>
          <p:nvPr>
            <p:ph type="body" idx="1"/>
          </p:nvPr>
        </p:nvSpPr>
        <p:spPr/>
        <p:txBody>
          <a:bodyPr/>
          <a:lstStyle/>
          <a:p>
            <a:endParaRPr lang="ru-RU"/>
          </a:p>
        </p:txBody>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4816B8E-3487-44A4-9269-C326DB6D3645}" type="slidenum">
              <a:rPr lang="ru-RU" smtClean="0"/>
              <a:pPr/>
              <a:t>58</a:t>
            </a:fld>
            <a:endParaRPr lang="ru-RU"/>
          </a:p>
        </p:txBody>
      </p:sp>
      <p:sp>
        <p:nvSpPr>
          <p:cNvPr id="7" name="Left Brace 6"/>
          <p:cNvSpPr/>
          <p:nvPr/>
        </p:nvSpPr>
        <p:spPr>
          <a:xfrm rot="10800000" flipH="1">
            <a:off x="1928700" y="1060759"/>
            <a:ext cx="191359" cy="2743155"/>
          </a:xfrm>
          <a:prstGeom prst="leftBrace">
            <a:avLst>
              <a:gd name="adj1" fmla="val 0"/>
              <a:gd name="adj2" fmla="val 50389"/>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50" b="1" dirty="0"/>
          </a:p>
        </p:txBody>
      </p:sp>
      <p:sp>
        <p:nvSpPr>
          <p:cNvPr id="8" name="Left Brace 7"/>
          <p:cNvSpPr/>
          <p:nvPr/>
        </p:nvSpPr>
        <p:spPr>
          <a:xfrm rot="10800000">
            <a:off x="4737942" y="1060759"/>
            <a:ext cx="225029" cy="2743155"/>
          </a:xfrm>
          <a:prstGeom prst="leftBrace">
            <a:avLst>
              <a:gd name="adj1" fmla="val 0"/>
              <a:gd name="adj2" fmla="val 4944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50" b="1" dirty="0"/>
          </a:p>
        </p:txBody>
      </p:sp>
      <p:sp>
        <p:nvSpPr>
          <p:cNvPr id="9" name="TextBox 8"/>
          <p:cNvSpPr txBox="1"/>
          <p:nvPr/>
        </p:nvSpPr>
        <p:spPr>
          <a:xfrm>
            <a:off x="1160748" y="2254567"/>
            <a:ext cx="767951"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err="1" smtClean="0"/>
              <a:t>Чучалин</a:t>
            </a:r>
            <a:r>
              <a:rPr lang="en-US" sz="1050" dirty="0" smtClean="0"/>
              <a:t>:p</a:t>
            </a:r>
            <a:r>
              <a:rPr lang="ru-RU" sz="1050" dirty="0" smtClean="0"/>
              <a:t>4А</a:t>
            </a:r>
            <a:endParaRPr lang="en-US" sz="1050" dirty="0"/>
          </a:p>
        </p:txBody>
      </p:sp>
      <p:sp>
        <p:nvSpPr>
          <p:cNvPr id="10" name="TextBox 9"/>
          <p:cNvSpPr txBox="1"/>
          <p:nvPr/>
        </p:nvSpPr>
        <p:spPr>
          <a:xfrm>
            <a:off x="4962970" y="2267744"/>
            <a:ext cx="767951" cy="415498"/>
          </a:xfrm>
          <a:prstGeom prst="rect">
            <a:avLst/>
          </a:prstGeom>
          <a:noFill/>
          <a:ln w="6350">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050" dirty="0" err="1" smtClean="0"/>
              <a:t>Чучалин</a:t>
            </a:r>
            <a:r>
              <a:rPr lang="en-US" sz="1050" dirty="0" smtClean="0"/>
              <a:t>:p</a:t>
            </a:r>
            <a:r>
              <a:rPr lang="ru-RU" sz="1050" dirty="0" smtClean="0"/>
              <a:t>1А</a:t>
            </a:r>
            <a:endParaRPr lang="en-US" sz="1050" dirty="0"/>
          </a:p>
        </p:txBody>
      </p:sp>
    </p:spTree>
    <p:extLst>
      <p:ext uri="{BB962C8B-B14F-4D97-AF65-F5344CB8AC3E}">
        <p14:creationId xmlns:p14="http://schemas.microsoft.com/office/powerpoint/2010/main" val="509082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xfrm>
            <a:off x="787981" y="4572732"/>
            <a:ext cx="5280436" cy="3977559"/>
          </a:xfrm>
          <a:noFill/>
          <a:ln/>
        </p:spPr>
        <p:txBody>
          <a:bodyPr/>
          <a:lstStyle/>
          <a:p>
            <a:pPr eaLnBrk="1" hangingPunct="1"/>
            <a:r>
              <a:rPr lang="ru-RU" sz="1000" b="1" dirty="0" smtClean="0">
                <a:latin typeface="Arial" pitchFamily="34" charset="0"/>
              </a:rPr>
              <a:t>Слайд</a:t>
            </a:r>
            <a:r>
              <a:rPr lang="en-US" sz="1000" b="1" dirty="0" smtClean="0">
                <a:latin typeface="Arial" pitchFamily="34" charset="0"/>
              </a:rPr>
              <a:t> 27</a:t>
            </a:r>
          </a:p>
          <a:p>
            <a:pPr eaLnBrk="1" hangingPunct="1"/>
            <a:r>
              <a:rPr lang="ru-RU" sz="1000" dirty="0" smtClean="0"/>
              <a:t>Лица, страдающие различными заболеваниями, обычно с готовностью принимают различные терапевтические вмешательства, часто вне зависимости от их неудобств, таких</a:t>
            </a:r>
            <a:r>
              <a:rPr lang="ru-RU" sz="1000" baseline="0" dirty="0" smtClean="0"/>
              <a:t> как</a:t>
            </a:r>
            <a:r>
              <a:rPr lang="ru-RU" sz="1000" dirty="0" smtClean="0"/>
              <a:t> высокая стоимость, побочные эффекты и необходимость длительного соблюдения режима терапии, с целью улучшения состояния здоровья. Напротив, вакцина вводится здоровым лицам, которые могут думать о том, что эта вакцинация им не требуется, а также забывать о необходимости введения дополнительных доз вакцины. Принятие побочных эффектов в данной группе является низким. Дополнительно к этому, преимущество вакцинации </a:t>
            </a:r>
            <a:r>
              <a:rPr lang="ru-RU" sz="1000" dirty="0" err="1" smtClean="0"/>
              <a:t>о®ечается</a:t>
            </a:r>
            <a:r>
              <a:rPr lang="ru-RU" sz="1000" dirty="0" smtClean="0"/>
              <a:t> только спустя длительное время, а применение вакцин, в большинстве случаев, является следствием соответствующей международной политики вакцинации, основанной на оценках соотношения стоимости и риска, а не ожидаемой индивидуальной пользе.</a:t>
            </a:r>
            <a:endParaRPr lang="en-GB" sz="1000"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1031"/>
          <p:cNvSpPr txBox="1">
            <a:spLocks noGrp="1" noChangeArrowheads="1"/>
          </p:cNvSpPr>
          <p:nvPr/>
        </p:nvSpPr>
        <p:spPr bwMode="auto">
          <a:xfrm>
            <a:off x="3884613" y="868680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nchor="b"/>
          <a:lstStyle>
            <a:lvl1pPr defTabSz="966788" eaLnBrk="0" hangingPunct="0">
              <a:defRPr>
                <a:solidFill>
                  <a:schemeClr val="tx1"/>
                </a:solidFill>
                <a:latin typeface="Verdana" pitchFamily="34" charset="0"/>
              </a:defRPr>
            </a:lvl1pPr>
            <a:lvl2pPr marL="742950" indent="-285750" defTabSz="966788" eaLnBrk="0" hangingPunct="0">
              <a:defRPr>
                <a:solidFill>
                  <a:schemeClr val="tx1"/>
                </a:solidFill>
                <a:latin typeface="Verdana" pitchFamily="34" charset="0"/>
              </a:defRPr>
            </a:lvl2pPr>
            <a:lvl3pPr marL="1143000" indent="-228600" defTabSz="966788" eaLnBrk="0" hangingPunct="0">
              <a:defRPr>
                <a:solidFill>
                  <a:schemeClr val="tx1"/>
                </a:solidFill>
                <a:latin typeface="Verdana" pitchFamily="34" charset="0"/>
              </a:defRPr>
            </a:lvl3pPr>
            <a:lvl4pPr marL="1600200" indent="-228600" defTabSz="966788" eaLnBrk="0" hangingPunct="0">
              <a:defRPr>
                <a:solidFill>
                  <a:schemeClr val="tx1"/>
                </a:solidFill>
                <a:latin typeface="Verdana" pitchFamily="34" charset="0"/>
              </a:defRPr>
            </a:lvl4pPr>
            <a:lvl5pPr marL="2057400" indent="-228600" defTabSz="966788" eaLnBrk="0" hangingPunct="0">
              <a:defRPr>
                <a:solidFill>
                  <a:schemeClr val="tx1"/>
                </a:solidFill>
                <a:latin typeface="Verdana" pitchFamily="34" charset="0"/>
              </a:defRPr>
            </a:lvl5pPr>
            <a:lvl6pPr marL="2514600" indent="-228600" defTabSz="966788" eaLnBrk="0" fontAlgn="base" hangingPunct="0">
              <a:spcBef>
                <a:spcPct val="0"/>
              </a:spcBef>
              <a:spcAft>
                <a:spcPct val="0"/>
              </a:spcAft>
              <a:defRPr>
                <a:solidFill>
                  <a:schemeClr val="tx1"/>
                </a:solidFill>
                <a:latin typeface="Verdana" pitchFamily="34" charset="0"/>
              </a:defRPr>
            </a:lvl6pPr>
            <a:lvl7pPr marL="2971800" indent="-228600" defTabSz="966788" eaLnBrk="0" fontAlgn="base" hangingPunct="0">
              <a:spcBef>
                <a:spcPct val="0"/>
              </a:spcBef>
              <a:spcAft>
                <a:spcPct val="0"/>
              </a:spcAft>
              <a:defRPr>
                <a:solidFill>
                  <a:schemeClr val="tx1"/>
                </a:solidFill>
                <a:latin typeface="Verdana" pitchFamily="34" charset="0"/>
              </a:defRPr>
            </a:lvl7pPr>
            <a:lvl8pPr marL="3429000" indent="-228600" defTabSz="966788" eaLnBrk="0" fontAlgn="base" hangingPunct="0">
              <a:spcBef>
                <a:spcPct val="0"/>
              </a:spcBef>
              <a:spcAft>
                <a:spcPct val="0"/>
              </a:spcAft>
              <a:defRPr>
                <a:solidFill>
                  <a:schemeClr val="tx1"/>
                </a:solidFill>
                <a:latin typeface="Verdana" pitchFamily="34" charset="0"/>
              </a:defRPr>
            </a:lvl8pPr>
            <a:lvl9pPr marL="3886200" indent="-228600" defTabSz="966788" eaLnBrk="0" fontAlgn="base" hangingPunct="0">
              <a:spcBef>
                <a:spcPct val="0"/>
              </a:spcBef>
              <a:spcAft>
                <a:spcPct val="0"/>
              </a:spcAft>
              <a:defRPr>
                <a:solidFill>
                  <a:schemeClr val="tx1"/>
                </a:solidFill>
                <a:latin typeface="Verdana" pitchFamily="34" charset="0"/>
              </a:defRPr>
            </a:lvl9pPr>
          </a:lstStyle>
          <a:p>
            <a:pPr algn="r"/>
            <a:fld id="{A69ECC52-6FE2-4518-AB25-661FD972CA03}" type="slidenum">
              <a:rPr lang="fr-FR" altLang="ru-RU" sz="1300">
                <a:latin typeface="Times" pitchFamily="64" charset="0"/>
                <a:cs typeface="Arial" pitchFamily="34" charset="0"/>
              </a:rPr>
              <a:pPr algn="r"/>
              <a:t>60</a:t>
            </a:fld>
            <a:endParaRPr lang="fr-FR" altLang="ru-RU" sz="1300">
              <a:latin typeface="Times" pitchFamily="64" charset="0"/>
              <a:cs typeface="Arial" pitchFamily="34" charset="0"/>
            </a:endParaRPr>
          </a:p>
        </p:txBody>
      </p:sp>
      <p:sp>
        <p:nvSpPr>
          <p:cNvPr id="422915" name="Rectangle 2"/>
          <p:cNvSpPr>
            <a:spLocks noGrp="1" noRot="1" noChangeAspect="1" noChangeArrowheads="1" noTextEdit="1"/>
          </p:cNvSpPr>
          <p:nvPr>
            <p:ph type="sldImg"/>
          </p:nvPr>
        </p:nvSpPr>
        <p:spPr>
          <a:xfrm>
            <a:off x="1298575" y="801688"/>
            <a:ext cx="4262438" cy="3198812"/>
          </a:xfrm>
          <a:ln/>
        </p:spPr>
      </p:sp>
      <p:sp>
        <p:nvSpPr>
          <p:cNvPr id="422916" name="Rectangle 3"/>
          <p:cNvSpPr>
            <a:spLocks noGrp="1" noChangeArrowheads="1"/>
          </p:cNvSpPr>
          <p:nvPr>
            <p:ph type="body" idx="1"/>
          </p:nvPr>
        </p:nvSpPr>
        <p:spPr>
          <a:xfrm>
            <a:off x="454025" y="4348163"/>
            <a:ext cx="5940425" cy="3924300"/>
          </a:xfrm>
          <a:noFill/>
        </p:spPr>
        <p:txBody>
          <a:bodyPr lIns="96661" tIns="48331" rIns="96661" bIns="48331"/>
          <a:lstStyle/>
          <a:p>
            <a:pPr eaLnBrk="1" hangingPunct="1"/>
            <a:endParaRPr lang="en-US" altLang="ru-RU"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031"/>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66788" eaLnBrk="0" hangingPunct="0">
              <a:defRPr>
                <a:solidFill>
                  <a:schemeClr val="tx1"/>
                </a:solidFill>
                <a:latin typeface="Verdana" pitchFamily="34" charset="0"/>
              </a:defRPr>
            </a:lvl1pPr>
            <a:lvl2pPr marL="742950" indent="-285750" defTabSz="966788" eaLnBrk="0" hangingPunct="0">
              <a:defRPr>
                <a:solidFill>
                  <a:schemeClr val="tx1"/>
                </a:solidFill>
                <a:latin typeface="Verdana" pitchFamily="34" charset="0"/>
              </a:defRPr>
            </a:lvl2pPr>
            <a:lvl3pPr marL="1143000" indent="-228600" defTabSz="966788" eaLnBrk="0" hangingPunct="0">
              <a:defRPr>
                <a:solidFill>
                  <a:schemeClr val="tx1"/>
                </a:solidFill>
                <a:latin typeface="Verdana" pitchFamily="34" charset="0"/>
              </a:defRPr>
            </a:lvl3pPr>
            <a:lvl4pPr marL="1600200" indent="-228600" defTabSz="966788" eaLnBrk="0" hangingPunct="0">
              <a:defRPr>
                <a:solidFill>
                  <a:schemeClr val="tx1"/>
                </a:solidFill>
                <a:latin typeface="Verdana" pitchFamily="34" charset="0"/>
              </a:defRPr>
            </a:lvl4pPr>
            <a:lvl5pPr marL="2057400" indent="-228600" defTabSz="966788" eaLnBrk="0" hangingPunct="0">
              <a:defRPr>
                <a:solidFill>
                  <a:schemeClr val="tx1"/>
                </a:solidFill>
                <a:latin typeface="Verdana" pitchFamily="34" charset="0"/>
              </a:defRPr>
            </a:lvl5pPr>
            <a:lvl6pPr marL="2514600" indent="-228600" defTabSz="966788" eaLnBrk="0" fontAlgn="base" hangingPunct="0">
              <a:spcBef>
                <a:spcPct val="0"/>
              </a:spcBef>
              <a:spcAft>
                <a:spcPct val="0"/>
              </a:spcAft>
              <a:defRPr>
                <a:solidFill>
                  <a:schemeClr val="tx1"/>
                </a:solidFill>
                <a:latin typeface="Verdana" pitchFamily="34" charset="0"/>
              </a:defRPr>
            </a:lvl6pPr>
            <a:lvl7pPr marL="2971800" indent="-228600" defTabSz="966788" eaLnBrk="0" fontAlgn="base" hangingPunct="0">
              <a:spcBef>
                <a:spcPct val="0"/>
              </a:spcBef>
              <a:spcAft>
                <a:spcPct val="0"/>
              </a:spcAft>
              <a:defRPr>
                <a:solidFill>
                  <a:schemeClr val="tx1"/>
                </a:solidFill>
                <a:latin typeface="Verdana" pitchFamily="34" charset="0"/>
              </a:defRPr>
            </a:lvl7pPr>
            <a:lvl8pPr marL="3429000" indent="-228600" defTabSz="966788" eaLnBrk="0" fontAlgn="base" hangingPunct="0">
              <a:spcBef>
                <a:spcPct val="0"/>
              </a:spcBef>
              <a:spcAft>
                <a:spcPct val="0"/>
              </a:spcAft>
              <a:defRPr>
                <a:solidFill>
                  <a:schemeClr val="tx1"/>
                </a:solidFill>
                <a:latin typeface="Verdana" pitchFamily="34" charset="0"/>
              </a:defRPr>
            </a:lvl8pPr>
            <a:lvl9pPr marL="3886200" indent="-228600" defTabSz="966788" eaLnBrk="0" fontAlgn="base" hangingPunct="0">
              <a:spcBef>
                <a:spcPct val="0"/>
              </a:spcBef>
              <a:spcAft>
                <a:spcPct val="0"/>
              </a:spcAft>
              <a:defRPr>
                <a:solidFill>
                  <a:schemeClr val="tx1"/>
                </a:solidFill>
                <a:latin typeface="Verdana" pitchFamily="34" charset="0"/>
              </a:defRPr>
            </a:lvl9pPr>
          </a:lstStyle>
          <a:p>
            <a:pPr algn="r" eaLnBrk="1" hangingPunct="1"/>
            <a:fld id="{F0675F7D-C9B4-4FD2-AB66-69490563735B}" type="slidenum">
              <a:rPr lang="fr-FR" altLang="ru-RU" sz="1300">
                <a:solidFill>
                  <a:srgbClr val="000000"/>
                </a:solidFill>
                <a:latin typeface="Times" pitchFamily="64" charset="0"/>
                <a:cs typeface="Arial" pitchFamily="34" charset="0"/>
              </a:rPr>
              <a:pPr algn="r" eaLnBrk="1" hangingPunct="1"/>
              <a:t>61</a:t>
            </a:fld>
            <a:endParaRPr lang="fr-FR" altLang="ru-RU" sz="1300">
              <a:solidFill>
                <a:srgbClr val="000000"/>
              </a:solidFill>
              <a:latin typeface="Times" pitchFamily="64" charset="0"/>
              <a:cs typeface="Arial" pitchFamily="34" charset="0"/>
            </a:endParaRPr>
          </a:p>
        </p:txBody>
      </p:sp>
      <p:sp>
        <p:nvSpPr>
          <p:cNvPr id="275459" name="Rectangle 2"/>
          <p:cNvSpPr>
            <a:spLocks noGrp="1" noRot="1" noChangeAspect="1" noChangeArrowheads="1" noTextEdit="1"/>
          </p:cNvSpPr>
          <p:nvPr>
            <p:ph type="sldImg"/>
          </p:nvPr>
        </p:nvSpPr>
        <p:spPr>
          <a:xfrm>
            <a:off x="1296988" y="801688"/>
            <a:ext cx="4264025" cy="3198812"/>
          </a:xfrm>
          <a:ln/>
        </p:spPr>
      </p:sp>
      <p:sp>
        <p:nvSpPr>
          <p:cNvPr id="275460" name="Rectangle 3"/>
          <p:cNvSpPr>
            <a:spLocks noGrp="1" noChangeArrowheads="1"/>
          </p:cNvSpPr>
          <p:nvPr>
            <p:ph type="body" idx="1"/>
          </p:nvPr>
        </p:nvSpPr>
        <p:spPr>
          <a:xfrm>
            <a:off x="454025" y="4348163"/>
            <a:ext cx="5940425" cy="3924300"/>
          </a:xfrm>
          <a:noFill/>
        </p:spPr>
        <p:txBody>
          <a:bodyPr/>
          <a:lstStyle/>
          <a:p>
            <a:pPr>
              <a:spcBef>
                <a:spcPct val="0"/>
              </a:spcBef>
              <a:buSzPct val="35000"/>
            </a:pPr>
            <a:r>
              <a:rPr lang="ru-RU" altLang="ru-RU" smtClean="0"/>
              <a:t>...необоснованные медицинские отводы от прививок часто приводят к тому, что дети с соматической патологией, аллергическими заболеваниями, неврологическими дефектами оказываются беззащитными перед инфекционными болезнями, которые у них текут особенно тяжело.</a:t>
            </a:r>
          </a:p>
          <a:p>
            <a:pPr>
              <a:spcBef>
                <a:spcPct val="0"/>
              </a:spcBef>
            </a:pPr>
            <a:endParaRPr lang="en-US" alt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1031"/>
          <p:cNvSpPr txBox="1">
            <a:spLocks noGrp="1" noChangeArrowheads="1"/>
          </p:cNvSpPr>
          <p:nvPr/>
        </p:nvSpPr>
        <p:spPr bwMode="auto">
          <a:xfrm>
            <a:off x="3884613" y="868680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nchor="b"/>
          <a:lstStyle>
            <a:lvl1pPr defTabSz="966788" eaLnBrk="0" hangingPunct="0">
              <a:defRPr>
                <a:solidFill>
                  <a:schemeClr val="tx1"/>
                </a:solidFill>
                <a:latin typeface="Verdana" pitchFamily="34" charset="0"/>
              </a:defRPr>
            </a:lvl1pPr>
            <a:lvl2pPr marL="742950" indent="-285750" defTabSz="966788" eaLnBrk="0" hangingPunct="0">
              <a:defRPr>
                <a:solidFill>
                  <a:schemeClr val="tx1"/>
                </a:solidFill>
                <a:latin typeface="Verdana" pitchFamily="34" charset="0"/>
              </a:defRPr>
            </a:lvl2pPr>
            <a:lvl3pPr marL="1143000" indent="-228600" defTabSz="966788" eaLnBrk="0" hangingPunct="0">
              <a:defRPr>
                <a:solidFill>
                  <a:schemeClr val="tx1"/>
                </a:solidFill>
                <a:latin typeface="Verdana" pitchFamily="34" charset="0"/>
              </a:defRPr>
            </a:lvl3pPr>
            <a:lvl4pPr marL="1600200" indent="-228600" defTabSz="966788" eaLnBrk="0" hangingPunct="0">
              <a:defRPr>
                <a:solidFill>
                  <a:schemeClr val="tx1"/>
                </a:solidFill>
                <a:latin typeface="Verdana" pitchFamily="34" charset="0"/>
              </a:defRPr>
            </a:lvl4pPr>
            <a:lvl5pPr marL="2057400" indent="-228600" defTabSz="966788" eaLnBrk="0" hangingPunct="0">
              <a:defRPr>
                <a:solidFill>
                  <a:schemeClr val="tx1"/>
                </a:solidFill>
                <a:latin typeface="Verdana" pitchFamily="34" charset="0"/>
              </a:defRPr>
            </a:lvl5pPr>
            <a:lvl6pPr marL="2514600" indent="-228600" defTabSz="966788" eaLnBrk="0" fontAlgn="base" hangingPunct="0">
              <a:spcBef>
                <a:spcPct val="0"/>
              </a:spcBef>
              <a:spcAft>
                <a:spcPct val="0"/>
              </a:spcAft>
              <a:defRPr>
                <a:solidFill>
                  <a:schemeClr val="tx1"/>
                </a:solidFill>
                <a:latin typeface="Verdana" pitchFamily="34" charset="0"/>
              </a:defRPr>
            </a:lvl6pPr>
            <a:lvl7pPr marL="2971800" indent="-228600" defTabSz="966788" eaLnBrk="0" fontAlgn="base" hangingPunct="0">
              <a:spcBef>
                <a:spcPct val="0"/>
              </a:spcBef>
              <a:spcAft>
                <a:spcPct val="0"/>
              </a:spcAft>
              <a:defRPr>
                <a:solidFill>
                  <a:schemeClr val="tx1"/>
                </a:solidFill>
                <a:latin typeface="Verdana" pitchFamily="34" charset="0"/>
              </a:defRPr>
            </a:lvl7pPr>
            <a:lvl8pPr marL="3429000" indent="-228600" defTabSz="966788" eaLnBrk="0" fontAlgn="base" hangingPunct="0">
              <a:spcBef>
                <a:spcPct val="0"/>
              </a:spcBef>
              <a:spcAft>
                <a:spcPct val="0"/>
              </a:spcAft>
              <a:defRPr>
                <a:solidFill>
                  <a:schemeClr val="tx1"/>
                </a:solidFill>
                <a:latin typeface="Verdana" pitchFamily="34" charset="0"/>
              </a:defRPr>
            </a:lvl8pPr>
            <a:lvl9pPr marL="3886200" indent="-228600" defTabSz="966788" eaLnBrk="0" fontAlgn="base" hangingPunct="0">
              <a:spcBef>
                <a:spcPct val="0"/>
              </a:spcBef>
              <a:spcAft>
                <a:spcPct val="0"/>
              </a:spcAft>
              <a:defRPr>
                <a:solidFill>
                  <a:schemeClr val="tx1"/>
                </a:solidFill>
                <a:latin typeface="Verdana" pitchFamily="34" charset="0"/>
              </a:defRPr>
            </a:lvl9pPr>
          </a:lstStyle>
          <a:p>
            <a:pPr algn="r"/>
            <a:fld id="{544D97C5-3C90-4F6E-9C9B-5ADDFD056603}" type="slidenum">
              <a:rPr lang="fr-FR" altLang="ru-RU" sz="1300">
                <a:latin typeface="Times" pitchFamily="64" charset="0"/>
                <a:cs typeface="Arial" pitchFamily="34" charset="0"/>
              </a:rPr>
              <a:pPr algn="r"/>
              <a:t>62</a:t>
            </a:fld>
            <a:endParaRPr lang="fr-FR" altLang="ru-RU" sz="1300">
              <a:latin typeface="Times" pitchFamily="64" charset="0"/>
              <a:cs typeface="Arial" pitchFamily="34" charset="0"/>
            </a:endParaRPr>
          </a:p>
        </p:txBody>
      </p:sp>
      <p:sp>
        <p:nvSpPr>
          <p:cNvPr id="424963" name="Rectangle 2"/>
          <p:cNvSpPr>
            <a:spLocks noGrp="1" noRot="1" noChangeAspect="1" noChangeArrowheads="1" noTextEdit="1"/>
          </p:cNvSpPr>
          <p:nvPr>
            <p:ph type="sldImg"/>
          </p:nvPr>
        </p:nvSpPr>
        <p:spPr>
          <a:xfrm>
            <a:off x="1144588" y="685800"/>
            <a:ext cx="4572000" cy="3429000"/>
          </a:xfrm>
          <a:ln/>
        </p:spPr>
      </p:sp>
      <p:sp>
        <p:nvSpPr>
          <p:cNvPr id="424964" name="Rectangle 3"/>
          <p:cNvSpPr>
            <a:spLocks noGrp="1" noChangeArrowheads="1"/>
          </p:cNvSpPr>
          <p:nvPr>
            <p:ph type="body" idx="1"/>
          </p:nvPr>
        </p:nvSpPr>
        <p:spPr>
          <a:xfrm>
            <a:off x="914400" y="4344988"/>
            <a:ext cx="5029200" cy="4113212"/>
          </a:xfrm>
          <a:noFill/>
        </p:spPr>
        <p:txBody>
          <a:bodyPr lIns="96661" tIns="48331" rIns="96661" bIns="48331"/>
          <a:lstStyle/>
          <a:p>
            <a:pPr eaLnBrk="1" hangingPunct="1"/>
            <a:endParaRPr lang="ru-RU" altLang="ru-R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1031"/>
          <p:cNvSpPr txBox="1">
            <a:spLocks noGrp="1" noChangeArrowheads="1"/>
          </p:cNvSpPr>
          <p:nvPr/>
        </p:nvSpPr>
        <p:spPr bwMode="auto">
          <a:xfrm>
            <a:off x="3884613" y="868680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nchor="b"/>
          <a:lstStyle>
            <a:lvl1pPr defTabSz="966788" eaLnBrk="0" hangingPunct="0">
              <a:defRPr>
                <a:solidFill>
                  <a:schemeClr val="tx1"/>
                </a:solidFill>
                <a:latin typeface="Verdana" pitchFamily="34" charset="0"/>
              </a:defRPr>
            </a:lvl1pPr>
            <a:lvl2pPr marL="742950" indent="-285750" defTabSz="966788" eaLnBrk="0" hangingPunct="0">
              <a:defRPr>
                <a:solidFill>
                  <a:schemeClr val="tx1"/>
                </a:solidFill>
                <a:latin typeface="Verdana" pitchFamily="34" charset="0"/>
              </a:defRPr>
            </a:lvl2pPr>
            <a:lvl3pPr marL="1143000" indent="-228600" defTabSz="966788" eaLnBrk="0" hangingPunct="0">
              <a:defRPr>
                <a:solidFill>
                  <a:schemeClr val="tx1"/>
                </a:solidFill>
                <a:latin typeface="Verdana" pitchFamily="34" charset="0"/>
              </a:defRPr>
            </a:lvl3pPr>
            <a:lvl4pPr marL="1600200" indent="-228600" defTabSz="966788" eaLnBrk="0" hangingPunct="0">
              <a:defRPr>
                <a:solidFill>
                  <a:schemeClr val="tx1"/>
                </a:solidFill>
                <a:latin typeface="Verdana" pitchFamily="34" charset="0"/>
              </a:defRPr>
            </a:lvl4pPr>
            <a:lvl5pPr marL="2057400" indent="-228600" defTabSz="966788" eaLnBrk="0" hangingPunct="0">
              <a:defRPr>
                <a:solidFill>
                  <a:schemeClr val="tx1"/>
                </a:solidFill>
                <a:latin typeface="Verdana" pitchFamily="34" charset="0"/>
              </a:defRPr>
            </a:lvl5pPr>
            <a:lvl6pPr marL="2514600" indent="-228600" defTabSz="966788" eaLnBrk="0" fontAlgn="base" hangingPunct="0">
              <a:spcBef>
                <a:spcPct val="0"/>
              </a:spcBef>
              <a:spcAft>
                <a:spcPct val="0"/>
              </a:spcAft>
              <a:defRPr>
                <a:solidFill>
                  <a:schemeClr val="tx1"/>
                </a:solidFill>
                <a:latin typeface="Verdana" pitchFamily="34" charset="0"/>
              </a:defRPr>
            </a:lvl6pPr>
            <a:lvl7pPr marL="2971800" indent="-228600" defTabSz="966788" eaLnBrk="0" fontAlgn="base" hangingPunct="0">
              <a:spcBef>
                <a:spcPct val="0"/>
              </a:spcBef>
              <a:spcAft>
                <a:spcPct val="0"/>
              </a:spcAft>
              <a:defRPr>
                <a:solidFill>
                  <a:schemeClr val="tx1"/>
                </a:solidFill>
                <a:latin typeface="Verdana" pitchFamily="34" charset="0"/>
              </a:defRPr>
            </a:lvl7pPr>
            <a:lvl8pPr marL="3429000" indent="-228600" defTabSz="966788" eaLnBrk="0" fontAlgn="base" hangingPunct="0">
              <a:spcBef>
                <a:spcPct val="0"/>
              </a:spcBef>
              <a:spcAft>
                <a:spcPct val="0"/>
              </a:spcAft>
              <a:defRPr>
                <a:solidFill>
                  <a:schemeClr val="tx1"/>
                </a:solidFill>
                <a:latin typeface="Verdana" pitchFamily="34" charset="0"/>
              </a:defRPr>
            </a:lvl8pPr>
            <a:lvl9pPr marL="3886200" indent="-228600" defTabSz="966788" eaLnBrk="0" fontAlgn="base" hangingPunct="0">
              <a:spcBef>
                <a:spcPct val="0"/>
              </a:spcBef>
              <a:spcAft>
                <a:spcPct val="0"/>
              </a:spcAft>
              <a:defRPr>
                <a:solidFill>
                  <a:schemeClr val="tx1"/>
                </a:solidFill>
                <a:latin typeface="Verdana" pitchFamily="34" charset="0"/>
              </a:defRPr>
            </a:lvl9pPr>
          </a:lstStyle>
          <a:p>
            <a:pPr algn="r"/>
            <a:fld id="{245FD98D-7F59-4C49-B172-34285A5659F9}" type="slidenum">
              <a:rPr lang="fr-FR" altLang="ru-RU" sz="1300">
                <a:latin typeface="Times" pitchFamily="64" charset="0"/>
                <a:cs typeface="Arial" pitchFamily="34" charset="0"/>
              </a:rPr>
              <a:pPr algn="r"/>
              <a:t>64</a:t>
            </a:fld>
            <a:endParaRPr lang="fr-FR" altLang="ru-RU" sz="1300">
              <a:latin typeface="Times" pitchFamily="64" charset="0"/>
              <a:cs typeface="Arial" pitchFamily="34" charset="0"/>
            </a:endParaRPr>
          </a:p>
        </p:txBody>
      </p:sp>
      <p:sp>
        <p:nvSpPr>
          <p:cNvPr id="444419" name="Rectangle 2"/>
          <p:cNvSpPr>
            <a:spLocks noGrp="1" noRot="1" noChangeAspect="1" noChangeArrowheads="1" noTextEdit="1"/>
          </p:cNvSpPr>
          <p:nvPr>
            <p:ph type="sldImg"/>
          </p:nvPr>
        </p:nvSpPr>
        <p:spPr>
          <a:xfrm>
            <a:off x="1298575" y="801688"/>
            <a:ext cx="4262438" cy="3198812"/>
          </a:xfrm>
          <a:ln/>
        </p:spPr>
      </p:sp>
      <p:sp>
        <p:nvSpPr>
          <p:cNvPr id="444420" name="Rectangle 3"/>
          <p:cNvSpPr>
            <a:spLocks noGrp="1" noChangeArrowheads="1"/>
          </p:cNvSpPr>
          <p:nvPr>
            <p:ph type="body" idx="1"/>
          </p:nvPr>
        </p:nvSpPr>
        <p:spPr>
          <a:xfrm>
            <a:off x="454025" y="4348163"/>
            <a:ext cx="5940425" cy="3924300"/>
          </a:xfrm>
          <a:noFill/>
        </p:spPr>
        <p:txBody>
          <a:bodyPr lIns="96661" tIns="48331" rIns="96661" bIns="48331"/>
          <a:lstStyle/>
          <a:p>
            <a:pPr eaLnBrk="1" hangingPunct="1"/>
            <a:endParaRPr lang="en-US" altLang="ru-RU"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1200" baseline="0" dirty="0" smtClean="0">
                <a:solidFill>
                  <a:schemeClr val="tx1"/>
                </a:solidFill>
                <a:latin typeface="+mn-lt"/>
                <a:ea typeface="+mn-ea"/>
                <a:cs typeface="+mn-cs"/>
              </a:rPr>
              <a:t>Методические рекомендации МР 2.2.9.0012-10 </a:t>
            </a:r>
          </a:p>
          <a:p>
            <a:r>
              <a:rPr lang="ru-RU" sz="1200" b="0" i="0" u="none" strike="noStrike" kern="1200" baseline="0" dirty="0" smtClean="0">
                <a:solidFill>
                  <a:schemeClr val="tx1"/>
                </a:solidFill>
                <a:latin typeface="+mn-lt"/>
                <a:ea typeface="+mn-ea"/>
                <a:cs typeface="+mn-cs"/>
              </a:rPr>
              <a:t>Модель региональной программы первичной профилактики рака</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1200" baseline="0" dirty="0" smtClean="0">
                <a:solidFill>
                  <a:schemeClr val="tx1"/>
                </a:solidFill>
                <a:latin typeface="+mn-lt"/>
                <a:ea typeface="+mn-ea"/>
                <a:cs typeface="+mn-cs"/>
              </a:rPr>
              <a:t>Разработаны Учреждением Российской Академии медицинских наук Российским онкологическим научным центром им. </a:t>
            </a:r>
            <a:r>
              <a:rPr lang="ru-RU" sz="1200" b="0" i="0" u="none" strike="noStrike" kern="1200" baseline="0" dirty="0" err="1" smtClean="0">
                <a:solidFill>
                  <a:schemeClr val="tx1"/>
                </a:solidFill>
                <a:latin typeface="+mn-lt"/>
                <a:ea typeface="+mn-ea"/>
                <a:cs typeface="+mn-cs"/>
              </a:rPr>
              <a:t>Н.Н.Блохина</a:t>
            </a:r>
            <a:r>
              <a:rPr lang="ru-RU" sz="1200" b="0" i="0" u="none" strike="noStrike" kern="1200" baseline="0" dirty="0" smtClean="0">
                <a:solidFill>
                  <a:schemeClr val="tx1"/>
                </a:solidFill>
                <a:latin typeface="+mn-lt"/>
                <a:ea typeface="+mn-ea"/>
                <a:cs typeface="+mn-cs"/>
              </a:rPr>
              <a:t> РАМН, ФГУЗ "Федеральный центр гигиены и эпидемиологии" Федеральной службы по надзору в сфере защиты прав потребителей и благополучия человека, ФГУ "Федеральный медицинский биофизический центр им. </a:t>
            </a:r>
            <a:r>
              <a:rPr lang="ru-RU" sz="1200" b="0" i="0" u="none" strike="noStrike" kern="1200" baseline="0" dirty="0" err="1" smtClean="0">
                <a:solidFill>
                  <a:schemeClr val="tx1"/>
                </a:solidFill>
                <a:latin typeface="+mn-lt"/>
                <a:ea typeface="+mn-ea"/>
                <a:cs typeface="+mn-cs"/>
              </a:rPr>
              <a:t>А.И.Бурназяна</a:t>
            </a:r>
            <a:r>
              <a:rPr lang="ru-RU" sz="1200" b="0" i="0" u="none" strike="noStrike" kern="1200" baseline="0" dirty="0" smtClean="0">
                <a:solidFill>
                  <a:schemeClr val="tx1"/>
                </a:solidFill>
                <a:latin typeface="+mn-lt"/>
                <a:ea typeface="+mn-ea"/>
                <a:cs typeface="+mn-cs"/>
              </a:rPr>
              <a:t>" ФМБА России, Управлением Федеральной службы по надзору в сфере защиты прав потребителей и благополучия человека по г. Москве и Федеральной службой по надзору в сфере защиты прав потребителей и благополучия человека.</a:t>
            </a:r>
          </a:p>
          <a:p>
            <a:endParaRPr lang="ru-RU" dirty="0"/>
          </a:p>
        </p:txBody>
      </p:sp>
      <p:sp>
        <p:nvSpPr>
          <p:cNvPr id="4" name="Slide Number Placeholder 3"/>
          <p:cNvSpPr>
            <a:spLocks noGrp="1"/>
          </p:cNvSpPr>
          <p:nvPr>
            <p:ph type="sldNum" sz="quarter" idx="10"/>
          </p:nvPr>
        </p:nvSpPr>
        <p:spPr/>
        <p:txBody>
          <a:bodyPr/>
          <a:lstStyle/>
          <a:p>
            <a:fld id="{CC4C7F99-9592-4177-AFA5-48F45B7A82C3}" type="slidenum">
              <a:rPr lang="ru-RU" smtClean="0"/>
              <a:pPr/>
              <a:t>67</a:t>
            </a:fld>
            <a:endParaRPr lang="ru-RU"/>
          </a:p>
        </p:txBody>
      </p:sp>
    </p:spTree>
    <p:extLst>
      <p:ext uri="{BB962C8B-B14F-4D97-AF65-F5344CB8AC3E}">
        <p14:creationId xmlns:p14="http://schemas.microsoft.com/office/powerpoint/2010/main" val="917129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9927657-D591-40D8-96A2-4B4037372F4D}" type="slidenum">
              <a:rPr lang="ru-RU"/>
              <a:pPr/>
              <a:t>70</a:t>
            </a:fld>
            <a:endParaRPr lang="ru-RU"/>
          </a:p>
        </p:txBody>
      </p:sp>
      <p:sp>
        <p:nvSpPr>
          <p:cNvPr id="35842" name="Rectangle 2"/>
          <p:cNvSpPr>
            <a:spLocks noGrp="1" noRot="1" noChangeAspect="1" noChangeArrowheads="1" noTextEdit="1"/>
          </p:cNvSpPr>
          <p:nvPr>
            <p:ph type="sldImg"/>
          </p:nvPr>
        </p:nvSpPr>
        <p:spPr>
          <a:ln cap="flat"/>
        </p:spPr>
      </p:sp>
      <p:sp>
        <p:nvSpPr>
          <p:cNvPr id="35843" name="Rectangle 3"/>
          <p:cNvSpPr>
            <a:spLocks noGrp="1" noChangeArrowheads="1"/>
          </p:cNvSpPr>
          <p:nvPr>
            <p:ph type="body" idx="1"/>
          </p:nvPr>
        </p:nvSpPr>
        <p:spPr>
          <a:ln/>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303338" y="801688"/>
            <a:ext cx="4262437" cy="3198812"/>
          </a:xfrm>
          <a:ln/>
        </p:spPr>
      </p:sp>
      <p:sp>
        <p:nvSpPr>
          <p:cNvPr id="30723" name="Rectangle 3"/>
          <p:cNvSpPr>
            <a:spLocks noGrp="1" noChangeArrowheads="1"/>
          </p:cNvSpPr>
          <p:nvPr>
            <p:ph type="body" idx="1"/>
          </p:nvPr>
        </p:nvSpPr>
        <p:spPr>
          <a:xfrm>
            <a:off x="454626" y="4346795"/>
            <a:ext cx="5939922" cy="3926554"/>
          </a:xfrm>
        </p:spPr>
        <p:txBody>
          <a:bodyPr/>
          <a:lstStyle/>
          <a:p>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err="1" smtClean="0"/>
              <a:t>Вакцины</a:t>
            </a:r>
            <a:r>
              <a:rPr lang="en-US" dirty="0" smtClean="0"/>
              <a:t> </a:t>
            </a:r>
            <a:r>
              <a:rPr lang="en-US" dirty="0" err="1" smtClean="0"/>
              <a:t>против</a:t>
            </a:r>
            <a:r>
              <a:rPr lang="en-US" dirty="0" smtClean="0"/>
              <a:t> </a:t>
            </a:r>
            <a:r>
              <a:rPr lang="en-US" dirty="0" err="1" smtClean="0"/>
              <a:t>гепатита</a:t>
            </a:r>
            <a:r>
              <a:rPr lang="en-US" dirty="0" smtClean="0"/>
              <a:t> В. </a:t>
            </a:r>
            <a:r>
              <a:rPr lang="en-US" dirty="0" err="1" smtClean="0"/>
              <a:t>Документ</a:t>
            </a:r>
            <a:r>
              <a:rPr lang="en-US" dirty="0" smtClean="0"/>
              <a:t> </a:t>
            </a:r>
            <a:r>
              <a:rPr lang="en-US" dirty="0" err="1" smtClean="0"/>
              <a:t>позиции</a:t>
            </a:r>
            <a:r>
              <a:rPr lang="en-US" dirty="0" smtClean="0"/>
              <a:t> ВОЗ. </a:t>
            </a:r>
            <a:r>
              <a:rPr lang="de-DE" dirty="0" smtClean="0"/>
              <a:t>WER, </a:t>
            </a:r>
            <a:r>
              <a:rPr lang="de-DE" dirty="0" err="1" smtClean="0"/>
              <a:t>No</a:t>
            </a:r>
            <a:r>
              <a:rPr lang="de-DE" dirty="0" smtClean="0"/>
              <a:t>. 40, 2009, 84, 405–420     </a:t>
            </a:r>
            <a:r>
              <a:rPr lang="de-DE" i="1" u="sng" dirty="0" smtClean="0">
                <a:hlinkClick r:id="rId3"/>
              </a:rPr>
              <a:t>www.who.int/immunization/Hepatitis_B_revised_Russian_Nov_09.pdf</a:t>
            </a:r>
            <a:r>
              <a:rPr lang="de-DE" i="1" dirty="0" smtClean="0"/>
              <a:t>   </a:t>
            </a:r>
            <a:endParaRPr lang="ru-RU" dirty="0" smtClean="0"/>
          </a:p>
          <a:p>
            <a:pPr lvl="0"/>
            <a:r>
              <a:rPr lang="en-US" dirty="0" smtClean="0"/>
              <a:t>General Recommendations on Immunization. Recommendations of the Advisory Committee on Immunization Practices (ACIP) </a:t>
            </a:r>
            <a:r>
              <a:rPr lang="en-US" dirty="0" smtClean="0">
                <a:hlinkClick r:id="rId4" tooltip="blocked::http://www.ncbi.nlm.nih.gov/pubmed/24025754#MMWR. Morbidity and mortality weekly report."/>
              </a:rPr>
              <a:t>MMWR </a:t>
            </a:r>
            <a:r>
              <a:rPr lang="en-US" dirty="0" err="1" smtClean="0">
                <a:hlinkClick r:id="rId4" tooltip="blocked::http://www.ncbi.nlm.nih.gov/pubmed/24025754#MMWR. Morbidity and mortality weekly report."/>
              </a:rPr>
              <a:t>Morb</a:t>
            </a:r>
            <a:r>
              <a:rPr lang="en-US" dirty="0" smtClean="0">
                <a:hlinkClick r:id="rId4" tooltip="blocked::http://www.ncbi.nlm.nih.gov/pubmed/24025754#MMWR. Morbidity and mortality weekly report."/>
              </a:rPr>
              <a:t> Mortal </a:t>
            </a:r>
            <a:r>
              <a:rPr lang="en-US" dirty="0" err="1" smtClean="0">
                <a:hlinkClick r:id="rId4" tooltip="blocked::http://www.ncbi.nlm.nih.gov/pubmed/24025754#MMWR. Morbidity and mortality weekly report."/>
              </a:rPr>
              <a:t>Wkly</a:t>
            </a:r>
            <a:r>
              <a:rPr lang="en-US" dirty="0" smtClean="0">
                <a:hlinkClick r:id="rId4" tooltip="blocked::http://www.ncbi.nlm.nih.gov/pubmed/24025754#MMWR. Morbidity and mortality weekly report."/>
              </a:rPr>
              <a:t> Rep.</a:t>
            </a:r>
            <a:r>
              <a:rPr lang="en-US" dirty="0" smtClean="0"/>
              <a:t> 2011 Jan 28; 60(RR02);1-60    </a:t>
            </a:r>
            <a:r>
              <a:rPr lang="en-US" i="1" u="sng" dirty="0" smtClean="0">
                <a:hlinkClick r:id="rId5"/>
              </a:rPr>
              <a:t>www.cdc.gov/mmwr/preview/mmwrhtml/rr6002a1.htm</a:t>
            </a:r>
            <a:r>
              <a:rPr lang="en-US" dirty="0" smtClean="0"/>
              <a:t> </a:t>
            </a:r>
            <a:endParaRPr lang="ru-RU" dirty="0" smtClean="0"/>
          </a:p>
          <a:p>
            <a:endParaRPr lang="ru-RU" dirty="0"/>
          </a:p>
        </p:txBody>
      </p:sp>
      <p:sp>
        <p:nvSpPr>
          <p:cNvPr id="4" name="Slide Number Placeholder 3"/>
          <p:cNvSpPr>
            <a:spLocks noGrp="1"/>
          </p:cNvSpPr>
          <p:nvPr>
            <p:ph type="sldNum" sz="quarter" idx="10"/>
          </p:nvPr>
        </p:nvSpPr>
        <p:spPr/>
        <p:txBody>
          <a:bodyPr/>
          <a:lstStyle/>
          <a:p>
            <a:fld id="{CC4C7F99-9592-4177-AFA5-48F45B7A82C3}" type="slidenum">
              <a:rPr lang="ru-RU" smtClean="0"/>
              <a:t>72</a:t>
            </a:fld>
            <a:endParaRPr lang="ru-RU"/>
          </a:p>
        </p:txBody>
      </p:sp>
    </p:spTree>
    <p:extLst>
      <p:ext uri="{BB962C8B-B14F-4D97-AF65-F5344CB8AC3E}">
        <p14:creationId xmlns:p14="http://schemas.microsoft.com/office/powerpoint/2010/main" val="348169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Rot="1" noChangeAspect="1" noChangeArrowheads="1" noTextEdit="1"/>
          </p:cNvSpPr>
          <p:nvPr>
            <p:ph type="sldImg"/>
          </p:nvPr>
        </p:nvSpPr>
        <p:spPr>
          <a:ln/>
        </p:spPr>
      </p:sp>
      <p:sp>
        <p:nvSpPr>
          <p:cNvPr id="37890" name="Rectangle 8"/>
          <p:cNvSpPr>
            <a:spLocks noGrp="1" noChangeArrowheads="1"/>
          </p:cNvSpPr>
          <p:nvPr>
            <p:ph type="body" idx="1"/>
          </p:nvPr>
        </p:nvSpPr>
        <p:spPr>
          <a:xfrm>
            <a:off x="696517" y="4343704"/>
            <a:ext cx="5787926" cy="4112381"/>
          </a:xfrm>
          <a:noFill/>
        </p:spPr>
        <p:txBody>
          <a:bodyPr lIns="97044" tIns="48522" rIns="97044" bIns="48522"/>
          <a:lstStyle/>
          <a:p>
            <a:pPr>
              <a:spcBef>
                <a:spcPct val="20000"/>
              </a:spcBef>
            </a:pPr>
            <a:endParaRPr lang="en-US" sz="1100" dirty="0">
              <a:cs typeface="Arial" charset="0"/>
            </a:endParaRPr>
          </a:p>
        </p:txBody>
      </p:sp>
      <p:sp>
        <p:nvSpPr>
          <p:cNvPr id="4" name="Left Brace 10"/>
          <p:cNvSpPr/>
          <p:nvPr/>
        </p:nvSpPr>
        <p:spPr>
          <a:xfrm flipH="1">
            <a:off x="4635258" y="1233530"/>
            <a:ext cx="111345" cy="303997"/>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4746603" y="1216684"/>
            <a:ext cx="1411239" cy="377485"/>
          </a:xfrm>
          <a:prstGeom prst="rect">
            <a:avLst/>
          </a:prstGeom>
          <a:noFill/>
          <a:ln>
            <a:solidFill>
              <a:schemeClr val="tx1"/>
            </a:solidFill>
          </a:ln>
        </p:spPr>
        <p:txBody>
          <a:bodyPr wrap="none" lIns="99514" tIns="49757" rIns="99514" bIns="49757" rtlCol="0">
            <a:spAutoFit/>
          </a:bodyPr>
          <a:lstStyle/>
          <a:p>
            <a:r>
              <a:rPr lang="en-US" dirty="0" smtClean="0"/>
              <a:t>Glass</a:t>
            </a:r>
            <a:r>
              <a:rPr lang="en-US" dirty="0"/>
              <a:t>: p</a:t>
            </a:r>
            <a:r>
              <a:rPr lang="ru-RU" dirty="0"/>
              <a:t>3</a:t>
            </a:r>
            <a:r>
              <a:rPr lang="en-US" dirty="0"/>
              <a:t>23A</a:t>
            </a:r>
            <a:endParaRPr lang="ru-RU" dirty="0"/>
          </a:p>
        </p:txBody>
      </p:sp>
      <p:sp>
        <p:nvSpPr>
          <p:cNvPr id="6" name="Left Brace 10"/>
          <p:cNvSpPr/>
          <p:nvPr/>
        </p:nvSpPr>
        <p:spPr>
          <a:xfrm rot="10800000" flipH="1">
            <a:off x="2116881" y="1607996"/>
            <a:ext cx="111345" cy="48978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1459383" y="1692464"/>
            <a:ext cx="1835843" cy="377485"/>
          </a:xfrm>
          <a:prstGeom prst="rect">
            <a:avLst/>
          </a:prstGeom>
          <a:noFill/>
          <a:ln>
            <a:solidFill>
              <a:schemeClr val="tx1"/>
            </a:solidFill>
          </a:ln>
        </p:spPr>
        <p:txBody>
          <a:bodyPr wrap="none" lIns="99514" tIns="49757" rIns="99514" bIns="49757" rtlCol="0">
            <a:spAutoFit/>
          </a:bodyPr>
          <a:lstStyle/>
          <a:p>
            <a:r>
              <a:rPr lang="en-US" dirty="0" smtClean="0"/>
              <a:t>Tate 2012</a:t>
            </a:r>
            <a:r>
              <a:rPr lang="en-US" dirty="0"/>
              <a:t>: p136A</a:t>
            </a:r>
            <a:endParaRPr lang="ru-RU" dirty="0"/>
          </a:p>
        </p:txBody>
      </p:sp>
      <p:sp>
        <p:nvSpPr>
          <p:cNvPr id="8" name="Left Brace 10"/>
          <p:cNvSpPr/>
          <p:nvPr/>
        </p:nvSpPr>
        <p:spPr>
          <a:xfrm flipH="1">
            <a:off x="4635252" y="2104801"/>
            <a:ext cx="111345" cy="451332"/>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4746603" y="2170044"/>
            <a:ext cx="1734981" cy="377485"/>
          </a:xfrm>
          <a:prstGeom prst="rect">
            <a:avLst/>
          </a:prstGeom>
          <a:noFill/>
          <a:ln>
            <a:solidFill>
              <a:schemeClr val="tx1"/>
            </a:solidFill>
          </a:ln>
        </p:spPr>
        <p:txBody>
          <a:bodyPr wrap="none" lIns="99514" tIns="49757" rIns="99514" bIns="49757" rtlCol="0">
            <a:spAutoFit/>
          </a:bodyPr>
          <a:lstStyle/>
          <a:p>
            <a:r>
              <a:rPr lang="en-US" dirty="0" smtClean="0"/>
              <a:t>Parashar</a:t>
            </a:r>
            <a:r>
              <a:rPr lang="en-US" dirty="0"/>
              <a:t>: p</a:t>
            </a:r>
            <a:r>
              <a:rPr lang="en-US" dirty="0" smtClean="0"/>
              <a:t>565</a:t>
            </a:r>
            <a:r>
              <a:rPr lang="en-US" dirty="0"/>
              <a:t>A</a:t>
            </a:r>
            <a:endParaRPr lang="ru-RU" dirty="0"/>
          </a:p>
        </p:txBody>
      </p:sp>
      <p:sp>
        <p:nvSpPr>
          <p:cNvPr id="10" name="Left Brace 10"/>
          <p:cNvSpPr/>
          <p:nvPr/>
        </p:nvSpPr>
        <p:spPr>
          <a:xfrm flipH="1">
            <a:off x="4635252" y="2613623"/>
            <a:ext cx="111345" cy="451332"/>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1" name="TextBox 10"/>
          <p:cNvSpPr txBox="1"/>
          <p:nvPr/>
        </p:nvSpPr>
        <p:spPr>
          <a:xfrm>
            <a:off x="4746603" y="2678865"/>
            <a:ext cx="1726967" cy="377485"/>
          </a:xfrm>
          <a:prstGeom prst="rect">
            <a:avLst/>
          </a:prstGeom>
          <a:noFill/>
          <a:ln>
            <a:solidFill>
              <a:schemeClr val="tx1"/>
            </a:solidFill>
          </a:ln>
        </p:spPr>
        <p:txBody>
          <a:bodyPr wrap="none" lIns="99514" tIns="49757" rIns="99514" bIns="49757" rtlCol="0">
            <a:spAutoFit/>
          </a:bodyPr>
          <a:lstStyle/>
          <a:p>
            <a:r>
              <a:rPr lang="en-US" dirty="0" smtClean="0"/>
              <a:t>Parashar</a:t>
            </a:r>
            <a:r>
              <a:rPr lang="en-US" dirty="0"/>
              <a:t>: p</a:t>
            </a:r>
            <a:r>
              <a:rPr lang="en-US" dirty="0" smtClean="0"/>
              <a:t>565</a:t>
            </a:r>
            <a:r>
              <a:rPr lang="en-US" dirty="0"/>
              <a:t>B</a:t>
            </a:r>
            <a:endParaRPr lang="ru-RU" dirty="0"/>
          </a:p>
        </p:txBody>
      </p:sp>
      <p:sp>
        <p:nvSpPr>
          <p:cNvPr id="12" name="Left Brace 10"/>
          <p:cNvSpPr/>
          <p:nvPr/>
        </p:nvSpPr>
        <p:spPr>
          <a:xfrm rot="10800000" flipH="1">
            <a:off x="2116876" y="3109500"/>
            <a:ext cx="111345" cy="33772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3" name="TextBox 12"/>
          <p:cNvSpPr txBox="1"/>
          <p:nvPr/>
        </p:nvSpPr>
        <p:spPr>
          <a:xfrm>
            <a:off x="1487065" y="3117943"/>
            <a:ext cx="1726967" cy="377485"/>
          </a:xfrm>
          <a:prstGeom prst="rect">
            <a:avLst/>
          </a:prstGeom>
          <a:noFill/>
          <a:ln>
            <a:solidFill>
              <a:schemeClr val="tx1"/>
            </a:solidFill>
          </a:ln>
        </p:spPr>
        <p:txBody>
          <a:bodyPr wrap="none" lIns="99514" tIns="49757" rIns="99514" bIns="49757" rtlCol="0">
            <a:spAutoFit/>
          </a:bodyPr>
          <a:lstStyle/>
          <a:p>
            <a:r>
              <a:rPr lang="en-US" dirty="0" smtClean="0"/>
              <a:t>Parashar</a:t>
            </a:r>
            <a:r>
              <a:rPr lang="en-US" dirty="0"/>
              <a:t>: p</a:t>
            </a:r>
            <a:r>
              <a:rPr lang="en-US" dirty="0" smtClean="0"/>
              <a:t>565</a:t>
            </a:r>
            <a:r>
              <a:rPr lang="en-US" dirty="0"/>
              <a:t>B</a:t>
            </a:r>
            <a:endParaRPr lang="ru-RU" dirty="0"/>
          </a:p>
        </p:txBody>
      </p:sp>
      <p:sp>
        <p:nvSpPr>
          <p:cNvPr id="14" name="Left Brace 10"/>
          <p:cNvSpPr/>
          <p:nvPr/>
        </p:nvSpPr>
        <p:spPr>
          <a:xfrm rot="10800000" flipH="1">
            <a:off x="2116876" y="2537138"/>
            <a:ext cx="111345" cy="41438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5" name="TextBox 14"/>
          <p:cNvSpPr txBox="1"/>
          <p:nvPr/>
        </p:nvSpPr>
        <p:spPr>
          <a:xfrm>
            <a:off x="1487064" y="2575228"/>
            <a:ext cx="1734981" cy="377485"/>
          </a:xfrm>
          <a:prstGeom prst="rect">
            <a:avLst/>
          </a:prstGeom>
          <a:noFill/>
          <a:ln>
            <a:solidFill>
              <a:schemeClr val="tx1"/>
            </a:solidFill>
          </a:ln>
        </p:spPr>
        <p:txBody>
          <a:bodyPr wrap="none" lIns="99514" tIns="49757" rIns="99514" bIns="49757" rtlCol="0">
            <a:spAutoFit/>
          </a:bodyPr>
          <a:lstStyle/>
          <a:p>
            <a:r>
              <a:rPr lang="en-US" dirty="0" smtClean="0"/>
              <a:t>Parashar</a:t>
            </a:r>
            <a:r>
              <a:rPr lang="en-US" dirty="0"/>
              <a:t>: p</a:t>
            </a:r>
            <a:r>
              <a:rPr lang="en-US" dirty="0" smtClean="0"/>
              <a:t>565</a:t>
            </a:r>
            <a:r>
              <a:rPr lang="en-US" dirty="0"/>
              <a:t>A</a:t>
            </a:r>
            <a:endParaRPr lang="ru-RU" dirty="0"/>
          </a:p>
        </p:txBody>
      </p:sp>
      <p:sp>
        <p:nvSpPr>
          <p:cNvPr id="16" name="Left Brace 10"/>
          <p:cNvSpPr/>
          <p:nvPr/>
        </p:nvSpPr>
        <p:spPr>
          <a:xfrm flipH="1">
            <a:off x="4635251" y="3123420"/>
            <a:ext cx="111345" cy="57405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7" name="TextBox 16"/>
          <p:cNvSpPr txBox="1"/>
          <p:nvPr/>
        </p:nvSpPr>
        <p:spPr>
          <a:xfrm>
            <a:off x="4746603" y="3246155"/>
            <a:ext cx="1734981" cy="377485"/>
          </a:xfrm>
          <a:prstGeom prst="rect">
            <a:avLst/>
          </a:prstGeom>
          <a:noFill/>
          <a:ln>
            <a:solidFill>
              <a:schemeClr val="tx1"/>
            </a:solidFill>
          </a:ln>
        </p:spPr>
        <p:txBody>
          <a:bodyPr wrap="none" lIns="99514" tIns="49757" rIns="99514" bIns="49757" rtlCol="0">
            <a:spAutoFit/>
          </a:bodyPr>
          <a:lstStyle/>
          <a:p>
            <a:r>
              <a:rPr lang="en-US" dirty="0" smtClean="0"/>
              <a:t>Parashar</a:t>
            </a:r>
            <a:r>
              <a:rPr lang="en-US" dirty="0"/>
              <a:t>: p</a:t>
            </a:r>
            <a:r>
              <a:rPr lang="en-US" dirty="0" smtClean="0"/>
              <a:t>565</a:t>
            </a:r>
            <a:r>
              <a:rPr lang="en-US" dirty="0"/>
              <a:t>A</a:t>
            </a:r>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44588" y="684213"/>
            <a:ext cx="4572000" cy="3429000"/>
          </a:xfrm>
          <a:ln/>
        </p:spPr>
      </p:sp>
      <p:sp>
        <p:nvSpPr>
          <p:cNvPr id="4" name="Left Brace 10"/>
          <p:cNvSpPr/>
          <p:nvPr/>
        </p:nvSpPr>
        <p:spPr>
          <a:xfrm flipH="1">
            <a:off x="4635258" y="1291192"/>
            <a:ext cx="111345" cy="303997"/>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4746603" y="1274347"/>
            <a:ext cx="1805322" cy="377485"/>
          </a:xfrm>
          <a:prstGeom prst="rect">
            <a:avLst/>
          </a:prstGeom>
          <a:noFill/>
          <a:ln>
            <a:solidFill>
              <a:schemeClr val="tx1"/>
            </a:solidFill>
          </a:ln>
        </p:spPr>
        <p:txBody>
          <a:bodyPr wrap="none" lIns="99514" tIns="49757" rIns="99514" bIns="49757" rtlCol="0">
            <a:spAutoFit/>
          </a:bodyPr>
          <a:lstStyle/>
          <a:p>
            <a:r>
              <a:rPr lang="en-US" dirty="0" smtClean="0"/>
              <a:t>Bernstein</a:t>
            </a:r>
            <a:r>
              <a:rPr lang="en-US" dirty="0"/>
              <a:t>: pS51A</a:t>
            </a:r>
            <a:endParaRPr lang="ru-RU" dirty="0"/>
          </a:p>
        </p:txBody>
      </p:sp>
      <p:sp>
        <p:nvSpPr>
          <p:cNvPr id="6" name="Left Brace 10"/>
          <p:cNvSpPr/>
          <p:nvPr/>
        </p:nvSpPr>
        <p:spPr>
          <a:xfrm flipH="1" flipV="1">
            <a:off x="4635257" y="1723310"/>
            <a:ext cx="111345" cy="2239337"/>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4746602" y="2682557"/>
            <a:ext cx="1805322" cy="377485"/>
          </a:xfrm>
          <a:prstGeom prst="rect">
            <a:avLst/>
          </a:prstGeom>
          <a:noFill/>
          <a:ln>
            <a:solidFill>
              <a:schemeClr val="tx1"/>
            </a:solidFill>
          </a:ln>
        </p:spPr>
        <p:txBody>
          <a:bodyPr wrap="none" lIns="99514" tIns="49757" rIns="99514" bIns="49757" rtlCol="0">
            <a:spAutoFit/>
          </a:bodyPr>
          <a:lstStyle/>
          <a:p>
            <a:r>
              <a:rPr lang="en-US" dirty="0" smtClean="0"/>
              <a:t>Bernstein</a:t>
            </a:r>
            <a:r>
              <a:rPr lang="en-US" dirty="0"/>
              <a:t>: pS51A</a:t>
            </a:r>
            <a:endParaRPr lang="ru-RU" dirty="0"/>
          </a:p>
        </p:txBody>
      </p:sp>
      <p:sp>
        <p:nvSpPr>
          <p:cNvPr id="8" name="Left Brace 10"/>
          <p:cNvSpPr/>
          <p:nvPr/>
        </p:nvSpPr>
        <p:spPr>
          <a:xfrm rot="10800000" flipH="1">
            <a:off x="2114688" y="1274347"/>
            <a:ext cx="111345" cy="303997"/>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1468270" y="1274347"/>
            <a:ext cx="1805322" cy="377485"/>
          </a:xfrm>
          <a:prstGeom prst="rect">
            <a:avLst/>
          </a:prstGeom>
          <a:noFill/>
          <a:ln>
            <a:solidFill>
              <a:schemeClr val="tx1"/>
            </a:solidFill>
          </a:ln>
        </p:spPr>
        <p:txBody>
          <a:bodyPr wrap="none" lIns="99514" tIns="49757" rIns="99514" bIns="49757" rtlCol="0">
            <a:spAutoFit/>
          </a:bodyPr>
          <a:lstStyle/>
          <a:p>
            <a:r>
              <a:rPr lang="en-US" dirty="0" smtClean="0"/>
              <a:t>Bernstein</a:t>
            </a:r>
            <a:r>
              <a:rPr lang="en-US" dirty="0"/>
              <a:t>: pS50A</a:t>
            </a:r>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838CD8-276B-44D6-A17C-6C49B3A124C7}" type="slidenum">
              <a:rPr lang="ru-RU"/>
              <a:pPr/>
              <a:t>16</a:t>
            </a:fld>
            <a:endParaRPr lang="ru-RU"/>
          </a:p>
        </p:txBody>
      </p:sp>
      <p:sp>
        <p:nvSpPr>
          <p:cNvPr id="103426" name="Rectangle 2"/>
          <p:cNvSpPr>
            <a:spLocks noGrp="1" noRot="1" noChangeAspect="1" noChangeArrowheads="1" noTextEdit="1"/>
          </p:cNvSpPr>
          <p:nvPr>
            <p:ph type="sldImg"/>
          </p:nvPr>
        </p:nvSpPr>
        <p:spPr>
          <a:xfrm>
            <a:off x="1143000" y="685800"/>
            <a:ext cx="4572000" cy="3429000"/>
          </a:xfrm>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Rot="1" noChangeAspect="1" noChangeArrowheads="1" noTextEdit="1"/>
          </p:cNvSpPr>
          <p:nvPr>
            <p:ph type="sldImg"/>
          </p:nvPr>
        </p:nvSpPr>
        <p:spPr>
          <a:ln/>
        </p:spPr>
      </p:sp>
      <p:sp>
        <p:nvSpPr>
          <p:cNvPr id="37890" name="Rectangle 8"/>
          <p:cNvSpPr>
            <a:spLocks noGrp="1" noChangeArrowheads="1"/>
          </p:cNvSpPr>
          <p:nvPr>
            <p:ph type="body" idx="1"/>
          </p:nvPr>
        </p:nvSpPr>
        <p:spPr>
          <a:xfrm>
            <a:off x="696517" y="4343704"/>
            <a:ext cx="5787926" cy="4112381"/>
          </a:xfrm>
          <a:noFill/>
        </p:spPr>
        <p:txBody>
          <a:bodyPr lIns="97044" tIns="48522" rIns="97044" bIns="48522"/>
          <a:lstStyle/>
          <a:p>
            <a:pPr>
              <a:spcBef>
                <a:spcPct val="20000"/>
              </a:spcBef>
            </a:pPr>
            <a:endParaRPr lang="en-US" sz="1100" dirty="0">
              <a:cs typeface="Arial" charset="0"/>
            </a:endParaRPr>
          </a:p>
        </p:txBody>
      </p:sp>
      <p:sp>
        <p:nvSpPr>
          <p:cNvPr id="4" name="Left Brace 10"/>
          <p:cNvSpPr/>
          <p:nvPr/>
        </p:nvSpPr>
        <p:spPr>
          <a:xfrm flipH="1" flipV="1">
            <a:off x="4635255" y="1492652"/>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4746600" y="1461059"/>
            <a:ext cx="1923046" cy="377485"/>
          </a:xfrm>
          <a:prstGeom prst="rect">
            <a:avLst/>
          </a:prstGeom>
          <a:noFill/>
          <a:ln>
            <a:solidFill>
              <a:schemeClr val="tx1"/>
            </a:solidFill>
          </a:ln>
        </p:spPr>
        <p:txBody>
          <a:bodyPr wrap="none" lIns="99514" tIns="49757" rIns="99514" bIns="49757" rtlCol="0">
            <a:spAutoFit/>
          </a:bodyPr>
          <a:lstStyle/>
          <a:p>
            <a:r>
              <a:rPr lang="en-US" dirty="0" smtClean="0"/>
              <a:t>Podkolzin</a:t>
            </a:r>
            <a:r>
              <a:rPr lang="en-US" dirty="0"/>
              <a:t>: pS229A</a:t>
            </a:r>
            <a:endParaRPr lang="ru-RU" dirty="0"/>
          </a:p>
        </p:txBody>
      </p:sp>
      <p:sp>
        <p:nvSpPr>
          <p:cNvPr id="6" name="Left Brace 10"/>
          <p:cNvSpPr/>
          <p:nvPr/>
        </p:nvSpPr>
        <p:spPr>
          <a:xfrm rot="10800000" flipH="1" flipV="1">
            <a:off x="2098230" y="1267261"/>
            <a:ext cx="142068" cy="608729"/>
          </a:xfrm>
          <a:prstGeom prst="leftBrace">
            <a:avLst>
              <a:gd name="adj1" fmla="val 0"/>
              <a:gd name="adj2" fmla="val 2684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1406615" y="1192099"/>
            <a:ext cx="1923046" cy="377485"/>
          </a:xfrm>
          <a:prstGeom prst="rect">
            <a:avLst/>
          </a:prstGeom>
          <a:noFill/>
          <a:ln>
            <a:solidFill>
              <a:schemeClr val="tx1"/>
            </a:solidFill>
          </a:ln>
        </p:spPr>
        <p:txBody>
          <a:bodyPr wrap="none" lIns="99514" tIns="49757" rIns="99514" bIns="49757" rtlCol="0">
            <a:spAutoFit/>
          </a:bodyPr>
          <a:lstStyle/>
          <a:p>
            <a:r>
              <a:rPr lang="en-US" dirty="0" smtClean="0"/>
              <a:t>Podkolzin</a:t>
            </a:r>
            <a:r>
              <a:rPr lang="en-US" dirty="0"/>
              <a:t>: pS228A</a:t>
            </a:r>
            <a:endParaRPr lang="ru-RU" dirty="0"/>
          </a:p>
        </p:txBody>
      </p:sp>
      <p:sp>
        <p:nvSpPr>
          <p:cNvPr id="8" name="Left Brace 10"/>
          <p:cNvSpPr/>
          <p:nvPr/>
        </p:nvSpPr>
        <p:spPr>
          <a:xfrm flipH="1" flipV="1">
            <a:off x="4635255" y="1813495"/>
            <a:ext cx="111345" cy="221072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4746600" y="2758436"/>
            <a:ext cx="1923046" cy="377485"/>
          </a:xfrm>
          <a:prstGeom prst="rect">
            <a:avLst/>
          </a:prstGeom>
          <a:noFill/>
          <a:ln>
            <a:solidFill>
              <a:schemeClr val="tx1"/>
            </a:solidFill>
          </a:ln>
        </p:spPr>
        <p:txBody>
          <a:bodyPr wrap="none" lIns="99514" tIns="49757" rIns="99514" bIns="49757" rtlCol="0">
            <a:spAutoFit/>
          </a:bodyPr>
          <a:lstStyle/>
          <a:p>
            <a:r>
              <a:rPr lang="en-US" dirty="0" smtClean="0"/>
              <a:t>Podkolzin</a:t>
            </a:r>
            <a:r>
              <a:rPr lang="en-US" dirty="0"/>
              <a:t>: pS230A</a:t>
            </a:r>
            <a:endParaRPr lang="ru-RU" dirty="0"/>
          </a:p>
        </p:txBody>
      </p:sp>
      <p:cxnSp>
        <p:nvCxnSpPr>
          <p:cNvPr id="3" name="Straight Connector 2"/>
          <p:cNvCxnSpPr/>
          <p:nvPr/>
        </p:nvCxnSpPr>
        <p:spPr>
          <a:xfrm>
            <a:off x="2090929" y="1750307"/>
            <a:ext cx="783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03871" y="1621480"/>
            <a:ext cx="1915031" cy="377485"/>
          </a:xfrm>
          <a:prstGeom prst="rect">
            <a:avLst/>
          </a:prstGeom>
          <a:noFill/>
          <a:ln>
            <a:solidFill>
              <a:schemeClr val="tx1"/>
            </a:solidFill>
          </a:ln>
        </p:spPr>
        <p:txBody>
          <a:bodyPr wrap="none" lIns="99514" tIns="49757" rIns="99514" bIns="49757" rtlCol="0">
            <a:spAutoFit/>
          </a:bodyPr>
          <a:lstStyle/>
          <a:p>
            <a:r>
              <a:rPr lang="en-US" dirty="0" smtClean="0"/>
              <a:t>Podkolzin</a:t>
            </a:r>
            <a:r>
              <a:rPr lang="en-US" dirty="0"/>
              <a:t>: pS229B</a:t>
            </a:r>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Rot="1" noChangeAspect="1" noChangeArrowheads="1" noTextEdit="1"/>
          </p:cNvSpPr>
          <p:nvPr>
            <p:ph type="sldImg"/>
          </p:nvPr>
        </p:nvSpPr>
        <p:spPr>
          <a:ln/>
        </p:spPr>
      </p:sp>
      <p:sp>
        <p:nvSpPr>
          <p:cNvPr id="37890" name="Rectangle 8"/>
          <p:cNvSpPr>
            <a:spLocks noGrp="1" noChangeArrowheads="1"/>
          </p:cNvSpPr>
          <p:nvPr>
            <p:ph type="body" idx="1"/>
          </p:nvPr>
        </p:nvSpPr>
        <p:spPr>
          <a:xfrm>
            <a:off x="696517" y="4343704"/>
            <a:ext cx="5787926" cy="4112381"/>
          </a:xfrm>
          <a:noFill/>
        </p:spPr>
        <p:txBody>
          <a:bodyPr lIns="97044" tIns="48522" rIns="97044" bIns="48522"/>
          <a:lstStyle/>
          <a:p>
            <a:pPr>
              <a:spcBef>
                <a:spcPct val="20000"/>
              </a:spcBef>
            </a:pPr>
            <a:endParaRPr lang="en-US" sz="1100" dirty="0">
              <a:cs typeface="Arial" charset="0"/>
            </a:endParaRPr>
          </a:p>
        </p:txBody>
      </p:sp>
      <p:sp>
        <p:nvSpPr>
          <p:cNvPr id="4" name="Left Brace 10"/>
          <p:cNvSpPr/>
          <p:nvPr/>
        </p:nvSpPr>
        <p:spPr>
          <a:xfrm flipH="1" flipV="1">
            <a:off x="4635255" y="1330359"/>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4746600" y="1307307"/>
            <a:ext cx="1834432"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60</a:t>
            </a:r>
            <a:r>
              <a:rPr lang="en-US" dirty="0"/>
              <a:t>B</a:t>
            </a:r>
            <a:endParaRPr lang="ru-RU" dirty="0"/>
          </a:p>
        </p:txBody>
      </p:sp>
      <p:sp>
        <p:nvSpPr>
          <p:cNvPr id="6" name="Left Brace 10"/>
          <p:cNvSpPr/>
          <p:nvPr/>
        </p:nvSpPr>
        <p:spPr>
          <a:xfrm rot="10800000" flipH="1" flipV="1">
            <a:off x="2095880" y="1555839"/>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1450569" y="1524245"/>
            <a:ext cx="1842447"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60</a:t>
            </a:r>
            <a:r>
              <a:rPr lang="en-US" dirty="0"/>
              <a:t>A</a:t>
            </a:r>
            <a:endParaRPr lang="ru-RU" dirty="0"/>
          </a:p>
        </p:txBody>
      </p:sp>
      <p:sp>
        <p:nvSpPr>
          <p:cNvPr id="8" name="Left Brace 10"/>
          <p:cNvSpPr/>
          <p:nvPr/>
        </p:nvSpPr>
        <p:spPr>
          <a:xfrm flipH="1" flipV="1">
            <a:off x="4635255" y="1836547"/>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4746600" y="1813495"/>
            <a:ext cx="1832829"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60</a:t>
            </a:r>
            <a:r>
              <a:rPr lang="en-US" dirty="0" smtClean="0"/>
              <a:t>C</a:t>
            </a:r>
            <a:endParaRPr lang="ru-RU" dirty="0"/>
          </a:p>
        </p:txBody>
      </p:sp>
      <p:sp>
        <p:nvSpPr>
          <p:cNvPr id="10" name="Left Brace 10"/>
          <p:cNvSpPr/>
          <p:nvPr/>
        </p:nvSpPr>
        <p:spPr>
          <a:xfrm flipH="1" flipV="1">
            <a:off x="4645159" y="2327935"/>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1" name="TextBox 10"/>
          <p:cNvSpPr txBox="1"/>
          <p:nvPr/>
        </p:nvSpPr>
        <p:spPr>
          <a:xfrm>
            <a:off x="4756504" y="2304883"/>
            <a:ext cx="1852065"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60</a:t>
            </a:r>
            <a:r>
              <a:rPr lang="en-US" dirty="0" smtClean="0"/>
              <a:t>D</a:t>
            </a:r>
            <a:endParaRPr lang="ru-RU" dirty="0"/>
          </a:p>
        </p:txBody>
      </p:sp>
      <p:sp>
        <p:nvSpPr>
          <p:cNvPr id="12" name="Left Brace 10"/>
          <p:cNvSpPr/>
          <p:nvPr/>
        </p:nvSpPr>
        <p:spPr>
          <a:xfrm flipH="1" flipV="1">
            <a:off x="4645159" y="2796605"/>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3" name="TextBox 12"/>
          <p:cNvSpPr txBox="1"/>
          <p:nvPr/>
        </p:nvSpPr>
        <p:spPr>
          <a:xfrm>
            <a:off x="4756503" y="2773553"/>
            <a:ext cx="1821608"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60</a:t>
            </a:r>
            <a:r>
              <a:rPr lang="en-US" dirty="0" smtClean="0"/>
              <a:t>E</a:t>
            </a:r>
            <a:endParaRPr lang="ru-RU" dirty="0"/>
          </a:p>
        </p:txBody>
      </p:sp>
      <p:sp>
        <p:nvSpPr>
          <p:cNvPr id="14" name="Left Brace 10"/>
          <p:cNvSpPr/>
          <p:nvPr/>
        </p:nvSpPr>
        <p:spPr>
          <a:xfrm flipH="1" flipV="1">
            <a:off x="4645159" y="3297525"/>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5" name="TextBox 14"/>
          <p:cNvSpPr txBox="1"/>
          <p:nvPr/>
        </p:nvSpPr>
        <p:spPr>
          <a:xfrm>
            <a:off x="4756504" y="3274475"/>
            <a:ext cx="1815196"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60</a:t>
            </a:r>
            <a:r>
              <a:rPr lang="en-US" dirty="0" smtClean="0"/>
              <a:t>F</a:t>
            </a:r>
            <a:endParaRPr lang="ru-RU" dirty="0"/>
          </a:p>
        </p:txBody>
      </p:sp>
      <p:sp>
        <p:nvSpPr>
          <p:cNvPr id="16" name="Left Brace 10"/>
          <p:cNvSpPr/>
          <p:nvPr/>
        </p:nvSpPr>
        <p:spPr>
          <a:xfrm rot="10800000" flipH="1" flipV="1">
            <a:off x="2100631" y="1908275"/>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7" name="TextBox 16"/>
          <p:cNvSpPr txBox="1"/>
          <p:nvPr/>
        </p:nvSpPr>
        <p:spPr>
          <a:xfrm>
            <a:off x="1455320" y="1876681"/>
            <a:ext cx="1842447"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a:t>
            </a:r>
            <a:r>
              <a:rPr lang="en-US" dirty="0"/>
              <a:t>2A</a:t>
            </a:r>
            <a:endParaRPr lang="ru-RU" dirty="0"/>
          </a:p>
        </p:txBody>
      </p:sp>
      <p:sp>
        <p:nvSpPr>
          <p:cNvPr id="18" name="Left Brace 10"/>
          <p:cNvSpPr/>
          <p:nvPr/>
        </p:nvSpPr>
        <p:spPr>
          <a:xfrm rot="10800000" flipH="1" flipV="1">
            <a:off x="2100631" y="2304567"/>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9" name="TextBox 18"/>
          <p:cNvSpPr txBox="1"/>
          <p:nvPr/>
        </p:nvSpPr>
        <p:spPr>
          <a:xfrm>
            <a:off x="1455320" y="2272973"/>
            <a:ext cx="1834432"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a:t>
            </a:r>
            <a:r>
              <a:rPr lang="en-US" dirty="0"/>
              <a:t>2B</a:t>
            </a:r>
            <a:endParaRPr lang="ru-RU" dirty="0"/>
          </a:p>
        </p:txBody>
      </p:sp>
      <p:sp>
        <p:nvSpPr>
          <p:cNvPr id="20" name="Left Brace 10"/>
          <p:cNvSpPr/>
          <p:nvPr/>
        </p:nvSpPr>
        <p:spPr>
          <a:xfrm rot="10800000" flipH="1" flipV="1">
            <a:off x="2100631" y="2773555"/>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21" name="TextBox 20"/>
          <p:cNvSpPr txBox="1"/>
          <p:nvPr/>
        </p:nvSpPr>
        <p:spPr>
          <a:xfrm>
            <a:off x="1455320" y="2741961"/>
            <a:ext cx="1832829"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a:t>
            </a:r>
            <a:r>
              <a:rPr lang="en-US" dirty="0"/>
              <a:t>2C</a:t>
            </a:r>
            <a:endParaRPr lang="ru-RU" dirty="0"/>
          </a:p>
        </p:txBody>
      </p:sp>
      <p:sp>
        <p:nvSpPr>
          <p:cNvPr id="22" name="Left Brace 10"/>
          <p:cNvSpPr/>
          <p:nvPr/>
        </p:nvSpPr>
        <p:spPr>
          <a:xfrm rot="10800000" flipH="1" flipV="1">
            <a:off x="2095880" y="3304373"/>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23" name="TextBox 22"/>
          <p:cNvSpPr txBox="1"/>
          <p:nvPr/>
        </p:nvSpPr>
        <p:spPr>
          <a:xfrm>
            <a:off x="1450569" y="3272780"/>
            <a:ext cx="1842447"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a:t>
            </a:r>
            <a:r>
              <a:rPr lang="en-US" dirty="0"/>
              <a:t>3A</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Rot="1" noChangeAspect="1" noChangeArrowheads="1" noTextEdit="1"/>
          </p:cNvSpPr>
          <p:nvPr>
            <p:ph type="sldImg"/>
          </p:nvPr>
        </p:nvSpPr>
        <p:spPr>
          <a:ln/>
        </p:spPr>
      </p:sp>
      <p:sp>
        <p:nvSpPr>
          <p:cNvPr id="37890" name="Rectangle 8"/>
          <p:cNvSpPr>
            <a:spLocks noGrp="1" noChangeArrowheads="1"/>
          </p:cNvSpPr>
          <p:nvPr>
            <p:ph type="body" idx="1"/>
          </p:nvPr>
        </p:nvSpPr>
        <p:spPr>
          <a:xfrm>
            <a:off x="696517" y="4343704"/>
            <a:ext cx="5787926" cy="4112381"/>
          </a:xfrm>
          <a:noFill/>
        </p:spPr>
        <p:txBody>
          <a:bodyPr lIns="97044" tIns="48522" rIns="97044" bIns="48522"/>
          <a:lstStyle/>
          <a:p>
            <a:pPr>
              <a:spcBef>
                <a:spcPct val="20000"/>
              </a:spcBef>
            </a:pPr>
            <a:endParaRPr lang="en-US" sz="1100" dirty="0">
              <a:cs typeface="Arial" charset="0"/>
            </a:endParaRPr>
          </a:p>
        </p:txBody>
      </p:sp>
      <p:sp>
        <p:nvSpPr>
          <p:cNvPr id="4" name="Left Brace 10"/>
          <p:cNvSpPr/>
          <p:nvPr/>
        </p:nvSpPr>
        <p:spPr>
          <a:xfrm flipH="1" flipV="1">
            <a:off x="4635255" y="1330359"/>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4746600" y="1307307"/>
            <a:ext cx="1834432"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60</a:t>
            </a:r>
            <a:r>
              <a:rPr lang="en-US" dirty="0"/>
              <a:t>B</a:t>
            </a:r>
            <a:endParaRPr lang="ru-RU" dirty="0"/>
          </a:p>
        </p:txBody>
      </p:sp>
      <p:sp>
        <p:nvSpPr>
          <p:cNvPr id="6" name="Left Brace 10"/>
          <p:cNvSpPr/>
          <p:nvPr/>
        </p:nvSpPr>
        <p:spPr>
          <a:xfrm rot="10800000" flipH="1" flipV="1">
            <a:off x="2095880" y="1555839"/>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1450569" y="1524245"/>
            <a:ext cx="1842447"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60</a:t>
            </a:r>
            <a:r>
              <a:rPr lang="en-US" dirty="0"/>
              <a:t>A</a:t>
            </a:r>
            <a:endParaRPr lang="ru-RU" dirty="0"/>
          </a:p>
        </p:txBody>
      </p:sp>
      <p:sp>
        <p:nvSpPr>
          <p:cNvPr id="8" name="Left Brace 10"/>
          <p:cNvSpPr/>
          <p:nvPr/>
        </p:nvSpPr>
        <p:spPr>
          <a:xfrm flipH="1" flipV="1">
            <a:off x="4635255" y="1913423"/>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4746600" y="1890372"/>
            <a:ext cx="1842447"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a:t>
            </a:r>
            <a:r>
              <a:rPr lang="en-US" dirty="0"/>
              <a:t>4</a:t>
            </a:r>
            <a:r>
              <a:rPr lang="en-US" dirty="0" smtClean="0"/>
              <a:t>A</a:t>
            </a:r>
            <a:endParaRPr lang="ru-RU" dirty="0"/>
          </a:p>
        </p:txBody>
      </p:sp>
      <p:sp>
        <p:nvSpPr>
          <p:cNvPr id="10" name="Left Brace 10"/>
          <p:cNvSpPr/>
          <p:nvPr/>
        </p:nvSpPr>
        <p:spPr>
          <a:xfrm flipH="1" flipV="1">
            <a:off x="4635255" y="2302532"/>
            <a:ext cx="111345" cy="25765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1" name="TextBox 10"/>
          <p:cNvSpPr txBox="1"/>
          <p:nvPr/>
        </p:nvSpPr>
        <p:spPr>
          <a:xfrm>
            <a:off x="4746600" y="2279481"/>
            <a:ext cx="1834432"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a:t>
            </a:r>
            <a:r>
              <a:rPr lang="en-US" dirty="0"/>
              <a:t>4B</a:t>
            </a:r>
            <a:endParaRPr lang="ru-RU" dirty="0"/>
          </a:p>
        </p:txBody>
      </p:sp>
      <p:sp>
        <p:nvSpPr>
          <p:cNvPr id="12" name="Left Brace 10"/>
          <p:cNvSpPr/>
          <p:nvPr/>
        </p:nvSpPr>
        <p:spPr>
          <a:xfrm flipH="1" flipV="1">
            <a:off x="4637148" y="2668591"/>
            <a:ext cx="111345" cy="118074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3" name="TextBox 12"/>
          <p:cNvSpPr txBox="1"/>
          <p:nvPr/>
        </p:nvSpPr>
        <p:spPr>
          <a:xfrm>
            <a:off x="4750986" y="3090821"/>
            <a:ext cx="1842447" cy="377485"/>
          </a:xfrm>
          <a:prstGeom prst="rect">
            <a:avLst/>
          </a:prstGeom>
          <a:noFill/>
          <a:ln>
            <a:solidFill>
              <a:schemeClr val="tx1"/>
            </a:solidFill>
          </a:ln>
        </p:spPr>
        <p:txBody>
          <a:bodyPr wrap="none" lIns="99514" tIns="49757" rIns="99514" bIns="49757" rtlCol="0">
            <a:spAutoFit/>
          </a:bodyPr>
          <a:lstStyle/>
          <a:p>
            <a:r>
              <a:rPr lang="ru-RU" dirty="0" smtClean="0"/>
              <a:t>Лукьянова</a:t>
            </a:r>
            <a:r>
              <a:rPr lang="en-US" dirty="0"/>
              <a:t>: p</a:t>
            </a:r>
            <a:r>
              <a:rPr lang="ru-RU" dirty="0"/>
              <a:t>6</a:t>
            </a:r>
            <a:r>
              <a:rPr lang="en-US" dirty="0" smtClean="0"/>
              <a:t>5A</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Rot="1" noChangeAspect="1" noChangeArrowheads="1" noTextEdit="1"/>
          </p:cNvSpPr>
          <p:nvPr>
            <p:ph type="sldImg"/>
          </p:nvPr>
        </p:nvSpPr>
        <p:spPr>
          <a:ln/>
        </p:spPr>
      </p:sp>
      <p:sp>
        <p:nvSpPr>
          <p:cNvPr id="37890" name="Rectangle 8"/>
          <p:cNvSpPr>
            <a:spLocks noGrp="1" noChangeArrowheads="1"/>
          </p:cNvSpPr>
          <p:nvPr>
            <p:ph type="body" idx="1"/>
          </p:nvPr>
        </p:nvSpPr>
        <p:spPr>
          <a:xfrm>
            <a:off x="696517" y="4343704"/>
            <a:ext cx="5787926" cy="4112381"/>
          </a:xfrm>
          <a:noFill/>
        </p:spPr>
        <p:txBody>
          <a:bodyPr lIns="97044" tIns="48522" rIns="97044" bIns="48522"/>
          <a:lstStyle/>
          <a:p>
            <a:pPr>
              <a:spcBef>
                <a:spcPct val="20000"/>
              </a:spcBef>
            </a:pPr>
            <a:endParaRPr lang="en-US" sz="1100" dirty="0">
              <a:cs typeface="Arial" charset="0"/>
            </a:endParaRPr>
          </a:p>
        </p:txBody>
      </p:sp>
      <p:sp>
        <p:nvSpPr>
          <p:cNvPr id="4" name="Left Brace 10"/>
          <p:cNvSpPr/>
          <p:nvPr/>
        </p:nvSpPr>
        <p:spPr>
          <a:xfrm flipH="1" flipV="1">
            <a:off x="4645125" y="1409399"/>
            <a:ext cx="111345" cy="599844"/>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4756469" y="1548900"/>
            <a:ext cx="3626525" cy="377485"/>
          </a:xfrm>
          <a:prstGeom prst="rect">
            <a:avLst/>
          </a:prstGeom>
          <a:noFill/>
          <a:ln>
            <a:solidFill>
              <a:schemeClr val="tx1"/>
            </a:solidFill>
          </a:ln>
        </p:spPr>
        <p:txBody>
          <a:bodyPr wrap="none" lIns="99514" tIns="49757" rIns="99514" bIns="49757" rtlCol="0">
            <a:spAutoFit/>
          </a:bodyPr>
          <a:lstStyle/>
          <a:p>
            <a:r>
              <a:rPr lang="ru-RU" dirty="0" smtClean="0"/>
              <a:t>Клинические рекомендации</a:t>
            </a:r>
            <a:r>
              <a:rPr lang="en-US" dirty="0"/>
              <a:t>: p</a:t>
            </a:r>
            <a:r>
              <a:rPr lang="ru-RU" dirty="0"/>
              <a:t>13</a:t>
            </a:r>
            <a:r>
              <a:rPr lang="en-US" dirty="0"/>
              <a:t>H</a:t>
            </a:r>
            <a:endParaRPr lang="ru-RU" dirty="0"/>
          </a:p>
        </p:txBody>
      </p:sp>
      <p:sp>
        <p:nvSpPr>
          <p:cNvPr id="6" name="Left Brace 10"/>
          <p:cNvSpPr/>
          <p:nvPr/>
        </p:nvSpPr>
        <p:spPr>
          <a:xfrm flipH="1" flipV="1">
            <a:off x="4641599" y="2077511"/>
            <a:ext cx="111345" cy="173758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4752945" y="2785879"/>
            <a:ext cx="1923046" cy="377485"/>
          </a:xfrm>
          <a:prstGeom prst="rect">
            <a:avLst/>
          </a:prstGeom>
          <a:noFill/>
          <a:ln>
            <a:solidFill>
              <a:schemeClr val="tx1"/>
            </a:solidFill>
          </a:ln>
        </p:spPr>
        <p:txBody>
          <a:bodyPr wrap="none" lIns="99514" tIns="49757" rIns="99514" bIns="49757" rtlCol="0">
            <a:spAutoFit/>
          </a:bodyPr>
          <a:lstStyle/>
          <a:p>
            <a:r>
              <a:rPr lang="en-US" dirty="0" smtClean="0"/>
              <a:t>Podkolzin</a:t>
            </a:r>
            <a:r>
              <a:rPr lang="en-US" dirty="0"/>
              <a:t>: pS231A</a:t>
            </a:r>
            <a:endParaRPr lang="ru-RU" dirty="0"/>
          </a:p>
        </p:txBody>
      </p:sp>
      <p:sp>
        <p:nvSpPr>
          <p:cNvPr id="8" name="Left Brace 10"/>
          <p:cNvSpPr/>
          <p:nvPr/>
        </p:nvSpPr>
        <p:spPr>
          <a:xfrm rot="10800000" flipH="1" flipV="1">
            <a:off x="2103914" y="2317480"/>
            <a:ext cx="111345" cy="103304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925513" y="2673580"/>
            <a:ext cx="1178400" cy="1485480"/>
          </a:xfrm>
          <a:prstGeom prst="rect">
            <a:avLst/>
          </a:prstGeom>
          <a:noFill/>
          <a:ln>
            <a:solidFill>
              <a:schemeClr val="tx1"/>
            </a:solidFill>
          </a:ln>
        </p:spPr>
        <p:txBody>
          <a:bodyPr wrap="square" lIns="99514" tIns="49757" rIns="99514" bIns="49757" rtlCol="0">
            <a:spAutoFit/>
          </a:bodyPr>
          <a:lstStyle/>
          <a:p>
            <a:r>
              <a:rPr lang="ru-RU" dirty="0" smtClean="0"/>
              <a:t>Клинические рекомендации</a:t>
            </a:r>
            <a:r>
              <a:rPr lang="en-US" dirty="0"/>
              <a:t>: p</a:t>
            </a:r>
            <a:r>
              <a:rPr lang="ru-RU" dirty="0"/>
              <a:t>13</a:t>
            </a:r>
            <a:r>
              <a:rPr lang="en-US" dirty="0"/>
              <a:t>I</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Rot="1" noChangeAspect="1" noChangeArrowheads="1" noTextEdit="1"/>
          </p:cNvSpPr>
          <p:nvPr>
            <p:ph type="sldImg"/>
          </p:nvPr>
        </p:nvSpPr>
        <p:spPr>
          <a:ln/>
        </p:spPr>
      </p:sp>
      <p:sp>
        <p:nvSpPr>
          <p:cNvPr id="37890" name="Rectangle 8"/>
          <p:cNvSpPr>
            <a:spLocks noGrp="1" noChangeArrowheads="1"/>
          </p:cNvSpPr>
          <p:nvPr>
            <p:ph type="body" idx="1"/>
          </p:nvPr>
        </p:nvSpPr>
        <p:spPr>
          <a:xfrm>
            <a:off x="696517" y="4343704"/>
            <a:ext cx="5787926" cy="4112381"/>
          </a:xfrm>
          <a:noFill/>
        </p:spPr>
        <p:txBody>
          <a:bodyPr lIns="97044" tIns="48522" rIns="97044" bIns="48522"/>
          <a:lstStyle/>
          <a:p>
            <a:pPr>
              <a:spcBef>
                <a:spcPct val="20000"/>
              </a:spcBef>
            </a:pPr>
            <a:endParaRPr lang="en-US" sz="1100" dirty="0">
              <a:cs typeface="Arial" charset="0"/>
            </a:endParaRPr>
          </a:p>
        </p:txBody>
      </p:sp>
      <p:sp>
        <p:nvSpPr>
          <p:cNvPr id="4" name="Left Brace 10"/>
          <p:cNvSpPr/>
          <p:nvPr/>
        </p:nvSpPr>
        <p:spPr>
          <a:xfrm flipH="1" flipV="1">
            <a:off x="4654506" y="1455883"/>
            <a:ext cx="111345" cy="24109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4765851" y="1411725"/>
            <a:ext cx="1393606" cy="377485"/>
          </a:xfrm>
          <a:prstGeom prst="rect">
            <a:avLst/>
          </a:prstGeom>
          <a:noFill/>
          <a:ln>
            <a:solidFill>
              <a:schemeClr val="tx1"/>
            </a:solidFill>
          </a:ln>
        </p:spPr>
        <p:txBody>
          <a:bodyPr wrap="none" lIns="99514" tIns="49757" rIns="99514" bIns="49757" rtlCol="0">
            <a:spAutoFit/>
          </a:bodyPr>
          <a:lstStyle/>
          <a:p>
            <a:r>
              <a:rPr lang="en-US" dirty="0" smtClean="0"/>
              <a:t>Ramani: p2A</a:t>
            </a:r>
            <a:endParaRPr lang="ru-RU" dirty="0"/>
          </a:p>
        </p:txBody>
      </p:sp>
      <p:sp>
        <p:nvSpPr>
          <p:cNvPr id="6" name="Left Brace 10"/>
          <p:cNvSpPr/>
          <p:nvPr/>
        </p:nvSpPr>
        <p:spPr>
          <a:xfrm flipH="1" flipV="1">
            <a:off x="4654505" y="1776725"/>
            <a:ext cx="111345" cy="1854967"/>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4765851" y="2543784"/>
            <a:ext cx="1385591" cy="377485"/>
          </a:xfrm>
          <a:prstGeom prst="rect">
            <a:avLst/>
          </a:prstGeom>
          <a:noFill/>
          <a:ln>
            <a:solidFill>
              <a:schemeClr val="tx1"/>
            </a:solidFill>
          </a:ln>
        </p:spPr>
        <p:txBody>
          <a:bodyPr wrap="none" lIns="99514" tIns="49757" rIns="99514" bIns="49757" rtlCol="0">
            <a:spAutoFit/>
          </a:bodyPr>
          <a:lstStyle/>
          <a:p>
            <a:r>
              <a:rPr lang="en-US" dirty="0" smtClean="0"/>
              <a:t>Ramani: p2B</a:t>
            </a:r>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Rot="1" noChangeAspect="1" noChangeArrowheads="1" noTextEdit="1"/>
          </p:cNvSpPr>
          <p:nvPr>
            <p:ph type="sldImg"/>
          </p:nvPr>
        </p:nvSpPr>
        <p:spPr>
          <a:ln/>
        </p:spPr>
      </p:sp>
      <p:sp>
        <p:nvSpPr>
          <p:cNvPr id="4" name="Left Brace 10"/>
          <p:cNvSpPr/>
          <p:nvPr/>
        </p:nvSpPr>
        <p:spPr>
          <a:xfrm rot="10800000" flipH="1" flipV="1">
            <a:off x="2115181" y="3447785"/>
            <a:ext cx="111345" cy="133624"/>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1422461" y="3260568"/>
            <a:ext cx="1923046" cy="377485"/>
          </a:xfrm>
          <a:prstGeom prst="rect">
            <a:avLst/>
          </a:prstGeom>
          <a:noFill/>
          <a:ln>
            <a:solidFill>
              <a:schemeClr val="tx1"/>
            </a:solidFill>
          </a:ln>
        </p:spPr>
        <p:txBody>
          <a:bodyPr wrap="none" lIns="99514" tIns="49757" rIns="99514" bIns="49757" rtlCol="0">
            <a:spAutoFit/>
          </a:bodyPr>
          <a:lstStyle/>
          <a:p>
            <a:r>
              <a:rPr lang="en-US" dirty="0" err="1" smtClean="0"/>
              <a:t>Podkolzin</a:t>
            </a:r>
            <a:r>
              <a:rPr lang="en-US" dirty="0" smtClean="0"/>
              <a:t>: pS229A</a:t>
            </a:r>
            <a:endParaRPr lang="ru-RU" dirty="0"/>
          </a:p>
        </p:txBody>
      </p:sp>
      <p:sp>
        <p:nvSpPr>
          <p:cNvPr id="6" name="Left Brace 10"/>
          <p:cNvSpPr/>
          <p:nvPr/>
        </p:nvSpPr>
        <p:spPr>
          <a:xfrm rot="5400000" flipH="1" flipV="1">
            <a:off x="2775212" y="4136820"/>
            <a:ext cx="216831" cy="261360"/>
          </a:xfrm>
          <a:prstGeom prst="leftBrace">
            <a:avLst>
              <a:gd name="adj1" fmla="val 0"/>
              <a:gd name="adj2" fmla="val 1979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2323598" y="4994539"/>
            <a:ext cx="1923046" cy="377485"/>
          </a:xfrm>
          <a:prstGeom prst="rect">
            <a:avLst/>
          </a:prstGeom>
          <a:noFill/>
          <a:ln>
            <a:solidFill>
              <a:schemeClr val="tx1"/>
            </a:solidFill>
          </a:ln>
        </p:spPr>
        <p:txBody>
          <a:bodyPr wrap="none" lIns="99514" tIns="49757" rIns="99514" bIns="49757" rtlCol="0">
            <a:spAutoFit/>
          </a:bodyPr>
          <a:lstStyle/>
          <a:p>
            <a:r>
              <a:rPr lang="en-US" dirty="0" err="1" smtClean="0"/>
              <a:t>Podkolzin</a:t>
            </a:r>
            <a:r>
              <a:rPr lang="en-US" dirty="0" smtClean="0"/>
              <a:t>: pS232A</a:t>
            </a:r>
            <a:endParaRPr lang="ru-RU" dirty="0"/>
          </a:p>
        </p:txBody>
      </p:sp>
      <p:sp>
        <p:nvSpPr>
          <p:cNvPr id="8" name="Left Brace 10"/>
          <p:cNvSpPr/>
          <p:nvPr/>
        </p:nvSpPr>
        <p:spPr>
          <a:xfrm rot="5400000" flipH="1" flipV="1">
            <a:off x="3503899" y="3823164"/>
            <a:ext cx="216427" cy="888265"/>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3082641" y="5198971"/>
            <a:ext cx="1747998" cy="377485"/>
          </a:xfrm>
          <a:prstGeom prst="rect">
            <a:avLst/>
          </a:prstGeom>
          <a:noFill/>
          <a:ln>
            <a:solidFill>
              <a:schemeClr val="tx1"/>
            </a:solidFill>
          </a:ln>
        </p:spPr>
        <p:txBody>
          <a:bodyPr wrap="none" lIns="99514" tIns="49757" rIns="99514" bIns="49757" rtlCol="0">
            <a:spAutoFit/>
          </a:bodyPr>
          <a:lstStyle/>
          <a:p>
            <a:r>
              <a:rPr lang="en-US" dirty="0" err="1" smtClean="0"/>
              <a:t>Veselova</a:t>
            </a:r>
            <a:r>
              <a:rPr lang="en-US" dirty="0" smtClean="0"/>
              <a:t>: p411A</a:t>
            </a:r>
            <a:endParaRPr lang="ru-RU" dirty="0"/>
          </a:p>
        </p:txBody>
      </p:sp>
      <p:sp>
        <p:nvSpPr>
          <p:cNvPr id="10" name="Left Brace 10"/>
          <p:cNvSpPr/>
          <p:nvPr/>
        </p:nvSpPr>
        <p:spPr>
          <a:xfrm flipH="1" flipV="1">
            <a:off x="4634765" y="3516649"/>
            <a:ext cx="111345" cy="133624"/>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1" name="TextBox 10"/>
          <p:cNvSpPr txBox="1"/>
          <p:nvPr/>
        </p:nvSpPr>
        <p:spPr>
          <a:xfrm>
            <a:off x="4746111" y="3420989"/>
            <a:ext cx="1747998" cy="377485"/>
          </a:xfrm>
          <a:prstGeom prst="rect">
            <a:avLst/>
          </a:prstGeom>
          <a:noFill/>
          <a:ln>
            <a:solidFill>
              <a:schemeClr val="tx1"/>
            </a:solidFill>
          </a:ln>
        </p:spPr>
        <p:txBody>
          <a:bodyPr wrap="none" lIns="99514" tIns="49757" rIns="99514" bIns="49757" rtlCol="0">
            <a:spAutoFit/>
          </a:bodyPr>
          <a:lstStyle/>
          <a:p>
            <a:r>
              <a:rPr lang="en-US" dirty="0" err="1" smtClean="0"/>
              <a:t>Veselova</a:t>
            </a:r>
            <a:r>
              <a:rPr lang="en-US" dirty="0" smtClean="0"/>
              <a:t>: p407A</a:t>
            </a:r>
            <a:endParaRPr lang="ru-RU" dirty="0"/>
          </a:p>
        </p:txBody>
      </p:sp>
      <p:sp>
        <p:nvSpPr>
          <p:cNvPr id="12" name="Left Brace 10"/>
          <p:cNvSpPr/>
          <p:nvPr/>
        </p:nvSpPr>
        <p:spPr>
          <a:xfrm rot="10800000" flipH="1" flipV="1">
            <a:off x="2115181" y="3655112"/>
            <a:ext cx="111345" cy="133624"/>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3" name="TextBox 12"/>
          <p:cNvSpPr txBox="1"/>
          <p:nvPr/>
        </p:nvSpPr>
        <p:spPr>
          <a:xfrm>
            <a:off x="1626642" y="3628864"/>
            <a:ext cx="1292681" cy="377485"/>
          </a:xfrm>
          <a:prstGeom prst="rect">
            <a:avLst/>
          </a:prstGeom>
          <a:noFill/>
          <a:ln>
            <a:solidFill>
              <a:schemeClr val="tx1"/>
            </a:solidFill>
          </a:ln>
        </p:spPr>
        <p:txBody>
          <a:bodyPr wrap="none" lIns="99514" tIns="49757" rIns="99514" bIns="49757" rtlCol="0">
            <a:spAutoFit/>
          </a:bodyPr>
          <a:lstStyle/>
          <a:p>
            <a:r>
              <a:rPr lang="en-US" dirty="0" err="1" smtClean="0"/>
              <a:t>Lobzin</a:t>
            </a:r>
            <a:r>
              <a:rPr lang="en-US" dirty="0" smtClean="0"/>
              <a:t>: p3A</a:t>
            </a:r>
            <a:endParaRPr lang="ru-RU" dirty="0"/>
          </a:p>
        </p:txBody>
      </p:sp>
      <p:sp>
        <p:nvSpPr>
          <p:cNvPr id="14" name="Left Brace 10"/>
          <p:cNvSpPr/>
          <p:nvPr/>
        </p:nvSpPr>
        <p:spPr>
          <a:xfrm rot="5400000" flipH="1" flipV="1">
            <a:off x="4169046" y="4079893"/>
            <a:ext cx="235679" cy="394052"/>
          </a:xfrm>
          <a:prstGeom prst="leftBrace">
            <a:avLst>
              <a:gd name="adj1" fmla="val 0"/>
              <a:gd name="adj2" fmla="val 7932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5" name="TextBox 14"/>
          <p:cNvSpPr txBox="1"/>
          <p:nvPr/>
        </p:nvSpPr>
        <p:spPr>
          <a:xfrm>
            <a:off x="4199787" y="4403832"/>
            <a:ext cx="1409700" cy="377485"/>
          </a:xfrm>
          <a:prstGeom prst="rect">
            <a:avLst/>
          </a:prstGeom>
          <a:noFill/>
          <a:ln>
            <a:solidFill>
              <a:schemeClr val="tx1"/>
            </a:solidFill>
          </a:ln>
        </p:spPr>
        <p:txBody>
          <a:bodyPr wrap="none" lIns="99514" tIns="49757" rIns="99514" bIns="49757" rtlCol="0">
            <a:spAutoFit/>
          </a:bodyPr>
          <a:lstStyle/>
          <a:p>
            <a:r>
              <a:rPr lang="en-US" dirty="0" err="1" smtClean="0"/>
              <a:t>Lobzin</a:t>
            </a:r>
            <a:r>
              <a:rPr lang="en-US" dirty="0" smtClean="0"/>
              <a:t>: p23A</a:t>
            </a:r>
            <a:endParaRPr lang="ru-RU" dirty="0"/>
          </a:p>
        </p:txBody>
      </p:sp>
      <p:cxnSp>
        <p:nvCxnSpPr>
          <p:cNvPr id="3" name="Elbow Connector 2"/>
          <p:cNvCxnSpPr/>
          <p:nvPr/>
        </p:nvCxnSpPr>
        <p:spPr>
          <a:xfrm rot="16200000" flipH="1">
            <a:off x="4586294" y="3722036"/>
            <a:ext cx="476205" cy="207253"/>
          </a:xfrm>
          <a:prstGeom prst="bentConnector3">
            <a:avLst>
              <a:gd name="adj1" fmla="val 6345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746111" y="4063765"/>
            <a:ext cx="1739983" cy="377485"/>
          </a:xfrm>
          <a:prstGeom prst="rect">
            <a:avLst/>
          </a:prstGeom>
          <a:noFill/>
          <a:ln>
            <a:solidFill>
              <a:schemeClr val="tx1"/>
            </a:solidFill>
          </a:ln>
        </p:spPr>
        <p:txBody>
          <a:bodyPr wrap="none" lIns="99514" tIns="49757" rIns="99514" bIns="49757" rtlCol="0">
            <a:spAutoFit/>
          </a:bodyPr>
          <a:lstStyle/>
          <a:p>
            <a:r>
              <a:rPr lang="en-US" dirty="0" err="1" smtClean="0"/>
              <a:t>Veselova</a:t>
            </a:r>
            <a:r>
              <a:rPr lang="en-US" dirty="0" smtClean="0"/>
              <a:t>: p407B</a:t>
            </a:r>
            <a:endParaRPr lang="ru-RU" dirty="0"/>
          </a:p>
        </p:txBody>
      </p:sp>
      <p:cxnSp>
        <p:nvCxnSpPr>
          <p:cNvPr id="19" name="Elbow Connector 18"/>
          <p:cNvCxnSpPr/>
          <p:nvPr/>
        </p:nvCxnSpPr>
        <p:spPr>
          <a:xfrm rot="16200000" flipV="1">
            <a:off x="1742003" y="3113010"/>
            <a:ext cx="570165" cy="226871"/>
          </a:xfrm>
          <a:prstGeom prst="bentConnector3">
            <a:avLst>
              <a:gd name="adj1" fmla="val 62359"/>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401218" y="2626241"/>
            <a:ext cx="1923046" cy="377485"/>
          </a:xfrm>
          <a:prstGeom prst="rect">
            <a:avLst/>
          </a:prstGeom>
          <a:noFill/>
          <a:ln>
            <a:solidFill>
              <a:schemeClr val="tx1"/>
            </a:solidFill>
          </a:ln>
        </p:spPr>
        <p:txBody>
          <a:bodyPr wrap="none" lIns="99514" tIns="49757" rIns="99514" bIns="49757" rtlCol="0">
            <a:spAutoFit/>
          </a:bodyPr>
          <a:lstStyle/>
          <a:p>
            <a:r>
              <a:rPr lang="en-US" dirty="0" err="1" smtClean="0"/>
              <a:t>Podkolzin</a:t>
            </a:r>
            <a:r>
              <a:rPr lang="en-US" dirty="0" smtClean="0"/>
              <a:t>: pS228A</a:t>
            </a:r>
            <a:endParaRPr lang="ru-RU" dirty="0"/>
          </a:p>
        </p:txBody>
      </p:sp>
      <p:cxnSp>
        <p:nvCxnSpPr>
          <p:cNvPr id="24" name="Straight Connector 23"/>
          <p:cNvCxnSpPr/>
          <p:nvPr/>
        </p:nvCxnSpPr>
        <p:spPr>
          <a:xfrm>
            <a:off x="2140521" y="3721925"/>
            <a:ext cx="0" cy="8329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37348" y="4001433"/>
            <a:ext cx="1292681" cy="377485"/>
          </a:xfrm>
          <a:prstGeom prst="rect">
            <a:avLst/>
          </a:prstGeom>
          <a:noFill/>
          <a:ln>
            <a:solidFill>
              <a:schemeClr val="tx1"/>
            </a:solidFill>
          </a:ln>
        </p:spPr>
        <p:txBody>
          <a:bodyPr wrap="none" lIns="99514" tIns="49757" rIns="99514" bIns="49757" rtlCol="0">
            <a:spAutoFit/>
          </a:bodyPr>
          <a:lstStyle/>
          <a:p>
            <a:r>
              <a:rPr lang="en-US" dirty="0" err="1" smtClean="0"/>
              <a:t>Lobzin</a:t>
            </a:r>
            <a:r>
              <a:rPr lang="en-US" dirty="0" smtClean="0"/>
              <a:t>: p5A</a:t>
            </a:r>
            <a:endParaRPr lang="ru-RU" dirty="0"/>
          </a:p>
        </p:txBody>
      </p:sp>
      <p:cxnSp>
        <p:nvCxnSpPr>
          <p:cNvPr id="30" name="Straight Connector 29"/>
          <p:cNvCxnSpPr/>
          <p:nvPr/>
        </p:nvCxnSpPr>
        <p:spPr>
          <a:xfrm>
            <a:off x="2022091" y="4121421"/>
            <a:ext cx="1184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020994" y="4554917"/>
            <a:ext cx="1184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535293" y="4403832"/>
            <a:ext cx="1292681" cy="377485"/>
          </a:xfrm>
          <a:prstGeom prst="rect">
            <a:avLst/>
          </a:prstGeom>
          <a:noFill/>
          <a:ln>
            <a:solidFill>
              <a:schemeClr val="tx1"/>
            </a:solidFill>
          </a:ln>
        </p:spPr>
        <p:txBody>
          <a:bodyPr wrap="none" lIns="99514" tIns="49757" rIns="99514" bIns="49757" rtlCol="0">
            <a:spAutoFit/>
          </a:bodyPr>
          <a:lstStyle/>
          <a:p>
            <a:r>
              <a:rPr lang="en-US" dirty="0" err="1" smtClean="0"/>
              <a:t>Lobzin</a:t>
            </a:r>
            <a:r>
              <a:rPr lang="en-US" dirty="0" smtClean="0"/>
              <a:t>: p6A</a:t>
            </a:r>
            <a:endParaRPr lang="ru-RU" dirty="0"/>
          </a:p>
        </p:txBody>
      </p:sp>
      <p:cxnSp>
        <p:nvCxnSpPr>
          <p:cNvPr id="37" name="Straight Connector 36"/>
          <p:cNvCxnSpPr/>
          <p:nvPr/>
        </p:nvCxnSpPr>
        <p:spPr>
          <a:xfrm>
            <a:off x="2955279" y="4269293"/>
            <a:ext cx="121" cy="7252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39130" y="4386832"/>
            <a:ext cx="1915031" cy="377485"/>
          </a:xfrm>
          <a:prstGeom prst="rect">
            <a:avLst/>
          </a:prstGeom>
          <a:noFill/>
          <a:ln>
            <a:solidFill>
              <a:schemeClr val="tx1"/>
            </a:solidFill>
          </a:ln>
        </p:spPr>
        <p:txBody>
          <a:bodyPr wrap="none" lIns="99514" tIns="49757" rIns="99514" bIns="49757" rtlCol="0">
            <a:spAutoFit/>
          </a:bodyPr>
          <a:lstStyle/>
          <a:p>
            <a:r>
              <a:rPr lang="en-US" dirty="0" err="1" smtClean="0"/>
              <a:t>Podkolzin</a:t>
            </a:r>
            <a:r>
              <a:rPr lang="en-US" dirty="0" smtClean="0"/>
              <a:t>: pS232B</a:t>
            </a:r>
            <a:endParaRPr lang="ru-RU" dirty="0"/>
          </a:p>
        </p:txBody>
      </p:sp>
      <p:cxnSp>
        <p:nvCxnSpPr>
          <p:cNvPr id="41" name="Straight Connector 40"/>
          <p:cNvCxnSpPr/>
          <p:nvPr/>
        </p:nvCxnSpPr>
        <p:spPr>
          <a:xfrm>
            <a:off x="3209229" y="4271680"/>
            <a:ext cx="4842" cy="9174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90760" y="4267295"/>
            <a:ext cx="1" cy="4877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258534" y="4382581"/>
            <a:ext cx="1739983" cy="377485"/>
          </a:xfrm>
          <a:prstGeom prst="rect">
            <a:avLst/>
          </a:prstGeom>
          <a:noFill/>
          <a:ln>
            <a:solidFill>
              <a:schemeClr val="tx1"/>
            </a:solidFill>
          </a:ln>
        </p:spPr>
        <p:txBody>
          <a:bodyPr wrap="none" lIns="99514" tIns="49757" rIns="99514" bIns="49757" rtlCol="0">
            <a:spAutoFit/>
          </a:bodyPr>
          <a:lstStyle/>
          <a:p>
            <a:r>
              <a:rPr lang="en-US" dirty="0" err="1" smtClean="0"/>
              <a:t>Veselova</a:t>
            </a:r>
            <a:r>
              <a:rPr lang="en-US" dirty="0" smtClean="0"/>
              <a:t>: p411B</a:t>
            </a:r>
            <a:endParaRPr lang="ru-RU" dirty="0"/>
          </a:p>
        </p:txBody>
      </p:sp>
      <p:sp>
        <p:nvSpPr>
          <p:cNvPr id="49" name="TextBox 48"/>
          <p:cNvSpPr txBox="1"/>
          <p:nvPr/>
        </p:nvSpPr>
        <p:spPr>
          <a:xfrm>
            <a:off x="3396992" y="4765992"/>
            <a:ext cx="1738380" cy="377485"/>
          </a:xfrm>
          <a:prstGeom prst="rect">
            <a:avLst/>
          </a:prstGeom>
          <a:noFill/>
          <a:ln>
            <a:solidFill>
              <a:schemeClr val="tx1"/>
            </a:solidFill>
          </a:ln>
        </p:spPr>
        <p:txBody>
          <a:bodyPr wrap="none" lIns="99514" tIns="49757" rIns="99514" bIns="49757" rtlCol="0">
            <a:spAutoFit/>
          </a:bodyPr>
          <a:lstStyle/>
          <a:p>
            <a:r>
              <a:rPr lang="en-US" dirty="0" err="1" smtClean="0"/>
              <a:t>Veselova</a:t>
            </a:r>
            <a:r>
              <a:rPr lang="en-US" dirty="0" smtClean="0"/>
              <a:t>: p411C</a:t>
            </a:r>
            <a:endParaRPr lang="ru-RU" dirty="0"/>
          </a:p>
        </p:txBody>
      </p:sp>
      <p:cxnSp>
        <p:nvCxnSpPr>
          <p:cNvPr id="51" name="Straight Connector 50"/>
          <p:cNvCxnSpPr/>
          <p:nvPr/>
        </p:nvCxnSpPr>
        <p:spPr>
          <a:xfrm>
            <a:off x="4177521" y="4281455"/>
            <a:ext cx="510" cy="757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140571" y="5038551"/>
            <a:ext cx="1292681" cy="377485"/>
          </a:xfrm>
          <a:prstGeom prst="rect">
            <a:avLst/>
          </a:prstGeom>
          <a:noFill/>
          <a:ln>
            <a:solidFill>
              <a:schemeClr val="tx1"/>
            </a:solidFill>
          </a:ln>
        </p:spPr>
        <p:txBody>
          <a:bodyPr wrap="none" lIns="99514" tIns="49757" rIns="99514" bIns="49757" rtlCol="0">
            <a:spAutoFit/>
          </a:bodyPr>
          <a:lstStyle/>
          <a:p>
            <a:r>
              <a:rPr lang="en-US" dirty="0" err="1" smtClean="0"/>
              <a:t>Lobzin</a:t>
            </a:r>
            <a:r>
              <a:rPr lang="en-US" dirty="0" smtClean="0"/>
              <a:t>: p5A</a:t>
            </a:r>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41413" y="684213"/>
            <a:ext cx="4572000" cy="3429000"/>
          </a:xfrm>
          <a:ln/>
        </p:spPr>
      </p:sp>
      <p:sp>
        <p:nvSpPr>
          <p:cNvPr id="50178" name="Rectangle 3"/>
          <p:cNvSpPr>
            <a:spLocks noGrp="1" noChangeArrowheads="1"/>
          </p:cNvSpPr>
          <p:nvPr>
            <p:ph type="body" idx="1"/>
          </p:nvPr>
        </p:nvSpPr>
        <p:spPr>
          <a:xfrm>
            <a:off x="696518" y="4339168"/>
            <a:ext cx="5862340" cy="4552347"/>
          </a:xfrm>
          <a:noFill/>
        </p:spPr>
        <p:txBody>
          <a:bodyPr/>
          <a:lstStyle/>
          <a:p>
            <a:endParaRPr lang="en-US" sz="1000" dirty="0"/>
          </a:p>
        </p:txBody>
      </p:sp>
      <p:sp>
        <p:nvSpPr>
          <p:cNvPr id="4" name="Left Brace 10"/>
          <p:cNvSpPr/>
          <p:nvPr/>
        </p:nvSpPr>
        <p:spPr>
          <a:xfrm flipH="1" flipV="1">
            <a:off x="4664371" y="1267213"/>
            <a:ext cx="111345" cy="35492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4775716" y="1284253"/>
            <a:ext cx="1270175" cy="377485"/>
          </a:xfrm>
          <a:prstGeom prst="rect">
            <a:avLst/>
          </a:prstGeom>
          <a:noFill/>
          <a:ln>
            <a:solidFill>
              <a:schemeClr val="tx1"/>
            </a:solidFill>
          </a:ln>
        </p:spPr>
        <p:txBody>
          <a:bodyPr wrap="none" lIns="99514" tIns="49757" rIns="99514" bIns="49757" rtlCol="0">
            <a:spAutoFit/>
          </a:bodyPr>
          <a:lstStyle/>
          <a:p>
            <a:r>
              <a:rPr lang="en-US" dirty="0" smtClean="0"/>
              <a:t>Ramig: p4A</a:t>
            </a:r>
            <a:endParaRPr lang="ru-RU" dirty="0"/>
          </a:p>
        </p:txBody>
      </p:sp>
      <p:sp>
        <p:nvSpPr>
          <p:cNvPr id="6" name="Left Brace 10"/>
          <p:cNvSpPr/>
          <p:nvPr/>
        </p:nvSpPr>
        <p:spPr>
          <a:xfrm flipH="1" flipV="1">
            <a:off x="4664371" y="1704091"/>
            <a:ext cx="111345" cy="1980889"/>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4775716" y="2534112"/>
            <a:ext cx="2112970" cy="377485"/>
          </a:xfrm>
          <a:prstGeom prst="rect">
            <a:avLst/>
          </a:prstGeom>
          <a:noFill/>
          <a:ln>
            <a:solidFill>
              <a:schemeClr val="tx1"/>
            </a:solidFill>
          </a:ln>
        </p:spPr>
        <p:txBody>
          <a:bodyPr wrap="none" lIns="99514" tIns="49757" rIns="99514" bIns="49757" rtlCol="0">
            <a:spAutoFit/>
          </a:bodyPr>
          <a:lstStyle/>
          <a:p>
            <a:r>
              <a:rPr lang="en-US" dirty="0" err="1" smtClean="0"/>
              <a:t>Boshuizen</a:t>
            </a:r>
            <a:r>
              <a:rPr lang="en-US" dirty="0" smtClean="0"/>
              <a:t>: p13007A</a:t>
            </a:r>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47763" y="684213"/>
            <a:ext cx="4572000" cy="3429000"/>
          </a:xfrm>
          <a:ln/>
        </p:spPr>
      </p:sp>
      <p:sp>
        <p:nvSpPr>
          <p:cNvPr id="50178" name="Rectangle 3"/>
          <p:cNvSpPr>
            <a:spLocks noGrp="1" noChangeArrowheads="1"/>
          </p:cNvSpPr>
          <p:nvPr>
            <p:ph type="body" idx="1"/>
          </p:nvPr>
        </p:nvSpPr>
        <p:spPr>
          <a:xfrm>
            <a:off x="696518" y="4339168"/>
            <a:ext cx="5862340" cy="4552347"/>
          </a:xfrm>
          <a:noFill/>
        </p:spPr>
        <p:txBody>
          <a:bodyPr/>
          <a:lstStyle/>
          <a:p>
            <a:endParaRPr lang="en-US" dirty="0"/>
          </a:p>
        </p:txBody>
      </p:sp>
      <p:sp>
        <p:nvSpPr>
          <p:cNvPr id="4" name="Left Brace 10"/>
          <p:cNvSpPr/>
          <p:nvPr/>
        </p:nvSpPr>
        <p:spPr>
          <a:xfrm flipH="1" flipV="1">
            <a:off x="4658266" y="991739"/>
            <a:ext cx="120741" cy="255738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4779007" y="2110008"/>
            <a:ext cx="2493587" cy="377485"/>
          </a:xfrm>
          <a:prstGeom prst="rect">
            <a:avLst/>
          </a:prstGeom>
          <a:noFill/>
          <a:ln>
            <a:solidFill>
              <a:schemeClr val="tx1"/>
            </a:solidFill>
          </a:ln>
        </p:spPr>
        <p:txBody>
          <a:bodyPr wrap="none" lIns="99514" tIns="49757" rIns="99514" bIns="49757" rtlCol="0">
            <a:spAutoFit/>
          </a:bodyPr>
          <a:lstStyle/>
          <a:p>
            <a:r>
              <a:rPr lang="en-US" dirty="0" smtClean="0"/>
              <a:t>Velazquez 1996: p1025A</a:t>
            </a:r>
            <a:endParaRPr lang="ru-RU" dirty="0"/>
          </a:p>
        </p:txBody>
      </p:sp>
      <p:sp>
        <p:nvSpPr>
          <p:cNvPr id="6" name="Left Brace 10"/>
          <p:cNvSpPr/>
          <p:nvPr/>
        </p:nvSpPr>
        <p:spPr>
          <a:xfrm rot="10800000" flipH="1" flipV="1">
            <a:off x="2075705" y="1486274"/>
            <a:ext cx="120741" cy="442300"/>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1202266" y="1547000"/>
            <a:ext cx="2493587" cy="377485"/>
          </a:xfrm>
          <a:prstGeom prst="rect">
            <a:avLst/>
          </a:prstGeom>
          <a:noFill/>
          <a:ln>
            <a:solidFill>
              <a:schemeClr val="tx1"/>
            </a:solidFill>
          </a:ln>
        </p:spPr>
        <p:txBody>
          <a:bodyPr wrap="none" lIns="99514" tIns="49757" rIns="99514" bIns="49757" rtlCol="0">
            <a:spAutoFit/>
          </a:bodyPr>
          <a:lstStyle/>
          <a:p>
            <a:r>
              <a:rPr lang="en-US" dirty="0" smtClean="0"/>
              <a:t>Velazquez 1996: p1024A</a:t>
            </a:r>
            <a:endParaRPr lang="ru-RU" dirty="0"/>
          </a:p>
        </p:txBody>
      </p:sp>
      <p:sp>
        <p:nvSpPr>
          <p:cNvPr id="8" name="Left Brace 10"/>
          <p:cNvSpPr/>
          <p:nvPr/>
        </p:nvSpPr>
        <p:spPr>
          <a:xfrm rot="10800000" flipH="1" flipV="1">
            <a:off x="2072357" y="3402152"/>
            <a:ext cx="120741" cy="207695"/>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1202266" y="3345578"/>
            <a:ext cx="2493587" cy="377485"/>
          </a:xfrm>
          <a:prstGeom prst="rect">
            <a:avLst/>
          </a:prstGeom>
          <a:noFill/>
          <a:ln>
            <a:solidFill>
              <a:schemeClr val="tx1"/>
            </a:solidFill>
          </a:ln>
        </p:spPr>
        <p:txBody>
          <a:bodyPr wrap="none" lIns="99514" tIns="49757" rIns="99514" bIns="49757" rtlCol="0">
            <a:spAutoFit/>
          </a:bodyPr>
          <a:lstStyle/>
          <a:p>
            <a:r>
              <a:rPr lang="en-US" dirty="0" smtClean="0"/>
              <a:t>Velazquez 1996: p1023A</a:t>
            </a: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41413" y="684213"/>
            <a:ext cx="4572000" cy="3429000"/>
          </a:xfrm>
          <a:ln/>
        </p:spPr>
      </p:sp>
      <p:sp>
        <p:nvSpPr>
          <p:cNvPr id="50178" name="Rectangle 3"/>
          <p:cNvSpPr>
            <a:spLocks noGrp="1" noChangeArrowheads="1"/>
          </p:cNvSpPr>
          <p:nvPr>
            <p:ph type="body" idx="1"/>
          </p:nvPr>
        </p:nvSpPr>
        <p:spPr>
          <a:xfrm>
            <a:off x="696518" y="4339168"/>
            <a:ext cx="5862340" cy="4552347"/>
          </a:xfrm>
          <a:noFill/>
        </p:spPr>
        <p:txBody>
          <a:bodyPr/>
          <a:lstStyle/>
          <a:p>
            <a:pPr>
              <a:spcBef>
                <a:spcPct val="0"/>
              </a:spcBef>
            </a:pPr>
            <a:endParaRPr lang="en-US" dirty="0" smtClean="0"/>
          </a:p>
        </p:txBody>
      </p:sp>
      <p:sp>
        <p:nvSpPr>
          <p:cNvPr id="4" name="Left Brace 10"/>
          <p:cNvSpPr/>
          <p:nvPr/>
        </p:nvSpPr>
        <p:spPr>
          <a:xfrm flipH="1" flipV="1">
            <a:off x="4658266" y="1358147"/>
            <a:ext cx="120741" cy="256255"/>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4779007" y="1325852"/>
            <a:ext cx="2485571" cy="377485"/>
          </a:xfrm>
          <a:prstGeom prst="rect">
            <a:avLst/>
          </a:prstGeom>
          <a:noFill/>
          <a:ln>
            <a:solidFill>
              <a:schemeClr val="tx1"/>
            </a:solidFill>
          </a:ln>
        </p:spPr>
        <p:txBody>
          <a:bodyPr wrap="none" lIns="99514" tIns="49757" rIns="99514" bIns="49757" rtlCol="0">
            <a:spAutoFit/>
          </a:bodyPr>
          <a:lstStyle/>
          <a:p>
            <a:r>
              <a:rPr lang="en-US" dirty="0" smtClean="0"/>
              <a:t>Velazquez 1996: p1022B</a:t>
            </a:r>
            <a:endParaRPr lang="ru-RU" dirty="0"/>
          </a:p>
        </p:txBody>
      </p:sp>
      <p:sp>
        <p:nvSpPr>
          <p:cNvPr id="6" name="Left Brace 10"/>
          <p:cNvSpPr/>
          <p:nvPr/>
        </p:nvSpPr>
        <p:spPr>
          <a:xfrm flipH="1" flipV="1">
            <a:off x="4658266" y="1678990"/>
            <a:ext cx="120741" cy="2179700"/>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4779007" y="2608417"/>
            <a:ext cx="2493587" cy="377485"/>
          </a:xfrm>
          <a:prstGeom prst="rect">
            <a:avLst/>
          </a:prstGeom>
          <a:noFill/>
          <a:ln>
            <a:solidFill>
              <a:schemeClr val="tx1"/>
            </a:solidFill>
          </a:ln>
        </p:spPr>
        <p:txBody>
          <a:bodyPr wrap="none" lIns="99514" tIns="49757" rIns="99514" bIns="49757" rtlCol="0">
            <a:spAutoFit/>
          </a:bodyPr>
          <a:lstStyle/>
          <a:p>
            <a:r>
              <a:rPr lang="en-US" dirty="0" smtClean="0"/>
              <a:t>Velazquez 1996: p1026A</a:t>
            </a:r>
            <a:endParaRPr lang="ru-RU" dirty="0"/>
          </a:p>
        </p:txBody>
      </p:sp>
      <p:sp>
        <p:nvSpPr>
          <p:cNvPr id="8" name="Left Brace 10"/>
          <p:cNvSpPr/>
          <p:nvPr/>
        </p:nvSpPr>
        <p:spPr>
          <a:xfrm rot="10800000" flipH="1" flipV="1">
            <a:off x="2096224" y="1358147"/>
            <a:ext cx="120741" cy="256255"/>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1223677" y="1322385"/>
            <a:ext cx="2493587" cy="377485"/>
          </a:xfrm>
          <a:prstGeom prst="rect">
            <a:avLst/>
          </a:prstGeom>
          <a:noFill/>
          <a:ln>
            <a:solidFill>
              <a:schemeClr val="tx1"/>
            </a:solidFill>
          </a:ln>
        </p:spPr>
        <p:txBody>
          <a:bodyPr wrap="none" lIns="99514" tIns="49757" rIns="99514" bIns="49757" rtlCol="0">
            <a:spAutoFit/>
          </a:bodyPr>
          <a:lstStyle/>
          <a:p>
            <a:r>
              <a:rPr lang="en-US" dirty="0" smtClean="0"/>
              <a:t>Velazquez 2000: p1608A</a:t>
            </a:r>
            <a:endParaRPr lang="ru-RU" dirty="0"/>
          </a:p>
        </p:txBody>
      </p:sp>
      <p:cxnSp>
        <p:nvCxnSpPr>
          <p:cNvPr id="3" name="Elbow Connector 2"/>
          <p:cNvCxnSpPr/>
          <p:nvPr/>
        </p:nvCxnSpPr>
        <p:spPr>
          <a:xfrm rot="5400000" flipH="1" flipV="1">
            <a:off x="4599485" y="1192391"/>
            <a:ext cx="442037" cy="145727"/>
          </a:xfrm>
          <a:prstGeom prst="bentConnector3">
            <a:avLst>
              <a:gd name="adj1" fmla="val 63044"/>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79007" y="717247"/>
            <a:ext cx="2493587" cy="377485"/>
          </a:xfrm>
          <a:prstGeom prst="rect">
            <a:avLst/>
          </a:prstGeom>
          <a:noFill/>
          <a:ln>
            <a:solidFill>
              <a:schemeClr val="tx1"/>
            </a:solidFill>
          </a:ln>
        </p:spPr>
        <p:txBody>
          <a:bodyPr wrap="none" lIns="99514" tIns="49757" rIns="99514" bIns="49757" rtlCol="0">
            <a:spAutoFit/>
          </a:bodyPr>
          <a:lstStyle/>
          <a:p>
            <a:r>
              <a:rPr lang="en-US" dirty="0" smtClean="0"/>
              <a:t>Velazquez 1996: p1022A</a:t>
            </a:r>
            <a:endParaRPr lang="ru-RU" dirty="0"/>
          </a:p>
        </p:txBody>
      </p:sp>
      <p:cxnSp>
        <p:nvCxnSpPr>
          <p:cNvPr id="15" name="Straight Connector 14"/>
          <p:cNvCxnSpPr/>
          <p:nvPr/>
        </p:nvCxnSpPr>
        <p:spPr>
          <a:xfrm>
            <a:off x="4717105" y="3292855"/>
            <a:ext cx="1010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818112" y="3132433"/>
            <a:ext cx="2485571" cy="377485"/>
          </a:xfrm>
          <a:prstGeom prst="rect">
            <a:avLst/>
          </a:prstGeom>
          <a:noFill/>
          <a:ln>
            <a:solidFill>
              <a:schemeClr val="tx1"/>
            </a:solidFill>
          </a:ln>
        </p:spPr>
        <p:txBody>
          <a:bodyPr wrap="none" lIns="99514" tIns="49757" rIns="99514" bIns="49757" rtlCol="0">
            <a:spAutoFit/>
          </a:bodyPr>
          <a:lstStyle/>
          <a:p>
            <a:r>
              <a:rPr lang="en-US" dirty="0" smtClean="0"/>
              <a:t>Velazquez 1996: p1026B</a:t>
            </a:r>
            <a:endParaRPr lang="ru-RU" dirty="0"/>
          </a:p>
        </p:txBody>
      </p:sp>
      <p:cxnSp>
        <p:nvCxnSpPr>
          <p:cNvPr id="13" name="Elbow Connector 12"/>
          <p:cNvCxnSpPr/>
          <p:nvPr/>
        </p:nvCxnSpPr>
        <p:spPr>
          <a:xfrm rot="5400000">
            <a:off x="1840604" y="1600650"/>
            <a:ext cx="397193" cy="168439"/>
          </a:xfrm>
          <a:prstGeom prst="bentConnector3">
            <a:avLst>
              <a:gd name="adj1" fmla="val 66129"/>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23677" y="1883468"/>
            <a:ext cx="2493587" cy="377485"/>
          </a:xfrm>
          <a:prstGeom prst="rect">
            <a:avLst/>
          </a:prstGeom>
          <a:noFill/>
          <a:ln>
            <a:solidFill>
              <a:schemeClr val="tx1"/>
            </a:solidFill>
          </a:ln>
        </p:spPr>
        <p:txBody>
          <a:bodyPr wrap="none" lIns="99514" tIns="49757" rIns="99514" bIns="49757" rtlCol="0">
            <a:spAutoFit/>
          </a:bodyPr>
          <a:lstStyle/>
          <a:p>
            <a:r>
              <a:rPr lang="en-US" dirty="0" smtClean="0"/>
              <a:t>Velazquez 2000: p1604A</a:t>
            </a:r>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41413" y="684213"/>
            <a:ext cx="4572000" cy="3429000"/>
          </a:xfrm>
          <a:ln/>
        </p:spPr>
      </p:sp>
      <p:sp>
        <p:nvSpPr>
          <p:cNvPr id="50178" name="Rectangle 3"/>
          <p:cNvSpPr>
            <a:spLocks noGrp="1" noChangeArrowheads="1"/>
          </p:cNvSpPr>
          <p:nvPr>
            <p:ph type="body" idx="1"/>
          </p:nvPr>
        </p:nvSpPr>
        <p:spPr>
          <a:xfrm>
            <a:off x="696518" y="4339168"/>
            <a:ext cx="5862340" cy="4552347"/>
          </a:xfrm>
          <a:noFill/>
        </p:spPr>
        <p:txBody>
          <a:bodyPr/>
          <a:lstStyle/>
          <a:p>
            <a:pPr>
              <a:lnSpc>
                <a:spcPct val="90000"/>
              </a:lnSpc>
              <a:defRPr/>
            </a:pPr>
            <a:endParaRPr lang="en-US" sz="1000" dirty="0"/>
          </a:p>
        </p:txBody>
      </p:sp>
      <p:sp>
        <p:nvSpPr>
          <p:cNvPr id="6" name="Left Brace 10"/>
          <p:cNvSpPr/>
          <p:nvPr/>
        </p:nvSpPr>
        <p:spPr>
          <a:xfrm rot="10800000" flipH="1" flipV="1">
            <a:off x="1984323" y="1384166"/>
            <a:ext cx="213221" cy="2152797"/>
          </a:xfrm>
          <a:prstGeom prst="leftBrace">
            <a:avLst>
              <a:gd name="adj1" fmla="val 0"/>
              <a:gd name="adj2" fmla="val 5476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8" name="Left Brace 10"/>
          <p:cNvSpPr/>
          <p:nvPr/>
        </p:nvSpPr>
        <p:spPr>
          <a:xfrm flipH="1" flipV="1">
            <a:off x="4654505" y="1281271"/>
            <a:ext cx="111345" cy="2501355"/>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4765849" y="2371527"/>
            <a:ext cx="1567051" cy="377485"/>
          </a:xfrm>
          <a:prstGeom prst="rect">
            <a:avLst/>
          </a:prstGeom>
          <a:noFill/>
          <a:ln>
            <a:solidFill>
              <a:schemeClr val="tx1"/>
            </a:solidFill>
          </a:ln>
        </p:spPr>
        <p:txBody>
          <a:bodyPr wrap="none" lIns="99514" tIns="49757" rIns="99514" bIns="49757" rtlCol="0">
            <a:spAutoFit/>
          </a:bodyPr>
          <a:lstStyle/>
          <a:p>
            <a:r>
              <a:rPr lang="en-US" dirty="0" smtClean="0"/>
              <a:t>Jayaram</a:t>
            </a:r>
            <a:r>
              <a:rPr lang="en-US" dirty="0"/>
              <a:t>: p</a:t>
            </a:r>
            <a:r>
              <a:rPr lang="en-US" dirty="0" smtClean="0"/>
              <a:t>69A</a:t>
            </a:r>
            <a:endParaRPr lang="ru-RU" dirty="0"/>
          </a:p>
        </p:txBody>
      </p:sp>
      <p:sp>
        <p:nvSpPr>
          <p:cNvPr id="11" name="TextBox 10"/>
          <p:cNvSpPr txBox="1"/>
          <p:nvPr/>
        </p:nvSpPr>
        <p:spPr>
          <a:xfrm>
            <a:off x="4763082" y="1723371"/>
            <a:ext cx="1878226" cy="377485"/>
          </a:xfrm>
          <a:prstGeom prst="rect">
            <a:avLst/>
          </a:prstGeom>
          <a:noFill/>
          <a:ln>
            <a:solidFill>
              <a:schemeClr val="tx1"/>
            </a:solidFill>
          </a:ln>
        </p:spPr>
        <p:txBody>
          <a:bodyPr wrap="none" lIns="99514" tIns="49757" rIns="99514" bIns="49757" rtlCol="0">
            <a:spAutoFit/>
          </a:bodyPr>
          <a:lstStyle/>
          <a:p>
            <a:r>
              <a:rPr lang="en-US" dirty="0" smtClean="0"/>
              <a:t>Dennehy: p3137A</a:t>
            </a:r>
            <a:endParaRPr lang="ru-RU" dirty="0"/>
          </a:p>
        </p:txBody>
      </p:sp>
      <p:cxnSp>
        <p:nvCxnSpPr>
          <p:cNvPr id="3" name="Straight Connector 2"/>
          <p:cNvCxnSpPr>
            <a:stCxn id="11" idx="1"/>
          </p:cNvCxnSpPr>
          <p:nvPr/>
        </p:nvCxnSpPr>
        <p:spPr>
          <a:xfrm flipH="1" flipV="1">
            <a:off x="4710178" y="1883469"/>
            <a:ext cx="52904" cy="28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89925" y="2164220"/>
            <a:ext cx="1010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84322" y="1710547"/>
            <a:ext cx="1010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44128" y="1550125"/>
            <a:ext cx="2365347" cy="377485"/>
          </a:xfrm>
          <a:prstGeom prst="rect">
            <a:avLst/>
          </a:prstGeom>
          <a:noFill/>
          <a:ln>
            <a:solidFill>
              <a:schemeClr val="tx1"/>
            </a:solidFill>
          </a:ln>
        </p:spPr>
        <p:txBody>
          <a:bodyPr wrap="none" lIns="99514" tIns="49757" rIns="99514" bIns="49757" rtlCol="0">
            <a:spAutoFit/>
          </a:bodyPr>
          <a:lstStyle/>
          <a:p>
            <a:r>
              <a:rPr lang="en-US" dirty="0" smtClean="0"/>
              <a:t>Velazquez 2009: pS54A</a:t>
            </a:r>
            <a:endParaRPr lang="ru-RU" dirty="0"/>
          </a:p>
        </p:txBody>
      </p:sp>
      <p:sp>
        <p:nvSpPr>
          <p:cNvPr id="15" name="TextBox 14"/>
          <p:cNvSpPr txBox="1"/>
          <p:nvPr/>
        </p:nvSpPr>
        <p:spPr>
          <a:xfrm>
            <a:off x="1144128" y="2004369"/>
            <a:ext cx="2365347" cy="377485"/>
          </a:xfrm>
          <a:prstGeom prst="rect">
            <a:avLst/>
          </a:prstGeom>
          <a:noFill/>
          <a:ln>
            <a:solidFill>
              <a:schemeClr val="tx1"/>
            </a:solidFill>
          </a:ln>
        </p:spPr>
        <p:txBody>
          <a:bodyPr wrap="none" lIns="99514" tIns="49757" rIns="99514" bIns="49757" rtlCol="0">
            <a:spAutoFit/>
          </a:bodyPr>
          <a:lstStyle/>
          <a:p>
            <a:r>
              <a:rPr lang="en-US" dirty="0" smtClean="0"/>
              <a:t>Velazquez 2009: pS55A</a:t>
            </a:r>
            <a:endParaRPr lang="ru-RU" dirty="0"/>
          </a:p>
        </p:txBody>
      </p:sp>
      <p:sp>
        <p:nvSpPr>
          <p:cNvPr id="16" name="TextBox 15"/>
          <p:cNvSpPr txBox="1"/>
          <p:nvPr/>
        </p:nvSpPr>
        <p:spPr>
          <a:xfrm>
            <a:off x="1144128" y="2422565"/>
            <a:ext cx="2357331" cy="377485"/>
          </a:xfrm>
          <a:prstGeom prst="rect">
            <a:avLst/>
          </a:prstGeom>
          <a:noFill/>
          <a:ln>
            <a:solidFill>
              <a:schemeClr val="tx1"/>
            </a:solidFill>
          </a:ln>
        </p:spPr>
        <p:txBody>
          <a:bodyPr wrap="none" lIns="99514" tIns="49757" rIns="99514" bIns="49757" rtlCol="0">
            <a:spAutoFit/>
          </a:bodyPr>
          <a:lstStyle/>
          <a:p>
            <a:r>
              <a:rPr lang="en-US" dirty="0" smtClean="0"/>
              <a:t>Velazquez 2009: pS55B</a:t>
            </a:r>
            <a:endParaRPr lang="ru-RU" dirty="0"/>
          </a:p>
        </p:txBody>
      </p:sp>
      <p:sp>
        <p:nvSpPr>
          <p:cNvPr id="17" name="TextBox 16"/>
          <p:cNvSpPr txBox="1"/>
          <p:nvPr/>
        </p:nvSpPr>
        <p:spPr>
          <a:xfrm>
            <a:off x="1144128" y="2902087"/>
            <a:ext cx="2365347" cy="377485"/>
          </a:xfrm>
          <a:prstGeom prst="rect">
            <a:avLst/>
          </a:prstGeom>
          <a:noFill/>
          <a:ln>
            <a:solidFill>
              <a:schemeClr val="tx1"/>
            </a:solidFill>
          </a:ln>
        </p:spPr>
        <p:txBody>
          <a:bodyPr wrap="none" lIns="99514" tIns="49757" rIns="99514" bIns="49757" rtlCol="0">
            <a:spAutoFit/>
          </a:bodyPr>
          <a:lstStyle/>
          <a:p>
            <a:r>
              <a:rPr lang="en-US" dirty="0" smtClean="0"/>
              <a:t>Velazquez 2009: pS56A</a:t>
            </a:r>
            <a:endParaRPr lang="ru-RU" dirty="0"/>
          </a:p>
        </p:txBody>
      </p:sp>
      <p:cxnSp>
        <p:nvCxnSpPr>
          <p:cNvPr id="18" name="Straight Connector 17"/>
          <p:cNvCxnSpPr/>
          <p:nvPr/>
        </p:nvCxnSpPr>
        <p:spPr>
          <a:xfrm>
            <a:off x="1984321" y="3061380"/>
            <a:ext cx="1010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2113" y="3256105"/>
            <a:ext cx="1892208" cy="1208481"/>
          </a:xfrm>
          <a:prstGeom prst="rect">
            <a:avLst/>
          </a:prstGeom>
          <a:noFill/>
          <a:ln>
            <a:solidFill>
              <a:schemeClr val="tx1"/>
            </a:solidFill>
          </a:ln>
        </p:spPr>
        <p:txBody>
          <a:bodyPr wrap="square" lIns="99514" tIns="49757" rIns="99514" bIns="49757" rtlCol="0">
            <a:spAutoFit/>
          </a:bodyPr>
          <a:lstStyle/>
          <a:p>
            <a:r>
              <a:rPr lang="ru-RU" dirty="0"/>
              <a:t>Еженедельный эпидемиологический бюллетень (2007</a:t>
            </a:r>
            <a:r>
              <a:rPr lang="ru-RU" dirty="0" smtClean="0"/>
              <a:t>)</a:t>
            </a:r>
            <a:r>
              <a:rPr lang="en-US" dirty="0" smtClean="0"/>
              <a:t>: p4A</a:t>
            </a:r>
            <a:endParaRPr lang="ru-RU" dirty="0"/>
          </a:p>
        </p:txBody>
      </p:sp>
      <p:cxnSp>
        <p:nvCxnSpPr>
          <p:cNvPr id="20" name="Straight Connector 19"/>
          <p:cNvCxnSpPr/>
          <p:nvPr/>
        </p:nvCxnSpPr>
        <p:spPr>
          <a:xfrm>
            <a:off x="1984321" y="3440321"/>
            <a:ext cx="1010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Times" pitchFamily="18" charset="0"/>
              <a:cs typeface="Arial"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77900" eaLnBrk="0" hangingPunct="0">
              <a:spcBef>
                <a:spcPct val="30000"/>
              </a:spcBef>
              <a:defRPr sz="1200">
                <a:solidFill>
                  <a:schemeClr val="tx1"/>
                </a:solidFill>
                <a:latin typeface="Calibri" pitchFamily="34" charset="0"/>
              </a:defRPr>
            </a:lvl1pPr>
            <a:lvl2pPr marL="742950" indent="-285750" defTabSz="977900" eaLnBrk="0" hangingPunct="0">
              <a:spcBef>
                <a:spcPct val="30000"/>
              </a:spcBef>
              <a:defRPr sz="1200">
                <a:solidFill>
                  <a:schemeClr val="tx1"/>
                </a:solidFill>
                <a:latin typeface="Calibri" pitchFamily="34" charset="0"/>
              </a:defRPr>
            </a:lvl2pPr>
            <a:lvl3pPr marL="1143000" indent="-228600" defTabSz="977900" eaLnBrk="0" hangingPunct="0">
              <a:spcBef>
                <a:spcPct val="30000"/>
              </a:spcBef>
              <a:defRPr sz="1200">
                <a:solidFill>
                  <a:schemeClr val="tx1"/>
                </a:solidFill>
                <a:latin typeface="Calibri" pitchFamily="34" charset="0"/>
              </a:defRPr>
            </a:lvl3pPr>
            <a:lvl4pPr marL="1600200" indent="-228600" defTabSz="977900" eaLnBrk="0" hangingPunct="0">
              <a:spcBef>
                <a:spcPct val="30000"/>
              </a:spcBef>
              <a:defRPr sz="1200">
                <a:solidFill>
                  <a:schemeClr val="tx1"/>
                </a:solidFill>
                <a:latin typeface="Calibri" pitchFamily="34" charset="0"/>
              </a:defRPr>
            </a:lvl4pPr>
            <a:lvl5pPr marL="2057400" indent="-228600" defTabSz="977900" eaLnBrk="0" hangingPunct="0">
              <a:spcBef>
                <a:spcPct val="30000"/>
              </a:spcBef>
              <a:defRPr sz="1200">
                <a:solidFill>
                  <a:schemeClr val="tx1"/>
                </a:solidFill>
                <a:latin typeface="Calibri" pitchFamily="34" charset="0"/>
              </a:defRPr>
            </a:lvl5pPr>
            <a:lvl6pPr marL="2514600" indent="-228600" defTabSz="977900" eaLnBrk="0" fontAlgn="base" hangingPunct="0">
              <a:spcBef>
                <a:spcPct val="30000"/>
              </a:spcBef>
              <a:spcAft>
                <a:spcPct val="0"/>
              </a:spcAft>
              <a:defRPr sz="1200">
                <a:solidFill>
                  <a:schemeClr val="tx1"/>
                </a:solidFill>
                <a:latin typeface="Calibri" pitchFamily="34" charset="0"/>
              </a:defRPr>
            </a:lvl6pPr>
            <a:lvl7pPr marL="2971800" indent="-228600" defTabSz="977900" eaLnBrk="0" fontAlgn="base" hangingPunct="0">
              <a:spcBef>
                <a:spcPct val="30000"/>
              </a:spcBef>
              <a:spcAft>
                <a:spcPct val="0"/>
              </a:spcAft>
              <a:defRPr sz="1200">
                <a:solidFill>
                  <a:schemeClr val="tx1"/>
                </a:solidFill>
                <a:latin typeface="Calibri" pitchFamily="34" charset="0"/>
              </a:defRPr>
            </a:lvl7pPr>
            <a:lvl8pPr marL="3429000" indent="-228600" defTabSz="977900" eaLnBrk="0" fontAlgn="base" hangingPunct="0">
              <a:spcBef>
                <a:spcPct val="30000"/>
              </a:spcBef>
              <a:spcAft>
                <a:spcPct val="0"/>
              </a:spcAft>
              <a:defRPr sz="1200">
                <a:solidFill>
                  <a:schemeClr val="tx1"/>
                </a:solidFill>
                <a:latin typeface="Calibri" pitchFamily="34" charset="0"/>
              </a:defRPr>
            </a:lvl8pPr>
            <a:lvl9pPr marL="3886200" indent="-228600" defTabSz="9779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B5782D5-404E-4EA9-A0A7-619FE670D4CC}" type="slidenum">
              <a:rPr lang="fr-FR" altLang="ru-RU" smtClean="0">
                <a:solidFill>
                  <a:srgbClr val="000000"/>
                </a:solidFill>
                <a:latin typeface="Arial" charset="0"/>
              </a:rPr>
              <a:pPr eaLnBrk="1" hangingPunct="1">
                <a:spcBef>
                  <a:spcPct val="0"/>
                </a:spcBef>
              </a:pPr>
              <a:t>22</a:t>
            </a:fld>
            <a:endParaRPr lang="fr-FR" altLang="ru-RU" smtClean="0">
              <a:solidFill>
                <a:srgbClr val="000000"/>
              </a:solidFill>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xfrm>
            <a:off x="696516" y="4363358"/>
            <a:ext cx="5490270" cy="4423833"/>
          </a:xfrm>
          <a:noFill/>
        </p:spPr>
        <p:txBody>
          <a:bodyPr lIns="98384" tIns="49188" rIns="98384" bIns="49188"/>
          <a:lstStyle/>
          <a:p>
            <a:pPr marL="54229" indent="1595"/>
            <a:endParaRPr lang="en-US" sz="1000" dirty="0"/>
          </a:p>
        </p:txBody>
      </p:sp>
      <p:sp>
        <p:nvSpPr>
          <p:cNvPr id="4" name="Left Brace 10"/>
          <p:cNvSpPr/>
          <p:nvPr/>
        </p:nvSpPr>
        <p:spPr>
          <a:xfrm flipH="1" flipV="1">
            <a:off x="4658263" y="1274600"/>
            <a:ext cx="114164" cy="775432"/>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4772427" y="1501895"/>
            <a:ext cx="1795447" cy="377485"/>
          </a:xfrm>
          <a:prstGeom prst="rect">
            <a:avLst/>
          </a:prstGeom>
          <a:noFill/>
          <a:ln>
            <a:solidFill>
              <a:schemeClr val="tx1"/>
            </a:solidFill>
          </a:ln>
        </p:spPr>
        <p:txBody>
          <a:bodyPr wrap="none" lIns="99514" tIns="49757" rIns="99514" bIns="49757" rtlCol="0">
            <a:spAutoFit/>
          </a:bodyPr>
          <a:lstStyle/>
          <a:p>
            <a:r>
              <a:rPr lang="en-US" dirty="0" err="1" smtClean="0"/>
              <a:t>Gentsch</a:t>
            </a:r>
            <a:r>
              <a:rPr lang="en-US" dirty="0"/>
              <a:t>: p</a:t>
            </a:r>
            <a:r>
              <a:rPr lang="en-US" dirty="0" smtClean="0"/>
              <a:t>S148A</a:t>
            </a:r>
            <a:endParaRPr lang="ru-RU" dirty="0"/>
          </a:p>
        </p:txBody>
      </p:sp>
      <p:sp>
        <p:nvSpPr>
          <p:cNvPr id="6" name="Left Brace 10"/>
          <p:cNvSpPr/>
          <p:nvPr/>
        </p:nvSpPr>
        <p:spPr>
          <a:xfrm rot="10800000" flipH="1" flipV="1">
            <a:off x="2088864" y="1274602"/>
            <a:ext cx="114163" cy="2562805"/>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1438017" y="2400247"/>
            <a:ext cx="1795447" cy="377485"/>
          </a:xfrm>
          <a:prstGeom prst="rect">
            <a:avLst/>
          </a:prstGeom>
          <a:noFill/>
          <a:ln>
            <a:solidFill>
              <a:schemeClr val="tx1"/>
            </a:solidFill>
          </a:ln>
        </p:spPr>
        <p:txBody>
          <a:bodyPr wrap="none" lIns="99514" tIns="49757" rIns="99514" bIns="49757" rtlCol="0">
            <a:spAutoFit/>
          </a:bodyPr>
          <a:lstStyle/>
          <a:p>
            <a:r>
              <a:rPr lang="en-US" dirty="0" err="1" smtClean="0"/>
              <a:t>Gentsch</a:t>
            </a:r>
            <a:r>
              <a:rPr lang="en-US" dirty="0"/>
              <a:t>: p</a:t>
            </a:r>
            <a:r>
              <a:rPr lang="en-US" dirty="0" smtClean="0"/>
              <a:t>S153A</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xfrm>
            <a:off x="696516" y="4363358"/>
            <a:ext cx="5490270" cy="4423833"/>
          </a:xfrm>
          <a:noFill/>
        </p:spPr>
        <p:txBody>
          <a:bodyPr lIns="98384" tIns="49188" rIns="98384" bIns="49188"/>
          <a:lstStyle/>
          <a:p>
            <a:pPr marL="54229" indent="1595"/>
            <a:endParaRPr lang="en-US" sz="1000" dirty="0"/>
          </a:p>
        </p:txBody>
      </p:sp>
      <p:sp>
        <p:nvSpPr>
          <p:cNvPr id="4" name="Left Brace 10"/>
          <p:cNvSpPr/>
          <p:nvPr/>
        </p:nvSpPr>
        <p:spPr>
          <a:xfrm rot="10800000" flipH="1" flipV="1">
            <a:off x="2063287" y="1500074"/>
            <a:ext cx="121097" cy="158778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5" name="TextBox 4"/>
          <p:cNvSpPr txBox="1"/>
          <p:nvPr/>
        </p:nvSpPr>
        <p:spPr>
          <a:xfrm>
            <a:off x="1150012" y="2133547"/>
            <a:ext cx="2640550" cy="377485"/>
          </a:xfrm>
          <a:prstGeom prst="rect">
            <a:avLst/>
          </a:prstGeom>
          <a:noFill/>
          <a:ln>
            <a:solidFill>
              <a:schemeClr val="tx1"/>
            </a:solidFill>
          </a:ln>
        </p:spPr>
        <p:txBody>
          <a:bodyPr wrap="none" lIns="99514" tIns="49757" rIns="99514" bIns="49757" rtlCol="0">
            <a:spAutoFit/>
          </a:bodyPr>
          <a:lstStyle/>
          <a:p>
            <a:r>
              <a:rPr lang="ru-RU" dirty="0" smtClean="0"/>
              <a:t>Инструкция </a:t>
            </a:r>
            <a:r>
              <a:rPr lang="ru-RU" dirty="0" err="1" smtClean="0"/>
              <a:t>РотаТек</a:t>
            </a:r>
            <a:r>
              <a:rPr lang="en-US" dirty="0"/>
              <a:t>: p8A</a:t>
            </a:r>
            <a:endParaRPr lang="ru-RU" dirty="0"/>
          </a:p>
        </p:txBody>
      </p:sp>
      <p:sp>
        <p:nvSpPr>
          <p:cNvPr id="6" name="Left Brace 10"/>
          <p:cNvSpPr/>
          <p:nvPr/>
        </p:nvSpPr>
        <p:spPr>
          <a:xfrm rot="10800000" flipH="1" flipV="1">
            <a:off x="2063287" y="3160701"/>
            <a:ext cx="121097" cy="43967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1113471" y="3217375"/>
            <a:ext cx="2757569" cy="377485"/>
          </a:xfrm>
          <a:prstGeom prst="rect">
            <a:avLst/>
          </a:prstGeom>
          <a:noFill/>
          <a:ln>
            <a:solidFill>
              <a:schemeClr val="tx1"/>
            </a:solidFill>
          </a:ln>
        </p:spPr>
        <p:txBody>
          <a:bodyPr wrap="none" lIns="99514" tIns="49757" rIns="99514" bIns="49757" rtlCol="0">
            <a:spAutoFit/>
          </a:bodyPr>
          <a:lstStyle/>
          <a:p>
            <a:r>
              <a:rPr lang="ru-RU" dirty="0" smtClean="0"/>
              <a:t>Инструкция </a:t>
            </a:r>
            <a:r>
              <a:rPr lang="ru-RU" dirty="0" err="1" smtClean="0"/>
              <a:t>РотаТек</a:t>
            </a:r>
            <a:r>
              <a:rPr lang="en-US" dirty="0"/>
              <a:t>: p11A</a:t>
            </a:r>
            <a:endParaRPr lang="ru-RU" dirty="0"/>
          </a:p>
        </p:txBody>
      </p:sp>
      <p:sp>
        <p:nvSpPr>
          <p:cNvPr id="8" name="TextBox 7"/>
          <p:cNvSpPr txBox="1"/>
          <p:nvPr/>
        </p:nvSpPr>
        <p:spPr>
          <a:xfrm>
            <a:off x="4811474" y="3217375"/>
            <a:ext cx="1677342" cy="1208481"/>
          </a:xfrm>
          <a:prstGeom prst="rect">
            <a:avLst/>
          </a:prstGeom>
          <a:noFill/>
          <a:ln>
            <a:solidFill>
              <a:schemeClr val="tx1"/>
            </a:solidFill>
          </a:ln>
        </p:spPr>
        <p:txBody>
          <a:bodyPr wrap="square" lIns="99514" tIns="49757" rIns="99514" bIns="49757" rtlCol="0">
            <a:spAutoFit/>
          </a:bodyPr>
          <a:lstStyle/>
          <a:p>
            <a:r>
              <a:rPr lang="ru-RU" dirty="0" smtClean="0"/>
              <a:t>Федеральные клинические рекомендации</a:t>
            </a:r>
            <a:r>
              <a:rPr lang="en-US" dirty="0" smtClean="0"/>
              <a:t>: p</a:t>
            </a:r>
            <a:r>
              <a:rPr lang="ru-RU" dirty="0" smtClean="0"/>
              <a:t>25А</a:t>
            </a:r>
            <a:endParaRPr lang="ru-RU" dirty="0"/>
          </a:p>
        </p:txBody>
      </p:sp>
      <p:sp>
        <p:nvSpPr>
          <p:cNvPr id="9" name="Left Brace 10"/>
          <p:cNvSpPr/>
          <p:nvPr/>
        </p:nvSpPr>
        <p:spPr>
          <a:xfrm flipH="1" flipV="1">
            <a:off x="4690377" y="3160703"/>
            <a:ext cx="121097" cy="43967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4"/>
          <p:cNvSpPr>
            <a:spLocks noGrp="1" noChangeArrowheads="1"/>
          </p:cNvSpPr>
          <p:nvPr>
            <p:ph type="body" idx="1"/>
          </p:nvPr>
        </p:nvSpPr>
        <p:spPr>
          <a:noFill/>
        </p:spPr>
        <p:txBody>
          <a:bodyPr/>
          <a:lstStyle/>
          <a:p>
            <a:endParaRPr lang="en-US" dirty="0" smtClean="0"/>
          </a:p>
        </p:txBody>
      </p:sp>
      <p:sp>
        <p:nvSpPr>
          <p:cNvPr id="151554" name="Slide Image Placeholder 4"/>
          <p:cNvSpPr>
            <a:spLocks noGrp="1" noRot="1" noChangeAspect="1" noTextEdit="1"/>
          </p:cNvSpPr>
          <p:nvPr>
            <p:ph type="sldImg"/>
          </p:nvPr>
        </p:nvSpPr>
        <p:spPr>
          <a:ln/>
        </p:spPr>
      </p:sp>
      <p:sp>
        <p:nvSpPr>
          <p:cNvPr id="151555" name="Rectangle 9"/>
          <p:cNvSpPr>
            <a:spLocks noChangeArrowheads="1"/>
          </p:cNvSpPr>
          <p:nvPr/>
        </p:nvSpPr>
        <p:spPr bwMode="auto">
          <a:xfrm>
            <a:off x="583406" y="4632477"/>
            <a:ext cx="5679282" cy="2902857"/>
          </a:xfrm>
          <a:prstGeom prst="rect">
            <a:avLst/>
          </a:prstGeom>
          <a:noFill/>
          <a:ln w="4670" algn="in">
            <a:solidFill>
              <a:srgbClr val="FF33CC"/>
            </a:solidFill>
            <a:round/>
            <a:headEnd/>
            <a:tailEnd/>
          </a:ln>
        </p:spPr>
        <p:txBody>
          <a:bodyPr rot="10800000" wrap="none" lIns="0" tIns="0" rIns="0" bIns="0" anchor="ctr"/>
          <a:lstStyle/>
          <a:p>
            <a:endParaRPr lang="ru-RU" sz="1600">
              <a:solidFill>
                <a:prstClr val="black"/>
              </a:solidFill>
            </a:endParaRPr>
          </a:p>
        </p:txBody>
      </p:sp>
      <p:sp>
        <p:nvSpPr>
          <p:cNvPr id="151556" name="TextBox 10"/>
          <p:cNvSpPr txBox="1">
            <a:spLocks noChangeArrowheads="1"/>
          </p:cNvSpPr>
          <p:nvPr/>
        </p:nvSpPr>
        <p:spPr bwMode="auto">
          <a:xfrm>
            <a:off x="2224983" y="4151692"/>
            <a:ext cx="4692550" cy="585210"/>
          </a:xfrm>
          <a:prstGeom prst="rect">
            <a:avLst/>
          </a:prstGeom>
          <a:noFill/>
          <a:ln w="9525">
            <a:noFill/>
            <a:miter lim="800000"/>
            <a:headEnd/>
            <a:tailEnd/>
          </a:ln>
        </p:spPr>
        <p:txBody>
          <a:bodyPr lIns="91870" tIns="45935" rIns="91870" bIns="45935">
            <a:spAutoFit/>
          </a:bodyPr>
          <a:lstStyle/>
          <a:p>
            <a:r>
              <a:rPr lang="en-US" sz="1600">
                <a:solidFill>
                  <a:srgbClr val="FF33CC"/>
                </a:solidFill>
              </a:rPr>
              <a:t>Replace with local label for serious adverse events, if available.</a:t>
            </a:r>
          </a:p>
        </p:txBody>
      </p:sp>
      <p:sp>
        <p:nvSpPr>
          <p:cNvPr id="8" name="Left Brace 10"/>
          <p:cNvSpPr/>
          <p:nvPr/>
        </p:nvSpPr>
        <p:spPr>
          <a:xfrm rot="10800000" flipH="1" flipV="1">
            <a:off x="2110819" y="1012711"/>
            <a:ext cx="114164" cy="300589"/>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1283914" y="992457"/>
            <a:ext cx="2391187" cy="377485"/>
          </a:xfrm>
          <a:prstGeom prst="rect">
            <a:avLst/>
          </a:prstGeom>
          <a:noFill/>
          <a:ln>
            <a:solidFill>
              <a:schemeClr val="tx1"/>
            </a:solidFill>
          </a:ln>
        </p:spPr>
        <p:txBody>
          <a:bodyPr wrap="none" lIns="99514" tIns="49757" rIns="99514" bIns="49757" rtlCol="0">
            <a:spAutoFit/>
          </a:bodyPr>
          <a:lstStyle/>
          <a:p>
            <a:r>
              <a:rPr lang="en-US" dirty="0" smtClean="0"/>
              <a:t>Dennehy 2007</a:t>
            </a:r>
            <a:r>
              <a:rPr lang="en-US" dirty="0"/>
              <a:t>: p3139B</a:t>
            </a:r>
            <a:endParaRPr lang="ru-RU" dirty="0"/>
          </a:p>
        </p:txBody>
      </p:sp>
      <p:sp>
        <p:nvSpPr>
          <p:cNvPr id="10" name="Left Brace 10"/>
          <p:cNvSpPr/>
          <p:nvPr/>
        </p:nvSpPr>
        <p:spPr>
          <a:xfrm flipH="1" flipV="1">
            <a:off x="4643543" y="3761667"/>
            <a:ext cx="114164" cy="108280"/>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1" name="TextBox 10"/>
          <p:cNvSpPr txBox="1"/>
          <p:nvPr/>
        </p:nvSpPr>
        <p:spPr>
          <a:xfrm>
            <a:off x="4757708" y="3652091"/>
            <a:ext cx="2154007" cy="377485"/>
          </a:xfrm>
          <a:prstGeom prst="rect">
            <a:avLst/>
          </a:prstGeom>
          <a:noFill/>
          <a:ln>
            <a:solidFill>
              <a:schemeClr val="tx1"/>
            </a:solidFill>
          </a:ln>
        </p:spPr>
        <p:txBody>
          <a:bodyPr wrap="none" lIns="99514" tIns="49757" rIns="99514" bIns="49757" rtlCol="0">
            <a:spAutoFit/>
          </a:bodyPr>
          <a:lstStyle/>
          <a:p>
            <a:r>
              <a:rPr lang="en-US" dirty="0" err="1" smtClean="0"/>
              <a:t>Vesikari</a:t>
            </a:r>
            <a:r>
              <a:rPr lang="en-US" dirty="0" smtClean="0"/>
              <a:t> 2007</a:t>
            </a:r>
            <a:r>
              <a:rPr lang="en-US" dirty="0"/>
              <a:t>: pS30A</a:t>
            </a:r>
            <a:endParaRPr lang="ru-RU" dirty="0"/>
          </a:p>
        </p:txBody>
      </p:sp>
      <p:sp>
        <p:nvSpPr>
          <p:cNvPr id="12" name="Left Brace 10"/>
          <p:cNvSpPr/>
          <p:nvPr/>
        </p:nvSpPr>
        <p:spPr>
          <a:xfrm flipH="1" flipV="1">
            <a:off x="4643543" y="2982219"/>
            <a:ext cx="114164" cy="300589"/>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3" name="TextBox 12"/>
          <p:cNvSpPr txBox="1"/>
          <p:nvPr/>
        </p:nvSpPr>
        <p:spPr>
          <a:xfrm>
            <a:off x="4757706" y="2965137"/>
            <a:ext cx="3496746" cy="377485"/>
          </a:xfrm>
          <a:prstGeom prst="rect">
            <a:avLst/>
          </a:prstGeom>
          <a:noFill/>
          <a:ln>
            <a:solidFill>
              <a:schemeClr val="tx1"/>
            </a:solidFill>
          </a:ln>
        </p:spPr>
        <p:txBody>
          <a:bodyPr wrap="none" lIns="99514" tIns="49757" rIns="99514" bIns="49757" rtlCol="0">
            <a:spAutoFit/>
          </a:bodyPr>
          <a:lstStyle/>
          <a:p>
            <a:r>
              <a:rPr lang="en-US" dirty="0" smtClean="0"/>
              <a:t>Dennehy 2007_supplement</a:t>
            </a:r>
            <a:r>
              <a:rPr lang="en-US" dirty="0"/>
              <a:t>: pS39C</a:t>
            </a:r>
            <a:endParaRPr lang="ru-RU" dirty="0"/>
          </a:p>
        </p:txBody>
      </p:sp>
      <p:sp>
        <p:nvSpPr>
          <p:cNvPr id="14" name="Left Brace 10"/>
          <p:cNvSpPr/>
          <p:nvPr/>
        </p:nvSpPr>
        <p:spPr>
          <a:xfrm flipH="1" flipV="1">
            <a:off x="4659614" y="1781745"/>
            <a:ext cx="114164" cy="94808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5" name="TextBox 14"/>
          <p:cNvSpPr txBox="1"/>
          <p:nvPr/>
        </p:nvSpPr>
        <p:spPr>
          <a:xfrm>
            <a:off x="4773778" y="2099425"/>
            <a:ext cx="3485525" cy="377485"/>
          </a:xfrm>
          <a:prstGeom prst="rect">
            <a:avLst/>
          </a:prstGeom>
          <a:noFill/>
          <a:ln>
            <a:solidFill>
              <a:schemeClr val="tx1"/>
            </a:solidFill>
          </a:ln>
        </p:spPr>
        <p:txBody>
          <a:bodyPr wrap="none" lIns="99514" tIns="49757" rIns="99514" bIns="49757" rtlCol="0">
            <a:spAutoFit/>
          </a:bodyPr>
          <a:lstStyle/>
          <a:p>
            <a:r>
              <a:rPr lang="en-US" dirty="0"/>
              <a:t>Dennehy 2007_supplement: </a:t>
            </a:r>
            <a:r>
              <a:rPr lang="en-US" dirty="0" smtClean="0"/>
              <a:t>pS39E</a:t>
            </a:r>
            <a:endParaRPr lang="en-US" dirty="0"/>
          </a:p>
        </p:txBody>
      </p:sp>
      <p:sp>
        <p:nvSpPr>
          <p:cNvPr id="16" name="Left Brace 10"/>
          <p:cNvSpPr/>
          <p:nvPr/>
        </p:nvSpPr>
        <p:spPr>
          <a:xfrm flipH="1" flipV="1">
            <a:off x="4659615" y="1028117"/>
            <a:ext cx="114164" cy="211267"/>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7" name="TextBox 16"/>
          <p:cNvSpPr txBox="1"/>
          <p:nvPr/>
        </p:nvSpPr>
        <p:spPr>
          <a:xfrm>
            <a:off x="4773778" y="973329"/>
            <a:ext cx="2154007" cy="377485"/>
          </a:xfrm>
          <a:prstGeom prst="rect">
            <a:avLst/>
          </a:prstGeom>
          <a:noFill/>
          <a:ln>
            <a:solidFill>
              <a:schemeClr val="tx1"/>
            </a:solidFill>
          </a:ln>
        </p:spPr>
        <p:txBody>
          <a:bodyPr wrap="none" lIns="99514" tIns="49757" rIns="99514" bIns="49757" rtlCol="0">
            <a:spAutoFit/>
          </a:bodyPr>
          <a:lstStyle/>
          <a:p>
            <a:r>
              <a:rPr lang="en-US" dirty="0" err="1" smtClean="0"/>
              <a:t>Vesikari</a:t>
            </a:r>
            <a:r>
              <a:rPr lang="en-US" dirty="0" smtClean="0"/>
              <a:t> 2007</a:t>
            </a:r>
            <a:r>
              <a:rPr lang="en-US" dirty="0"/>
              <a:t>: pS30A</a:t>
            </a:r>
            <a:endParaRPr lang="ru-RU" dirty="0"/>
          </a:p>
        </p:txBody>
      </p:sp>
      <p:sp>
        <p:nvSpPr>
          <p:cNvPr id="20" name="Left Brace 10"/>
          <p:cNvSpPr/>
          <p:nvPr/>
        </p:nvSpPr>
        <p:spPr>
          <a:xfrm rot="10800000" flipH="1" flipV="1">
            <a:off x="2126707" y="3132512"/>
            <a:ext cx="114164" cy="300589"/>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21" name="TextBox 20"/>
          <p:cNvSpPr txBox="1"/>
          <p:nvPr/>
        </p:nvSpPr>
        <p:spPr>
          <a:xfrm>
            <a:off x="906714" y="3122385"/>
            <a:ext cx="3515982" cy="377485"/>
          </a:xfrm>
          <a:prstGeom prst="rect">
            <a:avLst/>
          </a:prstGeom>
          <a:noFill/>
          <a:ln>
            <a:solidFill>
              <a:schemeClr val="tx1"/>
            </a:solidFill>
          </a:ln>
        </p:spPr>
        <p:txBody>
          <a:bodyPr wrap="none" lIns="99514" tIns="49757" rIns="99514" bIns="49757" rtlCol="0">
            <a:spAutoFit/>
          </a:bodyPr>
          <a:lstStyle/>
          <a:p>
            <a:r>
              <a:rPr lang="en-US" dirty="0" smtClean="0"/>
              <a:t>Dennehy 2007_supplement</a:t>
            </a:r>
            <a:r>
              <a:rPr lang="en-US" dirty="0"/>
              <a:t>: pS39D</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noTextEdit="1"/>
          </p:cNvSpPr>
          <p:nvPr>
            <p:ph type="sldImg"/>
          </p:nvPr>
        </p:nvSpPr>
        <p:spPr>
          <a:ln/>
        </p:spPr>
      </p:sp>
      <p:sp>
        <p:nvSpPr>
          <p:cNvPr id="159747" name="Rectangle 1"/>
          <p:cNvSpPr>
            <a:spLocks noChangeArrowheads="1"/>
          </p:cNvSpPr>
          <p:nvPr/>
        </p:nvSpPr>
        <p:spPr bwMode="auto">
          <a:xfrm>
            <a:off x="508993" y="5279574"/>
            <a:ext cx="5902524" cy="571500"/>
          </a:xfrm>
          <a:prstGeom prst="rect">
            <a:avLst/>
          </a:prstGeom>
          <a:noFill/>
          <a:ln w="4670" algn="in">
            <a:solidFill>
              <a:srgbClr val="FF33CC"/>
            </a:solidFill>
            <a:round/>
            <a:headEnd/>
            <a:tailEnd/>
          </a:ln>
        </p:spPr>
        <p:txBody>
          <a:bodyPr rot="10800000" wrap="none" lIns="0" tIns="0" rIns="0" bIns="0" anchor="ctr"/>
          <a:lstStyle/>
          <a:p>
            <a:endParaRPr lang="ru-RU" sz="1600">
              <a:solidFill>
                <a:prstClr val="black"/>
              </a:solidFill>
            </a:endParaRPr>
          </a:p>
        </p:txBody>
      </p:sp>
      <p:sp>
        <p:nvSpPr>
          <p:cNvPr id="159748" name="TextBox 2"/>
          <p:cNvSpPr txBox="1">
            <a:spLocks noChangeArrowheads="1"/>
          </p:cNvSpPr>
          <p:nvPr/>
        </p:nvSpPr>
        <p:spPr bwMode="auto">
          <a:xfrm>
            <a:off x="3518298" y="5855608"/>
            <a:ext cx="2280046" cy="1117829"/>
          </a:xfrm>
          <a:prstGeom prst="rect">
            <a:avLst/>
          </a:prstGeom>
          <a:noFill/>
          <a:ln w="9525">
            <a:noFill/>
            <a:miter lim="800000"/>
            <a:headEnd/>
            <a:tailEnd/>
          </a:ln>
        </p:spPr>
        <p:txBody>
          <a:bodyPr lIns="91870" tIns="45935" rIns="91870" bIns="45935">
            <a:spAutoFit/>
          </a:bodyPr>
          <a:lstStyle/>
          <a:p>
            <a:r>
              <a:rPr lang="en-US" sz="1600">
                <a:solidFill>
                  <a:srgbClr val="FF33CC"/>
                </a:solidFill>
              </a:rPr>
              <a:t>Include these 2 statements only if contained in local label; otherwise, please delete.</a:t>
            </a:r>
          </a:p>
        </p:txBody>
      </p:sp>
      <p:sp>
        <p:nvSpPr>
          <p:cNvPr id="6" name="Left Brace 10"/>
          <p:cNvSpPr/>
          <p:nvPr/>
        </p:nvSpPr>
        <p:spPr>
          <a:xfrm flipH="1" flipV="1">
            <a:off x="4626640" y="1005798"/>
            <a:ext cx="114164" cy="24078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7" name="TextBox 6"/>
          <p:cNvSpPr txBox="1"/>
          <p:nvPr/>
        </p:nvSpPr>
        <p:spPr>
          <a:xfrm>
            <a:off x="4740805" y="962925"/>
            <a:ext cx="2038591" cy="377485"/>
          </a:xfrm>
          <a:prstGeom prst="rect">
            <a:avLst/>
          </a:prstGeom>
          <a:noFill/>
          <a:ln>
            <a:solidFill>
              <a:schemeClr val="tx1"/>
            </a:solidFill>
          </a:ln>
        </p:spPr>
        <p:txBody>
          <a:bodyPr wrap="none" lIns="99514" tIns="49757" rIns="99514" bIns="49757" rtlCol="0">
            <a:spAutoFit/>
          </a:bodyPr>
          <a:lstStyle/>
          <a:p>
            <a:r>
              <a:rPr lang="en-US" dirty="0" smtClean="0"/>
              <a:t>Vesikari 2006</a:t>
            </a:r>
            <a:r>
              <a:rPr lang="en-US" dirty="0"/>
              <a:t>: p24C</a:t>
            </a:r>
            <a:endParaRPr lang="ru-RU" dirty="0"/>
          </a:p>
        </p:txBody>
      </p:sp>
      <p:sp>
        <p:nvSpPr>
          <p:cNvPr id="8" name="Left Brace 10"/>
          <p:cNvSpPr/>
          <p:nvPr/>
        </p:nvSpPr>
        <p:spPr>
          <a:xfrm flipH="1" flipV="1">
            <a:off x="4626639" y="1326640"/>
            <a:ext cx="114164" cy="1321520"/>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9" name="TextBox 8"/>
          <p:cNvSpPr txBox="1"/>
          <p:nvPr/>
        </p:nvSpPr>
        <p:spPr>
          <a:xfrm>
            <a:off x="4740804" y="1826979"/>
            <a:ext cx="2027369" cy="377485"/>
          </a:xfrm>
          <a:prstGeom prst="rect">
            <a:avLst/>
          </a:prstGeom>
          <a:noFill/>
          <a:ln>
            <a:solidFill>
              <a:schemeClr val="tx1"/>
            </a:solidFill>
          </a:ln>
        </p:spPr>
        <p:txBody>
          <a:bodyPr wrap="none" lIns="99514" tIns="49757" rIns="99514" bIns="49757" rtlCol="0">
            <a:spAutoFit/>
          </a:bodyPr>
          <a:lstStyle/>
          <a:p>
            <a:r>
              <a:rPr lang="en-US" dirty="0" smtClean="0"/>
              <a:t>Vesikari 2006</a:t>
            </a:r>
            <a:r>
              <a:rPr lang="en-US" dirty="0"/>
              <a:t>: p28E</a:t>
            </a:r>
            <a:endParaRPr lang="ru-RU" dirty="0"/>
          </a:p>
        </p:txBody>
      </p:sp>
      <p:sp>
        <p:nvSpPr>
          <p:cNvPr id="10" name="Left Brace 10"/>
          <p:cNvSpPr/>
          <p:nvPr/>
        </p:nvSpPr>
        <p:spPr>
          <a:xfrm flipH="1" flipV="1">
            <a:off x="4626638" y="2714778"/>
            <a:ext cx="114164" cy="24078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1" name="TextBox 10"/>
          <p:cNvSpPr txBox="1"/>
          <p:nvPr/>
        </p:nvSpPr>
        <p:spPr>
          <a:xfrm>
            <a:off x="4740803" y="2671904"/>
            <a:ext cx="2693449" cy="377485"/>
          </a:xfrm>
          <a:prstGeom prst="rect">
            <a:avLst/>
          </a:prstGeom>
          <a:noFill/>
          <a:ln>
            <a:solidFill>
              <a:schemeClr val="tx1"/>
            </a:solidFill>
          </a:ln>
        </p:spPr>
        <p:txBody>
          <a:bodyPr wrap="none" lIns="99514" tIns="49757" rIns="99514" bIns="49757" rtlCol="0">
            <a:spAutoFit/>
          </a:bodyPr>
          <a:lstStyle/>
          <a:p>
            <a:r>
              <a:rPr lang="en-US" dirty="0" smtClean="0">
                <a:solidFill>
                  <a:srgbClr val="FF0000"/>
                </a:solidFill>
              </a:rPr>
              <a:t> </a:t>
            </a:r>
            <a:r>
              <a:rPr lang="ru-RU" dirty="0" smtClean="0"/>
              <a:t>Инструкция </a:t>
            </a:r>
            <a:r>
              <a:rPr lang="ru-RU" dirty="0" err="1" smtClean="0"/>
              <a:t>РотаТек</a:t>
            </a:r>
            <a:r>
              <a:rPr lang="ru-RU" dirty="0" smtClean="0"/>
              <a:t>: р6А</a:t>
            </a:r>
            <a:endParaRPr lang="ru-RU" dirty="0"/>
          </a:p>
        </p:txBody>
      </p:sp>
      <p:sp>
        <p:nvSpPr>
          <p:cNvPr id="12" name="Left Brace 10"/>
          <p:cNvSpPr/>
          <p:nvPr/>
        </p:nvSpPr>
        <p:spPr>
          <a:xfrm flipH="1" flipV="1">
            <a:off x="4626638" y="2992747"/>
            <a:ext cx="114164" cy="24078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3" name="TextBox 12"/>
          <p:cNvSpPr txBox="1"/>
          <p:nvPr/>
        </p:nvSpPr>
        <p:spPr>
          <a:xfrm>
            <a:off x="4740803" y="3039649"/>
            <a:ext cx="2810469" cy="377485"/>
          </a:xfrm>
          <a:prstGeom prst="rect">
            <a:avLst/>
          </a:prstGeom>
          <a:noFill/>
          <a:ln>
            <a:solidFill>
              <a:schemeClr val="tx1"/>
            </a:solidFill>
          </a:ln>
        </p:spPr>
        <p:txBody>
          <a:bodyPr wrap="none" lIns="99514" tIns="49757" rIns="99514" bIns="49757" rtlCol="0">
            <a:spAutoFit/>
          </a:bodyPr>
          <a:lstStyle/>
          <a:p>
            <a:r>
              <a:rPr lang="en-US" dirty="0" smtClean="0">
                <a:solidFill>
                  <a:srgbClr val="FF0000"/>
                </a:solidFill>
              </a:rPr>
              <a:t> </a:t>
            </a:r>
            <a:r>
              <a:rPr lang="ru-RU" dirty="0" smtClean="0"/>
              <a:t>Инструкция </a:t>
            </a:r>
            <a:r>
              <a:rPr lang="ru-RU" dirty="0" err="1" smtClean="0"/>
              <a:t>РотаТек</a:t>
            </a:r>
            <a:r>
              <a:rPr lang="ru-RU" dirty="0" smtClean="0"/>
              <a:t>: р10А</a:t>
            </a:r>
            <a:endParaRPr lang="ru-RU" dirty="0"/>
          </a:p>
        </p:txBody>
      </p:sp>
      <p:sp>
        <p:nvSpPr>
          <p:cNvPr id="14" name="Left Brace 10"/>
          <p:cNvSpPr/>
          <p:nvPr/>
        </p:nvSpPr>
        <p:spPr>
          <a:xfrm flipH="1" flipV="1">
            <a:off x="4626638" y="3708155"/>
            <a:ext cx="114164" cy="24078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5" name="TextBox 14"/>
          <p:cNvSpPr txBox="1"/>
          <p:nvPr/>
        </p:nvSpPr>
        <p:spPr>
          <a:xfrm>
            <a:off x="4740803" y="3665283"/>
            <a:ext cx="2048209" cy="377485"/>
          </a:xfrm>
          <a:prstGeom prst="rect">
            <a:avLst/>
          </a:prstGeom>
          <a:noFill/>
          <a:ln>
            <a:solidFill>
              <a:schemeClr val="tx1"/>
            </a:solidFill>
          </a:ln>
        </p:spPr>
        <p:txBody>
          <a:bodyPr wrap="none" lIns="99514" tIns="49757" rIns="99514" bIns="49757" rtlCol="0">
            <a:spAutoFit/>
          </a:bodyPr>
          <a:lstStyle/>
          <a:p>
            <a:r>
              <a:rPr lang="en-US" dirty="0" smtClean="0"/>
              <a:t>Vesikari 2006</a:t>
            </a:r>
            <a:r>
              <a:rPr lang="en-US" dirty="0"/>
              <a:t>: p24A</a:t>
            </a:r>
            <a:endParaRPr lang="ru-RU" dirty="0"/>
          </a:p>
        </p:txBody>
      </p:sp>
      <p:sp>
        <p:nvSpPr>
          <p:cNvPr id="16" name="Left Brace 10"/>
          <p:cNvSpPr/>
          <p:nvPr/>
        </p:nvSpPr>
        <p:spPr>
          <a:xfrm rot="10800000" flipH="1" flipV="1">
            <a:off x="2142594" y="1005798"/>
            <a:ext cx="114164" cy="24078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7" name="TextBox 16"/>
          <p:cNvSpPr txBox="1"/>
          <p:nvPr/>
        </p:nvSpPr>
        <p:spPr>
          <a:xfrm>
            <a:off x="1418666" y="984377"/>
            <a:ext cx="2048209" cy="377485"/>
          </a:xfrm>
          <a:prstGeom prst="rect">
            <a:avLst/>
          </a:prstGeom>
          <a:noFill/>
          <a:ln>
            <a:solidFill>
              <a:schemeClr val="tx1"/>
            </a:solidFill>
          </a:ln>
        </p:spPr>
        <p:txBody>
          <a:bodyPr wrap="none" lIns="99514" tIns="49757" rIns="99514" bIns="49757" rtlCol="0">
            <a:spAutoFit/>
          </a:bodyPr>
          <a:lstStyle/>
          <a:p>
            <a:r>
              <a:rPr lang="en-US" dirty="0" smtClean="0"/>
              <a:t>Vesikari 2006</a:t>
            </a:r>
            <a:r>
              <a:rPr lang="en-US" dirty="0"/>
              <a:t>: p24A</a:t>
            </a:r>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TextBox 5"/>
          <p:cNvSpPr txBox="1"/>
          <p:nvPr/>
        </p:nvSpPr>
        <p:spPr>
          <a:xfrm>
            <a:off x="4736240" y="2175825"/>
            <a:ext cx="833282" cy="1485480"/>
          </a:xfrm>
          <a:prstGeom prst="rect">
            <a:avLst/>
          </a:prstGeom>
          <a:noFill/>
          <a:ln>
            <a:solidFill>
              <a:schemeClr val="tx1"/>
            </a:solidFill>
          </a:ln>
        </p:spPr>
        <p:txBody>
          <a:bodyPr wrap="square" lIns="99514" tIns="49757" rIns="99514" bIns="49757" rtlCol="0">
            <a:spAutoFit/>
          </a:bodyPr>
          <a:lstStyle/>
          <a:p>
            <a:r>
              <a:rPr lang="en-US" dirty="0" smtClean="0"/>
              <a:t>Aliabadi_2016: pS130A</a:t>
            </a:r>
            <a:endParaRPr lang="ru-RU" dirty="0"/>
          </a:p>
        </p:txBody>
      </p:sp>
      <p:sp>
        <p:nvSpPr>
          <p:cNvPr id="7" name="Left Brace 10"/>
          <p:cNvSpPr/>
          <p:nvPr/>
        </p:nvSpPr>
        <p:spPr>
          <a:xfrm flipH="1" flipV="1">
            <a:off x="4651685" y="1033686"/>
            <a:ext cx="84555" cy="260512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Tree>
    <p:extLst>
      <p:ext uri="{BB962C8B-B14F-4D97-AF65-F5344CB8AC3E}">
        <p14:creationId xmlns:p14="http://schemas.microsoft.com/office/powerpoint/2010/main" val="30971716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TextBox 5"/>
          <p:cNvSpPr txBox="1"/>
          <p:nvPr/>
        </p:nvSpPr>
        <p:spPr>
          <a:xfrm>
            <a:off x="4769135" y="1003760"/>
            <a:ext cx="649059" cy="1208481"/>
          </a:xfrm>
          <a:prstGeom prst="rect">
            <a:avLst/>
          </a:prstGeom>
          <a:noFill/>
          <a:ln>
            <a:solidFill>
              <a:schemeClr val="tx1"/>
            </a:solidFill>
          </a:ln>
        </p:spPr>
        <p:txBody>
          <a:bodyPr wrap="square" lIns="99514" tIns="49757" rIns="99514" bIns="49757" rtlCol="0">
            <a:spAutoFit/>
          </a:bodyPr>
          <a:lstStyle/>
          <a:p>
            <a:r>
              <a:rPr lang="ru-RU" dirty="0" smtClean="0"/>
              <a:t>Мартынова</a:t>
            </a:r>
            <a:r>
              <a:rPr lang="en-US" dirty="0" smtClean="0"/>
              <a:t>: p</a:t>
            </a:r>
            <a:r>
              <a:rPr lang="ru-RU" dirty="0" smtClean="0"/>
              <a:t>4В</a:t>
            </a:r>
            <a:endParaRPr lang="ru-RU" dirty="0"/>
          </a:p>
        </p:txBody>
      </p:sp>
      <p:sp>
        <p:nvSpPr>
          <p:cNvPr id="7" name="Left Brace 6"/>
          <p:cNvSpPr/>
          <p:nvPr/>
        </p:nvSpPr>
        <p:spPr>
          <a:xfrm flipH="1" flipV="1">
            <a:off x="4654975" y="967359"/>
            <a:ext cx="114162" cy="40180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8" name="TextBox 7"/>
          <p:cNvSpPr txBox="1"/>
          <p:nvPr/>
        </p:nvSpPr>
        <p:spPr>
          <a:xfrm>
            <a:off x="4769136" y="2672220"/>
            <a:ext cx="649058" cy="1208481"/>
          </a:xfrm>
          <a:prstGeom prst="rect">
            <a:avLst/>
          </a:prstGeom>
          <a:noFill/>
          <a:ln>
            <a:solidFill>
              <a:schemeClr val="tx1"/>
            </a:solidFill>
          </a:ln>
        </p:spPr>
        <p:txBody>
          <a:bodyPr wrap="square" lIns="99514" tIns="49757" rIns="99514" bIns="49757" rtlCol="0">
            <a:spAutoFit/>
          </a:bodyPr>
          <a:lstStyle/>
          <a:p>
            <a:r>
              <a:rPr lang="ru-RU" dirty="0" smtClean="0"/>
              <a:t>Мартынова</a:t>
            </a:r>
            <a:r>
              <a:rPr lang="en-US" dirty="0" smtClean="0"/>
              <a:t>: p</a:t>
            </a:r>
            <a:r>
              <a:rPr lang="ru-RU" dirty="0"/>
              <a:t>4</a:t>
            </a:r>
            <a:r>
              <a:rPr lang="ru-RU" dirty="0" smtClean="0"/>
              <a:t>А</a:t>
            </a:r>
            <a:endParaRPr lang="ru-RU" dirty="0"/>
          </a:p>
        </p:txBody>
      </p:sp>
      <p:sp>
        <p:nvSpPr>
          <p:cNvPr id="9" name="Left Brace 8"/>
          <p:cNvSpPr/>
          <p:nvPr/>
        </p:nvSpPr>
        <p:spPr>
          <a:xfrm flipH="1" flipV="1">
            <a:off x="4654974" y="1729713"/>
            <a:ext cx="114162" cy="221019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0" name="TextBox 9"/>
          <p:cNvSpPr txBox="1"/>
          <p:nvPr/>
        </p:nvSpPr>
        <p:spPr>
          <a:xfrm>
            <a:off x="1443096" y="1696776"/>
            <a:ext cx="649058" cy="1208481"/>
          </a:xfrm>
          <a:prstGeom prst="rect">
            <a:avLst/>
          </a:prstGeom>
          <a:noFill/>
          <a:ln>
            <a:solidFill>
              <a:schemeClr val="tx1"/>
            </a:solidFill>
          </a:ln>
        </p:spPr>
        <p:txBody>
          <a:bodyPr wrap="square" lIns="99514" tIns="49757" rIns="99514" bIns="49757" rtlCol="0">
            <a:spAutoFit/>
          </a:bodyPr>
          <a:lstStyle/>
          <a:p>
            <a:r>
              <a:rPr lang="ru-RU" dirty="0" smtClean="0"/>
              <a:t>Мартынова</a:t>
            </a:r>
            <a:r>
              <a:rPr lang="en-US" dirty="0" smtClean="0"/>
              <a:t>: p</a:t>
            </a:r>
            <a:r>
              <a:rPr lang="ru-RU" dirty="0" smtClean="0"/>
              <a:t>4В</a:t>
            </a:r>
            <a:endParaRPr lang="ru-RU" dirty="0"/>
          </a:p>
        </p:txBody>
      </p:sp>
      <p:sp>
        <p:nvSpPr>
          <p:cNvPr id="11" name="Left Brace 10"/>
          <p:cNvSpPr/>
          <p:nvPr/>
        </p:nvSpPr>
        <p:spPr>
          <a:xfrm rot="10800000" flipH="1" flipV="1">
            <a:off x="2092154" y="1648753"/>
            <a:ext cx="114162" cy="40180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2" name="TextBox 11"/>
          <p:cNvSpPr txBox="1"/>
          <p:nvPr/>
        </p:nvSpPr>
        <p:spPr>
          <a:xfrm>
            <a:off x="1329053" y="2356073"/>
            <a:ext cx="763101" cy="1485480"/>
          </a:xfrm>
          <a:prstGeom prst="rect">
            <a:avLst/>
          </a:prstGeom>
          <a:noFill/>
          <a:ln>
            <a:solidFill>
              <a:schemeClr val="tx1"/>
            </a:solidFill>
          </a:ln>
        </p:spPr>
        <p:txBody>
          <a:bodyPr wrap="square" lIns="99514" tIns="49757" rIns="99514" bIns="49757" rtlCol="0">
            <a:spAutoFit/>
          </a:bodyPr>
          <a:lstStyle/>
          <a:p>
            <a:r>
              <a:rPr lang="ru-RU" dirty="0" smtClean="0"/>
              <a:t>Мартынова</a:t>
            </a:r>
            <a:r>
              <a:rPr lang="en-US" dirty="0" smtClean="0"/>
              <a:t>: p</a:t>
            </a:r>
            <a:r>
              <a:rPr lang="ru-RU" dirty="0" smtClean="0"/>
              <a:t>4С</a:t>
            </a:r>
            <a:r>
              <a:rPr lang="en-US" dirty="0" smtClean="0"/>
              <a:t>,</a:t>
            </a:r>
            <a:r>
              <a:rPr lang="ru-RU" dirty="0" smtClean="0"/>
              <a:t> 4</a:t>
            </a:r>
            <a:r>
              <a:rPr lang="en-US" dirty="0" smtClean="0"/>
              <a:t>D</a:t>
            </a:r>
            <a:endParaRPr lang="ru-RU" dirty="0"/>
          </a:p>
        </p:txBody>
      </p:sp>
      <p:sp>
        <p:nvSpPr>
          <p:cNvPr id="13" name="Left Brace 12"/>
          <p:cNvSpPr/>
          <p:nvPr/>
        </p:nvSpPr>
        <p:spPr>
          <a:xfrm rot="10800000" flipH="1" flipV="1">
            <a:off x="2092154" y="2270418"/>
            <a:ext cx="114162" cy="50924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4" name="TextBox 13"/>
          <p:cNvSpPr txBox="1"/>
          <p:nvPr/>
        </p:nvSpPr>
        <p:spPr>
          <a:xfrm>
            <a:off x="1329053" y="3128371"/>
            <a:ext cx="763101" cy="1485480"/>
          </a:xfrm>
          <a:prstGeom prst="rect">
            <a:avLst/>
          </a:prstGeom>
          <a:noFill/>
          <a:ln>
            <a:solidFill>
              <a:schemeClr val="tx1"/>
            </a:solidFill>
          </a:ln>
        </p:spPr>
        <p:txBody>
          <a:bodyPr wrap="square" lIns="99514" tIns="49757" rIns="99514" bIns="49757" rtlCol="0">
            <a:spAutoFit/>
          </a:bodyPr>
          <a:lstStyle/>
          <a:p>
            <a:r>
              <a:rPr lang="ru-RU" dirty="0" smtClean="0"/>
              <a:t>Мартынова</a:t>
            </a:r>
            <a:r>
              <a:rPr lang="en-US" dirty="0" smtClean="0"/>
              <a:t>: p5A, 5</a:t>
            </a:r>
            <a:r>
              <a:rPr lang="ru-RU" dirty="0" smtClean="0"/>
              <a:t>В</a:t>
            </a:r>
            <a:endParaRPr lang="ru-RU" dirty="0"/>
          </a:p>
        </p:txBody>
      </p:sp>
      <p:sp>
        <p:nvSpPr>
          <p:cNvPr id="15" name="Left Brace 14"/>
          <p:cNvSpPr/>
          <p:nvPr/>
        </p:nvSpPr>
        <p:spPr>
          <a:xfrm rot="10800000" flipH="1" flipV="1">
            <a:off x="2092153" y="2909667"/>
            <a:ext cx="114162" cy="77171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cxnSp>
        <p:nvCxnSpPr>
          <p:cNvPr id="16" name="Straight Connector 15"/>
          <p:cNvCxnSpPr/>
          <p:nvPr/>
        </p:nvCxnSpPr>
        <p:spPr>
          <a:xfrm>
            <a:off x="2088982" y="1362752"/>
            <a:ext cx="789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66241" y="920365"/>
            <a:ext cx="649058" cy="1208481"/>
          </a:xfrm>
          <a:prstGeom prst="rect">
            <a:avLst/>
          </a:prstGeom>
          <a:noFill/>
          <a:ln>
            <a:solidFill>
              <a:schemeClr val="tx1"/>
            </a:solidFill>
          </a:ln>
        </p:spPr>
        <p:txBody>
          <a:bodyPr wrap="square" lIns="99514" tIns="49757" rIns="99514" bIns="49757" rtlCol="0">
            <a:spAutoFit/>
          </a:bodyPr>
          <a:lstStyle/>
          <a:p>
            <a:r>
              <a:rPr lang="ru-RU" dirty="0" smtClean="0"/>
              <a:t>Мартынова</a:t>
            </a:r>
            <a:r>
              <a:rPr lang="en-US" dirty="0" smtClean="0"/>
              <a:t>: p3A</a:t>
            </a:r>
            <a:endParaRPr lang="ru-RU" dirty="0"/>
          </a:p>
        </p:txBody>
      </p:sp>
      <p:sp>
        <p:nvSpPr>
          <p:cNvPr id="18" name="Left Brace 17"/>
          <p:cNvSpPr/>
          <p:nvPr/>
        </p:nvSpPr>
        <p:spPr>
          <a:xfrm rot="10800000" flipH="1" flipV="1">
            <a:off x="2115298" y="1026841"/>
            <a:ext cx="114162" cy="401803"/>
          </a:xfrm>
          <a:prstGeom prst="leftBrace">
            <a:avLst>
              <a:gd name="adj1" fmla="val 0"/>
              <a:gd name="adj2" fmla="val 2767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9" name="TextBox 18"/>
          <p:cNvSpPr txBox="1"/>
          <p:nvPr/>
        </p:nvSpPr>
        <p:spPr>
          <a:xfrm>
            <a:off x="1443096" y="1279696"/>
            <a:ext cx="646981" cy="1208481"/>
          </a:xfrm>
          <a:prstGeom prst="rect">
            <a:avLst/>
          </a:prstGeom>
          <a:noFill/>
          <a:ln>
            <a:solidFill>
              <a:schemeClr val="tx1"/>
            </a:solidFill>
          </a:ln>
        </p:spPr>
        <p:txBody>
          <a:bodyPr wrap="square" lIns="99514" tIns="49757" rIns="99514" bIns="49757" rtlCol="0">
            <a:spAutoFit/>
          </a:bodyPr>
          <a:lstStyle/>
          <a:p>
            <a:r>
              <a:rPr lang="ru-RU" dirty="0" smtClean="0"/>
              <a:t>Мартынова</a:t>
            </a:r>
            <a:r>
              <a:rPr lang="en-US" dirty="0" smtClean="0"/>
              <a:t>: p</a:t>
            </a:r>
            <a:r>
              <a:rPr lang="ru-RU" dirty="0" smtClean="0"/>
              <a:t>3В</a:t>
            </a:r>
            <a:endParaRPr lang="ru-RU" dirty="0"/>
          </a:p>
        </p:txBody>
      </p:sp>
    </p:spTree>
    <p:extLst>
      <p:ext uri="{BB962C8B-B14F-4D97-AF65-F5344CB8AC3E}">
        <p14:creationId xmlns:p14="http://schemas.microsoft.com/office/powerpoint/2010/main" val="3688885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TextBox 5"/>
          <p:cNvSpPr txBox="1"/>
          <p:nvPr/>
        </p:nvSpPr>
        <p:spPr>
          <a:xfrm>
            <a:off x="1443096" y="1696776"/>
            <a:ext cx="649058" cy="1485480"/>
          </a:xfrm>
          <a:prstGeom prst="rect">
            <a:avLst/>
          </a:prstGeom>
          <a:noFill/>
          <a:ln>
            <a:solidFill>
              <a:schemeClr val="tx1"/>
            </a:solidFill>
          </a:ln>
        </p:spPr>
        <p:txBody>
          <a:bodyPr wrap="square" lIns="99514" tIns="49757" rIns="99514" bIns="49757" rtlCol="0">
            <a:spAutoFit/>
          </a:bodyPr>
          <a:lstStyle/>
          <a:p>
            <a:r>
              <a:rPr lang="ru-RU" dirty="0"/>
              <a:t>Рычкова: </a:t>
            </a:r>
            <a:r>
              <a:rPr lang="en-US" dirty="0" smtClean="0"/>
              <a:t>p11</a:t>
            </a:r>
            <a:r>
              <a:rPr lang="ru-RU" dirty="0" smtClean="0"/>
              <a:t>С</a:t>
            </a:r>
            <a:endParaRPr lang="ru-RU" dirty="0"/>
          </a:p>
        </p:txBody>
      </p:sp>
      <p:sp>
        <p:nvSpPr>
          <p:cNvPr id="7" name="Left Brace 6"/>
          <p:cNvSpPr/>
          <p:nvPr/>
        </p:nvSpPr>
        <p:spPr>
          <a:xfrm rot="10800000" flipH="1" flipV="1">
            <a:off x="2092154" y="1648753"/>
            <a:ext cx="114162" cy="40180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8" name="TextBox 7"/>
          <p:cNvSpPr txBox="1"/>
          <p:nvPr/>
        </p:nvSpPr>
        <p:spPr>
          <a:xfrm>
            <a:off x="4769136" y="1003760"/>
            <a:ext cx="599712" cy="1485480"/>
          </a:xfrm>
          <a:prstGeom prst="rect">
            <a:avLst/>
          </a:prstGeom>
          <a:noFill/>
          <a:ln>
            <a:solidFill>
              <a:schemeClr val="tx1"/>
            </a:solidFill>
          </a:ln>
        </p:spPr>
        <p:txBody>
          <a:bodyPr wrap="square" lIns="99514" tIns="49757" rIns="99514" bIns="49757" rtlCol="0">
            <a:spAutoFit/>
          </a:bodyPr>
          <a:lstStyle/>
          <a:p>
            <a:r>
              <a:rPr lang="ru-RU" dirty="0" smtClean="0"/>
              <a:t>Рычкова</a:t>
            </a:r>
            <a:r>
              <a:rPr lang="en-US" dirty="0" smtClean="0"/>
              <a:t>: p</a:t>
            </a:r>
            <a:r>
              <a:rPr lang="ru-RU" dirty="0" smtClean="0"/>
              <a:t>11А</a:t>
            </a:r>
            <a:endParaRPr lang="ru-RU" dirty="0"/>
          </a:p>
        </p:txBody>
      </p:sp>
      <p:sp>
        <p:nvSpPr>
          <p:cNvPr id="9" name="Left Brace 8"/>
          <p:cNvSpPr/>
          <p:nvPr/>
        </p:nvSpPr>
        <p:spPr>
          <a:xfrm flipH="1" flipV="1">
            <a:off x="4654975" y="967359"/>
            <a:ext cx="114162" cy="40180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0" name="TextBox 9"/>
          <p:cNvSpPr txBox="1"/>
          <p:nvPr/>
        </p:nvSpPr>
        <p:spPr>
          <a:xfrm>
            <a:off x="4769135" y="2483483"/>
            <a:ext cx="599713" cy="1485480"/>
          </a:xfrm>
          <a:prstGeom prst="rect">
            <a:avLst/>
          </a:prstGeom>
          <a:noFill/>
          <a:ln>
            <a:solidFill>
              <a:schemeClr val="tx1"/>
            </a:solidFill>
          </a:ln>
        </p:spPr>
        <p:txBody>
          <a:bodyPr wrap="square" lIns="99514" tIns="49757" rIns="99514" bIns="49757" rtlCol="0">
            <a:spAutoFit/>
          </a:bodyPr>
          <a:lstStyle/>
          <a:p>
            <a:r>
              <a:rPr lang="ru-RU" dirty="0" smtClean="0"/>
              <a:t>Рычкова</a:t>
            </a:r>
            <a:r>
              <a:rPr lang="en-US" dirty="0" smtClean="0"/>
              <a:t>: p</a:t>
            </a:r>
            <a:r>
              <a:rPr lang="ru-RU" dirty="0" smtClean="0"/>
              <a:t>11В</a:t>
            </a:r>
            <a:endParaRPr lang="ru-RU" dirty="0"/>
          </a:p>
        </p:txBody>
      </p:sp>
      <p:sp>
        <p:nvSpPr>
          <p:cNvPr id="11" name="Left Brace 10"/>
          <p:cNvSpPr/>
          <p:nvPr/>
        </p:nvSpPr>
        <p:spPr>
          <a:xfrm flipH="1" flipV="1">
            <a:off x="4654974" y="1405562"/>
            <a:ext cx="114162" cy="2476687"/>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2" name="TextBox 11"/>
          <p:cNvSpPr txBox="1"/>
          <p:nvPr/>
        </p:nvSpPr>
        <p:spPr>
          <a:xfrm>
            <a:off x="1443096" y="2052268"/>
            <a:ext cx="649058" cy="1485480"/>
          </a:xfrm>
          <a:prstGeom prst="rect">
            <a:avLst/>
          </a:prstGeom>
          <a:noFill/>
          <a:ln>
            <a:solidFill>
              <a:schemeClr val="tx1"/>
            </a:solidFill>
          </a:ln>
        </p:spPr>
        <p:txBody>
          <a:bodyPr wrap="square" lIns="99514" tIns="49757" rIns="99514" bIns="49757" rtlCol="0">
            <a:spAutoFit/>
          </a:bodyPr>
          <a:lstStyle/>
          <a:p>
            <a:r>
              <a:rPr lang="ru-RU" dirty="0"/>
              <a:t>Рычкова: </a:t>
            </a:r>
            <a:r>
              <a:rPr lang="en-US" dirty="0" smtClean="0"/>
              <a:t>p11D</a:t>
            </a:r>
            <a:endParaRPr lang="ru-RU" dirty="0"/>
          </a:p>
        </p:txBody>
      </p:sp>
      <p:sp>
        <p:nvSpPr>
          <p:cNvPr id="13" name="Left Brace 12"/>
          <p:cNvSpPr/>
          <p:nvPr/>
        </p:nvSpPr>
        <p:spPr>
          <a:xfrm rot="10800000" flipH="1" flipV="1">
            <a:off x="2092154" y="2074248"/>
            <a:ext cx="114162" cy="276885"/>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4" name="TextBox 13"/>
          <p:cNvSpPr txBox="1"/>
          <p:nvPr/>
        </p:nvSpPr>
        <p:spPr>
          <a:xfrm>
            <a:off x="1443096" y="2899637"/>
            <a:ext cx="649058" cy="1485480"/>
          </a:xfrm>
          <a:prstGeom prst="rect">
            <a:avLst/>
          </a:prstGeom>
          <a:noFill/>
          <a:ln>
            <a:solidFill>
              <a:schemeClr val="tx1"/>
            </a:solidFill>
          </a:ln>
        </p:spPr>
        <p:txBody>
          <a:bodyPr wrap="square" lIns="99514" tIns="49757" rIns="99514" bIns="49757" rtlCol="0">
            <a:spAutoFit/>
          </a:bodyPr>
          <a:lstStyle/>
          <a:p>
            <a:r>
              <a:rPr lang="ru-RU" dirty="0"/>
              <a:t>Рычкова: </a:t>
            </a:r>
            <a:r>
              <a:rPr lang="en-US" dirty="0" smtClean="0"/>
              <a:t>p11E</a:t>
            </a:r>
            <a:endParaRPr lang="ru-RU" dirty="0"/>
          </a:p>
        </p:txBody>
      </p:sp>
      <p:sp>
        <p:nvSpPr>
          <p:cNvPr id="15" name="Left Brace 14"/>
          <p:cNvSpPr/>
          <p:nvPr/>
        </p:nvSpPr>
        <p:spPr>
          <a:xfrm rot="10800000" flipH="1" flipV="1">
            <a:off x="2092154" y="2504859"/>
            <a:ext cx="114162" cy="108205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cxnSp>
        <p:nvCxnSpPr>
          <p:cNvPr id="16" name="Straight Connector 15"/>
          <p:cNvCxnSpPr/>
          <p:nvPr/>
        </p:nvCxnSpPr>
        <p:spPr>
          <a:xfrm>
            <a:off x="2069243" y="2644023"/>
            <a:ext cx="789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17875" y="2448545"/>
            <a:ext cx="649058" cy="1485480"/>
          </a:xfrm>
          <a:prstGeom prst="rect">
            <a:avLst/>
          </a:prstGeom>
          <a:noFill/>
          <a:ln>
            <a:solidFill>
              <a:schemeClr val="tx1"/>
            </a:solidFill>
          </a:ln>
        </p:spPr>
        <p:txBody>
          <a:bodyPr wrap="square" lIns="99514" tIns="49757" rIns="99514" bIns="49757" rtlCol="0">
            <a:spAutoFit/>
          </a:bodyPr>
          <a:lstStyle/>
          <a:p>
            <a:r>
              <a:rPr lang="ru-RU" dirty="0"/>
              <a:t>Рычкова: </a:t>
            </a:r>
            <a:r>
              <a:rPr lang="en-US" dirty="0" smtClean="0"/>
              <a:t>p11D</a:t>
            </a:r>
            <a:endParaRPr lang="ru-RU" dirty="0"/>
          </a:p>
        </p:txBody>
      </p:sp>
      <p:cxnSp>
        <p:nvCxnSpPr>
          <p:cNvPr id="18" name="Straight Connector 17"/>
          <p:cNvCxnSpPr/>
          <p:nvPr/>
        </p:nvCxnSpPr>
        <p:spPr>
          <a:xfrm>
            <a:off x="2065287" y="3471909"/>
            <a:ext cx="789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16228" y="3376687"/>
            <a:ext cx="649058" cy="1485480"/>
          </a:xfrm>
          <a:prstGeom prst="rect">
            <a:avLst/>
          </a:prstGeom>
          <a:noFill/>
          <a:ln>
            <a:solidFill>
              <a:schemeClr val="tx1"/>
            </a:solidFill>
          </a:ln>
        </p:spPr>
        <p:txBody>
          <a:bodyPr wrap="square" lIns="99514" tIns="49757" rIns="99514" bIns="49757" rtlCol="0">
            <a:spAutoFit/>
          </a:bodyPr>
          <a:lstStyle/>
          <a:p>
            <a:r>
              <a:rPr lang="ru-RU" dirty="0"/>
              <a:t>Рычкова: </a:t>
            </a:r>
            <a:r>
              <a:rPr lang="en-US" dirty="0" smtClean="0"/>
              <a:t>p12A</a:t>
            </a:r>
            <a:endParaRPr lang="ru-RU" dirty="0"/>
          </a:p>
        </p:txBody>
      </p:sp>
    </p:spTree>
    <p:extLst>
      <p:ext uri="{BB962C8B-B14F-4D97-AF65-F5344CB8AC3E}">
        <p14:creationId xmlns:p14="http://schemas.microsoft.com/office/powerpoint/2010/main" val="36888858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TextBox 5"/>
          <p:cNvSpPr txBox="1"/>
          <p:nvPr/>
        </p:nvSpPr>
        <p:spPr>
          <a:xfrm>
            <a:off x="4769136" y="1003760"/>
            <a:ext cx="1580052" cy="1208481"/>
          </a:xfrm>
          <a:prstGeom prst="rect">
            <a:avLst/>
          </a:prstGeom>
          <a:noFill/>
          <a:ln>
            <a:solidFill>
              <a:schemeClr val="tx1"/>
            </a:solidFill>
          </a:ln>
        </p:spPr>
        <p:txBody>
          <a:bodyPr wrap="square" lIns="99514" tIns="49757" rIns="99514" bIns="49757" rtlCol="0">
            <a:spAutoFit/>
          </a:bodyPr>
          <a:lstStyle/>
          <a:p>
            <a:r>
              <a:rPr lang="ru-RU" dirty="0" smtClean="0"/>
              <a:t>Федеральные клинические рекомендации</a:t>
            </a:r>
            <a:r>
              <a:rPr lang="en-US" dirty="0" smtClean="0"/>
              <a:t>: p1</a:t>
            </a:r>
            <a:r>
              <a:rPr lang="ru-RU" dirty="0" smtClean="0"/>
              <a:t>А</a:t>
            </a:r>
            <a:endParaRPr lang="ru-RU" dirty="0"/>
          </a:p>
        </p:txBody>
      </p:sp>
      <p:sp>
        <p:nvSpPr>
          <p:cNvPr id="7" name="Left Brace 6"/>
          <p:cNvSpPr/>
          <p:nvPr/>
        </p:nvSpPr>
        <p:spPr>
          <a:xfrm flipH="1" flipV="1">
            <a:off x="4654975" y="967359"/>
            <a:ext cx="114162" cy="40180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8" name="TextBox 7"/>
          <p:cNvSpPr txBox="1"/>
          <p:nvPr/>
        </p:nvSpPr>
        <p:spPr>
          <a:xfrm>
            <a:off x="4769136" y="2220840"/>
            <a:ext cx="1580052" cy="1208481"/>
          </a:xfrm>
          <a:prstGeom prst="rect">
            <a:avLst/>
          </a:prstGeom>
          <a:noFill/>
          <a:ln>
            <a:solidFill>
              <a:schemeClr val="tx1"/>
            </a:solidFill>
          </a:ln>
        </p:spPr>
        <p:txBody>
          <a:bodyPr wrap="square" lIns="99514" tIns="49757" rIns="99514" bIns="49757" rtlCol="0">
            <a:spAutoFit/>
          </a:bodyPr>
          <a:lstStyle/>
          <a:p>
            <a:r>
              <a:rPr lang="ru-RU" dirty="0" smtClean="0"/>
              <a:t>Федеральные клинические рекомендации</a:t>
            </a:r>
            <a:r>
              <a:rPr lang="en-US" dirty="0" smtClean="0"/>
              <a:t>: p</a:t>
            </a:r>
            <a:r>
              <a:rPr lang="ru-RU" dirty="0" smtClean="0"/>
              <a:t>2А</a:t>
            </a:r>
            <a:endParaRPr lang="ru-RU" dirty="0"/>
          </a:p>
        </p:txBody>
      </p:sp>
      <p:sp>
        <p:nvSpPr>
          <p:cNvPr id="9" name="Left Brace 8"/>
          <p:cNvSpPr/>
          <p:nvPr/>
        </p:nvSpPr>
        <p:spPr>
          <a:xfrm flipH="1" flipV="1">
            <a:off x="4654975" y="1405563"/>
            <a:ext cx="114162" cy="1976992"/>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0" name="TextBox 9"/>
          <p:cNvSpPr txBox="1"/>
          <p:nvPr/>
        </p:nvSpPr>
        <p:spPr>
          <a:xfrm>
            <a:off x="527150" y="1349761"/>
            <a:ext cx="1580051" cy="1208481"/>
          </a:xfrm>
          <a:prstGeom prst="rect">
            <a:avLst/>
          </a:prstGeom>
          <a:noFill/>
          <a:ln>
            <a:solidFill>
              <a:schemeClr val="tx1"/>
            </a:solidFill>
          </a:ln>
        </p:spPr>
        <p:txBody>
          <a:bodyPr wrap="square" lIns="99514" tIns="49757" rIns="99514" bIns="49757" rtlCol="0">
            <a:spAutoFit/>
          </a:bodyPr>
          <a:lstStyle/>
          <a:p>
            <a:r>
              <a:rPr lang="ru-RU" dirty="0" smtClean="0"/>
              <a:t>Федеральные клинические рекомендации</a:t>
            </a:r>
            <a:r>
              <a:rPr lang="en-US" dirty="0" smtClean="0"/>
              <a:t>: p1</a:t>
            </a:r>
            <a:r>
              <a:rPr lang="ru-RU" dirty="0" smtClean="0"/>
              <a:t>С</a:t>
            </a:r>
            <a:endParaRPr lang="ru-RU" dirty="0"/>
          </a:p>
        </p:txBody>
      </p:sp>
      <p:sp>
        <p:nvSpPr>
          <p:cNvPr id="11" name="Left Brace 10"/>
          <p:cNvSpPr/>
          <p:nvPr/>
        </p:nvSpPr>
        <p:spPr>
          <a:xfrm rot="10800000" flipH="1" flipV="1">
            <a:off x="2107202" y="1422117"/>
            <a:ext cx="114162" cy="176137"/>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2" name="TextBox 11"/>
          <p:cNvSpPr txBox="1"/>
          <p:nvPr/>
        </p:nvSpPr>
        <p:spPr>
          <a:xfrm>
            <a:off x="429859" y="1892315"/>
            <a:ext cx="1677342" cy="1208481"/>
          </a:xfrm>
          <a:prstGeom prst="rect">
            <a:avLst/>
          </a:prstGeom>
          <a:noFill/>
          <a:ln>
            <a:solidFill>
              <a:schemeClr val="tx1"/>
            </a:solidFill>
          </a:ln>
        </p:spPr>
        <p:txBody>
          <a:bodyPr wrap="square" lIns="99514" tIns="49757" rIns="99514" bIns="49757" rtlCol="0">
            <a:spAutoFit/>
          </a:bodyPr>
          <a:lstStyle/>
          <a:p>
            <a:r>
              <a:rPr lang="ru-RU" dirty="0" smtClean="0"/>
              <a:t>Федеральные клинические рекомендации</a:t>
            </a:r>
            <a:r>
              <a:rPr lang="en-US" dirty="0" smtClean="0"/>
              <a:t>: p</a:t>
            </a:r>
            <a:r>
              <a:rPr lang="ru-RU" dirty="0"/>
              <a:t>2</a:t>
            </a:r>
            <a:r>
              <a:rPr lang="ru-RU" dirty="0" smtClean="0"/>
              <a:t>В</a:t>
            </a:r>
            <a:endParaRPr lang="ru-RU" dirty="0"/>
          </a:p>
        </p:txBody>
      </p:sp>
      <p:sp>
        <p:nvSpPr>
          <p:cNvPr id="13" name="Left Brace 12"/>
          <p:cNvSpPr/>
          <p:nvPr/>
        </p:nvSpPr>
        <p:spPr>
          <a:xfrm rot="10800000" flipH="1" flipV="1">
            <a:off x="2107202" y="1696687"/>
            <a:ext cx="114162" cy="71210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sp>
        <p:nvSpPr>
          <p:cNvPr id="14" name="TextBox 13"/>
          <p:cNvSpPr txBox="1"/>
          <p:nvPr/>
        </p:nvSpPr>
        <p:spPr>
          <a:xfrm>
            <a:off x="429859" y="2956075"/>
            <a:ext cx="1677342" cy="1208481"/>
          </a:xfrm>
          <a:prstGeom prst="rect">
            <a:avLst/>
          </a:prstGeom>
          <a:noFill/>
          <a:ln>
            <a:solidFill>
              <a:schemeClr val="tx1"/>
            </a:solidFill>
          </a:ln>
        </p:spPr>
        <p:txBody>
          <a:bodyPr wrap="square" lIns="99514" tIns="49757" rIns="99514" bIns="49757" rtlCol="0">
            <a:spAutoFit/>
          </a:bodyPr>
          <a:lstStyle/>
          <a:p>
            <a:r>
              <a:rPr lang="ru-RU" dirty="0" smtClean="0"/>
              <a:t>Федеральные клинические рекомендации</a:t>
            </a:r>
            <a:r>
              <a:rPr lang="en-US" dirty="0" smtClean="0"/>
              <a:t>: p</a:t>
            </a:r>
            <a:r>
              <a:rPr lang="ru-RU" dirty="0" smtClean="0"/>
              <a:t>25А</a:t>
            </a:r>
            <a:endParaRPr lang="ru-RU" dirty="0"/>
          </a:p>
        </p:txBody>
      </p:sp>
      <p:sp>
        <p:nvSpPr>
          <p:cNvPr id="15" name="Left Brace 14"/>
          <p:cNvSpPr/>
          <p:nvPr/>
        </p:nvSpPr>
        <p:spPr>
          <a:xfrm rot="10800000" flipH="1" flipV="1">
            <a:off x="2107202" y="2485876"/>
            <a:ext cx="114162" cy="1276789"/>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141943" tIns="70970" rIns="141943" bIns="70970" anchor="ctr"/>
          <a:lstStyle/>
          <a:p>
            <a:pPr>
              <a:defRPr/>
            </a:pPr>
            <a:endParaRPr lang="en-US" sz="3900" b="1" dirty="0"/>
          </a:p>
        </p:txBody>
      </p:sp>
      <p:cxnSp>
        <p:nvCxnSpPr>
          <p:cNvPr id="16" name="Straight Connector 15"/>
          <p:cNvCxnSpPr/>
          <p:nvPr/>
        </p:nvCxnSpPr>
        <p:spPr>
          <a:xfrm>
            <a:off x="4706631" y="2941460"/>
            <a:ext cx="789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85584" y="2769771"/>
            <a:ext cx="1580052" cy="1208481"/>
          </a:xfrm>
          <a:prstGeom prst="rect">
            <a:avLst/>
          </a:prstGeom>
          <a:noFill/>
          <a:ln>
            <a:solidFill>
              <a:schemeClr val="tx1"/>
            </a:solidFill>
          </a:ln>
        </p:spPr>
        <p:txBody>
          <a:bodyPr wrap="square" lIns="99514" tIns="49757" rIns="99514" bIns="49757" rtlCol="0">
            <a:spAutoFit/>
          </a:bodyPr>
          <a:lstStyle/>
          <a:p>
            <a:r>
              <a:rPr lang="ru-RU" dirty="0" smtClean="0"/>
              <a:t>Федеральные клинические рекомендации</a:t>
            </a:r>
            <a:r>
              <a:rPr lang="en-US" dirty="0" smtClean="0"/>
              <a:t>: p1</a:t>
            </a:r>
            <a:r>
              <a:rPr lang="ru-RU" dirty="0" smtClean="0"/>
              <a:t>В</a:t>
            </a:r>
            <a:endParaRPr lang="ru-RU" dirty="0"/>
          </a:p>
        </p:txBody>
      </p:sp>
      <p:cxnSp>
        <p:nvCxnSpPr>
          <p:cNvPr id="20" name="Elbow Connector 19"/>
          <p:cNvCxnSpPr/>
          <p:nvPr/>
        </p:nvCxnSpPr>
        <p:spPr>
          <a:xfrm rot="16200000" flipV="1">
            <a:off x="1912667" y="1285005"/>
            <a:ext cx="318280" cy="118430"/>
          </a:xfrm>
          <a:prstGeom prst="bentConnector3">
            <a:avLst>
              <a:gd name="adj1" fmla="val 6610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41961" y="864031"/>
            <a:ext cx="1565240" cy="1208481"/>
          </a:xfrm>
          <a:prstGeom prst="rect">
            <a:avLst/>
          </a:prstGeom>
          <a:noFill/>
          <a:ln>
            <a:solidFill>
              <a:schemeClr val="tx1"/>
            </a:solidFill>
          </a:ln>
        </p:spPr>
        <p:txBody>
          <a:bodyPr wrap="square" lIns="99514" tIns="49757" rIns="99514" bIns="49757" rtlCol="0">
            <a:spAutoFit/>
          </a:bodyPr>
          <a:lstStyle/>
          <a:p>
            <a:r>
              <a:rPr lang="ru-RU" dirty="0" smtClean="0"/>
              <a:t>Федеральные клинические рекомендации</a:t>
            </a:r>
            <a:r>
              <a:rPr lang="en-US" dirty="0" smtClean="0"/>
              <a:t>: p</a:t>
            </a:r>
            <a:r>
              <a:rPr lang="ru-RU" dirty="0" smtClean="0"/>
              <a:t>1В</a:t>
            </a:r>
            <a:endParaRPr lang="ru-RU" dirty="0"/>
          </a:p>
        </p:txBody>
      </p:sp>
    </p:spTree>
    <p:extLst>
      <p:ext uri="{BB962C8B-B14F-4D97-AF65-F5344CB8AC3E}">
        <p14:creationId xmlns:p14="http://schemas.microsoft.com/office/powerpoint/2010/main" val="3688885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3726D1-3E30-413F-9184-59E9C2C71DAC}" type="slidenum">
              <a:rPr lang="ru-RU" smtClean="0"/>
              <a:t>95</a:t>
            </a:fld>
            <a:endParaRPr lang="ru-RU"/>
          </a:p>
        </p:txBody>
      </p:sp>
      <p:sp>
        <p:nvSpPr>
          <p:cNvPr id="7" name="Left Brace 10"/>
          <p:cNvSpPr/>
          <p:nvPr/>
        </p:nvSpPr>
        <p:spPr>
          <a:xfrm rot="10800000" flipH="1">
            <a:off x="1918530" y="676563"/>
            <a:ext cx="158912" cy="662384"/>
          </a:xfrm>
          <a:prstGeom prst="leftBrace">
            <a:avLst>
              <a:gd name="adj1" fmla="val 0"/>
              <a:gd name="adj2" fmla="val 4958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8" name="TextBox 7"/>
          <p:cNvSpPr txBox="1"/>
          <p:nvPr/>
        </p:nvSpPr>
        <p:spPr>
          <a:xfrm>
            <a:off x="1052736" y="838476"/>
            <a:ext cx="865794" cy="415498"/>
          </a:xfrm>
          <a:prstGeom prst="rect">
            <a:avLst/>
          </a:prstGeom>
          <a:noFill/>
          <a:ln w="6350">
            <a:solidFill>
              <a:schemeClr val="tx1"/>
            </a:solidFill>
          </a:ln>
        </p:spPr>
        <p:txBody>
          <a:bodyPr wrap="square" rtlCol="0">
            <a:spAutoFit/>
          </a:bodyPr>
          <a:lstStyle/>
          <a:p>
            <a:r>
              <a:rPr lang="en-US" sz="1050" dirty="0" smtClean="0"/>
              <a:t>Plummer:pe613A</a:t>
            </a:r>
            <a:endParaRPr lang="en-US" sz="1050" dirty="0"/>
          </a:p>
        </p:txBody>
      </p:sp>
      <p:sp>
        <p:nvSpPr>
          <p:cNvPr id="9" name="Left Brace 10"/>
          <p:cNvSpPr/>
          <p:nvPr/>
        </p:nvSpPr>
        <p:spPr>
          <a:xfrm rot="10800000" flipH="1">
            <a:off x="1918530" y="1403648"/>
            <a:ext cx="158912" cy="2592288"/>
          </a:xfrm>
          <a:prstGeom prst="leftBrace">
            <a:avLst>
              <a:gd name="adj1" fmla="val 0"/>
              <a:gd name="adj2" fmla="val 5001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0" name="TextBox 9"/>
          <p:cNvSpPr txBox="1"/>
          <p:nvPr/>
        </p:nvSpPr>
        <p:spPr>
          <a:xfrm>
            <a:off x="1052736" y="2530515"/>
            <a:ext cx="865794" cy="415498"/>
          </a:xfrm>
          <a:prstGeom prst="rect">
            <a:avLst/>
          </a:prstGeom>
          <a:noFill/>
          <a:ln w="6350">
            <a:solidFill>
              <a:schemeClr val="tx1"/>
            </a:solidFill>
          </a:ln>
        </p:spPr>
        <p:txBody>
          <a:bodyPr wrap="square" rtlCol="0">
            <a:spAutoFit/>
          </a:bodyPr>
          <a:lstStyle/>
          <a:p>
            <a:r>
              <a:rPr lang="en-US" sz="1050" dirty="0" smtClean="0"/>
              <a:t>Plimmer:pe614B</a:t>
            </a:r>
            <a:endParaRPr lang="en-US" sz="1050" dirty="0"/>
          </a:p>
        </p:txBody>
      </p:sp>
    </p:spTree>
    <p:extLst>
      <p:ext uri="{BB962C8B-B14F-4D97-AF65-F5344CB8AC3E}">
        <p14:creationId xmlns:p14="http://schemas.microsoft.com/office/powerpoint/2010/main" val="4184732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ru-RU" dirty="0"/>
          </a:p>
        </p:txBody>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3726D1-3E30-413F-9184-59E9C2C71DAC}" type="slidenum">
              <a:rPr lang="ru-RU" smtClean="0"/>
              <a:t>97</a:t>
            </a:fld>
            <a:endParaRPr lang="ru-RU"/>
          </a:p>
        </p:txBody>
      </p:sp>
      <p:sp>
        <p:nvSpPr>
          <p:cNvPr id="7" name="Left Brace 10"/>
          <p:cNvSpPr/>
          <p:nvPr/>
        </p:nvSpPr>
        <p:spPr>
          <a:xfrm rot="10800000" flipH="1">
            <a:off x="1918530" y="1403648"/>
            <a:ext cx="158912" cy="2592288"/>
          </a:xfrm>
          <a:prstGeom prst="leftBrace">
            <a:avLst>
              <a:gd name="adj1" fmla="val 0"/>
              <a:gd name="adj2" fmla="val 5001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8" name="TextBox 7"/>
          <p:cNvSpPr txBox="1"/>
          <p:nvPr/>
        </p:nvSpPr>
        <p:spPr>
          <a:xfrm>
            <a:off x="1199137" y="2530515"/>
            <a:ext cx="719393" cy="415498"/>
          </a:xfrm>
          <a:prstGeom prst="rect">
            <a:avLst/>
          </a:prstGeom>
          <a:noFill/>
          <a:ln w="6350">
            <a:solidFill>
              <a:schemeClr val="tx1"/>
            </a:solidFill>
          </a:ln>
        </p:spPr>
        <p:txBody>
          <a:bodyPr wrap="square" rtlCol="0">
            <a:spAutoFit/>
          </a:bodyPr>
          <a:lstStyle/>
          <a:p>
            <a:r>
              <a:rPr lang="en-US" sz="1050" dirty="0" smtClean="0"/>
              <a:t>Gearhart:p1A</a:t>
            </a:r>
            <a:endParaRPr lang="en-US" sz="1050" dirty="0"/>
          </a:p>
        </p:txBody>
      </p:sp>
    </p:spTree>
    <p:extLst>
      <p:ext uri="{BB962C8B-B14F-4D97-AF65-F5344CB8AC3E}">
        <p14:creationId xmlns:p14="http://schemas.microsoft.com/office/powerpoint/2010/main" val="4160229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604"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ru-RU" altLang="ru-RU" smtClean="0">
              <a:solidFill>
                <a:srgbClr val="000000"/>
              </a:solidFill>
              <a:latin typeface="Arial" charset="0"/>
            </a:endParaRPr>
          </a:p>
        </p:txBody>
      </p:sp>
      <p:sp>
        <p:nvSpPr>
          <p:cNvPr id="2560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2723D48-9D3C-406F-AECE-7B66EAA08E04}" type="slidenum">
              <a:rPr lang="ru-RU" altLang="ru-RU" smtClean="0">
                <a:solidFill>
                  <a:srgbClr val="000000"/>
                </a:solidFill>
                <a:latin typeface="Arial" charset="0"/>
              </a:rPr>
              <a:pPr eaLnBrk="1" hangingPunct="1">
                <a:spcBef>
                  <a:spcPct val="0"/>
                </a:spcBef>
              </a:pPr>
              <a:t>24</a:t>
            </a:fld>
            <a:endParaRPr lang="ru-RU" altLang="ru-RU" smtClean="0">
              <a:solidFill>
                <a:srgbClr val="000000"/>
              </a:solidFill>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ru-RU" dirty="0"/>
          </a:p>
        </p:txBody>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3726D1-3E30-413F-9184-59E9C2C71DAC}" type="slidenum">
              <a:rPr lang="ru-RU" smtClean="0"/>
              <a:t>98</a:t>
            </a:fld>
            <a:endParaRPr lang="ru-RU"/>
          </a:p>
        </p:txBody>
      </p:sp>
      <p:sp>
        <p:nvSpPr>
          <p:cNvPr id="7" name="Left Brace 10"/>
          <p:cNvSpPr/>
          <p:nvPr/>
        </p:nvSpPr>
        <p:spPr>
          <a:xfrm rot="10800000" flipH="1">
            <a:off x="1970838" y="1403647"/>
            <a:ext cx="123503" cy="2400267"/>
          </a:xfrm>
          <a:prstGeom prst="leftBrace">
            <a:avLst>
              <a:gd name="adj1" fmla="val 0"/>
              <a:gd name="adj2" fmla="val 5001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8" name="TextBox 7"/>
          <p:cNvSpPr txBox="1"/>
          <p:nvPr/>
        </p:nvSpPr>
        <p:spPr>
          <a:xfrm>
            <a:off x="1052737" y="2434503"/>
            <a:ext cx="918101" cy="415498"/>
          </a:xfrm>
          <a:prstGeom prst="rect">
            <a:avLst/>
          </a:prstGeom>
          <a:noFill/>
          <a:ln w="6350">
            <a:solidFill>
              <a:schemeClr val="tx1"/>
            </a:solidFill>
          </a:ln>
        </p:spPr>
        <p:txBody>
          <a:bodyPr wrap="square" rtlCol="0">
            <a:spAutoFit/>
          </a:bodyPr>
          <a:lstStyle/>
          <a:p>
            <a:r>
              <a:rPr lang="en-US" sz="1050" dirty="0" smtClean="0"/>
              <a:t>Ljubojevic:p228A</a:t>
            </a:r>
            <a:endParaRPr lang="en-US" sz="1050" dirty="0"/>
          </a:p>
        </p:txBody>
      </p:sp>
    </p:spTree>
    <p:extLst>
      <p:ext uri="{BB962C8B-B14F-4D97-AF65-F5344CB8AC3E}">
        <p14:creationId xmlns:p14="http://schemas.microsoft.com/office/powerpoint/2010/main" val="4160229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ru-RU"/>
          </a:p>
        </p:txBody>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3726D1-3E30-413F-9184-59E9C2C71DAC}" type="slidenum">
              <a:rPr lang="ru-RU" smtClean="0"/>
              <a:t>99</a:t>
            </a:fld>
            <a:endParaRPr lang="ru-RU"/>
          </a:p>
        </p:txBody>
      </p:sp>
      <p:sp>
        <p:nvSpPr>
          <p:cNvPr id="7" name="Left Brace 10"/>
          <p:cNvSpPr/>
          <p:nvPr/>
        </p:nvSpPr>
        <p:spPr>
          <a:xfrm rot="10800000" flipH="1">
            <a:off x="1918530" y="1403648"/>
            <a:ext cx="158912" cy="2592288"/>
          </a:xfrm>
          <a:prstGeom prst="leftBrace">
            <a:avLst>
              <a:gd name="adj1" fmla="val 0"/>
              <a:gd name="adj2" fmla="val 5001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8" name="TextBox 7"/>
          <p:cNvSpPr txBox="1"/>
          <p:nvPr/>
        </p:nvSpPr>
        <p:spPr>
          <a:xfrm>
            <a:off x="1199137" y="2530515"/>
            <a:ext cx="719393" cy="415498"/>
          </a:xfrm>
          <a:prstGeom prst="rect">
            <a:avLst/>
          </a:prstGeom>
          <a:noFill/>
          <a:ln w="6350">
            <a:solidFill>
              <a:schemeClr val="tx1"/>
            </a:solidFill>
          </a:ln>
        </p:spPr>
        <p:txBody>
          <a:bodyPr wrap="square" rtlCol="0">
            <a:spAutoFit/>
          </a:bodyPr>
          <a:lstStyle/>
          <a:p>
            <a:r>
              <a:rPr lang="en-US" sz="1050" dirty="0" smtClean="0"/>
              <a:t>Dunne:p815A</a:t>
            </a:r>
            <a:endParaRPr lang="en-US" sz="1050" dirty="0"/>
          </a:p>
        </p:txBody>
      </p:sp>
    </p:spTree>
    <p:extLst>
      <p:ext uri="{BB962C8B-B14F-4D97-AF65-F5344CB8AC3E}">
        <p14:creationId xmlns:p14="http://schemas.microsoft.com/office/powerpoint/2010/main" val="3008902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ru-RU"/>
          </a:p>
        </p:txBody>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3726D1-3E30-413F-9184-59E9C2C71DAC}" type="slidenum">
              <a:rPr lang="ru-RU" smtClean="0"/>
              <a:t>100</a:t>
            </a:fld>
            <a:endParaRPr lang="ru-RU"/>
          </a:p>
        </p:txBody>
      </p:sp>
      <p:sp>
        <p:nvSpPr>
          <p:cNvPr id="7" name="Left Brace 10"/>
          <p:cNvSpPr/>
          <p:nvPr/>
        </p:nvSpPr>
        <p:spPr>
          <a:xfrm rot="10800000" flipH="1">
            <a:off x="1918530" y="923595"/>
            <a:ext cx="158912" cy="2592288"/>
          </a:xfrm>
          <a:prstGeom prst="leftBrace">
            <a:avLst>
              <a:gd name="adj1" fmla="val 0"/>
              <a:gd name="adj2" fmla="val 5001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8" name="TextBox 7"/>
          <p:cNvSpPr txBox="1"/>
          <p:nvPr/>
        </p:nvSpPr>
        <p:spPr>
          <a:xfrm>
            <a:off x="1376771" y="2050461"/>
            <a:ext cx="541758" cy="415498"/>
          </a:xfrm>
          <a:prstGeom prst="rect">
            <a:avLst/>
          </a:prstGeom>
          <a:noFill/>
          <a:ln w="6350">
            <a:solidFill>
              <a:schemeClr val="tx1"/>
            </a:solidFill>
          </a:ln>
        </p:spPr>
        <p:txBody>
          <a:bodyPr wrap="square" rtlCol="0">
            <a:spAutoFit/>
          </a:bodyPr>
          <a:lstStyle/>
          <a:p>
            <a:r>
              <a:rPr lang="en-US" sz="1050" dirty="0" smtClean="0"/>
              <a:t>Lowy:p8A</a:t>
            </a:r>
            <a:endParaRPr lang="en-US" sz="1050" dirty="0"/>
          </a:p>
        </p:txBody>
      </p:sp>
      <p:sp>
        <p:nvSpPr>
          <p:cNvPr id="11" name="Left Brace 10"/>
          <p:cNvSpPr/>
          <p:nvPr/>
        </p:nvSpPr>
        <p:spPr>
          <a:xfrm flipH="1">
            <a:off x="4779151" y="1233005"/>
            <a:ext cx="180578" cy="878475"/>
          </a:xfrm>
          <a:prstGeom prst="leftBrace">
            <a:avLst>
              <a:gd name="adj1" fmla="val 0"/>
              <a:gd name="adj2" fmla="val 5001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2" name="TextBox 11"/>
          <p:cNvSpPr txBox="1"/>
          <p:nvPr/>
        </p:nvSpPr>
        <p:spPr>
          <a:xfrm>
            <a:off x="4959728" y="1502965"/>
            <a:ext cx="629512" cy="415498"/>
          </a:xfrm>
          <a:prstGeom prst="rect">
            <a:avLst/>
          </a:prstGeom>
          <a:noFill/>
          <a:ln w="6350">
            <a:solidFill>
              <a:schemeClr val="tx1"/>
            </a:solidFill>
          </a:ln>
        </p:spPr>
        <p:txBody>
          <a:bodyPr wrap="square" rtlCol="0">
            <a:spAutoFit/>
          </a:bodyPr>
          <a:lstStyle/>
          <a:p>
            <a:r>
              <a:rPr lang="en-US" sz="1050" dirty="0" smtClean="0"/>
              <a:t>Ball:p1347A</a:t>
            </a:r>
            <a:endParaRPr lang="en-US" sz="1050" dirty="0"/>
          </a:p>
        </p:txBody>
      </p:sp>
    </p:spTree>
    <p:extLst>
      <p:ext uri="{BB962C8B-B14F-4D97-AF65-F5344CB8AC3E}">
        <p14:creationId xmlns:p14="http://schemas.microsoft.com/office/powerpoint/2010/main" val="3773369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87E5218F-CB2D-4BB3-A0EA-33359AD75500}" type="slidenum">
              <a:rPr lang="ru-RU" altLang="ru-RU" smtClean="0"/>
              <a:pPr/>
              <a:t>102</a:t>
            </a:fld>
            <a:endParaRPr lang="ru-RU" altLang="ru-RU" smtClean="0"/>
          </a:p>
        </p:txBody>
      </p:sp>
      <p:sp>
        <p:nvSpPr>
          <p:cNvPr id="5" name="Left Brace 10"/>
          <p:cNvSpPr/>
          <p:nvPr/>
        </p:nvSpPr>
        <p:spPr>
          <a:xfrm rot="10800000" flipH="1">
            <a:off x="1916830" y="1403648"/>
            <a:ext cx="213963" cy="1422552"/>
          </a:xfrm>
          <a:prstGeom prst="leftBrace">
            <a:avLst>
              <a:gd name="adj1" fmla="val 0"/>
              <a:gd name="adj2" fmla="val 4068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6" name="TextBox 5"/>
          <p:cNvSpPr txBox="1"/>
          <p:nvPr/>
        </p:nvSpPr>
        <p:spPr>
          <a:xfrm>
            <a:off x="242646" y="2082128"/>
            <a:ext cx="1674185" cy="415498"/>
          </a:xfrm>
          <a:prstGeom prst="rect">
            <a:avLst/>
          </a:prstGeom>
          <a:noFill/>
          <a:ln w="6350">
            <a:solidFill>
              <a:schemeClr val="tx1"/>
            </a:solidFill>
          </a:ln>
        </p:spPr>
        <p:txBody>
          <a:bodyPr wrap="square" rtlCol="0">
            <a:spAutoFit/>
          </a:bodyPr>
          <a:lstStyle/>
          <a:p>
            <a:r>
              <a:rPr lang="ru-RU" sz="1050" dirty="0" err="1"/>
              <a:t>Гардасил</a:t>
            </a:r>
            <a:r>
              <a:rPr lang="ru-RU" sz="1050" dirty="0"/>
              <a:t> </a:t>
            </a:r>
            <a:r>
              <a:rPr lang="ru-RU" sz="1050" dirty="0" smtClean="0"/>
              <a:t>инструкция изм.:</a:t>
            </a:r>
            <a:r>
              <a:rPr lang="en-US" sz="1050" dirty="0" smtClean="0"/>
              <a:t>p5A</a:t>
            </a:r>
            <a:endParaRPr lang="en-US" sz="1050" dirty="0"/>
          </a:p>
        </p:txBody>
      </p:sp>
      <p:cxnSp>
        <p:nvCxnSpPr>
          <p:cNvPr id="9" name="Straight Connector 8"/>
          <p:cNvCxnSpPr/>
          <p:nvPr/>
        </p:nvCxnSpPr>
        <p:spPr>
          <a:xfrm>
            <a:off x="1916833" y="1893043"/>
            <a:ext cx="10801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2647" y="1723765"/>
            <a:ext cx="1674185" cy="415498"/>
          </a:xfrm>
          <a:prstGeom prst="rect">
            <a:avLst/>
          </a:prstGeom>
          <a:noFill/>
          <a:ln w="6350">
            <a:solidFill>
              <a:schemeClr val="tx1"/>
            </a:solidFill>
          </a:ln>
        </p:spPr>
        <p:txBody>
          <a:bodyPr wrap="square" rtlCol="0">
            <a:spAutoFit/>
          </a:bodyPr>
          <a:lstStyle/>
          <a:p>
            <a:r>
              <a:rPr lang="ru-RU" sz="1050" dirty="0" err="1"/>
              <a:t>Гардасил</a:t>
            </a:r>
            <a:r>
              <a:rPr lang="ru-RU" sz="1050" dirty="0"/>
              <a:t> </a:t>
            </a:r>
            <a:r>
              <a:rPr lang="ru-RU" sz="1050" dirty="0" smtClean="0"/>
              <a:t>инструкция изм.:</a:t>
            </a:r>
            <a:r>
              <a:rPr lang="en-US" sz="1050" dirty="0" smtClean="0"/>
              <a:t>p4A</a:t>
            </a:r>
            <a:endParaRPr lang="en-US" sz="1050" dirty="0"/>
          </a:p>
        </p:txBody>
      </p:sp>
      <p:sp>
        <p:nvSpPr>
          <p:cNvPr id="11" name="TextBox 10"/>
          <p:cNvSpPr txBox="1"/>
          <p:nvPr/>
        </p:nvSpPr>
        <p:spPr>
          <a:xfrm>
            <a:off x="242646" y="2454417"/>
            <a:ext cx="1674186" cy="415498"/>
          </a:xfrm>
          <a:prstGeom prst="rect">
            <a:avLst/>
          </a:prstGeom>
          <a:noFill/>
          <a:ln w="6350">
            <a:solidFill>
              <a:schemeClr val="tx1"/>
            </a:solidFill>
          </a:ln>
        </p:spPr>
        <p:txBody>
          <a:bodyPr wrap="square" rtlCol="0">
            <a:spAutoFit/>
          </a:bodyPr>
          <a:lstStyle/>
          <a:p>
            <a:r>
              <a:rPr lang="ru-RU" sz="1050" dirty="0" err="1"/>
              <a:t>Гардасил</a:t>
            </a:r>
            <a:r>
              <a:rPr lang="ru-RU" sz="1050" dirty="0"/>
              <a:t> </a:t>
            </a:r>
            <a:r>
              <a:rPr lang="ru-RU" sz="1050" dirty="0" smtClean="0"/>
              <a:t>инструкция изм.:</a:t>
            </a:r>
            <a:r>
              <a:rPr lang="en-US" sz="1050" dirty="0" smtClean="0"/>
              <a:t>p5B</a:t>
            </a:r>
            <a:endParaRPr lang="en-US" sz="1050" dirty="0"/>
          </a:p>
        </p:txBody>
      </p:sp>
      <p:cxnSp>
        <p:nvCxnSpPr>
          <p:cNvPr id="12" name="Straight Connector 11"/>
          <p:cNvCxnSpPr/>
          <p:nvPr/>
        </p:nvCxnSpPr>
        <p:spPr>
          <a:xfrm>
            <a:off x="1916833" y="2623695"/>
            <a:ext cx="10801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Left Brace 10"/>
          <p:cNvSpPr/>
          <p:nvPr/>
        </p:nvSpPr>
        <p:spPr>
          <a:xfrm rot="10800000" flipH="1">
            <a:off x="1922432" y="3160885"/>
            <a:ext cx="210423" cy="275735"/>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20" name="TextBox 19"/>
          <p:cNvSpPr txBox="1"/>
          <p:nvPr/>
        </p:nvSpPr>
        <p:spPr>
          <a:xfrm>
            <a:off x="512677" y="3164563"/>
            <a:ext cx="1406441" cy="415498"/>
          </a:xfrm>
          <a:prstGeom prst="rect">
            <a:avLst/>
          </a:prstGeom>
          <a:noFill/>
          <a:ln w="6350">
            <a:solidFill>
              <a:schemeClr val="tx1"/>
            </a:solidFill>
          </a:ln>
        </p:spPr>
        <p:txBody>
          <a:bodyPr wrap="square" rtlCol="0">
            <a:spAutoFit/>
          </a:bodyPr>
          <a:lstStyle/>
          <a:p>
            <a:r>
              <a:rPr lang="en-US" sz="1050" dirty="0" smtClean="0"/>
              <a:t>Garland (CID2016) Suppl:p</a:t>
            </a:r>
            <a:r>
              <a:rPr lang="en-US" sz="1050" dirty="0"/>
              <a:t>6</a:t>
            </a:r>
            <a:r>
              <a:rPr lang="en-US" sz="1050" dirty="0" smtClean="0"/>
              <a:t>A</a:t>
            </a:r>
            <a:endParaRPr lang="en-US" sz="1050" dirty="0"/>
          </a:p>
        </p:txBody>
      </p:sp>
      <p:sp>
        <p:nvSpPr>
          <p:cNvPr id="21" name="Left Brace 10"/>
          <p:cNvSpPr/>
          <p:nvPr/>
        </p:nvSpPr>
        <p:spPr>
          <a:xfrm rot="10800000" flipH="1">
            <a:off x="1920369" y="2892700"/>
            <a:ext cx="210423" cy="214008"/>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22" name="TextBox 21"/>
          <p:cNvSpPr txBox="1"/>
          <p:nvPr/>
        </p:nvSpPr>
        <p:spPr>
          <a:xfrm>
            <a:off x="685800" y="2808072"/>
            <a:ext cx="1233316" cy="415498"/>
          </a:xfrm>
          <a:prstGeom prst="rect">
            <a:avLst/>
          </a:prstGeom>
          <a:noFill/>
          <a:ln w="6350">
            <a:solidFill>
              <a:schemeClr val="tx1"/>
            </a:solidFill>
          </a:ln>
        </p:spPr>
        <p:txBody>
          <a:bodyPr wrap="square" rtlCol="0">
            <a:spAutoFit/>
          </a:bodyPr>
          <a:lstStyle/>
          <a:p>
            <a:r>
              <a:rPr lang="en-US" sz="1050" dirty="0" smtClean="0"/>
              <a:t>Garland (CID2016):p519B</a:t>
            </a:r>
            <a:endParaRPr lang="en-US" sz="1050" dirty="0"/>
          </a:p>
        </p:txBody>
      </p:sp>
      <p:cxnSp>
        <p:nvCxnSpPr>
          <p:cNvPr id="3" name="Straight Connector 2"/>
          <p:cNvCxnSpPr/>
          <p:nvPr/>
        </p:nvCxnSpPr>
        <p:spPr>
          <a:xfrm flipH="1">
            <a:off x="1970804" y="3294348"/>
            <a:ext cx="115" cy="117210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868002" y="3662440"/>
            <a:ext cx="102836" cy="11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61527" y="3536144"/>
            <a:ext cx="1406441" cy="415498"/>
          </a:xfrm>
          <a:prstGeom prst="rect">
            <a:avLst/>
          </a:prstGeom>
          <a:noFill/>
          <a:ln w="6350">
            <a:solidFill>
              <a:schemeClr val="tx1"/>
            </a:solidFill>
          </a:ln>
        </p:spPr>
        <p:txBody>
          <a:bodyPr wrap="square" rtlCol="0">
            <a:spAutoFit/>
          </a:bodyPr>
          <a:lstStyle/>
          <a:p>
            <a:r>
              <a:rPr lang="en-US" sz="1050" dirty="0" smtClean="0"/>
              <a:t>Garland (CID2016) Suppl:p</a:t>
            </a:r>
            <a:r>
              <a:rPr lang="en-US" sz="1050" dirty="0"/>
              <a:t>7</a:t>
            </a:r>
            <a:r>
              <a:rPr lang="en-US" sz="1050" dirty="0" smtClean="0"/>
              <a:t>A</a:t>
            </a:r>
            <a:endParaRPr lang="en-US" sz="1050" dirty="0"/>
          </a:p>
        </p:txBody>
      </p:sp>
      <p:cxnSp>
        <p:nvCxnSpPr>
          <p:cNvPr id="29" name="Straight Connector 28"/>
          <p:cNvCxnSpPr/>
          <p:nvPr/>
        </p:nvCxnSpPr>
        <p:spPr>
          <a:xfrm flipH="1">
            <a:off x="1868002" y="4021085"/>
            <a:ext cx="102836" cy="11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61527" y="3894789"/>
            <a:ext cx="1406441" cy="415498"/>
          </a:xfrm>
          <a:prstGeom prst="rect">
            <a:avLst/>
          </a:prstGeom>
          <a:noFill/>
          <a:ln w="6350">
            <a:solidFill>
              <a:schemeClr val="tx1"/>
            </a:solidFill>
          </a:ln>
        </p:spPr>
        <p:txBody>
          <a:bodyPr wrap="square" rtlCol="0">
            <a:spAutoFit/>
          </a:bodyPr>
          <a:lstStyle/>
          <a:p>
            <a:r>
              <a:rPr lang="en-US" sz="1050" dirty="0" smtClean="0"/>
              <a:t>Garland (CID2016) Suppl:p8A</a:t>
            </a:r>
            <a:endParaRPr lang="en-US" sz="1050" dirty="0"/>
          </a:p>
        </p:txBody>
      </p:sp>
      <p:cxnSp>
        <p:nvCxnSpPr>
          <p:cNvPr id="31" name="Straight Connector 30"/>
          <p:cNvCxnSpPr/>
          <p:nvPr/>
        </p:nvCxnSpPr>
        <p:spPr>
          <a:xfrm flipH="1">
            <a:off x="1867968" y="4466452"/>
            <a:ext cx="102836" cy="11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61527" y="4301508"/>
            <a:ext cx="1406441" cy="415498"/>
          </a:xfrm>
          <a:prstGeom prst="rect">
            <a:avLst/>
          </a:prstGeom>
          <a:noFill/>
          <a:ln w="6350">
            <a:solidFill>
              <a:schemeClr val="tx1"/>
            </a:solidFill>
          </a:ln>
        </p:spPr>
        <p:txBody>
          <a:bodyPr wrap="square" rtlCol="0">
            <a:spAutoFit/>
          </a:bodyPr>
          <a:lstStyle/>
          <a:p>
            <a:r>
              <a:rPr lang="en-US" sz="1050" dirty="0" smtClean="0"/>
              <a:t>Garland (CID2016) Suppl:p9A</a:t>
            </a:r>
            <a:endParaRPr lang="en-US" sz="1050" dirty="0"/>
          </a:p>
        </p:txBody>
      </p:sp>
      <p:cxnSp>
        <p:nvCxnSpPr>
          <p:cNvPr id="36" name="Straight Connector 35"/>
          <p:cNvCxnSpPr/>
          <p:nvPr/>
        </p:nvCxnSpPr>
        <p:spPr>
          <a:xfrm>
            <a:off x="1916833" y="1527431"/>
            <a:ext cx="10801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42647" y="1358153"/>
            <a:ext cx="1674185" cy="415498"/>
          </a:xfrm>
          <a:prstGeom prst="rect">
            <a:avLst/>
          </a:prstGeom>
          <a:noFill/>
          <a:ln w="6350">
            <a:solidFill>
              <a:schemeClr val="tx1"/>
            </a:solidFill>
          </a:ln>
        </p:spPr>
        <p:txBody>
          <a:bodyPr wrap="square" rtlCol="0">
            <a:spAutoFit/>
          </a:bodyPr>
          <a:lstStyle/>
          <a:p>
            <a:r>
              <a:rPr lang="ru-RU" sz="1050" dirty="0" err="1"/>
              <a:t>Гардасил</a:t>
            </a:r>
            <a:r>
              <a:rPr lang="ru-RU" sz="1050" dirty="0"/>
              <a:t> </a:t>
            </a:r>
            <a:r>
              <a:rPr lang="ru-RU" sz="1050" dirty="0" smtClean="0"/>
              <a:t>инструкция изм.:</a:t>
            </a:r>
            <a:r>
              <a:rPr lang="en-US" sz="1050" dirty="0"/>
              <a:t>p1A</a:t>
            </a:r>
          </a:p>
        </p:txBody>
      </p:sp>
      <p:sp>
        <p:nvSpPr>
          <p:cNvPr id="23" name="Left Brace 10"/>
          <p:cNvSpPr/>
          <p:nvPr/>
        </p:nvSpPr>
        <p:spPr>
          <a:xfrm rot="10800000" flipH="1">
            <a:off x="1916829" y="885679"/>
            <a:ext cx="213963" cy="439247"/>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24" name="TextBox 23"/>
          <p:cNvSpPr txBox="1"/>
          <p:nvPr/>
        </p:nvSpPr>
        <p:spPr>
          <a:xfrm>
            <a:off x="1106742" y="929708"/>
            <a:ext cx="810087" cy="415498"/>
          </a:xfrm>
          <a:prstGeom prst="rect">
            <a:avLst/>
          </a:prstGeom>
          <a:noFill/>
          <a:ln w="6350">
            <a:solidFill>
              <a:schemeClr val="tx1"/>
            </a:solidFill>
          </a:ln>
        </p:spPr>
        <p:txBody>
          <a:bodyPr wrap="square" rtlCol="0">
            <a:spAutoFit/>
          </a:bodyPr>
          <a:lstStyle/>
          <a:p>
            <a:r>
              <a:rPr lang="en-US" sz="1050" dirty="0" smtClean="0"/>
              <a:t>Whitman:p1A</a:t>
            </a:r>
            <a:endParaRPr lang="en-US" sz="105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B6AE2D0E-A062-47F9-ABBC-518ADB6EEE57}" type="slidenum">
              <a:rPr lang="en-US" altLang="ru-RU" sz="1200">
                <a:latin typeface="Calibri" pitchFamily="34" charset="0"/>
              </a:rPr>
              <a:pPr algn="r" defTabSz="914400" eaLnBrk="1" hangingPunct="1"/>
              <a:t>103</a:t>
            </a:fld>
            <a:endParaRPr lang="en-US" altLang="ru-RU" sz="1200">
              <a:latin typeface="Calibri" pitchFamily="34" charset="0"/>
            </a:endParaRPr>
          </a:p>
        </p:txBody>
      </p:sp>
      <p:sp>
        <p:nvSpPr>
          <p:cNvPr id="201731" name="Rectangle 2"/>
          <p:cNvSpPr>
            <a:spLocks noGrp="1" noRot="1" noChangeAspect="1" noChangeArrowheads="1" noTextEdit="1"/>
          </p:cNvSpPr>
          <p:nvPr>
            <p:ph type="sldImg"/>
          </p:nvPr>
        </p:nvSpPr>
        <p:spPr bwMode="auto">
          <a:xfrm>
            <a:off x="1144588"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xfrm>
            <a:off x="1038226" y="4343401"/>
            <a:ext cx="4886325"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lstStyle/>
          <a:p>
            <a:pPr>
              <a:lnSpc>
                <a:spcPct val="90000"/>
              </a:lnSpc>
              <a:spcBef>
                <a:spcPct val="0"/>
              </a:spcBef>
            </a:pPr>
            <a:endParaRPr lang="en-US" altLang="ru-RU" dirty="0" smtClean="0"/>
          </a:p>
          <a:p>
            <a:pPr>
              <a:lnSpc>
                <a:spcPct val="90000"/>
              </a:lnSpc>
              <a:spcBef>
                <a:spcPct val="0"/>
              </a:spcBef>
            </a:pPr>
            <a:endParaRPr lang="en-US" altLang="ru-RU" dirty="0" smtClean="0"/>
          </a:p>
        </p:txBody>
      </p:sp>
      <p:sp>
        <p:nvSpPr>
          <p:cNvPr id="13" name="Left Brace 10"/>
          <p:cNvSpPr/>
          <p:nvPr/>
        </p:nvSpPr>
        <p:spPr>
          <a:xfrm rot="10800000" flipH="1">
            <a:off x="1910013" y="810378"/>
            <a:ext cx="220779" cy="585285"/>
          </a:xfrm>
          <a:prstGeom prst="leftBrace">
            <a:avLst>
              <a:gd name="adj1" fmla="val 0"/>
              <a:gd name="adj2" fmla="val 82412"/>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4" name="TextBox 13"/>
          <p:cNvSpPr txBox="1"/>
          <p:nvPr/>
        </p:nvSpPr>
        <p:spPr>
          <a:xfrm>
            <a:off x="296652" y="726885"/>
            <a:ext cx="1614935" cy="415498"/>
          </a:xfrm>
          <a:prstGeom prst="rect">
            <a:avLst/>
          </a:prstGeom>
          <a:noFill/>
          <a:ln w="6350">
            <a:solidFill>
              <a:schemeClr val="tx1"/>
            </a:solidFill>
          </a:ln>
        </p:spPr>
        <p:txBody>
          <a:bodyPr wrap="square" rtlCol="0">
            <a:spAutoFit/>
          </a:bodyPr>
          <a:lstStyle/>
          <a:p>
            <a:r>
              <a:rPr lang="ru-RU" sz="1050" dirty="0" err="1"/>
              <a:t>Гардасил</a:t>
            </a:r>
            <a:r>
              <a:rPr lang="ru-RU" sz="1050" dirty="0"/>
              <a:t> </a:t>
            </a:r>
            <a:r>
              <a:rPr lang="ru-RU" sz="1050" dirty="0" smtClean="0"/>
              <a:t>инструкция изм.:</a:t>
            </a:r>
            <a:r>
              <a:rPr lang="en-US" sz="1050" dirty="0" smtClean="0"/>
              <a:t>p1A</a:t>
            </a:r>
            <a:endParaRPr lang="en-US" sz="1050" dirty="0"/>
          </a:p>
        </p:txBody>
      </p:sp>
      <p:sp>
        <p:nvSpPr>
          <p:cNvPr id="19" name="Left Brace 10"/>
          <p:cNvSpPr/>
          <p:nvPr/>
        </p:nvSpPr>
        <p:spPr>
          <a:xfrm rot="10800000" flipH="1">
            <a:off x="1910013" y="1499068"/>
            <a:ext cx="220779" cy="2304845"/>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20" name="TextBox 19"/>
          <p:cNvSpPr txBox="1"/>
          <p:nvPr/>
        </p:nvSpPr>
        <p:spPr>
          <a:xfrm>
            <a:off x="1160749" y="2482213"/>
            <a:ext cx="749264" cy="415498"/>
          </a:xfrm>
          <a:prstGeom prst="rect">
            <a:avLst/>
          </a:prstGeom>
          <a:noFill/>
          <a:ln w="6350">
            <a:solidFill>
              <a:schemeClr val="tx1"/>
            </a:solidFill>
          </a:ln>
        </p:spPr>
        <p:txBody>
          <a:bodyPr wrap="square" rtlCol="0">
            <a:spAutoFit/>
          </a:bodyPr>
          <a:lstStyle/>
          <a:p>
            <a:r>
              <a:rPr lang="en-US" sz="1050" dirty="0" smtClean="0"/>
              <a:t>Shiller:p683A</a:t>
            </a:r>
            <a:endParaRPr lang="en-US" sz="1050" dirty="0"/>
          </a:p>
        </p:txBody>
      </p:sp>
      <p:cxnSp>
        <p:nvCxnSpPr>
          <p:cNvPr id="21" name="Straight Connector 20"/>
          <p:cNvCxnSpPr/>
          <p:nvPr/>
        </p:nvCxnSpPr>
        <p:spPr>
          <a:xfrm>
            <a:off x="1913824" y="1282255"/>
            <a:ext cx="10801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96652" y="1112977"/>
            <a:ext cx="1617171" cy="415498"/>
          </a:xfrm>
          <a:prstGeom prst="rect">
            <a:avLst/>
          </a:prstGeom>
          <a:noFill/>
          <a:ln w="6350">
            <a:solidFill>
              <a:schemeClr val="tx1"/>
            </a:solidFill>
          </a:ln>
        </p:spPr>
        <p:txBody>
          <a:bodyPr wrap="square" rtlCol="0">
            <a:spAutoFit/>
          </a:bodyPr>
          <a:lstStyle/>
          <a:p>
            <a:r>
              <a:rPr lang="ru-RU" sz="1050" dirty="0" err="1"/>
              <a:t>Гардасил</a:t>
            </a:r>
            <a:r>
              <a:rPr lang="ru-RU" sz="1050" dirty="0"/>
              <a:t> </a:t>
            </a:r>
            <a:r>
              <a:rPr lang="ru-RU" sz="1050" dirty="0" smtClean="0"/>
              <a:t>инструкция изм.:</a:t>
            </a:r>
            <a:r>
              <a:rPr lang="en-US" sz="1050" dirty="0" smtClean="0"/>
              <a:t>p1B</a:t>
            </a:r>
            <a:endParaRPr lang="en-US" sz="1050" dirty="0"/>
          </a:p>
        </p:txBody>
      </p:sp>
      <p:cxnSp>
        <p:nvCxnSpPr>
          <p:cNvPr id="23" name="Straight Connector 22"/>
          <p:cNvCxnSpPr/>
          <p:nvPr/>
        </p:nvCxnSpPr>
        <p:spPr>
          <a:xfrm>
            <a:off x="1911589" y="1943104"/>
            <a:ext cx="10801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60748" y="1773827"/>
            <a:ext cx="750840" cy="415498"/>
          </a:xfrm>
          <a:prstGeom prst="rect">
            <a:avLst/>
          </a:prstGeom>
          <a:noFill/>
          <a:ln w="6350">
            <a:solidFill>
              <a:schemeClr val="tx1"/>
            </a:solidFill>
          </a:ln>
        </p:spPr>
        <p:txBody>
          <a:bodyPr wrap="square" rtlCol="0">
            <a:spAutoFit/>
          </a:bodyPr>
          <a:lstStyle/>
          <a:p>
            <a:r>
              <a:rPr lang="en-US" sz="1050" dirty="0" smtClean="0"/>
              <a:t>Shiller:p682A</a:t>
            </a:r>
            <a:endParaRPr lang="en-US" sz="105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ru-RU" dirty="0"/>
          </a:p>
        </p:txBody>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3726D1-3E30-413F-9184-59E9C2C71DAC}" type="slidenum">
              <a:rPr lang="ru-RU" smtClean="0"/>
              <a:t>106</a:t>
            </a:fld>
            <a:endParaRPr lang="ru-RU"/>
          </a:p>
        </p:txBody>
      </p:sp>
      <p:sp>
        <p:nvSpPr>
          <p:cNvPr id="14" name="Left Brace 13"/>
          <p:cNvSpPr/>
          <p:nvPr/>
        </p:nvSpPr>
        <p:spPr>
          <a:xfrm flipH="1">
            <a:off x="4736273" y="2828977"/>
            <a:ext cx="215571" cy="401361"/>
          </a:xfrm>
          <a:prstGeom prst="leftBrace">
            <a:avLst>
              <a:gd name="adj1" fmla="val 0"/>
              <a:gd name="adj2" fmla="val 51585"/>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5" name="TextBox 14"/>
          <p:cNvSpPr txBox="1"/>
          <p:nvPr/>
        </p:nvSpPr>
        <p:spPr>
          <a:xfrm>
            <a:off x="4951845" y="2772756"/>
            <a:ext cx="1069444" cy="577081"/>
          </a:xfrm>
          <a:prstGeom prst="rect">
            <a:avLst/>
          </a:prstGeom>
          <a:noFill/>
          <a:ln w="6350">
            <a:solidFill>
              <a:schemeClr val="tx1"/>
            </a:solidFill>
          </a:ln>
        </p:spPr>
        <p:txBody>
          <a:bodyPr wrap="square" rtlCol="0">
            <a:spAutoFit/>
          </a:bodyPr>
          <a:lstStyle/>
          <a:p>
            <a:r>
              <a:rPr lang="ru-RU" sz="1050" dirty="0" err="1" smtClean="0"/>
              <a:t>Гардасил</a:t>
            </a:r>
            <a:r>
              <a:rPr lang="ru-RU" sz="1050" dirty="0" smtClean="0"/>
              <a:t> инструкция изм.</a:t>
            </a:r>
            <a:r>
              <a:rPr lang="en-US" sz="1050" dirty="0" smtClean="0"/>
              <a:t>:p</a:t>
            </a:r>
            <a:r>
              <a:rPr lang="ru-RU" sz="1050" dirty="0" smtClean="0"/>
              <a:t>4</a:t>
            </a:r>
            <a:r>
              <a:rPr lang="en-US" sz="1050" dirty="0" smtClean="0"/>
              <a:t>B</a:t>
            </a:r>
            <a:endParaRPr lang="en-US" sz="1050" dirty="0"/>
          </a:p>
        </p:txBody>
      </p:sp>
      <p:sp>
        <p:nvSpPr>
          <p:cNvPr id="17" name="Left Brace 16"/>
          <p:cNvSpPr/>
          <p:nvPr/>
        </p:nvSpPr>
        <p:spPr>
          <a:xfrm flipH="1">
            <a:off x="4736273" y="1715914"/>
            <a:ext cx="222405" cy="1019007"/>
          </a:xfrm>
          <a:prstGeom prst="leftBrace">
            <a:avLst>
              <a:gd name="adj1" fmla="val 0"/>
              <a:gd name="adj2" fmla="val 51585"/>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9" name="TextBox 18"/>
          <p:cNvSpPr txBox="1"/>
          <p:nvPr/>
        </p:nvSpPr>
        <p:spPr>
          <a:xfrm>
            <a:off x="4958679" y="1984812"/>
            <a:ext cx="1069444" cy="577081"/>
          </a:xfrm>
          <a:prstGeom prst="rect">
            <a:avLst/>
          </a:prstGeom>
          <a:noFill/>
          <a:ln w="6350">
            <a:solidFill>
              <a:schemeClr val="tx1"/>
            </a:solidFill>
          </a:ln>
        </p:spPr>
        <p:txBody>
          <a:bodyPr wrap="square" rtlCol="0">
            <a:spAutoFit/>
          </a:bodyPr>
          <a:lstStyle/>
          <a:p>
            <a:r>
              <a:rPr lang="ru-RU" sz="1050" dirty="0" err="1" smtClean="0"/>
              <a:t>Гардасил</a:t>
            </a:r>
            <a:r>
              <a:rPr lang="ru-RU" sz="1050" dirty="0" smtClean="0"/>
              <a:t> инструкция изм.2016</a:t>
            </a:r>
            <a:r>
              <a:rPr lang="en-US" sz="1050" dirty="0" smtClean="0"/>
              <a:t>:p</a:t>
            </a:r>
            <a:r>
              <a:rPr lang="ru-RU" sz="1050" dirty="0" smtClean="0"/>
              <a:t>5</a:t>
            </a:r>
            <a:r>
              <a:rPr lang="en-US" sz="1050" dirty="0" smtClean="0"/>
              <a:t>A</a:t>
            </a:r>
            <a:endParaRPr lang="en-US" sz="1050" dirty="0"/>
          </a:p>
        </p:txBody>
      </p:sp>
    </p:spTree>
    <p:extLst>
      <p:ext uri="{BB962C8B-B14F-4D97-AF65-F5344CB8AC3E}">
        <p14:creationId xmlns:p14="http://schemas.microsoft.com/office/powerpoint/2010/main" val="1264891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rtlCol="0">
            <a:normAutofit/>
          </a:bodyPr>
          <a:lstStyle/>
          <a:p>
            <a:pPr eaLnBrk="1" fontAlgn="auto" hangingPunct="1">
              <a:spcBef>
                <a:spcPts val="0"/>
              </a:spcBef>
              <a:spcAft>
                <a:spcPts val="0"/>
              </a:spcAft>
              <a:defRPr/>
            </a:pPr>
            <a:endParaRPr kumimoji="0" lang="ru-RU" dirty="0" smtClean="0">
              <a:ea typeface="+mn-ea"/>
              <a:cs typeface="+mn-cs"/>
            </a:endParaRPr>
          </a:p>
        </p:txBody>
      </p:sp>
      <p:sp>
        <p:nvSpPr>
          <p:cNvPr id="2058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5D27E341-2137-459C-BFFC-155BA727C2E6}" type="slidenum">
              <a:rPr lang="ru-RU" altLang="ru-RU" smtClean="0"/>
              <a:pPr/>
              <a:t>107</a:t>
            </a:fld>
            <a:endParaRPr lang="ru-RU" altLang="ru-RU" smtClean="0"/>
          </a:p>
        </p:txBody>
      </p:sp>
      <p:sp>
        <p:nvSpPr>
          <p:cNvPr id="5" name="Left Brace 4"/>
          <p:cNvSpPr/>
          <p:nvPr/>
        </p:nvSpPr>
        <p:spPr>
          <a:xfrm rot="10800000" flipH="1">
            <a:off x="1851206" y="923594"/>
            <a:ext cx="263344" cy="3191203"/>
          </a:xfrm>
          <a:prstGeom prst="leftBrace">
            <a:avLst>
              <a:gd name="adj1" fmla="val 0"/>
              <a:gd name="adj2" fmla="val 4876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6" name="TextBox 5"/>
          <p:cNvSpPr txBox="1"/>
          <p:nvPr/>
        </p:nvSpPr>
        <p:spPr>
          <a:xfrm>
            <a:off x="944725" y="2372764"/>
            <a:ext cx="906482" cy="415498"/>
          </a:xfrm>
          <a:prstGeom prst="rect">
            <a:avLst/>
          </a:prstGeom>
          <a:noFill/>
          <a:ln w="6350">
            <a:solidFill>
              <a:schemeClr val="tx1"/>
            </a:solidFill>
          </a:ln>
        </p:spPr>
        <p:txBody>
          <a:bodyPr wrap="square" rtlCol="0">
            <a:spAutoFit/>
          </a:bodyPr>
          <a:lstStyle/>
          <a:p>
            <a:r>
              <a:rPr lang="en-US" sz="1050" dirty="0" smtClean="0"/>
              <a:t>Gonc¸alves:p654A</a:t>
            </a:r>
            <a:endParaRPr lang="en-US" sz="105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ru-RU" dirty="0"/>
          </a:p>
        </p:txBody>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3726D1-3E30-413F-9184-59E9C2C71DAC}" type="slidenum">
              <a:rPr lang="ru-RU" smtClean="0"/>
              <a:t>108</a:t>
            </a:fld>
            <a:endParaRPr lang="ru-RU"/>
          </a:p>
        </p:txBody>
      </p:sp>
      <p:sp>
        <p:nvSpPr>
          <p:cNvPr id="7" name="TextBox 6"/>
          <p:cNvSpPr txBox="1"/>
          <p:nvPr/>
        </p:nvSpPr>
        <p:spPr>
          <a:xfrm>
            <a:off x="1160748" y="2338492"/>
            <a:ext cx="791112" cy="415498"/>
          </a:xfrm>
          <a:prstGeom prst="rect">
            <a:avLst/>
          </a:prstGeom>
          <a:noFill/>
          <a:ln w="6350">
            <a:solidFill>
              <a:schemeClr val="tx1"/>
            </a:solidFill>
          </a:ln>
        </p:spPr>
        <p:txBody>
          <a:bodyPr wrap="square" rtlCol="0">
            <a:spAutoFit/>
          </a:bodyPr>
          <a:lstStyle/>
          <a:p>
            <a:r>
              <a:rPr lang="ru-RU" sz="1050" dirty="0" smtClean="0"/>
              <a:t>Дьяков</a:t>
            </a:r>
            <a:r>
              <a:rPr lang="en-US" sz="1050" dirty="0" smtClean="0"/>
              <a:t>:p108A</a:t>
            </a:r>
            <a:endParaRPr lang="en-US" sz="1050" dirty="0"/>
          </a:p>
        </p:txBody>
      </p:sp>
      <p:sp>
        <p:nvSpPr>
          <p:cNvPr id="8" name="Left Brace 10"/>
          <p:cNvSpPr/>
          <p:nvPr/>
        </p:nvSpPr>
        <p:spPr>
          <a:xfrm rot="10800000" flipH="1">
            <a:off x="1951861" y="923593"/>
            <a:ext cx="174831" cy="3168353"/>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Tree>
    <p:extLst>
      <p:ext uri="{BB962C8B-B14F-4D97-AF65-F5344CB8AC3E}">
        <p14:creationId xmlns:p14="http://schemas.microsoft.com/office/powerpoint/2010/main" val="4160229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3726D1-3E30-413F-9184-59E9C2C71DAC}" type="slidenum">
              <a:rPr lang="ru-RU" smtClean="0"/>
              <a:t>109</a:t>
            </a:fld>
            <a:endParaRPr lang="ru-RU"/>
          </a:p>
        </p:txBody>
      </p:sp>
      <p:sp>
        <p:nvSpPr>
          <p:cNvPr id="9" name="Left Brace 10"/>
          <p:cNvSpPr/>
          <p:nvPr/>
        </p:nvSpPr>
        <p:spPr>
          <a:xfrm rot="10800000" flipH="1">
            <a:off x="1922528" y="1691680"/>
            <a:ext cx="185568" cy="240115"/>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6" name="TextBox 15"/>
          <p:cNvSpPr txBox="1"/>
          <p:nvPr/>
        </p:nvSpPr>
        <p:spPr>
          <a:xfrm>
            <a:off x="1058433" y="1642460"/>
            <a:ext cx="864095" cy="415498"/>
          </a:xfrm>
          <a:prstGeom prst="rect">
            <a:avLst/>
          </a:prstGeom>
          <a:noFill/>
          <a:ln w="6350">
            <a:solidFill>
              <a:schemeClr val="tx1"/>
            </a:solidFill>
          </a:ln>
        </p:spPr>
        <p:txBody>
          <a:bodyPr wrap="square" rtlCol="0">
            <a:spAutoFit/>
          </a:bodyPr>
          <a:lstStyle/>
          <a:p>
            <a:r>
              <a:rPr lang="ru-RU" sz="1050" dirty="0" smtClean="0"/>
              <a:t>ВПЗ ВПЧ</a:t>
            </a:r>
            <a:r>
              <a:rPr lang="en-US" sz="1050" dirty="0" smtClean="0"/>
              <a:t>:p</a:t>
            </a:r>
            <a:r>
              <a:rPr lang="ru-RU" sz="1050" dirty="0" smtClean="0"/>
              <a:t>2</a:t>
            </a:r>
            <a:r>
              <a:rPr lang="en-US" sz="1050" dirty="0" smtClean="0"/>
              <a:t>A</a:t>
            </a:r>
            <a:endParaRPr lang="en-US" sz="1050" dirty="0"/>
          </a:p>
        </p:txBody>
      </p:sp>
      <p:sp>
        <p:nvSpPr>
          <p:cNvPr id="17" name="Left Brace 10"/>
          <p:cNvSpPr/>
          <p:nvPr/>
        </p:nvSpPr>
        <p:spPr>
          <a:xfrm rot="10800000" flipH="1">
            <a:off x="1924531" y="2030235"/>
            <a:ext cx="183565" cy="621552"/>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8" name="TextBox 17"/>
          <p:cNvSpPr txBox="1"/>
          <p:nvPr/>
        </p:nvSpPr>
        <p:spPr>
          <a:xfrm>
            <a:off x="1053853" y="2171733"/>
            <a:ext cx="864095" cy="415498"/>
          </a:xfrm>
          <a:prstGeom prst="rect">
            <a:avLst/>
          </a:prstGeom>
          <a:noFill/>
          <a:ln w="6350">
            <a:solidFill>
              <a:schemeClr val="tx1"/>
            </a:solidFill>
          </a:ln>
        </p:spPr>
        <p:txBody>
          <a:bodyPr wrap="square" rtlCol="0">
            <a:spAutoFit/>
          </a:bodyPr>
          <a:lstStyle/>
          <a:p>
            <a:r>
              <a:rPr lang="ru-RU" sz="1050" dirty="0" smtClean="0"/>
              <a:t>ВПЗ ВПЧ</a:t>
            </a:r>
            <a:r>
              <a:rPr lang="en-US" sz="1050" dirty="0" smtClean="0"/>
              <a:t>:p</a:t>
            </a:r>
            <a:r>
              <a:rPr lang="ru-RU" sz="1050" dirty="0" smtClean="0"/>
              <a:t>2</a:t>
            </a:r>
            <a:r>
              <a:rPr lang="en-US" sz="1050" dirty="0" smtClean="0"/>
              <a:t>B</a:t>
            </a:r>
            <a:endParaRPr lang="en-US" sz="1050" dirty="0"/>
          </a:p>
        </p:txBody>
      </p:sp>
      <p:sp>
        <p:nvSpPr>
          <p:cNvPr id="19" name="Left Brace 10"/>
          <p:cNvSpPr/>
          <p:nvPr/>
        </p:nvSpPr>
        <p:spPr>
          <a:xfrm rot="10800000" flipH="1">
            <a:off x="1923415" y="2701005"/>
            <a:ext cx="184235" cy="1006897"/>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20" name="TextBox 19"/>
          <p:cNvSpPr txBox="1"/>
          <p:nvPr/>
        </p:nvSpPr>
        <p:spPr>
          <a:xfrm>
            <a:off x="1053183" y="3028825"/>
            <a:ext cx="869345" cy="415498"/>
          </a:xfrm>
          <a:prstGeom prst="rect">
            <a:avLst/>
          </a:prstGeom>
          <a:noFill/>
          <a:ln w="6350">
            <a:solidFill>
              <a:schemeClr val="tx1"/>
            </a:solidFill>
          </a:ln>
        </p:spPr>
        <p:txBody>
          <a:bodyPr wrap="square" rtlCol="0">
            <a:spAutoFit/>
          </a:bodyPr>
          <a:lstStyle/>
          <a:p>
            <a:r>
              <a:rPr lang="ru-RU" sz="1050" dirty="0" smtClean="0"/>
              <a:t>ВПЗ ВПЧ</a:t>
            </a:r>
            <a:r>
              <a:rPr lang="en-US" sz="1050" dirty="0" smtClean="0"/>
              <a:t>:p</a:t>
            </a:r>
            <a:r>
              <a:rPr lang="ru-RU" sz="1050" dirty="0" smtClean="0"/>
              <a:t>2</a:t>
            </a:r>
            <a:r>
              <a:rPr lang="en-US" sz="1050" dirty="0" smtClean="0"/>
              <a:t>4A</a:t>
            </a:r>
            <a:endParaRPr lang="en-US" sz="1050" dirty="0"/>
          </a:p>
        </p:txBody>
      </p:sp>
    </p:spTree>
    <p:extLst>
      <p:ext uri="{BB962C8B-B14F-4D97-AF65-F5344CB8AC3E}">
        <p14:creationId xmlns:p14="http://schemas.microsoft.com/office/powerpoint/2010/main" val="4160229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ru-RU" dirty="0"/>
          </a:p>
        </p:txBody>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3726D1-3E30-413F-9184-59E9C2C71DAC}" type="slidenum">
              <a:rPr lang="ru-RU" smtClean="0"/>
              <a:t>110</a:t>
            </a:fld>
            <a:endParaRPr lang="ru-RU"/>
          </a:p>
        </p:txBody>
      </p:sp>
      <p:sp>
        <p:nvSpPr>
          <p:cNvPr id="8" name="Left Brace 10"/>
          <p:cNvSpPr/>
          <p:nvPr/>
        </p:nvSpPr>
        <p:spPr>
          <a:xfrm rot="10800000" flipH="1">
            <a:off x="1922528" y="1582222"/>
            <a:ext cx="199791" cy="476004"/>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9" name="TextBox 8"/>
          <p:cNvSpPr txBox="1"/>
          <p:nvPr/>
        </p:nvSpPr>
        <p:spPr>
          <a:xfrm>
            <a:off x="1322766" y="1642460"/>
            <a:ext cx="599762" cy="415498"/>
          </a:xfrm>
          <a:prstGeom prst="rect">
            <a:avLst/>
          </a:prstGeom>
          <a:noFill/>
          <a:ln w="6350">
            <a:solidFill>
              <a:schemeClr val="tx1"/>
            </a:solidFill>
          </a:ln>
        </p:spPr>
        <p:txBody>
          <a:bodyPr wrap="square" rtlCol="0">
            <a:spAutoFit/>
          </a:bodyPr>
          <a:lstStyle/>
          <a:p>
            <a:r>
              <a:rPr lang="ru-RU" sz="1050" dirty="0" smtClean="0"/>
              <a:t>Харит</a:t>
            </a:r>
            <a:r>
              <a:rPr lang="en-US" sz="1050" dirty="0" smtClean="0"/>
              <a:t>:p</a:t>
            </a:r>
            <a:r>
              <a:rPr lang="ru-RU" sz="1050" dirty="0" smtClean="0"/>
              <a:t>3</a:t>
            </a:r>
            <a:r>
              <a:rPr lang="en-US" sz="1050" dirty="0" smtClean="0"/>
              <a:t>A</a:t>
            </a:r>
            <a:endParaRPr lang="en-US" sz="1050" dirty="0"/>
          </a:p>
        </p:txBody>
      </p:sp>
      <p:sp>
        <p:nvSpPr>
          <p:cNvPr id="10" name="Left Brace 10"/>
          <p:cNvSpPr/>
          <p:nvPr/>
        </p:nvSpPr>
        <p:spPr>
          <a:xfrm rot="10800000" flipH="1">
            <a:off x="1938754" y="2313879"/>
            <a:ext cx="183565" cy="621552"/>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1" name="TextBox 10"/>
          <p:cNvSpPr txBox="1"/>
          <p:nvPr/>
        </p:nvSpPr>
        <p:spPr>
          <a:xfrm>
            <a:off x="1309727" y="2455375"/>
            <a:ext cx="615987" cy="415498"/>
          </a:xfrm>
          <a:prstGeom prst="rect">
            <a:avLst/>
          </a:prstGeom>
          <a:noFill/>
          <a:ln w="6350">
            <a:solidFill>
              <a:schemeClr val="tx1"/>
            </a:solidFill>
          </a:ln>
        </p:spPr>
        <p:txBody>
          <a:bodyPr wrap="square" rtlCol="0">
            <a:spAutoFit/>
          </a:bodyPr>
          <a:lstStyle/>
          <a:p>
            <a:r>
              <a:rPr lang="ru-RU" sz="1050" dirty="0" smtClean="0"/>
              <a:t>Харит</a:t>
            </a:r>
            <a:r>
              <a:rPr lang="en-US" sz="1050" dirty="0" smtClean="0"/>
              <a:t>:p</a:t>
            </a:r>
            <a:r>
              <a:rPr lang="ru-RU" sz="1050" dirty="0" smtClean="0"/>
              <a:t>3</a:t>
            </a:r>
            <a:r>
              <a:rPr lang="en-US" sz="1050" dirty="0" smtClean="0"/>
              <a:t>B</a:t>
            </a:r>
            <a:endParaRPr lang="en-US" sz="1050" dirty="0"/>
          </a:p>
        </p:txBody>
      </p:sp>
      <p:sp>
        <p:nvSpPr>
          <p:cNvPr id="12" name="Left Brace 10"/>
          <p:cNvSpPr/>
          <p:nvPr/>
        </p:nvSpPr>
        <p:spPr>
          <a:xfrm rot="10800000" flipH="1">
            <a:off x="1922528" y="3020943"/>
            <a:ext cx="199791" cy="388847"/>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3" name="TextBox 12"/>
          <p:cNvSpPr txBox="1"/>
          <p:nvPr/>
        </p:nvSpPr>
        <p:spPr>
          <a:xfrm>
            <a:off x="1322766" y="3028825"/>
            <a:ext cx="599762" cy="415498"/>
          </a:xfrm>
          <a:prstGeom prst="rect">
            <a:avLst/>
          </a:prstGeom>
          <a:noFill/>
          <a:ln w="6350">
            <a:solidFill>
              <a:schemeClr val="tx1"/>
            </a:solidFill>
          </a:ln>
        </p:spPr>
        <p:txBody>
          <a:bodyPr wrap="square" rtlCol="0">
            <a:spAutoFit/>
          </a:bodyPr>
          <a:lstStyle/>
          <a:p>
            <a:r>
              <a:rPr lang="ru-RU" sz="1050" dirty="0" smtClean="0"/>
              <a:t>Харит</a:t>
            </a:r>
            <a:r>
              <a:rPr lang="en-US" sz="1050" dirty="0" smtClean="0"/>
              <a:t>:p</a:t>
            </a:r>
            <a:r>
              <a:rPr lang="ru-RU" sz="1050" dirty="0" smtClean="0"/>
              <a:t>3С</a:t>
            </a:r>
            <a:endParaRPr lang="en-US" sz="1050" dirty="0"/>
          </a:p>
        </p:txBody>
      </p:sp>
      <p:sp>
        <p:nvSpPr>
          <p:cNvPr id="14" name="Left Brace 10"/>
          <p:cNvSpPr/>
          <p:nvPr/>
        </p:nvSpPr>
        <p:spPr>
          <a:xfrm rot="10800000" flipH="1">
            <a:off x="1914742" y="3495306"/>
            <a:ext cx="207576" cy="388847"/>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5" name="TextBox 14"/>
          <p:cNvSpPr txBox="1"/>
          <p:nvPr/>
        </p:nvSpPr>
        <p:spPr>
          <a:xfrm>
            <a:off x="1322765" y="3516835"/>
            <a:ext cx="599762" cy="415498"/>
          </a:xfrm>
          <a:prstGeom prst="rect">
            <a:avLst/>
          </a:prstGeom>
          <a:noFill/>
          <a:ln w="6350">
            <a:solidFill>
              <a:schemeClr val="tx1"/>
            </a:solidFill>
          </a:ln>
        </p:spPr>
        <p:txBody>
          <a:bodyPr wrap="square" rtlCol="0">
            <a:spAutoFit/>
          </a:bodyPr>
          <a:lstStyle/>
          <a:p>
            <a:r>
              <a:rPr lang="ru-RU" sz="1050" dirty="0" smtClean="0"/>
              <a:t>Харит</a:t>
            </a:r>
            <a:r>
              <a:rPr lang="en-US" sz="1050" dirty="0" smtClean="0"/>
              <a:t>:p</a:t>
            </a:r>
            <a:r>
              <a:rPr lang="ru-RU" sz="1050" dirty="0" smtClean="0"/>
              <a:t>3</a:t>
            </a:r>
            <a:r>
              <a:rPr lang="en-US" sz="1050" dirty="0" smtClean="0"/>
              <a:t>D</a:t>
            </a:r>
            <a:endParaRPr lang="en-US" sz="1050" dirty="0"/>
          </a:p>
        </p:txBody>
      </p:sp>
      <p:sp>
        <p:nvSpPr>
          <p:cNvPr id="16" name="Left Brace 10"/>
          <p:cNvSpPr/>
          <p:nvPr/>
        </p:nvSpPr>
        <p:spPr>
          <a:xfrm flipH="1">
            <a:off x="4751061" y="3495307"/>
            <a:ext cx="207576" cy="388847"/>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7" name="TextBox 16"/>
          <p:cNvSpPr txBox="1"/>
          <p:nvPr/>
        </p:nvSpPr>
        <p:spPr>
          <a:xfrm>
            <a:off x="4954988" y="3527165"/>
            <a:ext cx="599762" cy="415498"/>
          </a:xfrm>
          <a:prstGeom prst="rect">
            <a:avLst/>
          </a:prstGeom>
          <a:noFill/>
          <a:ln w="6350">
            <a:solidFill>
              <a:schemeClr val="tx1"/>
            </a:solidFill>
          </a:ln>
        </p:spPr>
        <p:txBody>
          <a:bodyPr wrap="square" rtlCol="0">
            <a:spAutoFit/>
          </a:bodyPr>
          <a:lstStyle/>
          <a:p>
            <a:r>
              <a:rPr lang="ru-RU" sz="1050" dirty="0" smtClean="0"/>
              <a:t>Харит</a:t>
            </a:r>
            <a:r>
              <a:rPr lang="en-US" sz="1050" dirty="0" smtClean="0"/>
              <a:t>:p</a:t>
            </a:r>
            <a:r>
              <a:rPr lang="ru-RU" sz="1050" dirty="0" smtClean="0"/>
              <a:t>3</a:t>
            </a:r>
            <a:r>
              <a:rPr lang="en-US" sz="1050" dirty="0" smtClean="0"/>
              <a:t>E</a:t>
            </a:r>
            <a:endParaRPr lang="en-US" sz="1050" dirty="0"/>
          </a:p>
        </p:txBody>
      </p:sp>
    </p:spTree>
    <p:extLst>
      <p:ext uri="{BB962C8B-B14F-4D97-AF65-F5344CB8AC3E}">
        <p14:creationId xmlns:p14="http://schemas.microsoft.com/office/powerpoint/2010/main" val="4160229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662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ru-RU" altLang="ru-RU" smtClean="0">
              <a:solidFill>
                <a:srgbClr val="000000"/>
              </a:solidFill>
              <a:latin typeface="Arial" charset="0"/>
            </a:endParaRPr>
          </a:p>
        </p:txBody>
      </p:sp>
      <p:sp>
        <p:nvSpPr>
          <p:cNvPr id="2662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DCCF176-4873-4B29-B400-DA0BCB600EA1}" type="slidenum">
              <a:rPr lang="ru-RU" altLang="ru-RU" smtClean="0">
                <a:solidFill>
                  <a:srgbClr val="000000"/>
                </a:solidFill>
                <a:latin typeface="Arial" charset="0"/>
              </a:rPr>
              <a:pPr eaLnBrk="1" hangingPunct="1">
                <a:spcBef>
                  <a:spcPct val="0"/>
                </a:spcBef>
              </a:pPr>
              <a:t>25</a:t>
            </a:fld>
            <a:endParaRPr lang="ru-RU" altLang="ru-RU" smtClean="0">
              <a:solidFill>
                <a:srgbClr val="000000"/>
              </a:solidFill>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ru-RU" dirty="0"/>
          </a:p>
        </p:txBody>
      </p:sp>
      <p:sp>
        <p:nvSpPr>
          <p:cNvPr id="4" name="Header Placeholder 3"/>
          <p:cNvSpPr>
            <a:spLocks noGrp="1"/>
          </p:cNvSpPr>
          <p:nvPr>
            <p:ph type="hdr" sz="quarter"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3726D1-3E30-413F-9184-59E9C2C71DAC}" type="slidenum">
              <a:rPr lang="ru-RU" smtClean="0"/>
              <a:t>111</a:t>
            </a:fld>
            <a:endParaRPr lang="ru-RU"/>
          </a:p>
        </p:txBody>
      </p:sp>
      <p:sp>
        <p:nvSpPr>
          <p:cNvPr id="7" name="Left Brace 10"/>
          <p:cNvSpPr/>
          <p:nvPr/>
        </p:nvSpPr>
        <p:spPr>
          <a:xfrm rot="10800000" flipH="1">
            <a:off x="1914742" y="1498391"/>
            <a:ext cx="207576" cy="1632180"/>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8" name="TextBox 7"/>
          <p:cNvSpPr txBox="1"/>
          <p:nvPr/>
        </p:nvSpPr>
        <p:spPr>
          <a:xfrm>
            <a:off x="782706" y="2145204"/>
            <a:ext cx="1132035" cy="415498"/>
          </a:xfrm>
          <a:prstGeom prst="rect">
            <a:avLst/>
          </a:prstGeom>
          <a:noFill/>
          <a:ln w="6350">
            <a:solidFill>
              <a:schemeClr val="tx1"/>
            </a:solidFill>
          </a:ln>
        </p:spPr>
        <p:txBody>
          <a:bodyPr wrap="square" rtlCol="0">
            <a:spAutoFit/>
          </a:bodyPr>
          <a:lstStyle/>
          <a:p>
            <a:r>
              <a:rPr lang="ru-RU" sz="1050" dirty="0" err="1" smtClean="0"/>
              <a:t>Белоцерковцева</a:t>
            </a:r>
            <a:r>
              <a:rPr lang="en-US" sz="1050" dirty="0" smtClean="0"/>
              <a:t>:p</a:t>
            </a:r>
            <a:r>
              <a:rPr lang="ru-RU" sz="1050" dirty="0" smtClean="0"/>
              <a:t>33</a:t>
            </a:r>
            <a:r>
              <a:rPr lang="en-US" sz="1050" dirty="0" smtClean="0"/>
              <a:t>A</a:t>
            </a:r>
            <a:endParaRPr lang="en-US" sz="1050" dirty="0"/>
          </a:p>
        </p:txBody>
      </p:sp>
      <p:sp>
        <p:nvSpPr>
          <p:cNvPr id="9" name="Left Brace 10"/>
          <p:cNvSpPr/>
          <p:nvPr/>
        </p:nvSpPr>
        <p:spPr>
          <a:xfrm rot="10800000" flipH="1">
            <a:off x="1928183" y="3201010"/>
            <a:ext cx="194135" cy="698916"/>
          </a:xfrm>
          <a:prstGeom prst="leftBrace">
            <a:avLst>
              <a:gd name="adj1" fmla="val 0"/>
              <a:gd name="adj2" fmla="val 4992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lIns="130427" tIns="65212" rIns="130427" bIns="65212" anchor="ctr"/>
          <a:lstStyle/>
          <a:p>
            <a:pPr>
              <a:defRPr/>
            </a:pPr>
            <a:endParaRPr lang="en-US" sz="3600" b="1" dirty="0"/>
          </a:p>
        </p:txBody>
      </p:sp>
      <p:sp>
        <p:nvSpPr>
          <p:cNvPr id="10" name="TextBox 9"/>
          <p:cNvSpPr txBox="1"/>
          <p:nvPr/>
        </p:nvSpPr>
        <p:spPr>
          <a:xfrm>
            <a:off x="796147" y="3398255"/>
            <a:ext cx="1132035" cy="415498"/>
          </a:xfrm>
          <a:prstGeom prst="rect">
            <a:avLst/>
          </a:prstGeom>
          <a:noFill/>
          <a:ln w="6350">
            <a:solidFill>
              <a:schemeClr val="tx1"/>
            </a:solidFill>
          </a:ln>
        </p:spPr>
        <p:txBody>
          <a:bodyPr wrap="square" rtlCol="0">
            <a:spAutoFit/>
          </a:bodyPr>
          <a:lstStyle/>
          <a:p>
            <a:r>
              <a:rPr lang="ru-RU" sz="1050" dirty="0" err="1" smtClean="0"/>
              <a:t>Белоцерковцева</a:t>
            </a:r>
            <a:r>
              <a:rPr lang="en-US" sz="1050" dirty="0" smtClean="0"/>
              <a:t>:p</a:t>
            </a:r>
            <a:r>
              <a:rPr lang="ru-RU" sz="1050" dirty="0" smtClean="0"/>
              <a:t>34</a:t>
            </a:r>
            <a:r>
              <a:rPr lang="en-US" sz="1050" dirty="0" smtClean="0"/>
              <a:t>B</a:t>
            </a:r>
            <a:endParaRPr lang="en-US" sz="1050" dirty="0"/>
          </a:p>
        </p:txBody>
      </p:sp>
      <p:cxnSp>
        <p:nvCxnSpPr>
          <p:cNvPr id="11" name="Straight Connector 10"/>
          <p:cNvCxnSpPr/>
          <p:nvPr/>
        </p:nvCxnSpPr>
        <p:spPr>
          <a:xfrm>
            <a:off x="1922898" y="2831252"/>
            <a:ext cx="9563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2706" y="2661975"/>
            <a:ext cx="1132035" cy="415498"/>
          </a:xfrm>
          <a:prstGeom prst="rect">
            <a:avLst/>
          </a:prstGeom>
          <a:noFill/>
          <a:ln w="6350">
            <a:solidFill>
              <a:schemeClr val="tx1"/>
            </a:solidFill>
          </a:ln>
        </p:spPr>
        <p:txBody>
          <a:bodyPr wrap="square" rtlCol="0">
            <a:spAutoFit/>
          </a:bodyPr>
          <a:lstStyle/>
          <a:p>
            <a:r>
              <a:rPr lang="ru-RU" sz="1050" dirty="0" err="1" smtClean="0"/>
              <a:t>Белоцерковцева</a:t>
            </a:r>
            <a:r>
              <a:rPr lang="en-US" sz="1050" dirty="0" smtClean="0"/>
              <a:t>:p</a:t>
            </a:r>
            <a:r>
              <a:rPr lang="ru-RU" sz="1050" dirty="0" smtClean="0"/>
              <a:t>34</a:t>
            </a:r>
            <a:r>
              <a:rPr lang="en-US" sz="1050" dirty="0" smtClean="0"/>
              <a:t>A</a:t>
            </a:r>
            <a:endParaRPr lang="en-US" sz="1050" dirty="0"/>
          </a:p>
        </p:txBody>
      </p:sp>
    </p:spTree>
    <p:extLst>
      <p:ext uri="{BB962C8B-B14F-4D97-AF65-F5344CB8AC3E}">
        <p14:creationId xmlns:p14="http://schemas.microsoft.com/office/powerpoint/2010/main" val="41602292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89584" y="3832789"/>
            <a:ext cx="5262818" cy="5043603"/>
          </a:xfrm>
        </p:spPr>
        <p:txBody>
          <a:bodyPr>
            <a:normAutofit fontScale="77500" lnSpcReduction="20000"/>
          </a:bodyPr>
          <a:lstStyle/>
          <a:p>
            <a:pPr eaLnBrk="1" hangingPunct="1">
              <a:defRPr/>
            </a:pPr>
            <a:r>
              <a:rPr lang="en-US" dirty="0" smtClean="0"/>
              <a:t>Main Point </a:t>
            </a:r>
          </a:p>
          <a:p>
            <a:pPr lvl="1" eaLnBrk="1" hangingPunct="1">
              <a:defRPr/>
            </a:pPr>
            <a:r>
              <a:rPr lang="en-US" dirty="0" smtClean="0"/>
              <a:t>Over nine conjugate meningococcal vaccines are available worldwide.</a:t>
            </a:r>
            <a:r>
              <a:rPr lang="en-US" baseline="30000" dirty="0" smtClean="0"/>
              <a:t>46-53</a:t>
            </a:r>
            <a:r>
              <a:rPr lang="en-US" dirty="0" smtClean="0"/>
              <a:t> Access to the individual vaccines may vary depending on country-specific licensing.</a:t>
            </a:r>
          </a:p>
          <a:p>
            <a:pPr eaLnBrk="1" hangingPunct="1">
              <a:defRPr/>
            </a:pPr>
            <a:r>
              <a:rPr lang="en-US" dirty="0" smtClean="0"/>
              <a:t>Background</a:t>
            </a:r>
          </a:p>
          <a:p>
            <a:pPr lvl="1" eaLnBrk="1" hangingPunct="1">
              <a:defRPr/>
            </a:pPr>
            <a:r>
              <a:rPr lang="en-US" dirty="0" smtClean="0"/>
              <a:t>Polysaccharide vaccines</a:t>
            </a:r>
            <a:r>
              <a:rPr lang="en-US" baseline="30000" dirty="0" smtClean="0"/>
              <a:t>19</a:t>
            </a:r>
          </a:p>
          <a:p>
            <a:pPr lvl="2" eaLnBrk="1" hangingPunct="1">
              <a:defRPr/>
            </a:pPr>
            <a:r>
              <a:rPr lang="en-US" dirty="0" smtClean="0"/>
              <a:t>Are composed of serogroup-specific capsular antigens</a:t>
            </a:r>
          </a:p>
          <a:p>
            <a:pPr lvl="2" eaLnBrk="1" hangingPunct="1">
              <a:defRPr/>
            </a:pPr>
            <a:r>
              <a:rPr lang="en-US" dirty="0" smtClean="0"/>
              <a:t>Stimulate T-cell–independent responses </a:t>
            </a:r>
          </a:p>
          <a:p>
            <a:pPr lvl="2" eaLnBrk="1" hangingPunct="1">
              <a:defRPr/>
            </a:pPr>
            <a:r>
              <a:rPr lang="en-US" dirty="0" smtClean="0"/>
              <a:t>Induce antibody development but not immunologic memory</a:t>
            </a:r>
          </a:p>
          <a:p>
            <a:pPr lvl="2" eaLnBrk="1" hangingPunct="1">
              <a:defRPr/>
            </a:pPr>
            <a:r>
              <a:rPr lang="en-US" dirty="0" smtClean="0"/>
              <a:t>Confer poor immunogenicity in infants and children &lt;5 years of age</a:t>
            </a:r>
          </a:p>
          <a:p>
            <a:pPr lvl="1" eaLnBrk="1" hangingPunct="1">
              <a:defRPr/>
            </a:pPr>
            <a:r>
              <a:rPr lang="en-US" dirty="0" smtClean="0"/>
              <a:t>Conjugate vaccines</a:t>
            </a:r>
            <a:r>
              <a:rPr lang="en-US" baseline="30000" dirty="0" smtClean="0"/>
              <a:t>19</a:t>
            </a:r>
            <a:endParaRPr lang="en-US" dirty="0" smtClean="0"/>
          </a:p>
          <a:p>
            <a:pPr lvl="2" eaLnBrk="1" hangingPunct="1">
              <a:defRPr/>
            </a:pPr>
            <a:r>
              <a:rPr lang="en-US" dirty="0" smtClean="0"/>
              <a:t>Are serogroup-specific capsular polysaccharides covalently linked to inactivated bacterial toxin proteins (toxoids)</a:t>
            </a:r>
          </a:p>
          <a:p>
            <a:pPr lvl="2" eaLnBrk="1" hangingPunct="1">
              <a:defRPr/>
            </a:pPr>
            <a:r>
              <a:rPr lang="en-US" dirty="0" smtClean="0"/>
              <a:t>Stimulate T-cell–dependent responses</a:t>
            </a:r>
          </a:p>
          <a:p>
            <a:pPr lvl="2" eaLnBrk="1" hangingPunct="1">
              <a:defRPr/>
            </a:pPr>
            <a:r>
              <a:rPr lang="en-US" dirty="0" smtClean="0"/>
              <a:t>Induce immunologic memory</a:t>
            </a:r>
          </a:p>
          <a:p>
            <a:pPr lvl="1" eaLnBrk="1" hangingPunct="1">
              <a:defRPr/>
            </a:pPr>
            <a:r>
              <a:rPr lang="en-US" dirty="0" smtClean="0"/>
              <a:t>Vaccines against serogroup B have eluded researchers for some time because serogroup B polysaccharide antigens are poorly immunogenic, a result of their similarity. Humans are, therefore, immunotolerant to this antigen. While vaccines composed of serogroup B outer membrane vesicles—thereby circumventing use of capsular polysaccharides—have been manufactured and used with success in Cuba, Norway, and New Zealand, their utility outside of these countries is limited because of the specificity of the outbreak strains.</a:t>
            </a:r>
            <a:r>
              <a:rPr lang="en-US" baseline="30000" dirty="0" smtClean="0"/>
              <a:t>19</a:t>
            </a:r>
            <a:r>
              <a:rPr lang="en-US" dirty="0" smtClean="0"/>
              <a:t> </a:t>
            </a:r>
          </a:p>
          <a:p>
            <a:pPr lvl="1" eaLnBrk="1" hangingPunct="1">
              <a:defRPr/>
            </a:pPr>
            <a:r>
              <a:rPr lang="en-US" dirty="0" smtClean="0"/>
              <a:t>Since 2013, a </a:t>
            </a:r>
            <a:r>
              <a:rPr lang="en-US" dirty="0" err="1" smtClean="0"/>
              <a:t>MenB</a:t>
            </a:r>
            <a:r>
              <a:rPr lang="en-US" dirty="0" smtClean="0"/>
              <a:t> vaccine based on </a:t>
            </a:r>
            <a:r>
              <a:rPr lang="en-US" dirty="0" err="1" smtClean="0"/>
              <a:t>subcapsular</a:t>
            </a:r>
            <a:r>
              <a:rPr lang="en-US" dirty="0" smtClean="0"/>
              <a:t> protein antigens has been licensed in </a:t>
            </a:r>
            <a:r>
              <a:rPr lang="en-US" dirty="0"/>
              <a:t>E</a:t>
            </a:r>
            <a:r>
              <a:rPr lang="en-US" dirty="0" smtClean="0"/>
              <a:t>urope, Canada, and Australia.</a:t>
            </a:r>
            <a:r>
              <a:rPr lang="en-US" baseline="30000" dirty="0" smtClean="0"/>
              <a:t>57-60</a:t>
            </a:r>
          </a:p>
          <a:p>
            <a:pPr eaLnBrk="1" hangingPunct="1">
              <a:defRPr/>
            </a:pPr>
            <a:r>
              <a:rPr lang="en-US" dirty="0" smtClean="0"/>
              <a:t>References</a:t>
            </a:r>
          </a:p>
          <a:p>
            <a:pPr marL="227246" indent="-227246" eaLnBrk="1" hangingPunct="1">
              <a:defRPr/>
            </a:pPr>
            <a:r>
              <a:rPr lang="en-US" dirty="0" smtClean="0"/>
              <a:t>19. 	</a:t>
            </a:r>
            <a:r>
              <a:rPr lang="en-US" dirty="0" err="1" smtClean="0"/>
              <a:t>Khatami</a:t>
            </a:r>
            <a:r>
              <a:rPr lang="en-US" dirty="0" smtClean="0"/>
              <a:t> A, Pollard AJ. The epidemiology of meningococcal disease and the impact of vaccines. </a:t>
            </a:r>
            <a:r>
              <a:rPr lang="en-US" i="1" dirty="0" smtClean="0"/>
              <a:t>Expert Rev Vaccines</a:t>
            </a:r>
            <a:r>
              <a:rPr lang="en-US" dirty="0" smtClean="0"/>
              <a:t>. 2010;9(3):285-298.</a:t>
            </a:r>
            <a:endParaRPr lang="en-US" altLang="en-US" dirty="0" smtClean="0"/>
          </a:p>
          <a:p>
            <a:pPr marL="227246" indent="-227246" eaLnBrk="1" hangingPunct="1">
              <a:defRPr/>
            </a:pPr>
            <a:r>
              <a:rPr lang="en-US" altLang="en-US" dirty="0" smtClean="0"/>
              <a:t>46. 	</a:t>
            </a:r>
            <a:r>
              <a:rPr lang="en-US" altLang="en-US" dirty="0" err="1" smtClean="0"/>
              <a:t>Menjugate</a:t>
            </a:r>
            <a:r>
              <a:rPr lang="en-US" altLang="en-US" dirty="0" smtClean="0"/>
              <a:t>® [PI]. Novartis Vaccines; 2013.</a:t>
            </a:r>
          </a:p>
          <a:p>
            <a:pPr marL="228567" indent="-228567" eaLnBrk="1" hangingPunct="1">
              <a:defRPr/>
            </a:pPr>
            <a:r>
              <a:rPr lang="en-US" altLang="en-US" dirty="0" smtClean="0"/>
              <a:t>47. 	</a:t>
            </a:r>
            <a:r>
              <a:rPr lang="en-US" altLang="en-US" dirty="0" err="1" smtClean="0"/>
              <a:t>Meningitec</a:t>
            </a:r>
            <a:r>
              <a:rPr lang="en-US" altLang="en-US" dirty="0" smtClean="0"/>
              <a:t>® [PI]. Pfizer; 2011. </a:t>
            </a:r>
          </a:p>
          <a:p>
            <a:pPr marL="228567" indent="-228567" eaLnBrk="1" hangingPunct="1">
              <a:defRPr/>
            </a:pPr>
            <a:r>
              <a:rPr lang="en-US" altLang="en-US" dirty="0" smtClean="0"/>
              <a:t>48. 	</a:t>
            </a:r>
            <a:r>
              <a:rPr lang="en-US" altLang="en-US" dirty="0" err="1" smtClean="0"/>
              <a:t>NeisVac</a:t>
            </a:r>
            <a:r>
              <a:rPr lang="en-US" altLang="en-US" dirty="0" smtClean="0"/>
              <a:t>-C® [PI]. GlaxoSmithKline Inc; 2010. </a:t>
            </a:r>
            <a:endParaRPr lang="en-US" altLang="en-US" baseline="30000" dirty="0" smtClean="0"/>
          </a:p>
          <a:p>
            <a:pPr marL="228567" indent="-228567" eaLnBrk="1" hangingPunct="1">
              <a:defRPr/>
            </a:pPr>
            <a:r>
              <a:rPr lang="en-US" altLang="en-US" dirty="0" smtClean="0"/>
              <a:t>49. 	</a:t>
            </a:r>
            <a:r>
              <a:rPr lang="en-US" altLang="en-US" dirty="0" err="1" smtClean="0"/>
              <a:t>Menitorix</a:t>
            </a:r>
            <a:r>
              <a:rPr lang="en-US" altLang="en-US" dirty="0" smtClean="0"/>
              <a:t>® [PI]. GlaxoSmithKline Australia; 2013. </a:t>
            </a:r>
          </a:p>
          <a:p>
            <a:pPr marL="228567" indent="-228567" eaLnBrk="1" hangingPunct="1">
              <a:defRPr/>
            </a:pPr>
            <a:r>
              <a:rPr lang="en-US" altLang="en-US" dirty="0" smtClean="0"/>
              <a:t>50. 	</a:t>
            </a:r>
            <a:r>
              <a:rPr lang="en-US" altLang="en-US" dirty="0" err="1" smtClean="0"/>
              <a:t>MenAfriVac</a:t>
            </a:r>
            <a:r>
              <a:rPr lang="en-US" altLang="en-US" dirty="0" smtClean="0"/>
              <a:t>® [PI]. Serum Institute of India Ltd. </a:t>
            </a:r>
            <a:endParaRPr lang="en-US" altLang="en-US" baseline="30000" dirty="0" smtClean="0"/>
          </a:p>
          <a:p>
            <a:pPr marL="228567" indent="-228567" eaLnBrk="1" hangingPunct="1">
              <a:defRPr/>
            </a:pPr>
            <a:r>
              <a:rPr lang="en-US" altLang="en-US" dirty="0" smtClean="0"/>
              <a:t>51. 	</a:t>
            </a:r>
            <a:r>
              <a:rPr lang="en-US" altLang="en-US" dirty="0" err="1" smtClean="0"/>
              <a:t>Menactra</a:t>
            </a:r>
            <a:r>
              <a:rPr lang="en-US" altLang="en-US" baseline="30000" dirty="0" smtClean="0">
                <a:sym typeface="Symbol"/>
              </a:rPr>
              <a:t></a:t>
            </a:r>
            <a:r>
              <a:rPr lang="en-US" altLang="en-US" dirty="0" smtClean="0"/>
              <a:t> [PI]. </a:t>
            </a:r>
            <a:r>
              <a:rPr lang="en-US" altLang="en-US" dirty="0" err="1" smtClean="0"/>
              <a:t>Sanofi</a:t>
            </a:r>
            <a:r>
              <a:rPr lang="en-US" altLang="en-US" dirty="0" smtClean="0"/>
              <a:t> </a:t>
            </a:r>
            <a:r>
              <a:rPr lang="en-US" altLang="en-US" dirty="0" err="1" smtClean="0"/>
              <a:t>pasteur</a:t>
            </a:r>
            <a:r>
              <a:rPr lang="en-US" altLang="en-US" dirty="0" smtClean="0"/>
              <a:t>; 2013. </a:t>
            </a:r>
            <a:endParaRPr lang="en-US" altLang="en-US" baseline="30000" dirty="0" smtClean="0"/>
          </a:p>
          <a:p>
            <a:pPr marL="228567" indent="-228567" eaLnBrk="1" hangingPunct="1">
              <a:defRPr/>
            </a:pPr>
            <a:r>
              <a:rPr lang="en-US" altLang="en-US" dirty="0" smtClean="0"/>
              <a:t>52. 	</a:t>
            </a:r>
            <a:r>
              <a:rPr lang="en-US" altLang="en-US" dirty="0" err="1" smtClean="0"/>
              <a:t>Menveo</a:t>
            </a:r>
            <a:r>
              <a:rPr lang="en-US" altLang="en-US" baseline="30000" dirty="0" smtClean="0">
                <a:sym typeface="Symbol"/>
              </a:rPr>
              <a:t></a:t>
            </a:r>
            <a:r>
              <a:rPr lang="en-US" altLang="en-US" dirty="0" smtClean="0"/>
              <a:t> [PI]. Novartis Vaccines; 2013. </a:t>
            </a:r>
          </a:p>
          <a:p>
            <a:pPr marL="228567" indent="-228567" eaLnBrk="1" hangingPunct="1">
              <a:defRPr/>
            </a:pPr>
            <a:r>
              <a:rPr lang="en-US" altLang="en-US" dirty="0" smtClean="0"/>
              <a:t>53. 	</a:t>
            </a:r>
            <a:r>
              <a:rPr lang="en-US" altLang="en-US" dirty="0" err="1" smtClean="0"/>
              <a:t>Nimenrix</a:t>
            </a:r>
            <a:r>
              <a:rPr lang="en-US" altLang="en-US" dirty="0" smtClean="0"/>
              <a:t>® [PI]. GlaxoSmithKline UK; 2013. </a:t>
            </a:r>
          </a:p>
          <a:p>
            <a:pPr marL="228567" indent="-228567" eaLnBrk="1" hangingPunct="1">
              <a:defRPr/>
            </a:pPr>
            <a:r>
              <a:rPr lang="en-US" dirty="0" smtClean="0"/>
              <a:t>57. 	</a:t>
            </a:r>
            <a:r>
              <a:rPr lang="en-US" dirty="0" err="1" smtClean="0"/>
              <a:t>Bexsero</a:t>
            </a:r>
            <a:r>
              <a:rPr lang="en-US" dirty="0" smtClean="0"/>
              <a:t>® [product monograph].  Novartis Vaccines and Diagnostics, Inc; 2013. 	</a:t>
            </a:r>
          </a:p>
          <a:p>
            <a:pPr marL="228567" indent="-228567" eaLnBrk="1" hangingPunct="1">
              <a:defRPr/>
            </a:pPr>
            <a:r>
              <a:rPr lang="en-US" dirty="0" smtClean="0"/>
              <a:t>58. 	Novartis International AG. Novartis receives EU approval for </a:t>
            </a:r>
            <a:r>
              <a:rPr lang="en-US" dirty="0" err="1" smtClean="0"/>
              <a:t>Bexsero</a:t>
            </a:r>
            <a:r>
              <a:rPr lang="en-US" dirty="0" smtClean="0"/>
              <a:t>®, first vaccine to prevent the leading cause of life-threatening meningitis across Europe. http://www.novartis.com/newsroom/media-releases/en/2013/1672036.shtml. Accessed January 13, 2014. </a:t>
            </a:r>
          </a:p>
          <a:p>
            <a:pPr marL="228567" indent="-228567" eaLnBrk="1" hangingPunct="1">
              <a:defRPr/>
            </a:pPr>
            <a:r>
              <a:rPr lang="en-US" dirty="0" smtClean="0"/>
              <a:t>59. 	Novartis International AG. Novartis vaccine </a:t>
            </a:r>
            <a:r>
              <a:rPr lang="en-US" dirty="0" err="1" smtClean="0"/>
              <a:t>Bexsero</a:t>
            </a:r>
            <a:r>
              <a:rPr lang="en-US" dirty="0" smtClean="0"/>
              <a:t>® approved in Australia to help protect against </a:t>
            </a:r>
            <a:r>
              <a:rPr lang="en-US" dirty="0" err="1" smtClean="0"/>
              <a:t>MenB</a:t>
            </a:r>
            <a:r>
              <a:rPr lang="en-US" dirty="0" smtClean="0"/>
              <a:t> disease, a deadly form of bacterial meningitis. http://www.novartis.com/newsroom/media-releases/en/2013/1723151.shtml. Accessed January 13, 2014. </a:t>
            </a:r>
          </a:p>
          <a:p>
            <a:pPr marL="228600" indent="-228600" eaLnBrk="1" hangingPunct="1">
              <a:buFontTx/>
              <a:buAutoNum type="arabicPeriod" startAt="60"/>
              <a:defRPr/>
            </a:pPr>
            <a:r>
              <a:rPr lang="en-US" dirty="0" smtClean="0"/>
              <a:t>Novartis Pharmaceuticals Canada Inc. Health Canada Approves </a:t>
            </a:r>
            <a:r>
              <a:rPr lang="en-US" dirty="0" err="1" smtClean="0"/>
              <a:t>Bexsero</a:t>
            </a:r>
            <a:r>
              <a:rPr lang="en-US" dirty="0" smtClean="0"/>
              <a:t>*, the First Vaccine Available to Prevent  Meningococcal </a:t>
            </a:r>
            <a:r>
              <a:rPr lang="en-US" dirty="0" err="1" smtClean="0"/>
              <a:t>Serogroup</a:t>
            </a:r>
            <a:r>
              <a:rPr lang="en-US" dirty="0" smtClean="0"/>
              <a:t> B (</a:t>
            </a:r>
            <a:r>
              <a:rPr lang="en-US" dirty="0" err="1" smtClean="0"/>
              <a:t>MenB</a:t>
            </a:r>
            <a:r>
              <a:rPr lang="en-US" dirty="0" smtClean="0"/>
              <a:t>). http://www.novartis.ca/downloads/en/News/FINAL_Press_Release_Bexsero_12-06-13_E.pdf. Accessed January 13, 2014.  </a:t>
            </a:r>
          </a:p>
          <a:p>
            <a:pPr marL="228600" indent="-228600" eaLnBrk="1" hangingPunct="1">
              <a:defRPr/>
            </a:pPr>
            <a:r>
              <a:rPr lang="en-US" dirty="0" smtClean="0"/>
              <a:t>86.	</a:t>
            </a:r>
            <a:r>
              <a:rPr lang="en-US" dirty="0" err="1" smtClean="0"/>
              <a:t>MenHibrix</a:t>
            </a:r>
            <a:r>
              <a:rPr lang="en-US" dirty="0" smtClean="0"/>
              <a:t>® [PI]. GlaxoSmithKline; 2013.</a:t>
            </a:r>
          </a:p>
          <a:p>
            <a:pPr marL="228567" indent="-228567" eaLnBrk="1" hangingPunct="1">
              <a:buFont typeface="+mj-lt"/>
              <a:buAutoNum type="arabicPeriod"/>
              <a:defRPr/>
            </a:pPr>
            <a:endParaRPr lang="en-US" dirty="0" smtClean="0"/>
          </a:p>
        </p:txBody>
      </p:sp>
      <p:sp>
        <p:nvSpPr>
          <p:cNvPr id="59395"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89584" y="3832789"/>
            <a:ext cx="5262818" cy="5043603"/>
          </a:xfrm>
        </p:spPr>
        <p:txBody>
          <a:bodyPr>
            <a:normAutofit fontScale="77500" lnSpcReduction="20000"/>
          </a:bodyPr>
          <a:lstStyle/>
          <a:p>
            <a:pPr eaLnBrk="1" hangingPunct="1">
              <a:defRPr/>
            </a:pPr>
            <a:r>
              <a:rPr lang="en-US" dirty="0" smtClean="0"/>
              <a:t>Main Point </a:t>
            </a:r>
          </a:p>
          <a:p>
            <a:pPr lvl="1" eaLnBrk="1" hangingPunct="1">
              <a:defRPr/>
            </a:pPr>
            <a:r>
              <a:rPr lang="en-US" dirty="0" smtClean="0"/>
              <a:t>Over nine conjugate meningococcal vaccines are available worldwide.</a:t>
            </a:r>
            <a:r>
              <a:rPr lang="en-US" baseline="30000" dirty="0" smtClean="0"/>
              <a:t>46-53</a:t>
            </a:r>
            <a:r>
              <a:rPr lang="en-US" dirty="0" smtClean="0"/>
              <a:t> Access to the individual vaccines may vary depending on country-specific licensing.</a:t>
            </a:r>
          </a:p>
          <a:p>
            <a:pPr eaLnBrk="1" hangingPunct="1">
              <a:defRPr/>
            </a:pPr>
            <a:r>
              <a:rPr lang="en-US" dirty="0" smtClean="0"/>
              <a:t>Background</a:t>
            </a:r>
          </a:p>
          <a:p>
            <a:pPr lvl="1" eaLnBrk="1" hangingPunct="1">
              <a:defRPr/>
            </a:pPr>
            <a:r>
              <a:rPr lang="en-US" dirty="0" smtClean="0"/>
              <a:t>Polysaccharide vaccines</a:t>
            </a:r>
            <a:r>
              <a:rPr lang="en-US" baseline="30000" dirty="0" smtClean="0"/>
              <a:t>19</a:t>
            </a:r>
          </a:p>
          <a:p>
            <a:pPr lvl="2" eaLnBrk="1" hangingPunct="1">
              <a:defRPr/>
            </a:pPr>
            <a:r>
              <a:rPr lang="en-US" dirty="0" smtClean="0"/>
              <a:t>Are composed of serogroup-specific capsular antigens</a:t>
            </a:r>
          </a:p>
          <a:p>
            <a:pPr lvl="2" eaLnBrk="1" hangingPunct="1">
              <a:defRPr/>
            </a:pPr>
            <a:r>
              <a:rPr lang="en-US" dirty="0" smtClean="0"/>
              <a:t>Stimulate T-cell–independent responses </a:t>
            </a:r>
          </a:p>
          <a:p>
            <a:pPr lvl="2" eaLnBrk="1" hangingPunct="1">
              <a:defRPr/>
            </a:pPr>
            <a:r>
              <a:rPr lang="en-US" dirty="0" smtClean="0"/>
              <a:t>Induce antibody development but not immunologic memory</a:t>
            </a:r>
          </a:p>
          <a:p>
            <a:pPr lvl="2" eaLnBrk="1" hangingPunct="1">
              <a:defRPr/>
            </a:pPr>
            <a:r>
              <a:rPr lang="en-US" dirty="0" smtClean="0"/>
              <a:t>Confer poor immunogenicity in infants and children &lt;5 years of age</a:t>
            </a:r>
          </a:p>
          <a:p>
            <a:pPr lvl="1" eaLnBrk="1" hangingPunct="1">
              <a:defRPr/>
            </a:pPr>
            <a:r>
              <a:rPr lang="en-US" dirty="0" smtClean="0"/>
              <a:t>Conjugate vaccines</a:t>
            </a:r>
            <a:r>
              <a:rPr lang="en-US" baseline="30000" dirty="0" smtClean="0"/>
              <a:t>19</a:t>
            </a:r>
            <a:endParaRPr lang="en-US" dirty="0" smtClean="0"/>
          </a:p>
          <a:p>
            <a:pPr lvl="2" eaLnBrk="1" hangingPunct="1">
              <a:defRPr/>
            </a:pPr>
            <a:r>
              <a:rPr lang="en-US" dirty="0" smtClean="0"/>
              <a:t>Are serogroup-specific capsular polysaccharides covalently linked to inactivated bacterial toxin proteins (toxoids)</a:t>
            </a:r>
          </a:p>
          <a:p>
            <a:pPr lvl="2" eaLnBrk="1" hangingPunct="1">
              <a:defRPr/>
            </a:pPr>
            <a:r>
              <a:rPr lang="en-US" dirty="0" smtClean="0"/>
              <a:t>Stimulate T-cell–dependent responses</a:t>
            </a:r>
          </a:p>
          <a:p>
            <a:pPr lvl="2" eaLnBrk="1" hangingPunct="1">
              <a:defRPr/>
            </a:pPr>
            <a:r>
              <a:rPr lang="en-US" dirty="0" smtClean="0"/>
              <a:t>Induce immunologic memory</a:t>
            </a:r>
          </a:p>
          <a:p>
            <a:pPr lvl="1" eaLnBrk="1" hangingPunct="1">
              <a:defRPr/>
            </a:pPr>
            <a:r>
              <a:rPr lang="en-US" dirty="0" smtClean="0"/>
              <a:t>Vaccines against serogroup B have eluded researchers for some time because serogroup B polysaccharide antigens are poorly immunogenic, a result of their similarity. Humans are, therefore, immunotolerant to this antigen. While vaccines composed of serogroup B outer membrane vesicles—thereby circumventing use of capsular polysaccharides—have been manufactured and used with success in Cuba, Norway, and New Zealand, their utility outside of these countries is limited because of the specificity of the outbreak strains.</a:t>
            </a:r>
            <a:r>
              <a:rPr lang="en-US" baseline="30000" dirty="0" smtClean="0"/>
              <a:t>19</a:t>
            </a:r>
            <a:r>
              <a:rPr lang="en-US" dirty="0" smtClean="0"/>
              <a:t> </a:t>
            </a:r>
          </a:p>
          <a:p>
            <a:pPr lvl="1" eaLnBrk="1" hangingPunct="1">
              <a:defRPr/>
            </a:pPr>
            <a:r>
              <a:rPr lang="en-US" dirty="0" smtClean="0"/>
              <a:t>Since 2013, a </a:t>
            </a:r>
            <a:r>
              <a:rPr lang="en-US" dirty="0" err="1" smtClean="0"/>
              <a:t>MenB</a:t>
            </a:r>
            <a:r>
              <a:rPr lang="en-US" dirty="0" smtClean="0"/>
              <a:t> vaccine based on </a:t>
            </a:r>
            <a:r>
              <a:rPr lang="en-US" dirty="0" err="1" smtClean="0"/>
              <a:t>subcapsular</a:t>
            </a:r>
            <a:r>
              <a:rPr lang="en-US" dirty="0" smtClean="0"/>
              <a:t> protein antigens has been licensed in </a:t>
            </a:r>
            <a:r>
              <a:rPr lang="en-US" dirty="0"/>
              <a:t>E</a:t>
            </a:r>
            <a:r>
              <a:rPr lang="en-US" dirty="0" smtClean="0"/>
              <a:t>urope, Canada, and Australia.</a:t>
            </a:r>
            <a:r>
              <a:rPr lang="en-US" baseline="30000" dirty="0" smtClean="0"/>
              <a:t>57-60</a:t>
            </a:r>
          </a:p>
          <a:p>
            <a:pPr eaLnBrk="1" hangingPunct="1">
              <a:defRPr/>
            </a:pPr>
            <a:r>
              <a:rPr lang="en-US" dirty="0" smtClean="0"/>
              <a:t>References</a:t>
            </a:r>
          </a:p>
          <a:p>
            <a:pPr marL="227246" indent="-227246" eaLnBrk="1" hangingPunct="1">
              <a:defRPr/>
            </a:pPr>
            <a:r>
              <a:rPr lang="en-US" dirty="0" smtClean="0"/>
              <a:t>19. 	</a:t>
            </a:r>
            <a:r>
              <a:rPr lang="en-US" dirty="0" err="1" smtClean="0"/>
              <a:t>Khatami</a:t>
            </a:r>
            <a:r>
              <a:rPr lang="en-US" dirty="0" smtClean="0"/>
              <a:t> A, Pollard AJ. The epidemiology of meningococcal disease and the impact of vaccines. </a:t>
            </a:r>
            <a:r>
              <a:rPr lang="en-US" i="1" dirty="0" smtClean="0"/>
              <a:t>Expert Rev Vaccines</a:t>
            </a:r>
            <a:r>
              <a:rPr lang="en-US" dirty="0" smtClean="0"/>
              <a:t>. 2010;9(3):285-298.</a:t>
            </a:r>
            <a:endParaRPr lang="en-US" altLang="en-US" dirty="0" smtClean="0"/>
          </a:p>
          <a:p>
            <a:pPr marL="227246" indent="-227246" eaLnBrk="1" hangingPunct="1">
              <a:defRPr/>
            </a:pPr>
            <a:r>
              <a:rPr lang="en-US" altLang="en-US" dirty="0" smtClean="0"/>
              <a:t>46. 	</a:t>
            </a:r>
            <a:r>
              <a:rPr lang="en-US" altLang="en-US" dirty="0" err="1" smtClean="0"/>
              <a:t>Menjugate</a:t>
            </a:r>
            <a:r>
              <a:rPr lang="en-US" altLang="en-US" dirty="0" smtClean="0"/>
              <a:t>® [PI]. Novartis Vaccines; 2013.</a:t>
            </a:r>
          </a:p>
          <a:p>
            <a:pPr marL="228567" indent="-228567" eaLnBrk="1" hangingPunct="1">
              <a:defRPr/>
            </a:pPr>
            <a:r>
              <a:rPr lang="en-US" altLang="en-US" dirty="0" smtClean="0"/>
              <a:t>47. 	</a:t>
            </a:r>
            <a:r>
              <a:rPr lang="en-US" altLang="en-US" dirty="0" err="1" smtClean="0"/>
              <a:t>Meningitec</a:t>
            </a:r>
            <a:r>
              <a:rPr lang="en-US" altLang="en-US" dirty="0" smtClean="0"/>
              <a:t>® [PI]. Pfizer; 2011. </a:t>
            </a:r>
          </a:p>
          <a:p>
            <a:pPr marL="228567" indent="-228567" eaLnBrk="1" hangingPunct="1">
              <a:defRPr/>
            </a:pPr>
            <a:r>
              <a:rPr lang="en-US" altLang="en-US" dirty="0" smtClean="0"/>
              <a:t>48. 	</a:t>
            </a:r>
            <a:r>
              <a:rPr lang="en-US" altLang="en-US" dirty="0" err="1" smtClean="0"/>
              <a:t>NeisVac</a:t>
            </a:r>
            <a:r>
              <a:rPr lang="en-US" altLang="en-US" dirty="0" smtClean="0"/>
              <a:t>-C® [PI]. GlaxoSmithKline Inc; 2010. </a:t>
            </a:r>
            <a:endParaRPr lang="en-US" altLang="en-US" baseline="30000" dirty="0" smtClean="0"/>
          </a:p>
          <a:p>
            <a:pPr marL="228567" indent="-228567" eaLnBrk="1" hangingPunct="1">
              <a:defRPr/>
            </a:pPr>
            <a:r>
              <a:rPr lang="en-US" altLang="en-US" dirty="0" smtClean="0"/>
              <a:t>49. 	</a:t>
            </a:r>
            <a:r>
              <a:rPr lang="en-US" altLang="en-US" dirty="0" err="1" smtClean="0"/>
              <a:t>Menitorix</a:t>
            </a:r>
            <a:r>
              <a:rPr lang="en-US" altLang="en-US" dirty="0" smtClean="0"/>
              <a:t>® [PI]. GlaxoSmithKline Australia; 2013. </a:t>
            </a:r>
          </a:p>
          <a:p>
            <a:pPr marL="228567" indent="-228567" eaLnBrk="1" hangingPunct="1">
              <a:defRPr/>
            </a:pPr>
            <a:r>
              <a:rPr lang="en-US" altLang="en-US" dirty="0" smtClean="0"/>
              <a:t>50. 	</a:t>
            </a:r>
            <a:r>
              <a:rPr lang="en-US" altLang="en-US" dirty="0" err="1" smtClean="0"/>
              <a:t>MenAfriVac</a:t>
            </a:r>
            <a:r>
              <a:rPr lang="en-US" altLang="en-US" dirty="0" smtClean="0"/>
              <a:t>® [PI]. Serum Institute of India Ltd. </a:t>
            </a:r>
            <a:endParaRPr lang="en-US" altLang="en-US" baseline="30000" dirty="0" smtClean="0"/>
          </a:p>
          <a:p>
            <a:pPr marL="228567" indent="-228567" eaLnBrk="1" hangingPunct="1">
              <a:defRPr/>
            </a:pPr>
            <a:r>
              <a:rPr lang="en-US" altLang="en-US" dirty="0" smtClean="0"/>
              <a:t>51. 	</a:t>
            </a:r>
            <a:r>
              <a:rPr lang="en-US" altLang="en-US" dirty="0" err="1" smtClean="0"/>
              <a:t>Menactra</a:t>
            </a:r>
            <a:r>
              <a:rPr lang="en-US" altLang="en-US" baseline="30000" dirty="0" smtClean="0">
                <a:sym typeface="Symbol"/>
              </a:rPr>
              <a:t></a:t>
            </a:r>
            <a:r>
              <a:rPr lang="en-US" altLang="en-US" dirty="0" smtClean="0"/>
              <a:t> [PI]. </a:t>
            </a:r>
            <a:r>
              <a:rPr lang="en-US" altLang="en-US" dirty="0" err="1" smtClean="0"/>
              <a:t>Sanofi</a:t>
            </a:r>
            <a:r>
              <a:rPr lang="en-US" altLang="en-US" dirty="0" smtClean="0"/>
              <a:t> </a:t>
            </a:r>
            <a:r>
              <a:rPr lang="en-US" altLang="en-US" dirty="0" err="1" smtClean="0"/>
              <a:t>pasteur</a:t>
            </a:r>
            <a:r>
              <a:rPr lang="en-US" altLang="en-US" dirty="0" smtClean="0"/>
              <a:t>; 2013. </a:t>
            </a:r>
            <a:endParaRPr lang="en-US" altLang="en-US" baseline="30000" dirty="0" smtClean="0"/>
          </a:p>
          <a:p>
            <a:pPr marL="228567" indent="-228567" eaLnBrk="1" hangingPunct="1">
              <a:defRPr/>
            </a:pPr>
            <a:r>
              <a:rPr lang="en-US" altLang="en-US" dirty="0" smtClean="0"/>
              <a:t>52. 	</a:t>
            </a:r>
            <a:r>
              <a:rPr lang="en-US" altLang="en-US" dirty="0" err="1" smtClean="0"/>
              <a:t>Menveo</a:t>
            </a:r>
            <a:r>
              <a:rPr lang="en-US" altLang="en-US" baseline="30000" dirty="0" smtClean="0">
                <a:sym typeface="Symbol"/>
              </a:rPr>
              <a:t></a:t>
            </a:r>
            <a:r>
              <a:rPr lang="en-US" altLang="en-US" dirty="0" smtClean="0"/>
              <a:t> [PI]. Novartis Vaccines; 2013. </a:t>
            </a:r>
          </a:p>
          <a:p>
            <a:pPr marL="228567" indent="-228567" eaLnBrk="1" hangingPunct="1">
              <a:defRPr/>
            </a:pPr>
            <a:r>
              <a:rPr lang="en-US" altLang="en-US" dirty="0" smtClean="0"/>
              <a:t>53. 	</a:t>
            </a:r>
            <a:r>
              <a:rPr lang="en-US" altLang="en-US" dirty="0" err="1" smtClean="0"/>
              <a:t>Nimenrix</a:t>
            </a:r>
            <a:r>
              <a:rPr lang="en-US" altLang="en-US" dirty="0" smtClean="0"/>
              <a:t>® [PI]. GlaxoSmithKline UK; 2013. </a:t>
            </a:r>
          </a:p>
          <a:p>
            <a:pPr marL="228567" indent="-228567" eaLnBrk="1" hangingPunct="1">
              <a:defRPr/>
            </a:pPr>
            <a:r>
              <a:rPr lang="en-US" dirty="0" smtClean="0"/>
              <a:t>57. 	</a:t>
            </a:r>
            <a:r>
              <a:rPr lang="en-US" dirty="0" err="1" smtClean="0"/>
              <a:t>Bexsero</a:t>
            </a:r>
            <a:r>
              <a:rPr lang="en-US" dirty="0" smtClean="0"/>
              <a:t>® [product monograph].  Novartis Vaccines and Diagnostics, Inc; 2013. 	</a:t>
            </a:r>
          </a:p>
          <a:p>
            <a:pPr marL="228567" indent="-228567" eaLnBrk="1" hangingPunct="1">
              <a:defRPr/>
            </a:pPr>
            <a:r>
              <a:rPr lang="en-US" dirty="0" smtClean="0"/>
              <a:t>58. 	Novartis International AG. Novartis receives EU approval for </a:t>
            </a:r>
            <a:r>
              <a:rPr lang="en-US" dirty="0" err="1" smtClean="0"/>
              <a:t>Bexsero</a:t>
            </a:r>
            <a:r>
              <a:rPr lang="en-US" dirty="0" smtClean="0"/>
              <a:t>®, first vaccine to prevent the leading cause of life-threatening meningitis across Europe. http://www.novartis.com/newsroom/media-releases/en/2013/1672036.shtml. Accessed January 13, 2014. </a:t>
            </a:r>
          </a:p>
          <a:p>
            <a:pPr marL="228567" indent="-228567" eaLnBrk="1" hangingPunct="1">
              <a:defRPr/>
            </a:pPr>
            <a:r>
              <a:rPr lang="en-US" dirty="0" smtClean="0"/>
              <a:t>59. 	Novartis International AG. Novartis vaccine </a:t>
            </a:r>
            <a:r>
              <a:rPr lang="en-US" dirty="0" err="1" smtClean="0"/>
              <a:t>Bexsero</a:t>
            </a:r>
            <a:r>
              <a:rPr lang="en-US" dirty="0" smtClean="0"/>
              <a:t>® approved in Australia to help protect against </a:t>
            </a:r>
            <a:r>
              <a:rPr lang="en-US" dirty="0" err="1" smtClean="0"/>
              <a:t>MenB</a:t>
            </a:r>
            <a:r>
              <a:rPr lang="en-US" dirty="0" smtClean="0"/>
              <a:t> disease, a deadly form of bacterial meningitis. http://www.novartis.com/newsroom/media-releases/en/2013/1723151.shtml. Accessed January 13, 2014. </a:t>
            </a:r>
          </a:p>
          <a:p>
            <a:pPr marL="228600" indent="-228600" eaLnBrk="1" hangingPunct="1">
              <a:buFontTx/>
              <a:buAutoNum type="arabicPeriod" startAt="60"/>
              <a:defRPr/>
            </a:pPr>
            <a:r>
              <a:rPr lang="en-US" dirty="0" smtClean="0"/>
              <a:t>Novartis Pharmaceuticals Canada Inc. Health Canada Approves </a:t>
            </a:r>
            <a:r>
              <a:rPr lang="en-US" dirty="0" err="1" smtClean="0"/>
              <a:t>Bexsero</a:t>
            </a:r>
            <a:r>
              <a:rPr lang="en-US" dirty="0" smtClean="0"/>
              <a:t>*, the First Vaccine Available to Prevent  Meningococcal </a:t>
            </a:r>
            <a:r>
              <a:rPr lang="en-US" dirty="0" err="1" smtClean="0"/>
              <a:t>Serogroup</a:t>
            </a:r>
            <a:r>
              <a:rPr lang="en-US" dirty="0" smtClean="0"/>
              <a:t> B (</a:t>
            </a:r>
            <a:r>
              <a:rPr lang="en-US" dirty="0" err="1" smtClean="0"/>
              <a:t>MenB</a:t>
            </a:r>
            <a:r>
              <a:rPr lang="en-US" dirty="0" smtClean="0"/>
              <a:t>). http://www.novartis.ca/downloads/en/News/FINAL_Press_Release_Bexsero_12-06-13_E.pdf. Accessed January 13, 2014.  </a:t>
            </a:r>
          </a:p>
          <a:p>
            <a:pPr marL="228600" indent="-228600" eaLnBrk="1" hangingPunct="1">
              <a:defRPr/>
            </a:pPr>
            <a:r>
              <a:rPr lang="en-US" dirty="0" smtClean="0"/>
              <a:t>86.	</a:t>
            </a:r>
            <a:r>
              <a:rPr lang="en-US" dirty="0" err="1" smtClean="0"/>
              <a:t>MenHibrix</a:t>
            </a:r>
            <a:r>
              <a:rPr lang="en-US" dirty="0" smtClean="0"/>
              <a:t>® [PI]. GlaxoSmithKline; 2013.</a:t>
            </a:r>
          </a:p>
          <a:p>
            <a:pPr marL="228567" indent="-228567" eaLnBrk="1" hangingPunct="1">
              <a:buFont typeface="+mj-lt"/>
              <a:buAutoNum type="arabicPeriod"/>
              <a:defRPr/>
            </a:pPr>
            <a:endParaRPr lang="en-US" dirty="0" smtClean="0"/>
          </a:p>
        </p:txBody>
      </p:sp>
      <p:sp>
        <p:nvSpPr>
          <p:cNvPr id="60419"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9" name="Rectangle 3"/>
          <p:cNvSpPr>
            <a:spLocks noGrp="1" noChangeArrowheads="1"/>
          </p:cNvSpPr>
          <p:nvPr>
            <p:ph type="body" idx="1"/>
          </p:nvPr>
        </p:nvSpPr>
        <p:spPr/>
        <p:txBody>
          <a:bodyPr>
            <a:normAutofit/>
          </a:bodyPr>
          <a:lstStyle/>
          <a:p>
            <a:r>
              <a:rPr lang="en-US" dirty="0" smtClean="0"/>
              <a:t>Main Point</a:t>
            </a:r>
          </a:p>
          <a:p>
            <a:pPr lvl="1"/>
            <a:r>
              <a:rPr lang="en-US" dirty="0" smtClean="0"/>
              <a:t>Although polysaccharide and conjugate vaccines against invasive meningococcal disease are available, conjugate formulations offer a number of benefits:</a:t>
            </a:r>
          </a:p>
          <a:p>
            <a:pPr lvl="2"/>
            <a:r>
              <a:rPr lang="en-US" dirty="0" smtClean="0"/>
              <a:t>First, unlike polysaccharide vaccines, conjugate vaccines are immunogenic in infants.</a:t>
            </a:r>
            <a:r>
              <a:rPr lang="en-US" baseline="30000" dirty="0" smtClean="0"/>
              <a:t>19</a:t>
            </a:r>
          </a:p>
          <a:p>
            <a:pPr lvl="2"/>
            <a:r>
              <a:rPr lang="en-US" dirty="0" smtClean="0"/>
              <a:t>Second, they stimulate T-cell–dependent responses and ultimately immunologic memory, thereby conferring prolonged protection.</a:t>
            </a:r>
            <a:r>
              <a:rPr lang="en-US" baseline="30000" dirty="0" smtClean="0"/>
              <a:t> 19</a:t>
            </a:r>
            <a:endParaRPr lang="en-US" baseline="30000" dirty="0" smtClean="0">
              <a:solidFill>
                <a:srgbClr val="FF0000"/>
              </a:solidFill>
            </a:endParaRPr>
          </a:p>
          <a:p>
            <a:pPr lvl="2"/>
            <a:r>
              <a:rPr lang="en-US" dirty="0" smtClean="0"/>
              <a:t>Third, conjugate vaccines contribute to reductions in bacterial carriage and to herd immunity: unvaccinated individuals are at a reduced risk of disease because vaccinated individuals are less likely to carry and transmit the bacterium. Herd immunity, a secondary effect of vaccination, is contingent upon both vaccination coverage and carriage of vaccine-preventable </a:t>
            </a:r>
            <a:r>
              <a:rPr lang="en-US" dirty="0" err="1" smtClean="0"/>
              <a:t>serogroups</a:t>
            </a:r>
            <a:r>
              <a:rPr lang="en-US" dirty="0" smtClean="0"/>
              <a:t>/</a:t>
            </a:r>
            <a:br>
              <a:rPr lang="en-US" dirty="0" smtClean="0"/>
            </a:br>
            <a:r>
              <a:rPr lang="en-US" dirty="0" smtClean="0"/>
              <a:t>serotypes.</a:t>
            </a:r>
            <a:r>
              <a:rPr lang="en-US" baseline="30000" dirty="0" smtClean="0"/>
              <a:t> 19</a:t>
            </a:r>
            <a:endParaRPr lang="en-US" dirty="0" smtClean="0">
              <a:solidFill>
                <a:srgbClr val="FF0000"/>
              </a:solidFill>
            </a:endParaRPr>
          </a:p>
          <a:p>
            <a:pPr lvl="2"/>
            <a:r>
              <a:rPr lang="en-US" dirty="0" smtClean="0"/>
              <a:t>Lastly, booster dosing with conjugate vaccines results in augmented immunological responses.</a:t>
            </a:r>
            <a:r>
              <a:rPr lang="en-US" baseline="30000" dirty="0" smtClean="0"/>
              <a:t>61</a:t>
            </a:r>
            <a:r>
              <a:rPr lang="en-US" dirty="0" smtClean="0"/>
              <a:t> In contrast, polysaccharide booster dosing in individuals previously immunized with polysaccharide vaccines results in hyporesponsiveness, which is characterized by reduced antibody titers after revaccination.</a:t>
            </a:r>
            <a:r>
              <a:rPr lang="en-US" baseline="30000" dirty="0" smtClean="0"/>
              <a:t> 19</a:t>
            </a:r>
            <a:r>
              <a:rPr lang="en-US" dirty="0" smtClean="0"/>
              <a:t> </a:t>
            </a:r>
            <a:endParaRPr lang="en-US" dirty="0" smtClean="0">
              <a:solidFill>
                <a:srgbClr val="FF0000"/>
              </a:solidFill>
            </a:endParaRPr>
          </a:p>
          <a:p>
            <a:r>
              <a:rPr lang="en-US" dirty="0" smtClean="0"/>
              <a:t>References </a:t>
            </a:r>
          </a:p>
          <a:p>
            <a:pPr marL="228567" indent="-228567"/>
            <a:r>
              <a:rPr lang="en-US" b="0" dirty="0" smtClean="0"/>
              <a:t>19. 	</a:t>
            </a:r>
            <a:r>
              <a:rPr lang="en-US" b="0" dirty="0" err="1" smtClean="0"/>
              <a:t>Khatami</a:t>
            </a:r>
            <a:r>
              <a:rPr lang="en-US" b="0" dirty="0" smtClean="0"/>
              <a:t> A, Pollard AJ. The epidemiology of meningococcal disease and the impact of vaccines. </a:t>
            </a:r>
            <a:r>
              <a:rPr lang="en-US" b="0" i="1" dirty="0" smtClean="0"/>
              <a:t>Expert Rev Vaccines</a:t>
            </a:r>
            <a:r>
              <a:rPr lang="en-US" b="0" dirty="0" smtClean="0"/>
              <a:t>. 2010;9(3):285-298. </a:t>
            </a:r>
          </a:p>
          <a:p>
            <a:pPr marL="228567" indent="-228567"/>
            <a:r>
              <a:rPr lang="en-US" b="0" dirty="0" smtClean="0">
                <a:sym typeface="Symbol" pitchFamily="18" charset="2"/>
              </a:rPr>
              <a:t>61. 	</a:t>
            </a:r>
            <a:r>
              <a:rPr lang="en-US" b="0" dirty="0" err="1" smtClean="0">
                <a:sym typeface="Symbol" pitchFamily="18" charset="2"/>
              </a:rPr>
              <a:t>Granoff</a:t>
            </a:r>
            <a:r>
              <a:rPr lang="en-US" b="0" dirty="0" smtClean="0">
                <a:sym typeface="Symbol" pitchFamily="18" charset="2"/>
              </a:rPr>
              <a:t> DM, </a:t>
            </a:r>
            <a:r>
              <a:rPr lang="en-US" b="0" dirty="0" err="1" smtClean="0">
                <a:sym typeface="Symbol" pitchFamily="18" charset="2"/>
              </a:rPr>
              <a:t>Pelton</a:t>
            </a:r>
            <a:r>
              <a:rPr lang="en-US" b="0" dirty="0" smtClean="0">
                <a:sym typeface="Symbol" pitchFamily="18" charset="2"/>
              </a:rPr>
              <a:t> S, Harrison LH, Borrow R. Meningococcal vaccines. </a:t>
            </a:r>
            <a:r>
              <a:rPr lang="it-IT" b="0" dirty="0" smtClean="0">
                <a:sym typeface="Symbol" pitchFamily="18" charset="2"/>
              </a:rPr>
              <a:t>In: Plotkin SA, Orenstein WA, Offit PA, eds. </a:t>
            </a:r>
            <a:r>
              <a:rPr lang="it-IT" b="0" i="1" dirty="0" smtClean="0">
                <a:sym typeface="Symbol" pitchFamily="18" charset="2"/>
              </a:rPr>
              <a:t>Vaccines</a:t>
            </a:r>
            <a:r>
              <a:rPr lang="it-IT" b="0" dirty="0" smtClean="0">
                <a:sym typeface="Symbol" pitchFamily="18" charset="2"/>
              </a:rPr>
              <a:t>. </a:t>
            </a:r>
            <a:r>
              <a:rPr lang="en-US" b="0" dirty="0" smtClean="0">
                <a:sym typeface="Symbol" pitchFamily="18" charset="2"/>
              </a:rPr>
              <a:t>6th ed. Philadelphia, PA: Saunders; 2013: chapter 21. </a:t>
            </a:r>
            <a:endParaRPr lang="en-US" b="0" dirty="0" smtClean="0"/>
          </a:p>
          <a:p>
            <a:endParaRPr lang="en-US" b="0" dirty="0" smtClean="0"/>
          </a:p>
          <a:p>
            <a:endParaRPr lang="en-US" dirty="0" smtClean="0"/>
          </a:p>
          <a:p>
            <a:endParaRPr lang="en-US" dirty="0" smtClean="0"/>
          </a:p>
        </p:txBody>
      </p:sp>
      <p:sp>
        <p:nvSpPr>
          <p:cNvPr id="379910" name="Text Box 6"/>
          <p:cNvSpPr txBox="1">
            <a:spLocks noChangeArrowheads="1"/>
          </p:cNvSpPr>
          <p:nvPr/>
        </p:nvSpPr>
        <p:spPr bwMode="auto">
          <a:xfrm>
            <a:off x="690825" y="8362610"/>
            <a:ext cx="5639637" cy="219723"/>
          </a:xfrm>
          <a:prstGeom prst="rect">
            <a:avLst/>
          </a:prstGeom>
          <a:noFill/>
          <a:ln w="9525">
            <a:noFill/>
            <a:miter lim="800000"/>
            <a:headEnd/>
            <a:tailEnd/>
          </a:ln>
        </p:spPr>
        <p:txBody>
          <a:bodyPr lIns="95676" tIns="47839" rIns="95676" bIns="47839">
            <a:spAutoFit/>
          </a:bodyPr>
          <a:lstStyle/>
          <a:p>
            <a:pPr marL="162741" indent="-162741" defTabSz="900056">
              <a:tabLst>
                <a:tab pos="162741" algn="l"/>
              </a:tabLst>
            </a:pPr>
            <a:endParaRPr lang="en-US" sz="800" dirty="0">
              <a:solidFill>
                <a:srgbClr val="000000"/>
              </a:solidFill>
              <a:cs typeface="Arial" pitchFamily="34" charset="0"/>
            </a:endParaRPr>
          </a:p>
        </p:txBody>
      </p:sp>
      <p:sp>
        <p:nvSpPr>
          <p:cNvPr id="6" name="Slide Image Placeholder 5"/>
          <p:cNvSpPr>
            <a:spLocks noGrp="1" noRot="1" noChangeAspect="1"/>
          </p:cNvSpPr>
          <p:nvPr>
            <p:ph type="sldImg"/>
          </p:nvPr>
        </p:nvSpPr>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Образ слайда 1"/>
          <p:cNvSpPr>
            <a:spLocks noGrp="1" noRot="1" noChangeAspect="1" noTextEdit="1"/>
          </p:cNvSpPr>
          <p:nvPr>
            <p:ph type="sldImg"/>
          </p:nvPr>
        </p:nvSpPr>
        <p:spPr>
          <a:ln/>
        </p:spPr>
      </p:sp>
      <p:sp>
        <p:nvSpPr>
          <p:cNvPr id="496643" name="Заметки 2"/>
          <p:cNvSpPr>
            <a:spLocks noGrp="1"/>
          </p:cNvSpPr>
          <p:nvPr>
            <p:ph type="body" idx="1"/>
          </p:nvPr>
        </p:nvSpPr>
        <p:spPr>
          <a:noFill/>
        </p:spPr>
        <p:txBody>
          <a:bodyPr/>
          <a:lstStyle/>
          <a:p>
            <a:r>
              <a:rPr lang="ru-RU" altLang="ru-RU" smtClean="0"/>
              <a:t>Очевидно, что для успешной вакцинации при любом ее варианте необходимо минимизировать влияние всех факторов риска на организм ребенка на каждом из этапов вакцинации. А именно на предвакцинальном, собственно в момент проведения вакцинации и на поствакцинальном этапе. </a:t>
            </a:r>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5146FF56-3C5E-498B-BA32-A28621A72413}" type="slidenum">
              <a:rPr lang="ru-RU" sz="1200">
                <a:latin typeface="+mn-lt"/>
              </a:rPr>
              <a:pPr algn="r" fontAlgn="auto">
                <a:spcBef>
                  <a:spcPts val="0"/>
                </a:spcBef>
                <a:spcAft>
                  <a:spcPts val="0"/>
                </a:spcAft>
                <a:defRPr/>
              </a:pPr>
              <a:t>128</a:t>
            </a:fld>
            <a:endParaRPr lang="ru-RU" sz="1200">
              <a:latin typeface="+mn-lt"/>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Образ слайда 1"/>
          <p:cNvSpPr>
            <a:spLocks noGrp="1" noRot="1" noChangeAspect="1" noTextEdit="1"/>
          </p:cNvSpPr>
          <p:nvPr>
            <p:ph type="sldImg"/>
          </p:nvPr>
        </p:nvSpPr>
        <p:spPr>
          <a:ln/>
        </p:spPr>
      </p:sp>
      <p:sp>
        <p:nvSpPr>
          <p:cNvPr id="498691" name="Заметки 2"/>
          <p:cNvSpPr>
            <a:spLocks noGrp="1"/>
          </p:cNvSpPr>
          <p:nvPr>
            <p:ph type="body" idx="1"/>
          </p:nvPr>
        </p:nvSpPr>
        <p:spPr>
          <a:noFill/>
        </p:spPr>
        <p:txBody>
          <a:bodyPr/>
          <a:lstStyle/>
          <a:p>
            <a:r>
              <a:rPr lang="ru-RU" altLang="ru-RU" smtClean="0"/>
              <a:t>Очевидно, что на момент проведения вакцинации ребенок должен быть здоров – это ключевой вопрос успешной вакцинации. Как этого добиться у самых разных детей, включая наиболее сложных в плане вакцинации пациентов – с частыми и длительными респираторными инфекциями, отягощенным аллергоанамнезом, с хроническими заболеваниями – мы и рассмотрим далее.</a:t>
            </a:r>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EED08539-513F-48AB-B478-FF0DB524DD4C}" type="slidenum">
              <a:rPr lang="ru-RU" sz="1200">
                <a:latin typeface="+mn-lt"/>
              </a:rPr>
              <a:pPr algn="r" fontAlgn="auto">
                <a:spcBef>
                  <a:spcPts val="0"/>
                </a:spcBef>
                <a:spcAft>
                  <a:spcPts val="0"/>
                </a:spcAft>
                <a:defRPr/>
              </a:pPr>
              <a:t>129</a:t>
            </a:fld>
            <a:endParaRPr lang="ru-RU" sz="1200">
              <a:latin typeface="+mn-lt"/>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Образ слайда 1"/>
          <p:cNvSpPr>
            <a:spLocks noGrp="1" noRot="1" noChangeAspect="1" noTextEdit="1"/>
          </p:cNvSpPr>
          <p:nvPr>
            <p:ph type="sldImg"/>
          </p:nvPr>
        </p:nvSpPr>
        <p:spPr>
          <a:ln/>
        </p:spPr>
      </p:sp>
      <p:sp>
        <p:nvSpPr>
          <p:cNvPr id="502787" name="Заметки 2"/>
          <p:cNvSpPr>
            <a:spLocks noGrp="1"/>
          </p:cNvSpPr>
          <p:nvPr>
            <p:ph type="body" idx="1"/>
          </p:nvPr>
        </p:nvSpPr>
        <p:spPr>
          <a:noFill/>
        </p:spPr>
        <p:txBody>
          <a:bodyPr/>
          <a:lstStyle/>
          <a:p>
            <a:r>
              <a:rPr lang="ru-RU" altLang="ru-RU" smtClean="0"/>
              <a:t>Эффективная вакцинация немыслима без высокой комплаентности родителей ребенка или его самого, если речь идет о детях старшего возраста. Существует ряд простых, хорошо известных каждому педиатру рекомендаций, позволяющих обеспечить оптимальные условия для вакцинации. Во-первых, - далее по тексту слайда.</a:t>
            </a:r>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84DEE8FE-67AA-4B00-BAAE-0F9297DE1A18}" type="slidenum">
              <a:rPr lang="ru-RU" sz="1200">
                <a:latin typeface="+mn-lt"/>
              </a:rPr>
              <a:pPr algn="r" fontAlgn="auto">
                <a:spcBef>
                  <a:spcPts val="0"/>
                </a:spcBef>
                <a:spcAft>
                  <a:spcPts val="0"/>
                </a:spcAft>
                <a:defRPr/>
              </a:pPr>
              <a:t>130</a:t>
            </a:fld>
            <a:endParaRPr lang="ru-RU" sz="1200">
              <a:latin typeface="+mn-lt"/>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Образ слайда 1"/>
          <p:cNvSpPr>
            <a:spLocks noGrp="1" noRot="1" noChangeAspect="1" noTextEdit="1"/>
          </p:cNvSpPr>
          <p:nvPr>
            <p:ph type="sldImg"/>
          </p:nvPr>
        </p:nvSpPr>
        <p:spPr>
          <a:ln/>
        </p:spPr>
      </p:sp>
      <p:sp>
        <p:nvSpPr>
          <p:cNvPr id="504835" name="Заметки 2"/>
          <p:cNvSpPr>
            <a:spLocks noGrp="1"/>
          </p:cNvSpPr>
          <p:nvPr>
            <p:ph type="body" idx="1"/>
          </p:nvPr>
        </p:nvSpPr>
        <p:spPr>
          <a:noFill/>
        </p:spPr>
        <p:txBody>
          <a:bodyPr/>
          <a:lstStyle/>
          <a:p>
            <a:r>
              <a:rPr lang="ru-RU" altLang="ru-RU" smtClean="0"/>
              <a:t>Текст на слайде</a:t>
            </a:r>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EDD18626-5627-43B4-A5D5-05D7AC010F53}" type="slidenum">
              <a:rPr lang="ru-RU" sz="1200">
                <a:latin typeface="+mn-lt"/>
              </a:rPr>
              <a:pPr algn="r" fontAlgn="auto">
                <a:spcBef>
                  <a:spcPts val="0"/>
                </a:spcBef>
                <a:spcAft>
                  <a:spcPts val="0"/>
                </a:spcAft>
                <a:defRPr/>
              </a:pPr>
              <a:t>131</a:t>
            </a:fld>
            <a:endParaRPr lang="ru-RU" sz="1200">
              <a:latin typeface="+mn-lt"/>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Образ слайда 1"/>
          <p:cNvSpPr>
            <a:spLocks noGrp="1" noRot="1" noChangeAspect="1" noTextEdit="1"/>
          </p:cNvSpPr>
          <p:nvPr>
            <p:ph type="sldImg"/>
          </p:nvPr>
        </p:nvSpPr>
        <p:spPr>
          <a:ln/>
        </p:spPr>
      </p:sp>
      <p:sp>
        <p:nvSpPr>
          <p:cNvPr id="506883" name="Заметки 2"/>
          <p:cNvSpPr>
            <a:spLocks noGrp="1"/>
          </p:cNvSpPr>
          <p:nvPr>
            <p:ph type="body" idx="1"/>
          </p:nvPr>
        </p:nvSpPr>
        <p:spPr>
          <a:noFill/>
        </p:spPr>
        <p:txBody>
          <a:bodyPr/>
          <a:lstStyle/>
          <a:p>
            <a:pPr eaLnBrk="1" hangingPunct="1">
              <a:spcBef>
                <a:spcPct val="0"/>
              </a:spcBef>
            </a:pPr>
            <a:r>
              <a:rPr lang="ru-RU" altLang="ru-RU" dirty="0" smtClean="0"/>
              <a:t>Известно, что исходами вакцинации (собственно, взаимодействия вакцинного препарата с организмом ребенка), могут быть «идеальный вариант» - нормальная реакция организма с формированием поствакцинального иммунитета, а также недостаточная реакция и осложнения вакцинации. Поскольку вакцинный препарат всегда одинаковый, а состояние организма каждого ребенка всегда индивидуально, то реакция на вакцинацию зависит от последнего в большинстве случаев. </a:t>
            </a:r>
            <a:r>
              <a:rPr lang="ru-RU" altLang="ru-RU" b="1" dirty="0" smtClean="0"/>
              <a:t>Как же ее оптимизировать, особенно у детей с частыми и длительными респираторными инфекциями, с отягощенным </a:t>
            </a:r>
            <a:r>
              <a:rPr lang="ru-RU" altLang="ru-RU" b="1" dirty="0" err="1" smtClean="0"/>
              <a:t>аллергоананезом</a:t>
            </a:r>
            <a:r>
              <a:rPr lang="ru-RU" altLang="ru-RU" b="1" dirty="0" smtClean="0"/>
              <a:t>, тяжелыми хроническими заболеваниями? </a:t>
            </a:r>
            <a:endParaRPr lang="ru-RU" altLang="ru-RU" dirty="0" smtClean="0"/>
          </a:p>
        </p:txBody>
      </p:sp>
      <p:sp>
        <p:nvSpPr>
          <p:cNvPr id="100356"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F3183734-D823-421E-AE48-252198450965}" type="slidenum">
              <a:rPr lang="ru-RU" sz="1200">
                <a:latin typeface="+mn-lt"/>
              </a:rPr>
              <a:pPr algn="r">
                <a:defRPr/>
              </a:pPr>
              <a:t>132</a:t>
            </a:fld>
            <a:endParaRPr lang="ru-RU" sz="1200">
              <a:latin typeface="+mn-lt"/>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Немного статистики – далее по тексту слайда.</a:t>
            </a:r>
          </a:p>
          <a:p>
            <a:endParaRPr lang="ru-RU" altLang="ru-RU" smtClean="0"/>
          </a:p>
          <a:p>
            <a:r>
              <a:rPr lang="ru-RU" altLang="ru-RU" smtClean="0"/>
              <a:t>Очевидно, что с учетом этих данных, подтверждение которым каждый из нас может видеть и в своей клинической практике, проблема оптимизации вакцинации становится еще более значимой. </a:t>
            </a:r>
          </a:p>
        </p:txBody>
      </p:sp>
      <p:sp>
        <p:nvSpPr>
          <p:cNvPr id="4" name="Номер слайда 3"/>
          <p:cNvSpPr>
            <a:spLocks noGrp="1"/>
          </p:cNvSpPr>
          <p:nvPr>
            <p:ph type="sldNum" sz="quarter" idx="5"/>
          </p:nvPr>
        </p:nvSpPr>
        <p:spPr/>
        <p:txBody>
          <a:bodyPr/>
          <a:lstStyle/>
          <a:p>
            <a:pPr>
              <a:defRPr/>
            </a:pPr>
            <a:fld id="{2EC4FB6C-E375-4AE8-BD0E-74912D9A0CD1}" type="slidenum">
              <a:rPr lang="ru-RU" smtClean="0"/>
              <a:pPr>
                <a:defRPr/>
              </a:pPr>
              <a:t>133</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118509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1F7E41-BE7D-4B16-BEA4-BD9D8E473AF8}" type="slidenum">
              <a:rPr lang="ru-RU" smtClean="0"/>
              <a:t>134</a:t>
            </a:fld>
            <a:endParaRPr lang="ru-RU"/>
          </a:p>
        </p:txBody>
      </p:sp>
    </p:spTree>
    <p:extLst>
      <p:ext uri="{BB962C8B-B14F-4D97-AF65-F5344CB8AC3E}">
        <p14:creationId xmlns:p14="http://schemas.microsoft.com/office/powerpoint/2010/main" val="23348278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Образ слайда 1"/>
          <p:cNvSpPr>
            <a:spLocks noGrp="1" noRot="1" noChangeAspect="1" noTextEdit="1"/>
          </p:cNvSpPr>
          <p:nvPr>
            <p:ph type="sldImg"/>
          </p:nvPr>
        </p:nvSpPr>
        <p:spPr>
          <a:ln/>
        </p:spPr>
      </p:sp>
      <p:sp>
        <p:nvSpPr>
          <p:cNvPr id="515075" name="Заметки 2"/>
          <p:cNvSpPr>
            <a:spLocks noGrp="1"/>
          </p:cNvSpPr>
          <p:nvPr>
            <p:ph type="body" idx="1"/>
          </p:nvPr>
        </p:nvSpPr>
        <p:spPr>
          <a:noFill/>
        </p:spPr>
        <p:txBody>
          <a:bodyPr/>
          <a:lstStyle/>
          <a:p>
            <a:r>
              <a:rPr lang="ru-RU" altLang="ru-RU" dirty="0" smtClean="0"/>
              <a:t>В ходе многочисленных исследований, проведенных на в НИИ ДИ, РМАПО, НИИ вирусологии им. Ивановского и других крупнейших научно-клинических центрах РФ (</a:t>
            </a:r>
            <a:r>
              <a:rPr lang="ru-RU" altLang="ru-RU" dirty="0" err="1" smtClean="0"/>
              <a:t>Костинов</a:t>
            </a:r>
            <a:r>
              <a:rPr lang="ru-RU" altLang="ru-RU" dirty="0" smtClean="0"/>
              <a:t> М.П., Соловьева И.Л. Иммуномодуляторы и вакцинация. – М.: 4Мпресс, 2013. – 272с.)  были получены данные, позволившие сформулировать практические рекомендации по оптимизации вакцинации путем использования комбинированной профилактики с применением на всех этапах вакцинации </a:t>
            </a:r>
            <a:r>
              <a:rPr lang="ru-RU" altLang="ru-RU" dirty="0" err="1" smtClean="0"/>
              <a:t>Анаферона</a:t>
            </a:r>
            <a:r>
              <a:rPr lang="ru-RU" altLang="ru-RU" dirty="0" smtClean="0"/>
              <a:t> детского. Далее - текст на слайде.</a:t>
            </a:r>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6338072-EF65-4782-8159-658B2B82F924}" type="slidenum">
              <a:rPr lang="ru-RU" sz="1200">
                <a:latin typeface="+mn-lt"/>
              </a:rPr>
              <a:pPr algn="r" fontAlgn="auto">
                <a:spcBef>
                  <a:spcPts val="0"/>
                </a:spcBef>
                <a:spcAft>
                  <a:spcPts val="0"/>
                </a:spcAft>
                <a:defRPr/>
              </a:pPr>
              <a:t>138</a:t>
            </a:fld>
            <a:endParaRPr lang="ru-RU" sz="1200">
              <a:latin typeface="+mn-lt"/>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65125" indent="-255588">
              <a:spcBef>
                <a:spcPts val="400"/>
              </a:spcBef>
              <a:buClr>
                <a:schemeClr val="accent1"/>
              </a:buClr>
              <a:buSzPct val="68000"/>
              <a:buFont typeface="Wingdings 3" pitchFamily="18" charset="2"/>
              <a:buNone/>
            </a:pPr>
            <a:r>
              <a:rPr lang="ru-RU" altLang="ru-RU" smtClean="0"/>
              <a:t>Принципиальным отличием Анаферона детского от других индукторов ИФН является двойное действие - сочетание влияния на функциональную активность и продукцию собственных, эндогенных интерферонов с повышением чувствительности рецепторов к ним и усилением лиганд-рецепторного взаимодействия интерферонов со своими рецепторами</a:t>
            </a:r>
          </a:p>
          <a:p>
            <a:pPr marL="365125" indent="-255588">
              <a:spcBef>
                <a:spcPts val="400"/>
              </a:spcBef>
              <a:buClr>
                <a:schemeClr val="accent1"/>
              </a:buClr>
              <a:buSzPct val="68000"/>
              <a:buFont typeface="Wingdings 3" pitchFamily="18" charset="2"/>
              <a:buNone/>
            </a:pPr>
            <a:r>
              <a:rPr lang="ru-RU" altLang="ru-RU" smtClean="0"/>
              <a:t>Именно двойной механизм действия Анаферона детского - влияние не только на продукцию, но и на рецепцию интерферонов, позволяет повысить эффективность работы системы ИФН и обеспечивает широкий спектр противовирусной активности при отсутствии риска формирования резистентности независимо от этиологии ОРВИ.</a:t>
            </a:r>
          </a:p>
        </p:txBody>
      </p:sp>
      <p:sp>
        <p:nvSpPr>
          <p:cNvPr id="553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0FD2C1-5AE1-471C-8A8F-E6D6F7C948F4}" type="slidenum">
              <a:rPr lang="ru-RU"/>
              <a:pPr fontAlgn="base">
                <a:spcBef>
                  <a:spcPct val="0"/>
                </a:spcBef>
                <a:spcAft>
                  <a:spcPct val="0"/>
                </a:spcAft>
                <a:defRPr/>
              </a:pPr>
              <a:t>139</a:t>
            </a:fld>
            <a:endParaRPr lang="ru-R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Образ слайда 1"/>
          <p:cNvSpPr>
            <a:spLocks noGrp="1" noRot="1" noChangeAspect="1" noTextEdit="1"/>
          </p:cNvSpPr>
          <p:nvPr>
            <p:ph type="sldImg"/>
          </p:nvPr>
        </p:nvSpPr>
        <p:spPr>
          <a:ln/>
        </p:spPr>
      </p:sp>
      <p:sp>
        <p:nvSpPr>
          <p:cNvPr id="519171" name="Заметки 2"/>
          <p:cNvSpPr>
            <a:spLocks noGrp="1"/>
          </p:cNvSpPr>
          <p:nvPr>
            <p:ph type="body" idx="1"/>
          </p:nvPr>
        </p:nvSpPr>
        <p:spPr>
          <a:noFill/>
        </p:spPr>
        <p:txBody>
          <a:bodyPr/>
          <a:lstStyle/>
          <a:p>
            <a:r>
              <a:rPr lang="ru-RU" altLang="ru-RU" smtClean="0"/>
              <a:t>Для начала, в качестве доказательства клинической эффективности хотелось бы привести результаты проведенного на кафедре педиатрии Российской Медицинской Академии последипломного образования (РМАПО) под руководством заведующей кафедрой профессора Коровиной Н.А. сравнительного, рандомизированного двойного слепого плацебо-контролируемого пилотного исследования профилактической эффективности Анаферона детского по снижению заболеваемости ОРВИ у детей, подлежащих плановой вакцинации против гриппа. В качестве средства специфической профилактики гриппа использовалась отечественная вакцина «Гриппол» (Рег. № 96/309/123-4). Исследование проводилось в период с октября 2006 по январь 2007 года в городе Каменске-Шахтинском Ростовской области у детей в возрасте от 6 месяцев до 4 лет (средний возраст 1,9±0,2 года), подлежащих вакцинации против гриппа и исходно имеющих высокую заболеваемость респираторными инфекциями (часто болеющие дети).</a:t>
            </a:r>
          </a:p>
        </p:txBody>
      </p:sp>
      <p:sp>
        <p:nvSpPr>
          <p:cNvPr id="47108"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5D8A0886-5817-4C76-909A-75F0735D1DBA}" type="slidenum">
              <a:rPr lang="ru-RU" sz="1200">
                <a:latin typeface="+mn-lt"/>
              </a:rPr>
              <a:pPr algn="r">
                <a:defRPr/>
              </a:pPr>
              <a:t>140</a:t>
            </a:fld>
            <a:endParaRPr lang="ru-RU" sz="1200">
              <a:latin typeface="+mn-lt"/>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Образ слайда 1"/>
          <p:cNvSpPr>
            <a:spLocks noGrp="1" noRot="1" noChangeAspect="1" noTextEdit="1"/>
          </p:cNvSpPr>
          <p:nvPr>
            <p:ph type="sldImg"/>
          </p:nvPr>
        </p:nvSpPr>
        <p:spPr>
          <a:ln/>
        </p:spPr>
      </p:sp>
      <p:sp>
        <p:nvSpPr>
          <p:cNvPr id="521219" name="Заметки 2"/>
          <p:cNvSpPr>
            <a:spLocks noGrp="1"/>
          </p:cNvSpPr>
          <p:nvPr>
            <p:ph type="body" idx="1"/>
          </p:nvPr>
        </p:nvSpPr>
        <p:spPr>
          <a:noFill/>
        </p:spPr>
        <p:txBody>
          <a:bodyPr/>
          <a:lstStyle/>
          <a:p>
            <a:r>
              <a:rPr lang="ru-RU" altLang="ru-RU" smtClean="0"/>
              <a:t>Проведение профилактического курса Анаферона детского, начатое в предвакцинальный период (за 10–14 дней до предполагаемой вакцинации), позволило повысить охват прививками за счет снижения заболеваемости ОРИ в 1,6 раза.</a:t>
            </a:r>
          </a:p>
          <a:p>
            <a:endParaRPr lang="ru-RU" altLang="ru-RU" smtClean="0"/>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716FD6BE-B923-4E4C-914A-F1B97F60EB12}" type="slidenum">
              <a:rPr lang="ru-RU" sz="1200">
                <a:latin typeface="+mn-lt"/>
              </a:rPr>
              <a:pPr algn="r" fontAlgn="auto">
                <a:spcBef>
                  <a:spcPts val="0"/>
                </a:spcBef>
                <a:spcAft>
                  <a:spcPts val="0"/>
                </a:spcAft>
                <a:defRPr/>
              </a:pPr>
              <a:t>141</a:t>
            </a:fld>
            <a:endParaRPr lang="ru-RU" sz="1200">
              <a:latin typeface="+mn-lt"/>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Образ слайда 1"/>
          <p:cNvSpPr>
            <a:spLocks noGrp="1" noRot="1" noChangeAspect="1" noTextEdit="1"/>
          </p:cNvSpPr>
          <p:nvPr>
            <p:ph type="sldImg"/>
          </p:nvPr>
        </p:nvSpPr>
        <p:spPr>
          <a:ln/>
        </p:spPr>
      </p:sp>
      <p:sp>
        <p:nvSpPr>
          <p:cNvPr id="3" name="Заметки 2"/>
          <p:cNvSpPr>
            <a:spLocks noGrp="1"/>
          </p:cNvSpPr>
          <p:nvPr>
            <p:ph type="body" idx="1"/>
          </p:nvPr>
        </p:nvSpPr>
        <p:spPr/>
        <p:txBody>
          <a:bodyPr>
            <a:normAutofit/>
          </a:bodyPr>
          <a:lstStyle/>
          <a:p>
            <a:r>
              <a:rPr lang="ru-RU" altLang="ru-RU" smtClean="0"/>
              <a:t>В ходе данного исследования также были получены доказательства положительного влияния Анаферона детского на результаты самой вакцинации. Так, в основной группе доля детей, имеющих защитные титры антител к актуальному штамму вируса гриппа А (А/Новая Каледония/20/99), выросла после вакцинации в 3,9 раза (с 17% до 67%), в то время, как в группе сравнения число детей с протективным уровнем антител увеличилось лишь в 1,3 раза (с 28% до 36%). Таким образом, иммунизация против гриппа на фоне неспецифической иммунопрофилактики Анафероном детским характеризуется более высокой иммунологической эффективностью. </a:t>
            </a:r>
            <a:r>
              <a:rPr lang="ru-RU" altLang="ru-RU" b="1" smtClean="0">
                <a:solidFill>
                  <a:srgbClr val="953735"/>
                </a:solidFill>
                <a:latin typeface="Monotype Corsiva" pitchFamily="66" charset="0"/>
              </a:rPr>
              <a:t>Проведение вакцинации на фоне приема Анаферона детского сопровождается формированием адекватного иммунного ответа – защитные титры поствакцинальных антител к актуальным в эпидсезоне исследования штаммам гриппа выявлялись в 1,8 раз чаще, чем в группе сравнения.</a:t>
            </a:r>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1B5C0DDF-D8B9-4C17-BD6D-C0DC700868A1}" type="slidenum">
              <a:rPr lang="ru-RU" sz="1200">
                <a:latin typeface="+mn-lt"/>
              </a:rPr>
              <a:pPr algn="r" fontAlgn="auto">
                <a:spcBef>
                  <a:spcPts val="0"/>
                </a:spcBef>
                <a:spcAft>
                  <a:spcPts val="0"/>
                </a:spcAft>
                <a:defRPr/>
              </a:pPr>
              <a:t>142</a:t>
            </a:fld>
            <a:endParaRPr lang="ru-RU" sz="1200">
              <a:latin typeface="+mn-lt"/>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Образ слайда 1"/>
          <p:cNvSpPr>
            <a:spLocks noGrp="1" noRot="1" noChangeAspect="1" noTextEdit="1"/>
          </p:cNvSpPr>
          <p:nvPr>
            <p:ph type="sldImg"/>
          </p:nvPr>
        </p:nvSpPr>
        <p:spPr>
          <a:ln/>
        </p:spPr>
      </p:sp>
      <p:sp>
        <p:nvSpPr>
          <p:cNvPr id="47107" name="Заметки 2"/>
          <p:cNvSpPr>
            <a:spLocks noGrp="1"/>
          </p:cNvSpPr>
          <p:nvPr>
            <p:ph type="body" idx="1"/>
          </p:nvPr>
        </p:nvSpPr>
        <p:spPr/>
        <p:txBody>
          <a:bodyPr/>
          <a:lstStyle/>
          <a:p>
            <a:r>
              <a:rPr lang="ru-RU" altLang="ru-RU" smtClean="0">
                <a:solidFill>
                  <a:srgbClr val="632523"/>
                </a:solidFill>
              </a:rPr>
              <a:t>Также проведенное сравнительное рандомизированное исследование по оценке возможностей применения Анаферона детского для подготовки и проведения вакцинации пневмококковой конъюгированной вакциной детей, имеющих хронические очаги инфекции в носоглотке. В исследовании участвовало 275 пациентов в возрасте от 1 года до 5 лет, разделенных на основную группу (n=145) и группу сравнения (n=130). Дети основной группы получали неспецифическую профилактику ОРВИ Анафероном детским (1 таблетка в день) за 10 дней до планируемой даты вакцинации и после вакцинации в течение 30 дней. Дети группы сравнения Анаферон детский не получали. Вакцинация </a:t>
            </a:r>
            <a:r>
              <a:rPr lang="ru-RU" altLang="ru-RU" smtClean="0"/>
              <a:t>осуществлялась пневмококковой конъюгированной 13-валентной вакциной (ПКВ13). Проведен сравнительный анализ заболеваемости детей до и после вакцинации в течение 6 месяцев.</a:t>
            </a:r>
            <a:endParaRPr lang="ru-RU" altLang="ru-RU" smtClean="0">
              <a:solidFill>
                <a:srgbClr val="632523"/>
              </a:solidFill>
            </a:endParaRPr>
          </a:p>
        </p:txBody>
      </p:sp>
      <p:sp>
        <p:nvSpPr>
          <p:cNvPr id="47108"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3BED7FF-4790-43FA-BBFF-A769F92D17A8}" type="slidenum">
              <a:rPr lang="ru-RU" sz="1200">
                <a:latin typeface="+mn-lt"/>
              </a:rPr>
              <a:pPr algn="r">
                <a:defRPr/>
              </a:pPr>
              <a:t>143</a:t>
            </a:fld>
            <a:endParaRPr lang="ru-RU" sz="1200">
              <a:latin typeface="+mn-lt"/>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Образ слайда 1"/>
          <p:cNvSpPr>
            <a:spLocks noGrp="1" noRot="1" noChangeAspect="1" noTextEdit="1"/>
          </p:cNvSpPr>
          <p:nvPr>
            <p:ph type="sldImg"/>
          </p:nvPr>
        </p:nvSpPr>
        <p:spPr>
          <a:ln/>
        </p:spPr>
      </p:sp>
      <p:sp>
        <p:nvSpPr>
          <p:cNvPr id="535555" name="Заметки 2"/>
          <p:cNvSpPr>
            <a:spLocks noGrp="1"/>
          </p:cNvSpPr>
          <p:nvPr>
            <p:ph type="body" idx="1"/>
          </p:nvPr>
        </p:nvSpPr>
        <p:spPr>
          <a:noFill/>
        </p:spPr>
        <p:txBody>
          <a:bodyPr/>
          <a:lstStyle/>
          <a:p>
            <a:r>
              <a:rPr lang="ru-RU" altLang="ru-RU" smtClean="0"/>
              <a:t>При оценке заболеваемости ОРВИ в период до проведения вакцинации в основной группе случаев ОРВИ не отмечалось, и вакцинация была проведена в установленные сроки. В контрольной</a:t>
            </a:r>
          </a:p>
          <a:p>
            <a:r>
              <a:rPr lang="ru-RU" altLang="ru-RU" smtClean="0"/>
              <a:t>группе в период до проведения вакцинации ОРВИ заболело 59 (45,4%) детей (p&lt;0,01). Стоит также отметить, что после вакцинации ПКВ13 на фоне приема Анаферона детского существенно снизилась кратность ОРВИ - в 2,9 раза, отсутствовали случаи бронхитов, пневмоний. В группе сравнения отмечен 1 (0,76%) случай пневмонии и 1 (0,76%) случай бронхита, количество ОРВИ осталось на прежнем уровне.</a:t>
            </a:r>
          </a:p>
          <a:p>
            <a:r>
              <a:rPr lang="ru-RU" altLang="ru-RU" smtClean="0"/>
              <a:t>Таким образом, исследование продемонстрировало хорошую переносимость комбинации Анаферона детского и специфической профилактики ПКВ13, что позволило увеличить охват детей прививкой против пневмококковой инфекции и уменьшить количество ОРВИ после вакцинации.</a:t>
            </a:r>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80499EE-C748-45E8-AD27-F324CB8C917D}" type="slidenum">
              <a:rPr lang="ru-RU" sz="1200">
                <a:latin typeface="+mn-lt"/>
              </a:rPr>
              <a:pPr algn="r" fontAlgn="auto">
                <a:spcBef>
                  <a:spcPts val="0"/>
                </a:spcBef>
                <a:spcAft>
                  <a:spcPts val="0"/>
                </a:spcAft>
                <a:defRPr/>
              </a:pPr>
              <a:t>144</a:t>
            </a:fld>
            <a:endParaRPr lang="ru-RU" sz="1200">
              <a:latin typeface="+mn-lt"/>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Образ слайда 1"/>
          <p:cNvSpPr>
            <a:spLocks noGrp="1" noRot="1" noChangeAspect="1" noTextEdit="1"/>
          </p:cNvSpPr>
          <p:nvPr>
            <p:ph type="sldImg"/>
          </p:nvPr>
        </p:nvSpPr>
        <p:spPr>
          <a:ln/>
        </p:spPr>
      </p:sp>
      <p:sp>
        <p:nvSpPr>
          <p:cNvPr id="541699" name="Заметки 2"/>
          <p:cNvSpPr>
            <a:spLocks noGrp="1"/>
          </p:cNvSpPr>
          <p:nvPr>
            <p:ph type="body" idx="1"/>
          </p:nvPr>
        </p:nvSpPr>
        <p:spPr>
          <a:noFill/>
        </p:spPr>
        <p:txBody>
          <a:bodyPr/>
          <a:lstStyle/>
          <a:p>
            <a:pPr eaLnBrk="1" hangingPunct="1">
              <a:spcBef>
                <a:spcPct val="0"/>
              </a:spcBef>
              <a:spcAft>
                <a:spcPts val="1800"/>
              </a:spcAft>
            </a:pPr>
            <a:r>
              <a:rPr lang="ru-RU" altLang="ru-RU" smtClean="0"/>
              <a:t>Продолжение приема Анаферона детского на поствакцинальном этапе позволяет:</a:t>
            </a:r>
          </a:p>
          <a:p>
            <a:pPr eaLnBrk="1" hangingPunct="1">
              <a:spcBef>
                <a:spcPct val="0"/>
              </a:spcBef>
              <a:spcAft>
                <a:spcPts val="1800"/>
              </a:spcAft>
              <a:buFontTx/>
              <a:buChar char="-"/>
            </a:pPr>
            <a:r>
              <a:rPr lang="ru-RU" altLang="ru-RU" smtClean="0"/>
              <a:t>в раннем и позднем поствакцинальном периоде уменьшить риск развития ОРВИ (которые, как правило, некорректно трактуются как осложнения прививки),</a:t>
            </a:r>
          </a:p>
          <a:p>
            <a:pPr eaLnBrk="1" hangingPunct="1">
              <a:spcBef>
                <a:spcPct val="0"/>
              </a:spcBef>
              <a:spcAft>
                <a:spcPts val="1800"/>
              </a:spcAft>
              <a:buFontTx/>
              <a:buChar char="-"/>
            </a:pPr>
            <a:r>
              <a:rPr lang="ru-RU" altLang="ru-RU" smtClean="0"/>
              <a:t>у детей с частыми респираторными инфекциями также снизить частоту интеркуррентных заболеваний, способствуя формированию адекватного иммуннитета.</a:t>
            </a:r>
          </a:p>
          <a:p>
            <a:endParaRPr lang="ru-RU" altLang="ru-RU" smtClean="0"/>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F0255F5-193F-42F3-BD5E-D38A863A86C4}" type="slidenum">
              <a:rPr lang="ru-RU" sz="1200">
                <a:latin typeface="+mn-lt"/>
              </a:rPr>
              <a:pPr algn="r" fontAlgn="auto">
                <a:spcBef>
                  <a:spcPts val="0"/>
                </a:spcBef>
                <a:spcAft>
                  <a:spcPts val="0"/>
                </a:spcAft>
                <a:defRPr/>
              </a:pPr>
              <a:t>145</a:t>
            </a:fld>
            <a:endParaRPr lang="ru-RU" sz="1200">
              <a:latin typeface="+mn-lt"/>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Образ слайда 1"/>
          <p:cNvSpPr>
            <a:spLocks noGrp="1" noRot="1" noChangeAspect="1" noTextEdit="1"/>
          </p:cNvSpPr>
          <p:nvPr>
            <p:ph type="sldImg"/>
          </p:nvPr>
        </p:nvSpPr>
        <p:spPr>
          <a:ln/>
        </p:spPr>
      </p:sp>
      <p:sp>
        <p:nvSpPr>
          <p:cNvPr id="543747" name="Заметки 2"/>
          <p:cNvSpPr>
            <a:spLocks noGrp="1"/>
          </p:cNvSpPr>
          <p:nvPr>
            <p:ph type="body" idx="1"/>
          </p:nvPr>
        </p:nvSpPr>
        <p:spPr>
          <a:noFill/>
        </p:spPr>
        <p:txBody>
          <a:bodyPr/>
          <a:lstStyle/>
          <a:p>
            <a:r>
              <a:rPr lang="ru-RU" altLang="ru-RU" smtClean="0"/>
              <a:t>Анаферон детский хорошо  сочетается с вакцинами и рекомендован для подготовки и сопровождения иммунизации против управляемых инфекций (комбинированная иммунопрофилактика), особенно у детей с низкой резистентностью к инфекциям.</a:t>
            </a:r>
          </a:p>
          <a:p>
            <a:endParaRPr lang="ru-RU" altLang="ru-RU" smtClean="0"/>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C5109FB-C510-4B4E-B3EA-FF65E51158C4}" type="slidenum">
              <a:rPr lang="ru-RU" sz="1200">
                <a:latin typeface="+mn-lt"/>
              </a:rPr>
              <a:pPr algn="r" fontAlgn="auto">
                <a:spcBef>
                  <a:spcPts val="0"/>
                </a:spcBef>
                <a:spcAft>
                  <a:spcPts val="0"/>
                </a:spcAft>
                <a:defRPr/>
              </a:pPr>
              <a:t>146</a:t>
            </a:fld>
            <a:endParaRPr lang="ru-RU" sz="1200">
              <a:latin typeface="+mn-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Rot="1" noChangeAspect="1" noChangeArrowheads="1" noTextEdit="1"/>
          </p:cNvSpPr>
          <p:nvPr>
            <p:ph type="sldImg"/>
          </p:nvPr>
        </p:nvSpPr>
        <p:spPr>
          <a:ln/>
        </p:spPr>
      </p:sp>
      <p:sp>
        <p:nvSpPr>
          <p:cNvPr id="13363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Образ слайда 1"/>
          <p:cNvSpPr>
            <a:spLocks noGrp="1" noRot="1" noChangeAspect="1" noTextEdit="1"/>
          </p:cNvSpPr>
          <p:nvPr>
            <p:ph type="sldImg"/>
          </p:nvPr>
        </p:nvSpPr>
        <p:spPr>
          <a:ln/>
        </p:spPr>
      </p:sp>
      <p:sp>
        <p:nvSpPr>
          <p:cNvPr id="547843" name="Заметки 2"/>
          <p:cNvSpPr>
            <a:spLocks noGrp="1"/>
          </p:cNvSpPr>
          <p:nvPr>
            <p:ph type="body" idx="1"/>
          </p:nvPr>
        </p:nvSpPr>
        <p:spPr>
          <a:noFill/>
        </p:spPr>
        <p:txBody>
          <a:bodyPr/>
          <a:lstStyle/>
          <a:p>
            <a:r>
              <a:rPr lang="ru-RU" altLang="ru-RU" smtClean="0"/>
              <a:t>Текст на слайде.</a:t>
            </a:r>
          </a:p>
        </p:txBody>
      </p:sp>
      <p:sp>
        <p:nvSpPr>
          <p:cNvPr id="4" name="Номер слайда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21FA9F27-C2DD-4F02-84A4-10187131BFD8}" type="slidenum">
              <a:rPr lang="ru-RU" sz="1200">
                <a:latin typeface="+mn-lt"/>
              </a:rPr>
              <a:pPr algn="r" fontAlgn="auto">
                <a:spcBef>
                  <a:spcPts val="0"/>
                </a:spcBef>
                <a:spcAft>
                  <a:spcPts val="0"/>
                </a:spcAft>
                <a:defRPr/>
              </a:pPr>
              <a:t>147</a:t>
            </a:fld>
            <a:endParaRPr lang="ru-RU" sz="1200">
              <a:latin typeface="+mn-lt"/>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Текст: </a:t>
            </a:r>
            <a:r>
              <a:rPr lang="ru-RU" dirty="0" smtClean="0"/>
              <a:t>Установлено, что у детей в возрасте от одного месяца до 3-х лет способность к продукции интерферона снижена в 9 раз, у детей в возрасте от 1 года до 3-х лет отмечено снижение способности к продукции  в 6 раз по сравнению с взрослыми пациентами. У некоторых детей в возрасте от 7 до 18 лет сохраняется незрелость системы интерферона. Нарушения в функционировании иммунной системы у детей с нарушенным состоянием здоровья лежат в основе </a:t>
            </a:r>
            <a:r>
              <a:rPr lang="ru-RU" dirty="0" err="1" smtClean="0"/>
              <a:t>иммунопатогенеза</a:t>
            </a:r>
            <a:r>
              <a:rPr lang="ru-RU" dirty="0" smtClean="0"/>
              <a:t> ОРИ, именно поэтому для лечения таких детей была разработана специальная (модифицированная) схема применения препарата ВИФЕРОН®.  </a:t>
            </a:r>
            <a:endParaRPr lang="ru-RU" dirty="0"/>
          </a:p>
        </p:txBody>
      </p:sp>
      <p:sp>
        <p:nvSpPr>
          <p:cNvPr id="4" name="Номер слайда 3"/>
          <p:cNvSpPr>
            <a:spLocks noGrp="1"/>
          </p:cNvSpPr>
          <p:nvPr>
            <p:ph type="sldNum" sz="quarter" idx="10"/>
          </p:nvPr>
        </p:nvSpPr>
        <p:spPr/>
        <p:txBody>
          <a:bodyPr/>
          <a:lstStyle/>
          <a:p>
            <a:fld id="{EE1F7E41-BE7D-4B16-BEA4-BD9D8E473AF8}" type="slidenum">
              <a:rPr lang="ru-RU" smtClean="0"/>
              <a:t>152</a:t>
            </a:fld>
            <a:endParaRPr lang="ru-RU"/>
          </a:p>
        </p:txBody>
      </p:sp>
    </p:spTree>
    <p:extLst>
      <p:ext uri="{BB962C8B-B14F-4D97-AF65-F5344CB8AC3E}">
        <p14:creationId xmlns:p14="http://schemas.microsoft.com/office/powerpoint/2010/main" val="3011668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4671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03.09.2019</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03.09.2019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03.09.2019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pied de page 3"/>
          <p:cNvSpPr>
            <a:spLocks noGrp="1"/>
          </p:cNvSpPr>
          <p:nvPr>
            <p:ph type="ftr" sz="quarter" idx="10"/>
          </p:nvPr>
        </p:nvSpPr>
        <p:spPr>
          <a:xfrm>
            <a:off x="5165725" y="6477000"/>
            <a:ext cx="2895600" cy="238125"/>
          </a:xfrm>
          <a:prstGeom prst="rect">
            <a:avLst/>
          </a:prstGeom>
        </p:spPr>
        <p:txBody>
          <a:bodyPr/>
          <a:lstStyle>
            <a:lvl1pPr>
              <a:defRPr/>
            </a:lvl1pPr>
          </a:lstStyle>
          <a:p>
            <a:r>
              <a:rPr lang="en-US" smtClean="0"/>
              <a:t>MENACTRA: Strategic Marketing Plan, Russia, June 2014</a:t>
            </a:r>
            <a:endParaRPr lang="en-US"/>
          </a:p>
        </p:txBody>
      </p:sp>
      <p:sp>
        <p:nvSpPr>
          <p:cNvPr id="5" name="Espace réservé du numéro de diapositive 4"/>
          <p:cNvSpPr>
            <a:spLocks noGrp="1"/>
          </p:cNvSpPr>
          <p:nvPr>
            <p:ph type="sldNum" sz="quarter" idx="11"/>
          </p:nvPr>
        </p:nvSpPr>
        <p:spPr>
          <a:xfrm>
            <a:off x="8086725" y="6477000"/>
            <a:ext cx="482600" cy="234950"/>
          </a:xfrm>
          <a:prstGeom prst="rect">
            <a:avLst/>
          </a:prstGeom>
        </p:spPr>
        <p:txBody>
          <a:bodyPr/>
          <a:lstStyle>
            <a:lvl1pPr>
              <a:defRPr/>
            </a:lvl1pPr>
          </a:lstStyle>
          <a:p>
            <a:r>
              <a:rPr lang="en-US"/>
              <a:t>|</a:t>
            </a:r>
            <a:r>
              <a:rPr lang="en-US" sz="900" baseline="16000"/>
              <a:t>        </a:t>
            </a:r>
            <a:fld id="{27590127-27CB-4647-81AA-CB140691C9AF}" type="slidenum">
              <a:rPr lang="en-US"/>
              <a:pPr/>
              <a:t>‹#›</a:t>
            </a:fld>
            <a:endParaRPr lang="en-US"/>
          </a:p>
        </p:txBody>
      </p:sp>
    </p:spTree>
    <p:extLst>
      <p:ext uri="{BB962C8B-B14F-4D97-AF65-F5344CB8AC3E}">
        <p14:creationId xmlns:p14="http://schemas.microsoft.com/office/powerpoint/2010/main" val="1003090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8907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1244600"/>
            <a:ext cx="8255000" cy="264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11"/>
          </p:nvPr>
        </p:nvSpPr>
        <p:spPr>
          <a:xfrm>
            <a:off x="469900" y="4000500"/>
            <a:ext cx="8242300" cy="256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4938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73956"/>
            <a:ext cx="8229600" cy="641350"/>
          </a:xfrm>
        </p:spPr>
        <p:txBody>
          <a:bodyPr/>
          <a:lstStyle/>
          <a:p>
            <a:r>
              <a:rPr lang="en-US" smtClean="0"/>
              <a:t>Click to edit Master title style</a:t>
            </a:r>
            <a:endParaRPr lang="en-US"/>
          </a:p>
        </p:txBody>
      </p:sp>
      <p:sp>
        <p:nvSpPr>
          <p:cNvPr id="4" name="Content Placeholder 3"/>
          <p:cNvSpPr>
            <a:spLocks noGrp="1"/>
          </p:cNvSpPr>
          <p:nvPr>
            <p:ph sz="half" idx="2"/>
          </p:nvPr>
        </p:nvSpPr>
        <p:spPr>
          <a:xfrm>
            <a:off x="457200" y="1438275"/>
            <a:ext cx="8229600" cy="21875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0"/>
          </p:nvPr>
        </p:nvSpPr>
        <p:spPr>
          <a:xfrm>
            <a:off x="457200" y="3746500"/>
            <a:ext cx="8267700" cy="2209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2"/>
          <p:cNvSpPr>
            <a:spLocks noGrp="1"/>
          </p:cNvSpPr>
          <p:nvPr>
            <p:ph type="sldNum" sz="quarter" idx="11"/>
          </p:nvPr>
        </p:nvSpPr>
        <p:spPr/>
        <p:txBody>
          <a:bodyPr/>
          <a:lstStyle>
            <a:lvl1pPr>
              <a:defRPr/>
            </a:lvl1pPr>
          </a:lstStyle>
          <a:p>
            <a:pPr>
              <a:defRPr/>
            </a:pPr>
            <a:fld id="{BC2548F7-4ED3-4F98-8894-11E19115163C}"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131749810"/>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85800" y="41148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172200"/>
            <a:ext cx="1905000" cy="457200"/>
          </a:xfrm>
          <a:prstGeom prst="rect">
            <a:avLst/>
          </a:prstGeom>
        </p:spPr>
        <p:txBody>
          <a:bodyPr/>
          <a:lstStyle>
            <a:lvl1pPr>
              <a:defRPr/>
            </a:lvl1pPr>
          </a:lstStyle>
          <a:p>
            <a:endParaRPr lang="ru-RU"/>
          </a:p>
        </p:txBody>
      </p:sp>
      <p:sp>
        <p:nvSpPr>
          <p:cNvPr id="6" name="Нижний колонтитул 5"/>
          <p:cNvSpPr>
            <a:spLocks noGrp="1"/>
          </p:cNvSpPr>
          <p:nvPr>
            <p:ph type="ftr" sz="quarter" idx="11"/>
          </p:nvPr>
        </p:nvSpPr>
        <p:spPr>
          <a:xfrm>
            <a:off x="3124200" y="6172200"/>
            <a:ext cx="2895600" cy="457200"/>
          </a:xfrm>
          <a:prstGeom prst="rect">
            <a:avLst/>
          </a:prstGeom>
        </p:spPr>
        <p:txBody>
          <a:bodyPr/>
          <a:lstStyle>
            <a:lvl1pPr>
              <a:defRPr/>
            </a:lvl1pPr>
          </a:lstStyle>
          <a:p>
            <a:endParaRPr lang="ru-RU"/>
          </a:p>
        </p:txBody>
      </p:sp>
      <p:sp>
        <p:nvSpPr>
          <p:cNvPr id="7" name="Номер слайда 6"/>
          <p:cNvSpPr>
            <a:spLocks noGrp="1"/>
          </p:cNvSpPr>
          <p:nvPr>
            <p:ph type="sldNum" sz="quarter" idx="12"/>
          </p:nvPr>
        </p:nvSpPr>
        <p:spPr>
          <a:xfrm>
            <a:off x="6553200" y="6172200"/>
            <a:ext cx="1905000" cy="457200"/>
          </a:xfrm>
          <a:prstGeom prst="rect">
            <a:avLst/>
          </a:prstGeom>
        </p:spPr>
        <p:txBody>
          <a:bodyPr/>
          <a:lstStyle>
            <a:lvl1pPr>
              <a:defRPr/>
            </a:lvl1pPr>
          </a:lstStyle>
          <a:p>
            <a:fld id="{BD047250-A5ED-4EEF-95ED-34A4D646AA92}" type="slidenum">
              <a:rPr lang="ru-RU" smtClean="0"/>
              <a:pPr/>
              <a:t>‹#›</a:t>
            </a:fld>
            <a:endParaRPr lang="ru-RU"/>
          </a:p>
        </p:txBody>
      </p:sp>
    </p:spTree>
    <p:extLst>
      <p:ext uri="{BB962C8B-B14F-4D97-AF65-F5344CB8AC3E}">
        <p14:creationId xmlns:p14="http://schemas.microsoft.com/office/powerpoint/2010/main" val="1434416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41"/>
            <a:ext cx="8229600" cy="6105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Номер слайда 2"/>
          <p:cNvSpPr>
            <a:spLocks noGrp="1"/>
          </p:cNvSpPr>
          <p:nvPr>
            <p:ph type="sldNum" sz="quarter" idx="10"/>
          </p:nvPr>
        </p:nvSpPr>
        <p:spPr>
          <a:xfrm>
            <a:off x="8088923" y="6380166"/>
            <a:ext cx="814754" cy="269875"/>
          </a:xfrm>
          <a:prstGeom prst="rect">
            <a:avLst/>
          </a:prstGeom>
        </p:spPr>
        <p:txBody>
          <a:bodyPr/>
          <a:lstStyle>
            <a:lvl1pPr>
              <a:defRPr/>
            </a:lvl1pPr>
          </a:lstStyle>
          <a:p>
            <a:fld id="{BD047250-A5ED-4EEF-95ED-34A4D646AA92}" type="slidenum">
              <a:rPr lang="ru-RU" smtClean="0"/>
              <a:pPr/>
              <a:t>‹#›</a:t>
            </a:fld>
            <a:endParaRPr lang="ru-RU"/>
          </a:p>
        </p:txBody>
      </p:sp>
    </p:spTree>
    <p:extLst>
      <p:ext uri="{BB962C8B-B14F-4D97-AF65-F5344CB8AC3E}">
        <p14:creationId xmlns:p14="http://schemas.microsoft.com/office/powerpoint/2010/main" val="595924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sz="4400">
                <a:solidFill>
                  <a:schemeClr val="lt1"/>
                </a:solidFill>
                <a:latin typeface="Calibri"/>
                <a:ea typeface="Calibri"/>
                <a:cs typeface="Calibri"/>
                <a:sym typeface="Calibri"/>
              </a:defRPr>
            </a:lvl2pPr>
            <a:lvl3pPr rtl="0">
              <a:spcBef>
                <a:spcPts val="0"/>
              </a:spcBef>
              <a:defRPr sz="4400">
                <a:solidFill>
                  <a:schemeClr val="lt1"/>
                </a:solidFill>
                <a:latin typeface="Calibri"/>
                <a:ea typeface="Calibri"/>
                <a:cs typeface="Calibri"/>
                <a:sym typeface="Calibri"/>
              </a:defRPr>
            </a:lvl3pPr>
            <a:lvl4pPr rtl="0">
              <a:spcBef>
                <a:spcPts val="0"/>
              </a:spcBef>
              <a:defRPr sz="4400">
                <a:solidFill>
                  <a:schemeClr val="lt1"/>
                </a:solidFill>
                <a:latin typeface="Calibri"/>
                <a:ea typeface="Calibri"/>
                <a:cs typeface="Calibri"/>
                <a:sym typeface="Calibri"/>
              </a:defRPr>
            </a:lvl4pPr>
            <a:lvl5pPr rtl="0">
              <a:spcBef>
                <a:spcPts val="0"/>
              </a:spcBef>
              <a:defRPr sz="4400">
                <a:solidFill>
                  <a:schemeClr val="lt1"/>
                </a:solidFill>
                <a:latin typeface="Calibri"/>
                <a:ea typeface="Calibri"/>
                <a:cs typeface="Calibri"/>
                <a:sym typeface="Calibri"/>
              </a:defRPr>
            </a:lvl5pPr>
            <a:lvl6pPr rtl="0">
              <a:spcBef>
                <a:spcPts val="0"/>
              </a:spcBef>
              <a:defRPr sz="4400">
                <a:solidFill>
                  <a:schemeClr val="lt1"/>
                </a:solidFill>
                <a:latin typeface="Calibri"/>
                <a:ea typeface="Calibri"/>
                <a:cs typeface="Calibri"/>
                <a:sym typeface="Calibri"/>
              </a:defRPr>
            </a:lvl6pPr>
            <a:lvl7pPr rtl="0">
              <a:spcBef>
                <a:spcPts val="0"/>
              </a:spcBef>
              <a:defRPr sz="4400">
                <a:solidFill>
                  <a:schemeClr val="lt1"/>
                </a:solidFill>
                <a:latin typeface="Calibri"/>
                <a:ea typeface="Calibri"/>
                <a:cs typeface="Calibri"/>
                <a:sym typeface="Calibri"/>
              </a:defRPr>
            </a:lvl7pPr>
            <a:lvl8pPr rtl="0">
              <a:spcBef>
                <a:spcPts val="0"/>
              </a:spcBef>
              <a:defRPr sz="4400">
                <a:solidFill>
                  <a:schemeClr val="lt1"/>
                </a:solidFill>
                <a:latin typeface="Calibri"/>
                <a:ea typeface="Calibri"/>
                <a:cs typeface="Calibri"/>
                <a:sym typeface="Calibri"/>
              </a:defRPr>
            </a:lvl8pPr>
            <a:lvl9pPr rtl="0">
              <a:spcBef>
                <a:spcPts val="0"/>
              </a:spcBef>
              <a:defRPr sz="4400">
                <a:solidFill>
                  <a:schemeClr val="lt1"/>
                </a:solidFill>
                <a:latin typeface="Calibri"/>
                <a:ea typeface="Calibri"/>
                <a:cs typeface="Calibri"/>
                <a:sym typeface="Calibri"/>
              </a:defRPr>
            </a:lvl9pPr>
          </a:lstStyle>
          <a:p>
            <a:endParaRPr/>
          </a:p>
        </p:txBody>
      </p:sp>
      <p:sp>
        <p:nvSpPr>
          <p:cNvPr id="298" name="Shape 298"/>
          <p:cNvSpPr txBox="1">
            <a:spLocks noGrp="1"/>
          </p:cNvSpPr>
          <p:nvPr>
            <p:ph type="body" idx="1"/>
          </p:nvPr>
        </p:nvSpPr>
        <p:spPr>
          <a:xfrm>
            <a:off x="0" y="6605588"/>
            <a:ext cx="1856095" cy="252412"/>
          </a:xfrm>
          <a:prstGeom prst="rect">
            <a:avLst/>
          </a:prstGeom>
          <a:noFill/>
          <a:ln>
            <a:noFill/>
          </a:ln>
        </p:spPr>
        <p:txBody>
          <a:bodyPr lIns="91425" tIns="91425" rIns="91425" bIns="91425" anchor="t" anchorCtr="0"/>
          <a:lstStyle>
            <a:lvl1pPr marL="0" indent="0" algn="ctr" rtl="0">
              <a:spcBef>
                <a:spcPts val="0"/>
              </a:spcBef>
              <a:buFont typeface="Calibri"/>
              <a:buNone/>
              <a:defRPr sz="1100" b="0"/>
            </a:lvl1pPr>
            <a:lvl2pPr rtl="0">
              <a:spcBef>
                <a:spcPts val="0"/>
              </a:spcBef>
              <a:defRPr sz="2800">
                <a:solidFill>
                  <a:schemeClr val="lt1"/>
                </a:solidFill>
                <a:latin typeface="Calibri"/>
                <a:ea typeface="Calibri"/>
                <a:cs typeface="Calibri"/>
                <a:sym typeface="Calibri"/>
              </a:defRPr>
            </a:lvl2pPr>
            <a:lvl3pPr rtl="0">
              <a:spcBef>
                <a:spcPts val="0"/>
              </a:spcBef>
              <a:defRPr sz="2400">
                <a:solidFill>
                  <a:schemeClr val="lt1"/>
                </a:solidFill>
                <a:latin typeface="Calibri"/>
                <a:ea typeface="Calibri"/>
                <a:cs typeface="Calibri"/>
                <a:sym typeface="Calibri"/>
              </a:defRPr>
            </a:lvl3pPr>
            <a:lvl4pPr rtl="0">
              <a:spcBef>
                <a:spcPts val="0"/>
              </a:spcBef>
              <a:defRPr sz="2000">
                <a:solidFill>
                  <a:schemeClr val="lt1"/>
                </a:solidFill>
                <a:latin typeface="Calibri"/>
                <a:ea typeface="Calibri"/>
                <a:cs typeface="Calibri"/>
                <a:sym typeface="Calibri"/>
              </a:defRPr>
            </a:lvl4pPr>
            <a:lvl5pPr rtl="0">
              <a:spcBef>
                <a:spcPts val="0"/>
              </a:spcBef>
              <a:defRPr sz="2000">
                <a:solidFill>
                  <a:schemeClr val="lt1"/>
                </a:solidFill>
                <a:latin typeface="Calibri"/>
                <a:ea typeface="Calibri"/>
                <a:cs typeface="Calibri"/>
                <a:sym typeface="Calibri"/>
              </a:defRPr>
            </a:lvl5pPr>
            <a:lvl6pPr rtl="0">
              <a:spcBef>
                <a:spcPts val="0"/>
              </a:spcBef>
              <a:defRPr sz="2000">
                <a:solidFill>
                  <a:schemeClr val="lt1"/>
                </a:solidFill>
                <a:latin typeface="Calibri"/>
                <a:ea typeface="Calibri"/>
                <a:cs typeface="Calibri"/>
                <a:sym typeface="Calibri"/>
              </a:defRPr>
            </a:lvl6pPr>
            <a:lvl7pPr rtl="0">
              <a:spcBef>
                <a:spcPts val="0"/>
              </a:spcBef>
              <a:defRPr sz="2000">
                <a:solidFill>
                  <a:schemeClr val="lt1"/>
                </a:solidFill>
                <a:latin typeface="Calibri"/>
                <a:ea typeface="Calibri"/>
                <a:cs typeface="Calibri"/>
                <a:sym typeface="Calibri"/>
              </a:defRPr>
            </a:lvl7pPr>
            <a:lvl8pPr rtl="0">
              <a:spcBef>
                <a:spcPts val="0"/>
              </a:spcBef>
              <a:defRPr sz="2000">
                <a:solidFill>
                  <a:schemeClr val="lt1"/>
                </a:solidFill>
                <a:latin typeface="Calibri"/>
                <a:ea typeface="Calibri"/>
                <a:cs typeface="Calibri"/>
                <a:sym typeface="Calibri"/>
              </a:defRPr>
            </a:lvl8pPr>
            <a:lvl9pPr rtl="0">
              <a:spcBef>
                <a:spcPts val="0"/>
              </a:spcBef>
              <a:defRPr sz="2000">
                <a:solidFill>
                  <a:schemeClr val="lt1"/>
                </a:solidFill>
                <a:latin typeface="Calibri"/>
                <a:ea typeface="Calibri"/>
                <a:cs typeface="Calibri"/>
                <a:sym typeface="Calibri"/>
              </a:defRPr>
            </a:lvl9pPr>
          </a:lstStyle>
          <a:p>
            <a:endParaRPr/>
          </a:p>
        </p:txBody>
      </p:sp>
      <p:sp>
        <p:nvSpPr>
          <p:cNvPr id="299" name="Shape 299"/>
          <p:cNvSpPr txBox="1">
            <a:spLocks noGrp="1"/>
          </p:cNvSpPr>
          <p:nvPr>
            <p:ph type="sldNum" idx="12"/>
          </p:nvPr>
        </p:nvSpPr>
        <p:spPr>
          <a:xfrm>
            <a:off x="304801" y="6324600"/>
            <a:ext cx="457199" cy="301624"/>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baseline="0">
                <a:solidFill>
                  <a:srgbClr val="FFFFFF"/>
                </a:solidFill>
                <a:latin typeface="Calibri"/>
                <a:ea typeface="Calibri"/>
                <a:cs typeface="Calibri"/>
                <a:sym typeface="Calibri"/>
              </a:rPr>
              <a:t>‹#›</a:t>
            </a:fld>
            <a:endParaRPr lang="en-US" sz="1200" b="0" i="0" u="none" strike="noStrike" cap="none" baseline="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00684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22663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03.09.2019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66746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80054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03561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graphicFrame>
        <p:nvGraphicFramePr>
          <p:cNvPr id="4"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67"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10"/>
          <p:cNvSpPr>
            <a:spLocks noChangeArrowheads="1"/>
          </p:cNvSpPr>
          <p:nvPr userDrawn="1"/>
        </p:nvSpPr>
        <p:spPr bwMode="auto">
          <a:xfrm>
            <a:off x="76200" y="1096963"/>
            <a:ext cx="2979738" cy="36512"/>
          </a:xfrm>
          <a:prstGeom prst="rect">
            <a:avLst/>
          </a:prstGeom>
          <a:solidFill>
            <a:srgbClr val="ADB317"/>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defRPr/>
            </a:pPr>
            <a:endParaRPr lang="ru-RU" altLang="ru-RU" b="0" smtClean="0">
              <a:solidFill>
                <a:srgbClr val="FFFFFF"/>
              </a:solidFill>
              <a:cs typeface="Arial" pitchFamily="34" charset="0"/>
            </a:endParaRPr>
          </a:p>
        </p:txBody>
      </p:sp>
      <p:sp>
        <p:nvSpPr>
          <p:cNvPr id="6" name="Rectangle 11"/>
          <p:cNvSpPr>
            <a:spLocks noChangeArrowheads="1"/>
          </p:cNvSpPr>
          <p:nvPr userDrawn="1"/>
        </p:nvSpPr>
        <p:spPr bwMode="auto">
          <a:xfrm>
            <a:off x="6061075" y="1096963"/>
            <a:ext cx="2979738" cy="36512"/>
          </a:xfrm>
          <a:prstGeom prst="rect">
            <a:avLst/>
          </a:prstGeom>
          <a:solidFill>
            <a:srgbClr val="FF66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defRPr/>
            </a:pPr>
            <a:endParaRPr lang="ru-RU" altLang="ru-RU" b="0" smtClean="0">
              <a:solidFill>
                <a:srgbClr val="FFFFFF"/>
              </a:solidFill>
              <a:cs typeface="Arial" pitchFamily="34" charset="0"/>
            </a:endParaRPr>
          </a:p>
        </p:txBody>
      </p:sp>
      <p:sp>
        <p:nvSpPr>
          <p:cNvPr id="7" name="Rectangle 12"/>
          <p:cNvSpPr>
            <a:spLocks noChangeArrowheads="1"/>
          </p:cNvSpPr>
          <p:nvPr userDrawn="1"/>
        </p:nvSpPr>
        <p:spPr bwMode="auto">
          <a:xfrm>
            <a:off x="3068638" y="1096963"/>
            <a:ext cx="2979737" cy="36512"/>
          </a:xfrm>
          <a:prstGeom prst="rect">
            <a:avLst/>
          </a:prstGeom>
          <a:solidFill>
            <a:srgbClr val="9690C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defRPr/>
            </a:pPr>
            <a:endParaRPr lang="ru-RU" altLang="ru-RU" b="0" smtClean="0">
              <a:solidFill>
                <a:srgbClr val="FFFFFF"/>
              </a:solidFill>
              <a:cs typeface="Arial" pitchFamily="34" charset="0"/>
            </a:endParaRPr>
          </a:p>
        </p:txBody>
      </p:sp>
      <p:sp>
        <p:nvSpPr>
          <p:cNvPr id="8" name="Slide Number Placeholder 5"/>
          <p:cNvSpPr txBox="1">
            <a:spLocks/>
          </p:cNvSpPr>
          <p:nvPr userDrawn="1"/>
        </p:nvSpPr>
        <p:spPr>
          <a:xfrm>
            <a:off x="7046913" y="6683375"/>
            <a:ext cx="2133600" cy="201613"/>
          </a:xfrm>
          <a:prstGeom prst="rect">
            <a:avLst/>
          </a:prstGeom>
        </p:spPr>
        <p:txBody>
          <a:bodyPr anchor="ctr"/>
          <a:lstStyle>
            <a:defPPr>
              <a:defRPr lang="ru-RU"/>
            </a:defPPr>
            <a:lvl1pPr marL="0" algn="r" defTabSz="914400" rtl="0" eaLnBrk="1" latinLnBrk="0" hangingPunct="1">
              <a:defRPr sz="1050" kern="1200">
                <a:solidFill>
                  <a:schemeClr val="tx1">
                    <a:tint val="75000"/>
                  </a:schemeClr>
                </a:solidFill>
                <a:latin typeface="Arial" charset="0"/>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D7EC9490-0D74-44DB-9D04-A2A16AEF47B7}" type="slidenum">
              <a:rPr lang="ru-RU" b="0" smtClean="0">
                <a:solidFill>
                  <a:prstClr val="black">
                    <a:tint val="75000"/>
                  </a:prstClr>
                </a:solidFill>
              </a:rPr>
              <a:pPr fontAlgn="auto">
                <a:spcBef>
                  <a:spcPts val="0"/>
                </a:spcBef>
                <a:spcAft>
                  <a:spcPts val="0"/>
                </a:spcAft>
                <a:defRPr/>
              </a:pPr>
              <a:t>‹#›</a:t>
            </a:fld>
            <a:endParaRPr lang="ru-RU" b="0">
              <a:solidFill>
                <a:prstClr val="black">
                  <a:tint val="75000"/>
                </a:prstClr>
              </a:solidFill>
            </a:endParaRPr>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ru-RU"/>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ru-RU" noProof="0" smtClean="0"/>
          </a:p>
        </p:txBody>
      </p:sp>
      <p:sp>
        <p:nvSpPr>
          <p:cNvPr id="9" name="Rectangle 4"/>
          <p:cNvSpPr>
            <a:spLocks noGrp="1" noChangeArrowheads="1"/>
          </p:cNvSpPr>
          <p:nvPr>
            <p:ph type="dt" sz="half" idx="10"/>
          </p:nvPr>
        </p:nvSpPr>
        <p:spPr/>
        <p:txBody>
          <a:bodyPr/>
          <a:lstStyle>
            <a:lvl1pPr fontAlgn="base">
              <a:spcBef>
                <a:spcPct val="0"/>
              </a:spcBef>
              <a:spcAft>
                <a:spcPct val="0"/>
              </a:spcAft>
              <a:defRPr b="1">
                <a:latin typeface="Arial" pitchFamily="34" charset="0"/>
              </a:defRPr>
            </a:lvl1pPr>
          </a:lstStyle>
          <a:p>
            <a:pPr>
              <a:defRPr/>
            </a:pPr>
            <a:endParaRPr lang="ru-RU"/>
          </a:p>
        </p:txBody>
      </p:sp>
      <p:sp>
        <p:nvSpPr>
          <p:cNvPr id="10" name="Rectangle 5"/>
          <p:cNvSpPr>
            <a:spLocks noGrp="1" noChangeArrowheads="1"/>
          </p:cNvSpPr>
          <p:nvPr>
            <p:ph type="ftr" sz="quarter" idx="11"/>
          </p:nvPr>
        </p:nvSpPr>
        <p:spPr/>
        <p:txBody>
          <a:bodyPr/>
          <a:lstStyle>
            <a:lvl1pPr fontAlgn="base">
              <a:spcBef>
                <a:spcPct val="0"/>
              </a:spcBef>
              <a:spcAft>
                <a:spcPct val="0"/>
              </a:spcAft>
              <a:defRPr b="1">
                <a:latin typeface="Arial" pitchFamily="34" charset="0"/>
              </a:defRPr>
            </a:lvl1pPr>
          </a:lstStyle>
          <a:p>
            <a:pPr>
              <a:defRPr/>
            </a:pPr>
            <a:endParaRPr lang="ru-RU"/>
          </a:p>
        </p:txBody>
      </p:sp>
      <p:sp>
        <p:nvSpPr>
          <p:cNvPr id="11" name="Rectangle 6"/>
          <p:cNvSpPr>
            <a:spLocks noGrp="1" noChangeArrowheads="1"/>
          </p:cNvSpPr>
          <p:nvPr>
            <p:ph type="sldNum" sz="quarter" idx="12"/>
          </p:nvPr>
        </p:nvSpPr>
        <p:spPr/>
        <p:txBody>
          <a:bodyPr/>
          <a:lstStyle>
            <a:lvl1pPr fontAlgn="base">
              <a:spcBef>
                <a:spcPct val="0"/>
              </a:spcBef>
              <a:spcAft>
                <a:spcPct val="0"/>
              </a:spcAft>
              <a:defRPr b="1">
                <a:latin typeface="Arial" pitchFamily="34" charset="0"/>
              </a:defRPr>
            </a:lvl1pPr>
          </a:lstStyle>
          <a:p>
            <a:pPr>
              <a:defRPr/>
            </a:pPr>
            <a:fld id="{24CA686B-955E-4996-8838-E4DF9DC04984}" type="slidenum">
              <a:rPr lang="ru-RU"/>
              <a:pPr>
                <a:defRPr/>
              </a:pPr>
              <a:t>‹#›</a:t>
            </a:fld>
            <a:endParaRPr lang="ru-RU"/>
          </a:p>
        </p:txBody>
      </p:sp>
    </p:spTree>
    <p:extLst>
      <p:ext uri="{BB962C8B-B14F-4D97-AF65-F5344CB8AC3E}">
        <p14:creationId xmlns:p14="http://schemas.microsoft.com/office/powerpoint/2010/main" val="2132483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03.09.2019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03.09.2019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03.09.2019</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03.09.2019</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B4C71EC6-210F-42DE-9C53-41977AD35B3D}" type="datetimeFigureOut">
              <a:rPr lang="ru-RU" smtClean="0"/>
              <a:t>03.09.2019</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03.09.2019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03.09.2019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4C71EC6-210F-42DE-9C53-41977AD35B3D}" type="datetimeFigureOut">
              <a:rPr lang="ru-RU" smtClean="0"/>
              <a:t>03.09.2019</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9B0651-EE4F-4900-A07F-96A6BFA9D0F0}"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jpeg"/><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68.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73.png"/><Relationship Id="rId4" Type="http://schemas.openxmlformats.org/officeDocument/2006/relationships/oleObject" Target="../embeddings/oleObject4.bin"/></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74.png"/><Relationship Id="rId4" Type="http://schemas.openxmlformats.org/officeDocument/2006/relationships/oleObject" Target="../embeddings/oleObject5.bin"/></Relationships>
</file>

<file path=ppt/slides/_rels/slide1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75.png"/><Relationship Id="rId4" Type="http://schemas.openxmlformats.org/officeDocument/2006/relationships/oleObject" Target="../embeddings/oleObject6.bin"/></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hyperlink" Target="http://www.rosminzdrav.ru/" TargetMode="External"/><Relationship Id="rId2" Type="http://schemas.openxmlformats.org/officeDocument/2006/relationships/hyperlink" Target="http://www.niidi.r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1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who.int/features/qa/64/r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euro.who.int/ru/health-topics/communicable-diseases/poliomyelitis/news/news/2015/09/circulating-vaccine-derived-poliovirus-type-1-confirmed-in-ukrain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polioeradication.org/Dataandmonitoring/Poliothisweek/Poliocasesworldwide.aspx" TargetMode="External"/><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polioeradication.org/Portals/0/Document/Resources/VDPV_OperationalResponse_rus.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grls.rosminzdrav.ru/grls.asp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7.gif"/></Relationships>
</file>

<file path=ppt/slides/_rels/slide4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6.xml.rels><?xml version="1.0" encoding="UTF-8" standalone="yes"?>
<Relationships xmlns="http://schemas.openxmlformats.org/package/2006/relationships"><Relationship Id="rId3" Type="http://schemas.openxmlformats.org/officeDocument/2006/relationships/hyperlink" Target="http://www.who.int/gho/child_health/mortality/causes/e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chart" Target="../charts/char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www.fda.gov/BiologicsBloodVaccines/Vaccines/ApprovedProducts/ucm201667.ht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grls.rosminzdrav.ru/Default.aspx"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zdd.1september.ru/2001/01/2.htm19.jpg"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ladushki.info/assets/images/0500/444.jpg"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ags" Target="../tags/tag5.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hyperlink" Target="http://niidi.ru/dotAsset/91e2802d-ed31-40a1-b32b-c888f12c196c.pdf" TargetMode="Externa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40.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83.xml.rels><?xml version="1.0" encoding="UTF-8" standalone="yes"?>
<Relationships xmlns="http://schemas.openxmlformats.org/package/2006/relationships"><Relationship Id="rId3" Type="http://schemas.openxmlformats.org/officeDocument/2006/relationships/hyperlink" Target="http://jvi.asm.org/content/77/24/13005.long"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emedicine.medscape.com/article/219110-overview#a1"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altLang="ru-RU" sz="3600" dirty="0" smtClean="0"/>
              <a:t>Вакцинопрофилактика. </a:t>
            </a:r>
            <a:endParaRPr lang="ru-RU" sz="3600" dirty="0"/>
          </a:p>
        </p:txBody>
      </p:sp>
      <p:sp>
        <p:nvSpPr>
          <p:cNvPr id="3" name="Подзаголовок 2"/>
          <p:cNvSpPr>
            <a:spLocks noGrp="1"/>
          </p:cNvSpPr>
          <p:nvPr>
            <p:ph type="subTitle" idx="1"/>
          </p:nvPr>
        </p:nvSpPr>
        <p:spPr/>
        <p:txBody>
          <a:bodyPr/>
          <a:lstStyle/>
          <a:p>
            <a:endParaRPr lang="ru-RU" dirty="0" smtClean="0"/>
          </a:p>
          <a:p>
            <a:r>
              <a:rPr lang="ru-RU" sz="2000" dirty="0" smtClean="0"/>
              <a:t>Проф. кафедры педиатрии ИДПО Ширяева Г.П.</a:t>
            </a:r>
            <a:endParaRPr lang="ru-RU"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3284984"/>
            <a:ext cx="295275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813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marL="82296" indent="0"/>
            <a:r>
              <a:rPr lang="ru-RU" sz="3200" b="1" dirty="0"/>
              <a:t>Обоснования для создания</a:t>
            </a:r>
            <a:br>
              <a:rPr lang="ru-RU" sz="3200" b="1" dirty="0"/>
            </a:br>
            <a:r>
              <a:rPr lang="ru-RU" sz="3200" b="1" dirty="0"/>
              <a:t>регионального календаря прививок</a:t>
            </a:r>
            <a:br>
              <a:rPr lang="ru-RU" sz="3200" b="1" dirty="0"/>
            </a:br>
            <a:endParaRPr lang="ru-RU" sz="3200" dirty="0"/>
          </a:p>
        </p:txBody>
      </p:sp>
      <p:sp>
        <p:nvSpPr>
          <p:cNvPr id="3" name="Объект 2"/>
          <p:cNvSpPr>
            <a:spLocks noGrp="1"/>
          </p:cNvSpPr>
          <p:nvPr>
            <p:ph sz="half" idx="1"/>
          </p:nvPr>
        </p:nvSpPr>
        <p:spPr>
          <a:xfrm>
            <a:off x="899592" y="1524000"/>
            <a:ext cx="4464496" cy="4663440"/>
          </a:xfrm>
        </p:spPr>
        <p:txBody>
          <a:bodyPr>
            <a:normAutofit fontScale="62500" lnSpcReduction="20000"/>
          </a:bodyPr>
          <a:lstStyle/>
          <a:p>
            <a:pPr marL="82296" indent="0">
              <a:buNone/>
            </a:pPr>
            <a:r>
              <a:rPr lang="ru-RU" dirty="0" smtClean="0"/>
              <a:t>• </a:t>
            </a:r>
            <a:r>
              <a:rPr lang="ru-RU" b="1" dirty="0"/>
              <a:t>«</a:t>
            </a:r>
            <a:r>
              <a:rPr lang="ru-RU" b="1" dirty="0" err="1"/>
              <a:t>Вакцинозависимость</a:t>
            </a:r>
            <a:r>
              <a:rPr lang="ru-RU" b="1" dirty="0"/>
              <a:t>» </a:t>
            </a:r>
            <a:r>
              <a:rPr lang="ru-RU" b="1" dirty="0" smtClean="0"/>
              <a:t>современного общества</a:t>
            </a:r>
            <a:r>
              <a:rPr lang="ru-RU" b="1" dirty="0"/>
              <a:t>, отказ от вакцинации повлечет </a:t>
            </a:r>
            <a:r>
              <a:rPr lang="ru-RU" b="1" dirty="0" smtClean="0"/>
              <a:t>за собой </a:t>
            </a:r>
            <a:r>
              <a:rPr lang="ru-RU" b="1" dirty="0"/>
              <a:t>рост заболеваемости и смертности </a:t>
            </a:r>
            <a:r>
              <a:rPr lang="ru-RU" b="1" dirty="0" smtClean="0"/>
              <a:t>от инфекционных </a:t>
            </a:r>
            <a:r>
              <a:rPr lang="ru-RU" b="1" dirty="0"/>
              <a:t>заболеваний</a:t>
            </a:r>
          </a:p>
          <a:p>
            <a:pPr marL="82296" indent="0">
              <a:buNone/>
            </a:pPr>
            <a:r>
              <a:rPr lang="ru-RU" dirty="0"/>
              <a:t>• </a:t>
            </a:r>
            <a:r>
              <a:rPr lang="ru-RU" b="1" dirty="0"/>
              <a:t>Интенсификация жизни, требующая </a:t>
            </a:r>
            <a:r>
              <a:rPr lang="ru-RU" b="1" dirty="0" smtClean="0"/>
              <a:t>от населения </a:t>
            </a:r>
            <a:r>
              <a:rPr lang="ru-RU" b="1" dirty="0"/>
              <a:t>и общества значительных </a:t>
            </a:r>
            <a:r>
              <a:rPr lang="ru-RU" b="1" dirty="0" smtClean="0"/>
              <a:t>усилий по </a:t>
            </a:r>
            <a:r>
              <a:rPr lang="ru-RU" b="1" dirty="0"/>
              <a:t>сохранению здоровья и благополучия</a:t>
            </a:r>
          </a:p>
          <a:p>
            <a:pPr marL="82296" indent="0">
              <a:buNone/>
            </a:pPr>
            <a:r>
              <a:rPr lang="ru-RU" dirty="0"/>
              <a:t>• </a:t>
            </a:r>
            <a:r>
              <a:rPr lang="ru-RU" b="1" dirty="0"/>
              <a:t>Признание государством </a:t>
            </a:r>
            <a:r>
              <a:rPr lang="ru-RU" b="1" dirty="0" smtClean="0"/>
              <a:t>необходимости срочных </a:t>
            </a:r>
            <a:r>
              <a:rPr lang="ru-RU" b="1" dirty="0"/>
              <a:t>мер по улучшению качества и</a:t>
            </a:r>
          </a:p>
          <a:p>
            <a:pPr marL="82296" indent="0">
              <a:buNone/>
            </a:pPr>
            <a:r>
              <a:rPr lang="ru-RU" b="1" dirty="0"/>
              <a:t>продолжительности жизни населения</a:t>
            </a:r>
            <a:endParaRPr lang="ru-RU" dirty="0"/>
          </a:p>
        </p:txBody>
      </p:sp>
      <p:sp>
        <p:nvSpPr>
          <p:cNvPr id="4" name="Объект 3"/>
          <p:cNvSpPr>
            <a:spLocks noGrp="1"/>
          </p:cNvSpPr>
          <p:nvPr>
            <p:ph sz="half" idx="2"/>
          </p:nvPr>
        </p:nvSpPr>
        <p:spPr/>
        <p:txBody>
          <a:bodyPr>
            <a:normAutofit fontScale="62500" lnSpcReduction="20000"/>
          </a:bodyPr>
          <a:lstStyle/>
          <a:p>
            <a:r>
              <a:rPr lang="ru-RU" b="1" dirty="0"/>
              <a:t>Свердловская область</a:t>
            </a:r>
          </a:p>
          <a:p>
            <a:r>
              <a:rPr lang="ru-RU" b="1" dirty="0"/>
              <a:t>Москва</a:t>
            </a:r>
          </a:p>
          <a:p>
            <a:r>
              <a:rPr lang="ru-RU" b="1" dirty="0"/>
              <a:t>Московская область</a:t>
            </a:r>
          </a:p>
          <a:p>
            <a:r>
              <a:rPr lang="ru-RU" b="1" dirty="0"/>
              <a:t>Ленинградская область</a:t>
            </a:r>
          </a:p>
          <a:p>
            <a:r>
              <a:rPr lang="ru-RU" b="1" dirty="0"/>
              <a:t>Челябинская область</a:t>
            </a:r>
          </a:p>
          <a:p>
            <a:r>
              <a:rPr lang="ru-RU" b="1" dirty="0"/>
              <a:t>Удмуртия</a:t>
            </a:r>
          </a:p>
          <a:p>
            <a:r>
              <a:rPr lang="ru-RU" b="1" dirty="0"/>
              <a:t>Пермский край</a:t>
            </a:r>
          </a:p>
          <a:p>
            <a:r>
              <a:rPr lang="ru-RU" b="1" dirty="0" smtClean="0"/>
              <a:t>Тюменская область</a:t>
            </a:r>
          </a:p>
          <a:p>
            <a:endParaRPr lang="ru-RU" b="1" dirty="0"/>
          </a:p>
          <a:p>
            <a:r>
              <a:rPr lang="ru-RU" b="1" dirty="0" smtClean="0">
                <a:solidFill>
                  <a:srgbClr val="FF0000"/>
                </a:solidFill>
              </a:rPr>
              <a:t>Цель- консолидированный свод рекомендаций относительно прививок за счет альтернативных схем финансирования; в </a:t>
            </a:r>
            <a:r>
              <a:rPr lang="ru-RU" b="1" dirty="0" err="1" smtClean="0">
                <a:solidFill>
                  <a:srgbClr val="FF0000"/>
                </a:solidFill>
              </a:rPr>
              <a:t>т.ч</a:t>
            </a:r>
            <a:r>
              <a:rPr lang="ru-RU" b="1" dirty="0" smtClean="0">
                <a:solidFill>
                  <a:srgbClr val="FF0000"/>
                </a:solidFill>
              </a:rPr>
              <a:t>. по селективной вакцинации определенных категорий больных</a:t>
            </a:r>
            <a:endParaRPr lang="ru-RU" dirty="0">
              <a:solidFill>
                <a:srgbClr val="FF0000"/>
              </a:solidFill>
            </a:endParaRPr>
          </a:p>
        </p:txBody>
      </p:sp>
    </p:spTree>
    <p:extLst>
      <p:ext uri="{BB962C8B-B14F-4D97-AF65-F5344CB8AC3E}">
        <p14:creationId xmlns:p14="http://schemas.microsoft.com/office/powerpoint/2010/main" val="31266024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520" y="1340769"/>
            <a:ext cx="8784976" cy="5040560"/>
            <a:chOff x="827584" y="1340768"/>
            <a:chExt cx="7900653" cy="4620089"/>
          </a:xfrm>
        </p:grpSpPr>
        <p:grpSp>
          <p:nvGrpSpPr>
            <p:cNvPr id="9" name="Group 8"/>
            <p:cNvGrpSpPr/>
            <p:nvPr/>
          </p:nvGrpSpPr>
          <p:grpSpPr>
            <a:xfrm>
              <a:off x="827584" y="1340768"/>
              <a:ext cx="7416824" cy="4620089"/>
              <a:chOff x="1547664" y="1628800"/>
              <a:chExt cx="6408712" cy="399211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1772816"/>
                <a:ext cx="512445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47664" y="1628800"/>
                <a:ext cx="2016224" cy="2304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p:nvPr/>
            </p:nvSpPr>
            <p:spPr>
              <a:xfrm>
                <a:off x="5796136" y="1988840"/>
                <a:ext cx="2160240"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solidFill>
                      <a:schemeClr val="tx1"/>
                    </a:solidFill>
                  </a:rPr>
                  <a:t>≥</a:t>
                </a:r>
                <a:r>
                  <a:rPr lang="en-US" sz="1600" b="1" dirty="0">
                    <a:solidFill>
                      <a:schemeClr val="tx1"/>
                    </a:solidFill>
                  </a:rPr>
                  <a:t> </a:t>
                </a:r>
                <a:r>
                  <a:rPr lang="ru-RU" sz="1600" b="1" dirty="0">
                    <a:solidFill>
                      <a:schemeClr val="tx1"/>
                    </a:solidFill>
                  </a:rPr>
                  <a:t>90% случаев аногенитальных бородавок</a:t>
                </a:r>
              </a:p>
            </p:txBody>
          </p:sp>
          <p:sp>
            <p:nvSpPr>
              <p:cNvPr id="11" name="Rectangle 10"/>
              <p:cNvSpPr/>
              <p:nvPr/>
            </p:nvSpPr>
            <p:spPr>
              <a:xfrm>
                <a:off x="5796136" y="2996952"/>
                <a:ext cx="2160240"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solidFill>
                      <a:schemeClr val="tx1"/>
                    </a:solidFill>
                  </a:rPr>
                  <a:t>70% случаев рака шейки матки</a:t>
                </a:r>
              </a:p>
            </p:txBody>
          </p:sp>
        </p:grpSp>
        <p:sp>
          <p:nvSpPr>
            <p:cNvPr id="15" name="Rectangle 14"/>
            <p:cNvSpPr/>
            <p:nvPr/>
          </p:nvSpPr>
          <p:spPr>
            <a:xfrm>
              <a:off x="6228184" y="4456530"/>
              <a:ext cx="2500053" cy="916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solidFill>
                    <a:schemeClr val="tx1"/>
                  </a:solidFill>
                </a:rPr>
                <a:t>20% случаев рака шейки матки</a:t>
              </a:r>
            </a:p>
          </p:txBody>
        </p:sp>
      </p:grpSp>
      <p:sp>
        <p:nvSpPr>
          <p:cNvPr id="17" name="Rectangle 16"/>
          <p:cNvSpPr/>
          <p:nvPr/>
        </p:nvSpPr>
        <p:spPr>
          <a:xfrm>
            <a:off x="-36512" y="6237314"/>
            <a:ext cx="9180512" cy="646331"/>
          </a:xfrm>
          <a:prstGeom prst="rect">
            <a:avLst/>
          </a:prstGeom>
        </p:spPr>
        <p:txBody>
          <a:bodyPr wrap="square">
            <a:spAutoFit/>
          </a:bodyPr>
          <a:lstStyle/>
          <a:p>
            <a:r>
              <a:rPr lang="ru-RU" sz="900" dirty="0"/>
              <a:t>РШМ – рак шейки матки, АБ – аногенитальные бородавки</a:t>
            </a:r>
          </a:p>
          <a:p>
            <a:pPr marL="228594" indent="-228594">
              <a:buFont typeface="+mj-lt"/>
              <a:buAutoNum type="arabicPeriod"/>
            </a:pPr>
            <a:r>
              <a:rPr lang="en-US" sz="900" dirty="0"/>
              <a:t>Lowy DR. HPV vaccination to prevent cervical cancer and other HPV-associated disease: from basic science to effective interventions. J </a:t>
            </a:r>
            <a:r>
              <a:rPr lang="en-US" sz="900" dirty="0" err="1"/>
              <a:t>Clin</a:t>
            </a:r>
            <a:r>
              <a:rPr lang="en-US" sz="900" dirty="0"/>
              <a:t> Invest. 2016;126(1):5-11</a:t>
            </a:r>
            <a:r>
              <a:rPr lang="ru-RU" sz="900" dirty="0"/>
              <a:t>.</a:t>
            </a:r>
            <a:endParaRPr lang="en-US" sz="900" dirty="0"/>
          </a:p>
          <a:p>
            <a:pPr marL="228594" indent="-228594">
              <a:buFont typeface="+mj-lt"/>
              <a:buAutoNum type="arabicPeriod"/>
            </a:pPr>
            <a:r>
              <a:rPr lang="en-US" sz="900" dirty="0"/>
              <a:t>Ball SLR, Winder DM, Vaughan K, Hanna N, Levy J, Sterling JC, et al. Analyses of human papillomavirus genotypes and viral loads in </a:t>
            </a:r>
            <a:r>
              <a:rPr lang="en-US" sz="900" dirty="0" err="1"/>
              <a:t>anogenital</a:t>
            </a:r>
            <a:r>
              <a:rPr lang="en-US" sz="900" dirty="0"/>
              <a:t> warts. J Med </a:t>
            </a:r>
            <a:r>
              <a:rPr lang="en-US" sz="900" dirty="0" err="1"/>
              <a:t>Virol</a:t>
            </a:r>
            <a:r>
              <a:rPr lang="en-US" sz="900" dirty="0"/>
              <a:t> 2011;83:1345-50. </a:t>
            </a:r>
          </a:p>
        </p:txBody>
      </p:sp>
      <p:sp>
        <p:nvSpPr>
          <p:cNvPr id="12" name="Title 1"/>
          <p:cNvSpPr txBox="1">
            <a:spLocks/>
          </p:cNvSpPr>
          <p:nvPr/>
        </p:nvSpPr>
        <p:spPr>
          <a:xfrm>
            <a:off x="14808" y="332656"/>
            <a:ext cx="9129192" cy="9906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ru-RU" sz="2800" b="1" dirty="0"/>
              <a:t>70% случаев РШМ обусловлены ВПЧ 16 и 18 типа</a:t>
            </a:r>
          </a:p>
          <a:p>
            <a:r>
              <a:rPr lang="ru-RU" sz="2800" b="1" dirty="0"/>
              <a:t>≥</a:t>
            </a:r>
            <a:r>
              <a:rPr lang="en-US" sz="2800" b="1" dirty="0"/>
              <a:t> </a:t>
            </a:r>
            <a:r>
              <a:rPr lang="ru-RU" sz="2800" b="1" dirty="0"/>
              <a:t>90% случаев АБ обусловлены ВПЧ 6 и 11 типа</a:t>
            </a:r>
          </a:p>
        </p:txBody>
      </p:sp>
      <p:sp>
        <p:nvSpPr>
          <p:cNvPr id="13" name="Rectangle 12"/>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8759480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Вакцины</a:t>
            </a:r>
          </a:p>
        </p:txBody>
      </p:sp>
      <p:sp>
        <p:nvSpPr>
          <p:cNvPr id="3" name="Объект 2"/>
          <p:cNvSpPr>
            <a:spLocks noGrp="1"/>
          </p:cNvSpPr>
          <p:nvPr>
            <p:ph idx="1"/>
          </p:nvPr>
        </p:nvSpPr>
        <p:spPr/>
        <p:txBody>
          <a:bodyPr>
            <a:normAutofit fontScale="55000" lnSpcReduction="20000"/>
          </a:bodyPr>
          <a:lstStyle/>
          <a:p>
            <a:pPr marL="82296" indent="0">
              <a:buNone/>
            </a:pPr>
            <a:r>
              <a:rPr lang="ru-RU" dirty="0"/>
              <a:t>В настоящее время имеется две профилактические высоко </a:t>
            </a:r>
            <a:r>
              <a:rPr lang="ru-RU" dirty="0" smtClean="0"/>
              <a:t>- эффективные вакцины: </a:t>
            </a:r>
            <a:endParaRPr lang="ru-RU" dirty="0"/>
          </a:p>
          <a:p>
            <a:pPr marL="82296" indent="0">
              <a:buNone/>
            </a:pPr>
            <a:r>
              <a:rPr lang="ru-RU" b="1" dirty="0" smtClean="0">
                <a:solidFill>
                  <a:srgbClr val="FF0000"/>
                </a:solidFill>
              </a:rPr>
              <a:t>–</a:t>
            </a:r>
            <a:r>
              <a:rPr lang="ru-RU" b="1" dirty="0" err="1" smtClean="0">
                <a:solidFill>
                  <a:srgbClr val="FF0000"/>
                </a:solidFill>
              </a:rPr>
              <a:t>Cervarix</a:t>
            </a:r>
            <a:r>
              <a:rPr lang="ru-RU" b="1" dirty="0" smtClean="0">
                <a:solidFill>
                  <a:srgbClr val="FF0000"/>
                </a:solidFill>
              </a:rPr>
              <a:t>®•</a:t>
            </a:r>
            <a:r>
              <a:rPr lang="ru-RU" dirty="0" smtClean="0"/>
              <a:t>Содержит </a:t>
            </a:r>
            <a:r>
              <a:rPr lang="ru-RU" dirty="0"/>
              <a:t>очищенные белки антигенов ВПЧ </a:t>
            </a:r>
            <a:r>
              <a:rPr lang="ru-RU" dirty="0" smtClean="0"/>
              <a:t>16 и18•Предотвращает </a:t>
            </a:r>
            <a:r>
              <a:rPr lang="ru-RU" dirty="0"/>
              <a:t>предраковые поражения и рак, вызываемые </a:t>
            </a:r>
            <a:r>
              <a:rPr lang="ru-RU" dirty="0" smtClean="0"/>
              <a:t>этими типами</a:t>
            </a:r>
          </a:p>
          <a:p>
            <a:pPr marL="82296" indent="0">
              <a:buNone/>
            </a:pPr>
            <a:r>
              <a:rPr lang="ru-RU" dirty="0" smtClean="0"/>
              <a:t>–</a:t>
            </a:r>
            <a:r>
              <a:rPr lang="ru-RU" b="1" dirty="0" err="1" smtClean="0">
                <a:solidFill>
                  <a:srgbClr val="FF0000"/>
                </a:solidFill>
              </a:rPr>
              <a:t>Gardasil</a:t>
            </a:r>
            <a:r>
              <a:rPr lang="ru-RU" b="1" dirty="0" smtClean="0">
                <a:solidFill>
                  <a:srgbClr val="FF0000"/>
                </a:solidFill>
              </a:rPr>
              <a:t>®</a:t>
            </a:r>
            <a:r>
              <a:rPr lang="ru-RU" dirty="0" smtClean="0"/>
              <a:t>/</a:t>
            </a:r>
            <a:r>
              <a:rPr lang="ru-RU" dirty="0" err="1" smtClean="0"/>
              <a:t>Silgard</a:t>
            </a:r>
            <a:r>
              <a:rPr lang="ru-RU" dirty="0" smtClean="0"/>
              <a:t>®•Содержит </a:t>
            </a:r>
            <a:r>
              <a:rPr lang="ru-RU" dirty="0"/>
              <a:t>очищенные белки антигенов ВПЧ </a:t>
            </a:r>
            <a:r>
              <a:rPr lang="ru-RU" dirty="0" smtClean="0"/>
              <a:t>6, 11, 16и18•Предотвращает </a:t>
            </a:r>
            <a:r>
              <a:rPr lang="ru-RU" dirty="0"/>
              <a:t>предраковые поражения </a:t>
            </a:r>
            <a:r>
              <a:rPr lang="ru-RU" dirty="0" smtClean="0"/>
              <a:t>, </a:t>
            </a:r>
            <a:r>
              <a:rPr lang="ru-RU" dirty="0"/>
              <a:t>рак и </a:t>
            </a:r>
            <a:r>
              <a:rPr lang="ru-RU" dirty="0" err="1" smtClean="0"/>
              <a:t>аногенитальные</a:t>
            </a:r>
            <a:r>
              <a:rPr lang="ru-RU" dirty="0"/>
              <a:t> </a:t>
            </a:r>
            <a:r>
              <a:rPr lang="ru-RU" dirty="0" smtClean="0"/>
              <a:t>бородавки</a:t>
            </a:r>
            <a:r>
              <a:rPr lang="ru-RU" dirty="0"/>
              <a:t>, </a:t>
            </a:r>
            <a:r>
              <a:rPr lang="ru-RU" dirty="0" smtClean="0"/>
              <a:t>вызываемые </a:t>
            </a:r>
            <a:r>
              <a:rPr lang="ru-RU" dirty="0"/>
              <a:t>этими </a:t>
            </a:r>
            <a:r>
              <a:rPr lang="ru-RU" dirty="0" smtClean="0"/>
              <a:t>четырьмя </a:t>
            </a:r>
            <a:r>
              <a:rPr lang="ru-RU" dirty="0"/>
              <a:t>типами</a:t>
            </a:r>
          </a:p>
          <a:p>
            <a:pPr marL="82296" indent="0">
              <a:buNone/>
            </a:pPr>
            <a:endParaRPr lang="ru-RU" dirty="0"/>
          </a:p>
          <a:p>
            <a:pPr marL="82296" indent="0">
              <a:buNone/>
            </a:pPr>
            <a:r>
              <a:rPr lang="ru-RU" b="1" dirty="0">
                <a:solidFill>
                  <a:srgbClr val="FF0000"/>
                </a:solidFill>
              </a:rPr>
              <a:t>Ни одна из этих вакцин не вызовет ожидаемого результата </a:t>
            </a:r>
          </a:p>
          <a:p>
            <a:pPr marL="82296" indent="0">
              <a:buNone/>
            </a:pPr>
            <a:r>
              <a:rPr lang="ru-RU" b="1" dirty="0">
                <a:solidFill>
                  <a:srgbClr val="FF0000"/>
                </a:solidFill>
              </a:rPr>
              <a:t>среди женщин с текущей </a:t>
            </a:r>
            <a:r>
              <a:rPr lang="ru-RU" b="1" dirty="0" smtClean="0">
                <a:solidFill>
                  <a:srgbClr val="FF0000"/>
                </a:solidFill>
              </a:rPr>
              <a:t>ВПЧ-инфекцией </a:t>
            </a:r>
            <a:r>
              <a:rPr lang="ru-RU" b="1" dirty="0">
                <a:solidFill>
                  <a:srgbClr val="FF0000"/>
                </a:solidFill>
              </a:rPr>
              <a:t>или связанными </a:t>
            </a:r>
          </a:p>
          <a:p>
            <a:pPr marL="82296" indent="0">
              <a:buNone/>
            </a:pPr>
            <a:r>
              <a:rPr lang="ru-RU" b="1" dirty="0">
                <a:solidFill>
                  <a:srgbClr val="FF0000"/>
                </a:solidFill>
              </a:rPr>
              <a:t>с ней заболеваниями: ВПЧ вакцины наиболее эффективны </a:t>
            </a:r>
          </a:p>
          <a:p>
            <a:pPr marL="82296" indent="0">
              <a:buNone/>
            </a:pPr>
            <a:r>
              <a:rPr lang="ru-RU" b="1" dirty="0">
                <a:solidFill>
                  <a:srgbClr val="FF0000"/>
                </a:solidFill>
              </a:rPr>
              <a:t>среди «наивных» лиц в отношении ВПЧ</a:t>
            </a:r>
            <a:r>
              <a:rPr lang="ru-RU" b="1" dirty="0" smtClean="0">
                <a:solidFill>
                  <a:srgbClr val="FF0000"/>
                </a:solidFill>
              </a:rPr>
              <a:t>.</a:t>
            </a:r>
          </a:p>
          <a:p>
            <a:pPr marL="82296" indent="0">
              <a:buNone/>
            </a:pPr>
            <a:endParaRPr lang="ru-RU" dirty="0" smtClean="0"/>
          </a:p>
          <a:p>
            <a:pPr marL="82296" indent="0">
              <a:buNone/>
            </a:pPr>
            <a:r>
              <a:rPr lang="ru-RU" b="1" dirty="0" smtClean="0">
                <a:solidFill>
                  <a:srgbClr val="0070C0"/>
                </a:solidFill>
              </a:rPr>
              <a:t>Преимущественной </a:t>
            </a:r>
            <a:r>
              <a:rPr lang="ru-RU" b="1" dirty="0">
                <a:solidFill>
                  <a:srgbClr val="0070C0"/>
                </a:solidFill>
              </a:rPr>
              <a:t>целевой группой населения являются </a:t>
            </a:r>
            <a:r>
              <a:rPr lang="ru-RU" b="1" dirty="0" smtClean="0">
                <a:solidFill>
                  <a:srgbClr val="0070C0"/>
                </a:solidFill>
              </a:rPr>
              <a:t>девочки </a:t>
            </a:r>
            <a:r>
              <a:rPr lang="ru-RU" b="1" dirty="0">
                <a:solidFill>
                  <a:srgbClr val="0070C0"/>
                </a:solidFill>
              </a:rPr>
              <a:t>в </a:t>
            </a:r>
            <a:r>
              <a:rPr lang="ru-RU" b="1" dirty="0" smtClean="0">
                <a:solidFill>
                  <a:srgbClr val="0070C0"/>
                </a:solidFill>
              </a:rPr>
              <a:t>пред-или начальной </a:t>
            </a:r>
            <a:r>
              <a:rPr lang="ru-RU" b="1" dirty="0">
                <a:solidFill>
                  <a:srgbClr val="0070C0"/>
                </a:solidFill>
              </a:rPr>
              <a:t>стадии сексуальной </a:t>
            </a:r>
            <a:r>
              <a:rPr lang="ru-RU" b="1" dirty="0" smtClean="0">
                <a:solidFill>
                  <a:srgbClr val="0070C0"/>
                </a:solidFill>
              </a:rPr>
              <a:t>активности</a:t>
            </a:r>
            <a:r>
              <a:rPr lang="ru-RU" b="1" dirty="0">
                <a:solidFill>
                  <a:srgbClr val="0070C0"/>
                </a:solidFill>
              </a:rPr>
              <a:t>, в возрасте </a:t>
            </a:r>
            <a:r>
              <a:rPr lang="ru-RU" b="1" dirty="0" smtClean="0">
                <a:solidFill>
                  <a:srgbClr val="0070C0"/>
                </a:solidFill>
              </a:rPr>
              <a:t>9-13 </a:t>
            </a:r>
            <a:endParaRPr lang="ru-RU" b="1" dirty="0">
              <a:solidFill>
                <a:srgbClr val="0070C0"/>
              </a:solidFill>
            </a:endParaRPr>
          </a:p>
          <a:p>
            <a:pPr marL="82296" indent="0">
              <a:buNone/>
            </a:pPr>
            <a:r>
              <a:rPr lang="ru-RU" b="1" dirty="0">
                <a:solidFill>
                  <a:srgbClr val="0070C0"/>
                </a:solidFill>
              </a:rPr>
              <a:t>лет</a:t>
            </a:r>
          </a:p>
          <a:p>
            <a:pPr marL="82296" indent="0">
              <a:buNone/>
            </a:pPr>
            <a:endParaRPr lang="ru-RU" b="1" dirty="0">
              <a:solidFill>
                <a:srgbClr val="FF0000"/>
              </a:solidFill>
            </a:endParaRPr>
          </a:p>
          <a:p>
            <a:endParaRPr lang="ru-RU" dirty="0"/>
          </a:p>
        </p:txBody>
      </p:sp>
    </p:spTree>
    <p:extLst>
      <p:ext uri="{BB962C8B-B14F-4D97-AF65-F5344CB8AC3E}">
        <p14:creationId xmlns:p14="http://schemas.microsoft.com/office/powerpoint/2010/main" val="21418345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Прямоугольник 8"/>
          <p:cNvSpPr>
            <a:spLocks noChangeArrowheads="1"/>
          </p:cNvSpPr>
          <p:nvPr/>
        </p:nvSpPr>
        <p:spPr bwMode="auto">
          <a:xfrm>
            <a:off x="2286000" y="-1741488"/>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cs typeface="Arial" charset="0"/>
              </a:defRPr>
            </a:lvl1pPr>
            <a:lvl2pPr marL="742950" indent="-285750">
              <a:spcBef>
                <a:spcPct val="20000"/>
              </a:spcBef>
              <a:buFont typeface="Arial" charset="0"/>
              <a:buChar char="–"/>
              <a:defRPr kumimoji="1" sz="2800">
                <a:solidFill>
                  <a:schemeClr val="tx1"/>
                </a:solidFill>
                <a:latin typeface="Calibri" pitchFamily="34" charset="0"/>
                <a:cs typeface="Arial" charset="0"/>
              </a:defRPr>
            </a:lvl2pPr>
            <a:lvl3pPr marL="1143000" indent="-228600">
              <a:spcBef>
                <a:spcPct val="20000"/>
              </a:spcBef>
              <a:buFont typeface="Arial" charset="0"/>
              <a:buChar char="•"/>
              <a:defRPr kumimoji="1" sz="2400">
                <a:solidFill>
                  <a:schemeClr val="tx1"/>
                </a:solidFill>
                <a:latin typeface="Calibri" pitchFamily="34" charset="0"/>
                <a:cs typeface="Arial" charset="0"/>
              </a:defRPr>
            </a:lvl3pPr>
            <a:lvl4pPr marL="1600200" indent="-228600">
              <a:spcBef>
                <a:spcPct val="20000"/>
              </a:spcBef>
              <a:buFont typeface="Arial" charset="0"/>
              <a:buChar char="–"/>
              <a:defRPr kumimoji="1" sz="2000">
                <a:solidFill>
                  <a:schemeClr val="tx1"/>
                </a:solidFill>
                <a:latin typeface="Calibri" pitchFamily="34" charset="0"/>
                <a:cs typeface="Arial" charset="0"/>
              </a:defRPr>
            </a:lvl4pPr>
            <a:lvl5pPr marL="2057400" indent="-228600">
              <a:spcBef>
                <a:spcPct val="20000"/>
              </a:spcBef>
              <a:buFont typeface="Arial" charset="0"/>
              <a:buChar char="»"/>
              <a:defRPr kumimoji="1" sz="2000">
                <a:solidFill>
                  <a:schemeClr val="tx1"/>
                </a:solidFill>
                <a:latin typeface="Calibri" pitchFamily="34" charset="0"/>
                <a:cs typeface="Arial"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cs typeface="Arial"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cs typeface="Arial"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cs typeface="Arial"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cs typeface="Arial" charset="0"/>
              </a:defRPr>
            </a:lvl9pPr>
          </a:lstStyle>
          <a:p>
            <a:pPr eaLnBrk="1" hangingPunct="1">
              <a:spcBef>
                <a:spcPct val="0"/>
              </a:spcBef>
              <a:buFontTx/>
              <a:buNone/>
            </a:pPr>
            <a:endParaRPr kumimoji="0" lang="en-US" altLang="ru-RU" sz="1800">
              <a:latin typeface="Arial" charset="0"/>
            </a:endParaRPr>
          </a:p>
        </p:txBody>
      </p:sp>
      <p:sp>
        <p:nvSpPr>
          <p:cNvPr id="111621" name="Прямоугольник 6"/>
          <p:cNvSpPr>
            <a:spLocks noChangeArrowheads="1"/>
          </p:cNvSpPr>
          <p:nvPr/>
        </p:nvSpPr>
        <p:spPr bwMode="auto">
          <a:xfrm>
            <a:off x="433388" y="1751522"/>
            <a:ext cx="617855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tabLst>
                <a:tab pos="268288" algn="l"/>
              </a:tabLst>
              <a:defRPr kumimoji="1" sz="3200">
                <a:solidFill>
                  <a:schemeClr val="tx1"/>
                </a:solidFill>
                <a:latin typeface="Calibri" pitchFamily="34" charset="0"/>
                <a:cs typeface="Arial" charset="0"/>
              </a:defRPr>
            </a:lvl1pPr>
            <a:lvl2pPr marL="742950" indent="-285750">
              <a:spcBef>
                <a:spcPct val="20000"/>
              </a:spcBef>
              <a:buFont typeface="Arial" charset="0"/>
              <a:buChar char="–"/>
              <a:tabLst>
                <a:tab pos="268288" algn="l"/>
              </a:tabLst>
              <a:defRPr kumimoji="1" sz="2800">
                <a:solidFill>
                  <a:schemeClr val="tx1"/>
                </a:solidFill>
                <a:latin typeface="Calibri" pitchFamily="34" charset="0"/>
                <a:cs typeface="Arial" charset="0"/>
              </a:defRPr>
            </a:lvl2pPr>
            <a:lvl3pPr marL="1143000" indent="-228600">
              <a:spcBef>
                <a:spcPct val="20000"/>
              </a:spcBef>
              <a:buFont typeface="Arial" charset="0"/>
              <a:buChar char="•"/>
              <a:tabLst>
                <a:tab pos="268288" algn="l"/>
              </a:tabLst>
              <a:defRPr kumimoji="1" sz="2400">
                <a:solidFill>
                  <a:schemeClr val="tx1"/>
                </a:solidFill>
                <a:latin typeface="Calibri" pitchFamily="34" charset="0"/>
                <a:cs typeface="Arial" charset="0"/>
              </a:defRPr>
            </a:lvl3pPr>
            <a:lvl4pPr marL="1600200" indent="-228600">
              <a:spcBef>
                <a:spcPct val="20000"/>
              </a:spcBef>
              <a:buFont typeface="Arial" charset="0"/>
              <a:buChar char="–"/>
              <a:tabLst>
                <a:tab pos="268288" algn="l"/>
              </a:tabLst>
              <a:defRPr kumimoji="1" sz="2000">
                <a:solidFill>
                  <a:schemeClr val="tx1"/>
                </a:solidFill>
                <a:latin typeface="Calibri" pitchFamily="34" charset="0"/>
                <a:cs typeface="Arial" charset="0"/>
              </a:defRPr>
            </a:lvl4pPr>
            <a:lvl5pPr marL="2057400" indent="-228600">
              <a:spcBef>
                <a:spcPct val="20000"/>
              </a:spcBef>
              <a:buFont typeface="Arial" charset="0"/>
              <a:buChar char="»"/>
              <a:tabLst>
                <a:tab pos="268288" algn="l"/>
              </a:tabLst>
              <a:defRPr kumimoji="1" sz="2000">
                <a:solidFill>
                  <a:schemeClr val="tx1"/>
                </a:solidFill>
                <a:latin typeface="Calibri" pitchFamily="34" charset="0"/>
                <a:cs typeface="Arial" charset="0"/>
              </a:defRPr>
            </a:lvl5pPr>
            <a:lvl6pPr marL="2514600" indent="-228600" defTabSz="457200" eaLnBrk="0" fontAlgn="base" hangingPunct="0">
              <a:spcBef>
                <a:spcPct val="20000"/>
              </a:spcBef>
              <a:spcAft>
                <a:spcPct val="0"/>
              </a:spcAft>
              <a:buFont typeface="Arial" charset="0"/>
              <a:buChar char="»"/>
              <a:tabLst>
                <a:tab pos="268288" algn="l"/>
              </a:tabLst>
              <a:defRPr kumimoji="1" sz="2000">
                <a:solidFill>
                  <a:schemeClr val="tx1"/>
                </a:solidFill>
                <a:latin typeface="Calibri" pitchFamily="34" charset="0"/>
                <a:cs typeface="Arial" charset="0"/>
              </a:defRPr>
            </a:lvl6pPr>
            <a:lvl7pPr marL="2971800" indent="-228600" defTabSz="457200" eaLnBrk="0" fontAlgn="base" hangingPunct="0">
              <a:spcBef>
                <a:spcPct val="20000"/>
              </a:spcBef>
              <a:spcAft>
                <a:spcPct val="0"/>
              </a:spcAft>
              <a:buFont typeface="Arial" charset="0"/>
              <a:buChar char="»"/>
              <a:tabLst>
                <a:tab pos="268288" algn="l"/>
              </a:tabLst>
              <a:defRPr kumimoji="1" sz="2000">
                <a:solidFill>
                  <a:schemeClr val="tx1"/>
                </a:solidFill>
                <a:latin typeface="Calibri" pitchFamily="34" charset="0"/>
                <a:cs typeface="Arial" charset="0"/>
              </a:defRPr>
            </a:lvl7pPr>
            <a:lvl8pPr marL="3429000" indent="-228600" defTabSz="457200" eaLnBrk="0" fontAlgn="base" hangingPunct="0">
              <a:spcBef>
                <a:spcPct val="20000"/>
              </a:spcBef>
              <a:spcAft>
                <a:spcPct val="0"/>
              </a:spcAft>
              <a:buFont typeface="Arial" charset="0"/>
              <a:buChar char="»"/>
              <a:tabLst>
                <a:tab pos="268288" algn="l"/>
              </a:tabLst>
              <a:defRPr kumimoji="1" sz="2000">
                <a:solidFill>
                  <a:schemeClr val="tx1"/>
                </a:solidFill>
                <a:latin typeface="Calibri" pitchFamily="34" charset="0"/>
                <a:cs typeface="Arial" charset="0"/>
              </a:defRPr>
            </a:lvl8pPr>
            <a:lvl9pPr marL="3886200" indent="-228600" defTabSz="457200" eaLnBrk="0" fontAlgn="base" hangingPunct="0">
              <a:spcBef>
                <a:spcPct val="20000"/>
              </a:spcBef>
              <a:spcAft>
                <a:spcPct val="0"/>
              </a:spcAft>
              <a:buFont typeface="Arial" charset="0"/>
              <a:buChar char="»"/>
              <a:tabLst>
                <a:tab pos="268288" algn="l"/>
              </a:tabLst>
              <a:defRPr kumimoji="1" sz="2000">
                <a:solidFill>
                  <a:schemeClr val="tx1"/>
                </a:solidFill>
                <a:latin typeface="Calibri" pitchFamily="34" charset="0"/>
                <a:cs typeface="Arial" charset="0"/>
              </a:defRPr>
            </a:lvl9pPr>
          </a:lstStyle>
          <a:p>
            <a:pPr eaLnBrk="1" hangingPunct="1">
              <a:spcBef>
                <a:spcPct val="0"/>
              </a:spcBef>
              <a:buFont typeface="Wingdings" pitchFamily="2" charset="2"/>
              <a:buChar char="§"/>
            </a:pPr>
            <a:r>
              <a:rPr kumimoji="0" lang="ru-RU" altLang="ru-RU" sz="1800" dirty="0">
                <a:solidFill>
                  <a:srgbClr val="512225"/>
                </a:solidFill>
                <a:latin typeface="+mj-lt"/>
              </a:rPr>
              <a:t>Против ВПЧ типов</a:t>
            </a:r>
            <a:r>
              <a:rPr kumimoji="0" lang="en-US" altLang="ru-RU" sz="1800" dirty="0">
                <a:solidFill>
                  <a:srgbClr val="512225"/>
                </a:solidFill>
                <a:latin typeface="+mj-lt"/>
              </a:rPr>
              <a:t> 6, 11, 16, 18</a:t>
            </a:r>
            <a:r>
              <a:rPr kumimoji="0" lang="en-US" altLang="ru-RU" sz="1800" baseline="30000" dirty="0">
                <a:solidFill>
                  <a:srgbClr val="512225"/>
                </a:solidFill>
                <a:latin typeface="+mj-lt"/>
              </a:rPr>
              <a:t>1</a:t>
            </a:r>
          </a:p>
          <a:p>
            <a:pPr eaLnBrk="1" hangingPunct="1">
              <a:spcBef>
                <a:spcPct val="0"/>
              </a:spcBef>
              <a:buFont typeface="Wingdings" pitchFamily="2" charset="2"/>
              <a:buChar char="§"/>
            </a:pPr>
            <a:endParaRPr kumimoji="0" lang="ru-RU" altLang="ru-RU" sz="1200" dirty="0">
              <a:solidFill>
                <a:srgbClr val="512225"/>
              </a:solidFill>
              <a:latin typeface="+mj-lt"/>
            </a:endParaRPr>
          </a:p>
          <a:p>
            <a:pPr eaLnBrk="1" hangingPunct="1">
              <a:spcBef>
                <a:spcPct val="0"/>
              </a:spcBef>
              <a:buFont typeface="Wingdings" pitchFamily="2" charset="2"/>
              <a:buChar char="§"/>
            </a:pPr>
            <a:r>
              <a:rPr kumimoji="0" lang="ru-RU" altLang="ru-RU" sz="1800" dirty="0">
                <a:solidFill>
                  <a:srgbClr val="512225"/>
                </a:solidFill>
                <a:latin typeface="+mj-lt"/>
              </a:rPr>
              <a:t>Рекомбинантная вакцина</a:t>
            </a:r>
            <a:r>
              <a:rPr kumimoji="0" lang="en-GB" altLang="ru-RU" sz="1800" dirty="0">
                <a:solidFill>
                  <a:srgbClr val="512225"/>
                </a:solidFill>
                <a:latin typeface="+mj-lt"/>
              </a:rPr>
              <a:t> (</a:t>
            </a:r>
            <a:r>
              <a:rPr kumimoji="0" lang="ru-RU" altLang="ru-RU" sz="1800" dirty="0">
                <a:solidFill>
                  <a:srgbClr val="512225"/>
                </a:solidFill>
                <a:latin typeface="+mj-lt"/>
              </a:rPr>
              <a:t>не содержит живых вирусов</a:t>
            </a:r>
            <a:r>
              <a:rPr kumimoji="0" lang="en-GB" altLang="ru-RU" sz="1800" dirty="0">
                <a:solidFill>
                  <a:srgbClr val="512225"/>
                </a:solidFill>
                <a:latin typeface="+mj-lt"/>
              </a:rPr>
              <a:t>)</a:t>
            </a:r>
            <a:r>
              <a:rPr kumimoji="0" lang="en-GB" altLang="ru-RU" sz="1800" baseline="30000" dirty="0">
                <a:solidFill>
                  <a:srgbClr val="512225"/>
                </a:solidFill>
                <a:latin typeface="+mj-lt"/>
              </a:rPr>
              <a:t>1</a:t>
            </a:r>
          </a:p>
          <a:p>
            <a:pPr eaLnBrk="1" hangingPunct="1">
              <a:spcBef>
                <a:spcPct val="0"/>
              </a:spcBef>
              <a:buFont typeface="Wingdings" pitchFamily="2" charset="2"/>
              <a:buChar char="§"/>
            </a:pPr>
            <a:endParaRPr kumimoji="0" lang="ru-RU" altLang="ru-RU" sz="1200" dirty="0">
              <a:solidFill>
                <a:srgbClr val="512225"/>
              </a:solidFill>
              <a:latin typeface="+mj-lt"/>
            </a:endParaRPr>
          </a:p>
          <a:p>
            <a:pPr eaLnBrk="1" hangingPunct="1">
              <a:spcBef>
                <a:spcPct val="0"/>
              </a:spcBef>
              <a:buFont typeface="Wingdings" pitchFamily="2" charset="2"/>
              <a:buChar char="§"/>
            </a:pPr>
            <a:r>
              <a:rPr kumimoji="0" lang="ru-RU" altLang="ru-RU" sz="1800" dirty="0">
                <a:solidFill>
                  <a:srgbClr val="512225"/>
                </a:solidFill>
                <a:latin typeface="+mj-lt"/>
              </a:rPr>
              <a:t>Внутримышечное введение</a:t>
            </a:r>
            <a:r>
              <a:rPr kumimoji="0" lang="en-US" altLang="ru-RU" sz="1800" baseline="30000" dirty="0">
                <a:solidFill>
                  <a:srgbClr val="512225"/>
                </a:solidFill>
                <a:latin typeface="+mj-lt"/>
              </a:rPr>
              <a:t>1</a:t>
            </a:r>
          </a:p>
          <a:p>
            <a:pPr eaLnBrk="1" hangingPunct="1">
              <a:spcBef>
                <a:spcPct val="0"/>
              </a:spcBef>
              <a:buFont typeface="Wingdings" pitchFamily="2" charset="2"/>
              <a:buChar char="§"/>
            </a:pPr>
            <a:r>
              <a:rPr kumimoji="0" lang="ru-RU" altLang="ru-RU" sz="1800" dirty="0">
                <a:solidFill>
                  <a:srgbClr val="512225"/>
                </a:solidFill>
                <a:latin typeface="+mj-lt"/>
              </a:rPr>
              <a:t>Режим введения </a:t>
            </a:r>
            <a:r>
              <a:rPr kumimoji="0" lang="en-US" altLang="ru-RU" sz="3600" dirty="0">
                <a:solidFill>
                  <a:srgbClr val="512225"/>
                </a:solidFill>
                <a:latin typeface="+mj-lt"/>
              </a:rPr>
              <a:t>0-, 2-, 6</a:t>
            </a:r>
            <a:r>
              <a:rPr kumimoji="0" lang="ru-RU" altLang="ru-RU" sz="3600" dirty="0">
                <a:solidFill>
                  <a:srgbClr val="512225"/>
                </a:solidFill>
                <a:latin typeface="+mj-lt"/>
              </a:rPr>
              <a:t> </a:t>
            </a:r>
            <a:r>
              <a:rPr kumimoji="0" lang="ru-RU" altLang="ru-RU" sz="1800" dirty="0">
                <a:solidFill>
                  <a:srgbClr val="512225"/>
                </a:solidFill>
                <a:latin typeface="+mj-lt"/>
              </a:rPr>
              <a:t>месяцев</a:t>
            </a:r>
            <a:r>
              <a:rPr kumimoji="0" lang="en-US" altLang="ru-RU" sz="1800" baseline="30000" dirty="0">
                <a:solidFill>
                  <a:srgbClr val="512225"/>
                </a:solidFill>
                <a:latin typeface="+mj-lt"/>
              </a:rPr>
              <a:t>1</a:t>
            </a:r>
            <a:endParaRPr kumimoji="0" lang="ru-RU" altLang="ru-RU" sz="1800" baseline="30000" dirty="0">
              <a:solidFill>
                <a:srgbClr val="512225"/>
              </a:solidFill>
              <a:latin typeface="+mj-lt"/>
            </a:endParaRPr>
          </a:p>
          <a:p>
            <a:pPr>
              <a:spcBef>
                <a:spcPct val="0"/>
              </a:spcBef>
              <a:buFont typeface="Wingdings" pitchFamily="2" charset="2"/>
              <a:buChar char="§"/>
            </a:pPr>
            <a:r>
              <a:rPr kumimoji="0" lang="ru-RU" altLang="ru-RU" sz="1800" dirty="0">
                <a:solidFill>
                  <a:srgbClr val="512225"/>
                </a:solidFill>
                <a:latin typeface="+mj-lt"/>
                <a:cs typeface="Arial" panose="020B0604020202020204" pitchFamily="34" charset="0"/>
              </a:rPr>
              <a:t>Режим введения </a:t>
            </a:r>
            <a:r>
              <a:rPr kumimoji="0" lang="en-US" altLang="ru-RU" sz="3600" dirty="0">
                <a:solidFill>
                  <a:srgbClr val="512225"/>
                </a:solidFill>
                <a:latin typeface="+mj-lt"/>
                <a:cs typeface="Arial" panose="020B0604020202020204" pitchFamily="34" charset="0"/>
              </a:rPr>
              <a:t>0-, 6</a:t>
            </a:r>
            <a:r>
              <a:rPr kumimoji="0" lang="ru-RU" altLang="ru-RU" sz="3600" dirty="0">
                <a:solidFill>
                  <a:srgbClr val="512225"/>
                </a:solidFill>
                <a:latin typeface="+mj-lt"/>
                <a:cs typeface="Arial" panose="020B0604020202020204" pitchFamily="34" charset="0"/>
              </a:rPr>
              <a:t> </a:t>
            </a:r>
            <a:r>
              <a:rPr kumimoji="0" lang="ru-RU" altLang="ru-RU" sz="1800" dirty="0">
                <a:solidFill>
                  <a:srgbClr val="512225"/>
                </a:solidFill>
                <a:latin typeface="+mj-lt"/>
                <a:cs typeface="Arial" panose="020B0604020202020204" pitchFamily="34" charset="0"/>
              </a:rPr>
              <a:t>месяцев</a:t>
            </a:r>
            <a:r>
              <a:rPr kumimoji="0" lang="en-US" altLang="ru-RU" sz="1800" baseline="30000" dirty="0">
                <a:solidFill>
                  <a:srgbClr val="512225"/>
                </a:solidFill>
                <a:latin typeface="+mj-lt"/>
                <a:cs typeface="Arial" panose="020B0604020202020204" pitchFamily="34" charset="0"/>
              </a:rPr>
              <a:t>1</a:t>
            </a:r>
            <a:endParaRPr kumimoji="0" lang="ru-RU" altLang="ru-RU" sz="1800" baseline="30000" dirty="0">
              <a:solidFill>
                <a:srgbClr val="512225"/>
              </a:solidFill>
              <a:latin typeface="+mj-lt"/>
              <a:cs typeface="Arial" panose="020B0604020202020204" pitchFamily="34" charset="0"/>
            </a:endParaRPr>
          </a:p>
          <a:p>
            <a:pPr>
              <a:spcBef>
                <a:spcPct val="0"/>
              </a:spcBef>
              <a:buFont typeface="Wingdings" pitchFamily="2" charset="2"/>
              <a:buChar char="§"/>
            </a:pPr>
            <a:endParaRPr kumimoji="0" lang="ru-RU" altLang="ru-RU" sz="1800" baseline="30000" dirty="0">
              <a:solidFill>
                <a:srgbClr val="512225"/>
              </a:solidFill>
              <a:latin typeface="+mj-lt"/>
              <a:cs typeface="Arial" panose="020B0604020202020204" pitchFamily="34" charset="0"/>
            </a:endParaRPr>
          </a:p>
          <a:p>
            <a:pPr>
              <a:spcBef>
                <a:spcPct val="0"/>
              </a:spcBef>
              <a:buFont typeface="Wingdings" pitchFamily="2" charset="2"/>
              <a:buChar char="§"/>
            </a:pPr>
            <a:r>
              <a:rPr kumimoji="0" lang="ru-RU" altLang="ru-RU" sz="1800" dirty="0">
                <a:solidFill>
                  <a:srgbClr val="512225"/>
                </a:solidFill>
                <a:latin typeface="+mj-lt"/>
              </a:rPr>
              <a:t>Зарегистрирована в 129 странах мира</a:t>
            </a:r>
            <a:r>
              <a:rPr kumimoji="0" lang="ru-RU" altLang="ru-RU" sz="1800" baseline="30000" dirty="0">
                <a:solidFill>
                  <a:srgbClr val="512225"/>
                </a:solidFill>
                <a:latin typeface="+mj-lt"/>
              </a:rPr>
              <a:t>2</a:t>
            </a:r>
            <a:endParaRPr kumimoji="0" lang="en-GB" altLang="ru-RU" sz="1800" baseline="30000" dirty="0">
              <a:solidFill>
                <a:srgbClr val="512225"/>
              </a:solidFill>
              <a:latin typeface="+mj-lt"/>
            </a:endParaRPr>
          </a:p>
          <a:p>
            <a:pPr>
              <a:spcBef>
                <a:spcPct val="0"/>
              </a:spcBef>
              <a:buFont typeface="Wingdings" pitchFamily="2" charset="2"/>
              <a:buChar char="§"/>
            </a:pPr>
            <a:endParaRPr kumimoji="0" lang="ru-RU" altLang="ru-RU" sz="1800" baseline="30000" dirty="0">
              <a:solidFill>
                <a:srgbClr val="512225"/>
              </a:solidFill>
              <a:latin typeface="+mj-lt"/>
              <a:cs typeface="Arial" panose="020B0604020202020204" pitchFamily="34" charset="0"/>
            </a:endParaRPr>
          </a:p>
          <a:p>
            <a:pPr>
              <a:spcBef>
                <a:spcPct val="0"/>
              </a:spcBef>
              <a:buFont typeface="Wingdings" pitchFamily="2" charset="2"/>
              <a:buChar char="§"/>
            </a:pPr>
            <a:r>
              <a:rPr kumimoji="0" lang="ru-RU" altLang="ru-RU" sz="1800" dirty="0">
                <a:solidFill>
                  <a:srgbClr val="512225"/>
                </a:solidFill>
                <a:latin typeface="+mj-lt"/>
                <a:cs typeface="Arial" panose="020B0604020202020204" pitchFamily="34" charset="0"/>
              </a:rPr>
              <a:t>Включена в национальные программы иммунизации в 70 странах мира</a:t>
            </a:r>
            <a:r>
              <a:rPr kumimoji="0" lang="ru-RU" altLang="ru-RU" sz="1800" baseline="30000" dirty="0">
                <a:solidFill>
                  <a:srgbClr val="512225"/>
                </a:solidFill>
                <a:latin typeface="+mj-lt"/>
                <a:cs typeface="Arial" panose="020B0604020202020204" pitchFamily="34" charset="0"/>
              </a:rPr>
              <a:t>2</a:t>
            </a:r>
          </a:p>
          <a:p>
            <a:pPr eaLnBrk="1" hangingPunct="1">
              <a:spcBef>
                <a:spcPct val="0"/>
              </a:spcBef>
              <a:buFont typeface="Wingdings" pitchFamily="2" charset="2"/>
              <a:buChar char="§"/>
            </a:pPr>
            <a:endParaRPr kumimoji="0" lang="ru-RU" altLang="ru-RU" sz="1800" baseline="30000" dirty="0">
              <a:solidFill>
                <a:srgbClr val="512225"/>
              </a:solidFill>
              <a:latin typeface="+mj-lt"/>
            </a:endParaRPr>
          </a:p>
          <a:p>
            <a:pPr eaLnBrk="1" hangingPunct="1">
              <a:spcBef>
                <a:spcPct val="0"/>
              </a:spcBef>
              <a:buFont typeface="Wingdings" pitchFamily="2" charset="2"/>
              <a:buChar char="§"/>
            </a:pPr>
            <a:endParaRPr kumimoji="0" lang="en-US" altLang="ru-RU" sz="1800" baseline="30000" dirty="0">
              <a:solidFill>
                <a:srgbClr val="512225"/>
              </a:solidFill>
              <a:latin typeface="+mj-lt"/>
            </a:endParaRPr>
          </a:p>
        </p:txBody>
      </p:sp>
      <p:pic>
        <p:nvPicPr>
          <p:cNvPr id="111622" name="Picture 6" descr="vi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1169988"/>
            <a:ext cx="22860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14808" y="332656"/>
            <a:ext cx="9129192" cy="990600"/>
          </a:xfrm>
          <a:prstGeom prst="rect">
            <a:avLst/>
          </a:prstGeom>
        </p:spPr>
        <p:txBody>
          <a:bodyPr vert="horz" lIns="91440" tIns="45720" rIns="91440" bIns="45720" rtlCol="0" anchor="t" anchorCtr="0">
            <a:noAutofit/>
          </a:bodyPr>
          <a:lstStyle>
            <a:defPPr>
              <a:defRPr lang="ru-RU"/>
            </a:defPPr>
            <a:lvl1pPr>
              <a:spcBef>
                <a:spcPct val="0"/>
              </a:spcBef>
              <a:buNone/>
              <a:defRPr sz="3200" b="1" spc="-100" baseline="0">
                <a:solidFill>
                  <a:schemeClr val="tx2"/>
                </a:solidFill>
                <a:latin typeface="+mj-lt"/>
                <a:ea typeface="+mj-ea"/>
                <a:cs typeface="+mj-cs"/>
              </a:defRPr>
            </a:lvl1pPr>
          </a:lstStyle>
          <a:p>
            <a:r>
              <a:rPr lang="ru-RU" dirty="0" err="1"/>
              <a:t>Гардасил</a:t>
            </a:r>
            <a:r>
              <a:rPr lang="ru-RU" baseline="30000" dirty="0">
                <a:cs typeface="Arial"/>
              </a:rPr>
              <a:t>®</a:t>
            </a:r>
            <a:r>
              <a:rPr lang="ru-RU" dirty="0">
                <a:cs typeface="Arial"/>
              </a:rPr>
              <a:t>: первая вакцина в мире </a:t>
            </a:r>
            <a:br>
              <a:rPr lang="ru-RU" dirty="0">
                <a:cs typeface="Arial"/>
              </a:rPr>
            </a:br>
            <a:r>
              <a:rPr lang="ru-RU" dirty="0">
                <a:cs typeface="Arial"/>
              </a:rPr>
              <a:t>для профилактики рака шейки матки</a:t>
            </a:r>
            <a:endParaRPr lang="ru-RU" baseline="30000" dirty="0"/>
          </a:p>
        </p:txBody>
      </p:sp>
      <p:sp>
        <p:nvSpPr>
          <p:cNvPr id="2" name="Rectangle 1"/>
          <p:cNvSpPr/>
          <p:nvPr/>
        </p:nvSpPr>
        <p:spPr>
          <a:xfrm>
            <a:off x="14808" y="6546831"/>
            <a:ext cx="9129192" cy="338554"/>
          </a:xfrm>
          <a:prstGeom prst="rect">
            <a:avLst/>
          </a:prstGeom>
        </p:spPr>
        <p:txBody>
          <a:bodyPr wrap="square">
            <a:spAutoFit/>
          </a:bodyPr>
          <a:lstStyle/>
          <a:p>
            <a:pPr marL="228594" indent="-228594">
              <a:buFont typeface="+mj-lt"/>
              <a:buAutoNum type="arabicPeriod"/>
            </a:pPr>
            <a:r>
              <a:rPr lang="ru-RU" sz="800" dirty="0">
                <a:latin typeface="+mj-lt"/>
              </a:rPr>
              <a:t>Инструкция по применению лекарственного препарата для медицинского применения </a:t>
            </a:r>
            <a:r>
              <a:rPr lang="ru-RU" sz="800" dirty="0" err="1">
                <a:latin typeface="+mj-lt"/>
              </a:rPr>
              <a:t>Гардисил</a:t>
            </a:r>
            <a:r>
              <a:rPr lang="ru-RU" sz="800" dirty="0">
                <a:latin typeface="+mj-lt"/>
              </a:rPr>
              <a:t>®. Регистрационный номер ЛС 002293-120315.</a:t>
            </a:r>
          </a:p>
          <a:p>
            <a:pPr marL="228594" indent="-228594">
              <a:buFont typeface="+mj-lt"/>
              <a:buAutoNum type="arabicPeriod"/>
            </a:pPr>
            <a:r>
              <a:rPr lang="en-US" sz="800" dirty="0"/>
              <a:t>Garland SM et al. Impact and Effectiveness of the </a:t>
            </a:r>
            <a:r>
              <a:rPr lang="en-US" sz="800" dirty="0" err="1"/>
              <a:t>Quadrivalent</a:t>
            </a:r>
            <a:r>
              <a:rPr lang="en-US" sz="800" dirty="0"/>
              <a:t> Human Papillomavirus Vaccine: A Systematic Review of 10 Years of Real-world Experience. CID 2016;63:519-27</a:t>
            </a:r>
            <a:r>
              <a:rPr lang="ru-RU" sz="800" dirty="0"/>
              <a:t>.</a:t>
            </a:r>
          </a:p>
        </p:txBody>
      </p:sp>
      <p:sp>
        <p:nvSpPr>
          <p:cNvPr id="7" name="Rectangle 6"/>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1385505783"/>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04_VLPvsHPV copy"/>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ltGray">
          <a:xfrm>
            <a:off x="409575" y="1665312"/>
            <a:ext cx="8229600" cy="4572000"/>
          </a:xfrm>
          <a:prstGeom prst="rect">
            <a:avLst/>
          </a:prstGeom>
          <a:noFill/>
          <a:ln w="19050">
            <a:noFill/>
            <a:miter lim="800000"/>
            <a:headEnd/>
            <a:tailEnd/>
          </a:ln>
          <a:effectLst/>
          <a:extLst>
            <a:ext uri="{909E8E84-426E-40DD-AFC4-6F175D3DCCD1}">
              <a14:hiddenFill xmlns:a14="http://schemas.microsoft.com/office/drawing/2010/main">
                <a:solidFill>
                  <a:srgbClr val="FFFFFF"/>
                </a:solidFill>
              </a14:hiddenFill>
            </a:ext>
          </a:extLst>
        </p:spPr>
      </p:pic>
      <p:sp>
        <p:nvSpPr>
          <p:cNvPr id="1992708" name="Text Box 4"/>
          <p:cNvSpPr txBox="1">
            <a:spLocks noChangeArrowheads="1"/>
          </p:cNvSpPr>
          <p:nvPr/>
        </p:nvSpPr>
        <p:spPr bwMode="auto">
          <a:xfrm>
            <a:off x="4892563" y="5715029"/>
            <a:ext cx="1382944" cy="307777"/>
          </a:xfrm>
          <a:prstGeom prst="rect">
            <a:avLst/>
          </a:prstGeom>
          <a:noFill/>
          <a:ln w="9525">
            <a:noFill/>
            <a:miter lim="800000"/>
            <a:headEnd/>
            <a:tailEnd/>
          </a:ln>
          <a:effectLst/>
        </p:spPr>
        <p:txBody>
          <a:bodyPr wrap="none">
            <a:spAutoFit/>
          </a:bodyPr>
          <a:lstStyle/>
          <a:p>
            <a:pPr algn="ctr">
              <a:defRPr/>
            </a:pPr>
            <a:r>
              <a:rPr lang="ru-RU" sz="1400">
                <a:solidFill>
                  <a:schemeClr val="bg1"/>
                </a:solidFill>
                <a:effectLst>
                  <a:outerShdw blurRad="38100" dist="38100" dir="2700000" algn="tl">
                    <a:srgbClr val="000000">
                      <a:alpha val="43137"/>
                    </a:srgbClr>
                  </a:outerShdw>
                </a:effectLst>
              </a:rPr>
              <a:t>Вирусная ДНК</a:t>
            </a:r>
            <a:endParaRPr lang="en-US" sz="1400">
              <a:solidFill>
                <a:schemeClr val="bg1"/>
              </a:solidFill>
              <a:effectLst>
                <a:outerShdw blurRad="38100" dist="38100" dir="2700000" algn="tl">
                  <a:srgbClr val="000000">
                    <a:alpha val="43137"/>
                  </a:srgbClr>
                </a:outerShdw>
              </a:effectLst>
            </a:endParaRPr>
          </a:p>
        </p:txBody>
      </p:sp>
      <p:sp>
        <p:nvSpPr>
          <p:cNvPr id="1992709" name="Freeform 5"/>
          <p:cNvSpPr>
            <a:spLocks/>
          </p:cNvSpPr>
          <p:nvPr/>
        </p:nvSpPr>
        <p:spPr bwMode="auto">
          <a:xfrm>
            <a:off x="1841504" y="2936904"/>
            <a:ext cx="1420813" cy="1587"/>
          </a:xfrm>
          <a:custGeom>
            <a:avLst/>
            <a:gdLst/>
            <a:ahLst/>
            <a:cxnLst>
              <a:cxn ang="0">
                <a:pos x="0" y="0"/>
              </a:cxn>
              <a:cxn ang="0">
                <a:pos x="895" y="1"/>
              </a:cxn>
            </a:cxnLst>
            <a:rect l="0" t="0" r="r" b="b"/>
            <a:pathLst>
              <a:path w="895" h="1">
                <a:moveTo>
                  <a:pt x="0" y="0"/>
                </a:moveTo>
                <a:lnTo>
                  <a:pt x="895" y="1"/>
                </a:lnTo>
              </a:path>
            </a:pathLst>
          </a:custGeom>
          <a:noFill/>
          <a:ln w="19050" cap="flat" cmpd="sng">
            <a:noFill/>
            <a:prstDash val="solid"/>
            <a:round/>
            <a:headEnd type="none" w="med" len="med"/>
            <a:tailEnd type="none" w="med" len="med"/>
          </a:ln>
          <a:effectLst/>
        </p:spPr>
        <p:txBody>
          <a:bodyPr/>
          <a:lstStyle/>
          <a:p>
            <a:pPr>
              <a:defRPr/>
            </a:pPr>
            <a:endParaRPr lang="ru-RU" sz="1400">
              <a:solidFill>
                <a:schemeClr val="bg1"/>
              </a:solidFill>
              <a:effectLst>
                <a:outerShdw blurRad="38100" dist="38100" dir="2700000" algn="tl">
                  <a:srgbClr val="000000">
                    <a:alpha val="43137"/>
                  </a:srgbClr>
                </a:outerShdw>
              </a:effectLst>
            </a:endParaRPr>
          </a:p>
        </p:txBody>
      </p:sp>
      <p:sp>
        <p:nvSpPr>
          <p:cNvPr id="1992710" name="Freeform 6"/>
          <p:cNvSpPr>
            <a:spLocks/>
          </p:cNvSpPr>
          <p:nvPr/>
        </p:nvSpPr>
        <p:spPr bwMode="auto">
          <a:xfrm>
            <a:off x="3622675" y="2938492"/>
            <a:ext cx="1633538" cy="3175"/>
          </a:xfrm>
          <a:custGeom>
            <a:avLst/>
            <a:gdLst/>
            <a:ahLst/>
            <a:cxnLst>
              <a:cxn ang="0">
                <a:pos x="1029" y="2"/>
              </a:cxn>
              <a:cxn ang="0">
                <a:pos x="0" y="0"/>
              </a:cxn>
            </a:cxnLst>
            <a:rect l="0" t="0" r="r" b="b"/>
            <a:pathLst>
              <a:path w="1029" h="2">
                <a:moveTo>
                  <a:pt x="1029" y="2"/>
                </a:moveTo>
                <a:lnTo>
                  <a:pt x="0" y="0"/>
                </a:lnTo>
              </a:path>
            </a:pathLst>
          </a:custGeom>
          <a:noFill/>
          <a:ln w="19050" cap="flat" cmpd="sng">
            <a:noFill/>
            <a:prstDash val="solid"/>
            <a:round/>
            <a:headEnd type="none" w="med" len="med"/>
            <a:tailEnd type="none" w="med" len="med"/>
          </a:ln>
          <a:effectLst/>
        </p:spPr>
        <p:txBody>
          <a:bodyPr/>
          <a:lstStyle/>
          <a:p>
            <a:pPr>
              <a:defRPr/>
            </a:pPr>
            <a:endParaRPr lang="ru-RU" sz="1400">
              <a:solidFill>
                <a:schemeClr val="bg1"/>
              </a:solidFill>
              <a:effectLst>
                <a:outerShdw blurRad="38100" dist="38100" dir="2700000" algn="tl">
                  <a:srgbClr val="000000">
                    <a:alpha val="43137"/>
                  </a:srgbClr>
                </a:outerShdw>
              </a:effectLst>
            </a:endParaRPr>
          </a:p>
        </p:txBody>
      </p:sp>
      <p:sp>
        <p:nvSpPr>
          <p:cNvPr id="1992711" name="Freeform 7"/>
          <p:cNvSpPr>
            <a:spLocks/>
          </p:cNvSpPr>
          <p:nvPr/>
        </p:nvSpPr>
        <p:spPr bwMode="auto">
          <a:xfrm flipH="1" flipV="1">
            <a:off x="6108705" y="5378479"/>
            <a:ext cx="1001713" cy="504825"/>
          </a:xfrm>
          <a:custGeom>
            <a:avLst/>
            <a:gdLst/>
            <a:ahLst/>
            <a:cxnLst>
              <a:cxn ang="0">
                <a:pos x="0" y="365"/>
              </a:cxn>
              <a:cxn ang="0">
                <a:pos x="0" y="0"/>
              </a:cxn>
              <a:cxn ang="0">
                <a:pos x="326" y="0"/>
              </a:cxn>
            </a:cxnLst>
            <a:rect l="0" t="0" r="r" b="b"/>
            <a:pathLst>
              <a:path w="326" h="365">
                <a:moveTo>
                  <a:pt x="0" y="365"/>
                </a:moveTo>
                <a:lnTo>
                  <a:pt x="0" y="0"/>
                </a:lnTo>
                <a:lnTo>
                  <a:pt x="326" y="0"/>
                </a:lnTo>
              </a:path>
            </a:pathLst>
          </a:custGeom>
          <a:noFill/>
          <a:ln w="19050" cap="flat" cmpd="sng">
            <a:noFill/>
            <a:prstDash val="solid"/>
            <a:round/>
            <a:headEnd type="none" w="med" len="med"/>
            <a:tailEnd type="none" w="med" len="med"/>
          </a:ln>
          <a:effectLst/>
        </p:spPr>
        <p:txBody>
          <a:bodyPr/>
          <a:lstStyle/>
          <a:p>
            <a:pPr>
              <a:defRPr/>
            </a:pPr>
            <a:endParaRPr lang="ru-RU" sz="1400">
              <a:solidFill>
                <a:schemeClr val="bg1"/>
              </a:solidFill>
              <a:effectLst>
                <a:outerShdw blurRad="38100" dist="38100" dir="2700000" algn="tl">
                  <a:srgbClr val="000000">
                    <a:alpha val="43137"/>
                  </a:srgbClr>
                </a:outerShdw>
              </a:effectLst>
            </a:endParaRPr>
          </a:p>
        </p:txBody>
      </p:sp>
      <p:sp>
        <p:nvSpPr>
          <p:cNvPr id="1992712" name="Rectangle 8"/>
          <p:cNvSpPr>
            <a:spLocks noChangeArrowheads="1"/>
          </p:cNvSpPr>
          <p:nvPr/>
        </p:nvSpPr>
        <p:spPr bwMode="auto">
          <a:xfrm>
            <a:off x="5770563" y="1746279"/>
            <a:ext cx="2537874" cy="307777"/>
          </a:xfrm>
          <a:prstGeom prst="rect">
            <a:avLst/>
          </a:prstGeom>
          <a:noFill/>
          <a:ln w="9525">
            <a:noFill/>
            <a:miter lim="800000"/>
            <a:headEnd/>
            <a:tailEnd/>
          </a:ln>
          <a:effectLst/>
        </p:spPr>
        <p:txBody>
          <a:bodyPr wrap="none">
            <a:spAutoFit/>
          </a:bodyPr>
          <a:lstStyle/>
          <a:p>
            <a:pPr>
              <a:defRPr/>
            </a:pPr>
            <a:r>
              <a:rPr lang="ru-RU" sz="1400" dirty="0">
                <a:solidFill>
                  <a:schemeClr val="bg1"/>
                </a:solidFill>
                <a:effectLst>
                  <a:outerShdw blurRad="38100" dist="38100" dir="2700000" algn="tl">
                    <a:srgbClr val="000000">
                      <a:alpha val="43137"/>
                    </a:srgbClr>
                  </a:outerShdw>
                </a:effectLst>
              </a:rPr>
              <a:t>Инфекционный вирион ВПЧ</a:t>
            </a:r>
            <a:endParaRPr lang="en-US" sz="1400" dirty="0">
              <a:solidFill>
                <a:schemeClr val="bg1"/>
              </a:solidFill>
              <a:effectLst>
                <a:outerShdw blurRad="38100" dist="38100" dir="2700000" algn="tl">
                  <a:srgbClr val="000000">
                    <a:alpha val="43137"/>
                  </a:srgbClr>
                </a:outerShdw>
              </a:effectLst>
            </a:endParaRPr>
          </a:p>
        </p:txBody>
      </p:sp>
      <p:sp>
        <p:nvSpPr>
          <p:cNvPr id="1992713" name="Rectangle 9"/>
          <p:cNvSpPr>
            <a:spLocks noChangeArrowheads="1"/>
          </p:cNvSpPr>
          <p:nvPr/>
        </p:nvSpPr>
        <p:spPr bwMode="auto">
          <a:xfrm>
            <a:off x="544513" y="1787552"/>
            <a:ext cx="3774238" cy="307777"/>
          </a:xfrm>
          <a:prstGeom prst="rect">
            <a:avLst/>
          </a:prstGeom>
          <a:noFill/>
          <a:ln w="9525">
            <a:noFill/>
            <a:miter lim="800000"/>
            <a:headEnd/>
            <a:tailEnd/>
          </a:ln>
          <a:effectLst/>
        </p:spPr>
        <p:txBody>
          <a:bodyPr wrap="none">
            <a:spAutoFit/>
          </a:bodyPr>
          <a:lstStyle/>
          <a:p>
            <a:pPr>
              <a:defRPr/>
            </a:pPr>
            <a:r>
              <a:rPr lang="ru-RU" sz="1400" dirty="0">
                <a:solidFill>
                  <a:schemeClr val="bg1"/>
                </a:solidFill>
                <a:effectLst>
                  <a:outerShdw blurRad="38100" dist="38100" dir="2700000" algn="tl">
                    <a:srgbClr val="000000">
                      <a:alpha val="43137"/>
                    </a:srgbClr>
                  </a:outerShdw>
                </a:effectLst>
              </a:rPr>
              <a:t>Неинфекционная вирусоподобная частица</a:t>
            </a:r>
            <a:endParaRPr lang="en-US" sz="1400" dirty="0">
              <a:solidFill>
                <a:schemeClr val="bg1"/>
              </a:solidFill>
              <a:effectLst>
                <a:outerShdw blurRad="38100" dist="38100" dir="2700000" algn="tl">
                  <a:srgbClr val="000000">
                    <a:alpha val="43137"/>
                  </a:srgbClr>
                </a:outerShdw>
              </a:effectLst>
            </a:endParaRPr>
          </a:p>
        </p:txBody>
      </p:sp>
      <p:sp>
        <p:nvSpPr>
          <p:cNvPr id="1992714" name="Text Box 10"/>
          <p:cNvSpPr txBox="1">
            <a:spLocks noChangeArrowheads="1"/>
          </p:cNvSpPr>
          <p:nvPr/>
        </p:nvSpPr>
        <p:spPr bwMode="auto">
          <a:xfrm>
            <a:off x="2533747" y="2524151"/>
            <a:ext cx="1792094" cy="523220"/>
          </a:xfrm>
          <a:prstGeom prst="rect">
            <a:avLst/>
          </a:prstGeom>
          <a:noFill/>
          <a:ln w="9525">
            <a:noFill/>
            <a:miter lim="800000"/>
            <a:headEnd/>
            <a:tailEnd/>
          </a:ln>
          <a:effectLst/>
        </p:spPr>
        <p:txBody>
          <a:bodyPr wrap="none">
            <a:spAutoFit/>
          </a:bodyPr>
          <a:lstStyle/>
          <a:p>
            <a:pPr algn="ctr">
              <a:defRPr/>
            </a:pPr>
            <a:r>
              <a:rPr lang="ru-RU" sz="1400" dirty="0">
                <a:solidFill>
                  <a:schemeClr val="bg1"/>
                </a:solidFill>
                <a:effectLst>
                  <a:outerShdw blurRad="38100" dist="38100" dir="2700000" algn="tl">
                    <a:srgbClr val="000000">
                      <a:alpha val="43137"/>
                    </a:srgbClr>
                  </a:outerShdw>
                </a:effectLst>
              </a:rPr>
              <a:t>Протеины </a:t>
            </a:r>
            <a:r>
              <a:rPr lang="ru-RU" sz="1400" dirty="0" err="1">
                <a:solidFill>
                  <a:schemeClr val="bg1"/>
                </a:solidFill>
                <a:effectLst>
                  <a:outerShdw blurRad="38100" dist="38100" dir="2700000" algn="tl">
                    <a:srgbClr val="000000">
                      <a:alpha val="43137"/>
                    </a:srgbClr>
                  </a:outerShdw>
                </a:effectLst>
              </a:rPr>
              <a:t>капсида</a:t>
            </a:r>
            <a:r>
              <a:rPr lang="en-US" sz="1400" dirty="0">
                <a:solidFill>
                  <a:schemeClr val="bg1"/>
                </a:solidFill>
                <a:effectLst>
                  <a:outerShdw blurRad="38100" dist="38100" dir="2700000" algn="tl">
                    <a:srgbClr val="000000">
                      <a:alpha val="43137"/>
                    </a:srgbClr>
                  </a:outerShdw>
                </a:effectLst>
              </a:rPr>
              <a:t>:</a:t>
            </a:r>
          </a:p>
          <a:p>
            <a:pPr algn="ctr">
              <a:defRPr/>
            </a:pPr>
            <a:r>
              <a:rPr lang="en-US" sz="1400" dirty="0">
                <a:solidFill>
                  <a:schemeClr val="bg1"/>
                </a:solidFill>
                <a:effectLst>
                  <a:outerShdw blurRad="38100" dist="38100" dir="2700000" algn="tl">
                    <a:srgbClr val="000000">
                      <a:alpha val="43137"/>
                    </a:srgbClr>
                  </a:outerShdw>
                </a:effectLst>
              </a:rPr>
              <a:t>L1</a:t>
            </a:r>
          </a:p>
        </p:txBody>
      </p:sp>
      <p:sp>
        <p:nvSpPr>
          <p:cNvPr id="1992715" name="Text Box 11"/>
          <p:cNvSpPr txBox="1">
            <a:spLocks noChangeArrowheads="1"/>
          </p:cNvSpPr>
          <p:nvPr/>
        </p:nvSpPr>
        <p:spPr bwMode="auto">
          <a:xfrm>
            <a:off x="5709019" y="5153051"/>
            <a:ext cx="383439" cy="523220"/>
          </a:xfrm>
          <a:prstGeom prst="rect">
            <a:avLst/>
          </a:prstGeom>
          <a:noFill/>
          <a:ln w="9525">
            <a:noFill/>
            <a:miter lim="800000"/>
            <a:headEnd/>
            <a:tailEnd/>
          </a:ln>
          <a:effectLst/>
        </p:spPr>
        <p:txBody>
          <a:bodyPr wrap="none">
            <a:spAutoFit/>
          </a:bodyPr>
          <a:lstStyle/>
          <a:p>
            <a:pPr algn="ctr">
              <a:defRPr/>
            </a:pPr>
            <a:endParaRPr lang="en-US" sz="1400">
              <a:solidFill>
                <a:schemeClr val="bg1"/>
              </a:solidFill>
              <a:effectLst>
                <a:outerShdw blurRad="38100" dist="38100" dir="2700000" algn="tl">
                  <a:srgbClr val="000000">
                    <a:alpha val="43137"/>
                  </a:srgbClr>
                </a:outerShdw>
              </a:effectLst>
            </a:endParaRPr>
          </a:p>
          <a:p>
            <a:pPr algn="ctr">
              <a:defRPr/>
            </a:pPr>
            <a:r>
              <a:rPr lang="en-US" sz="1400">
                <a:solidFill>
                  <a:schemeClr val="bg1"/>
                </a:solidFill>
                <a:effectLst>
                  <a:outerShdw blurRad="38100" dist="38100" dir="2700000" algn="tl">
                    <a:srgbClr val="000000">
                      <a:alpha val="43137"/>
                    </a:srgbClr>
                  </a:outerShdw>
                </a:effectLst>
              </a:rPr>
              <a:t>L2</a:t>
            </a:r>
          </a:p>
        </p:txBody>
      </p:sp>
      <p:sp>
        <p:nvSpPr>
          <p:cNvPr id="1992716" name="Freeform 12"/>
          <p:cNvSpPr>
            <a:spLocks/>
          </p:cNvSpPr>
          <p:nvPr/>
        </p:nvSpPr>
        <p:spPr bwMode="auto">
          <a:xfrm flipH="1" flipV="1">
            <a:off x="6121405" y="5294341"/>
            <a:ext cx="455613" cy="284163"/>
          </a:xfrm>
          <a:custGeom>
            <a:avLst/>
            <a:gdLst/>
            <a:ahLst/>
            <a:cxnLst>
              <a:cxn ang="0">
                <a:pos x="0" y="365"/>
              </a:cxn>
              <a:cxn ang="0">
                <a:pos x="0" y="0"/>
              </a:cxn>
              <a:cxn ang="0">
                <a:pos x="326" y="0"/>
              </a:cxn>
            </a:cxnLst>
            <a:rect l="0" t="0" r="r" b="b"/>
            <a:pathLst>
              <a:path w="326" h="365">
                <a:moveTo>
                  <a:pt x="0" y="365"/>
                </a:moveTo>
                <a:lnTo>
                  <a:pt x="0" y="0"/>
                </a:lnTo>
                <a:lnTo>
                  <a:pt x="326" y="0"/>
                </a:lnTo>
              </a:path>
            </a:pathLst>
          </a:custGeom>
          <a:noFill/>
          <a:ln w="19050" cap="flat" cmpd="sng">
            <a:noFill/>
            <a:prstDash val="solid"/>
            <a:round/>
            <a:headEnd type="none" w="med" len="med"/>
            <a:tailEnd type="none" w="med" len="med"/>
          </a:ln>
          <a:effectLst/>
        </p:spPr>
        <p:txBody>
          <a:bodyPr/>
          <a:lstStyle/>
          <a:p>
            <a:pPr>
              <a:defRPr/>
            </a:pPr>
            <a:endParaRPr lang="ru-RU" sz="1400">
              <a:solidFill>
                <a:schemeClr val="bg1"/>
              </a:solidFill>
              <a:effectLst>
                <a:outerShdw blurRad="38100" dist="38100" dir="2700000" algn="tl">
                  <a:srgbClr val="000000">
                    <a:alpha val="43137"/>
                  </a:srgbClr>
                </a:outerShdw>
              </a:effectLst>
            </a:endParaRPr>
          </a:p>
        </p:txBody>
      </p:sp>
      <p:sp>
        <p:nvSpPr>
          <p:cNvPr id="1992717" name="Text Box 13"/>
          <p:cNvSpPr txBox="1">
            <a:spLocks noChangeArrowheads="1"/>
          </p:cNvSpPr>
          <p:nvPr/>
        </p:nvSpPr>
        <p:spPr bwMode="auto">
          <a:xfrm>
            <a:off x="545866" y="5835679"/>
            <a:ext cx="2358402" cy="307777"/>
          </a:xfrm>
          <a:prstGeom prst="rect">
            <a:avLst/>
          </a:prstGeom>
          <a:noFill/>
          <a:ln w="9525">
            <a:noFill/>
            <a:miter lim="800000"/>
            <a:headEnd/>
            <a:tailEnd/>
          </a:ln>
          <a:effectLst/>
        </p:spPr>
        <p:txBody>
          <a:bodyPr wrap="none">
            <a:spAutoFit/>
          </a:bodyPr>
          <a:lstStyle/>
          <a:p>
            <a:pPr algn="ctr">
              <a:defRPr/>
            </a:pPr>
            <a:r>
              <a:rPr lang="ru-RU" sz="1400" dirty="0">
                <a:solidFill>
                  <a:schemeClr val="bg1"/>
                </a:solidFill>
                <a:effectLst>
                  <a:outerShdw blurRad="38100" dist="38100" dir="2700000" algn="tl">
                    <a:srgbClr val="000000">
                      <a:alpha val="43137"/>
                    </a:srgbClr>
                  </a:outerShdw>
                </a:effectLst>
              </a:rPr>
              <a:t>Отсутствие вирусной ДНК</a:t>
            </a:r>
            <a:endParaRPr lang="en-US" sz="1400" dirty="0">
              <a:solidFill>
                <a:schemeClr val="bg1"/>
              </a:solidFill>
              <a:effectLst>
                <a:outerShdw blurRad="38100" dist="38100" dir="2700000" algn="tl">
                  <a:srgbClr val="000000">
                    <a:alpha val="43137"/>
                  </a:srgbClr>
                </a:outerShdw>
              </a:effectLst>
            </a:endParaRPr>
          </a:p>
        </p:txBody>
      </p:sp>
      <p:sp>
        <p:nvSpPr>
          <p:cNvPr id="1992718" name="Freeform 14"/>
          <p:cNvSpPr>
            <a:spLocks/>
          </p:cNvSpPr>
          <p:nvPr/>
        </p:nvSpPr>
        <p:spPr bwMode="auto">
          <a:xfrm flipH="1" flipV="1">
            <a:off x="2125663" y="5397529"/>
            <a:ext cx="1001712" cy="504825"/>
          </a:xfrm>
          <a:custGeom>
            <a:avLst/>
            <a:gdLst/>
            <a:ahLst/>
            <a:cxnLst>
              <a:cxn ang="0">
                <a:pos x="0" y="365"/>
              </a:cxn>
              <a:cxn ang="0">
                <a:pos x="0" y="0"/>
              </a:cxn>
              <a:cxn ang="0">
                <a:pos x="326" y="0"/>
              </a:cxn>
            </a:cxnLst>
            <a:rect l="0" t="0" r="r" b="b"/>
            <a:pathLst>
              <a:path w="326" h="365">
                <a:moveTo>
                  <a:pt x="0" y="365"/>
                </a:moveTo>
                <a:lnTo>
                  <a:pt x="0" y="0"/>
                </a:lnTo>
                <a:lnTo>
                  <a:pt x="326" y="0"/>
                </a:lnTo>
              </a:path>
            </a:pathLst>
          </a:custGeom>
          <a:noFill/>
          <a:ln w="19050" cap="flat" cmpd="sng">
            <a:noFill/>
            <a:prstDash val="solid"/>
            <a:round/>
            <a:headEnd type="none" w="med" len="med"/>
            <a:tailEnd type="none" w="med" len="med"/>
          </a:ln>
          <a:effectLst/>
        </p:spPr>
        <p:txBody>
          <a:bodyPr/>
          <a:lstStyle/>
          <a:p>
            <a:pPr>
              <a:defRPr/>
            </a:pPr>
            <a:endParaRPr lang="ru-RU" sz="1400">
              <a:solidFill>
                <a:schemeClr val="bg1"/>
              </a:solidFill>
              <a:effectLst>
                <a:outerShdw blurRad="38100" dist="38100" dir="2700000" algn="tl">
                  <a:srgbClr val="000000">
                    <a:alpha val="43137"/>
                  </a:srgbClr>
                </a:outerShdw>
              </a:effectLst>
            </a:endParaRPr>
          </a:p>
        </p:txBody>
      </p:sp>
      <p:sp>
        <p:nvSpPr>
          <p:cNvPr id="1992719" name="Text Box 15"/>
          <p:cNvSpPr txBox="1">
            <a:spLocks noChangeArrowheads="1"/>
          </p:cNvSpPr>
          <p:nvPr/>
        </p:nvSpPr>
        <p:spPr bwMode="auto">
          <a:xfrm>
            <a:off x="606648" y="4983187"/>
            <a:ext cx="1661096" cy="523220"/>
          </a:xfrm>
          <a:prstGeom prst="rect">
            <a:avLst/>
          </a:prstGeom>
          <a:noFill/>
          <a:ln w="9525">
            <a:noFill/>
            <a:miter lim="800000"/>
            <a:headEnd/>
            <a:tailEnd/>
          </a:ln>
          <a:effectLst/>
        </p:spPr>
        <p:txBody>
          <a:bodyPr wrap="none">
            <a:spAutoFit/>
          </a:bodyPr>
          <a:lstStyle/>
          <a:p>
            <a:pPr algn="ctr">
              <a:defRPr/>
            </a:pPr>
            <a:r>
              <a:rPr lang="ru-RU" sz="1400" dirty="0">
                <a:solidFill>
                  <a:schemeClr val="bg1"/>
                </a:solidFill>
                <a:effectLst>
                  <a:outerShdw blurRad="38100" dist="38100" dir="2700000" algn="tl">
                    <a:srgbClr val="000000">
                      <a:alpha val="43137"/>
                    </a:srgbClr>
                  </a:outerShdw>
                </a:effectLst>
              </a:rPr>
              <a:t>Отсутствие белка</a:t>
            </a:r>
            <a:endParaRPr lang="en-US" sz="1400" dirty="0">
              <a:solidFill>
                <a:schemeClr val="bg1"/>
              </a:solidFill>
              <a:effectLst>
                <a:outerShdw blurRad="38100" dist="38100" dir="2700000" algn="tl">
                  <a:srgbClr val="000000">
                    <a:alpha val="43137"/>
                  </a:srgbClr>
                </a:outerShdw>
              </a:effectLst>
            </a:endParaRPr>
          </a:p>
          <a:p>
            <a:pPr algn="ctr">
              <a:defRPr/>
            </a:pPr>
            <a:r>
              <a:rPr lang="en-US" sz="1400" dirty="0">
                <a:solidFill>
                  <a:schemeClr val="bg1"/>
                </a:solidFill>
                <a:effectLst>
                  <a:outerShdw blurRad="38100" dist="38100" dir="2700000" algn="tl">
                    <a:srgbClr val="000000">
                      <a:alpha val="43137"/>
                    </a:srgbClr>
                  </a:outerShdw>
                </a:effectLst>
              </a:rPr>
              <a:t>L2 </a:t>
            </a:r>
          </a:p>
        </p:txBody>
      </p:sp>
      <p:sp>
        <p:nvSpPr>
          <p:cNvPr id="1992720" name="Freeform 16"/>
          <p:cNvSpPr>
            <a:spLocks/>
          </p:cNvSpPr>
          <p:nvPr/>
        </p:nvSpPr>
        <p:spPr bwMode="auto">
          <a:xfrm flipH="1" flipV="1">
            <a:off x="2138364" y="5313391"/>
            <a:ext cx="455612" cy="284163"/>
          </a:xfrm>
          <a:custGeom>
            <a:avLst/>
            <a:gdLst/>
            <a:ahLst/>
            <a:cxnLst>
              <a:cxn ang="0">
                <a:pos x="0" y="365"/>
              </a:cxn>
              <a:cxn ang="0">
                <a:pos x="0" y="0"/>
              </a:cxn>
              <a:cxn ang="0">
                <a:pos x="326" y="0"/>
              </a:cxn>
            </a:cxnLst>
            <a:rect l="0" t="0" r="r" b="b"/>
            <a:pathLst>
              <a:path w="326" h="365">
                <a:moveTo>
                  <a:pt x="0" y="365"/>
                </a:moveTo>
                <a:lnTo>
                  <a:pt x="0" y="0"/>
                </a:lnTo>
                <a:lnTo>
                  <a:pt x="326" y="0"/>
                </a:lnTo>
              </a:path>
            </a:pathLst>
          </a:custGeom>
          <a:noFill/>
          <a:ln w="19050" cap="flat" cmpd="sng">
            <a:noFill/>
            <a:prstDash val="solid"/>
            <a:round/>
            <a:headEnd type="none" w="med" len="med"/>
            <a:tailEnd type="none" w="med" len="med"/>
          </a:ln>
          <a:effectLst/>
        </p:spPr>
        <p:txBody>
          <a:bodyPr/>
          <a:lstStyle/>
          <a:p>
            <a:pPr>
              <a:defRPr/>
            </a:pPr>
            <a:endParaRPr lang="ru-RU" sz="140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14808" y="6669940"/>
            <a:ext cx="9129192" cy="215444"/>
          </a:xfrm>
          <a:prstGeom prst="rect">
            <a:avLst/>
          </a:prstGeom>
        </p:spPr>
        <p:txBody>
          <a:bodyPr wrap="square">
            <a:spAutoFit/>
          </a:bodyPr>
          <a:lstStyle/>
          <a:p>
            <a:pPr marL="228594" indent="-228594">
              <a:buFont typeface="+mj-lt"/>
              <a:buAutoNum type="arabicPeriod"/>
            </a:pPr>
            <a:r>
              <a:rPr lang="ru-RU" sz="800" dirty="0">
                <a:latin typeface="+mj-lt"/>
              </a:rPr>
              <a:t>Инструкция по применению лекарственного препарата для медицинского применения </a:t>
            </a:r>
            <a:r>
              <a:rPr lang="ru-RU" sz="800" dirty="0" err="1">
                <a:latin typeface="+mj-lt"/>
              </a:rPr>
              <a:t>Гардисил</a:t>
            </a:r>
            <a:r>
              <a:rPr lang="ru-RU" sz="800" dirty="0">
                <a:latin typeface="+mj-lt"/>
              </a:rPr>
              <a:t>®. Регистрационный номер ЛС 002293-120315.</a:t>
            </a:r>
          </a:p>
        </p:txBody>
      </p:sp>
      <p:sp>
        <p:nvSpPr>
          <p:cNvPr id="19" name="Title 1"/>
          <p:cNvSpPr txBox="1">
            <a:spLocks/>
          </p:cNvSpPr>
          <p:nvPr/>
        </p:nvSpPr>
        <p:spPr>
          <a:xfrm>
            <a:off x="14808" y="332656"/>
            <a:ext cx="9129192" cy="990600"/>
          </a:xfrm>
          <a:prstGeom prst="rect">
            <a:avLst/>
          </a:prstGeom>
        </p:spPr>
        <p:txBody>
          <a:bodyPr vert="horz" lIns="91440" tIns="45720" rIns="91440" bIns="45720" rtlCol="0" anchor="t" anchorCtr="0">
            <a:noAutofit/>
          </a:bodyPr>
          <a:lstStyle>
            <a:defPPr>
              <a:defRPr lang="ru-RU"/>
            </a:defPPr>
            <a:lvl1pPr>
              <a:spcBef>
                <a:spcPct val="0"/>
              </a:spcBef>
              <a:buNone/>
              <a:defRPr sz="3200" b="1" spc="-100" baseline="0">
                <a:solidFill>
                  <a:schemeClr val="tx2"/>
                </a:solidFill>
                <a:latin typeface="+mj-lt"/>
                <a:ea typeface="+mj-ea"/>
                <a:cs typeface="+mj-cs"/>
              </a:defRPr>
            </a:lvl1pPr>
          </a:lstStyle>
          <a:p>
            <a:r>
              <a:rPr lang="ru-RU" altLang="ru-RU" dirty="0"/>
              <a:t>Рекомбинантная вакцина</a:t>
            </a:r>
            <a:r>
              <a:rPr lang="en-GB" altLang="ru-RU" dirty="0"/>
              <a:t> </a:t>
            </a:r>
            <a:r>
              <a:rPr lang="ru-RU" altLang="ru-RU" dirty="0"/>
              <a:t/>
            </a:r>
            <a:br>
              <a:rPr lang="ru-RU" altLang="ru-RU" dirty="0"/>
            </a:br>
            <a:r>
              <a:rPr lang="en-GB" altLang="ru-RU" dirty="0"/>
              <a:t>(</a:t>
            </a:r>
            <a:r>
              <a:rPr lang="ru-RU" altLang="ru-RU" dirty="0"/>
              <a:t>не содержит живых вирусов</a:t>
            </a:r>
            <a:r>
              <a:rPr lang="en-GB" altLang="ru-RU" dirty="0"/>
              <a:t>)</a:t>
            </a:r>
          </a:p>
        </p:txBody>
      </p:sp>
      <p:sp>
        <p:nvSpPr>
          <p:cNvPr id="18" name="Rectangle 17"/>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3569482588"/>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Позиция ВОЗ</a:t>
            </a:r>
            <a:endParaRPr lang="ru-RU" dirty="0"/>
          </a:p>
        </p:txBody>
      </p:sp>
      <p:sp>
        <p:nvSpPr>
          <p:cNvPr id="3" name="Объект 2"/>
          <p:cNvSpPr>
            <a:spLocks noGrp="1"/>
          </p:cNvSpPr>
          <p:nvPr>
            <p:ph idx="1"/>
          </p:nvPr>
        </p:nvSpPr>
        <p:spPr>
          <a:xfrm>
            <a:off x="1435608" y="1124744"/>
            <a:ext cx="7498080" cy="5472608"/>
          </a:xfrm>
        </p:spPr>
        <p:txBody>
          <a:bodyPr>
            <a:normAutofit fontScale="62500" lnSpcReduction="20000"/>
          </a:bodyPr>
          <a:lstStyle/>
          <a:p>
            <a:pPr marL="82296" indent="0">
              <a:buNone/>
            </a:pPr>
            <a:r>
              <a:rPr lang="ru-RU" b="1" dirty="0">
                <a:solidFill>
                  <a:srgbClr val="0070C0"/>
                </a:solidFill>
              </a:rPr>
              <a:t>Вакцинация вторичных целевых групп населения </a:t>
            </a:r>
            <a:r>
              <a:rPr lang="ru-RU" b="1" dirty="0" smtClean="0">
                <a:solidFill>
                  <a:srgbClr val="0070C0"/>
                </a:solidFill>
              </a:rPr>
              <a:t> девочек-подростков </a:t>
            </a:r>
            <a:r>
              <a:rPr lang="ru-RU" b="1" dirty="0">
                <a:solidFill>
                  <a:srgbClr val="0070C0"/>
                </a:solidFill>
              </a:rPr>
              <a:t>более старшего возраста или </a:t>
            </a:r>
            <a:r>
              <a:rPr lang="ru-RU" b="1" dirty="0" smtClean="0">
                <a:solidFill>
                  <a:srgbClr val="0070C0"/>
                </a:solidFill>
              </a:rPr>
              <a:t>молодых </a:t>
            </a:r>
            <a:r>
              <a:rPr lang="ru-RU" b="1" dirty="0">
                <a:solidFill>
                  <a:srgbClr val="0070C0"/>
                </a:solidFill>
              </a:rPr>
              <a:t>женщин рекомендуется, если только </a:t>
            </a:r>
            <a:r>
              <a:rPr lang="ru-RU" b="1" dirty="0" smtClean="0">
                <a:solidFill>
                  <a:srgbClr val="0070C0"/>
                </a:solidFill>
              </a:rPr>
              <a:t>она:</a:t>
            </a:r>
            <a:endParaRPr lang="ru-RU" b="1" dirty="0">
              <a:solidFill>
                <a:srgbClr val="0070C0"/>
              </a:solidFill>
            </a:endParaRPr>
          </a:p>
          <a:p>
            <a:pPr marL="82296" indent="0">
              <a:buNone/>
            </a:pPr>
            <a:r>
              <a:rPr lang="ru-RU" dirty="0" smtClean="0"/>
              <a:t>–Возможна</a:t>
            </a:r>
            <a:endParaRPr lang="ru-RU" dirty="0"/>
          </a:p>
          <a:p>
            <a:pPr marL="82296" indent="0">
              <a:buNone/>
            </a:pPr>
            <a:r>
              <a:rPr lang="ru-RU" dirty="0" smtClean="0"/>
              <a:t>–Приемлема</a:t>
            </a:r>
            <a:endParaRPr lang="ru-RU" dirty="0"/>
          </a:p>
          <a:p>
            <a:pPr marL="82296" indent="0">
              <a:buNone/>
            </a:pPr>
            <a:r>
              <a:rPr lang="ru-RU" dirty="0" smtClean="0"/>
              <a:t>–Экономически </a:t>
            </a:r>
            <a:r>
              <a:rPr lang="ru-RU" dirty="0"/>
              <a:t>эффективна</a:t>
            </a:r>
          </a:p>
          <a:p>
            <a:pPr marL="82296" indent="0">
              <a:buNone/>
            </a:pPr>
            <a:r>
              <a:rPr lang="ru-RU" dirty="0" smtClean="0"/>
              <a:t>–Не </a:t>
            </a:r>
            <a:r>
              <a:rPr lang="ru-RU" dirty="0"/>
              <a:t>отвлекает ресурсы от вакцинации основной целевой группы </a:t>
            </a:r>
            <a:r>
              <a:rPr lang="ru-RU" dirty="0" smtClean="0"/>
              <a:t>населения</a:t>
            </a:r>
            <a:endParaRPr lang="ru-RU" dirty="0"/>
          </a:p>
          <a:p>
            <a:pPr marL="82296" indent="0">
              <a:buNone/>
            </a:pPr>
            <a:r>
              <a:rPr lang="ru-RU" dirty="0" smtClean="0"/>
              <a:t>–Не </a:t>
            </a:r>
            <a:r>
              <a:rPr lang="ru-RU" dirty="0"/>
              <a:t>отвлекает ресурсы от программ эффективного скрининга по </a:t>
            </a:r>
            <a:r>
              <a:rPr lang="ru-RU" dirty="0" smtClean="0"/>
              <a:t>поводу </a:t>
            </a:r>
            <a:r>
              <a:rPr lang="ru-RU" dirty="0"/>
              <a:t>рака шейки матки</a:t>
            </a:r>
          </a:p>
          <a:p>
            <a:pPr marL="82296" indent="0">
              <a:buNone/>
            </a:pPr>
            <a:endParaRPr lang="ru-RU" dirty="0"/>
          </a:p>
          <a:p>
            <a:pPr marL="82296" indent="0">
              <a:buNone/>
            </a:pPr>
            <a:r>
              <a:rPr lang="ru-RU" b="1" dirty="0">
                <a:solidFill>
                  <a:srgbClr val="0070C0"/>
                </a:solidFill>
              </a:rPr>
              <a:t>Вакцинация мужчин не рекомендуется, как приоритетная, </a:t>
            </a:r>
            <a:r>
              <a:rPr lang="ru-RU" b="1" dirty="0" smtClean="0">
                <a:solidFill>
                  <a:srgbClr val="0070C0"/>
                </a:solidFill>
              </a:rPr>
              <a:t>особенно </a:t>
            </a:r>
            <a:r>
              <a:rPr lang="ru-RU" b="1" dirty="0">
                <a:solidFill>
                  <a:srgbClr val="0070C0"/>
                </a:solidFill>
              </a:rPr>
              <a:t>при наличии ограниченных </a:t>
            </a:r>
            <a:r>
              <a:rPr lang="ru-RU" b="1" dirty="0" smtClean="0">
                <a:solidFill>
                  <a:srgbClr val="0070C0"/>
                </a:solidFill>
              </a:rPr>
              <a:t>ресурсов</a:t>
            </a:r>
            <a:endParaRPr lang="ru-RU" b="1" dirty="0">
              <a:solidFill>
                <a:srgbClr val="0070C0"/>
              </a:solidFill>
            </a:endParaRPr>
          </a:p>
          <a:p>
            <a:pPr marL="82296" indent="0">
              <a:buNone/>
            </a:pPr>
            <a:r>
              <a:rPr lang="ru-RU" dirty="0" smtClean="0"/>
              <a:t>–Имеющиеся </a:t>
            </a:r>
            <a:r>
              <a:rPr lang="ru-RU" dirty="0"/>
              <a:t>данные указывают, что преимущественным </a:t>
            </a:r>
            <a:r>
              <a:rPr lang="ru-RU" dirty="0" smtClean="0"/>
              <a:t>приоритетом </a:t>
            </a:r>
            <a:r>
              <a:rPr lang="ru-RU" dirty="0"/>
              <a:t>должно быть снижение заболеваемости раком </a:t>
            </a:r>
            <a:r>
              <a:rPr lang="ru-RU" dirty="0" smtClean="0"/>
              <a:t>шейки </a:t>
            </a:r>
            <a:r>
              <a:rPr lang="ru-RU" dirty="0"/>
              <a:t>матки путем своевременной вакцинации молодых женщин </a:t>
            </a:r>
            <a:r>
              <a:rPr lang="ru-RU" dirty="0" smtClean="0"/>
              <a:t>и </a:t>
            </a:r>
            <a:r>
              <a:rPr lang="ru-RU" dirty="0"/>
              <a:t>достижения высокого уровня охвата каждой дозой вакцины</a:t>
            </a:r>
          </a:p>
          <a:p>
            <a:pPr marL="82296" indent="0">
              <a:buNone/>
            </a:pPr>
            <a:r>
              <a:rPr lang="ru-RU" dirty="0"/>
              <a:t>.</a:t>
            </a:r>
          </a:p>
          <a:p>
            <a:pPr marL="82296" indent="0">
              <a:buNone/>
            </a:pPr>
            <a:endParaRPr lang="ru-RU" dirty="0"/>
          </a:p>
        </p:txBody>
      </p:sp>
    </p:spTree>
    <p:extLst>
      <p:ext uri="{BB962C8B-B14F-4D97-AF65-F5344CB8AC3E}">
        <p14:creationId xmlns:p14="http://schemas.microsoft.com/office/powerpoint/2010/main" val="15155453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sz="3100" b="1" dirty="0">
                <a:solidFill>
                  <a:srgbClr val="FF0000"/>
                </a:solidFill>
                <a:effectLst/>
              </a:rPr>
              <a:t>Календарь прививок для </a:t>
            </a:r>
            <a:r>
              <a:rPr lang="ru-RU" sz="3100" b="1" dirty="0" err="1" smtClean="0">
                <a:solidFill>
                  <a:srgbClr val="FF0000"/>
                </a:solidFill>
                <a:effectLst/>
              </a:rPr>
              <a:t>бивалентной</a:t>
            </a:r>
            <a:r>
              <a:rPr lang="ru-RU" sz="3100" b="1" dirty="0">
                <a:solidFill>
                  <a:srgbClr val="FF0000"/>
                </a:solidFill>
                <a:effectLst/>
              </a:rPr>
              <a:t/>
            </a:r>
            <a:br>
              <a:rPr lang="ru-RU" sz="3100" b="1" dirty="0">
                <a:solidFill>
                  <a:srgbClr val="FF0000"/>
                </a:solidFill>
                <a:effectLst/>
              </a:rPr>
            </a:br>
            <a:r>
              <a:rPr lang="ru-RU" sz="3100" b="1" dirty="0">
                <a:solidFill>
                  <a:srgbClr val="FF0000"/>
                </a:solidFill>
                <a:effectLst/>
              </a:rPr>
              <a:t>и </a:t>
            </a:r>
            <a:r>
              <a:rPr lang="ru-RU" sz="3100" b="1" dirty="0" smtClean="0">
                <a:solidFill>
                  <a:srgbClr val="FF0000"/>
                </a:solidFill>
                <a:effectLst/>
              </a:rPr>
              <a:t>четырехвалентной </a:t>
            </a:r>
            <a:r>
              <a:rPr lang="ru-RU" sz="3100" b="1" dirty="0">
                <a:solidFill>
                  <a:srgbClr val="FF0000"/>
                </a:solidFill>
                <a:effectLst/>
              </a:rPr>
              <a:t>вакцин</a:t>
            </a:r>
            <a:r>
              <a:rPr lang="ru-RU" dirty="0">
                <a:effectLst/>
              </a:rPr>
              <a:t/>
            </a:r>
            <a:br>
              <a:rPr lang="ru-RU" dirty="0">
                <a:effectLst/>
              </a:rPr>
            </a:br>
            <a:endParaRPr lang="ru-RU" dirty="0"/>
          </a:p>
        </p:txBody>
      </p:sp>
      <p:sp>
        <p:nvSpPr>
          <p:cNvPr id="5" name="Объект 4"/>
          <p:cNvSpPr>
            <a:spLocks noGrp="1"/>
          </p:cNvSpPr>
          <p:nvPr>
            <p:ph idx="1"/>
          </p:nvPr>
        </p:nvSpPr>
        <p:spPr>
          <a:xfrm>
            <a:off x="1043608" y="1196752"/>
            <a:ext cx="7890080" cy="5051648"/>
          </a:xfrm>
        </p:spPr>
        <p:txBody>
          <a:bodyPr>
            <a:normAutofit fontScale="62500" lnSpcReduction="20000"/>
          </a:bodyPr>
          <a:lstStyle/>
          <a:p>
            <a:pPr marL="82296" indent="0">
              <a:buNone/>
            </a:pPr>
            <a:r>
              <a:rPr lang="ru-RU" b="1" dirty="0">
                <a:solidFill>
                  <a:srgbClr val="0070C0"/>
                </a:solidFill>
              </a:rPr>
              <a:t>Женщины в возрасте </a:t>
            </a:r>
            <a:r>
              <a:rPr lang="ru-RU" b="1" dirty="0" smtClean="0">
                <a:solidFill>
                  <a:srgbClr val="0070C0"/>
                </a:solidFill>
              </a:rPr>
              <a:t>младше 15 лет, включая </a:t>
            </a:r>
            <a:r>
              <a:rPr lang="ru-RU" b="1" dirty="0">
                <a:solidFill>
                  <a:srgbClr val="0070C0"/>
                </a:solidFill>
              </a:rPr>
              <a:t>женщин </a:t>
            </a:r>
            <a:r>
              <a:rPr lang="ru-RU" b="1" dirty="0" smtClean="0">
                <a:solidFill>
                  <a:srgbClr val="0070C0"/>
                </a:solidFill>
              </a:rPr>
              <a:t>15-летнего возраста </a:t>
            </a:r>
            <a:r>
              <a:rPr lang="ru-RU" b="1" dirty="0">
                <a:solidFill>
                  <a:srgbClr val="0070C0"/>
                </a:solidFill>
              </a:rPr>
              <a:t>или старше на период введения второй </a:t>
            </a:r>
            <a:r>
              <a:rPr lang="ru-RU" b="1" dirty="0" smtClean="0">
                <a:solidFill>
                  <a:srgbClr val="0070C0"/>
                </a:solidFill>
              </a:rPr>
              <a:t>дозы</a:t>
            </a:r>
          </a:p>
          <a:p>
            <a:pPr marL="82296" indent="0">
              <a:buNone/>
            </a:pPr>
            <a:r>
              <a:rPr lang="ru-RU" dirty="0" smtClean="0"/>
              <a:t> –</a:t>
            </a:r>
            <a:r>
              <a:rPr lang="ru-RU" dirty="0" err="1" smtClean="0">
                <a:solidFill>
                  <a:srgbClr val="C00000"/>
                </a:solidFill>
              </a:rPr>
              <a:t>Двухдозовый</a:t>
            </a:r>
            <a:r>
              <a:rPr lang="ru-RU" dirty="0" smtClean="0">
                <a:solidFill>
                  <a:srgbClr val="C00000"/>
                </a:solidFill>
              </a:rPr>
              <a:t>  календарь </a:t>
            </a:r>
            <a:r>
              <a:rPr lang="ru-RU" dirty="0"/>
              <a:t>с шестимесячным интервалом между </a:t>
            </a:r>
            <a:r>
              <a:rPr lang="ru-RU" dirty="0" smtClean="0"/>
              <a:t>дозами</a:t>
            </a:r>
          </a:p>
          <a:p>
            <a:pPr marL="82296" indent="0">
              <a:buNone/>
            </a:pPr>
            <a:r>
              <a:rPr lang="ru-RU" dirty="0" smtClean="0"/>
              <a:t>–Нет </a:t>
            </a:r>
            <a:r>
              <a:rPr lang="ru-RU" dirty="0"/>
              <a:t>рекомендации относительно максимального интервала между дозами, но </a:t>
            </a:r>
            <a:r>
              <a:rPr lang="ru-RU" dirty="0" smtClean="0"/>
              <a:t>он </a:t>
            </a:r>
            <a:r>
              <a:rPr lang="ru-RU" dirty="0"/>
              <a:t>должен быть не более </a:t>
            </a:r>
            <a:r>
              <a:rPr lang="ru-RU" dirty="0" smtClean="0"/>
              <a:t>12-15 месяцев</a:t>
            </a:r>
            <a:r>
              <a:rPr lang="ru-RU" dirty="0"/>
              <a:t>, чтобы завершить календарь быстро </a:t>
            </a:r>
            <a:r>
              <a:rPr lang="ru-RU" dirty="0" smtClean="0"/>
              <a:t>и </a:t>
            </a:r>
            <a:r>
              <a:rPr lang="ru-RU" dirty="0"/>
              <a:t>до наступления сексуальной </a:t>
            </a:r>
            <a:r>
              <a:rPr lang="ru-RU" dirty="0" smtClean="0"/>
              <a:t>активности</a:t>
            </a:r>
          </a:p>
          <a:p>
            <a:pPr marL="82296" indent="0">
              <a:buNone/>
            </a:pPr>
            <a:r>
              <a:rPr lang="ru-RU" dirty="0" smtClean="0"/>
              <a:t>–Если </a:t>
            </a:r>
            <a:r>
              <a:rPr lang="ru-RU" dirty="0"/>
              <a:t>интервал между дозами меньше чем </a:t>
            </a:r>
            <a:r>
              <a:rPr lang="ru-RU" dirty="0" smtClean="0"/>
              <a:t>5 месяцев</a:t>
            </a:r>
            <a:r>
              <a:rPr lang="ru-RU" dirty="0"/>
              <a:t>, должна быть введена </a:t>
            </a:r>
            <a:r>
              <a:rPr lang="ru-RU" dirty="0" smtClean="0"/>
              <a:t>третья </a:t>
            </a:r>
            <a:r>
              <a:rPr lang="ru-RU" dirty="0"/>
              <a:t>доза по крайней мере через </a:t>
            </a:r>
            <a:r>
              <a:rPr lang="ru-RU" dirty="0" smtClean="0"/>
              <a:t>6 месяцев </a:t>
            </a:r>
            <a:r>
              <a:rPr lang="ru-RU" dirty="0"/>
              <a:t>после первой </a:t>
            </a:r>
            <a:r>
              <a:rPr lang="ru-RU" dirty="0" smtClean="0"/>
              <a:t>дозы</a:t>
            </a:r>
          </a:p>
          <a:p>
            <a:pPr marL="82296" indent="0">
              <a:buNone/>
            </a:pPr>
            <a:r>
              <a:rPr lang="ru-RU" b="1" dirty="0" smtClean="0">
                <a:solidFill>
                  <a:srgbClr val="0070C0"/>
                </a:solidFill>
              </a:rPr>
              <a:t>Женщины </a:t>
            </a:r>
            <a:r>
              <a:rPr lang="ru-RU" b="1" dirty="0">
                <a:solidFill>
                  <a:srgbClr val="0070C0"/>
                </a:solidFill>
              </a:rPr>
              <a:t>в возрасте </a:t>
            </a:r>
            <a:r>
              <a:rPr lang="ru-RU" b="1" dirty="0" smtClean="0">
                <a:solidFill>
                  <a:srgbClr val="0070C0"/>
                </a:solidFill>
              </a:rPr>
              <a:t>15 лет </a:t>
            </a:r>
            <a:r>
              <a:rPr lang="ru-RU" b="1" dirty="0">
                <a:solidFill>
                  <a:srgbClr val="0070C0"/>
                </a:solidFill>
              </a:rPr>
              <a:t>и старше и женщины более старшего </a:t>
            </a:r>
            <a:r>
              <a:rPr lang="ru-RU" b="1" dirty="0" smtClean="0">
                <a:solidFill>
                  <a:srgbClr val="0070C0"/>
                </a:solidFill>
              </a:rPr>
              <a:t>возраста</a:t>
            </a:r>
          </a:p>
          <a:p>
            <a:pPr marL="82296" indent="0">
              <a:buNone/>
            </a:pPr>
            <a:r>
              <a:rPr lang="ru-RU" dirty="0" smtClean="0"/>
              <a:t>–</a:t>
            </a:r>
            <a:r>
              <a:rPr lang="ru-RU" dirty="0" err="1" smtClean="0">
                <a:solidFill>
                  <a:srgbClr val="C00000"/>
                </a:solidFill>
              </a:rPr>
              <a:t>Трехдозовый</a:t>
            </a:r>
            <a:r>
              <a:rPr lang="ru-RU" dirty="0" smtClean="0">
                <a:solidFill>
                  <a:srgbClr val="C00000"/>
                </a:solidFill>
              </a:rPr>
              <a:t> календарь</a:t>
            </a:r>
            <a:r>
              <a:rPr lang="ru-RU" dirty="0" smtClean="0"/>
              <a:t> (0, –2, 6 месяцев)</a:t>
            </a:r>
            <a:endParaRPr lang="ru-RU" dirty="0"/>
          </a:p>
          <a:p>
            <a:pPr marL="82296" indent="0">
              <a:buNone/>
            </a:pPr>
            <a:endParaRPr lang="ru-RU" dirty="0"/>
          </a:p>
          <a:p>
            <a:pPr marL="82296" indent="0">
              <a:buNone/>
            </a:pPr>
            <a:r>
              <a:rPr lang="ru-RU" b="1" dirty="0">
                <a:solidFill>
                  <a:srgbClr val="0070C0"/>
                </a:solidFill>
              </a:rPr>
              <a:t>Женщины с ослабленным иммунитетом и/или </a:t>
            </a:r>
            <a:r>
              <a:rPr lang="ru-RU" b="1" dirty="0" smtClean="0">
                <a:solidFill>
                  <a:srgbClr val="0070C0"/>
                </a:solidFill>
              </a:rPr>
              <a:t>ВИЧ-инфицированные (</a:t>
            </a:r>
            <a:r>
              <a:rPr lang="ru-RU" b="1" dirty="0">
                <a:solidFill>
                  <a:srgbClr val="0070C0"/>
                </a:solidFill>
              </a:rPr>
              <a:t>независимо от того, получают они АРТ или нет).</a:t>
            </a:r>
          </a:p>
          <a:p>
            <a:pPr marL="82296" indent="0">
              <a:buNone/>
            </a:pPr>
            <a:r>
              <a:rPr lang="ru-RU" dirty="0" smtClean="0"/>
              <a:t>–</a:t>
            </a:r>
            <a:r>
              <a:rPr lang="ru-RU" dirty="0" err="1" smtClean="0">
                <a:solidFill>
                  <a:srgbClr val="C00000"/>
                </a:solidFill>
              </a:rPr>
              <a:t>Трехдозовый</a:t>
            </a:r>
            <a:r>
              <a:rPr lang="ru-RU" dirty="0" smtClean="0">
                <a:solidFill>
                  <a:srgbClr val="C00000"/>
                </a:solidFill>
              </a:rPr>
              <a:t> календарь (</a:t>
            </a:r>
            <a:r>
              <a:rPr lang="ru-RU" dirty="0" smtClean="0"/>
              <a:t>0, 1–2, 6 месяцев)</a:t>
            </a:r>
            <a:endParaRPr lang="ru-RU" dirty="0"/>
          </a:p>
          <a:p>
            <a:endParaRPr lang="ru-RU" dirty="0"/>
          </a:p>
        </p:txBody>
      </p:sp>
    </p:spTree>
    <p:extLst>
      <p:ext uri="{BB962C8B-B14F-4D97-AF65-F5344CB8AC3E}">
        <p14:creationId xmlns:p14="http://schemas.microsoft.com/office/powerpoint/2010/main" val="15929425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txBox="1">
            <a:spLocks/>
          </p:cNvSpPr>
          <p:nvPr/>
        </p:nvSpPr>
        <p:spPr>
          <a:xfrm>
            <a:off x="457200" y="2008584"/>
            <a:ext cx="8435280" cy="4876800"/>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ru-RU" dirty="0"/>
              <a:t>Длительность иммунитета после полного курса вакцинации вакциной </a:t>
            </a:r>
            <a:r>
              <a:rPr lang="ru-RU" dirty="0" err="1"/>
              <a:t>Гардасил</a:t>
            </a:r>
            <a:r>
              <a:rPr lang="ru-RU" baseline="30000" dirty="0"/>
              <a:t>® </a:t>
            </a:r>
            <a:r>
              <a:rPr lang="ru-RU" dirty="0"/>
              <a:t>неизвестна.</a:t>
            </a:r>
          </a:p>
          <a:p>
            <a:r>
              <a:rPr lang="ru-RU" dirty="0"/>
              <a:t>Женщины от 16 до 23 лет – в течение 9 лет</a:t>
            </a:r>
          </a:p>
          <a:p>
            <a:r>
              <a:rPr lang="ru-RU" dirty="0"/>
              <a:t>Женщины от 24 до 45 лет – в течение 6 лет</a:t>
            </a:r>
          </a:p>
          <a:p>
            <a:r>
              <a:rPr lang="ru-RU" dirty="0"/>
              <a:t>Мужчины от 16 до 26 лет – в течение 6 лет</a:t>
            </a:r>
          </a:p>
          <a:p>
            <a:r>
              <a:rPr lang="ru-RU" dirty="0"/>
              <a:t>Длительность иммунной защиты при 2-х дозовой вакцинации препаратом </a:t>
            </a:r>
            <a:r>
              <a:rPr lang="ru-RU" dirty="0" err="1"/>
              <a:t>Гардасил</a:t>
            </a:r>
            <a:r>
              <a:rPr lang="ru-RU" baseline="30000" dirty="0"/>
              <a:t>®</a:t>
            </a:r>
            <a:r>
              <a:rPr lang="ru-RU" dirty="0"/>
              <a:t> не устанавливалась.</a:t>
            </a:r>
          </a:p>
          <a:p>
            <a:endParaRPr lang="ru-RU" dirty="0"/>
          </a:p>
          <a:p>
            <a:endParaRPr lang="ru-RU" dirty="0"/>
          </a:p>
          <a:p>
            <a:endParaRPr lang="ru-RU" dirty="0"/>
          </a:p>
          <a:p>
            <a:endParaRPr lang="ru-RU" dirty="0"/>
          </a:p>
        </p:txBody>
      </p:sp>
      <p:sp>
        <p:nvSpPr>
          <p:cNvPr id="5" name="Rectangle 4"/>
          <p:cNvSpPr/>
          <p:nvPr/>
        </p:nvSpPr>
        <p:spPr>
          <a:xfrm>
            <a:off x="14808" y="6669940"/>
            <a:ext cx="9129192" cy="215444"/>
          </a:xfrm>
          <a:prstGeom prst="rect">
            <a:avLst/>
          </a:prstGeom>
        </p:spPr>
        <p:txBody>
          <a:bodyPr wrap="square">
            <a:spAutoFit/>
          </a:bodyPr>
          <a:lstStyle/>
          <a:p>
            <a:pPr marL="228594" indent="-228594">
              <a:buFont typeface="+mj-lt"/>
              <a:buAutoNum type="arabicPeriod"/>
            </a:pPr>
            <a:r>
              <a:rPr lang="ru-RU" sz="800" dirty="0">
                <a:latin typeface="+mj-lt"/>
              </a:rPr>
              <a:t>Инструкция по применению лекарственного препарата для медицинского применения </a:t>
            </a:r>
            <a:r>
              <a:rPr lang="ru-RU" sz="800" dirty="0" err="1">
                <a:latin typeface="+mj-lt"/>
              </a:rPr>
              <a:t>Гардисил</a:t>
            </a:r>
            <a:r>
              <a:rPr lang="ru-RU" sz="800" dirty="0">
                <a:latin typeface="+mj-lt"/>
              </a:rPr>
              <a:t>®. Регистрационный номер ЛС 002293-120315.</a:t>
            </a:r>
          </a:p>
        </p:txBody>
      </p:sp>
      <p:sp>
        <p:nvSpPr>
          <p:cNvPr id="6" name="Title 1"/>
          <p:cNvSpPr txBox="1">
            <a:spLocks/>
          </p:cNvSpPr>
          <p:nvPr/>
        </p:nvSpPr>
        <p:spPr>
          <a:xfrm>
            <a:off x="14808" y="332656"/>
            <a:ext cx="9129192" cy="9906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ru-RU" b="1" dirty="0"/>
              <a:t>Длительность иммунного ответа </a:t>
            </a:r>
            <a:br>
              <a:rPr lang="ru-RU" b="1" dirty="0"/>
            </a:br>
            <a:r>
              <a:rPr lang="ru-RU" b="1" dirty="0"/>
              <a:t>на введение вакцины </a:t>
            </a:r>
            <a:r>
              <a:rPr lang="ru-RU" b="1" dirty="0" err="1"/>
              <a:t>Гардасил</a:t>
            </a:r>
            <a:r>
              <a:rPr lang="ru-RU" b="1" baseline="30000" dirty="0"/>
              <a:t>®</a:t>
            </a:r>
            <a:endParaRPr lang="ru-RU" b="1" dirty="0"/>
          </a:p>
        </p:txBody>
      </p:sp>
      <p:sp>
        <p:nvSpPr>
          <p:cNvPr id="7" name="Rectangle 6"/>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33895664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Прямоугольник 8"/>
          <p:cNvSpPr>
            <a:spLocks noChangeArrowheads="1"/>
          </p:cNvSpPr>
          <p:nvPr/>
        </p:nvSpPr>
        <p:spPr bwMode="auto">
          <a:xfrm>
            <a:off x="2286000" y="-1741488"/>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cs typeface="Arial" charset="0"/>
              </a:defRPr>
            </a:lvl1pPr>
            <a:lvl2pPr marL="742950" indent="-285750">
              <a:spcBef>
                <a:spcPct val="20000"/>
              </a:spcBef>
              <a:buFont typeface="Arial" charset="0"/>
              <a:buChar char="–"/>
              <a:defRPr kumimoji="1" sz="2800">
                <a:solidFill>
                  <a:schemeClr val="tx1"/>
                </a:solidFill>
                <a:latin typeface="Calibri" pitchFamily="34" charset="0"/>
                <a:cs typeface="Arial" charset="0"/>
              </a:defRPr>
            </a:lvl2pPr>
            <a:lvl3pPr marL="1143000" indent="-228600">
              <a:spcBef>
                <a:spcPct val="20000"/>
              </a:spcBef>
              <a:buFont typeface="Arial" charset="0"/>
              <a:buChar char="•"/>
              <a:defRPr kumimoji="1" sz="2400">
                <a:solidFill>
                  <a:schemeClr val="tx1"/>
                </a:solidFill>
                <a:latin typeface="Calibri" pitchFamily="34" charset="0"/>
                <a:cs typeface="Arial" charset="0"/>
              </a:defRPr>
            </a:lvl3pPr>
            <a:lvl4pPr marL="1600200" indent="-228600">
              <a:spcBef>
                <a:spcPct val="20000"/>
              </a:spcBef>
              <a:buFont typeface="Arial" charset="0"/>
              <a:buChar char="–"/>
              <a:defRPr kumimoji="1" sz="2000">
                <a:solidFill>
                  <a:schemeClr val="tx1"/>
                </a:solidFill>
                <a:latin typeface="Calibri" pitchFamily="34" charset="0"/>
                <a:cs typeface="Arial" charset="0"/>
              </a:defRPr>
            </a:lvl4pPr>
            <a:lvl5pPr marL="2057400" indent="-228600">
              <a:spcBef>
                <a:spcPct val="20000"/>
              </a:spcBef>
              <a:buFont typeface="Arial" charset="0"/>
              <a:buChar char="»"/>
              <a:defRPr kumimoji="1" sz="2000">
                <a:solidFill>
                  <a:schemeClr val="tx1"/>
                </a:solidFill>
                <a:latin typeface="Calibri" pitchFamily="34" charset="0"/>
                <a:cs typeface="Arial"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cs typeface="Arial"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cs typeface="Arial"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cs typeface="Arial"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cs typeface="Arial" charset="0"/>
              </a:defRPr>
            </a:lvl9pPr>
          </a:lstStyle>
          <a:p>
            <a:pPr eaLnBrk="1" hangingPunct="1">
              <a:spcBef>
                <a:spcPct val="0"/>
              </a:spcBef>
              <a:buFontTx/>
              <a:buNone/>
            </a:pPr>
            <a:endParaRPr kumimoji="0" lang="en-US" altLang="ru-RU" sz="1800">
              <a:latin typeface="Arial" charset="0"/>
            </a:endParaRPr>
          </a:p>
        </p:txBody>
      </p:sp>
      <p:graphicFrame>
        <p:nvGraphicFramePr>
          <p:cNvPr id="116794" name="Table 116793"/>
          <p:cNvGraphicFramePr>
            <a:graphicFrameLocks noGrp="1"/>
          </p:cNvGraphicFramePr>
          <p:nvPr>
            <p:extLst>
              <p:ext uri="{D42A27DB-BD31-4B8C-83A1-F6EECF244321}">
                <p14:modId xmlns:p14="http://schemas.microsoft.com/office/powerpoint/2010/main" val="2885025843"/>
              </p:ext>
            </p:extLst>
          </p:nvPr>
        </p:nvGraphicFramePr>
        <p:xfrm>
          <a:off x="410648" y="2297400"/>
          <a:ext cx="8409829" cy="3291840"/>
        </p:xfrm>
        <a:graphic>
          <a:graphicData uri="http://schemas.openxmlformats.org/drawingml/2006/table">
            <a:tbl>
              <a:tblPr firstRow="1" bandRow="1">
                <a:tableStyleId>{5C22544A-7EE6-4342-B048-85BDC9FD1C3A}</a:tableStyleId>
              </a:tblPr>
              <a:tblGrid>
                <a:gridCol w="1425053">
                  <a:extLst>
                    <a:ext uri="{9D8B030D-6E8A-4147-A177-3AD203B41FA5}">
                      <a16:colId xmlns:a16="http://schemas.microsoft.com/office/drawing/2014/main" xmlns="" val="20000"/>
                    </a:ext>
                  </a:extLst>
                </a:gridCol>
                <a:gridCol w="2088232">
                  <a:extLst>
                    <a:ext uri="{9D8B030D-6E8A-4147-A177-3AD203B41FA5}">
                      <a16:colId xmlns:a16="http://schemas.microsoft.com/office/drawing/2014/main" xmlns="" val="20001"/>
                    </a:ext>
                  </a:extLst>
                </a:gridCol>
                <a:gridCol w="1728192">
                  <a:extLst>
                    <a:ext uri="{9D8B030D-6E8A-4147-A177-3AD203B41FA5}">
                      <a16:colId xmlns:a16="http://schemas.microsoft.com/office/drawing/2014/main" xmlns="" val="20002"/>
                    </a:ext>
                  </a:extLst>
                </a:gridCol>
                <a:gridCol w="1152128">
                  <a:extLst>
                    <a:ext uri="{9D8B030D-6E8A-4147-A177-3AD203B41FA5}">
                      <a16:colId xmlns:a16="http://schemas.microsoft.com/office/drawing/2014/main" xmlns="" val="20003"/>
                    </a:ext>
                  </a:extLst>
                </a:gridCol>
                <a:gridCol w="2016224">
                  <a:extLst>
                    <a:ext uri="{9D8B030D-6E8A-4147-A177-3AD203B41FA5}">
                      <a16:colId xmlns:a16="http://schemas.microsoft.com/office/drawing/2014/main" xmlns="" val="20004"/>
                    </a:ext>
                  </a:extLst>
                </a:gridCol>
              </a:tblGrid>
              <a:tr h="914400">
                <a:tc>
                  <a:txBody>
                    <a:bodyPr/>
                    <a:lstStyle/>
                    <a:p>
                      <a:r>
                        <a:rPr lang="ru-RU" sz="1800" dirty="0" smtClean="0"/>
                        <a:t>Побочный</a:t>
                      </a:r>
                      <a:r>
                        <a:rPr lang="ru-RU" sz="1800" baseline="0" dirty="0" smtClean="0"/>
                        <a:t> эффект</a:t>
                      </a:r>
                      <a:endParaRPr lang="ru-RU" sz="1800" dirty="0"/>
                    </a:p>
                  </a:txBody>
                  <a:tcPr/>
                </a:tc>
                <a:tc>
                  <a:txBody>
                    <a:bodyPr/>
                    <a:lstStyle/>
                    <a:p>
                      <a:r>
                        <a:rPr lang="ru-RU" sz="1800" dirty="0" smtClean="0"/>
                        <a:t>ВПЧ</a:t>
                      </a:r>
                      <a:r>
                        <a:rPr lang="ru-RU" sz="1800" baseline="0" dirty="0" smtClean="0"/>
                        <a:t> 6/11/16/18, </a:t>
                      </a:r>
                      <a:r>
                        <a:rPr lang="en-US" sz="1800" baseline="0" dirty="0" smtClean="0"/>
                        <a:t>n (</a:t>
                      </a:r>
                      <a:r>
                        <a:rPr lang="ru-RU" sz="1800" baseline="0" dirty="0" err="1" smtClean="0"/>
                        <a:t>эксперим</a:t>
                      </a:r>
                      <a:r>
                        <a:rPr lang="ru-RU" sz="1800" baseline="0" dirty="0" smtClean="0"/>
                        <a:t>. группа</a:t>
                      </a:r>
                      <a:r>
                        <a:rPr lang="en-US" sz="1800" baseline="0" dirty="0" smtClean="0"/>
                        <a:t>)</a:t>
                      </a:r>
                      <a:endParaRPr lang="ru-RU" sz="1800" dirty="0"/>
                    </a:p>
                  </a:txBody>
                  <a:tcPr/>
                </a:tc>
                <a:tc>
                  <a:txBody>
                    <a:bodyPr/>
                    <a:lstStyle/>
                    <a:p>
                      <a:r>
                        <a:rPr lang="ru-RU" sz="1800" dirty="0" smtClean="0"/>
                        <a:t>ВПЧ</a:t>
                      </a:r>
                      <a:r>
                        <a:rPr lang="ru-RU" sz="1800" baseline="0" dirty="0" smtClean="0"/>
                        <a:t> 16/18, </a:t>
                      </a:r>
                      <a:r>
                        <a:rPr lang="en-US" sz="1800" baseline="0" dirty="0" smtClean="0"/>
                        <a:t>n (</a:t>
                      </a:r>
                      <a:r>
                        <a:rPr lang="ru-RU" sz="1800" baseline="0" dirty="0" err="1" smtClean="0"/>
                        <a:t>контрол</a:t>
                      </a:r>
                      <a:r>
                        <a:rPr lang="ru-RU" sz="1800" baseline="0" dirty="0" smtClean="0"/>
                        <a:t>. группа</a:t>
                      </a:r>
                      <a:r>
                        <a:rPr lang="en-US" sz="1800" baseline="0" dirty="0" smtClean="0"/>
                        <a:t>)</a:t>
                      </a:r>
                      <a:endParaRPr lang="ru-RU" sz="1800" dirty="0"/>
                    </a:p>
                  </a:txBody>
                  <a:tcPr/>
                </a:tc>
                <a:tc>
                  <a:txBody>
                    <a:bodyPr/>
                    <a:lstStyle/>
                    <a:p>
                      <a:r>
                        <a:rPr lang="ru-RU" sz="1800" dirty="0" smtClean="0"/>
                        <a:t>Общее</a:t>
                      </a:r>
                      <a:r>
                        <a:rPr lang="ru-RU" sz="1800" baseline="0" dirty="0" smtClean="0"/>
                        <a:t> кол-во</a:t>
                      </a:r>
                      <a:endParaRPr lang="ru-RU" sz="1800" dirty="0"/>
                    </a:p>
                  </a:txBody>
                  <a:tcPr/>
                </a:tc>
                <a:tc>
                  <a:txBody>
                    <a:bodyPr/>
                    <a:lstStyle/>
                    <a:p>
                      <a:r>
                        <a:rPr lang="ru-RU" sz="1800" dirty="0" smtClean="0"/>
                        <a:t>ОШ </a:t>
                      </a:r>
                      <a:r>
                        <a:rPr lang="en-US" sz="1800" dirty="0" smtClean="0"/>
                        <a:t>[95% </a:t>
                      </a:r>
                      <a:r>
                        <a:rPr lang="ru-RU" sz="1800" dirty="0" smtClean="0"/>
                        <a:t>ДИ</a:t>
                      </a:r>
                      <a:r>
                        <a:rPr lang="en-US" sz="1800" dirty="0" smtClean="0"/>
                        <a:t>]</a:t>
                      </a:r>
                      <a:endParaRPr lang="ru-RU" sz="1800" dirty="0"/>
                    </a:p>
                  </a:txBody>
                  <a:tcPr/>
                </a:tc>
                <a:extLst>
                  <a:ext uri="{0D108BD9-81ED-4DB2-BD59-A6C34878D82A}">
                    <a16:rowId xmlns:a16="http://schemas.microsoft.com/office/drawing/2014/main" xmlns="" val="10000"/>
                  </a:ext>
                </a:extLst>
              </a:tr>
              <a:tr h="365760">
                <a:tc>
                  <a:txBody>
                    <a:bodyPr/>
                    <a:lstStyle/>
                    <a:p>
                      <a:r>
                        <a:rPr lang="ru-RU" sz="1800" dirty="0" smtClean="0"/>
                        <a:t>Боль</a:t>
                      </a:r>
                      <a:endParaRPr lang="ru-RU" sz="1800" dirty="0"/>
                    </a:p>
                  </a:txBody>
                  <a:tcPr/>
                </a:tc>
                <a:tc>
                  <a:txBody>
                    <a:bodyPr/>
                    <a:lstStyle/>
                    <a:p>
                      <a:r>
                        <a:rPr lang="ru-RU" sz="1800" dirty="0" smtClean="0"/>
                        <a:t>1608</a:t>
                      </a:r>
                      <a:endParaRPr lang="ru-RU" sz="1800" dirty="0"/>
                    </a:p>
                  </a:txBody>
                  <a:tcPr/>
                </a:tc>
                <a:tc>
                  <a:txBody>
                    <a:bodyPr/>
                    <a:lstStyle/>
                    <a:p>
                      <a:r>
                        <a:rPr lang="ru-RU" sz="1800" dirty="0" smtClean="0"/>
                        <a:t>4818</a:t>
                      </a:r>
                      <a:endParaRPr lang="ru-RU" sz="1800" dirty="0"/>
                    </a:p>
                  </a:txBody>
                  <a:tcPr/>
                </a:tc>
                <a:tc>
                  <a:txBody>
                    <a:bodyPr/>
                    <a:lstStyle/>
                    <a:p>
                      <a:pPr marL="0" algn="l" defTabSz="914400" rtl="0" eaLnBrk="1" latinLnBrk="0" hangingPunct="1"/>
                      <a:r>
                        <a:rPr lang="ru-RU" sz="1800" kern="1200" dirty="0" smtClean="0">
                          <a:solidFill>
                            <a:schemeClr val="dk1"/>
                          </a:solidFill>
                          <a:latin typeface="+mn-lt"/>
                          <a:ea typeface="+mn-ea"/>
                          <a:cs typeface="+mn-cs"/>
                        </a:rPr>
                        <a:t>6426</a:t>
                      </a:r>
                      <a:endParaRPr lang="ru-RU" sz="1800" kern="1200" dirty="0">
                        <a:solidFill>
                          <a:schemeClr val="dk1"/>
                        </a:solidFill>
                        <a:latin typeface="+mn-lt"/>
                        <a:ea typeface="+mn-ea"/>
                        <a:cs typeface="+mn-cs"/>
                      </a:endParaRPr>
                    </a:p>
                  </a:txBody>
                  <a:tcPr/>
                </a:tc>
                <a:tc>
                  <a:txBody>
                    <a:bodyPr/>
                    <a:lstStyle/>
                    <a:p>
                      <a:pPr marL="0" algn="l" defTabSz="914400" rtl="0" eaLnBrk="1" latinLnBrk="0" hangingPunct="1"/>
                      <a:r>
                        <a:rPr lang="ru-RU" sz="1800" b="0" i="0" u="none" strike="noStrike" kern="1200" baseline="0" dirty="0" smtClean="0">
                          <a:solidFill>
                            <a:schemeClr val="dk1"/>
                          </a:solidFill>
                          <a:latin typeface="+mn-lt"/>
                          <a:ea typeface="+mn-ea"/>
                          <a:cs typeface="+mn-cs"/>
                        </a:rPr>
                        <a:t>0,97 [0,85-1,11] </a:t>
                      </a:r>
                      <a:endParaRPr lang="ru-RU" sz="1800" kern="1200" dirty="0">
                        <a:solidFill>
                          <a:schemeClr val="dk1"/>
                        </a:solidFill>
                        <a:latin typeface="+mn-lt"/>
                        <a:ea typeface="+mn-ea"/>
                        <a:cs typeface="+mn-cs"/>
                      </a:endParaRPr>
                    </a:p>
                  </a:txBody>
                  <a:tcPr/>
                </a:tc>
                <a:extLst>
                  <a:ext uri="{0D108BD9-81ED-4DB2-BD59-A6C34878D82A}">
                    <a16:rowId xmlns:a16="http://schemas.microsoft.com/office/drawing/2014/main" xmlns="" val="10001"/>
                  </a:ext>
                </a:extLst>
              </a:tr>
              <a:tr h="365760">
                <a:tc>
                  <a:txBody>
                    <a:bodyPr/>
                    <a:lstStyle/>
                    <a:p>
                      <a:r>
                        <a:rPr lang="ru-RU" sz="1800" dirty="0" smtClean="0"/>
                        <a:t>Отек</a:t>
                      </a:r>
                      <a:endParaRPr lang="ru-RU" sz="1800" dirty="0"/>
                    </a:p>
                  </a:txBody>
                  <a:tcPr/>
                </a:tc>
                <a:tc>
                  <a:txBody>
                    <a:bodyPr/>
                    <a:lstStyle/>
                    <a:p>
                      <a:r>
                        <a:rPr lang="ru-RU" sz="1800" dirty="0" smtClean="0"/>
                        <a:t>1491</a:t>
                      </a:r>
                      <a:endParaRPr lang="ru-RU" sz="1800" dirty="0"/>
                    </a:p>
                  </a:txBody>
                  <a:tcPr/>
                </a:tc>
                <a:tc>
                  <a:txBody>
                    <a:bodyPr/>
                    <a:lstStyle/>
                    <a:p>
                      <a:r>
                        <a:rPr lang="ru-RU" sz="1800" dirty="0" smtClean="0"/>
                        <a:t>4670</a:t>
                      </a:r>
                      <a:endParaRPr lang="ru-RU" sz="1800" dirty="0"/>
                    </a:p>
                  </a:txBody>
                  <a:tcPr/>
                </a:tc>
                <a:tc>
                  <a:txBody>
                    <a:bodyPr/>
                    <a:lstStyle/>
                    <a:p>
                      <a:r>
                        <a:rPr lang="ru-RU" sz="1800" dirty="0" smtClean="0"/>
                        <a:t>6161</a:t>
                      </a:r>
                      <a:endParaRPr lang="ru-RU" sz="1800" dirty="0"/>
                    </a:p>
                  </a:txBody>
                  <a:tcPr/>
                </a:tc>
                <a:tc>
                  <a:txBody>
                    <a:bodyPr/>
                    <a:lstStyle/>
                    <a:p>
                      <a:r>
                        <a:rPr lang="ru-RU" sz="1800" b="0" i="0" u="none" strike="noStrike" kern="1200" baseline="0" dirty="0" smtClean="0">
                          <a:solidFill>
                            <a:schemeClr val="dk1"/>
                          </a:solidFill>
                          <a:latin typeface="+mn-lt"/>
                          <a:ea typeface="+mn-ea"/>
                          <a:cs typeface="+mn-cs"/>
                        </a:rPr>
                        <a:t>1,38 [1,20-1,59] </a:t>
                      </a:r>
                      <a:endParaRPr lang="ru-RU" sz="1800" dirty="0"/>
                    </a:p>
                  </a:txBody>
                  <a:tcPr/>
                </a:tc>
                <a:extLst>
                  <a:ext uri="{0D108BD9-81ED-4DB2-BD59-A6C34878D82A}">
                    <a16:rowId xmlns:a16="http://schemas.microsoft.com/office/drawing/2014/main" xmlns="" val="10002"/>
                  </a:ext>
                </a:extLst>
              </a:tr>
              <a:tr h="365760">
                <a:tc>
                  <a:txBody>
                    <a:bodyPr/>
                    <a:lstStyle/>
                    <a:p>
                      <a:r>
                        <a:rPr lang="ru-RU" sz="1800" dirty="0" smtClean="0"/>
                        <a:t>Лихорадка</a:t>
                      </a:r>
                      <a:endParaRPr lang="ru-RU" sz="1800" dirty="0"/>
                    </a:p>
                  </a:txBody>
                  <a:tcPr/>
                </a:tc>
                <a:tc>
                  <a:txBody>
                    <a:bodyPr/>
                    <a:lstStyle/>
                    <a:p>
                      <a:r>
                        <a:rPr lang="ru-RU" sz="1800" dirty="0" smtClean="0"/>
                        <a:t>579</a:t>
                      </a:r>
                      <a:endParaRPr lang="ru-RU" sz="1800" dirty="0"/>
                    </a:p>
                  </a:txBody>
                  <a:tcPr/>
                </a:tc>
                <a:tc>
                  <a:txBody>
                    <a:bodyPr/>
                    <a:lstStyle/>
                    <a:p>
                      <a:r>
                        <a:rPr lang="ru-RU" sz="1800" dirty="0" smtClean="0"/>
                        <a:t>4499</a:t>
                      </a:r>
                      <a:endParaRPr lang="ru-RU" sz="1800" dirty="0"/>
                    </a:p>
                  </a:txBody>
                  <a:tcPr/>
                </a:tc>
                <a:tc>
                  <a:txBody>
                    <a:bodyPr/>
                    <a:lstStyle/>
                    <a:p>
                      <a:r>
                        <a:rPr lang="ru-RU" sz="1800" dirty="0" smtClean="0"/>
                        <a:t>5078</a:t>
                      </a:r>
                      <a:endParaRPr lang="ru-RU" sz="1800" dirty="0"/>
                    </a:p>
                  </a:txBody>
                  <a:tcPr/>
                </a:tc>
                <a:tc>
                  <a:txBody>
                    <a:bodyPr/>
                    <a:lstStyle/>
                    <a:p>
                      <a:r>
                        <a:rPr lang="ru-RU" sz="1800" b="0" i="0" u="none" strike="noStrike" kern="1200" baseline="0" dirty="0" smtClean="0">
                          <a:solidFill>
                            <a:schemeClr val="dk1"/>
                          </a:solidFill>
                          <a:latin typeface="+mn-lt"/>
                          <a:ea typeface="+mn-ea"/>
                          <a:cs typeface="+mn-cs"/>
                        </a:rPr>
                        <a:t>1,19 [0,84-1,68] </a:t>
                      </a:r>
                      <a:endParaRPr lang="ru-RU" sz="1800" dirty="0"/>
                    </a:p>
                  </a:txBody>
                  <a:tcPr/>
                </a:tc>
                <a:extLst>
                  <a:ext uri="{0D108BD9-81ED-4DB2-BD59-A6C34878D82A}">
                    <a16:rowId xmlns:a16="http://schemas.microsoft.com/office/drawing/2014/main" xmlns="" val="10003"/>
                  </a:ext>
                </a:extLst>
              </a:tr>
              <a:tr h="640080">
                <a:tc>
                  <a:txBody>
                    <a:bodyPr/>
                    <a:lstStyle/>
                    <a:p>
                      <a:r>
                        <a:rPr lang="ru-RU" sz="1800" dirty="0" smtClean="0"/>
                        <a:t>Локальные</a:t>
                      </a:r>
                      <a:r>
                        <a:rPr lang="ru-RU" sz="1800" baseline="0" dirty="0" smtClean="0"/>
                        <a:t> симптомы</a:t>
                      </a:r>
                      <a:endParaRPr lang="ru-RU" sz="1800" dirty="0"/>
                    </a:p>
                  </a:txBody>
                  <a:tcPr/>
                </a:tc>
                <a:tc>
                  <a:txBody>
                    <a:bodyPr/>
                    <a:lstStyle/>
                    <a:p>
                      <a:r>
                        <a:rPr lang="ru-RU" sz="1800" dirty="0" smtClean="0"/>
                        <a:t>1889</a:t>
                      </a:r>
                      <a:endParaRPr lang="ru-RU" sz="1800" dirty="0"/>
                    </a:p>
                  </a:txBody>
                  <a:tcPr/>
                </a:tc>
                <a:tc>
                  <a:txBody>
                    <a:bodyPr/>
                    <a:lstStyle/>
                    <a:p>
                      <a:r>
                        <a:rPr lang="ru-RU" sz="1800" dirty="0" smtClean="0"/>
                        <a:t>679</a:t>
                      </a:r>
                      <a:endParaRPr lang="ru-RU" sz="1800" dirty="0"/>
                    </a:p>
                  </a:txBody>
                  <a:tcPr/>
                </a:tc>
                <a:tc>
                  <a:txBody>
                    <a:bodyPr/>
                    <a:lstStyle/>
                    <a:p>
                      <a:r>
                        <a:rPr lang="ru-RU" sz="1800" dirty="0" smtClean="0"/>
                        <a:t>2568</a:t>
                      </a:r>
                      <a:endParaRPr lang="ru-RU" sz="1800" dirty="0"/>
                    </a:p>
                  </a:txBody>
                  <a:tcPr/>
                </a:tc>
                <a:tc>
                  <a:txBody>
                    <a:bodyPr/>
                    <a:lstStyle/>
                    <a:p>
                      <a:r>
                        <a:rPr lang="ru-RU" sz="1800" b="0" i="0" u="none" strike="noStrike" kern="1200" baseline="0" dirty="0" smtClean="0">
                          <a:solidFill>
                            <a:schemeClr val="dk1"/>
                          </a:solidFill>
                          <a:latin typeface="+mn-lt"/>
                          <a:ea typeface="+mn-ea"/>
                          <a:cs typeface="+mn-cs"/>
                        </a:rPr>
                        <a:t>4,08 [2,98-5,59] </a:t>
                      </a:r>
                      <a:endParaRPr lang="ru-RU" sz="1800" dirty="0"/>
                    </a:p>
                  </a:txBody>
                  <a:tcPr/>
                </a:tc>
                <a:extLst>
                  <a:ext uri="{0D108BD9-81ED-4DB2-BD59-A6C34878D82A}">
                    <a16:rowId xmlns:a16="http://schemas.microsoft.com/office/drawing/2014/main" xmlns="" val="10004"/>
                  </a:ext>
                </a:extLst>
              </a:tr>
              <a:tr h="640080">
                <a:tc>
                  <a:txBody>
                    <a:bodyPr/>
                    <a:lstStyle/>
                    <a:p>
                      <a:r>
                        <a:rPr lang="ru-RU" sz="1800" dirty="0" smtClean="0"/>
                        <a:t>Общие симптомы</a:t>
                      </a:r>
                      <a:endParaRPr lang="ru-RU" sz="1800" dirty="0"/>
                    </a:p>
                  </a:txBody>
                  <a:tcPr/>
                </a:tc>
                <a:tc>
                  <a:txBody>
                    <a:bodyPr/>
                    <a:lstStyle/>
                    <a:p>
                      <a:r>
                        <a:rPr lang="ru-RU" sz="1800" dirty="0" smtClean="0"/>
                        <a:t>3498</a:t>
                      </a:r>
                      <a:endParaRPr lang="ru-RU" sz="1800" dirty="0"/>
                    </a:p>
                  </a:txBody>
                  <a:tcPr/>
                </a:tc>
                <a:tc>
                  <a:txBody>
                    <a:bodyPr/>
                    <a:lstStyle/>
                    <a:p>
                      <a:r>
                        <a:rPr lang="ru-RU" sz="1800" dirty="0" smtClean="0"/>
                        <a:t>702</a:t>
                      </a:r>
                      <a:endParaRPr lang="ru-RU" sz="1800" dirty="0"/>
                    </a:p>
                  </a:txBody>
                  <a:tcPr/>
                </a:tc>
                <a:tc>
                  <a:txBody>
                    <a:bodyPr/>
                    <a:lstStyle/>
                    <a:p>
                      <a:r>
                        <a:rPr lang="ru-RU" sz="1800" smtClean="0"/>
                        <a:t>4200</a:t>
                      </a:r>
                      <a:endParaRPr lang="ru-RU" sz="1800" dirty="0"/>
                    </a:p>
                  </a:txBody>
                  <a:tcPr/>
                </a:tc>
                <a:tc>
                  <a:txBody>
                    <a:bodyPr/>
                    <a:lstStyle/>
                    <a:p>
                      <a:r>
                        <a:rPr lang="ru-RU" sz="1800" b="0" i="0" u="none" strike="noStrike" kern="1200" baseline="0" dirty="0" smtClean="0">
                          <a:solidFill>
                            <a:schemeClr val="dk1"/>
                          </a:solidFill>
                          <a:latin typeface="+mn-lt"/>
                          <a:ea typeface="+mn-ea"/>
                          <a:cs typeface="+mn-cs"/>
                        </a:rPr>
                        <a:t>4,37 [3,64-5,24] </a:t>
                      </a:r>
                      <a:endParaRPr lang="ru-RU" sz="1800" dirty="0"/>
                    </a:p>
                  </a:txBody>
                  <a:tcPr/>
                </a:tc>
                <a:extLst>
                  <a:ext uri="{0D108BD9-81ED-4DB2-BD59-A6C34878D82A}">
                    <a16:rowId xmlns:a16="http://schemas.microsoft.com/office/drawing/2014/main" xmlns="" val="10005"/>
                  </a:ext>
                </a:extLst>
              </a:tr>
            </a:tbl>
          </a:graphicData>
        </a:graphic>
      </p:graphicFrame>
      <p:sp>
        <p:nvSpPr>
          <p:cNvPr id="94" name="Rectangle 93"/>
          <p:cNvSpPr/>
          <p:nvPr/>
        </p:nvSpPr>
        <p:spPr>
          <a:xfrm>
            <a:off x="-36512" y="6669940"/>
            <a:ext cx="8856984" cy="215444"/>
          </a:xfrm>
          <a:prstGeom prst="rect">
            <a:avLst/>
          </a:prstGeom>
        </p:spPr>
        <p:txBody>
          <a:bodyPr wrap="square">
            <a:spAutoFit/>
          </a:bodyPr>
          <a:lstStyle/>
          <a:p>
            <a:pPr marL="228594" indent="-228594">
              <a:buFont typeface="+mj-lt"/>
              <a:buAutoNum type="arabicPeriod"/>
            </a:pPr>
            <a:r>
              <a:rPr lang="en-US" sz="800" dirty="0" err="1">
                <a:latin typeface="+mj-lt"/>
              </a:rPr>
              <a:t>Gonçalves</a:t>
            </a:r>
            <a:r>
              <a:rPr lang="en-US" sz="800" dirty="0">
                <a:latin typeface="+mj-lt"/>
              </a:rPr>
              <a:t> AK</a:t>
            </a:r>
            <a:r>
              <a:rPr lang="ru-RU" sz="800" dirty="0">
                <a:latin typeface="+mj-lt"/>
              </a:rPr>
              <a:t> </a:t>
            </a:r>
            <a:r>
              <a:rPr lang="en-US" sz="800" dirty="0">
                <a:latin typeface="+mj-lt"/>
              </a:rPr>
              <a:t>et al. Safety, tolerability and side effects of human papillomavirus vaccines: a systematic quantitative review. </a:t>
            </a:r>
            <a:r>
              <a:rPr lang="fr-FR" sz="800" dirty="0" err="1">
                <a:latin typeface="+mj-lt"/>
              </a:rPr>
              <a:t>Braz</a:t>
            </a:r>
            <a:r>
              <a:rPr lang="fr-FR" sz="800" dirty="0">
                <a:latin typeface="+mj-lt"/>
              </a:rPr>
              <a:t> J Infect Dis. 2014;18(6):651-9.</a:t>
            </a:r>
            <a:endParaRPr lang="en-US" sz="800" dirty="0">
              <a:latin typeface="+mj-lt"/>
            </a:endParaRPr>
          </a:p>
        </p:txBody>
      </p:sp>
      <p:sp>
        <p:nvSpPr>
          <p:cNvPr id="6" name="Название 1"/>
          <p:cNvSpPr txBox="1">
            <a:spLocks/>
          </p:cNvSpPr>
          <p:nvPr/>
        </p:nvSpPr>
        <p:spPr>
          <a:xfrm>
            <a:off x="-18156" y="332656"/>
            <a:ext cx="8910637" cy="9398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ru-RU" altLang="ru-RU" sz="3200" b="1" dirty="0"/>
              <a:t>Согласно результатам мета-анализа вакцина </a:t>
            </a:r>
            <a:r>
              <a:rPr lang="ru-RU" altLang="ru-RU" sz="3200" b="1" dirty="0" err="1"/>
              <a:t>Гардасил</a:t>
            </a:r>
            <a:r>
              <a:rPr lang="ru-RU" altLang="ru-RU" sz="3200" b="1" baseline="30000" dirty="0">
                <a:cs typeface="Arial"/>
              </a:rPr>
              <a:t>®</a:t>
            </a:r>
            <a:r>
              <a:rPr lang="ru-RU" altLang="ru-RU" sz="3200" b="1" dirty="0"/>
              <a:t> обладала высоким профилем безопасности</a:t>
            </a:r>
          </a:p>
        </p:txBody>
      </p:sp>
      <p:sp>
        <p:nvSpPr>
          <p:cNvPr id="7" name="Rectangle 6"/>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4249676328"/>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4000"/>
            <a:ext cx="9144000" cy="990600"/>
          </a:xfrm>
        </p:spPr>
        <p:txBody>
          <a:bodyPr vert="horz" lIns="91440" tIns="45720" rIns="91440" bIns="45720" rtlCol="0" anchor="t" anchorCtr="0">
            <a:noAutofit/>
          </a:bodyPr>
          <a:lstStyle/>
          <a:p>
            <a:r>
              <a:rPr lang="ru-RU" sz="2400" b="1" dirty="0"/>
              <a:t>Вакцинация </a:t>
            </a:r>
            <a:r>
              <a:rPr lang="ru-RU" sz="2400" b="1" dirty="0" err="1"/>
              <a:t>Гардасил</a:t>
            </a:r>
            <a:r>
              <a:rPr lang="ru-RU" sz="2400" b="1" baseline="30000" dirty="0">
                <a:cs typeface="Arial"/>
              </a:rPr>
              <a:t>®</a:t>
            </a:r>
            <a:r>
              <a:rPr lang="ru-RU" sz="2400" b="1" dirty="0"/>
              <a:t> при максимальном охвате когорты девочек-подростков позволит снизить финансовое бремя </a:t>
            </a:r>
            <a:br>
              <a:rPr lang="ru-RU" sz="2400" b="1" dirty="0"/>
            </a:br>
            <a:r>
              <a:rPr lang="ru-RU" sz="2400" b="1" dirty="0"/>
              <a:t>в масштабах РФ на 24,2 млрд рублей</a:t>
            </a:r>
          </a:p>
        </p:txBody>
      </p:sp>
      <p:sp>
        <p:nvSpPr>
          <p:cNvPr id="6" name="Rectangle 1"/>
          <p:cNvSpPr>
            <a:spLocks noChangeArrowheads="1"/>
          </p:cNvSpPr>
          <p:nvPr/>
        </p:nvSpPr>
        <p:spPr bwMode="auto">
          <a:xfrm>
            <a:off x="2773368" y="1196873"/>
            <a:ext cx="65" cy="61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2046" rIns="0" bIns="0" numCol="1" anchor="ctr" anchorCtr="0" compatLnSpc="1">
            <a:prstTxWarp prst="textNoShape">
              <a:avLst/>
            </a:prstTxWarp>
            <a:spAutoFit/>
          </a:bodyPr>
          <a:lstStyle/>
          <a:p>
            <a:pPr fontAlgn="base">
              <a:spcBef>
                <a:spcPct val="0"/>
              </a:spcBef>
              <a:spcAft>
                <a:spcPct val="0"/>
              </a:spcAft>
            </a:pPr>
            <a:endParaRPr lang="ru-RU" altLang="ru-RU" sz="900" dirty="0">
              <a:solidFill>
                <a:srgbClr val="5C5C5C"/>
              </a:solidFill>
              <a:latin typeface="Arial" pitchFamily="34" charset="0"/>
              <a:cs typeface="Arial" pitchFamily="34" charset="0"/>
            </a:endParaRPr>
          </a:p>
          <a:p>
            <a:pPr eaLnBrk="0" fontAlgn="base" hangingPunct="0">
              <a:spcBef>
                <a:spcPct val="0"/>
              </a:spcBef>
              <a:spcAft>
                <a:spcPct val="0"/>
              </a:spcAft>
            </a:pPr>
            <a:r>
              <a:rPr lang="ru-RU" altLang="ru-RU" sz="700" dirty="0">
                <a:latin typeface="Arial" pitchFamily="34" charset="0"/>
                <a:cs typeface="Arial" pitchFamily="34" charset="0"/>
              </a:rPr>
              <a:t/>
            </a:r>
            <a:br>
              <a:rPr lang="ru-RU" altLang="ru-RU" sz="700" dirty="0">
                <a:latin typeface="Arial" pitchFamily="34" charset="0"/>
                <a:cs typeface="Arial" pitchFamily="34" charset="0"/>
              </a:rPr>
            </a:br>
            <a:endParaRPr lang="ru-RU" altLang="ru-RU" dirty="0">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06321"/>
            <a:ext cx="7632848" cy="484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6669360"/>
            <a:ext cx="9144000" cy="215444"/>
          </a:xfrm>
          <a:prstGeom prst="rect">
            <a:avLst/>
          </a:prstGeom>
        </p:spPr>
        <p:txBody>
          <a:bodyPr wrap="square">
            <a:spAutoFit/>
          </a:bodyPr>
          <a:lstStyle/>
          <a:p>
            <a:pPr marL="228594" indent="-228594">
              <a:buFont typeface="+mj-lt"/>
              <a:buAutoNum type="arabicPeriod"/>
            </a:pPr>
            <a:r>
              <a:rPr lang="ru-RU" sz="800" dirty="0">
                <a:latin typeface="+mj-lt"/>
              </a:rPr>
              <a:t>Дьяков И.А. </a:t>
            </a:r>
            <a:r>
              <a:rPr lang="ru-RU" sz="800" dirty="0" err="1">
                <a:latin typeface="+mj-lt"/>
              </a:rPr>
              <a:t>Фармакоэкономическая</a:t>
            </a:r>
            <a:r>
              <a:rPr lang="ru-RU" sz="800" dirty="0">
                <a:latin typeface="+mj-lt"/>
              </a:rPr>
              <a:t> эффективность </a:t>
            </a:r>
            <a:r>
              <a:rPr lang="ru-RU" sz="800" dirty="0" err="1">
                <a:latin typeface="+mj-lt"/>
              </a:rPr>
              <a:t>квадривалентной</a:t>
            </a:r>
            <a:r>
              <a:rPr lang="ru-RU" sz="800" dirty="0">
                <a:latin typeface="+mj-lt"/>
              </a:rPr>
              <a:t> вакцины для профилактики ВПЧ-ассоциированных заболеваний. Медицинский совет 2016;19:103-8.</a:t>
            </a:r>
          </a:p>
        </p:txBody>
      </p:sp>
      <p:sp>
        <p:nvSpPr>
          <p:cNvPr id="4" name="Oval 3"/>
          <p:cNvSpPr/>
          <p:nvPr/>
        </p:nvSpPr>
        <p:spPr>
          <a:xfrm>
            <a:off x="6804249" y="4029827"/>
            <a:ext cx="1584176" cy="335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Oval 7"/>
          <p:cNvSpPr/>
          <p:nvPr/>
        </p:nvSpPr>
        <p:spPr>
          <a:xfrm>
            <a:off x="6804249" y="4389867"/>
            <a:ext cx="1584176" cy="335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Oval 8"/>
          <p:cNvSpPr/>
          <p:nvPr/>
        </p:nvSpPr>
        <p:spPr>
          <a:xfrm>
            <a:off x="6804249" y="2924945"/>
            <a:ext cx="1584176" cy="335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Oval 9"/>
          <p:cNvSpPr/>
          <p:nvPr/>
        </p:nvSpPr>
        <p:spPr>
          <a:xfrm>
            <a:off x="6804249" y="5229201"/>
            <a:ext cx="1584176" cy="335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Oval 10"/>
          <p:cNvSpPr/>
          <p:nvPr/>
        </p:nvSpPr>
        <p:spPr>
          <a:xfrm>
            <a:off x="6804249" y="5733257"/>
            <a:ext cx="1584176" cy="335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11"/>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67591959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773368" y="1196873"/>
            <a:ext cx="65" cy="61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2046" rIns="0" bIns="0" numCol="1" anchor="ctr" anchorCtr="0" compatLnSpc="1">
            <a:prstTxWarp prst="textNoShape">
              <a:avLst/>
            </a:prstTxWarp>
            <a:spAutoFit/>
          </a:bodyPr>
          <a:lstStyle/>
          <a:p>
            <a:pPr fontAlgn="base">
              <a:spcBef>
                <a:spcPct val="0"/>
              </a:spcBef>
              <a:spcAft>
                <a:spcPct val="0"/>
              </a:spcAft>
            </a:pPr>
            <a:endParaRPr lang="ru-RU" altLang="ru-RU" sz="900" dirty="0">
              <a:solidFill>
                <a:srgbClr val="5C5C5C"/>
              </a:solidFill>
              <a:latin typeface="Arial" pitchFamily="34" charset="0"/>
              <a:cs typeface="Arial" pitchFamily="34" charset="0"/>
            </a:endParaRPr>
          </a:p>
          <a:p>
            <a:pPr eaLnBrk="0" fontAlgn="base" hangingPunct="0">
              <a:spcBef>
                <a:spcPct val="0"/>
              </a:spcBef>
              <a:spcAft>
                <a:spcPct val="0"/>
              </a:spcAft>
            </a:pPr>
            <a:r>
              <a:rPr lang="ru-RU" altLang="ru-RU" sz="700" dirty="0">
                <a:latin typeface="Arial" pitchFamily="34" charset="0"/>
                <a:cs typeface="Arial" pitchFamily="34" charset="0"/>
              </a:rPr>
              <a:t/>
            </a:r>
            <a:br>
              <a:rPr lang="ru-RU" altLang="ru-RU" sz="700" dirty="0">
                <a:latin typeface="Arial" pitchFamily="34" charset="0"/>
                <a:cs typeface="Arial" pitchFamily="34" charset="0"/>
              </a:rPr>
            </a:br>
            <a:endParaRPr lang="ru-RU" altLang="ru-RU" dirty="0">
              <a:latin typeface="Arial" pitchFamily="34" charset="0"/>
              <a:cs typeface="Arial" pitchFamily="34" charset="0"/>
            </a:endParaRPr>
          </a:p>
        </p:txBody>
      </p:sp>
      <p:sp>
        <p:nvSpPr>
          <p:cNvPr id="12" name="Rectangle 11"/>
          <p:cNvSpPr/>
          <p:nvPr/>
        </p:nvSpPr>
        <p:spPr>
          <a:xfrm>
            <a:off x="-36512" y="6516052"/>
            <a:ext cx="8945226" cy="369332"/>
          </a:xfrm>
          <a:prstGeom prst="rect">
            <a:avLst/>
          </a:prstGeom>
        </p:spPr>
        <p:txBody>
          <a:bodyPr wrap="square">
            <a:spAutoFit/>
          </a:bodyPr>
          <a:lstStyle/>
          <a:p>
            <a:pPr marL="228594" indent="-228594" fontAlgn="base">
              <a:buFont typeface="+mj-lt"/>
              <a:buAutoNum type="arabicPeriod"/>
            </a:pPr>
            <a:r>
              <a:rPr lang="ru-RU" sz="900" dirty="0"/>
              <a:t>Вакцинопрофилактика заболеваний, вызванных вирусом папилломы человека: </a:t>
            </a:r>
            <a:r>
              <a:rPr lang="ru-RU" sz="900" dirty="0" err="1"/>
              <a:t>федер</a:t>
            </a:r>
            <a:r>
              <a:rPr lang="ru-RU" sz="900" dirty="0"/>
              <a:t>. </a:t>
            </a:r>
            <a:r>
              <a:rPr lang="ru-RU" sz="900" dirty="0" err="1"/>
              <a:t>клинич</a:t>
            </a:r>
            <a:r>
              <a:rPr lang="ru-RU" sz="900" dirty="0"/>
              <a:t>. рекомендации / М-во здравоохранения Российской Федерации, Союз педиатров России. – М. :Педиатр, 2016. – 40 с. </a:t>
            </a:r>
            <a:endParaRPr lang="en-US" sz="9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496" y="2153022"/>
            <a:ext cx="2570672" cy="38610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81" y="2153022"/>
            <a:ext cx="2643665" cy="38682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341663" y="2132856"/>
            <a:ext cx="3006205" cy="3785652"/>
          </a:xfrm>
          <a:prstGeom prst="rect">
            <a:avLst/>
          </a:prstGeom>
          <a:noFill/>
        </p:spPr>
        <p:txBody>
          <a:bodyPr wrap="square" rtlCol="0">
            <a:spAutoFit/>
          </a:bodyPr>
          <a:lstStyle/>
          <a:p>
            <a:r>
              <a:rPr lang="ru-RU" sz="1400" b="1" dirty="0"/>
              <a:t>Москва, МЗ РФ, 2016</a:t>
            </a:r>
          </a:p>
          <a:p>
            <a:endParaRPr lang="ru-RU" sz="1400" b="1" dirty="0"/>
          </a:p>
          <a:p>
            <a:r>
              <a:rPr lang="ru-RU" sz="1400" b="1" dirty="0"/>
              <a:t>Предназначены для:</a:t>
            </a:r>
          </a:p>
          <a:p>
            <a:pPr marL="285743" indent="-285743">
              <a:buFont typeface="Arial" panose="020B0604020202020204" pitchFamily="34" charset="0"/>
              <a:buChar char="•"/>
            </a:pPr>
            <a:r>
              <a:rPr lang="ru-RU" sz="1400" b="1" dirty="0"/>
              <a:t>врачей-педиатров</a:t>
            </a:r>
          </a:p>
          <a:p>
            <a:pPr marL="285743" indent="-285743">
              <a:buFont typeface="Arial" panose="020B0604020202020204" pitchFamily="34" charset="0"/>
              <a:buChar char="•"/>
            </a:pPr>
            <a:r>
              <a:rPr lang="ru-RU" sz="1400" b="1" dirty="0"/>
              <a:t>акушеров-гинекологов</a:t>
            </a:r>
          </a:p>
          <a:p>
            <a:pPr marL="285743" indent="-285743">
              <a:buFont typeface="Arial" panose="020B0604020202020204" pitchFamily="34" charset="0"/>
              <a:buChar char="•"/>
            </a:pPr>
            <a:r>
              <a:rPr lang="ru-RU" sz="1400" b="1" dirty="0"/>
              <a:t>инфекционистов</a:t>
            </a:r>
          </a:p>
          <a:p>
            <a:pPr marL="285743" indent="-285743">
              <a:buFont typeface="Arial" panose="020B0604020202020204" pitchFamily="34" charset="0"/>
              <a:buChar char="•"/>
            </a:pPr>
            <a:r>
              <a:rPr lang="ru-RU" sz="1400" b="1" dirty="0"/>
              <a:t>аллергологов-иммунологов</a:t>
            </a:r>
          </a:p>
          <a:p>
            <a:pPr marL="285743" indent="-285743">
              <a:buFont typeface="Arial" panose="020B0604020202020204" pitchFamily="34" charset="0"/>
              <a:buChar char="•"/>
            </a:pPr>
            <a:r>
              <a:rPr lang="ru-RU" sz="1400" b="1" dirty="0"/>
              <a:t>студентов </a:t>
            </a:r>
            <a:r>
              <a:rPr lang="ru-RU" sz="1400" b="1" dirty="0" err="1"/>
              <a:t>медВУЗов</a:t>
            </a:r>
            <a:endParaRPr lang="ru-RU" sz="1400" b="1" dirty="0"/>
          </a:p>
          <a:p>
            <a:endParaRPr lang="ru-RU" sz="1600" dirty="0"/>
          </a:p>
          <a:p>
            <a:r>
              <a:rPr lang="ru-RU" sz="1400" b="1" dirty="0">
                <a:solidFill>
                  <a:srgbClr val="FF0000"/>
                </a:solidFill>
              </a:rPr>
              <a:t>Стандартная схема:</a:t>
            </a:r>
          </a:p>
          <a:p>
            <a:r>
              <a:rPr lang="ru-RU" sz="1400" b="1" dirty="0"/>
              <a:t>Девушки/женщины от 14 до 45 лет и юноши/мужчины от 14 до 26 лет</a:t>
            </a:r>
            <a:r>
              <a:rPr lang="en-US" sz="1400" b="1" dirty="0"/>
              <a:t> – 3 </a:t>
            </a:r>
            <a:r>
              <a:rPr lang="ru-RU" sz="1400" b="1" dirty="0"/>
              <a:t>дозы (0-2-6 </a:t>
            </a:r>
            <a:r>
              <a:rPr lang="ru-RU" sz="1400" b="1" dirty="0" err="1"/>
              <a:t>мес</a:t>
            </a:r>
            <a:r>
              <a:rPr lang="ru-RU" sz="1400" b="1" dirty="0"/>
              <a:t>)</a:t>
            </a:r>
          </a:p>
          <a:p>
            <a:r>
              <a:rPr lang="ru-RU" sz="1400" b="1" dirty="0"/>
              <a:t/>
            </a:r>
            <a:br>
              <a:rPr lang="ru-RU" sz="1400" b="1" dirty="0"/>
            </a:br>
            <a:r>
              <a:rPr lang="ru-RU" sz="1400" b="1" dirty="0">
                <a:solidFill>
                  <a:srgbClr val="FF0000"/>
                </a:solidFill>
              </a:rPr>
              <a:t>Альтернативная схема:</a:t>
            </a:r>
          </a:p>
          <a:p>
            <a:r>
              <a:rPr lang="ru-RU" sz="1400" b="1" dirty="0"/>
              <a:t>Девочки и мальчики от 9 до 13 лет – 2 дозы (0-6 </a:t>
            </a:r>
            <a:r>
              <a:rPr lang="ru-RU" sz="1400" b="1" dirty="0" err="1"/>
              <a:t>мес</a:t>
            </a:r>
            <a:r>
              <a:rPr lang="ru-RU" sz="1400" b="1" dirty="0"/>
              <a:t>)</a:t>
            </a:r>
          </a:p>
        </p:txBody>
      </p:sp>
      <p:sp>
        <p:nvSpPr>
          <p:cNvPr id="9" name="Title 1"/>
          <p:cNvSpPr txBox="1">
            <a:spLocks/>
          </p:cNvSpPr>
          <p:nvPr/>
        </p:nvSpPr>
        <p:spPr>
          <a:xfrm>
            <a:off x="14808" y="332656"/>
            <a:ext cx="9129192" cy="9906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ru-RU" sz="3200" b="1" dirty="0"/>
              <a:t>Федеральные клинические рекомендации по вакцинопрофилактике заболеваний, вызванных ВПЧ, Москва, 2016</a:t>
            </a:r>
          </a:p>
        </p:txBody>
      </p:sp>
      <p:sp>
        <p:nvSpPr>
          <p:cNvPr id="8" name="Rectangle 7"/>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3318597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Вектор развития календаря</a:t>
            </a:r>
            <a:br>
              <a:rPr lang="ru-RU" b="1" dirty="0"/>
            </a:br>
            <a:r>
              <a:rPr lang="ru-RU" b="1" dirty="0"/>
              <a:t>профилактических прививок</a:t>
            </a:r>
            <a:br>
              <a:rPr lang="ru-RU" b="1" dirty="0"/>
            </a:br>
            <a:endParaRPr lang="ru-RU" dirty="0"/>
          </a:p>
        </p:txBody>
      </p:sp>
      <p:sp>
        <p:nvSpPr>
          <p:cNvPr id="3" name="Объект 2"/>
          <p:cNvSpPr>
            <a:spLocks noGrp="1"/>
          </p:cNvSpPr>
          <p:nvPr>
            <p:ph sz="half" idx="1"/>
          </p:nvPr>
        </p:nvSpPr>
        <p:spPr>
          <a:xfrm>
            <a:off x="1043608" y="1412776"/>
            <a:ext cx="4176464" cy="3921224"/>
          </a:xfrm>
        </p:spPr>
        <p:txBody>
          <a:bodyPr>
            <a:normAutofit fontScale="70000" lnSpcReduction="20000"/>
          </a:bodyPr>
          <a:lstStyle/>
          <a:p>
            <a:pPr marL="82296" indent="0">
              <a:buNone/>
            </a:pPr>
            <a:r>
              <a:rPr lang="ru-RU" b="1" dirty="0" smtClean="0">
                <a:solidFill>
                  <a:srgbClr val="FF0000"/>
                </a:solidFill>
              </a:rPr>
              <a:t>Региональный (Свердловская </a:t>
            </a:r>
            <a:r>
              <a:rPr lang="ru-RU" b="1" dirty="0">
                <a:solidFill>
                  <a:srgbClr val="FF0000"/>
                </a:solidFill>
              </a:rPr>
              <a:t>о</a:t>
            </a:r>
            <a:r>
              <a:rPr lang="ru-RU" b="1" dirty="0" smtClean="0">
                <a:solidFill>
                  <a:srgbClr val="FF0000"/>
                </a:solidFill>
              </a:rPr>
              <a:t>бласть)</a:t>
            </a:r>
          </a:p>
          <a:p>
            <a:r>
              <a:rPr lang="ru-RU" b="1" dirty="0" smtClean="0"/>
              <a:t>Корь</a:t>
            </a:r>
            <a:r>
              <a:rPr lang="ru-RU" b="1" dirty="0"/>
              <a:t>: ревакцинация в 6 лет</a:t>
            </a:r>
          </a:p>
          <a:p>
            <a:pPr marL="82296" indent="0">
              <a:buNone/>
            </a:pPr>
            <a:r>
              <a:rPr lang="ru-RU" b="1" dirty="0" smtClean="0"/>
              <a:t>      1981 </a:t>
            </a:r>
            <a:r>
              <a:rPr lang="ru-RU" b="1" dirty="0"/>
              <a:t>г</a:t>
            </a:r>
            <a:r>
              <a:rPr lang="ru-RU" b="1" dirty="0" smtClean="0"/>
              <a:t>.</a:t>
            </a:r>
            <a:endParaRPr lang="ru-RU" b="1" dirty="0"/>
          </a:p>
          <a:p>
            <a:r>
              <a:rPr lang="ru-RU" b="1" dirty="0" smtClean="0"/>
              <a:t>Гепатит </a:t>
            </a:r>
            <a:r>
              <a:rPr lang="ru-RU" b="1" dirty="0"/>
              <a:t>В: 1994 г. </a:t>
            </a:r>
            <a:r>
              <a:rPr lang="ru-RU" b="1" dirty="0" smtClean="0"/>
              <a:t> </a:t>
            </a:r>
          </a:p>
          <a:p>
            <a:r>
              <a:rPr lang="ru-RU" b="1" dirty="0" smtClean="0"/>
              <a:t>Грипп</a:t>
            </a:r>
            <a:r>
              <a:rPr lang="ru-RU" b="1" dirty="0"/>
              <a:t>: 1998 г. </a:t>
            </a:r>
            <a:endParaRPr lang="ru-RU" b="1" dirty="0" smtClean="0"/>
          </a:p>
          <a:p>
            <a:r>
              <a:rPr lang="ru-RU" b="1" dirty="0" smtClean="0"/>
              <a:t>Краснуха</a:t>
            </a:r>
            <a:r>
              <a:rPr lang="ru-RU" b="1" dirty="0"/>
              <a:t>: вакцинация 1998 г. </a:t>
            </a:r>
            <a:r>
              <a:rPr lang="ru-RU" b="1" dirty="0" smtClean="0"/>
              <a:t>Полиомиелит</a:t>
            </a:r>
            <a:r>
              <a:rPr lang="ru-RU" b="1" dirty="0"/>
              <a:t>: ввели</a:t>
            </a:r>
          </a:p>
          <a:p>
            <a:r>
              <a:rPr lang="ru-RU" b="1" dirty="0"/>
              <a:t>инактивированную вакцину в</a:t>
            </a:r>
          </a:p>
          <a:p>
            <a:pPr marL="82296" indent="0">
              <a:buNone/>
            </a:pPr>
            <a:r>
              <a:rPr lang="ru-RU" b="1" dirty="0"/>
              <a:t>2004 г.</a:t>
            </a:r>
          </a:p>
          <a:p>
            <a:r>
              <a:rPr lang="ru-RU" b="1" dirty="0" smtClean="0"/>
              <a:t>Гемофильная </a:t>
            </a:r>
            <a:r>
              <a:rPr lang="ru-RU" b="1" dirty="0"/>
              <a:t>инфекция:</a:t>
            </a:r>
          </a:p>
          <a:p>
            <a:pPr marL="82296" indent="0">
              <a:buNone/>
            </a:pPr>
            <a:r>
              <a:rPr lang="ru-RU" b="1" dirty="0"/>
              <a:t>2008 г</a:t>
            </a:r>
            <a:r>
              <a:rPr lang="ru-RU" b="1" dirty="0" smtClean="0"/>
              <a:t>.</a:t>
            </a:r>
            <a:endParaRPr lang="ru-RU" b="1" dirty="0"/>
          </a:p>
        </p:txBody>
      </p:sp>
      <p:sp>
        <p:nvSpPr>
          <p:cNvPr id="4" name="Объект 3"/>
          <p:cNvSpPr>
            <a:spLocks noGrp="1"/>
          </p:cNvSpPr>
          <p:nvPr>
            <p:ph sz="half" idx="2"/>
          </p:nvPr>
        </p:nvSpPr>
        <p:spPr>
          <a:xfrm>
            <a:off x="5276088" y="1524000"/>
            <a:ext cx="3657600" cy="3849216"/>
          </a:xfrm>
        </p:spPr>
        <p:txBody>
          <a:bodyPr>
            <a:noAutofit/>
          </a:bodyPr>
          <a:lstStyle/>
          <a:p>
            <a:pPr marL="82296" indent="0">
              <a:buNone/>
            </a:pPr>
            <a:r>
              <a:rPr lang="ru-RU" sz="1800" b="1" dirty="0" smtClean="0">
                <a:solidFill>
                  <a:srgbClr val="FF0000"/>
                </a:solidFill>
              </a:rPr>
              <a:t>Национальный</a:t>
            </a:r>
            <a:endParaRPr lang="ru-RU" sz="1800" b="1" dirty="0">
              <a:solidFill>
                <a:srgbClr val="FF0000"/>
              </a:solidFill>
            </a:endParaRPr>
          </a:p>
          <a:p>
            <a:r>
              <a:rPr lang="ru-RU" sz="1800" b="1" dirty="0" smtClean="0"/>
              <a:t>Корь</a:t>
            </a:r>
            <a:r>
              <a:rPr lang="ru-RU" sz="1800" b="1" dirty="0"/>
              <a:t>: ревакцинация 1986 г</a:t>
            </a:r>
            <a:r>
              <a:rPr lang="ru-RU" sz="1800" b="1" dirty="0" smtClean="0"/>
              <a:t>.</a:t>
            </a:r>
            <a:endParaRPr lang="ru-RU" sz="1800" b="1" dirty="0"/>
          </a:p>
          <a:p>
            <a:r>
              <a:rPr lang="ru-RU" sz="1800" b="1" dirty="0" smtClean="0"/>
              <a:t>Гепатит </a:t>
            </a:r>
            <a:r>
              <a:rPr lang="ru-RU" sz="1800" b="1" dirty="0"/>
              <a:t>В: 2001 г</a:t>
            </a:r>
            <a:r>
              <a:rPr lang="ru-RU" sz="1800" b="1" dirty="0" smtClean="0"/>
              <a:t>.</a:t>
            </a:r>
            <a:endParaRPr lang="ru-RU" sz="1800" b="1" dirty="0"/>
          </a:p>
          <a:p>
            <a:r>
              <a:rPr lang="ru-RU" sz="1800" b="1" dirty="0" smtClean="0"/>
              <a:t>Грипп</a:t>
            </a:r>
            <a:r>
              <a:rPr lang="ru-RU" sz="1800" b="1" dirty="0"/>
              <a:t>: 2007 г</a:t>
            </a:r>
            <a:r>
              <a:rPr lang="ru-RU" sz="1800" b="1" dirty="0" smtClean="0"/>
              <a:t>.</a:t>
            </a:r>
            <a:endParaRPr lang="ru-RU" sz="1800" b="1" dirty="0"/>
          </a:p>
          <a:p>
            <a:r>
              <a:rPr lang="ru-RU" sz="1800" b="1" dirty="0" smtClean="0"/>
              <a:t> </a:t>
            </a:r>
            <a:r>
              <a:rPr lang="ru-RU" sz="1800" b="1" dirty="0"/>
              <a:t>Краснуха: 2007 г</a:t>
            </a:r>
            <a:r>
              <a:rPr lang="ru-RU" sz="1800" b="1" dirty="0" smtClean="0"/>
              <a:t>.</a:t>
            </a:r>
            <a:endParaRPr lang="ru-RU" sz="1800" b="1" dirty="0"/>
          </a:p>
          <a:p>
            <a:r>
              <a:rPr lang="ru-RU" sz="1800" b="1" dirty="0" smtClean="0"/>
              <a:t>Полиомиелит</a:t>
            </a:r>
            <a:r>
              <a:rPr lang="ru-RU" sz="1800" b="1" dirty="0"/>
              <a:t>: 2007 г</a:t>
            </a:r>
            <a:r>
              <a:rPr lang="ru-RU" sz="1800" b="1" dirty="0" smtClean="0"/>
              <a:t>.</a:t>
            </a:r>
            <a:endParaRPr lang="ru-RU" sz="1800" b="1" dirty="0"/>
          </a:p>
          <a:p>
            <a:r>
              <a:rPr lang="ru-RU" sz="1800" b="1" dirty="0" smtClean="0"/>
              <a:t>Гемофильная </a:t>
            </a:r>
            <a:r>
              <a:rPr lang="ru-RU" sz="1800" b="1" dirty="0"/>
              <a:t>инфекция:</a:t>
            </a:r>
          </a:p>
          <a:p>
            <a:pPr marL="82296" indent="0">
              <a:buNone/>
            </a:pPr>
            <a:r>
              <a:rPr lang="ru-RU" sz="1800" b="1" dirty="0" smtClean="0"/>
              <a:t>      2011 </a:t>
            </a:r>
            <a:r>
              <a:rPr lang="ru-RU" sz="1800" b="1" dirty="0"/>
              <a:t>г</a:t>
            </a:r>
            <a:r>
              <a:rPr lang="ru-RU" sz="1800" b="1" dirty="0" smtClean="0"/>
              <a:t>.</a:t>
            </a:r>
          </a:p>
          <a:p>
            <a:pPr marL="82296" indent="0">
              <a:buNone/>
            </a:pPr>
            <a:endParaRPr lang="ru-RU" sz="1800" b="1" dirty="0" smtClean="0"/>
          </a:p>
          <a:p>
            <a:pPr>
              <a:buFont typeface="Arial" panose="020B0604020202020204" pitchFamily="34" charset="0"/>
              <a:buChar char="•"/>
            </a:pPr>
            <a:endParaRPr lang="ru-RU" sz="1800" dirty="0"/>
          </a:p>
        </p:txBody>
      </p:sp>
      <p:sp>
        <p:nvSpPr>
          <p:cNvPr id="5" name="Прямоугольник 4"/>
          <p:cNvSpPr/>
          <p:nvPr/>
        </p:nvSpPr>
        <p:spPr>
          <a:xfrm>
            <a:off x="1691680" y="5517232"/>
            <a:ext cx="7200800" cy="954107"/>
          </a:xfrm>
          <a:prstGeom prst="rect">
            <a:avLst/>
          </a:prstGeom>
        </p:spPr>
        <p:txBody>
          <a:bodyPr wrap="square">
            <a:spAutoFit/>
          </a:bodyPr>
          <a:lstStyle/>
          <a:p>
            <a:r>
              <a:rPr lang="ru-RU" sz="2800" b="1" dirty="0">
                <a:solidFill>
                  <a:srgbClr val="FF0000"/>
                </a:solidFill>
              </a:rPr>
              <a:t>Необходимо желание медиков заниматься</a:t>
            </a:r>
          </a:p>
          <a:p>
            <a:r>
              <a:rPr lang="ru-RU" sz="2800" b="1" dirty="0">
                <a:solidFill>
                  <a:srgbClr val="FF0000"/>
                </a:solidFill>
              </a:rPr>
              <a:t>вакцинопрофилактикой</a:t>
            </a:r>
            <a:endParaRPr lang="ru-RU" sz="2800" dirty="0">
              <a:solidFill>
                <a:srgbClr val="FF0000"/>
              </a:solidFill>
            </a:endParaRPr>
          </a:p>
        </p:txBody>
      </p:sp>
    </p:spTree>
    <p:extLst>
      <p:ext uri="{BB962C8B-B14F-4D97-AF65-F5344CB8AC3E}">
        <p14:creationId xmlns:p14="http://schemas.microsoft.com/office/powerpoint/2010/main" val="2436001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773368" y="1196873"/>
            <a:ext cx="65" cy="61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2046" rIns="0" bIns="0" numCol="1" anchor="ctr" anchorCtr="0" compatLnSpc="1">
            <a:prstTxWarp prst="textNoShape">
              <a:avLst/>
            </a:prstTxWarp>
            <a:spAutoFit/>
          </a:bodyPr>
          <a:lstStyle/>
          <a:p>
            <a:pPr fontAlgn="base">
              <a:spcBef>
                <a:spcPct val="0"/>
              </a:spcBef>
              <a:spcAft>
                <a:spcPct val="0"/>
              </a:spcAft>
            </a:pPr>
            <a:endParaRPr lang="ru-RU" altLang="ru-RU" sz="900" dirty="0">
              <a:solidFill>
                <a:srgbClr val="5C5C5C"/>
              </a:solidFill>
              <a:latin typeface="Arial" pitchFamily="34" charset="0"/>
              <a:cs typeface="Arial" pitchFamily="34" charset="0"/>
            </a:endParaRPr>
          </a:p>
          <a:p>
            <a:pPr eaLnBrk="0" fontAlgn="base" hangingPunct="0">
              <a:spcBef>
                <a:spcPct val="0"/>
              </a:spcBef>
              <a:spcAft>
                <a:spcPct val="0"/>
              </a:spcAft>
            </a:pPr>
            <a:r>
              <a:rPr lang="ru-RU" altLang="ru-RU" sz="700" dirty="0">
                <a:latin typeface="Arial" pitchFamily="34" charset="0"/>
                <a:cs typeface="Arial" pitchFamily="34" charset="0"/>
              </a:rPr>
              <a:t/>
            </a:r>
            <a:br>
              <a:rPr lang="ru-RU" altLang="ru-RU" sz="700" dirty="0">
                <a:latin typeface="Arial" pitchFamily="34" charset="0"/>
                <a:cs typeface="Arial" pitchFamily="34" charset="0"/>
              </a:rPr>
            </a:br>
            <a:endParaRPr lang="ru-RU" altLang="ru-RU" dirty="0">
              <a:latin typeface="Arial" pitchFamily="34" charset="0"/>
              <a:cs typeface="Arial" pitchFamily="34" charset="0"/>
            </a:endParaRPr>
          </a:p>
        </p:txBody>
      </p:sp>
      <p:sp>
        <p:nvSpPr>
          <p:cNvPr id="12" name="Rectangle 11"/>
          <p:cNvSpPr/>
          <p:nvPr/>
        </p:nvSpPr>
        <p:spPr>
          <a:xfrm>
            <a:off x="-36512" y="6669940"/>
            <a:ext cx="9180512" cy="215444"/>
          </a:xfrm>
          <a:prstGeom prst="rect">
            <a:avLst/>
          </a:prstGeom>
        </p:spPr>
        <p:txBody>
          <a:bodyPr wrap="square">
            <a:spAutoFit/>
          </a:bodyPr>
          <a:lstStyle/>
          <a:p>
            <a:pPr marL="228594" indent="-228594">
              <a:buFont typeface="+mj-lt"/>
              <a:buAutoNum type="arabicPeriod"/>
            </a:pPr>
            <a:r>
              <a:rPr lang="ru-RU" sz="800" dirty="0"/>
              <a:t>Харит С.М. с </a:t>
            </a:r>
            <a:r>
              <a:rPr lang="ru-RU" sz="800" dirty="0" err="1"/>
              <a:t>соавт</a:t>
            </a:r>
            <a:r>
              <a:rPr lang="ru-RU" sz="800" dirty="0"/>
              <a:t>. Опыт реализации пилотного проекта по профилактике ВПЧ-инфекции вакциной </a:t>
            </a:r>
            <a:r>
              <a:rPr lang="ru-RU" sz="800" dirty="0" err="1"/>
              <a:t>Гардасил</a:t>
            </a:r>
            <a:r>
              <a:rPr lang="ru-RU" sz="800" dirty="0"/>
              <a:t> у девочек 12-14 лет в г. Санкт-Петербурге. Ремедиум 2012;3:29-32.</a:t>
            </a:r>
          </a:p>
        </p:txBody>
      </p:sp>
      <p:sp>
        <p:nvSpPr>
          <p:cNvPr id="7" name="Title 1"/>
          <p:cNvSpPr>
            <a:spLocks noGrp="1"/>
          </p:cNvSpPr>
          <p:nvPr>
            <p:ph type="title"/>
          </p:nvPr>
        </p:nvSpPr>
        <p:spPr>
          <a:xfrm>
            <a:off x="0" y="324000"/>
            <a:ext cx="9144000" cy="990600"/>
          </a:xfrm>
        </p:spPr>
        <p:txBody>
          <a:bodyPr vert="horz" lIns="91440" tIns="45720" rIns="91440" bIns="45720" rtlCol="0" anchor="t" anchorCtr="0">
            <a:noAutofit/>
          </a:bodyPr>
          <a:lstStyle/>
          <a:p>
            <a:r>
              <a:rPr lang="ru-RU" sz="3300" b="1" dirty="0"/>
              <a:t>Региональные программы вакцинации: Санкт-Петербург, 2010-2011 гг.</a:t>
            </a:r>
          </a:p>
        </p:txBody>
      </p:sp>
      <p:sp>
        <p:nvSpPr>
          <p:cNvPr id="5" name="Rectangle 4"/>
          <p:cNvSpPr/>
          <p:nvPr/>
        </p:nvSpPr>
        <p:spPr>
          <a:xfrm>
            <a:off x="307294" y="1713001"/>
            <a:ext cx="8585186" cy="4524315"/>
          </a:xfrm>
          <a:prstGeom prst="rect">
            <a:avLst/>
          </a:prstGeom>
        </p:spPr>
        <p:txBody>
          <a:bodyPr wrap="square">
            <a:spAutoFit/>
          </a:bodyPr>
          <a:lstStyle/>
          <a:p>
            <a:pPr marL="342892" indent="-342892">
              <a:buFont typeface="Arial" panose="020B0604020202020204" pitchFamily="34" charset="0"/>
              <a:buChar char="•"/>
            </a:pPr>
            <a:r>
              <a:rPr lang="ru-RU" sz="2400" dirty="0"/>
              <a:t>Распоряжение Комитета здравоохранения г. Санкт-Петербурга от 03.2011 г. №3 (Приложение 1) о проведении иммунизации</a:t>
            </a:r>
            <a:br>
              <a:rPr lang="ru-RU" sz="2400" dirty="0"/>
            </a:br>
            <a:endParaRPr lang="ru-RU" sz="2400" dirty="0"/>
          </a:p>
          <a:p>
            <a:pPr marL="342892" indent="-342892">
              <a:buFont typeface="Arial" panose="020B0604020202020204" pitchFamily="34" charset="0"/>
              <a:buChar char="•"/>
            </a:pPr>
            <a:r>
              <a:rPr lang="ru-RU" sz="2400" dirty="0"/>
              <a:t>2 информационно-образовательных совещания для врачей кабинетов иммунопрофилактики поликлиник (КИП) и заведующих всех детских поликлиник</a:t>
            </a:r>
            <a:br>
              <a:rPr lang="ru-RU" sz="2400" dirty="0"/>
            </a:br>
            <a:endParaRPr lang="ru-RU" sz="2400" dirty="0"/>
          </a:p>
          <a:p>
            <a:pPr marL="342892" indent="-342892">
              <a:buFont typeface="Arial" panose="020B0604020202020204" pitchFamily="34" charset="0"/>
              <a:buChar char="•"/>
            </a:pPr>
            <a:r>
              <a:rPr lang="ru-RU" sz="2400" dirty="0"/>
              <a:t>Информационно-образовательные совещания в районных поликлиниках и школах (педагоги, родители)</a:t>
            </a:r>
            <a:br>
              <a:rPr lang="ru-RU" sz="2400" dirty="0"/>
            </a:br>
            <a:endParaRPr lang="ru-RU" sz="2400" dirty="0"/>
          </a:p>
          <a:p>
            <a:pPr marL="342892" indent="-342892">
              <a:buFont typeface="Arial" panose="020B0604020202020204" pitchFamily="34" charset="0"/>
              <a:buChar char="•"/>
            </a:pPr>
            <a:r>
              <a:rPr lang="ru-RU" sz="2400" dirty="0"/>
              <a:t>Вакцинированы 3000 девочек в возрасте </a:t>
            </a:r>
            <a:r>
              <a:rPr lang="ru-RU" sz="2400" dirty="0" smtClean="0"/>
              <a:t>9-14 </a:t>
            </a:r>
            <a:r>
              <a:rPr lang="ru-RU" sz="2400" dirty="0"/>
              <a:t>лет</a:t>
            </a:r>
          </a:p>
        </p:txBody>
      </p:sp>
      <p:sp>
        <p:nvSpPr>
          <p:cNvPr id="8" name="Rectangle 7"/>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25937112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773368" y="1196873"/>
            <a:ext cx="65" cy="61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2046" rIns="0" bIns="0" numCol="1" anchor="ctr" anchorCtr="0" compatLnSpc="1">
            <a:prstTxWarp prst="textNoShape">
              <a:avLst/>
            </a:prstTxWarp>
            <a:spAutoFit/>
          </a:bodyPr>
          <a:lstStyle/>
          <a:p>
            <a:pPr fontAlgn="base">
              <a:spcBef>
                <a:spcPct val="0"/>
              </a:spcBef>
              <a:spcAft>
                <a:spcPct val="0"/>
              </a:spcAft>
            </a:pPr>
            <a:endParaRPr lang="ru-RU" altLang="ru-RU" sz="900" dirty="0">
              <a:solidFill>
                <a:srgbClr val="5C5C5C"/>
              </a:solidFill>
              <a:latin typeface="Arial" pitchFamily="34" charset="0"/>
              <a:cs typeface="Arial" pitchFamily="34" charset="0"/>
            </a:endParaRPr>
          </a:p>
          <a:p>
            <a:pPr eaLnBrk="0" fontAlgn="base" hangingPunct="0">
              <a:spcBef>
                <a:spcPct val="0"/>
              </a:spcBef>
              <a:spcAft>
                <a:spcPct val="0"/>
              </a:spcAft>
            </a:pPr>
            <a:r>
              <a:rPr lang="ru-RU" altLang="ru-RU" sz="700" dirty="0">
                <a:latin typeface="Arial" pitchFamily="34" charset="0"/>
                <a:cs typeface="Arial" pitchFamily="34" charset="0"/>
              </a:rPr>
              <a:t/>
            </a:r>
            <a:br>
              <a:rPr lang="ru-RU" altLang="ru-RU" sz="700" dirty="0">
                <a:latin typeface="Arial" pitchFamily="34" charset="0"/>
                <a:cs typeface="Arial" pitchFamily="34" charset="0"/>
              </a:rPr>
            </a:br>
            <a:endParaRPr lang="ru-RU" altLang="ru-RU" dirty="0">
              <a:latin typeface="Arial" pitchFamily="34" charset="0"/>
              <a:cs typeface="Arial" pitchFamily="34" charset="0"/>
            </a:endParaRPr>
          </a:p>
        </p:txBody>
      </p:sp>
      <p:sp>
        <p:nvSpPr>
          <p:cNvPr id="12" name="Rectangle 11"/>
          <p:cNvSpPr/>
          <p:nvPr/>
        </p:nvSpPr>
        <p:spPr>
          <a:xfrm>
            <a:off x="-36512" y="6546830"/>
            <a:ext cx="9180512" cy="338554"/>
          </a:xfrm>
          <a:prstGeom prst="rect">
            <a:avLst/>
          </a:prstGeom>
        </p:spPr>
        <p:txBody>
          <a:bodyPr wrap="square">
            <a:spAutoFit/>
          </a:bodyPr>
          <a:lstStyle/>
          <a:p>
            <a:pPr marL="228594" indent="-228594">
              <a:buFont typeface="+mj-lt"/>
              <a:buAutoNum type="arabicPeriod"/>
            </a:pPr>
            <a:r>
              <a:rPr lang="ru-RU" sz="800" dirty="0" err="1"/>
              <a:t>Белоцерковцева</a:t>
            </a:r>
            <a:r>
              <a:rPr lang="ru-RU" sz="800" dirty="0"/>
              <a:t> Л.Д. с </a:t>
            </a:r>
            <a:r>
              <a:rPr lang="ru-RU" sz="800" dirty="0" err="1"/>
              <a:t>соавт</a:t>
            </a:r>
            <a:r>
              <a:rPr lang="ru-RU" sz="800" dirty="0"/>
              <a:t>. Внедрение региональной программы вакцинации против ВПЧ-</a:t>
            </a:r>
            <a:r>
              <a:rPr lang="ru-RU" sz="800" dirty="0" err="1"/>
              <a:t>ассоциированых</a:t>
            </a:r>
            <a:r>
              <a:rPr lang="ru-RU" sz="800" dirty="0"/>
              <a:t> заболеваний в ХМАО-Югре. Педиатрическая фармакология 2014;11(4):29-34.</a:t>
            </a:r>
          </a:p>
        </p:txBody>
      </p:sp>
      <p:sp>
        <p:nvSpPr>
          <p:cNvPr id="7" name="Title 1"/>
          <p:cNvSpPr>
            <a:spLocks noGrp="1"/>
          </p:cNvSpPr>
          <p:nvPr>
            <p:ph type="title"/>
          </p:nvPr>
        </p:nvSpPr>
        <p:spPr>
          <a:xfrm>
            <a:off x="0" y="324000"/>
            <a:ext cx="9144000" cy="990600"/>
          </a:xfrm>
        </p:spPr>
        <p:txBody>
          <a:bodyPr vert="horz" lIns="91440" tIns="45720" rIns="91440" bIns="45720" rtlCol="0" anchor="t" anchorCtr="0">
            <a:noAutofit/>
          </a:bodyPr>
          <a:lstStyle/>
          <a:p>
            <a:r>
              <a:rPr lang="ru-RU" sz="3300" b="1" dirty="0"/>
              <a:t>Региональные программы вакцинации: ХМАО-Югра, 2014</a:t>
            </a:r>
          </a:p>
        </p:txBody>
      </p:sp>
      <p:sp>
        <p:nvSpPr>
          <p:cNvPr id="5" name="Rectangle 4"/>
          <p:cNvSpPr/>
          <p:nvPr/>
        </p:nvSpPr>
        <p:spPr>
          <a:xfrm>
            <a:off x="307294" y="1484784"/>
            <a:ext cx="8657194" cy="4832092"/>
          </a:xfrm>
          <a:prstGeom prst="rect">
            <a:avLst/>
          </a:prstGeom>
        </p:spPr>
        <p:txBody>
          <a:bodyPr wrap="square">
            <a:spAutoFit/>
          </a:bodyPr>
          <a:lstStyle/>
          <a:p>
            <a:r>
              <a:rPr lang="ru-RU" sz="2200" dirty="0"/>
              <a:t>Программа школьной вакцинации девочек-подростков 12 лет против ВПЧ-инфекции:</a:t>
            </a:r>
          </a:p>
          <a:p>
            <a:pPr marL="514337" indent="-514337">
              <a:buFont typeface="+mj-lt"/>
              <a:buAutoNum type="arabicPeriod"/>
            </a:pPr>
            <a:r>
              <a:rPr lang="ru-RU" sz="2200" dirty="0"/>
              <a:t>Разработаны обоснования внедрения программы вакцинации против ВПЧ-инфекции и выступления </a:t>
            </a:r>
            <a:br>
              <a:rPr lang="ru-RU" sz="2200" dirty="0"/>
            </a:br>
            <a:r>
              <a:rPr lang="ru-RU" sz="2200" dirty="0"/>
              <a:t>с докладами для Губернатора ХМАО - Югры, Окружной Думы и Департамента здравоохранения ХМАО.</a:t>
            </a:r>
          </a:p>
          <a:p>
            <a:pPr marL="514337" indent="-514337">
              <a:buFont typeface="+mj-lt"/>
              <a:buAutoNum type="arabicPeriod"/>
            </a:pPr>
            <a:r>
              <a:rPr lang="ru-RU" sz="2200" dirty="0"/>
              <a:t>Информационное обеспечение медицинского сообщества - врачей акушеров-гинекологов и педиатров (экспертные заседания, пресс-конференции для СМИ, </a:t>
            </a:r>
            <a:br>
              <a:rPr lang="ru-RU" sz="2200" dirty="0"/>
            </a:br>
            <a:r>
              <a:rPr lang="ru-RU" sz="2200" dirty="0"/>
              <a:t>научно-практические конференции)</a:t>
            </a:r>
          </a:p>
          <a:p>
            <a:pPr marL="514337" indent="-514337">
              <a:buFont typeface="+mj-lt"/>
              <a:buAutoNum type="arabicPeriod"/>
            </a:pPr>
            <a:r>
              <a:rPr lang="ru-RU" sz="2200" dirty="0"/>
              <a:t>Информирование населения (родителей, педагогов, медработников в школах и др.)</a:t>
            </a:r>
          </a:p>
          <a:p>
            <a:pPr marL="514337" indent="-514337">
              <a:buFont typeface="+mj-lt"/>
              <a:buAutoNum type="arabicPeriod"/>
            </a:pPr>
            <a:r>
              <a:rPr lang="ru-RU" sz="2200" dirty="0"/>
              <a:t>Разработка добровольного информированного согласия </a:t>
            </a:r>
            <a:br>
              <a:rPr lang="ru-RU" sz="2200" dirty="0"/>
            </a:br>
            <a:r>
              <a:rPr lang="ru-RU" sz="2200" dirty="0"/>
              <a:t>и др. </a:t>
            </a:r>
          </a:p>
        </p:txBody>
      </p:sp>
      <p:sp>
        <p:nvSpPr>
          <p:cNvPr id="8" name="Rectangle 7"/>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284445793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700" b="1" dirty="0" smtClean="0">
                <a:solidFill>
                  <a:srgbClr val="FF0000"/>
                </a:solidFill>
              </a:rPr>
              <a:t>Вакцины </a:t>
            </a:r>
            <a:r>
              <a:rPr lang="ru-RU" sz="2700" b="1" dirty="0">
                <a:solidFill>
                  <a:srgbClr val="FF0000"/>
                </a:solidFill>
              </a:rPr>
              <a:t>против </a:t>
            </a:r>
            <a:r>
              <a:rPr lang="ru-RU" sz="2700" b="1" dirty="0" smtClean="0">
                <a:solidFill>
                  <a:srgbClr val="FF0000"/>
                </a:solidFill>
              </a:rPr>
              <a:t>ветряной </a:t>
            </a:r>
            <a:r>
              <a:rPr lang="ru-RU" sz="2700" b="1" dirty="0">
                <a:solidFill>
                  <a:srgbClr val="FF0000"/>
                </a:solidFill>
              </a:rPr>
              <a:t>оспы </a:t>
            </a:r>
            <a:r>
              <a:rPr lang="ru-RU" sz="2700" dirty="0">
                <a:solidFill>
                  <a:srgbClr val="FF0000"/>
                </a:solidFill>
              </a:rPr>
              <a:t/>
            </a:r>
            <a:br>
              <a:rPr lang="ru-RU" sz="2700" dirty="0">
                <a:solidFill>
                  <a:srgbClr val="FF0000"/>
                </a:solidFill>
              </a:rPr>
            </a:br>
            <a:r>
              <a:rPr lang="ru-RU" sz="2700" b="1" dirty="0">
                <a:solidFill>
                  <a:srgbClr val="FF0000"/>
                </a:solidFill>
              </a:rPr>
              <a:t>Документ по позиции ВОЗ </a:t>
            </a:r>
            <a:endParaRPr lang="ru-RU" sz="2700" dirty="0">
              <a:solidFill>
                <a:srgbClr val="FF0000"/>
              </a:solidFill>
            </a:endParaRPr>
          </a:p>
        </p:txBody>
      </p:sp>
      <p:sp>
        <p:nvSpPr>
          <p:cNvPr id="3" name="Объект 2"/>
          <p:cNvSpPr>
            <a:spLocks noGrp="1"/>
          </p:cNvSpPr>
          <p:nvPr>
            <p:ph idx="1"/>
          </p:nvPr>
        </p:nvSpPr>
        <p:spPr>
          <a:xfrm>
            <a:off x="1043608" y="1447800"/>
            <a:ext cx="7890080" cy="4800600"/>
          </a:xfrm>
        </p:spPr>
        <p:txBody>
          <a:bodyPr>
            <a:normAutofit fontScale="85000" lnSpcReduction="10000"/>
          </a:bodyPr>
          <a:lstStyle/>
          <a:p>
            <a:r>
              <a:rPr lang="ru-RU" dirty="0" smtClean="0"/>
              <a:t> </a:t>
            </a:r>
            <a:r>
              <a:rPr lang="ru-RU" dirty="0"/>
              <a:t>Положительные результаты относительно безопасности, эффективности и анализ эффективности затрат </a:t>
            </a:r>
            <a:r>
              <a:rPr lang="ru-RU" b="1" dirty="0"/>
              <a:t>подтвердили обоснованность их внедрения в программы детской иммунизации ряда индустриально развитых стран</a:t>
            </a:r>
            <a:r>
              <a:rPr lang="ru-RU" dirty="0" smtClean="0"/>
              <a:t>.</a:t>
            </a:r>
          </a:p>
          <a:p>
            <a:pPr marL="82296" indent="0">
              <a:buNone/>
            </a:pPr>
            <a:endParaRPr lang="ru-RU" dirty="0" smtClean="0"/>
          </a:p>
          <a:p>
            <a:r>
              <a:rPr lang="ru-RU" dirty="0" smtClean="0"/>
              <a:t> </a:t>
            </a:r>
            <a:r>
              <a:rPr lang="ru-RU" dirty="0"/>
              <a:t>После наблюдения за исследуемыми группами населения в </a:t>
            </a:r>
            <a:r>
              <a:rPr lang="ru-RU" b="1" dirty="0"/>
              <a:t>течение 20 лет </a:t>
            </a:r>
            <a:r>
              <a:rPr lang="ru-RU" dirty="0"/>
              <a:t>в Японии и в течение 10 лет в США </a:t>
            </a:r>
            <a:r>
              <a:rPr lang="ru-RU" b="1" dirty="0"/>
              <a:t>более 90% иммунокомпетентных лиц, вакцинированных в детстве, все еще имели защиту от ветряной оспы. </a:t>
            </a:r>
          </a:p>
        </p:txBody>
      </p:sp>
    </p:spTree>
    <p:extLst>
      <p:ext uri="{BB962C8B-B14F-4D97-AF65-F5344CB8AC3E}">
        <p14:creationId xmlns:p14="http://schemas.microsoft.com/office/powerpoint/2010/main" val="17521922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Осложнения ветряной оспы</a:t>
            </a:r>
            <a:endParaRPr lang="ru-RU" dirty="0"/>
          </a:p>
        </p:txBody>
      </p:sp>
      <p:sp>
        <p:nvSpPr>
          <p:cNvPr id="3" name="Объект 2"/>
          <p:cNvSpPr>
            <a:spLocks noGrp="1"/>
          </p:cNvSpPr>
          <p:nvPr>
            <p:ph idx="1"/>
          </p:nvPr>
        </p:nvSpPr>
        <p:spPr/>
        <p:txBody>
          <a:bodyPr>
            <a:normAutofit fontScale="62500" lnSpcReduction="20000"/>
          </a:bodyPr>
          <a:lstStyle/>
          <a:p>
            <a:r>
              <a:rPr lang="ru-RU" dirty="0"/>
              <a:t>П</a:t>
            </a:r>
            <a:r>
              <a:rPr lang="ru-RU" dirty="0" smtClean="0"/>
              <a:t>невмонии </a:t>
            </a:r>
            <a:r>
              <a:rPr lang="ru-RU" dirty="0"/>
              <a:t>или </a:t>
            </a:r>
            <a:r>
              <a:rPr lang="ru-RU" dirty="0" smtClean="0"/>
              <a:t>энцефалит, </a:t>
            </a:r>
            <a:r>
              <a:rPr lang="ru-RU" dirty="0"/>
              <a:t>вызванных вирусом VZV, что может привести к стойким последствиям или смертельному </a:t>
            </a:r>
            <a:r>
              <a:rPr lang="ru-RU" dirty="0" smtClean="0"/>
              <a:t>исходу;</a:t>
            </a:r>
          </a:p>
          <a:p>
            <a:r>
              <a:rPr lang="ru-RU" dirty="0"/>
              <a:t>Обезображивающие рубцы </a:t>
            </a:r>
            <a:r>
              <a:rPr lang="ru-RU" dirty="0" smtClean="0"/>
              <a:t>в </a:t>
            </a:r>
            <a:r>
              <a:rPr lang="ru-RU" dirty="0"/>
              <a:t>результате вторичного инфицирования везикул некротический </a:t>
            </a:r>
            <a:r>
              <a:rPr lang="ru-RU" dirty="0" err="1"/>
              <a:t>фасцит</a:t>
            </a:r>
            <a:r>
              <a:rPr lang="ru-RU" dirty="0"/>
              <a:t> или </a:t>
            </a:r>
            <a:r>
              <a:rPr lang="ru-RU" dirty="0" err="1" smtClean="0"/>
              <a:t>септицимия</a:t>
            </a:r>
            <a:r>
              <a:rPr lang="ru-RU" dirty="0"/>
              <a:t>;</a:t>
            </a:r>
            <a:r>
              <a:rPr lang="ru-RU" dirty="0" smtClean="0"/>
              <a:t> </a:t>
            </a:r>
          </a:p>
          <a:p>
            <a:r>
              <a:rPr lang="ru-RU" dirty="0"/>
              <a:t>Р</a:t>
            </a:r>
            <a:r>
              <a:rPr lang="ru-RU" dirty="0" smtClean="0"/>
              <a:t>едко </a:t>
            </a:r>
            <a:r>
              <a:rPr lang="ru-RU" dirty="0"/>
              <a:t>синдром врожденной ветряной оспы (вызванный ветряной оспой, перенесенной в течение первых 20 недель беременности) и перинатальная ветряная оспа новорожденных, матери которых заболевают ветрянкой в период за 5 дней до и 48 часов после </a:t>
            </a:r>
            <a:r>
              <a:rPr lang="ru-RU" dirty="0" smtClean="0"/>
              <a:t>родов</a:t>
            </a:r>
            <a:r>
              <a:rPr lang="ru-RU" dirty="0"/>
              <a:t>;</a:t>
            </a:r>
            <a:endParaRPr lang="ru-RU" dirty="0" smtClean="0"/>
          </a:p>
          <a:p>
            <a:r>
              <a:rPr lang="ru-RU" dirty="0"/>
              <a:t>Ветряная оспа в тяжелой форме и смертные </a:t>
            </a:r>
            <a:r>
              <a:rPr lang="ru-RU" dirty="0" smtClean="0"/>
              <a:t>случаи могут </a:t>
            </a:r>
            <a:r>
              <a:rPr lang="ru-RU" dirty="0"/>
              <a:t>иметь место у детей, принимающих стероидные гормоны для лечения </a:t>
            </a:r>
            <a:r>
              <a:rPr lang="ru-RU" dirty="0" smtClean="0"/>
              <a:t>астмы; </a:t>
            </a:r>
          </a:p>
          <a:p>
            <a:r>
              <a:rPr lang="ru-RU" dirty="0"/>
              <a:t>Показатель летальности (число смертей на 100,000 случаев) среди здоровых взрослых в 30-40 раз выше, чем среди детей в возрасте 5-9 лет. </a:t>
            </a:r>
          </a:p>
        </p:txBody>
      </p:sp>
    </p:spTree>
    <p:extLst>
      <p:ext uri="{BB962C8B-B14F-4D97-AF65-F5344CB8AC3E}">
        <p14:creationId xmlns:p14="http://schemas.microsoft.com/office/powerpoint/2010/main" val="22307871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Позиция ВОЗ</a:t>
            </a:r>
            <a:endParaRPr lang="ru-RU" dirty="0"/>
          </a:p>
        </p:txBody>
      </p:sp>
      <p:sp>
        <p:nvSpPr>
          <p:cNvPr id="3" name="Объект 2"/>
          <p:cNvSpPr>
            <a:spLocks noGrp="1"/>
          </p:cNvSpPr>
          <p:nvPr>
            <p:ph idx="1"/>
          </p:nvPr>
        </p:nvSpPr>
        <p:spPr>
          <a:xfrm>
            <a:off x="827584" y="1447800"/>
            <a:ext cx="8106104" cy="4800600"/>
          </a:xfrm>
        </p:spPr>
        <p:txBody>
          <a:bodyPr>
            <a:normAutofit fontScale="62500" lnSpcReduction="20000"/>
          </a:bodyPr>
          <a:lstStyle/>
          <a:p>
            <a:r>
              <a:rPr lang="ru-RU" dirty="0"/>
              <a:t>В</a:t>
            </a:r>
            <a:r>
              <a:rPr lang="ru-RU" dirty="0" smtClean="0"/>
              <a:t>ажно </a:t>
            </a:r>
            <a:r>
              <a:rPr lang="ru-RU" b="1" dirty="0"/>
              <a:t>обеспечить высокий уровень охвата прививками </a:t>
            </a:r>
            <a:r>
              <a:rPr lang="ru-RU" dirty="0"/>
              <a:t>для того, чтобы программы по профилактике не стали причиной эпидемиологических изменений ветряной оспы, приводящих к более высоким уровням заболеваемости среди взрослых. </a:t>
            </a:r>
            <a:endParaRPr lang="ru-RU" dirty="0" smtClean="0"/>
          </a:p>
          <a:p>
            <a:r>
              <a:rPr lang="ru-RU" dirty="0"/>
              <a:t>Большинство случаев герпеса наблюдается в возрасте </a:t>
            </a:r>
            <a:r>
              <a:rPr lang="ru-RU" b="1" dirty="0"/>
              <a:t>после 50 лет или у лиц с ослабленным иммунитетом</a:t>
            </a:r>
            <a:r>
              <a:rPr lang="ru-RU" dirty="0"/>
              <a:t>. Он является относительно распространенным осложнением у ВИЧ-позитивных лиц. </a:t>
            </a:r>
            <a:endParaRPr lang="ru-RU" dirty="0" smtClean="0"/>
          </a:p>
          <a:p>
            <a:r>
              <a:rPr lang="ru-RU" dirty="0" smtClean="0"/>
              <a:t>Герпес </a:t>
            </a:r>
            <a:r>
              <a:rPr lang="ru-RU" dirty="0"/>
              <a:t>может иногда приводить к таким </a:t>
            </a:r>
            <a:r>
              <a:rPr lang="ru-RU" b="1" dirty="0"/>
              <a:t>перманентным неврологическим поражениям</a:t>
            </a:r>
            <a:r>
              <a:rPr lang="ru-RU" dirty="0"/>
              <a:t>, как паралич черепно-мозгового нерва и перекрестная гемиплегия, или ухудшение зрения после </a:t>
            </a:r>
            <a:r>
              <a:rPr lang="ru-RU" dirty="0" err="1"/>
              <a:t>герпесной</a:t>
            </a:r>
            <a:r>
              <a:rPr lang="ru-RU" dirty="0"/>
              <a:t> офтальмии. </a:t>
            </a:r>
            <a:endParaRPr lang="ru-RU" dirty="0" smtClean="0"/>
          </a:p>
          <a:p>
            <a:r>
              <a:rPr lang="ru-RU" b="1" dirty="0"/>
              <a:t>Передача вируса VZV от больных опоясывающим лишаем может вызвать ветряную оспу у контактных лиц</a:t>
            </a:r>
            <a:r>
              <a:rPr lang="ru-RU" dirty="0"/>
              <a:t>, не имеющих иммунитет. </a:t>
            </a:r>
            <a:endParaRPr lang="ru-RU" dirty="0" smtClean="0"/>
          </a:p>
          <a:p>
            <a:r>
              <a:rPr lang="ru-RU" b="1" dirty="0"/>
              <a:t>Иммунитет, приобретенный в процессе течения заболевания, не предотвращает ни возникновения латентной инфекции VZV</a:t>
            </a:r>
            <a:r>
              <a:rPr lang="ru-RU" dirty="0"/>
              <a:t>, ни возможности последующей активизации в виде опоясывающего лишая. </a:t>
            </a:r>
          </a:p>
        </p:txBody>
      </p:sp>
    </p:spTree>
    <p:extLst>
      <p:ext uri="{BB962C8B-B14F-4D97-AF65-F5344CB8AC3E}">
        <p14:creationId xmlns:p14="http://schemas.microsoft.com/office/powerpoint/2010/main" val="35749540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solidFill>
                  <a:srgbClr val="FF0000"/>
                </a:solidFill>
              </a:rPr>
              <a:t>Позиция ВОЗ по вакцинам против ветряной оспы </a:t>
            </a:r>
            <a:endParaRPr lang="ru-RU" sz="2400" dirty="0">
              <a:solidFill>
                <a:srgbClr val="FF0000"/>
              </a:solidFill>
            </a:endParaRPr>
          </a:p>
        </p:txBody>
      </p:sp>
      <p:sp>
        <p:nvSpPr>
          <p:cNvPr id="3" name="Объект 2"/>
          <p:cNvSpPr>
            <a:spLocks noGrp="1"/>
          </p:cNvSpPr>
          <p:nvPr>
            <p:ph idx="1"/>
          </p:nvPr>
        </p:nvSpPr>
        <p:spPr>
          <a:xfrm>
            <a:off x="971600" y="1124744"/>
            <a:ext cx="7962088" cy="5733256"/>
          </a:xfrm>
        </p:spPr>
        <p:txBody>
          <a:bodyPr>
            <a:normAutofit fontScale="62500" lnSpcReduction="20000"/>
          </a:bodyPr>
          <a:lstStyle/>
          <a:p>
            <a:r>
              <a:rPr lang="ru-RU" b="1" dirty="0"/>
              <a:t>З</a:t>
            </a:r>
            <a:r>
              <a:rPr lang="ru-RU" b="1" dirty="0" smtClean="0"/>
              <a:t>атраты </a:t>
            </a:r>
            <a:r>
              <a:rPr lang="ru-RU" b="1" dirty="0"/>
              <a:t>на плановую иммунизацию детей </a:t>
            </a:r>
            <a:r>
              <a:rPr lang="ru-RU" dirty="0"/>
              <a:t>против этой инфекции в </a:t>
            </a:r>
            <a:r>
              <a:rPr lang="ru-RU" dirty="0" smtClean="0"/>
              <a:t>развитых </a:t>
            </a:r>
            <a:r>
              <a:rPr lang="ru-RU" dirty="0"/>
              <a:t>странах </a:t>
            </a:r>
            <a:r>
              <a:rPr lang="ru-RU" b="1" dirty="0"/>
              <a:t>экономически оправданны</a:t>
            </a:r>
            <a:r>
              <a:rPr lang="ru-RU" dirty="0"/>
              <a:t>. </a:t>
            </a:r>
            <a:endParaRPr lang="ru-RU" dirty="0" smtClean="0"/>
          </a:p>
          <a:p>
            <a:endParaRPr lang="ru-RU" dirty="0" smtClean="0"/>
          </a:p>
          <a:p>
            <a:r>
              <a:rPr lang="ru-RU" b="1" dirty="0"/>
              <a:t>Вакцина против ветряной оспы может применяться </a:t>
            </a:r>
            <a:r>
              <a:rPr lang="ru-RU" dirty="0"/>
              <a:t>или для индивидуальной защиты восприимчивых подростков и взрослых, или на уровне всего населения, </a:t>
            </a:r>
            <a:r>
              <a:rPr lang="ru-RU" b="1" dirty="0"/>
              <a:t>для защиты всех детей</a:t>
            </a:r>
            <a:r>
              <a:rPr lang="ru-RU" dirty="0"/>
              <a:t>, </a:t>
            </a:r>
            <a:r>
              <a:rPr lang="ru-RU" b="1" dirty="0"/>
              <a:t>как часть общенациональной программы иммунизации</a:t>
            </a:r>
            <a:r>
              <a:rPr lang="ru-RU" dirty="0"/>
              <a:t>. </a:t>
            </a:r>
            <a:endParaRPr lang="ru-RU" dirty="0" smtClean="0"/>
          </a:p>
          <a:p>
            <a:pPr marL="82296" indent="0">
              <a:buNone/>
            </a:pPr>
            <a:endParaRPr lang="ru-RU" dirty="0" smtClean="0"/>
          </a:p>
          <a:p>
            <a:r>
              <a:rPr lang="ru-RU" b="1" dirty="0"/>
              <a:t>Иммунизация подростков и взрослых создаст защиту для лиц группы риска</a:t>
            </a:r>
            <a:r>
              <a:rPr lang="ru-RU" dirty="0"/>
              <a:t>, но не окажет значительного влияния на эпидемиологию инфекции на уровне всего </a:t>
            </a:r>
            <a:r>
              <a:rPr lang="ru-RU"/>
              <a:t>населения</a:t>
            </a:r>
            <a:r>
              <a:rPr lang="ru-RU" smtClean="0"/>
              <a:t>.</a:t>
            </a:r>
          </a:p>
          <a:p>
            <a:endParaRPr lang="ru-RU" dirty="0" smtClean="0"/>
          </a:p>
          <a:p>
            <a:r>
              <a:rPr lang="ru-RU" b="1" dirty="0"/>
              <a:t>Ш</a:t>
            </a:r>
            <a:r>
              <a:rPr lang="ru-RU" b="1" dirty="0" smtClean="0"/>
              <a:t>ирокое </a:t>
            </a:r>
            <a:r>
              <a:rPr lang="ru-RU" b="1" dirty="0"/>
              <a:t>плановое применение вакцины для иммунизации детей окажет значительное влияние на эпидемиологию болезни. Если постоянно высокий уровень охвата прививками может быть достигнут, </a:t>
            </a:r>
            <a:r>
              <a:rPr lang="ru-RU" b="1" dirty="0">
                <a:solidFill>
                  <a:srgbClr val="FF0000"/>
                </a:solidFill>
              </a:rPr>
              <a:t>инфекция может буквально </a:t>
            </a:r>
            <a:r>
              <a:rPr lang="ru-RU" b="1" dirty="0" smtClean="0">
                <a:solidFill>
                  <a:srgbClr val="FF0000"/>
                </a:solidFill>
              </a:rPr>
              <a:t>исчезнуть!!</a:t>
            </a:r>
          </a:p>
          <a:p>
            <a:endParaRPr lang="ru-RU" b="1" dirty="0" smtClean="0">
              <a:solidFill>
                <a:srgbClr val="FF0000"/>
              </a:solidFill>
            </a:endParaRPr>
          </a:p>
          <a:p>
            <a:r>
              <a:rPr lang="ru-RU" b="1" dirty="0"/>
              <a:t>Если </a:t>
            </a:r>
            <a:r>
              <a:rPr lang="ru-RU" b="1" dirty="0" smtClean="0"/>
              <a:t>будет лишь </a:t>
            </a:r>
            <a:r>
              <a:rPr lang="ru-RU" b="1" dirty="0"/>
              <a:t>частичный охват прививками</a:t>
            </a:r>
            <a:r>
              <a:rPr lang="ru-RU" dirty="0"/>
              <a:t>, эпидемиология может подвергнуться сдвигу, что </a:t>
            </a:r>
            <a:r>
              <a:rPr lang="ru-RU" b="1" dirty="0"/>
              <a:t>приведет к росту числа случаев среди детей старшего возраста и взрослых</a:t>
            </a:r>
            <a:r>
              <a:rPr lang="ru-RU" dirty="0"/>
              <a:t>. </a:t>
            </a:r>
            <a:r>
              <a:rPr lang="ru-RU" b="1" dirty="0" smtClean="0">
                <a:solidFill>
                  <a:srgbClr val="FF0000"/>
                </a:solidFill>
              </a:rPr>
              <a:t> </a:t>
            </a:r>
            <a:endParaRPr lang="ru-RU" b="1" dirty="0">
              <a:solidFill>
                <a:srgbClr val="FF0000"/>
              </a:solidFill>
            </a:endParaRPr>
          </a:p>
        </p:txBody>
      </p:sp>
      <p:sp>
        <p:nvSpPr>
          <p:cNvPr id="4" name="Прямоугольник 3"/>
          <p:cNvSpPr/>
          <p:nvPr/>
        </p:nvSpPr>
        <p:spPr>
          <a:xfrm>
            <a:off x="4305132" y="3244334"/>
            <a:ext cx="533736" cy="369332"/>
          </a:xfrm>
          <a:prstGeom prst="rect">
            <a:avLst/>
          </a:prstGeom>
        </p:spPr>
        <p:txBody>
          <a:bodyPr wrap="none">
            <a:spAutoFit/>
          </a:bodyPr>
          <a:lstStyle/>
          <a:p>
            <a:r>
              <a:rPr lang="ru-RU" dirty="0"/>
              <a:t>Р.З.</a:t>
            </a:r>
          </a:p>
        </p:txBody>
      </p:sp>
    </p:spTree>
    <p:extLst>
      <p:ext uri="{BB962C8B-B14F-4D97-AF65-F5344CB8AC3E}">
        <p14:creationId xmlns:p14="http://schemas.microsoft.com/office/powerpoint/2010/main" val="25001128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effectLst/>
              </a:rPr>
              <a:t>Динамика  зарегистрированных </a:t>
            </a:r>
            <a:r>
              <a:rPr lang="ru-RU" sz="2400" dirty="0">
                <a:effectLst/>
              </a:rPr>
              <a:t>случаев</a:t>
            </a:r>
            <a:br>
              <a:rPr lang="ru-RU" sz="2400" dirty="0">
                <a:effectLst/>
              </a:rPr>
            </a:br>
            <a:r>
              <a:rPr lang="ru-RU" sz="2400" dirty="0">
                <a:effectLst/>
              </a:rPr>
              <a:t>ветряной оспы за </a:t>
            </a:r>
            <a:r>
              <a:rPr lang="ru-RU" sz="2400" dirty="0" smtClean="0">
                <a:effectLst/>
              </a:rPr>
              <a:t>2000-2017гг. </a:t>
            </a:r>
            <a:r>
              <a:rPr lang="ru-RU" sz="2400" dirty="0">
                <a:effectLst/>
              </a:rPr>
              <a:t>в</a:t>
            </a:r>
            <a:r>
              <a:rPr lang="ru-RU" sz="2400" dirty="0" smtClean="0">
                <a:effectLst/>
              </a:rPr>
              <a:t> Японии после введения массовой вакцинации</a:t>
            </a:r>
            <a:r>
              <a:rPr lang="ru-RU" sz="2400" dirty="0">
                <a:effectLst/>
              </a:rPr>
              <a:t/>
            </a:r>
            <a:br>
              <a:rPr lang="ru-RU" sz="2400" dirty="0">
                <a:effectLst/>
              </a:rPr>
            </a:br>
            <a:endParaRPr lang="ru-RU" sz="2400" dirty="0"/>
          </a:p>
        </p:txBody>
      </p:sp>
      <p:sp>
        <p:nvSpPr>
          <p:cNvPr id="3" name="Объект 2"/>
          <p:cNvSpPr>
            <a:spLocks noGrp="1"/>
          </p:cNvSpPr>
          <p:nvPr>
            <p:ph idx="1"/>
          </p:nvPr>
        </p:nvSpPr>
        <p:spPr/>
        <p:txBody>
          <a:bodyPr>
            <a:noAutofit/>
          </a:bodyPr>
          <a:lstStyle/>
          <a:p>
            <a:pPr marL="82296" indent="0">
              <a:buNone/>
            </a:pPr>
            <a:r>
              <a:rPr lang="ru-RU" sz="1600" dirty="0" smtClean="0"/>
              <a:t>	По </a:t>
            </a:r>
            <a:r>
              <a:rPr lang="ru-RU" sz="1600" dirty="0"/>
              <a:t>сравнению с усредненными данными за </a:t>
            </a:r>
            <a:r>
              <a:rPr lang="ru-RU" sz="1600" dirty="0" smtClean="0"/>
              <a:t>2000 -2011г</a:t>
            </a:r>
            <a:r>
              <a:rPr lang="ru-RU" sz="1600" dirty="0"/>
              <a:t>., в </a:t>
            </a:r>
            <a:r>
              <a:rPr lang="ru-RU" sz="1600" dirty="0" smtClean="0"/>
              <a:t>2017г</a:t>
            </a:r>
            <a:r>
              <a:rPr lang="ru-RU" sz="1600" dirty="0"/>
              <a:t>. (через 3 года после внедрения УМВ) число </a:t>
            </a:r>
            <a:r>
              <a:rPr lang="ru-RU" sz="1600" dirty="0" smtClean="0"/>
              <a:t> зарегистрированных </a:t>
            </a:r>
            <a:r>
              <a:rPr lang="ru-RU" sz="1600" dirty="0"/>
              <a:t>случаев ветряной оспы </a:t>
            </a:r>
          </a:p>
          <a:p>
            <a:pPr marL="82296" indent="0">
              <a:buNone/>
            </a:pPr>
            <a:r>
              <a:rPr lang="ru-RU" sz="1600" dirty="0"/>
              <a:t>среди всех возрастных групп </a:t>
            </a:r>
            <a:r>
              <a:rPr lang="ru-RU" sz="1600" dirty="0" smtClean="0"/>
              <a:t> сократилось </a:t>
            </a:r>
            <a:r>
              <a:rPr lang="ru-RU" sz="1600" dirty="0"/>
              <a:t>на 76,6</a:t>
            </a:r>
            <a:r>
              <a:rPr lang="ru-RU" sz="1600" dirty="0" smtClean="0"/>
              <a:t>%. Больше всего</a:t>
            </a:r>
            <a:r>
              <a:rPr lang="ru-RU" sz="1600" dirty="0"/>
              <a:t> </a:t>
            </a:r>
            <a:r>
              <a:rPr lang="ru-RU" sz="1600" dirty="0" smtClean="0"/>
              <a:t>(на </a:t>
            </a:r>
            <a:r>
              <a:rPr lang="ru-RU" sz="1600" dirty="0"/>
              <a:t>88,2%) </a:t>
            </a:r>
            <a:r>
              <a:rPr lang="ru-RU" sz="1600" dirty="0" smtClean="0"/>
              <a:t>этот </a:t>
            </a:r>
            <a:r>
              <a:rPr lang="ru-RU" sz="1600" dirty="0"/>
              <a:t>показатель </a:t>
            </a:r>
            <a:r>
              <a:rPr lang="ru-RU" sz="1600" dirty="0" smtClean="0"/>
              <a:t>снизился  у </a:t>
            </a:r>
            <a:r>
              <a:rPr lang="ru-RU" sz="1600" dirty="0"/>
              <a:t>детей в возрасте </a:t>
            </a:r>
            <a:r>
              <a:rPr lang="ru-RU" sz="1600" dirty="0" smtClean="0"/>
              <a:t>1-4 лет–«</a:t>
            </a:r>
            <a:r>
              <a:rPr lang="ru-RU" sz="1600" dirty="0"/>
              <a:t>целевой» возрастной группы для </a:t>
            </a:r>
            <a:r>
              <a:rPr lang="ru-RU" sz="1600" dirty="0" smtClean="0"/>
              <a:t>вакцинации</a:t>
            </a:r>
            <a:r>
              <a:rPr lang="ru-RU" sz="1600" dirty="0"/>
              <a:t> </a:t>
            </a:r>
            <a:r>
              <a:rPr lang="ru-RU" sz="1600" dirty="0" smtClean="0"/>
              <a:t>против </a:t>
            </a:r>
            <a:r>
              <a:rPr lang="ru-RU" sz="1600" dirty="0"/>
              <a:t>ветряной </a:t>
            </a:r>
            <a:r>
              <a:rPr lang="ru-RU" sz="1600" dirty="0" smtClean="0"/>
              <a:t>оспы. </a:t>
            </a:r>
            <a:endParaRPr lang="ru-RU" sz="1600" dirty="0"/>
          </a:p>
          <a:p>
            <a:pPr marL="82296" indent="0">
              <a:buNone/>
            </a:pPr>
            <a:r>
              <a:rPr lang="ru-RU" sz="1600" dirty="0" smtClean="0"/>
              <a:t>	Примечательно</a:t>
            </a:r>
            <a:r>
              <a:rPr lang="ru-RU" sz="1600" dirty="0"/>
              <a:t>, что </a:t>
            </a:r>
            <a:r>
              <a:rPr lang="ru-RU" sz="1600" dirty="0" smtClean="0"/>
              <a:t>число </a:t>
            </a:r>
            <a:r>
              <a:rPr lang="ru-RU" sz="1600" dirty="0"/>
              <a:t> </a:t>
            </a:r>
            <a:r>
              <a:rPr lang="ru-RU" sz="1600" dirty="0" smtClean="0"/>
              <a:t>зарегистрированных </a:t>
            </a:r>
            <a:r>
              <a:rPr lang="ru-RU" sz="1600" dirty="0"/>
              <a:t>случаев у </a:t>
            </a:r>
            <a:r>
              <a:rPr lang="ru-RU" sz="1600" dirty="0" smtClean="0"/>
              <a:t>детей первого </a:t>
            </a:r>
            <a:r>
              <a:rPr lang="ru-RU" sz="1600" dirty="0"/>
              <a:t>года жизни сократилось </a:t>
            </a:r>
            <a:r>
              <a:rPr lang="ru-RU" sz="1600" dirty="0" smtClean="0"/>
              <a:t>на 87,9</a:t>
            </a:r>
            <a:r>
              <a:rPr lang="ru-RU" sz="1600" dirty="0"/>
              <a:t>%, что </a:t>
            </a:r>
            <a:r>
              <a:rPr lang="ru-RU" sz="1600" dirty="0" smtClean="0"/>
              <a:t>может </a:t>
            </a:r>
            <a:r>
              <a:rPr lang="ru-RU" sz="1600" dirty="0"/>
              <a:t>быть </a:t>
            </a:r>
            <a:r>
              <a:rPr lang="ru-RU" sz="1600" dirty="0" smtClean="0"/>
              <a:t>следствием </a:t>
            </a:r>
            <a:r>
              <a:rPr lang="ru-RU" sz="1600" dirty="0"/>
              <a:t>формирования </a:t>
            </a:r>
            <a:r>
              <a:rPr lang="ru-RU" sz="1600" dirty="0" smtClean="0"/>
              <a:t>коллективного иммунитета.</a:t>
            </a:r>
            <a:endParaRPr lang="ru-RU" sz="1600" dirty="0"/>
          </a:p>
          <a:p>
            <a:pPr marL="82296" indent="0">
              <a:buNone/>
            </a:pPr>
            <a:r>
              <a:rPr lang="ru-RU" sz="1600" dirty="0" smtClean="0"/>
              <a:t>	Помимо </a:t>
            </a:r>
            <a:r>
              <a:rPr lang="ru-RU" sz="1600" dirty="0"/>
              <a:t>уменьшения абсолютного числа случаев ветряной </a:t>
            </a:r>
            <a:r>
              <a:rPr lang="ru-RU" sz="1600" dirty="0" smtClean="0"/>
              <a:t>оспы, внедрение </a:t>
            </a:r>
            <a:r>
              <a:rPr lang="ru-RU" sz="1600" dirty="0"/>
              <a:t>УМВ привело к </a:t>
            </a:r>
            <a:r>
              <a:rPr lang="ru-RU" sz="1600" dirty="0" smtClean="0"/>
              <a:t> статистически </a:t>
            </a:r>
            <a:r>
              <a:rPr lang="ru-RU" sz="1600" dirty="0"/>
              <a:t>значимому </a:t>
            </a:r>
            <a:r>
              <a:rPr lang="ru-RU" sz="1600" dirty="0" smtClean="0"/>
              <a:t>сокращению доли </a:t>
            </a:r>
            <a:r>
              <a:rPr lang="ru-RU" sz="1600" dirty="0"/>
              <a:t>детей </a:t>
            </a:r>
            <a:r>
              <a:rPr lang="ru-RU" sz="1600" dirty="0" smtClean="0"/>
              <a:t>&lt;5лет </a:t>
            </a:r>
            <a:r>
              <a:rPr lang="ru-RU" sz="1600" dirty="0"/>
              <a:t>среди заболевших </a:t>
            </a:r>
            <a:r>
              <a:rPr lang="ru-RU" sz="1600" dirty="0" smtClean="0"/>
              <a:t>(с77,4</a:t>
            </a:r>
            <a:r>
              <a:rPr lang="ru-RU" sz="1600" dirty="0"/>
              <a:t>% в </a:t>
            </a:r>
            <a:r>
              <a:rPr lang="ru-RU" sz="1600" dirty="0" smtClean="0"/>
              <a:t>2000 -2011г</a:t>
            </a:r>
            <a:r>
              <a:rPr lang="ru-RU" sz="1600" dirty="0"/>
              <a:t>. до </a:t>
            </a:r>
            <a:r>
              <a:rPr lang="ru-RU" sz="1600" dirty="0" smtClean="0"/>
              <a:t>39,2</a:t>
            </a:r>
            <a:r>
              <a:rPr lang="ru-RU" sz="1600" dirty="0"/>
              <a:t>% </a:t>
            </a:r>
            <a:r>
              <a:rPr lang="ru-RU" sz="1600" dirty="0" smtClean="0"/>
              <a:t>в 2017г</a:t>
            </a:r>
            <a:r>
              <a:rPr lang="ru-RU" sz="1600" dirty="0"/>
              <a:t>., </a:t>
            </a:r>
            <a:r>
              <a:rPr lang="ru-RU" sz="1600" dirty="0" smtClean="0"/>
              <a:t>р=0,001</a:t>
            </a:r>
            <a:r>
              <a:rPr lang="ru-RU" sz="1600" dirty="0"/>
              <a:t>).</a:t>
            </a:r>
          </a:p>
          <a:p>
            <a:pPr marL="82296" indent="0">
              <a:buNone/>
            </a:pPr>
            <a:endParaRPr lang="ru-RU" sz="1400" dirty="0" smtClean="0"/>
          </a:p>
          <a:p>
            <a:pPr marL="82296" indent="0">
              <a:buNone/>
            </a:pPr>
            <a:endParaRPr lang="ru-RU" sz="1400" dirty="0"/>
          </a:p>
          <a:p>
            <a:pPr marL="82296" indent="0">
              <a:buNone/>
            </a:pPr>
            <a:endParaRPr lang="ru-RU" sz="1400" dirty="0" smtClean="0"/>
          </a:p>
          <a:p>
            <a:pPr marL="82296" indent="0">
              <a:buNone/>
            </a:pPr>
            <a:r>
              <a:rPr lang="ru-RU" sz="1400" dirty="0" smtClean="0"/>
              <a:t>Источник: </a:t>
            </a:r>
            <a:r>
              <a:rPr lang="en-US" sz="1400" dirty="0" err="1" smtClean="0"/>
              <a:t>Morino</a:t>
            </a:r>
            <a:r>
              <a:rPr lang="en-US" sz="1400" dirty="0" smtClean="0"/>
              <a:t> </a:t>
            </a:r>
            <a:r>
              <a:rPr lang="en-US" sz="1400" dirty="0"/>
              <a:t>S. et al. Descriptive epidemiology of varicella based on national surveillance data before and after </a:t>
            </a:r>
            <a:r>
              <a:rPr lang="en-US" sz="1400" dirty="0" smtClean="0"/>
              <a:t>the </a:t>
            </a:r>
            <a:r>
              <a:rPr lang="en-US" sz="1400" dirty="0"/>
              <a:t>introduction of routine varicella vaccination with two doses in Japan, </a:t>
            </a:r>
            <a:r>
              <a:rPr lang="en-US" sz="1400" dirty="0" smtClean="0"/>
              <a:t>2000–2017</a:t>
            </a:r>
            <a:r>
              <a:rPr lang="en-US" sz="1400" dirty="0"/>
              <a:t>. Vaccine </a:t>
            </a:r>
            <a:r>
              <a:rPr lang="en-US" sz="1400" dirty="0" smtClean="0"/>
              <a:t>36(2018</a:t>
            </a:r>
            <a:r>
              <a:rPr lang="en-US" sz="1400" dirty="0"/>
              <a:t>) </a:t>
            </a:r>
            <a:r>
              <a:rPr lang="en-US" sz="1400" dirty="0" smtClean="0"/>
              <a:t>5977–5982</a:t>
            </a:r>
            <a:r>
              <a:rPr lang="ru-RU" sz="1400"/>
              <a:t>.</a:t>
            </a:r>
            <a:endParaRPr lang="en-US" sz="1400" dirty="0"/>
          </a:p>
          <a:p>
            <a:pPr marL="82296" indent="0">
              <a:buNone/>
            </a:pPr>
            <a:endParaRPr lang="ru-RU" sz="1400" dirty="0"/>
          </a:p>
        </p:txBody>
      </p:sp>
    </p:spTree>
    <p:extLst>
      <p:ext uri="{BB962C8B-B14F-4D97-AF65-F5344CB8AC3E}">
        <p14:creationId xmlns:p14="http://schemas.microsoft.com/office/powerpoint/2010/main" val="28466759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effectLst>
                  <a:outerShdw blurRad="38100" dist="38100" dir="2700000" algn="tl">
                    <a:srgbClr val="000000">
                      <a:alpha val="43137"/>
                    </a:srgbClr>
                  </a:outerShdw>
                </a:effectLst>
              </a:rPr>
              <a:t>Прогноз эпидемической ситуации по менингококковой инфекции</a:t>
            </a:r>
            <a:endParaRPr lang="ru-RU" b="1" dirty="0">
              <a:effectLst>
                <a:outerShdw blurRad="38100" dist="38100" dir="2700000" algn="tl">
                  <a:srgbClr val="000000">
                    <a:alpha val="43137"/>
                  </a:srgbClr>
                </a:outerShdw>
              </a:effectLst>
            </a:endParaRPr>
          </a:p>
        </p:txBody>
      </p:sp>
      <p:sp>
        <p:nvSpPr>
          <p:cNvPr id="3" name="Объект 2"/>
          <p:cNvSpPr>
            <a:spLocks noGrp="1"/>
          </p:cNvSpPr>
          <p:nvPr>
            <p:ph idx="4294967295"/>
          </p:nvPr>
        </p:nvSpPr>
        <p:spPr>
          <a:xfrm>
            <a:off x="529208" y="2060848"/>
            <a:ext cx="8363272" cy="2806539"/>
          </a:xfrm>
        </p:spPr>
        <p:txBody>
          <a:bodyPr>
            <a:normAutofit fontScale="70000" lnSpcReduction="20000"/>
          </a:bodyPr>
          <a:lstStyle/>
          <a:p>
            <a:r>
              <a:rPr lang="ru-RU" sz="2800" b="1" dirty="0"/>
              <a:t>Длительный </a:t>
            </a:r>
            <a:r>
              <a:rPr lang="ru-RU" sz="2800" b="1" dirty="0" err="1"/>
              <a:t>межэпидемический</a:t>
            </a:r>
            <a:r>
              <a:rPr lang="ru-RU" sz="2800" b="1" dirty="0"/>
              <a:t> период (24 года), низкие показатели заболеваемости (0,6 на 100 тысяч че­ловек), на фоне которых возникают эпидемические подъемы заболеваемо­сти, </a:t>
            </a:r>
            <a:endParaRPr lang="ru-RU" sz="2800" b="1" dirty="0" smtClean="0"/>
          </a:p>
          <a:p>
            <a:r>
              <a:rPr lang="ru-RU" sz="2800" b="1" dirty="0" smtClean="0"/>
              <a:t>высокий </a:t>
            </a:r>
            <a:r>
              <a:rPr lang="ru-RU" sz="2800" b="1" dirty="0"/>
              <a:t>уровень циркуляции </a:t>
            </a:r>
            <a:r>
              <a:rPr lang="ru-RU" sz="2800" b="1" dirty="0" smtClean="0"/>
              <a:t>менингококков </a:t>
            </a:r>
            <a:r>
              <a:rPr lang="ru-RU" sz="2800" b="1" dirty="0" err="1"/>
              <a:t>серогруппы</a:t>
            </a:r>
            <a:r>
              <a:rPr lang="ru-RU" sz="2800" b="1" dirty="0"/>
              <a:t> А (до 30 %), </a:t>
            </a:r>
            <a:endParaRPr lang="ru-RU" sz="2800" b="1" dirty="0" smtClean="0"/>
          </a:p>
          <a:p>
            <a:r>
              <a:rPr lang="ru-RU" sz="2800" b="1" dirty="0" smtClean="0"/>
              <a:t>наличие </a:t>
            </a:r>
            <a:r>
              <a:rPr lang="ru-RU" sz="2800" b="1" dirty="0"/>
              <a:t>неблагополучных по </a:t>
            </a:r>
            <a:r>
              <a:rPr lang="ru-RU" sz="2800" b="1" dirty="0" smtClean="0"/>
              <a:t>менингококковой </a:t>
            </a:r>
            <a:r>
              <a:rPr lang="ru-RU" sz="2800" b="1" dirty="0"/>
              <a:t>инфекции территорий, </a:t>
            </a:r>
            <a:endParaRPr lang="ru-RU" sz="2800" b="1" dirty="0" smtClean="0"/>
          </a:p>
          <a:p>
            <a:r>
              <a:rPr lang="ru-RU" sz="2800" b="1" dirty="0" smtClean="0"/>
              <a:t>высокая </a:t>
            </a:r>
            <a:r>
              <a:rPr lang="ru-RU" sz="2800" b="1" dirty="0"/>
              <a:t>доля (30 %) выявленных впервые генетических клонов менингококка с неизвестными возможностями </a:t>
            </a:r>
            <a:r>
              <a:rPr lang="ru-RU" sz="2800" b="1" dirty="0" smtClean="0"/>
              <a:t>влияния </a:t>
            </a:r>
            <a:r>
              <a:rPr lang="ru-RU" sz="2800" b="1" dirty="0"/>
              <a:t>на эпидемический процесс </a:t>
            </a:r>
            <a:r>
              <a:rPr lang="ru-RU" sz="2800" b="1" dirty="0" smtClean="0"/>
              <a:t>менингококковой инфекции</a:t>
            </a:r>
          </a:p>
          <a:p>
            <a:endParaRPr lang="ru-RU" b="1" dirty="0"/>
          </a:p>
          <a:p>
            <a:pPr marL="0" indent="0">
              <a:buNone/>
            </a:pPr>
            <a:endParaRPr lang="ru-RU" b="1" dirty="0"/>
          </a:p>
        </p:txBody>
      </p:sp>
      <p:sp>
        <p:nvSpPr>
          <p:cNvPr id="4" name="Правая фигурная скобка 3"/>
          <p:cNvSpPr/>
          <p:nvPr/>
        </p:nvSpPr>
        <p:spPr>
          <a:xfrm rot="5400000">
            <a:off x="4463988" y="1086967"/>
            <a:ext cx="360040" cy="7920880"/>
          </a:xfrm>
          <a:prstGeom prst="rightBrace">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 name="TextBox 4"/>
          <p:cNvSpPr txBox="1"/>
          <p:nvPr/>
        </p:nvSpPr>
        <p:spPr>
          <a:xfrm>
            <a:off x="539552" y="5373216"/>
            <a:ext cx="8136904" cy="923330"/>
          </a:xfrm>
          <a:prstGeom prst="rect">
            <a:avLst/>
          </a:prstGeom>
          <a:noFill/>
        </p:spPr>
        <p:txBody>
          <a:bodyPr wrap="square" rtlCol="0">
            <a:spAutoFit/>
          </a:bodyPr>
          <a:lstStyle/>
          <a:p>
            <a:pPr algn="ctr"/>
            <a:r>
              <a:rPr lang="ru-RU" b="1" dirty="0" smtClean="0">
                <a:solidFill>
                  <a:schemeClr val="tx2">
                    <a:lumMod val="75000"/>
                  </a:schemeClr>
                </a:solidFill>
              </a:rPr>
              <a:t>вероятность возникновения нового очередного эпидемического подъема менингококковой инфекции на терри­тории Российской Федерации в ближайшие 5–10 лет.</a:t>
            </a:r>
            <a:endParaRPr lang="ru-RU" b="1" dirty="0">
              <a:solidFill>
                <a:schemeClr val="tx2">
                  <a:lumMod val="75000"/>
                </a:schemeClr>
              </a:solidFill>
            </a:endParaRPr>
          </a:p>
        </p:txBody>
      </p:sp>
    </p:spTree>
    <p:extLst>
      <p:ext uri="{BB962C8B-B14F-4D97-AF65-F5344CB8AC3E}">
        <p14:creationId xmlns:p14="http://schemas.microsoft.com/office/powerpoint/2010/main" val="186508404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27063" y="284163"/>
            <a:ext cx="7858125" cy="984597"/>
          </a:xfrm>
        </p:spPr>
        <p:txBody>
          <a:bodyPr>
            <a:noAutofit/>
          </a:bodyPr>
          <a:lstStyle/>
          <a:p>
            <a:r>
              <a:rPr lang="ru-RU" sz="2800" b="1" dirty="0" smtClean="0">
                <a:effectLst>
                  <a:outerShdw blurRad="38100" dist="38100" dir="2700000" algn="tl">
                    <a:srgbClr val="000000">
                      <a:alpha val="43137"/>
                    </a:srgbClr>
                  </a:outerShdw>
                </a:effectLst>
              </a:rPr>
              <a:t>Этиология </a:t>
            </a:r>
            <a:r>
              <a:rPr lang="ru-RU" sz="2800" b="1" dirty="0">
                <a:effectLst>
                  <a:outerShdw blurRad="38100" dist="38100" dir="2700000" algn="tl">
                    <a:srgbClr val="000000">
                      <a:alpha val="43137"/>
                    </a:srgbClr>
                  </a:outerShdw>
                </a:effectLst>
              </a:rPr>
              <a:t>гнойных бактериальных </a:t>
            </a:r>
            <a:r>
              <a:rPr lang="ru-RU" sz="2800" b="1" dirty="0" smtClean="0">
                <a:effectLst>
                  <a:outerShdw blurRad="38100" dist="38100" dir="2700000" algn="tl">
                    <a:srgbClr val="000000">
                      <a:alpha val="43137"/>
                    </a:srgbClr>
                  </a:outerShdw>
                </a:effectLst>
              </a:rPr>
              <a:t>менингитов в различных возрастных группах </a:t>
            </a:r>
            <a:r>
              <a:rPr lang="ru-RU" sz="2800" b="1" dirty="0">
                <a:effectLst>
                  <a:outerShdw blurRad="38100" dist="38100" dir="2700000" algn="tl">
                    <a:srgbClr val="000000">
                      <a:alpha val="43137"/>
                    </a:srgbClr>
                  </a:outerShdw>
                </a:effectLst>
              </a:rPr>
              <a:t>в России</a:t>
            </a:r>
          </a:p>
        </p:txBody>
      </p:sp>
      <p:sp>
        <p:nvSpPr>
          <p:cNvPr id="3" name="Content Placeholder 2"/>
          <p:cNvSpPr>
            <a:spLocks noGrp="1"/>
          </p:cNvSpPr>
          <p:nvPr>
            <p:ph idx="1"/>
          </p:nvPr>
        </p:nvSpPr>
        <p:spPr>
          <a:xfrm>
            <a:off x="395536" y="4941168"/>
            <a:ext cx="8424935" cy="1152128"/>
          </a:xfrm>
        </p:spPr>
        <p:txBody>
          <a:bodyPr>
            <a:noAutofit/>
          </a:bodyPr>
          <a:lstStyle/>
          <a:p>
            <a:pPr marL="0" indent="0" algn="just">
              <a:spcBef>
                <a:spcPts val="600"/>
              </a:spcBef>
              <a:buNone/>
            </a:pPr>
            <a:r>
              <a:rPr lang="ru-RU" sz="1600" b="1" dirty="0">
                <a:cs typeface="Arial" charset="0"/>
              </a:rPr>
              <a:t>Этиология гнойных бактериальных менингитов в РФ в зависимости от возраста (лабораторно-расшифрованных случаев на 100 000 населения)</a:t>
            </a:r>
            <a:endParaRPr lang="en-US" sz="1600" b="1" dirty="0">
              <a:cs typeface="Arial" charset="0"/>
            </a:endParaRPr>
          </a:p>
          <a:p>
            <a:pPr marL="0" indent="0" algn="just">
              <a:spcBef>
                <a:spcPts val="600"/>
              </a:spcBef>
              <a:buNone/>
            </a:pPr>
            <a:r>
              <a:rPr lang="en-US" sz="1600" b="1" dirty="0" smtClean="0">
                <a:cs typeface="Arial" charset="0"/>
              </a:rPr>
              <a:t>- </a:t>
            </a:r>
            <a:r>
              <a:rPr lang="en-US" sz="1600" b="1" dirty="0">
                <a:cs typeface="Arial" charset="0"/>
              </a:rPr>
              <a:t>Neisseria meningitis</a:t>
            </a:r>
            <a:r>
              <a:rPr lang="ru-RU" sz="1600" b="1" dirty="0">
                <a:cs typeface="Arial" charset="0"/>
              </a:rPr>
              <a:t> занимает первое место в структуре менингитов: 53,8% случаев в 2013 году и 60-62% случаев у детей первых двух лет жизни</a:t>
            </a:r>
            <a:endParaRPr lang="en-US" sz="1600" b="1" dirty="0">
              <a:cs typeface="Arial" charset="0"/>
            </a:endParaRPr>
          </a:p>
          <a:p>
            <a:pPr marL="0" indent="0" algn="just">
              <a:buNone/>
            </a:pPr>
            <a:endParaRPr lang="ru-RU" sz="1600" b="1" dirty="0"/>
          </a:p>
        </p:txBody>
      </p:sp>
      <p:sp>
        <p:nvSpPr>
          <p:cNvPr id="4" name="Footer Placeholder 3"/>
          <p:cNvSpPr>
            <a:spLocks noGrp="1"/>
          </p:cNvSpPr>
          <p:nvPr>
            <p:ph type="ftr" sz="quarter" idx="10"/>
          </p:nvPr>
        </p:nvSpPr>
        <p:spPr>
          <a:xfrm>
            <a:off x="738992" y="6309320"/>
            <a:ext cx="7954047" cy="382141"/>
          </a:xfrm>
        </p:spPr>
        <p:txBody>
          <a:bodyPr/>
          <a:lstStyle/>
          <a:p>
            <a:r>
              <a:rPr lang="ru-RU" sz="1000" dirty="0">
                <a:solidFill>
                  <a:schemeClr val="tx1"/>
                </a:solidFill>
              </a:rPr>
              <a:t>Гнойные бактериальные менингиты и </a:t>
            </a:r>
            <a:r>
              <a:rPr lang="ru-RU" sz="1000" dirty="0" err="1">
                <a:solidFill>
                  <a:schemeClr val="tx1"/>
                </a:solidFill>
              </a:rPr>
              <a:t>генерализованные</a:t>
            </a:r>
            <a:r>
              <a:rPr lang="ru-RU" sz="1000" dirty="0">
                <a:solidFill>
                  <a:schemeClr val="tx1"/>
                </a:solidFill>
              </a:rPr>
              <a:t> формы менингококковой инфекции. Аналитический обзор. </a:t>
            </a:r>
            <a:r>
              <a:rPr lang="ru-RU" sz="1000" dirty="0" err="1">
                <a:solidFill>
                  <a:schemeClr val="tx1"/>
                </a:solidFill>
              </a:rPr>
              <a:t>Роспотребнадзор</a:t>
            </a:r>
            <a:r>
              <a:rPr lang="ru-RU" sz="1000" dirty="0">
                <a:solidFill>
                  <a:schemeClr val="tx1"/>
                </a:solidFill>
              </a:rPr>
              <a:t> РФ </a:t>
            </a:r>
            <a:r>
              <a:rPr lang="ru-RU" sz="1000" dirty="0" smtClean="0">
                <a:solidFill>
                  <a:schemeClr val="tx1"/>
                </a:solidFill>
              </a:rPr>
              <a:t>2012</a:t>
            </a:r>
            <a:r>
              <a:rPr lang="ru-RU" sz="1000" b="1" i="1" dirty="0" smtClean="0">
                <a:solidFill>
                  <a:schemeClr val="tx1"/>
                </a:solidFill>
              </a:rPr>
              <a:t>;  </a:t>
            </a:r>
            <a:r>
              <a:rPr lang="ru-RU" sz="1000" dirty="0">
                <a:solidFill>
                  <a:schemeClr val="tx1"/>
                </a:solidFill>
                <a:ea typeface="Times New Roman" pitchFamily="18" charset="0"/>
                <a:cs typeface="Tahoma" pitchFamily="34" charset="0"/>
              </a:rPr>
              <a:t>Коллегия Федеральной службы по надзору в сфере защиты прав потребителей и благополучия человека, </a:t>
            </a:r>
            <a:r>
              <a:rPr lang="ru-RU" sz="1000" i="1" dirty="0">
                <a:solidFill>
                  <a:schemeClr val="tx1"/>
                </a:solidFill>
                <a:ea typeface="Times New Roman" pitchFamily="18" charset="0"/>
                <a:cs typeface="Tahoma" pitchFamily="34" charset="0"/>
              </a:rPr>
              <a:t>Решение №5 </a:t>
            </a:r>
            <a:r>
              <a:rPr lang="ru-RU" sz="1000" dirty="0">
                <a:solidFill>
                  <a:schemeClr val="tx1"/>
                </a:solidFill>
                <a:ea typeface="Times New Roman" pitchFamily="18" charset="0"/>
                <a:cs typeface="Tahoma" pitchFamily="34" charset="0"/>
              </a:rPr>
              <a:t>от </a:t>
            </a:r>
            <a:r>
              <a:rPr lang="ru-RU" sz="1000" dirty="0" smtClean="0">
                <a:solidFill>
                  <a:schemeClr val="tx1"/>
                </a:solidFill>
                <a:ea typeface="Times New Roman" pitchFamily="18" charset="0"/>
                <a:cs typeface="Tahoma" pitchFamily="34" charset="0"/>
              </a:rPr>
              <a:t>26.06.2014г; Королева И.С., </a:t>
            </a:r>
            <a:r>
              <a:rPr lang="ru-RU" sz="1000" dirty="0" err="1" smtClean="0">
                <a:solidFill>
                  <a:schemeClr val="tx1"/>
                </a:solidFill>
                <a:ea typeface="Times New Roman" pitchFamily="18" charset="0"/>
                <a:cs typeface="Tahoma" pitchFamily="34" charset="0"/>
              </a:rPr>
              <a:t>Белошицкий</a:t>
            </a:r>
            <a:r>
              <a:rPr lang="ru-RU" sz="1000" dirty="0" smtClean="0">
                <a:solidFill>
                  <a:schemeClr val="tx1"/>
                </a:solidFill>
                <a:ea typeface="Times New Roman" pitchFamily="18" charset="0"/>
                <a:cs typeface="Tahoma" pitchFamily="34" charset="0"/>
              </a:rPr>
              <a:t> Г.В. Эпидемиология и Инфекционные болезни. Актуальные вопросы, 2012,№1</a:t>
            </a:r>
            <a:endParaRPr lang="ru-RU" sz="1000" b="1" i="1" dirty="0">
              <a:solidFill>
                <a:schemeClr val="tx1"/>
              </a:solidFill>
            </a:endParaRPr>
          </a:p>
        </p:txBody>
      </p:sp>
      <p:pic>
        <p:nvPicPr>
          <p:cNvPr id="7"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616" t="12328" r="48497" b="8766"/>
          <a:stretch/>
        </p:blipFill>
        <p:spPr bwMode="auto">
          <a:xfrm rot="16200000">
            <a:off x="2771800" y="-531440"/>
            <a:ext cx="3600400" cy="734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0572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348880"/>
            <a:ext cx="8229600" cy="3777283"/>
          </a:xfrm>
        </p:spPr>
        <p:txBody>
          <a:bodyPr>
            <a:normAutofit/>
          </a:bodyPr>
          <a:lstStyle/>
          <a:p>
            <a:pPr marL="0" indent="0">
              <a:buNone/>
            </a:pPr>
            <a:r>
              <a:rPr lang="ru-RU" sz="2800" b="1" dirty="0"/>
              <a:t>В марте 2000 года более 1,7 </a:t>
            </a:r>
            <a:r>
              <a:rPr lang="ru-RU" sz="2800" b="1" dirty="0" err="1"/>
              <a:t>млн</a:t>
            </a:r>
            <a:r>
              <a:rPr lang="ru-RU" sz="2800" b="1" dirty="0"/>
              <a:t> </a:t>
            </a:r>
            <a:r>
              <a:rPr lang="ru-RU" sz="2800" b="1" dirty="0" smtClean="0"/>
              <a:t>мусульман </a:t>
            </a:r>
            <a:r>
              <a:rPr lang="ru-RU" sz="2800" b="1" dirty="0"/>
              <a:t>совершили хадж в Саудовскую Аравию. Заболели 206 паломников, из них 90 случаев были обусловлены менингококком </a:t>
            </a:r>
            <a:r>
              <a:rPr lang="ru-RU" sz="2800" b="1" dirty="0" err="1"/>
              <a:t>серогруппы</a:t>
            </a:r>
            <a:r>
              <a:rPr lang="ru-RU" sz="2800" b="1" dirty="0"/>
              <a:t> </a:t>
            </a:r>
            <a:r>
              <a:rPr lang="en-US" sz="2800" b="1" dirty="0"/>
              <a:t>W. </a:t>
            </a:r>
            <a:r>
              <a:rPr lang="ru-RU" sz="2800" b="1" dirty="0" smtClean="0"/>
              <a:t>Летальность составила </a:t>
            </a:r>
            <a:r>
              <a:rPr lang="ru-RU" sz="2800" b="1" dirty="0"/>
              <a:t>30 </a:t>
            </a:r>
            <a:r>
              <a:rPr lang="ru-RU" sz="2800" b="1" dirty="0" smtClean="0"/>
              <a:t>%, к августу </a:t>
            </a:r>
            <a:r>
              <a:rPr lang="ru-RU" sz="2800" b="1" dirty="0"/>
              <a:t>были зарегистрированы 400 случаев заболеваний среди паломников и контактных с ними лиц в 16 </a:t>
            </a:r>
            <a:r>
              <a:rPr lang="ru-RU" sz="2800" b="1" dirty="0" smtClean="0"/>
              <a:t>странах </a:t>
            </a:r>
            <a:r>
              <a:rPr lang="ru-RU" sz="2800" b="1" dirty="0"/>
              <a:t>Западной Европы, Америки, Азии </a:t>
            </a:r>
          </a:p>
        </p:txBody>
      </p:sp>
      <p:sp>
        <p:nvSpPr>
          <p:cNvPr id="2" name="Заголовок 1"/>
          <p:cNvSpPr>
            <a:spLocks noGrp="1"/>
          </p:cNvSpPr>
          <p:nvPr>
            <p:ph type="title"/>
          </p:nvPr>
        </p:nvSpPr>
        <p:spPr>
          <a:xfrm>
            <a:off x="457200" y="274638"/>
            <a:ext cx="8229600" cy="1426170"/>
          </a:xfrm>
        </p:spPr>
        <p:txBody>
          <a:bodyPr>
            <a:noAutofit/>
          </a:bodyPr>
          <a:lstStyle/>
          <a:p>
            <a:r>
              <a:rPr lang="ru-RU" sz="3200" b="1" dirty="0" smtClean="0">
                <a:effectLst>
                  <a:outerShdw blurRad="38100" dist="38100" dir="2700000" algn="tl">
                    <a:srgbClr val="000000">
                      <a:alpha val="43137"/>
                    </a:srgbClr>
                  </a:outerShdw>
                </a:effectLst>
              </a:rPr>
              <a:t>Возможность взрывной активизации эпидемического процесса менингококковой инфекции</a:t>
            </a:r>
            <a:endParaRPr lang="ru-RU"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227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74320"/>
            <a:ext cx="7962088" cy="1143000"/>
          </a:xfrm>
        </p:spPr>
        <p:txBody>
          <a:bodyPr>
            <a:normAutofit/>
          </a:bodyPr>
          <a:lstStyle/>
          <a:p>
            <a:pPr algn="ctr"/>
            <a:r>
              <a:rPr lang="ru-RU" sz="3200" dirty="0" smtClean="0">
                <a:solidFill>
                  <a:srgbClr val="FF0000"/>
                </a:solidFill>
              </a:rPr>
              <a:t>Иммуномодулирующий эффект вакцинации</a:t>
            </a:r>
            <a:endParaRPr lang="ru-RU" sz="3200" dirty="0">
              <a:solidFill>
                <a:srgbClr val="FF0000"/>
              </a:solidFill>
            </a:endParaRPr>
          </a:p>
        </p:txBody>
      </p:sp>
      <p:sp>
        <p:nvSpPr>
          <p:cNvPr id="3" name="Объект 2"/>
          <p:cNvSpPr>
            <a:spLocks noGrp="1"/>
          </p:cNvSpPr>
          <p:nvPr>
            <p:ph sz="half" idx="1"/>
          </p:nvPr>
        </p:nvSpPr>
        <p:spPr/>
        <p:txBody>
          <a:bodyPr>
            <a:normAutofit fontScale="70000" lnSpcReduction="20000"/>
          </a:bodyPr>
          <a:lstStyle/>
          <a:p>
            <a:pPr marL="82296" indent="0" algn="ctr">
              <a:buNone/>
            </a:pPr>
            <a:r>
              <a:rPr lang="ru-RU" sz="2400" b="1" dirty="0" smtClean="0">
                <a:solidFill>
                  <a:srgbClr val="FF0000"/>
                </a:solidFill>
              </a:rPr>
              <a:t>Против туберкулеза</a:t>
            </a:r>
          </a:p>
          <a:p>
            <a:pPr marL="82296" indent="0">
              <a:buNone/>
            </a:pPr>
            <a:r>
              <a:rPr lang="ru-RU" sz="2400" b="1" dirty="0" smtClean="0"/>
              <a:t>-</a:t>
            </a:r>
            <a:r>
              <a:rPr lang="ru-RU" sz="2400" dirty="0" smtClean="0"/>
              <a:t>Сохраняется в течение 2 лет;</a:t>
            </a:r>
          </a:p>
          <a:p>
            <a:pPr marL="82296" indent="0">
              <a:buNone/>
            </a:pPr>
            <a:r>
              <a:rPr lang="ru-RU" sz="2400" dirty="0" smtClean="0"/>
              <a:t>- Снижение частоты респираторных заболеваний почти в 2 раза </a:t>
            </a:r>
          </a:p>
          <a:p>
            <a:pPr marL="82296" indent="0">
              <a:buNone/>
            </a:pPr>
            <a:r>
              <a:rPr lang="ru-RU" sz="2400" dirty="0" smtClean="0"/>
              <a:t>- Сокращение приступов БА в 1,4 раза</a:t>
            </a:r>
          </a:p>
          <a:p>
            <a:pPr marL="82296" indent="0">
              <a:buNone/>
            </a:pPr>
            <a:r>
              <a:rPr lang="ru-RU" sz="2400" dirty="0" smtClean="0"/>
              <a:t>- Достоверно снижался уровень </a:t>
            </a:r>
            <a:r>
              <a:rPr lang="en-US" sz="2400" dirty="0" err="1" smtClean="0"/>
              <a:t>IgE</a:t>
            </a:r>
            <a:r>
              <a:rPr lang="en-US" sz="2400" dirty="0" smtClean="0"/>
              <a:t> </a:t>
            </a:r>
            <a:r>
              <a:rPr lang="ru-RU" sz="2400" dirty="0" smtClean="0"/>
              <a:t>и</a:t>
            </a:r>
            <a:r>
              <a:rPr lang="en-US" sz="2400" dirty="0" smtClean="0"/>
              <a:t> IgM</a:t>
            </a:r>
            <a:r>
              <a:rPr lang="ru-RU" sz="2400" dirty="0" smtClean="0"/>
              <a:t> в сыворотке крови</a:t>
            </a:r>
          </a:p>
          <a:p>
            <a:pPr marL="82296" indent="0">
              <a:buNone/>
            </a:pPr>
            <a:r>
              <a:rPr lang="ru-RU" sz="2400" dirty="0" smtClean="0"/>
              <a:t>- Снижение степени гиперчувствительности к некоторым </a:t>
            </a:r>
            <a:r>
              <a:rPr lang="ru-RU" sz="2400" dirty="0" err="1" smtClean="0"/>
              <a:t>небактериальным</a:t>
            </a:r>
            <a:r>
              <a:rPr lang="ru-RU" sz="2400" dirty="0" smtClean="0"/>
              <a:t> аллергенам, что дает возможность лечения с её помощью легких и среднетяжелых форм </a:t>
            </a:r>
            <a:r>
              <a:rPr lang="ru-RU" sz="2400" dirty="0" err="1" smtClean="0"/>
              <a:t>атопической</a:t>
            </a:r>
            <a:r>
              <a:rPr lang="ru-RU" sz="2400" dirty="0" smtClean="0"/>
              <a:t> и смешанной форм БА.</a:t>
            </a:r>
          </a:p>
          <a:p>
            <a:pPr marL="82296" indent="0">
              <a:buNone/>
            </a:pPr>
            <a:endParaRPr lang="ru-RU" sz="2400" b="1" dirty="0"/>
          </a:p>
        </p:txBody>
      </p:sp>
      <p:sp>
        <p:nvSpPr>
          <p:cNvPr id="4" name="Объект 3"/>
          <p:cNvSpPr>
            <a:spLocks noGrp="1"/>
          </p:cNvSpPr>
          <p:nvPr>
            <p:ph sz="half" idx="2"/>
          </p:nvPr>
        </p:nvSpPr>
        <p:spPr>
          <a:xfrm>
            <a:off x="5076056" y="1524000"/>
            <a:ext cx="3857632" cy="5073352"/>
          </a:xfrm>
        </p:spPr>
        <p:txBody>
          <a:bodyPr>
            <a:normAutofit fontScale="70000" lnSpcReduction="20000"/>
          </a:bodyPr>
          <a:lstStyle/>
          <a:p>
            <a:pPr marL="82296" indent="0">
              <a:buNone/>
            </a:pPr>
            <a:r>
              <a:rPr lang="ru-RU" sz="2400" b="1" dirty="0" smtClean="0">
                <a:solidFill>
                  <a:srgbClr val="FF0000"/>
                </a:solidFill>
              </a:rPr>
              <a:t>Против кори, краснухи и ЭП</a:t>
            </a:r>
          </a:p>
          <a:p>
            <a:pPr marL="82296" indent="0">
              <a:buNone/>
            </a:pPr>
            <a:r>
              <a:rPr lang="ru-RU" sz="2400" dirty="0" smtClean="0"/>
              <a:t>-Улучшение иммунологических показателей при АД</a:t>
            </a:r>
          </a:p>
          <a:p>
            <a:pPr>
              <a:buFontTx/>
              <a:buChar char="-"/>
            </a:pPr>
            <a:r>
              <a:rPr lang="ru-RU" sz="2400" dirty="0" smtClean="0"/>
              <a:t>Сокращение случаев </a:t>
            </a:r>
            <a:r>
              <a:rPr lang="ru-RU" sz="2400" dirty="0" err="1" smtClean="0"/>
              <a:t>атопического</a:t>
            </a:r>
            <a:r>
              <a:rPr lang="ru-RU" sz="2400" dirty="0" smtClean="0"/>
              <a:t> дерматита в 2 раза </a:t>
            </a:r>
          </a:p>
          <a:p>
            <a:pPr>
              <a:buFontTx/>
              <a:buChar char="-"/>
            </a:pPr>
            <a:r>
              <a:rPr lang="ru-RU" sz="2400" dirty="0" smtClean="0"/>
              <a:t>аллергического конъюнктивита --в 3 раза.</a:t>
            </a:r>
          </a:p>
          <a:p>
            <a:pPr marL="82296" indent="0">
              <a:buNone/>
            </a:pPr>
            <a:r>
              <a:rPr lang="ru-RU" sz="2400" b="1" dirty="0" smtClean="0">
                <a:solidFill>
                  <a:srgbClr val="FF0000"/>
                </a:solidFill>
              </a:rPr>
              <a:t>При вакцинации против пневмококковой  и ХИБ-инфекции, гриппа</a:t>
            </a:r>
          </a:p>
          <a:p>
            <a:pPr>
              <a:buFontTx/>
              <a:buChar char="-"/>
            </a:pPr>
            <a:r>
              <a:rPr lang="ru-RU" sz="2400" dirty="0" smtClean="0"/>
              <a:t>меньшая частота и тяжесть приступов БА</a:t>
            </a:r>
          </a:p>
          <a:p>
            <a:pPr>
              <a:buFontTx/>
              <a:buChar char="-"/>
            </a:pPr>
            <a:r>
              <a:rPr lang="ru-RU" sz="2400" dirty="0" smtClean="0"/>
              <a:t>Уменьшение частоты ОРЗ на 40% при БА; при сахарном диабете –в 3,6 раза</a:t>
            </a:r>
          </a:p>
          <a:p>
            <a:pPr>
              <a:buFontTx/>
              <a:buChar char="-"/>
            </a:pPr>
            <a:r>
              <a:rPr lang="ru-RU" sz="2400" dirty="0"/>
              <a:t>Уменьшение </a:t>
            </a:r>
            <a:r>
              <a:rPr lang="ru-RU" sz="2400" dirty="0" smtClean="0"/>
              <a:t>обострений хронических очагов инфекции – на 52%</a:t>
            </a:r>
          </a:p>
          <a:p>
            <a:pPr>
              <a:buFontTx/>
              <a:buChar char="-"/>
            </a:pPr>
            <a:r>
              <a:rPr lang="ru-RU" sz="2400" dirty="0" smtClean="0"/>
              <a:t>Уменьшение декомпенсированных состояний </a:t>
            </a:r>
            <a:r>
              <a:rPr lang="ru-RU" sz="2400" dirty="0"/>
              <a:t>СД</a:t>
            </a:r>
            <a:r>
              <a:rPr lang="ru-RU" sz="2400" dirty="0" smtClean="0"/>
              <a:t> в 1,51раза</a:t>
            </a:r>
            <a:endParaRPr lang="ru-RU" sz="2400" dirty="0"/>
          </a:p>
        </p:txBody>
      </p:sp>
    </p:spTree>
    <p:extLst>
      <p:ext uri="{BB962C8B-B14F-4D97-AF65-F5344CB8AC3E}">
        <p14:creationId xmlns:p14="http://schemas.microsoft.com/office/powerpoint/2010/main" val="40523283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23528" y="1196752"/>
            <a:ext cx="8568952" cy="5184998"/>
          </a:xfrm>
        </p:spPr>
        <p:txBody>
          <a:bodyPr>
            <a:normAutofit/>
          </a:bodyPr>
          <a:lstStyle/>
          <a:p>
            <a:r>
              <a:rPr lang="ru-RU" sz="2800" b="1" dirty="0" smtClean="0"/>
              <a:t> На </a:t>
            </a:r>
            <a:r>
              <a:rPr lang="ru-RU" sz="2800" b="1" dirty="0"/>
              <a:t>территориях двух </a:t>
            </a:r>
            <a:r>
              <a:rPr lang="ru-RU" sz="2800" b="1" dirty="0" smtClean="0"/>
              <a:t>федеральных </a:t>
            </a:r>
            <a:r>
              <a:rPr lang="ru-RU" sz="2800" b="1" dirty="0"/>
              <a:t>округов (Дальневосточного и Сибирского) выявлен </a:t>
            </a:r>
            <a:r>
              <a:rPr lang="ru-RU" sz="2800" b="1" dirty="0" smtClean="0"/>
              <a:t>кратковременный </a:t>
            </a:r>
            <a:r>
              <a:rPr lang="ru-RU" sz="2800" b="1" dirty="0"/>
              <a:t>эпизод значительного </a:t>
            </a:r>
            <a:r>
              <a:rPr lang="ru-RU" sz="2800" b="1" dirty="0" smtClean="0"/>
              <a:t>повышения </a:t>
            </a:r>
            <a:r>
              <a:rPr lang="ru-RU" sz="2800" b="1" dirty="0"/>
              <a:t>показателей заболеваемости в 2011 году (превышение </a:t>
            </a:r>
            <a:r>
              <a:rPr lang="ru-RU" sz="2800" b="1" dirty="0" smtClean="0"/>
              <a:t>среднероссийского </a:t>
            </a:r>
            <a:r>
              <a:rPr lang="ru-RU" sz="2800" b="1" dirty="0"/>
              <a:t>показателя в 1,4 </a:t>
            </a:r>
            <a:r>
              <a:rPr lang="ru-RU" sz="2800" b="1" dirty="0" smtClean="0"/>
              <a:t>раза), связанный </a:t>
            </a:r>
            <a:r>
              <a:rPr lang="ru-RU" sz="2800" b="1" dirty="0"/>
              <a:t>с сочетанным воздействием двух обстоятельств</a:t>
            </a:r>
            <a:r>
              <a:rPr lang="ru-RU" sz="2800" b="1" dirty="0" smtClean="0"/>
              <a:t>:</a:t>
            </a:r>
          </a:p>
          <a:p>
            <a:pPr lvl="1">
              <a:buFont typeface="Arial" pitchFamily="34" charset="0"/>
              <a:buChar char="•"/>
            </a:pPr>
            <a:r>
              <a:rPr lang="ru-RU" sz="2400" b="1" dirty="0" smtClean="0"/>
              <a:t>эпидемическим </a:t>
            </a:r>
            <a:r>
              <a:rPr lang="ru-RU" sz="2400" b="1" dirty="0"/>
              <a:t>неблагополучием в </a:t>
            </a:r>
            <a:r>
              <a:rPr lang="ru-RU" sz="2400" b="1" dirty="0" smtClean="0"/>
              <a:t>отношении </a:t>
            </a:r>
            <a:r>
              <a:rPr lang="ru-RU" sz="2400" b="1" dirty="0"/>
              <a:t>менингококковой инфекции в 10-ти провинциях </a:t>
            </a:r>
            <a:r>
              <a:rPr lang="ru-RU" sz="2400" b="1" dirty="0" smtClean="0"/>
              <a:t>Китая </a:t>
            </a:r>
            <a:r>
              <a:rPr lang="ru-RU" sz="2400" b="1" dirty="0"/>
              <a:t>из-за появления нового </a:t>
            </a:r>
            <a:r>
              <a:rPr lang="ru-RU" sz="2400" b="1" dirty="0" err="1"/>
              <a:t>гипервирулентного</a:t>
            </a:r>
            <a:r>
              <a:rPr lang="ru-RU" sz="2400" b="1" dirty="0"/>
              <a:t> клона </a:t>
            </a:r>
            <a:r>
              <a:rPr lang="en-US" sz="2400" b="1" dirty="0"/>
              <a:t>(N. </a:t>
            </a:r>
            <a:r>
              <a:rPr lang="en-US" sz="2400" b="1" dirty="0" err="1"/>
              <a:t>meningitidis</a:t>
            </a:r>
            <a:r>
              <a:rPr lang="en-US" sz="2400" b="1" dirty="0"/>
              <a:t> </a:t>
            </a:r>
            <a:r>
              <a:rPr lang="ru-RU" sz="2400" b="1" dirty="0" err="1"/>
              <a:t>серогруппы</a:t>
            </a:r>
            <a:r>
              <a:rPr lang="ru-RU" sz="2400" b="1" dirty="0"/>
              <a:t> С, </a:t>
            </a:r>
            <a:r>
              <a:rPr lang="ru-RU" sz="2400" b="1" dirty="0" err="1"/>
              <a:t>сиквенс</a:t>
            </a:r>
            <a:r>
              <a:rPr lang="ru-RU" sz="2400" b="1" dirty="0"/>
              <a:t>-тип </a:t>
            </a:r>
            <a:r>
              <a:rPr lang="en-US" sz="2400" b="1" dirty="0"/>
              <a:t>ST-4821) </a:t>
            </a:r>
            <a:endParaRPr lang="ru-RU" sz="2400" b="1" dirty="0" smtClean="0"/>
          </a:p>
          <a:p>
            <a:pPr lvl="1">
              <a:buFont typeface="Arial" pitchFamily="34" charset="0"/>
              <a:buChar char="•"/>
            </a:pPr>
            <a:r>
              <a:rPr lang="ru-RU" sz="2400" b="1" dirty="0" smtClean="0"/>
              <a:t>интенсификации </a:t>
            </a:r>
            <a:r>
              <a:rPr lang="ru-RU" sz="2400" b="1" dirty="0"/>
              <a:t>торгово-политических связей </a:t>
            </a:r>
          </a:p>
        </p:txBody>
      </p:sp>
    </p:spTree>
    <p:extLst>
      <p:ext uri="{BB962C8B-B14F-4D97-AF65-F5344CB8AC3E}">
        <p14:creationId xmlns:p14="http://schemas.microsoft.com/office/powerpoint/2010/main" val="401111382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a:effectLst>
                  <a:outerShdw blurRad="38100" dist="38100" dir="2700000" algn="tl">
                    <a:srgbClr val="000000">
                      <a:alpha val="43137"/>
                    </a:srgbClr>
                  </a:outerShdw>
                </a:effectLst>
              </a:rPr>
              <a:t>Возрастная характеристика заболевших ГФМИ в Российской </a:t>
            </a:r>
            <a:r>
              <a:rPr lang="ru-RU" sz="3200" b="1" dirty="0" smtClean="0">
                <a:effectLst>
                  <a:outerShdw blurRad="38100" dist="38100" dir="2700000" algn="tl">
                    <a:srgbClr val="000000">
                      <a:alpha val="43137"/>
                    </a:srgbClr>
                  </a:outerShdw>
                </a:effectLst>
              </a:rPr>
              <a:t>Федерации</a:t>
            </a:r>
            <a:endParaRPr lang="ru-RU" sz="3200" b="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1628800"/>
            <a:ext cx="8507875" cy="398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67744" y="3623320"/>
            <a:ext cx="2160240" cy="646331"/>
          </a:xfrm>
          <a:prstGeom prst="rect">
            <a:avLst/>
          </a:prstGeom>
          <a:noFill/>
        </p:spPr>
        <p:txBody>
          <a:bodyPr wrap="square" rtlCol="0">
            <a:spAutoFit/>
          </a:bodyPr>
          <a:lstStyle/>
          <a:p>
            <a:r>
              <a:rPr lang="ru-RU" b="1" dirty="0" smtClean="0"/>
              <a:t>71%</a:t>
            </a:r>
          </a:p>
          <a:p>
            <a:r>
              <a:rPr lang="ru-RU" b="1" dirty="0" smtClean="0"/>
              <a:t>(дети до года 34%)</a:t>
            </a:r>
            <a:endParaRPr lang="ru-RU" b="1" dirty="0"/>
          </a:p>
        </p:txBody>
      </p:sp>
      <p:sp>
        <p:nvSpPr>
          <p:cNvPr id="4" name="TextBox 3"/>
          <p:cNvSpPr txBox="1"/>
          <p:nvPr/>
        </p:nvSpPr>
        <p:spPr>
          <a:xfrm>
            <a:off x="364995" y="5781685"/>
            <a:ext cx="8424937" cy="830997"/>
          </a:xfrm>
          <a:prstGeom prst="rect">
            <a:avLst/>
          </a:prstGeom>
          <a:noFill/>
        </p:spPr>
        <p:txBody>
          <a:bodyPr wrap="square" rtlCol="0">
            <a:spAutoFit/>
          </a:bodyPr>
          <a:lstStyle/>
          <a:p>
            <a:pPr algn="ctr"/>
            <a:r>
              <a:rPr lang="ru-RU" sz="2400" b="1" dirty="0" smtClean="0">
                <a:solidFill>
                  <a:schemeClr val="tx2">
                    <a:lumMod val="75000"/>
                  </a:schemeClr>
                </a:solidFill>
              </a:rPr>
              <a:t>Заболеваемость детей от 0-4 года в 25 раз превышает заболеваемость взрослых</a:t>
            </a:r>
            <a:endParaRPr lang="ru-RU" sz="2400" b="1" dirty="0">
              <a:solidFill>
                <a:schemeClr val="tx2">
                  <a:lumMod val="75000"/>
                </a:schemeClr>
              </a:solidFill>
            </a:endParaRPr>
          </a:p>
        </p:txBody>
      </p:sp>
    </p:spTree>
    <p:extLst>
      <p:ext uri="{BB962C8B-B14F-4D97-AF65-F5344CB8AC3E}">
        <p14:creationId xmlns:p14="http://schemas.microsoft.com/office/powerpoint/2010/main" val="382665172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txBox="1">
            <a:spLocks noChangeArrowheads="1"/>
          </p:cNvSpPr>
          <p:nvPr/>
        </p:nvSpPr>
        <p:spPr bwMode="auto">
          <a:xfrm>
            <a:off x="895350" y="328764"/>
            <a:ext cx="8104188" cy="122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lnSpc>
                <a:spcPct val="105000"/>
              </a:lnSpc>
            </a:pPr>
            <a:r>
              <a:rPr lang="ru-RU" altLang="ru-RU" sz="2800" b="1" dirty="0">
                <a:solidFill>
                  <a:srgbClr val="FF0000"/>
                </a:solidFill>
                <a:effectLst>
                  <a:outerShdw blurRad="38100" dist="38100" dir="2700000" algn="tl">
                    <a:srgbClr val="000000">
                      <a:alpha val="43137"/>
                    </a:srgbClr>
                  </a:outerShdw>
                </a:effectLst>
              </a:rPr>
              <a:t>Осложнения  острого  периода  менингококковых менингитов  </a:t>
            </a:r>
            <a:endParaRPr lang="ru-RU" altLang="ru-RU" sz="2800" b="1" dirty="0" smtClean="0">
              <a:solidFill>
                <a:srgbClr val="FF0000"/>
              </a:solidFill>
              <a:effectLst>
                <a:outerShdw blurRad="38100" dist="38100" dir="2700000" algn="tl">
                  <a:srgbClr val="000000">
                    <a:alpha val="43137"/>
                  </a:srgbClr>
                </a:outerShdw>
              </a:effectLst>
            </a:endParaRPr>
          </a:p>
          <a:p>
            <a:pPr algn="ctr" eaLnBrk="1" hangingPunct="1">
              <a:lnSpc>
                <a:spcPct val="105000"/>
              </a:lnSpc>
            </a:pPr>
            <a:r>
              <a:rPr lang="ru-RU" altLang="ru-RU" b="1" dirty="0" smtClean="0">
                <a:solidFill>
                  <a:srgbClr val="FF0000"/>
                </a:solidFill>
                <a:effectLst>
                  <a:outerShdw blurRad="38100" dist="38100" dir="2700000" algn="tl">
                    <a:srgbClr val="000000">
                      <a:alpha val="43137"/>
                    </a:srgbClr>
                  </a:outerShdw>
                </a:effectLst>
              </a:rPr>
              <a:t>(</a:t>
            </a:r>
            <a:r>
              <a:rPr lang="ru-RU" altLang="ru-RU" b="1" dirty="0">
                <a:solidFill>
                  <a:srgbClr val="FF0000"/>
                </a:solidFill>
                <a:effectLst>
                  <a:outerShdw blurRad="38100" dist="38100" dir="2700000" algn="tl">
                    <a:srgbClr val="000000">
                      <a:alpha val="43137"/>
                    </a:srgbClr>
                  </a:outerShdw>
                </a:effectLst>
              </a:rPr>
              <a:t>по данным НИИДИ)</a:t>
            </a:r>
          </a:p>
        </p:txBody>
      </p:sp>
      <p:pic>
        <p:nvPicPr>
          <p:cNvPr id="44035" name="Picture 10" descr="2-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718" y="1755799"/>
            <a:ext cx="17811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11" descr="2-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8543" y="1751037"/>
            <a:ext cx="1633537"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Line 786"/>
          <p:cNvSpPr>
            <a:spLocks noChangeShapeType="1"/>
          </p:cNvSpPr>
          <p:nvPr/>
        </p:nvSpPr>
        <p:spPr bwMode="auto">
          <a:xfrm flipV="1">
            <a:off x="2521893" y="2044724"/>
            <a:ext cx="0" cy="36036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8" name="Прямоугольник 1"/>
          <p:cNvSpPr>
            <a:spLocks noChangeArrowheads="1"/>
          </p:cNvSpPr>
          <p:nvPr/>
        </p:nvSpPr>
        <p:spPr bwMode="auto">
          <a:xfrm>
            <a:off x="740718" y="3394099"/>
            <a:ext cx="17811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20000"/>
              </a:spcBef>
            </a:pPr>
            <a:r>
              <a:rPr lang="ru-RU" altLang="ru-RU" sz="1600"/>
              <a:t>Отек мозга - 28,2%</a:t>
            </a:r>
          </a:p>
        </p:txBody>
      </p:sp>
      <p:sp>
        <p:nvSpPr>
          <p:cNvPr id="44039" name="Прямоугольник 2"/>
          <p:cNvSpPr>
            <a:spLocks noChangeArrowheads="1"/>
          </p:cNvSpPr>
          <p:nvPr/>
        </p:nvSpPr>
        <p:spPr bwMode="auto">
          <a:xfrm>
            <a:off x="2988618" y="3294087"/>
            <a:ext cx="2971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20000"/>
              </a:spcBef>
            </a:pPr>
            <a:r>
              <a:rPr lang="ru-RU" altLang="ru-RU" sz="1600"/>
              <a:t>Гипертензионно-гидроцефальный синдром - 22,6%</a:t>
            </a:r>
          </a:p>
        </p:txBody>
      </p:sp>
      <p:sp>
        <p:nvSpPr>
          <p:cNvPr id="44040" name="Прямоугольник 4"/>
          <p:cNvSpPr>
            <a:spLocks noChangeArrowheads="1"/>
          </p:cNvSpPr>
          <p:nvPr/>
        </p:nvSpPr>
        <p:spPr bwMode="auto">
          <a:xfrm>
            <a:off x="6054080" y="3300437"/>
            <a:ext cx="2381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20000"/>
              </a:spcBef>
            </a:pPr>
            <a:r>
              <a:rPr lang="ru-RU" altLang="ru-RU" sz="1600"/>
              <a:t>Субдуральный выпот - 3,2%</a:t>
            </a:r>
          </a:p>
        </p:txBody>
      </p:sp>
      <p:sp>
        <p:nvSpPr>
          <p:cNvPr id="44041" name="Прямоугольник 5"/>
          <p:cNvSpPr>
            <a:spLocks noChangeArrowheads="1"/>
          </p:cNvSpPr>
          <p:nvPr/>
        </p:nvSpPr>
        <p:spPr bwMode="auto">
          <a:xfrm>
            <a:off x="4579293" y="3103587"/>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20000"/>
              </a:spcBef>
            </a:pPr>
            <a:endParaRPr lang="ru-RU" altLang="ru-RU" b="1" u="sng">
              <a:solidFill>
                <a:srgbClr val="000000"/>
              </a:solidFill>
            </a:endParaRPr>
          </a:p>
        </p:txBody>
      </p:sp>
      <p:sp>
        <p:nvSpPr>
          <p:cNvPr id="44042" name="Прямоугольник 6"/>
          <p:cNvSpPr>
            <a:spLocks noChangeArrowheads="1"/>
          </p:cNvSpPr>
          <p:nvPr/>
        </p:nvSpPr>
        <p:spPr bwMode="auto">
          <a:xfrm>
            <a:off x="683568" y="5854724"/>
            <a:ext cx="1728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20000"/>
              </a:spcBef>
            </a:pPr>
            <a:r>
              <a:rPr lang="ru-RU" altLang="ru-RU" sz="1600"/>
              <a:t>Инфаркт - 0,3%</a:t>
            </a:r>
          </a:p>
        </p:txBody>
      </p:sp>
      <p:sp>
        <p:nvSpPr>
          <p:cNvPr id="44043" name="Прямоугольник 7"/>
          <p:cNvSpPr>
            <a:spLocks noChangeArrowheads="1"/>
          </p:cNvSpPr>
          <p:nvPr/>
        </p:nvSpPr>
        <p:spPr bwMode="auto">
          <a:xfrm>
            <a:off x="7787630" y="3148037"/>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20000"/>
              </a:spcBef>
            </a:pPr>
            <a:endParaRPr lang="ru-RU" altLang="ru-RU" b="1">
              <a:solidFill>
                <a:srgbClr val="000000"/>
              </a:solidFill>
            </a:endParaRPr>
          </a:p>
        </p:txBody>
      </p:sp>
      <p:sp>
        <p:nvSpPr>
          <p:cNvPr id="44044" name="Прямоугольник 8"/>
          <p:cNvSpPr>
            <a:spLocks noChangeArrowheads="1"/>
          </p:cNvSpPr>
          <p:nvPr/>
        </p:nvSpPr>
        <p:spPr bwMode="auto">
          <a:xfrm>
            <a:off x="3888730" y="5854724"/>
            <a:ext cx="162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20000"/>
              </a:spcBef>
            </a:pPr>
            <a:r>
              <a:rPr lang="ru-RU" altLang="ru-RU" sz="1600"/>
              <a:t>Абсцесс - 0,2%</a:t>
            </a:r>
          </a:p>
        </p:txBody>
      </p:sp>
      <p:sp>
        <p:nvSpPr>
          <p:cNvPr id="44045" name="Прямоугольник 10"/>
          <p:cNvSpPr>
            <a:spLocks noChangeArrowheads="1"/>
          </p:cNvSpPr>
          <p:nvPr/>
        </p:nvSpPr>
        <p:spPr bwMode="auto">
          <a:xfrm>
            <a:off x="5960418" y="5651524"/>
            <a:ext cx="2717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ts val="438"/>
              </a:spcBef>
            </a:pPr>
            <a:r>
              <a:rPr lang="ru-RU" altLang="ru-RU" sz="1600"/>
              <a:t>Острая нейросенсорная тугоухость - 3,1%</a:t>
            </a:r>
          </a:p>
        </p:txBody>
      </p:sp>
      <p:pic>
        <p:nvPicPr>
          <p:cNvPr id="4404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5868" y="1751037"/>
            <a:ext cx="1547812"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404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8543" y="4125937"/>
            <a:ext cx="16335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44048" name="Объект 12"/>
          <p:cNvGraphicFramePr>
            <a:graphicFrameLocks noChangeAspect="1"/>
          </p:cNvGraphicFramePr>
          <p:nvPr>
            <p:extLst>
              <p:ext uri="{D42A27DB-BD31-4B8C-83A1-F6EECF244321}">
                <p14:modId xmlns:p14="http://schemas.microsoft.com/office/powerpoint/2010/main" val="2847183083"/>
              </p:ext>
            </p:extLst>
          </p:nvPr>
        </p:nvGraphicFramePr>
        <p:xfrm>
          <a:off x="740718" y="4103712"/>
          <a:ext cx="1709737" cy="1517650"/>
        </p:xfrm>
        <a:graphic>
          <a:graphicData uri="http://schemas.openxmlformats.org/presentationml/2006/ole">
            <mc:AlternateContent xmlns:mc="http://schemas.openxmlformats.org/markup-compatibility/2006">
              <mc:Choice xmlns:v="urn:schemas-microsoft-com:vml" Requires="v">
                <p:oleObj spid="_x0000_s15397" r:id="rId7" imgW="2566890" imgH="2503353" progId="">
                  <p:embed/>
                </p:oleObj>
              </mc:Choice>
              <mc:Fallback>
                <p:oleObj r:id="rId7" imgW="2566890" imgH="250335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718" y="4103712"/>
                        <a:ext cx="1709737"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049" name="Picture 8" descr="https://encrypted-tbn1.gstatic.com/images?q=tbn:ANd9GcQHrqtkiOT_QjIyT2iUu5HK8FTjrtQv6BdUEM7B7qviS1k8MMclK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85868" y="4100537"/>
            <a:ext cx="186055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Rectangle 2"/>
          <p:cNvSpPr>
            <a:spLocks noChangeArrowheads="1"/>
          </p:cNvSpPr>
          <p:nvPr/>
        </p:nvSpPr>
        <p:spPr bwMode="auto">
          <a:xfrm rot="-5400000">
            <a:off x="7399486" y="4761731"/>
            <a:ext cx="1622425" cy="30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endParaRPr lang="ru-RU" altLang="ru-RU" sz="800"/>
          </a:p>
        </p:txBody>
      </p:sp>
      <p:sp>
        <p:nvSpPr>
          <p:cNvPr id="19" name="Rectangle 18"/>
          <p:cNvSpPr/>
          <p:nvPr/>
        </p:nvSpPr>
        <p:spPr>
          <a:xfrm>
            <a:off x="6090300" y="6527492"/>
            <a:ext cx="2744662" cy="246221"/>
          </a:xfrm>
          <a:prstGeom prst="rect">
            <a:avLst/>
          </a:prstGeom>
        </p:spPr>
        <p:txBody>
          <a:bodyPr wrap="none">
            <a:spAutoFit/>
          </a:bodyPr>
          <a:lstStyle/>
          <a:p>
            <a:r>
              <a:rPr lang="ru-RU" sz="1000" dirty="0"/>
              <a:t>Д</a:t>
            </a:r>
            <a:r>
              <a:rPr lang="ru-RU" sz="1000" dirty="0" smtClean="0"/>
              <a:t>анные НИИДИ представлены М.В. Ивановой</a:t>
            </a:r>
            <a:endParaRPr lang="ru-RU" sz="1000" dirty="0"/>
          </a:p>
        </p:txBody>
      </p:sp>
    </p:spTree>
    <p:extLst>
      <p:ext uri="{BB962C8B-B14F-4D97-AF65-F5344CB8AC3E}">
        <p14:creationId xmlns:p14="http://schemas.microsoft.com/office/powerpoint/2010/main" val="37474677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6"/>
          <p:cNvSpPr>
            <a:spLocks/>
          </p:cNvSpPr>
          <p:nvPr/>
        </p:nvSpPr>
        <p:spPr bwMode="auto">
          <a:xfrm>
            <a:off x="2971800" y="5083175"/>
            <a:ext cx="88900" cy="88900"/>
          </a:xfrm>
          <a:prstGeom prst="leftBrace">
            <a:avLst>
              <a:gd name="adj1" fmla="val 8333"/>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endParaRPr lang="en-US" altLang="en-US">
              <a:solidFill>
                <a:srgbClr val="FFFFFF"/>
              </a:solidFill>
            </a:endParaRPr>
          </a:p>
        </p:txBody>
      </p:sp>
      <p:sp>
        <p:nvSpPr>
          <p:cNvPr id="15363" name="Title 7"/>
          <p:cNvSpPr>
            <a:spLocks noGrp="1"/>
          </p:cNvSpPr>
          <p:nvPr>
            <p:ph type="title"/>
          </p:nvPr>
        </p:nvSpPr>
        <p:spPr>
          <a:xfrm>
            <a:off x="323528" y="276224"/>
            <a:ext cx="8460110" cy="1424583"/>
          </a:xfrm>
        </p:spPr>
        <p:txBody>
          <a:bodyPr>
            <a:noAutofit/>
          </a:bodyPr>
          <a:lstStyle/>
          <a:p>
            <a:pPr eaLnBrk="1" hangingPunct="1"/>
            <a:r>
              <a:rPr lang="ru-RU" altLang="en-US" sz="3600" b="1" dirty="0" smtClean="0">
                <a:solidFill>
                  <a:srgbClr val="FF0000"/>
                </a:solidFill>
                <a:effectLst>
                  <a:outerShdw blurRad="38100" dist="38100" dir="2700000" algn="tl">
                    <a:srgbClr val="000000">
                      <a:alpha val="43137"/>
                    </a:srgbClr>
                  </a:outerShdw>
                </a:effectLst>
              </a:rPr>
              <a:t>Менингококковые полисахаридные вакцины зарегистрированные в мире</a:t>
            </a:r>
            <a:endParaRPr lang="en-US" altLang="en-US" sz="3600" b="1" dirty="0" smtClean="0">
              <a:solidFill>
                <a:srgbClr val="FF0000"/>
              </a:solidFill>
              <a:effectLst>
                <a:outerShdw blurRad="38100" dist="38100" dir="2700000" algn="tl">
                  <a:srgbClr val="000000">
                    <a:alpha val="43137"/>
                  </a:srgbClr>
                </a:outerShdw>
              </a:effectLst>
            </a:endParaRPr>
          </a:p>
        </p:txBody>
      </p:sp>
      <p:sp>
        <p:nvSpPr>
          <p:cNvPr id="15364" name="Text Box 4"/>
          <p:cNvSpPr txBox="1">
            <a:spLocks noChangeArrowheads="1"/>
          </p:cNvSpPr>
          <p:nvPr/>
        </p:nvSpPr>
        <p:spPr bwMode="auto">
          <a:xfrm>
            <a:off x="4283968" y="6413835"/>
            <a:ext cx="4784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tabLst>
                <a:tab pos="3657600" algn="l"/>
                <a:tab pos="6223000" algn="l"/>
              </a:tabLst>
              <a:defRPr sz="2000">
                <a:solidFill>
                  <a:schemeClr val="tx1"/>
                </a:solidFill>
                <a:latin typeface="Arial" pitchFamily="34" charset="0"/>
                <a:cs typeface="Arial" pitchFamily="34" charset="0"/>
              </a:defRPr>
            </a:lvl1pPr>
            <a:lvl2pPr marL="742950" indent="-285750">
              <a:tabLst>
                <a:tab pos="3657600" algn="l"/>
                <a:tab pos="6223000" algn="l"/>
              </a:tabLst>
              <a:defRPr sz="2000">
                <a:solidFill>
                  <a:schemeClr val="tx1"/>
                </a:solidFill>
                <a:latin typeface="Arial" pitchFamily="34" charset="0"/>
                <a:cs typeface="Arial" pitchFamily="34" charset="0"/>
              </a:defRPr>
            </a:lvl2pPr>
            <a:lvl3pPr marL="1143000" indent="-228600">
              <a:tabLst>
                <a:tab pos="3657600" algn="l"/>
                <a:tab pos="6223000" algn="l"/>
              </a:tabLst>
              <a:defRPr sz="2000">
                <a:solidFill>
                  <a:schemeClr val="tx1"/>
                </a:solidFill>
                <a:latin typeface="Arial" pitchFamily="34" charset="0"/>
                <a:cs typeface="Arial" pitchFamily="34" charset="0"/>
              </a:defRPr>
            </a:lvl3pPr>
            <a:lvl4pPr marL="1600200" indent="-228600">
              <a:tabLst>
                <a:tab pos="3657600" algn="l"/>
                <a:tab pos="6223000" algn="l"/>
              </a:tabLst>
              <a:defRPr sz="2000">
                <a:solidFill>
                  <a:schemeClr val="tx1"/>
                </a:solidFill>
                <a:latin typeface="Arial" pitchFamily="34" charset="0"/>
                <a:cs typeface="Arial" pitchFamily="34" charset="0"/>
              </a:defRPr>
            </a:lvl4pPr>
            <a:lvl5pPr marL="2057400" indent="-228600">
              <a:tabLst>
                <a:tab pos="3657600" algn="l"/>
                <a:tab pos="6223000" algn="l"/>
              </a:tabLst>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3657600" algn="l"/>
                <a:tab pos="6223000" algn="l"/>
              </a:tabLs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3657600" algn="l"/>
                <a:tab pos="6223000" algn="l"/>
              </a:tabLs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3657600" algn="l"/>
                <a:tab pos="6223000" algn="l"/>
              </a:tabLs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3657600" algn="l"/>
                <a:tab pos="6223000" algn="l"/>
              </a:tabLst>
              <a:defRPr sz="2000">
                <a:solidFill>
                  <a:schemeClr val="tx1"/>
                </a:solidFill>
                <a:latin typeface="Arial" pitchFamily="34" charset="0"/>
                <a:cs typeface="Arial" pitchFamily="34" charset="0"/>
              </a:defRPr>
            </a:lvl9pPr>
          </a:lstStyle>
          <a:p>
            <a:pPr eaLnBrk="1" hangingPunct="1">
              <a:lnSpc>
                <a:spcPct val="95000"/>
              </a:lnSpc>
            </a:pPr>
            <a:r>
              <a:rPr lang="en-US" altLang="en-US" sz="800" dirty="0"/>
              <a:t>A+C [Public assessment report]. </a:t>
            </a:r>
            <a:r>
              <a:rPr lang="en-US" altLang="en-US" sz="800" dirty="0" err="1"/>
              <a:t>Sanofi</a:t>
            </a:r>
            <a:r>
              <a:rPr lang="en-US" altLang="en-US" sz="800" dirty="0"/>
              <a:t> Pasteur; 2013; </a:t>
            </a:r>
            <a:r>
              <a:rPr lang="en-US" altLang="en-US" sz="800" dirty="0" err="1"/>
              <a:t>Mencevax</a:t>
            </a:r>
            <a:r>
              <a:rPr lang="en-US" altLang="en-US" sz="800" dirty="0"/>
              <a:t>® [PI]. GlaxoSmithKline Australia; 2010;  </a:t>
            </a:r>
            <a:r>
              <a:rPr lang="en-US" altLang="en-US" sz="800" dirty="0" err="1"/>
              <a:t>Menomune</a:t>
            </a:r>
            <a:r>
              <a:rPr lang="en-US" altLang="en-US" sz="800" dirty="0"/>
              <a:t>® [PI]. </a:t>
            </a:r>
            <a:r>
              <a:rPr lang="en-US" altLang="en-US" sz="800" dirty="0" err="1"/>
              <a:t>Sanofi</a:t>
            </a:r>
            <a:r>
              <a:rPr lang="en-US" altLang="en-US" sz="800" dirty="0"/>
              <a:t> </a:t>
            </a:r>
            <a:r>
              <a:rPr lang="en-US" altLang="en-US" sz="800" dirty="0" err="1"/>
              <a:t>pasteur</a:t>
            </a:r>
            <a:r>
              <a:rPr lang="en-US" altLang="en-US" sz="800" dirty="0"/>
              <a:t>; 2012;. CIRC.14/05/FGMS/814 – Approved 12 May 2014</a:t>
            </a:r>
          </a:p>
        </p:txBody>
      </p:sp>
      <p:graphicFrame>
        <p:nvGraphicFramePr>
          <p:cNvPr id="2" name="Table 1"/>
          <p:cNvGraphicFramePr>
            <a:graphicFrameLocks noGrp="1"/>
          </p:cNvGraphicFramePr>
          <p:nvPr>
            <p:extLst>
              <p:ext uri="{D42A27DB-BD31-4B8C-83A1-F6EECF244321}">
                <p14:modId xmlns:p14="http://schemas.microsoft.com/office/powerpoint/2010/main" val="3194343646"/>
              </p:ext>
            </p:extLst>
          </p:nvPr>
        </p:nvGraphicFramePr>
        <p:xfrm>
          <a:off x="323528" y="2606910"/>
          <a:ext cx="8568951" cy="1962912"/>
        </p:xfrm>
        <a:graphic>
          <a:graphicData uri="http://schemas.openxmlformats.org/drawingml/2006/table">
            <a:tbl>
              <a:tblPr firstRow="1" bandRow="1">
                <a:tableStyleId>{00A15C55-8517-42AA-B614-E9B94910E393}</a:tableStyleId>
              </a:tblPr>
              <a:tblGrid>
                <a:gridCol w="3698819"/>
                <a:gridCol w="1958197"/>
                <a:gridCol w="2911935"/>
              </a:tblGrid>
              <a:tr h="343892">
                <a:tc>
                  <a:txBody>
                    <a:bodyPr/>
                    <a:lstStyle/>
                    <a:p>
                      <a:pPr algn="l"/>
                      <a:r>
                        <a:rPr lang="ru-RU" sz="2000" dirty="0" smtClean="0"/>
                        <a:t>Полисахаридные</a:t>
                      </a:r>
                      <a:r>
                        <a:rPr lang="en-US" sz="2000" dirty="0" smtClean="0"/>
                        <a:t> </a:t>
                      </a:r>
                      <a:r>
                        <a:rPr lang="ru-RU" sz="2000" dirty="0" smtClean="0"/>
                        <a:t>вакцины</a:t>
                      </a:r>
                      <a:endParaRPr lang="en-US" sz="2000" b="0" dirty="0">
                        <a:solidFill>
                          <a:schemeClr val="bg1"/>
                        </a:solidFill>
                        <a:latin typeface="Arial" pitchFamily="34" charset="0"/>
                        <a:cs typeface="Arial" pitchFamily="34" charset="0"/>
                      </a:endParaRPr>
                    </a:p>
                  </a:txBody>
                  <a:tcPr anchor="b"/>
                </a:tc>
                <a:tc>
                  <a:txBody>
                    <a:bodyPr/>
                    <a:lstStyle/>
                    <a:p>
                      <a:r>
                        <a:rPr lang="ru-RU" sz="2000" dirty="0" err="1" smtClean="0"/>
                        <a:t>Серогруппа</a:t>
                      </a:r>
                      <a:endParaRPr lang="en-US" sz="2000" b="0" dirty="0">
                        <a:solidFill>
                          <a:schemeClr val="bg1"/>
                        </a:solidFill>
                        <a:latin typeface="Arial" pitchFamily="34" charset="0"/>
                        <a:cs typeface="Arial" pitchFamily="34" charset="0"/>
                      </a:endParaRPr>
                    </a:p>
                  </a:txBody>
                  <a:tcPr anchor="b"/>
                </a:tc>
                <a:tc>
                  <a:txBody>
                    <a:bodyPr/>
                    <a:lstStyle/>
                    <a:p>
                      <a:pPr algn="l"/>
                      <a:r>
                        <a:rPr lang="ru-RU" sz="2000" dirty="0" smtClean="0"/>
                        <a:t>Компания-</a:t>
                      </a:r>
                      <a:r>
                        <a:rPr lang="ru-RU" sz="2000" baseline="0" dirty="0" smtClean="0"/>
                        <a:t>производитель</a:t>
                      </a:r>
                      <a:endParaRPr lang="en-US" sz="2000" b="0" dirty="0">
                        <a:solidFill>
                          <a:schemeClr val="bg1"/>
                        </a:solidFill>
                        <a:latin typeface="Arial" pitchFamily="34" charset="0"/>
                        <a:cs typeface="Arial" pitchFamily="34" charset="0"/>
                      </a:endParaRPr>
                    </a:p>
                  </a:txBody>
                  <a:tcPr anchor="b"/>
                </a:tc>
              </a:tr>
              <a:tr h="343892">
                <a:tc>
                  <a:txBody>
                    <a:bodyPr/>
                    <a:lstStyle/>
                    <a:p>
                      <a:pPr marL="0" marR="0">
                        <a:lnSpc>
                          <a:spcPct val="115000"/>
                        </a:lnSpc>
                        <a:spcBef>
                          <a:spcPts val="0"/>
                        </a:spcBef>
                        <a:spcAft>
                          <a:spcPts val="0"/>
                        </a:spcAft>
                      </a:pPr>
                      <a:r>
                        <a:rPr lang="en-GB" sz="2400" dirty="0" err="1"/>
                        <a:t>Meningo</a:t>
                      </a:r>
                      <a:r>
                        <a:rPr lang="en-GB" sz="2400" dirty="0"/>
                        <a:t> </a:t>
                      </a:r>
                      <a:r>
                        <a:rPr lang="en-GB" sz="2400" dirty="0" smtClean="0"/>
                        <a:t>A+C®</a:t>
                      </a:r>
                      <a:r>
                        <a:rPr lang="en-GB" sz="1800" dirty="0" smtClean="0"/>
                        <a:t>*</a:t>
                      </a:r>
                      <a:endParaRPr lang="en-US" sz="1800" dirty="0">
                        <a:solidFill>
                          <a:srgbClr val="C00000"/>
                        </a:solidFill>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GB" sz="2400" dirty="0" err="1" smtClean="0"/>
                        <a:t>MenAC</a:t>
                      </a:r>
                      <a:r>
                        <a:rPr lang="en-GB" sz="2400" dirty="0" smtClean="0"/>
                        <a:t> </a:t>
                      </a:r>
                      <a:endParaRPr lang="en-US" sz="2400" dirty="0">
                        <a:solidFill>
                          <a:schemeClr val="bg1"/>
                        </a:solidFill>
                        <a:latin typeface="Calibri"/>
                        <a:ea typeface="Calibri"/>
                        <a:cs typeface="Calibri" pitchFamily="34" charset="0"/>
                      </a:endParaRPr>
                    </a:p>
                  </a:txBody>
                  <a:tcPr marL="68580" marR="68580" marT="0" marB="0" anchor="ctr"/>
                </a:tc>
                <a:tc>
                  <a:txBody>
                    <a:bodyPr/>
                    <a:lstStyle/>
                    <a:p>
                      <a:pPr marL="0" marR="0" algn="ctr">
                        <a:lnSpc>
                          <a:spcPct val="115000"/>
                        </a:lnSpc>
                        <a:spcBef>
                          <a:spcPts val="0"/>
                        </a:spcBef>
                        <a:spcAft>
                          <a:spcPts val="0"/>
                        </a:spcAft>
                      </a:pPr>
                      <a:r>
                        <a:rPr lang="en-US" altLang="en-US" sz="2000" dirty="0" err="1" smtClean="0"/>
                        <a:t>Sanofi</a:t>
                      </a:r>
                      <a:r>
                        <a:rPr lang="en-US" altLang="en-US" sz="2000" dirty="0" smtClean="0"/>
                        <a:t> Pasteur</a:t>
                      </a:r>
                      <a:endParaRPr lang="en-US" altLang="en-US" sz="2000" b="0" dirty="0" smtClean="0">
                        <a:solidFill>
                          <a:schemeClr val="bg1"/>
                        </a:solidFill>
                        <a:latin typeface="Arial" pitchFamily="34" charset="0"/>
                        <a:cs typeface="Arial" pitchFamily="34" charset="0"/>
                      </a:endParaRPr>
                    </a:p>
                  </a:txBody>
                  <a:tcPr marL="68580" marR="68580" marT="0" marB="0" anchor="ctr"/>
                </a:tc>
              </a:tr>
              <a:tr h="343892">
                <a:tc>
                  <a:txBody>
                    <a:bodyPr/>
                    <a:lstStyle/>
                    <a:p>
                      <a:pPr marL="0" marR="0">
                        <a:lnSpc>
                          <a:spcPct val="115000"/>
                        </a:lnSpc>
                        <a:spcBef>
                          <a:spcPts val="0"/>
                        </a:spcBef>
                        <a:spcAft>
                          <a:spcPts val="0"/>
                        </a:spcAft>
                      </a:pPr>
                      <a:r>
                        <a:rPr lang="en-GB" sz="2400" dirty="0" err="1" smtClean="0"/>
                        <a:t>Mencevax</a:t>
                      </a:r>
                      <a:r>
                        <a:rPr lang="en-GB" sz="2400" baseline="30000" dirty="0" smtClean="0">
                          <a:sym typeface="Symbol"/>
                        </a:rPr>
                        <a:t></a:t>
                      </a:r>
                      <a:r>
                        <a:rPr lang="ru-RU" sz="2400" baseline="30000" dirty="0" smtClean="0">
                          <a:sym typeface="Symbol"/>
                        </a:rPr>
                        <a:t>*</a:t>
                      </a:r>
                      <a:endParaRPr lang="en-US" sz="2400" baseline="30000" dirty="0">
                        <a:solidFill>
                          <a:srgbClr val="C00000"/>
                        </a:solidFill>
                        <a:latin typeface="Calibri"/>
                        <a:ea typeface="Calibri"/>
                        <a:cs typeface="Calibri" pitchFamily="34" charset="0"/>
                      </a:endParaRPr>
                    </a:p>
                  </a:txBody>
                  <a:tcPr marL="68580" marR="68580" marT="0" marB="0" anchor="ctr"/>
                </a:tc>
                <a:tc>
                  <a:txBody>
                    <a:bodyPr/>
                    <a:lstStyle/>
                    <a:p>
                      <a:pPr marL="0" marR="0">
                        <a:lnSpc>
                          <a:spcPct val="115000"/>
                        </a:lnSpc>
                        <a:spcBef>
                          <a:spcPts val="0"/>
                        </a:spcBef>
                        <a:spcAft>
                          <a:spcPts val="0"/>
                        </a:spcAft>
                      </a:pPr>
                      <a:r>
                        <a:rPr lang="en-GB" sz="2400" dirty="0" err="1" smtClean="0"/>
                        <a:t>MenACWY</a:t>
                      </a:r>
                      <a:endParaRPr lang="en-US" sz="2400" dirty="0">
                        <a:solidFill>
                          <a:schemeClr val="bg1"/>
                        </a:solidFill>
                        <a:latin typeface="Calibri"/>
                        <a:ea typeface="Calibri"/>
                        <a:cs typeface="Calibri" pitchFamily="34" charset="0"/>
                      </a:endParaRPr>
                    </a:p>
                  </a:txBody>
                  <a:tcPr marL="68580" marR="68580" marT="0" marB="0" anchor="ctr"/>
                </a:tc>
                <a:tc>
                  <a:txBody>
                    <a:bodyPr/>
                    <a:lstStyle/>
                    <a:p>
                      <a:pPr marL="0" marR="0" algn="ctr">
                        <a:lnSpc>
                          <a:spcPct val="115000"/>
                        </a:lnSpc>
                        <a:spcBef>
                          <a:spcPts val="0"/>
                        </a:spcBef>
                        <a:spcAft>
                          <a:spcPts val="0"/>
                        </a:spcAft>
                      </a:pPr>
                      <a:r>
                        <a:rPr lang="en-US" altLang="en-US" sz="2000" dirty="0" smtClean="0"/>
                        <a:t>GlaxoSmithKline Inc.</a:t>
                      </a:r>
                      <a:endParaRPr lang="en-US" altLang="en-US" sz="2000" b="0" dirty="0" smtClean="0">
                        <a:solidFill>
                          <a:schemeClr val="bg1"/>
                        </a:solidFill>
                        <a:latin typeface="Arial" pitchFamily="34" charset="0"/>
                        <a:cs typeface="Arial" pitchFamily="34" charset="0"/>
                      </a:endParaRPr>
                    </a:p>
                  </a:txBody>
                  <a:tcPr marL="68580" marR="68580" marT="0" marB="0" anchor="ctr"/>
                </a:tc>
              </a:tr>
              <a:tr h="343892">
                <a:tc>
                  <a:txBody>
                    <a:bodyPr/>
                    <a:lstStyle/>
                    <a:p>
                      <a:pPr marL="0" marR="0">
                        <a:lnSpc>
                          <a:spcPct val="115000"/>
                        </a:lnSpc>
                        <a:spcBef>
                          <a:spcPts val="0"/>
                        </a:spcBef>
                        <a:spcAft>
                          <a:spcPts val="0"/>
                        </a:spcAft>
                      </a:pPr>
                      <a:r>
                        <a:rPr lang="en-US" sz="2400" dirty="0" err="1" smtClean="0"/>
                        <a:t>Menomune</a:t>
                      </a:r>
                      <a:r>
                        <a:rPr lang="en-US" sz="2400" baseline="30000" dirty="0" smtClean="0">
                          <a:sym typeface="Symbol"/>
                        </a:rPr>
                        <a:t></a:t>
                      </a:r>
                      <a:endParaRPr lang="en-US" sz="2400" baseline="30000" dirty="0">
                        <a:solidFill>
                          <a:schemeClr val="bg1"/>
                        </a:solidFill>
                        <a:latin typeface="Calibri"/>
                        <a:ea typeface="Calibri"/>
                        <a:cs typeface="Calibri" pitchFamily="34" charset="0"/>
                      </a:endParaRPr>
                    </a:p>
                  </a:txBody>
                  <a:tcPr marL="68580" marR="68580" marT="0" marB="0" anchor="ctr"/>
                </a:tc>
                <a:tc>
                  <a:txBody>
                    <a:bodyPr/>
                    <a:lstStyle/>
                    <a:p>
                      <a:pPr marL="0" marR="0">
                        <a:lnSpc>
                          <a:spcPct val="115000"/>
                        </a:lnSpc>
                        <a:spcBef>
                          <a:spcPts val="0"/>
                        </a:spcBef>
                        <a:spcAft>
                          <a:spcPts val="0"/>
                        </a:spcAft>
                      </a:pPr>
                      <a:r>
                        <a:rPr lang="en-GB" sz="2400" dirty="0" err="1" smtClean="0"/>
                        <a:t>MenACWY</a:t>
                      </a:r>
                      <a:endParaRPr lang="en-US" sz="2400" dirty="0">
                        <a:solidFill>
                          <a:schemeClr val="bg1"/>
                        </a:solidFill>
                        <a:latin typeface="Calibri"/>
                        <a:ea typeface="Calibri"/>
                        <a:cs typeface="Calibri" pitchFamily="34" charset="0"/>
                      </a:endParaRPr>
                    </a:p>
                  </a:txBody>
                  <a:tcPr marL="68580" marR="68580" marT="0" marB="0" anchor="ctr"/>
                </a:tc>
                <a:tc>
                  <a:txBody>
                    <a:bodyPr/>
                    <a:lstStyle/>
                    <a:p>
                      <a:pPr marL="0" marR="0" algn="ctr">
                        <a:lnSpc>
                          <a:spcPct val="115000"/>
                        </a:lnSpc>
                        <a:spcBef>
                          <a:spcPts val="0"/>
                        </a:spcBef>
                        <a:spcAft>
                          <a:spcPts val="0"/>
                        </a:spcAft>
                      </a:pPr>
                      <a:r>
                        <a:rPr lang="en-US" sz="2000" dirty="0" smtClean="0"/>
                        <a:t>Sanofi pasteur</a:t>
                      </a:r>
                      <a:endParaRPr lang="en-US" sz="2000" dirty="0">
                        <a:solidFill>
                          <a:schemeClr val="bg1"/>
                        </a:solidFill>
                        <a:latin typeface="Arial" pitchFamily="34" charset="0"/>
                        <a:ea typeface="Calibri"/>
                        <a:cs typeface="Arial" pitchFamily="34" charset="0"/>
                      </a:endParaRPr>
                    </a:p>
                  </a:txBody>
                  <a:tcPr marL="68580" marR="68580" marT="0" marB="0" anchor="ctr"/>
                </a:tc>
              </a:tr>
            </a:tbl>
          </a:graphicData>
        </a:graphic>
      </p:graphicFrame>
      <p:sp>
        <p:nvSpPr>
          <p:cNvPr id="9" name="TextBox 8"/>
          <p:cNvSpPr txBox="1">
            <a:spLocks noChangeArrowheads="1"/>
          </p:cNvSpPr>
          <p:nvPr/>
        </p:nvSpPr>
        <p:spPr bwMode="auto">
          <a:xfrm>
            <a:off x="869950" y="4772000"/>
            <a:ext cx="7715250" cy="110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marL="168275" indent="-168275"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defRPr/>
            </a:pPr>
            <a:r>
              <a:rPr lang="ru-RU" sz="1800" b="0" dirty="0" smtClean="0">
                <a:solidFill>
                  <a:srgbClr val="002060"/>
                </a:solidFill>
              </a:rPr>
              <a:t>Не </a:t>
            </a:r>
            <a:r>
              <a:rPr lang="ru-RU" sz="1800" b="0" dirty="0">
                <a:solidFill>
                  <a:srgbClr val="002060"/>
                </a:solidFill>
              </a:rPr>
              <a:t>все вакцины </a:t>
            </a:r>
            <a:r>
              <a:rPr lang="ru-RU" sz="1800" b="0" dirty="0" smtClean="0">
                <a:solidFill>
                  <a:srgbClr val="002060"/>
                </a:solidFill>
              </a:rPr>
              <a:t>зарегистрированы для </a:t>
            </a:r>
            <a:r>
              <a:rPr lang="ru-RU" sz="1800" b="0" dirty="0">
                <a:solidFill>
                  <a:srgbClr val="002060"/>
                </a:solidFill>
              </a:rPr>
              <a:t>использования в каждой </a:t>
            </a:r>
            <a:r>
              <a:rPr lang="ru-RU" sz="1800" b="0" dirty="0" smtClean="0">
                <a:solidFill>
                  <a:srgbClr val="002060"/>
                </a:solidFill>
              </a:rPr>
              <a:t>стране</a:t>
            </a:r>
            <a:endParaRPr lang="en-US" sz="1800" b="0" dirty="0" smtClean="0">
              <a:solidFill>
                <a:srgbClr val="002060"/>
              </a:solidFill>
            </a:endParaRPr>
          </a:p>
          <a:p>
            <a:pPr algn="ctr" eaLnBrk="1" hangingPunct="1">
              <a:defRPr/>
            </a:pPr>
            <a:endParaRPr lang="ru-RU" sz="1800" b="0" dirty="0" smtClean="0">
              <a:solidFill>
                <a:srgbClr val="002060"/>
              </a:solidFill>
            </a:endParaRPr>
          </a:p>
          <a:p>
            <a:pPr algn="ctr" eaLnBrk="1" hangingPunct="1">
              <a:defRPr/>
            </a:pPr>
            <a:r>
              <a:rPr lang="ru-RU" sz="1800" b="0" dirty="0" smtClean="0">
                <a:solidFill>
                  <a:srgbClr val="002060"/>
                </a:solidFill>
              </a:rPr>
              <a:t>* Зарегистрированы в РФ</a:t>
            </a:r>
            <a:endParaRPr lang="en-US" sz="1800" b="0" dirty="0">
              <a:solidFill>
                <a:srgbClr val="002060"/>
              </a:solidFill>
            </a:endParaRPr>
          </a:p>
        </p:txBody>
      </p:sp>
    </p:spTree>
    <p:extLst>
      <p:ext uri="{BB962C8B-B14F-4D97-AF65-F5344CB8AC3E}">
        <p14:creationId xmlns:p14="http://schemas.microsoft.com/office/powerpoint/2010/main" val="4048168427"/>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6"/>
          <p:cNvSpPr>
            <a:spLocks/>
          </p:cNvSpPr>
          <p:nvPr/>
        </p:nvSpPr>
        <p:spPr bwMode="auto">
          <a:xfrm>
            <a:off x="2971800" y="5569848"/>
            <a:ext cx="88900" cy="88900"/>
          </a:xfrm>
          <a:prstGeom prst="leftBrace">
            <a:avLst>
              <a:gd name="adj1" fmla="val 8333"/>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endParaRPr lang="en-US" altLang="en-US">
              <a:solidFill>
                <a:srgbClr val="FFFFFF"/>
              </a:solidFill>
            </a:endParaRPr>
          </a:p>
        </p:txBody>
      </p:sp>
      <p:sp>
        <p:nvSpPr>
          <p:cNvPr id="14339" name="Title 7"/>
          <p:cNvSpPr>
            <a:spLocks noGrp="1"/>
          </p:cNvSpPr>
          <p:nvPr>
            <p:ph type="title"/>
          </p:nvPr>
        </p:nvSpPr>
        <p:spPr>
          <a:xfrm>
            <a:off x="395537" y="276224"/>
            <a:ext cx="8388102" cy="1352575"/>
          </a:xfrm>
        </p:spPr>
        <p:txBody>
          <a:bodyPr>
            <a:noAutofit/>
          </a:bodyPr>
          <a:lstStyle/>
          <a:p>
            <a:pPr eaLnBrk="1" hangingPunct="1">
              <a:defRPr/>
            </a:pPr>
            <a:r>
              <a:rPr lang="ru-RU" sz="3600" b="1" dirty="0" smtClean="0">
                <a:solidFill>
                  <a:srgbClr val="FF0000"/>
                </a:solidFill>
                <a:effectLst>
                  <a:outerShdw blurRad="38100" dist="38100" dir="2700000" algn="tl">
                    <a:srgbClr val="000000">
                      <a:alpha val="43137"/>
                    </a:srgbClr>
                  </a:outerShdw>
                </a:effectLst>
              </a:rPr>
              <a:t>Менингококковые конъюгированные вакцины зарегистрированные в мире</a:t>
            </a:r>
            <a:endParaRPr lang="en-US" sz="3600" b="1" dirty="0" smtClean="0">
              <a:solidFill>
                <a:srgbClr val="FF0000"/>
              </a:solidFill>
              <a:effectLst>
                <a:outerShdw blurRad="38100" dist="38100" dir="2700000" algn="tl">
                  <a:srgbClr val="000000">
                    <a:alpha val="43137"/>
                  </a:srgbClr>
                </a:outerShdw>
              </a:effectLst>
            </a:endParaRPr>
          </a:p>
        </p:txBody>
      </p:sp>
      <p:graphicFrame>
        <p:nvGraphicFramePr>
          <p:cNvPr id="11" name="Table 10"/>
          <p:cNvGraphicFramePr>
            <a:graphicFrameLocks noGrp="1"/>
          </p:cNvGraphicFramePr>
          <p:nvPr>
            <p:extLst>
              <p:ext uri="{D42A27DB-BD31-4B8C-83A1-F6EECF244321}">
                <p14:modId xmlns:p14="http://schemas.microsoft.com/office/powerpoint/2010/main" val="401212317"/>
              </p:ext>
            </p:extLst>
          </p:nvPr>
        </p:nvGraphicFramePr>
        <p:xfrm>
          <a:off x="251520" y="1844824"/>
          <a:ext cx="8640959" cy="3719686"/>
        </p:xfrm>
        <a:graphic>
          <a:graphicData uri="http://schemas.openxmlformats.org/drawingml/2006/table">
            <a:tbl>
              <a:tblPr firstRow="1" bandRow="1">
                <a:tableStyleId>{00A15C55-8517-42AA-B614-E9B94910E393}</a:tableStyleId>
              </a:tblPr>
              <a:tblGrid>
                <a:gridCol w="2783874"/>
                <a:gridCol w="1473817"/>
                <a:gridCol w="2191634"/>
                <a:gridCol w="2191634"/>
              </a:tblGrid>
              <a:tr h="553155">
                <a:tc>
                  <a:txBody>
                    <a:bodyPr/>
                    <a:lstStyle/>
                    <a:p>
                      <a:pPr algn="l"/>
                      <a:r>
                        <a:rPr lang="ru-RU" sz="1600" dirty="0" smtClean="0"/>
                        <a:t>Конъюгированные вакцины</a:t>
                      </a:r>
                      <a:endParaRPr lang="en-US" sz="1600" b="1" dirty="0">
                        <a:solidFill>
                          <a:schemeClr val="bg1"/>
                        </a:solidFill>
                        <a:latin typeface="Arial" pitchFamily="34" charset="0"/>
                        <a:cs typeface="Arial" pitchFamily="34" charset="0"/>
                      </a:endParaRPr>
                    </a:p>
                  </a:txBody>
                  <a:tcPr anchor="b"/>
                </a:tc>
                <a:tc>
                  <a:txBody>
                    <a:bodyPr/>
                    <a:lstStyle/>
                    <a:p>
                      <a:r>
                        <a:rPr lang="ru-RU" sz="1600" dirty="0" err="1" smtClean="0"/>
                        <a:t>Серогруппа</a:t>
                      </a:r>
                      <a:endParaRPr lang="en-US" sz="1600" b="1" dirty="0">
                        <a:solidFill>
                          <a:schemeClr val="bg1"/>
                        </a:solidFill>
                        <a:latin typeface="Arial" pitchFamily="34" charset="0"/>
                        <a:cs typeface="Arial" pitchFamily="34" charset="0"/>
                      </a:endParaRPr>
                    </a:p>
                  </a:txBody>
                  <a:tcPr anchor="b"/>
                </a:tc>
                <a:tc>
                  <a:txBody>
                    <a:bodyPr/>
                    <a:lstStyle/>
                    <a:p>
                      <a:r>
                        <a:rPr lang="ru-RU" sz="1600" kern="1200" dirty="0" smtClean="0"/>
                        <a:t>Белок-носитель</a:t>
                      </a:r>
                      <a:endParaRPr lang="en-US" sz="1600" b="1" baseline="30000" dirty="0">
                        <a:solidFill>
                          <a:schemeClr val="bg1"/>
                        </a:solidFill>
                        <a:latin typeface="Arial" pitchFamily="34" charset="0"/>
                        <a:cs typeface="Arial" pitchFamily="34" charset="0"/>
                      </a:endParaRPr>
                    </a:p>
                  </a:txBody>
                  <a:tcPr anchor="b"/>
                </a:tc>
                <a:tc>
                  <a:txBody>
                    <a:bodyPr/>
                    <a:lstStyle/>
                    <a:p>
                      <a:pPr algn="l"/>
                      <a:r>
                        <a:rPr lang="ru-RU" sz="1600" dirty="0" smtClean="0"/>
                        <a:t>Компания-</a:t>
                      </a:r>
                      <a:r>
                        <a:rPr lang="ru-RU" sz="1600" baseline="0" dirty="0" smtClean="0"/>
                        <a:t> производитель</a:t>
                      </a:r>
                      <a:endParaRPr lang="en-US" sz="1600" b="1" dirty="0">
                        <a:solidFill>
                          <a:schemeClr val="bg1"/>
                        </a:solidFill>
                        <a:latin typeface="Arial" pitchFamily="34" charset="0"/>
                        <a:cs typeface="Arial" pitchFamily="34" charset="0"/>
                      </a:endParaRPr>
                    </a:p>
                  </a:txBody>
                  <a:tcPr anchor="b"/>
                </a:tc>
              </a:tr>
              <a:tr h="328474">
                <a:tc>
                  <a:txBody>
                    <a:bodyPr/>
                    <a:lstStyle/>
                    <a:p>
                      <a:pPr marL="0" marR="0">
                        <a:lnSpc>
                          <a:spcPct val="115000"/>
                        </a:lnSpc>
                        <a:spcBef>
                          <a:spcPts val="0"/>
                        </a:spcBef>
                        <a:spcAft>
                          <a:spcPts val="0"/>
                        </a:spcAft>
                      </a:pPr>
                      <a:r>
                        <a:rPr lang="en-GB" sz="1600" dirty="0" err="1" smtClean="0">
                          <a:solidFill>
                            <a:srgbClr val="FF0000"/>
                          </a:solidFill>
                        </a:rPr>
                        <a:t>Menjugate</a:t>
                      </a:r>
                      <a:r>
                        <a:rPr lang="en-GB" sz="1600" baseline="30000" dirty="0" smtClean="0">
                          <a:solidFill>
                            <a:srgbClr val="FF0000"/>
                          </a:solidFill>
                          <a:sym typeface="Symbol"/>
                        </a:rPr>
                        <a:t></a:t>
                      </a:r>
                      <a:r>
                        <a:rPr lang="ru-RU" sz="1600" baseline="30000" dirty="0" smtClean="0">
                          <a:solidFill>
                            <a:srgbClr val="FF0000"/>
                          </a:solidFill>
                          <a:sym typeface="Symbol"/>
                        </a:rPr>
                        <a:t> </a:t>
                      </a:r>
                      <a:r>
                        <a:rPr lang="en-GB" sz="1600" baseline="30000" dirty="0" smtClean="0">
                          <a:solidFill>
                            <a:srgbClr val="FF0000"/>
                          </a:solidFill>
                          <a:sym typeface="Symbol"/>
                        </a:rPr>
                        <a:t>*</a:t>
                      </a:r>
                      <a:endParaRPr lang="en-US" sz="1600" b="1" baseline="30000" dirty="0">
                        <a:solidFill>
                          <a:srgbClr val="FF0000"/>
                        </a:solidFill>
                        <a:latin typeface="Arial" pitchFamily="34" charset="0"/>
                        <a:ea typeface="Calibri"/>
                        <a:cs typeface="Arial" pitchFamily="34" charset="0"/>
                      </a:endParaRPr>
                    </a:p>
                  </a:txBody>
                  <a:tcPr marL="68580" marR="68580" marT="0" marB="0" anchor="ctr"/>
                </a:tc>
                <a:tc>
                  <a:txBody>
                    <a:bodyPr/>
                    <a:lstStyle/>
                    <a:p>
                      <a:pPr marL="0" marR="0">
                        <a:lnSpc>
                          <a:spcPct val="115000"/>
                        </a:lnSpc>
                        <a:spcBef>
                          <a:spcPts val="0"/>
                        </a:spcBef>
                        <a:spcAft>
                          <a:spcPts val="0"/>
                        </a:spcAft>
                      </a:pPr>
                      <a:r>
                        <a:rPr lang="en-GB" sz="1600" dirty="0" smtClean="0">
                          <a:solidFill>
                            <a:srgbClr val="FF0000"/>
                          </a:solidFill>
                        </a:rPr>
                        <a:t>MenC</a:t>
                      </a:r>
                      <a:endParaRPr lang="en-US" sz="1600" b="1" dirty="0">
                        <a:solidFill>
                          <a:srgbClr val="FF0000"/>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GB" sz="1600" dirty="0">
                          <a:solidFill>
                            <a:srgbClr val="FF0000"/>
                          </a:solidFill>
                        </a:rPr>
                        <a:t>CRM</a:t>
                      </a:r>
                      <a:r>
                        <a:rPr lang="en-GB" sz="1600" baseline="0" dirty="0">
                          <a:solidFill>
                            <a:srgbClr val="FF0000"/>
                          </a:solidFill>
                        </a:rPr>
                        <a:t>197</a:t>
                      </a:r>
                      <a:endParaRPr lang="en-US" sz="1600" b="1" baseline="0" dirty="0">
                        <a:solidFill>
                          <a:srgbClr val="FF0000"/>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altLang="en-US" sz="1600" dirty="0" smtClean="0">
                          <a:solidFill>
                            <a:srgbClr val="FF0000"/>
                          </a:solidFill>
                        </a:rPr>
                        <a:t>Novartis Vaccines</a:t>
                      </a:r>
                      <a:endParaRPr lang="en-US" sz="1600" b="1" baseline="0" dirty="0">
                        <a:solidFill>
                          <a:srgbClr val="FF0000"/>
                        </a:solidFill>
                        <a:latin typeface="Arial" pitchFamily="34" charset="0"/>
                        <a:ea typeface="Calibri"/>
                        <a:cs typeface="Arial" pitchFamily="34" charset="0"/>
                      </a:endParaRPr>
                    </a:p>
                  </a:txBody>
                  <a:tcPr marL="68580" marR="68580" marT="0" marB="0" anchor="ctr"/>
                </a:tc>
              </a:tr>
              <a:tr h="328474">
                <a:tc>
                  <a:txBody>
                    <a:bodyPr/>
                    <a:lstStyle/>
                    <a:p>
                      <a:pPr marL="0" marR="0">
                        <a:lnSpc>
                          <a:spcPct val="115000"/>
                        </a:lnSpc>
                        <a:spcBef>
                          <a:spcPts val="0"/>
                        </a:spcBef>
                        <a:spcAft>
                          <a:spcPts val="0"/>
                        </a:spcAft>
                      </a:pPr>
                      <a:r>
                        <a:rPr lang="en-GB" sz="1600" dirty="0" err="1" smtClean="0"/>
                        <a:t>Meningitec</a:t>
                      </a:r>
                      <a:r>
                        <a:rPr lang="en-GB" sz="1600" baseline="30000" dirty="0" smtClean="0">
                          <a:sym typeface="Symbol"/>
                        </a:rPr>
                        <a:t></a:t>
                      </a:r>
                      <a:endParaRPr lang="en-US" sz="1600" b="1" baseline="30000"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nSpc>
                          <a:spcPct val="115000"/>
                        </a:lnSpc>
                        <a:spcBef>
                          <a:spcPts val="0"/>
                        </a:spcBef>
                        <a:spcAft>
                          <a:spcPts val="0"/>
                        </a:spcAft>
                      </a:pPr>
                      <a:r>
                        <a:rPr lang="en-GB" sz="1600" dirty="0" smtClean="0"/>
                        <a:t>MenC</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GB" sz="1600" dirty="0"/>
                        <a:t>CRM</a:t>
                      </a:r>
                      <a:r>
                        <a:rPr lang="en-GB" sz="1600" baseline="0" dirty="0"/>
                        <a:t>197</a:t>
                      </a:r>
                      <a:endParaRPr lang="en-US" sz="1600" b="1" baseline="0"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altLang="en-US" sz="1600" dirty="0" smtClean="0"/>
                        <a:t>Pfizer</a:t>
                      </a:r>
                      <a:endParaRPr lang="en-US" sz="1600" b="1" baseline="0" dirty="0">
                        <a:solidFill>
                          <a:schemeClr val="bg1"/>
                        </a:solidFill>
                        <a:latin typeface="Arial" pitchFamily="34" charset="0"/>
                        <a:ea typeface="Calibri"/>
                        <a:cs typeface="Arial" pitchFamily="34" charset="0"/>
                      </a:endParaRPr>
                    </a:p>
                  </a:txBody>
                  <a:tcPr marL="68580" marR="68580" marT="0" marB="0" anchor="ctr"/>
                </a:tc>
              </a:tr>
              <a:tr h="328474">
                <a:tc>
                  <a:txBody>
                    <a:bodyPr/>
                    <a:lstStyle/>
                    <a:p>
                      <a:pPr marL="0" marR="0">
                        <a:lnSpc>
                          <a:spcPct val="115000"/>
                        </a:lnSpc>
                        <a:spcBef>
                          <a:spcPts val="0"/>
                        </a:spcBef>
                        <a:spcAft>
                          <a:spcPts val="0"/>
                        </a:spcAft>
                      </a:pPr>
                      <a:r>
                        <a:rPr lang="en-GB" sz="1600" dirty="0" err="1" smtClean="0"/>
                        <a:t>NeisVac</a:t>
                      </a:r>
                      <a:r>
                        <a:rPr lang="en-GB" sz="1600" dirty="0" smtClean="0"/>
                        <a:t>-C</a:t>
                      </a:r>
                      <a:r>
                        <a:rPr lang="en-GB" sz="1600" baseline="30000" dirty="0" smtClean="0">
                          <a:sym typeface="Symbol"/>
                        </a:rPr>
                        <a:t></a:t>
                      </a:r>
                      <a:endParaRPr lang="en-US" sz="1600" b="1" baseline="30000"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nSpc>
                          <a:spcPct val="115000"/>
                        </a:lnSpc>
                        <a:spcBef>
                          <a:spcPts val="0"/>
                        </a:spcBef>
                        <a:spcAft>
                          <a:spcPts val="0"/>
                        </a:spcAft>
                      </a:pPr>
                      <a:r>
                        <a:rPr lang="en-GB" sz="1600" dirty="0" smtClean="0"/>
                        <a:t>MenC</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GB" sz="1600" dirty="0"/>
                        <a:t>TT</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altLang="en-US" sz="1600" dirty="0" smtClean="0"/>
                        <a:t>GlaxoSmithKline Inc.</a:t>
                      </a:r>
                      <a:endParaRPr lang="en-US" sz="1600" b="1" dirty="0">
                        <a:solidFill>
                          <a:schemeClr val="bg1"/>
                        </a:solidFill>
                        <a:latin typeface="Arial" pitchFamily="34" charset="0"/>
                        <a:ea typeface="Calibri"/>
                        <a:cs typeface="Arial" pitchFamily="34" charset="0"/>
                      </a:endParaRPr>
                    </a:p>
                  </a:txBody>
                  <a:tcPr marL="68580" marR="68580" marT="0" marB="0" anchor="ctr"/>
                </a:tc>
              </a:tr>
              <a:tr h="522931">
                <a:tc>
                  <a:txBody>
                    <a:bodyPr/>
                    <a:lstStyle/>
                    <a:p>
                      <a:pPr marL="0" marR="0">
                        <a:lnSpc>
                          <a:spcPct val="115000"/>
                        </a:lnSpc>
                        <a:spcBef>
                          <a:spcPts val="0"/>
                        </a:spcBef>
                        <a:spcAft>
                          <a:spcPts val="0"/>
                        </a:spcAft>
                      </a:pPr>
                      <a:r>
                        <a:rPr lang="en-GB" sz="1600" dirty="0" err="1" smtClean="0"/>
                        <a:t>Menitorix</a:t>
                      </a:r>
                      <a:r>
                        <a:rPr lang="en-GB" sz="1600" baseline="30000" dirty="0" smtClean="0">
                          <a:sym typeface="Symbol"/>
                        </a:rPr>
                        <a:t></a:t>
                      </a:r>
                      <a:endParaRPr lang="en-US" sz="1600" b="1" baseline="30000"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nSpc>
                          <a:spcPct val="115000"/>
                        </a:lnSpc>
                        <a:spcBef>
                          <a:spcPts val="0"/>
                        </a:spcBef>
                        <a:spcAft>
                          <a:spcPts val="0"/>
                        </a:spcAft>
                      </a:pPr>
                      <a:r>
                        <a:rPr lang="en-GB" sz="1600" dirty="0" smtClean="0"/>
                        <a:t>MenC-Hib </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GB" sz="1600" dirty="0"/>
                        <a:t>TT</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altLang="en-US" sz="1600" dirty="0" smtClean="0"/>
                        <a:t>GlaxoSmithKline</a:t>
                      </a:r>
                    </a:p>
                    <a:p>
                      <a:pPr marL="0" marR="0" algn="ctr">
                        <a:lnSpc>
                          <a:spcPct val="115000"/>
                        </a:lnSpc>
                        <a:spcBef>
                          <a:spcPts val="0"/>
                        </a:spcBef>
                        <a:spcAft>
                          <a:spcPts val="0"/>
                        </a:spcAft>
                      </a:pPr>
                      <a:r>
                        <a:rPr lang="en-US" sz="1600" dirty="0" smtClean="0"/>
                        <a:t>Australia</a:t>
                      </a:r>
                      <a:endParaRPr lang="en-US" sz="1600" b="1" dirty="0">
                        <a:solidFill>
                          <a:schemeClr val="bg1"/>
                        </a:solidFill>
                        <a:latin typeface="Arial" pitchFamily="34" charset="0"/>
                        <a:ea typeface="Calibri"/>
                        <a:cs typeface="Arial" pitchFamily="34" charset="0"/>
                      </a:endParaRPr>
                    </a:p>
                  </a:txBody>
                  <a:tcPr marL="68580" marR="68580" marT="0" marB="0" anchor="ctr"/>
                </a:tc>
              </a:tr>
              <a:tr h="328474">
                <a:tc>
                  <a:txBody>
                    <a:bodyPr/>
                    <a:lstStyle/>
                    <a:p>
                      <a:pPr marL="0" marR="0">
                        <a:lnSpc>
                          <a:spcPct val="115000"/>
                        </a:lnSpc>
                        <a:spcBef>
                          <a:spcPts val="0"/>
                        </a:spcBef>
                        <a:spcAft>
                          <a:spcPts val="0"/>
                        </a:spcAft>
                      </a:pPr>
                      <a:r>
                        <a:rPr lang="en-GB" sz="1600" dirty="0" err="1" smtClean="0"/>
                        <a:t>MenAfriVac</a:t>
                      </a:r>
                      <a:r>
                        <a:rPr lang="en-GB" sz="1600" baseline="30000" dirty="0" smtClean="0">
                          <a:sym typeface="Symbol"/>
                        </a:rPr>
                        <a:t></a:t>
                      </a:r>
                      <a:endParaRPr lang="en-US" sz="1600" b="1" baseline="30000"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nSpc>
                          <a:spcPct val="115000"/>
                        </a:lnSpc>
                        <a:spcBef>
                          <a:spcPts val="0"/>
                        </a:spcBef>
                        <a:spcAft>
                          <a:spcPts val="0"/>
                        </a:spcAft>
                      </a:pPr>
                      <a:r>
                        <a:rPr lang="en-GB" sz="1600" dirty="0" smtClean="0"/>
                        <a:t>MenA</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GB" sz="1600" dirty="0"/>
                        <a:t>TT</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altLang="en-US" sz="1400" dirty="0" smtClean="0"/>
                        <a:t>Serum Institute of India</a:t>
                      </a:r>
                      <a:endParaRPr lang="en-US" sz="1400" b="1" dirty="0">
                        <a:solidFill>
                          <a:schemeClr val="bg1"/>
                        </a:solidFill>
                        <a:latin typeface="Arial" pitchFamily="34" charset="0"/>
                        <a:ea typeface="Calibri"/>
                        <a:cs typeface="Arial" pitchFamily="34" charset="0"/>
                      </a:endParaRPr>
                    </a:p>
                  </a:txBody>
                  <a:tcPr marL="68580" marR="68580" marT="0" marB="0" anchor="ctr"/>
                </a:tc>
              </a:tr>
              <a:tr h="328474">
                <a:tc>
                  <a:txBody>
                    <a:bodyPr/>
                    <a:lstStyle/>
                    <a:p>
                      <a:pPr marL="0" marR="0">
                        <a:lnSpc>
                          <a:spcPct val="115000"/>
                        </a:lnSpc>
                        <a:spcBef>
                          <a:spcPts val="0"/>
                        </a:spcBef>
                        <a:spcAft>
                          <a:spcPts val="0"/>
                        </a:spcAft>
                      </a:pPr>
                      <a:r>
                        <a:rPr lang="en-GB" sz="1600" dirty="0" err="1" smtClean="0">
                          <a:solidFill>
                            <a:srgbClr val="FF0000"/>
                          </a:solidFill>
                        </a:rPr>
                        <a:t>Menactra</a:t>
                      </a:r>
                      <a:r>
                        <a:rPr lang="en-GB" sz="1600" baseline="30000" dirty="0" smtClean="0">
                          <a:solidFill>
                            <a:srgbClr val="FF0000"/>
                          </a:solidFill>
                          <a:sym typeface="Symbol"/>
                        </a:rPr>
                        <a:t></a:t>
                      </a:r>
                      <a:r>
                        <a:rPr lang="ru-RU" sz="1600" baseline="30000" dirty="0" smtClean="0">
                          <a:solidFill>
                            <a:srgbClr val="FF0000"/>
                          </a:solidFill>
                          <a:sym typeface="Symbol"/>
                        </a:rPr>
                        <a:t>*</a:t>
                      </a:r>
                      <a:r>
                        <a:rPr lang="en-GB" sz="1600" dirty="0" smtClean="0">
                          <a:solidFill>
                            <a:srgbClr val="FF0000"/>
                          </a:solidFill>
                        </a:rPr>
                        <a:t> </a:t>
                      </a:r>
                      <a:endParaRPr lang="en-US" sz="1600" b="1" dirty="0">
                        <a:solidFill>
                          <a:srgbClr val="FF0000"/>
                        </a:solidFill>
                        <a:latin typeface="Arial" pitchFamily="34" charset="0"/>
                        <a:ea typeface="Calibri"/>
                        <a:cs typeface="Arial" pitchFamily="34" charset="0"/>
                      </a:endParaRPr>
                    </a:p>
                  </a:txBody>
                  <a:tcPr marL="68580" marR="68580" marT="0" marB="0" anchor="ctr"/>
                </a:tc>
                <a:tc>
                  <a:txBody>
                    <a:bodyPr/>
                    <a:lstStyle/>
                    <a:p>
                      <a:pPr marL="0" marR="0">
                        <a:lnSpc>
                          <a:spcPct val="115000"/>
                        </a:lnSpc>
                        <a:spcBef>
                          <a:spcPts val="0"/>
                        </a:spcBef>
                        <a:spcAft>
                          <a:spcPts val="0"/>
                        </a:spcAft>
                      </a:pPr>
                      <a:r>
                        <a:rPr lang="en-GB" sz="1600" dirty="0">
                          <a:solidFill>
                            <a:srgbClr val="FF0000"/>
                          </a:solidFill>
                        </a:rPr>
                        <a:t>MenACYW</a:t>
                      </a:r>
                      <a:endParaRPr lang="en-US" sz="1600" b="1" dirty="0">
                        <a:solidFill>
                          <a:srgbClr val="FF0000"/>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GB" sz="1600" dirty="0">
                          <a:solidFill>
                            <a:srgbClr val="FF0000"/>
                          </a:solidFill>
                        </a:rPr>
                        <a:t>DT</a:t>
                      </a:r>
                      <a:endParaRPr lang="en-US" sz="1600" b="1" dirty="0">
                        <a:solidFill>
                          <a:srgbClr val="FF0000"/>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err="1" smtClean="0">
                          <a:solidFill>
                            <a:srgbClr val="FF0000"/>
                          </a:solidFill>
                        </a:rPr>
                        <a:t>Sanofi</a:t>
                      </a:r>
                      <a:r>
                        <a:rPr lang="en-US" sz="1600" dirty="0" smtClean="0">
                          <a:solidFill>
                            <a:srgbClr val="FF0000"/>
                          </a:solidFill>
                        </a:rPr>
                        <a:t> Pasteur</a:t>
                      </a:r>
                      <a:endParaRPr lang="en-US" sz="1600" b="1" dirty="0">
                        <a:solidFill>
                          <a:srgbClr val="FF0000"/>
                        </a:solidFill>
                        <a:latin typeface="Arial" pitchFamily="34" charset="0"/>
                        <a:ea typeface="Calibri"/>
                        <a:cs typeface="Arial" pitchFamily="34" charset="0"/>
                      </a:endParaRPr>
                    </a:p>
                  </a:txBody>
                  <a:tcPr marL="68580" marR="68580" marT="0" marB="0" anchor="ctr"/>
                </a:tc>
              </a:tr>
              <a:tr h="328474">
                <a:tc>
                  <a:txBody>
                    <a:bodyPr/>
                    <a:lstStyle/>
                    <a:p>
                      <a:pPr marL="0" marR="0">
                        <a:lnSpc>
                          <a:spcPct val="115000"/>
                        </a:lnSpc>
                        <a:spcBef>
                          <a:spcPts val="0"/>
                        </a:spcBef>
                        <a:spcAft>
                          <a:spcPts val="0"/>
                        </a:spcAft>
                      </a:pPr>
                      <a:r>
                        <a:rPr lang="en-GB" sz="1600" dirty="0" err="1" smtClean="0"/>
                        <a:t>Menveo</a:t>
                      </a:r>
                      <a:r>
                        <a:rPr lang="en-GB" sz="1600" baseline="30000" dirty="0" smtClean="0">
                          <a:sym typeface="Symbol"/>
                        </a:rPr>
                        <a:t></a:t>
                      </a:r>
                      <a:endParaRPr lang="en-US" sz="1600" b="1" baseline="30000"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nSpc>
                          <a:spcPct val="115000"/>
                        </a:lnSpc>
                        <a:spcBef>
                          <a:spcPts val="0"/>
                        </a:spcBef>
                        <a:spcAft>
                          <a:spcPts val="0"/>
                        </a:spcAft>
                      </a:pPr>
                      <a:r>
                        <a:rPr lang="en-GB" sz="1600" dirty="0"/>
                        <a:t>MenACYW</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GB" sz="1600" dirty="0" smtClean="0"/>
                        <a:t>CRM</a:t>
                      </a:r>
                      <a:r>
                        <a:rPr lang="en-GB" sz="1600" baseline="0" dirty="0" smtClean="0"/>
                        <a:t>197</a:t>
                      </a:r>
                      <a:endParaRPr lang="en-US" sz="1600" b="1" baseline="0"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smtClean="0"/>
                        <a:t>Novartis Vaccines</a:t>
                      </a:r>
                      <a:endParaRPr lang="en-US" sz="1600" b="1" baseline="0" dirty="0">
                        <a:solidFill>
                          <a:schemeClr val="bg1"/>
                        </a:solidFill>
                        <a:latin typeface="Arial" pitchFamily="34" charset="0"/>
                        <a:ea typeface="Calibri"/>
                        <a:cs typeface="Arial" pitchFamily="34" charset="0"/>
                      </a:endParaRPr>
                    </a:p>
                  </a:txBody>
                  <a:tcPr marL="68580" marR="68580" marT="0" marB="0" anchor="ctr"/>
                </a:tc>
              </a:tr>
              <a:tr h="328474">
                <a:tc>
                  <a:txBody>
                    <a:bodyPr/>
                    <a:lstStyle/>
                    <a:p>
                      <a:pPr marL="0" marR="0">
                        <a:lnSpc>
                          <a:spcPct val="115000"/>
                        </a:lnSpc>
                        <a:spcBef>
                          <a:spcPts val="0"/>
                        </a:spcBef>
                        <a:spcAft>
                          <a:spcPts val="0"/>
                        </a:spcAft>
                      </a:pPr>
                      <a:r>
                        <a:rPr lang="en-US" sz="1600" dirty="0" err="1" smtClean="0"/>
                        <a:t>Nimenrix</a:t>
                      </a:r>
                      <a:r>
                        <a:rPr lang="en-US" sz="1600" dirty="0" smtClean="0">
                          <a:sym typeface="Symbol"/>
                        </a:rPr>
                        <a:t>™</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nSpc>
                          <a:spcPct val="115000"/>
                        </a:lnSpc>
                        <a:spcBef>
                          <a:spcPts val="0"/>
                        </a:spcBef>
                        <a:spcAft>
                          <a:spcPts val="0"/>
                        </a:spcAft>
                      </a:pPr>
                      <a:r>
                        <a:rPr lang="en-US" sz="1600" dirty="0" smtClean="0"/>
                        <a:t>MenACYW</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t>TT</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t>GlaxoSmithKline UK</a:t>
                      </a:r>
                      <a:endParaRPr lang="en-US" sz="1600" b="1" dirty="0">
                        <a:solidFill>
                          <a:schemeClr val="bg1"/>
                        </a:solidFill>
                        <a:latin typeface="Arial" pitchFamily="34" charset="0"/>
                        <a:ea typeface="Calibri"/>
                        <a:cs typeface="Arial" pitchFamily="34" charset="0"/>
                      </a:endParaRPr>
                    </a:p>
                  </a:txBody>
                  <a:tcPr marL="68580" marR="68580" marT="0" marB="0" anchor="ctr"/>
                </a:tc>
              </a:tr>
              <a:tr h="261466">
                <a:tc>
                  <a:txBody>
                    <a:bodyPr/>
                    <a:lstStyle/>
                    <a:p>
                      <a:pPr marL="0" marR="0" algn="l" defTabSz="914400" rtl="0" eaLnBrk="1" latinLnBrk="0" hangingPunct="1">
                        <a:lnSpc>
                          <a:spcPct val="115000"/>
                        </a:lnSpc>
                        <a:spcBef>
                          <a:spcPts val="0"/>
                        </a:spcBef>
                        <a:spcAft>
                          <a:spcPts val="0"/>
                        </a:spcAft>
                      </a:pPr>
                      <a:r>
                        <a:rPr lang="en-US" sz="1600" kern="1200" dirty="0" err="1" smtClean="0"/>
                        <a:t>MenHibrix</a:t>
                      </a:r>
                      <a:r>
                        <a:rPr lang="en-GB" sz="1600" kern="1200" baseline="30000" dirty="0" smtClean="0">
                          <a:sym typeface="Symbol"/>
                        </a:rPr>
                        <a:t></a:t>
                      </a:r>
                      <a:endParaRPr lang="en-US" sz="1600" b="1" kern="1200" baseline="30000" dirty="0" smtClean="0">
                        <a:solidFill>
                          <a:schemeClr val="bg1"/>
                        </a:solidFill>
                        <a:latin typeface="Arial" pitchFamily="34" charset="0"/>
                        <a:ea typeface="Calibri"/>
                        <a:cs typeface="Arial" pitchFamily="34" charset="0"/>
                      </a:endParaRPr>
                    </a:p>
                  </a:txBody>
                  <a:tcPr marL="68580" marR="68580" marT="0" marB="0" anchor="ctr"/>
                </a:tc>
                <a:tc>
                  <a:txBody>
                    <a:bodyPr/>
                    <a:lstStyle/>
                    <a:p>
                      <a:pPr marL="0" marR="0" algn="l" defTabSz="914400" rtl="0" eaLnBrk="1" latinLnBrk="0" hangingPunct="1">
                        <a:lnSpc>
                          <a:spcPct val="115000"/>
                        </a:lnSpc>
                        <a:spcBef>
                          <a:spcPts val="0"/>
                        </a:spcBef>
                        <a:spcAft>
                          <a:spcPts val="0"/>
                        </a:spcAft>
                      </a:pPr>
                      <a:r>
                        <a:rPr lang="en-US" sz="1600" kern="1200" dirty="0" err="1" smtClean="0"/>
                        <a:t>MenCY-Hib</a:t>
                      </a:r>
                      <a:endParaRPr lang="en-US" sz="1600" b="1" kern="1200"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defTabSz="914400" rtl="0" eaLnBrk="1" latinLnBrk="0" hangingPunct="1">
                        <a:lnSpc>
                          <a:spcPct val="115000"/>
                        </a:lnSpc>
                        <a:spcBef>
                          <a:spcPts val="0"/>
                        </a:spcBef>
                        <a:spcAft>
                          <a:spcPts val="0"/>
                        </a:spcAft>
                      </a:pPr>
                      <a:r>
                        <a:rPr lang="en-US" sz="1600" kern="1200" dirty="0" smtClean="0"/>
                        <a:t>TT</a:t>
                      </a:r>
                      <a:endParaRPr lang="en-US" sz="1600" b="1" kern="1200" dirty="0">
                        <a:solidFill>
                          <a:schemeClr val="bg1"/>
                        </a:solidFill>
                        <a:latin typeface="Arial" pitchFamily="34" charset="0"/>
                        <a:ea typeface="Calibri"/>
                        <a:cs typeface="Arial" pitchFamily="34" charset="0"/>
                      </a:endParaRPr>
                    </a:p>
                  </a:txBody>
                  <a:tcPr marL="68580" marR="68580" marT="0" marB="0" anchor="ctr"/>
                </a:tc>
                <a:tc>
                  <a:txBody>
                    <a:bodyPr/>
                    <a:lstStyle/>
                    <a:p>
                      <a:pPr marL="0" marR="0" algn="ctr" defTabSz="914400" rtl="0" eaLnBrk="1" latinLnBrk="0" hangingPunct="1">
                        <a:lnSpc>
                          <a:spcPct val="115000"/>
                        </a:lnSpc>
                        <a:spcBef>
                          <a:spcPts val="0"/>
                        </a:spcBef>
                        <a:spcAft>
                          <a:spcPts val="0"/>
                        </a:spcAft>
                      </a:pPr>
                      <a:r>
                        <a:rPr lang="en-US" sz="1600" kern="1200" dirty="0" smtClean="0"/>
                        <a:t>GlaxoSmithKline</a:t>
                      </a:r>
                      <a:endParaRPr lang="en-US" sz="1600" b="1" kern="1200" dirty="0">
                        <a:solidFill>
                          <a:schemeClr val="bg1"/>
                        </a:solidFill>
                        <a:latin typeface="Arial" pitchFamily="34" charset="0"/>
                        <a:ea typeface="Calibri"/>
                        <a:cs typeface="Arial" pitchFamily="34" charset="0"/>
                      </a:endParaRPr>
                    </a:p>
                  </a:txBody>
                  <a:tcPr marL="68580" marR="68580" marT="0" marB="0" anchor="ctr"/>
                </a:tc>
              </a:tr>
            </a:tbl>
          </a:graphicData>
        </a:graphic>
      </p:graphicFrame>
      <p:sp>
        <p:nvSpPr>
          <p:cNvPr id="14342" name="TextBox 8"/>
          <p:cNvSpPr txBox="1">
            <a:spLocks noChangeArrowheads="1"/>
          </p:cNvSpPr>
          <p:nvPr/>
        </p:nvSpPr>
        <p:spPr bwMode="auto">
          <a:xfrm>
            <a:off x="862013" y="5589240"/>
            <a:ext cx="77152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marL="168275" indent="-168275"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defRPr/>
            </a:pPr>
            <a:r>
              <a:rPr lang="ru-RU" sz="1800" b="0" dirty="0" smtClean="0">
                <a:solidFill>
                  <a:schemeClr val="tx1">
                    <a:lumMod val="75000"/>
                    <a:lumOff val="25000"/>
                  </a:schemeClr>
                </a:solidFill>
              </a:rPr>
              <a:t>Не </a:t>
            </a:r>
            <a:r>
              <a:rPr lang="ru-RU" sz="1800" b="0" dirty="0">
                <a:solidFill>
                  <a:schemeClr val="tx1">
                    <a:lumMod val="75000"/>
                    <a:lumOff val="25000"/>
                  </a:schemeClr>
                </a:solidFill>
              </a:rPr>
              <a:t>все вакцины </a:t>
            </a:r>
            <a:r>
              <a:rPr lang="ru-RU" sz="1800" b="0" dirty="0" smtClean="0">
                <a:solidFill>
                  <a:schemeClr val="tx1">
                    <a:lumMod val="75000"/>
                    <a:lumOff val="25000"/>
                  </a:schemeClr>
                </a:solidFill>
              </a:rPr>
              <a:t>зарегистрированы для </a:t>
            </a:r>
            <a:r>
              <a:rPr lang="ru-RU" sz="1800" b="0" dirty="0">
                <a:solidFill>
                  <a:schemeClr val="tx1">
                    <a:lumMod val="75000"/>
                    <a:lumOff val="25000"/>
                  </a:schemeClr>
                </a:solidFill>
              </a:rPr>
              <a:t>использования в каждой </a:t>
            </a:r>
            <a:r>
              <a:rPr lang="ru-RU" sz="1800" b="0" dirty="0" smtClean="0">
                <a:solidFill>
                  <a:schemeClr val="tx1">
                    <a:lumMod val="75000"/>
                    <a:lumOff val="25000"/>
                  </a:schemeClr>
                </a:solidFill>
              </a:rPr>
              <a:t>стране</a:t>
            </a:r>
            <a:endParaRPr lang="en-US" sz="1800" b="0" dirty="0" smtClean="0">
              <a:solidFill>
                <a:schemeClr val="tx1">
                  <a:lumMod val="75000"/>
                  <a:lumOff val="25000"/>
                </a:schemeClr>
              </a:solidFill>
            </a:endParaRPr>
          </a:p>
          <a:p>
            <a:pPr algn="ctr" eaLnBrk="1" hangingPunct="1">
              <a:defRPr/>
            </a:pPr>
            <a:r>
              <a:rPr lang="ru-RU" sz="1800" b="0" dirty="0" smtClean="0">
                <a:solidFill>
                  <a:schemeClr val="tx1">
                    <a:lumMod val="75000"/>
                    <a:lumOff val="25000"/>
                  </a:schemeClr>
                </a:solidFill>
              </a:rPr>
              <a:t>* </a:t>
            </a:r>
            <a:r>
              <a:rPr lang="ru-RU" sz="1800" b="0" dirty="0">
                <a:solidFill>
                  <a:schemeClr val="tx1">
                    <a:lumMod val="75000"/>
                    <a:lumOff val="25000"/>
                  </a:schemeClr>
                </a:solidFill>
              </a:rPr>
              <a:t>Зарегистрированы в РФ</a:t>
            </a:r>
          </a:p>
          <a:p>
            <a:pPr algn="ctr" eaLnBrk="1" hangingPunct="1">
              <a:defRPr/>
            </a:pPr>
            <a:endParaRPr lang="en-US" sz="1800" b="0" dirty="0">
              <a:solidFill>
                <a:schemeClr val="tx1">
                  <a:lumMod val="75000"/>
                  <a:lumOff val="25000"/>
                </a:schemeClr>
              </a:solidFill>
            </a:endParaRPr>
          </a:p>
        </p:txBody>
      </p:sp>
      <p:sp>
        <p:nvSpPr>
          <p:cNvPr id="16390" name="Text Box 4"/>
          <p:cNvSpPr txBox="1">
            <a:spLocks noChangeArrowheads="1"/>
          </p:cNvSpPr>
          <p:nvPr/>
        </p:nvSpPr>
        <p:spPr bwMode="auto">
          <a:xfrm>
            <a:off x="0" y="6309320"/>
            <a:ext cx="9144000" cy="48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tabLst>
                <a:tab pos="3657600" algn="l"/>
                <a:tab pos="6223000" algn="l"/>
              </a:tabLst>
              <a:defRPr sz="2000">
                <a:solidFill>
                  <a:schemeClr val="tx1"/>
                </a:solidFill>
                <a:latin typeface="Arial" pitchFamily="34" charset="0"/>
                <a:cs typeface="Arial" pitchFamily="34" charset="0"/>
              </a:defRPr>
            </a:lvl1pPr>
            <a:lvl2pPr marL="742950" indent="-285750">
              <a:tabLst>
                <a:tab pos="3657600" algn="l"/>
                <a:tab pos="6223000" algn="l"/>
              </a:tabLst>
              <a:defRPr sz="2000">
                <a:solidFill>
                  <a:schemeClr val="tx1"/>
                </a:solidFill>
                <a:latin typeface="Arial" pitchFamily="34" charset="0"/>
                <a:cs typeface="Arial" pitchFamily="34" charset="0"/>
              </a:defRPr>
            </a:lvl2pPr>
            <a:lvl3pPr marL="1143000" indent="-228600">
              <a:tabLst>
                <a:tab pos="3657600" algn="l"/>
                <a:tab pos="6223000" algn="l"/>
              </a:tabLst>
              <a:defRPr sz="2000">
                <a:solidFill>
                  <a:schemeClr val="tx1"/>
                </a:solidFill>
                <a:latin typeface="Arial" pitchFamily="34" charset="0"/>
                <a:cs typeface="Arial" pitchFamily="34" charset="0"/>
              </a:defRPr>
            </a:lvl3pPr>
            <a:lvl4pPr marL="1600200" indent="-228600">
              <a:tabLst>
                <a:tab pos="3657600" algn="l"/>
                <a:tab pos="6223000" algn="l"/>
              </a:tabLst>
              <a:defRPr sz="2000">
                <a:solidFill>
                  <a:schemeClr val="tx1"/>
                </a:solidFill>
                <a:latin typeface="Arial" pitchFamily="34" charset="0"/>
                <a:cs typeface="Arial" pitchFamily="34" charset="0"/>
              </a:defRPr>
            </a:lvl4pPr>
            <a:lvl5pPr marL="2057400" indent="-228600">
              <a:tabLst>
                <a:tab pos="3657600" algn="l"/>
                <a:tab pos="6223000" algn="l"/>
              </a:tabLst>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3657600" algn="l"/>
                <a:tab pos="6223000" algn="l"/>
              </a:tabLs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3657600" algn="l"/>
                <a:tab pos="6223000" algn="l"/>
              </a:tabLs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3657600" algn="l"/>
                <a:tab pos="6223000" algn="l"/>
              </a:tabLs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3657600" algn="l"/>
                <a:tab pos="6223000" algn="l"/>
              </a:tabLst>
              <a:defRPr sz="2000">
                <a:solidFill>
                  <a:schemeClr val="tx1"/>
                </a:solidFill>
                <a:latin typeface="Arial" pitchFamily="34" charset="0"/>
                <a:cs typeface="Arial" pitchFamily="34" charset="0"/>
              </a:defRPr>
            </a:lvl9pPr>
          </a:lstStyle>
          <a:p>
            <a:pPr eaLnBrk="1" hangingPunct="1">
              <a:lnSpc>
                <a:spcPct val="95000"/>
              </a:lnSpc>
            </a:pPr>
            <a:r>
              <a:rPr lang="en-US" altLang="en-US" sz="1000" dirty="0" err="1">
                <a:latin typeface="Calibri" pitchFamily="34" charset="0"/>
              </a:rPr>
              <a:t>Menjugate</a:t>
            </a:r>
            <a:r>
              <a:rPr lang="en-US" altLang="en-US" sz="1000" dirty="0">
                <a:latin typeface="Calibri" pitchFamily="34" charset="0"/>
              </a:rPr>
              <a:t>® [PI]. Novartis Vaccines; 2013; </a:t>
            </a:r>
            <a:r>
              <a:rPr lang="en-US" altLang="en-US" sz="1000" baseline="30000" dirty="0">
                <a:latin typeface="Calibri" pitchFamily="34" charset="0"/>
              </a:rPr>
              <a:t> </a:t>
            </a:r>
            <a:r>
              <a:rPr lang="en-US" altLang="en-US" sz="1000" dirty="0" err="1">
                <a:latin typeface="Calibri" pitchFamily="34" charset="0"/>
              </a:rPr>
              <a:t>Meningitec</a:t>
            </a:r>
            <a:r>
              <a:rPr lang="en-US" altLang="en-US" sz="1000" dirty="0">
                <a:latin typeface="Calibri" pitchFamily="34" charset="0"/>
              </a:rPr>
              <a:t>® [PI]. Pfizer; 2011; </a:t>
            </a:r>
            <a:r>
              <a:rPr lang="en-US" altLang="en-US" sz="1000" baseline="30000" dirty="0">
                <a:latin typeface="Calibri" pitchFamily="34" charset="0"/>
              </a:rPr>
              <a:t> </a:t>
            </a:r>
            <a:r>
              <a:rPr lang="en-US" altLang="en-US" sz="1000" dirty="0" err="1">
                <a:latin typeface="Calibri" pitchFamily="34" charset="0"/>
              </a:rPr>
              <a:t>NeisVac</a:t>
            </a:r>
            <a:r>
              <a:rPr lang="en-US" altLang="en-US" sz="1000" dirty="0">
                <a:latin typeface="Calibri" pitchFamily="34" charset="0"/>
              </a:rPr>
              <a:t>-C® [PI]. GlaxoSmithKline </a:t>
            </a:r>
            <a:r>
              <a:rPr lang="en-US" altLang="en-US" sz="1000" dirty="0" err="1">
                <a:latin typeface="Calibri" pitchFamily="34" charset="0"/>
              </a:rPr>
              <a:t>Inc</a:t>
            </a:r>
            <a:r>
              <a:rPr lang="en-US" altLang="en-US" sz="1000" dirty="0">
                <a:latin typeface="Calibri" pitchFamily="34" charset="0"/>
              </a:rPr>
              <a:t>; 2010; </a:t>
            </a:r>
            <a:r>
              <a:rPr lang="en-US" altLang="en-US" sz="1000" baseline="30000" dirty="0">
                <a:latin typeface="Calibri" pitchFamily="34" charset="0"/>
              </a:rPr>
              <a:t> </a:t>
            </a:r>
            <a:r>
              <a:rPr lang="en-US" altLang="en-US" sz="1000" dirty="0" err="1">
                <a:latin typeface="Calibri" pitchFamily="34" charset="0"/>
              </a:rPr>
              <a:t>Menitorix</a:t>
            </a:r>
            <a:r>
              <a:rPr lang="en-US" altLang="en-US" sz="1000" dirty="0">
                <a:latin typeface="Calibri" pitchFamily="34" charset="0"/>
              </a:rPr>
              <a:t>® [PI]. GlaxoSmithKline Australia; 2013; </a:t>
            </a:r>
            <a:r>
              <a:rPr lang="en-US" altLang="en-US" sz="1000" dirty="0" err="1">
                <a:latin typeface="Calibri" pitchFamily="34" charset="0"/>
              </a:rPr>
              <a:t>MenAfriVac</a:t>
            </a:r>
            <a:r>
              <a:rPr lang="en-US" altLang="en-US" sz="1000" dirty="0">
                <a:latin typeface="Calibri" pitchFamily="34" charset="0"/>
              </a:rPr>
              <a:t>® [PI]. Serum Institute of India Ltd; </a:t>
            </a:r>
            <a:r>
              <a:rPr lang="en-US" altLang="en-US" sz="1000" baseline="30000" dirty="0">
                <a:latin typeface="Calibri" pitchFamily="34" charset="0"/>
              </a:rPr>
              <a:t>51</a:t>
            </a:r>
            <a:r>
              <a:rPr lang="en-US" altLang="en-US" sz="1000" dirty="0">
                <a:latin typeface="Calibri" pitchFamily="34" charset="0"/>
              </a:rPr>
              <a:t>Menactra</a:t>
            </a:r>
            <a:r>
              <a:rPr lang="en-US" altLang="en-US" sz="1000" baseline="30000" dirty="0">
                <a:latin typeface="Calibri" pitchFamily="34" charset="0"/>
                <a:sym typeface="Symbol" pitchFamily="18" charset="2"/>
              </a:rPr>
              <a:t></a:t>
            </a:r>
            <a:r>
              <a:rPr lang="en-US" altLang="en-US" sz="1000" dirty="0">
                <a:latin typeface="Calibri" pitchFamily="34" charset="0"/>
              </a:rPr>
              <a:t> [PI]. </a:t>
            </a:r>
            <a:r>
              <a:rPr lang="en-US" altLang="en-US" sz="1000" dirty="0" err="1">
                <a:latin typeface="Calibri" pitchFamily="34" charset="0"/>
              </a:rPr>
              <a:t>Sanofi</a:t>
            </a:r>
            <a:r>
              <a:rPr lang="en-US" altLang="en-US" sz="1000" dirty="0">
                <a:latin typeface="Calibri" pitchFamily="34" charset="0"/>
              </a:rPr>
              <a:t> </a:t>
            </a:r>
            <a:r>
              <a:rPr lang="en-US" altLang="en-US" sz="1000" dirty="0" err="1">
                <a:latin typeface="Calibri" pitchFamily="34" charset="0"/>
              </a:rPr>
              <a:t>pasteur</a:t>
            </a:r>
            <a:r>
              <a:rPr lang="en-US" altLang="en-US" sz="1000" dirty="0">
                <a:latin typeface="Calibri" pitchFamily="34" charset="0"/>
              </a:rPr>
              <a:t>; 2013; </a:t>
            </a:r>
            <a:r>
              <a:rPr lang="ru-RU" altLang="en-US" sz="1000" dirty="0" smtClean="0">
                <a:latin typeface="Calibri" pitchFamily="34" charset="0"/>
              </a:rPr>
              <a:t> </a:t>
            </a:r>
            <a:r>
              <a:rPr lang="en-US" altLang="en-US" sz="1000" baseline="30000" dirty="0" smtClean="0">
                <a:latin typeface="Calibri" pitchFamily="34" charset="0"/>
              </a:rPr>
              <a:t> </a:t>
            </a:r>
            <a:r>
              <a:rPr lang="en-US" altLang="en-US" sz="1000" dirty="0" err="1">
                <a:latin typeface="Calibri" pitchFamily="34" charset="0"/>
              </a:rPr>
              <a:t>Menveo</a:t>
            </a:r>
            <a:r>
              <a:rPr lang="en-US" altLang="en-US" sz="1000" baseline="30000" dirty="0">
                <a:latin typeface="Calibri" pitchFamily="34" charset="0"/>
                <a:sym typeface="Symbol" pitchFamily="18" charset="2"/>
              </a:rPr>
              <a:t></a:t>
            </a:r>
            <a:r>
              <a:rPr lang="en-US" altLang="en-US" sz="1000" dirty="0">
                <a:latin typeface="Calibri" pitchFamily="34" charset="0"/>
              </a:rPr>
              <a:t> [PI]. Novartis Vaccines; 2013; </a:t>
            </a:r>
            <a:r>
              <a:rPr lang="en-US" altLang="en-US" sz="1000" baseline="30000" dirty="0">
                <a:latin typeface="Calibri" pitchFamily="34" charset="0"/>
              </a:rPr>
              <a:t> </a:t>
            </a:r>
            <a:r>
              <a:rPr lang="en-US" altLang="en-US" sz="1000" dirty="0" err="1">
                <a:latin typeface="Calibri" pitchFamily="34" charset="0"/>
              </a:rPr>
              <a:t>Nimenrix</a:t>
            </a:r>
            <a:r>
              <a:rPr lang="en-US" altLang="en-US" sz="1000" dirty="0">
                <a:latin typeface="Calibri" pitchFamily="34" charset="0"/>
              </a:rPr>
              <a:t>® [PI]. GlaxoSmithKline UK; 2013;  </a:t>
            </a:r>
          </a:p>
          <a:p>
            <a:pPr eaLnBrk="1" hangingPunct="1">
              <a:lnSpc>
                <a:spcPct val="95000"/>
              </a:lnSpc>
            </a:pPr>
            <a:r>
              <a:rPr lang="en-US" altLang="en-US" sz="1000" dirty="0" err="1">
                <a:latin typeface="Calibri" pitchFamily="34" charset="0"/>
              </a:rPr>
              <a:t>MenHibrix</a:t>
            </a:r>
            <a:r>
              <a:rPr lang="en-US" altLang="en-US" sz="1000" dirty="0">
                <a:latin typeface="Calibri" pitchFamily="34" charset="0"/>
              </a:rPr>
              <a:t>® [PI]. GlaxoSmithKline; 2013. CIRC.14/05/FGMS/814 – Approved 12 May 2014</a:t>
            </a:r>
          </a:p>
        </p:txBody>
      </p:sp>
    </p:spTree>
    <p:extLst>
      <p:ext uri="{BB962C8B-B14F-4D97-AF65-F5344CB8AC3E}">
        <p14:creationId xmlns:p14="http://schemas.microsoft.com/office/powerpoint/2010/main" val="3323432177"/>
      </p:ext>
    </p:extLst>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idx="1"/>
            <p:extLst>
              <p:ext uri="{D42A27DB-BD31-4B8C-83A1-F6EECF244321}">
                <p14:modId xmlns:p14="http://schemas.microsoft.com/office/powerpoint/2010/main" val="1265219119"/>
              </p:ext>
            </p:extLst>
          </p:nvPr>
        </p:nvGraphicFramePr>
        <p:xfrm>
          <a:off x="251519" y="1861588"/>
          <a:ext cx="8640960" cy="4434840"/>
        </p:xfrm>
        <a:graphic>
          <a:graphicData uri="http://schemas.openxmlformats.org/drawingml/2006/table">
            <a:tbl>
              <a:tblPr firstRow="1" bandRow="1">
                <a:tableStyleId>{00A15C55-8517-42AA-B614-E9B94910E393}</a:tableStyleId>
              </a:tblPr>
              <a:tblGrid>
                <a:gridCol w="4608513"/>
                <a:gridCol w="1872208"/>
                <a:gridCol w="2160239"/>
              </a:tblGrid>
              <a:tr h="518338">
                <a:tc>
                  <a:txBody>
                    <a:bodyPr/>
                    <a:lstStyle/>
                    <a:p>
                      <a:pPr marL="0" marR="0" indent="0" algn="ctr" rtl="0" eaLnBrk="0" fontAlgn="base" latinLnBrk="0" hangingPunct="0">
                        <a:spcBef>
                          <a:spcPts val="0"/>
                        </a:spcBef>
                        <a:spcAft>
                          <a:spcPts val="600"/>
                        </a:spcAft>
                      </a:pPr>
                      <a:r>
                        <a:rPr lang="ru-RU" sz="2000" u="none" strike="noStrike" kern="1200" baseline="0" dirty="0">
                          <a:ln>
                            <a:noFill/>
                          </a:ln>
                          <a:solidFill>
                            <a:schemeClr val="tx1"/>
                          </a:solidFill>
                          <a:effectLst/>
                        </a:rPr>
                        <a:t>Характеристика</a:t>
                      </a:r>
                      <a:endParaRPr lang="ru-RU" sz="1800" b="0" i="0" u="none" strike="noStrike" dirty="0">
                        <a:solidFill>
                          <a:schemeClr val="tx1"/>
                        </a:solidFill>
                        <a:effectLst/>
                        <a:latin typeface="Arial"/>
                      </a:endParaRPr>
                    </a:p>
                  </a:txBody>
                  <a:tcPr anchor="ctr"/>
                </a:tc>
                <a:tc>
                  <a:txBody>
                    <a:bodyPr/>
                    <a:lstStyle/>
                    <a:p>
                      <a:pPr marL="0" marR="0" indent="0" algn="ctr" rtl="0" eaLnBrk="0" fontAlgn="base" latinLnBrk="0" hangingPunct="0">
                        <a:spcBef>
                          <a:spcPts val="0"/>
                        </a:spcBef>
                        <a:spcAft>
                          <a:spcPts val="600"/>
                        </a:spcAft>
                      </a:pPr>
                      <a:r>
                        <a:rPr lang="ru-RU" sz="2000" u="none" strike="noStrike" kern="1200" baseline="0" dirty="0">
                          <a:ln>
                            <a:noFill/>
                          </a:ln>
                          <a:solidFill>
                            <a:schemeClr val="tx1"/>
                          </a:solidFill>
                          <a:effectLst/>
                        </a:rPr>
                        <a:t>Полисахарид</a:t>
                      </a:r>
                      <a:endParaRPr lang="ru-RU" sz="1800" u="none" strike="noStrike" dirty="0">
                        <a:solidFill>
                          <a:schemeClr val="tx1"/>
                        </a:solidFill>
                        <a:effectLst/>
                      </a:endParaRPr>
                    </a:p>
                    <a:p>
                      <a:pPr marL="0" marR="0" indent="0" algn="ctr" rtl="0" eaLnBrk="0" fontAlgn="base" latinLnBrk="0" hangingPunct="0">
                        <a:spcBef>
                          <a:spcPts val="0"/>
                        </a:spcBef>
                        <a:spcAft>
                          <a:spcPts val="600"/>
                        </a:spcAft>
                      </a:pPr>
                      <a:r>
                        <a:rPr lang="ru-RU" sz="2000" u="none" strike="noStrike" kern="1200" baseline="0" dirty="0" err="1">
                          <a:ln>
                            <a:noFill/>
                          </a:ln>
                          <a:solidFill>
                            <a:schemeClr val="tx1"/>
                          </a:solidFill>
                          <a:effectLst/>
                        </a:rPr>
                        <a:t>ные</a:t>
                      </a:r>
                      <a:r>
                        <a:rPr lang="ru-RU" sz="2000" u="none" strike="noStrike" kern="1200" baseline="0" dirty="0">
                          <a:ln>
                            <a:noFill/>
                          </a:ln>
                          <a:solidFill>
                            <a:schemeClr val="tx1"/>
                          </a:solidFill>
                          <a:effectLst/>
                        </a:rPr>
                        <a:t> вакцины </a:t>
                      </a:r>
                      <a:endParaRPr lang="ru-RU" sz="1800" b="0" i="0" u="none" strike="noStrike" dirty="0">
                        <a:solidFill>
                          <a:schemeClr val="tx1"/>
                        </a:solidFill>
                        <a:effectLst/>
                        <a:latin typeface="Arial"/>
                      </a:endParaRPr>
                    </a:p>
                  </a:txBody>
                  <a:tcPr marL="7620" marR="7620" anchor="ctr"/>
                </a:tc>
                <a:tc>
                  <a:txBody>
                    <a:bodyPr/>
                    <a:lstStyle/>
                    <a:p>
                      <a:pPr marL="0" marR="0" indent="0" algn="ctr" rtl="0" eaLnBrk="0" fontAlgn="base" latinLnBrk="0" hangingPunct="0">
                        <a:spcBef>
                          <a:spcPts val="0"/>
                        </a:spcBef>
                        <a:spcAft>
                          <a:spcPts val="600"/>
                        </a:spcAft>
                      </a:pPr>
                      <a:r>
                        <a:rPr lang="ru-RU" sz="2000" u="none" strike="noStrike" kern="1200" baseline="0" dirty="0" err="1">
                          <a:ln>
                            <a:noFill/>
                          </a:ln>
                          <a:solidFill>
                            <a:schemeClr val="tx1"/>
                          </a:solidFill>
                          <a:effectLst/>
                        </a:rPr>
                        <a:t>Конъюгиро</a:t>
                      </a:r>
                      <a:endParaRPr lang="ru-RU" sz="1800" u="none" strike="noStrike" dirty="0">
                        <a:solidFill>
                          <a:schemeClr val="tx1"/>
                        </a:solidFill>
                        <a:effectLst/>
                      </a:endParaRPr>
                    </a:p>
                    <a:p>
                      <a:pPr marL="0" marR="0" indent="0" algn="ctr" rtl="0" eaLnBrk="0" fontAlgn="base" latinLnBrk="0" hangingPunct="0">
                        <a:spcBef>
                          <a:spcPts val="0"/>
                        </a:spcBef>
                        <a:spcAft>
                          <a:spcPts val="600"/>
                        </a:spcAft>
                      </a:pPr>
                      <a:r>
                        <a:rPr lang="ru-RU" sz="2000" u="none" strike="noStrike" kern="1200" baseline="0" dirty="0">
                          <a:ln>
                            <a:noFill/>
                          </a:ln>
                          <a:solidFill>
                            <a:schemeClr val="tx1"/>
                          </a:solidFill>
                          <a:effectLst/>
                        </a:rPr>
                        <a:t>ванные вакцины</a:t>
                      </a:r>
                      <a:endParaRPr lang="ru-RU" sz="1800" b="0" i="0" u="none" strike="noStrike" dirty="0">
                        <a:solidFill>
                          <a:schemeClr val="tx1"/>
                        </a:solidFill>
                        <a:effectLst/>
                        <a:latin typeface="Arial"/>
                      </a:endParaRPr>
                    </a:p>
                  </a:txBody>
                  <a:tcPr anchor="ctr"/>
                </a:tc>
              </a:tr>
              <a:tr h="272085">
                <a:tc>
                  <a:txBody>
                    <a:bodyPr/>
                    <a:lstStyle/>
                    <a:p>
                      <a:pPr marL="54864" marR="0" indent="0" algn="l" rtl="0" eaLnBrk="0" fontAlgn="base" latinLnBrk="0" hangingPunct="0">
                        <a:lnSpc>
                          <a:spcPct val="110000"/>
                        </a:lnSpc>
                        <a:spcBef>
                          <a:spcPts val="1440"/>
                        </a:spcBef>
                        <a:spcAft>
                          <a:spcPts val="600"/>
                        </a:spcAft>
                      </a:pPr>
                      <a:r>
                        <a:rPr lang="ru-RU" sz="2000" u="none" strike="noStrike" kern="1200" baseline="0">
                          <a:ln>
                            <a:noFill/>
                          </a:ln>
                          <a:effectLst/>
                        </a:rPr>
                        <a:t>Эффективность у детей 0 – 2 лет</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1440"/>
                        </a:spcBef>
                        <a:spcAft>
                          <a:spcPts val="600"/>
                        </a:spcAft>
                      </a:pPr>
                      <a:r>
                        <a:rPr lang="ru-RU" sz="2000" u="none" strike="noStrike" kern="1200" baseline="0">
                          <a:ln>
                            <a:noFill/>
                          </a:ln>
                          <a:effectLst/>
                        </a:rPr>
                        <a:t>Нет</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1440"/>
                        </a:spcBef>
                        <a:spcAft>
                          <a:spcPts val="600"/>
                        </a:spcAft>
                      </a:pPr>
                      <a:r>
                        <a:rPr lang="ru-RU" sz="2000" u="none" strike="noStrike" kern="1200" baseline="0">
                          <a:ln>
                            <a:noFill/>
                          </a:ln>
                          <a:effectLst/>
                        </a:rPr>
                        <a:t>Да</a:t>
                      </a:r>
                      <a:endParaRPr lang="ru-RU" sz="1800" b="0" i="0" u="none" strike="noStrike">
                        <a:effectLst/>
                        <a:latin typeface="Arial"/>
                      </a:endParaRPr>
                    </a:p>
                  </a:txBody>
                  <a:tcPr anchor="ctr"/>
                </a:tc>
              </a:tr>
              <a:tr h="272085">
                <a:tc>
                  <a:txBody>
                    <a:bodyPr/>
                    <a:lstStyle/>
                    <a:p>
                      <a:pPr marL="109728" marR="0" indent="0" algn="l" rtl="0" eaLnBrk="0" fontAlgn="base" latinLnBrk="0" hangingPunct="0">
                        <a:lnSpc>
                          <a:spcPct val="110000"/>
                        </a:lnSpc>
                        <a:spcBef>
                          <a:spcPts val="0"/>
                        </a:spcBef>
                        <a:spcAft>
                          <a:spcPts val="600"/>
                        </a:spcAft>
                      </a:pPr>
                      <a:r>
                        <a:rPr lang="ru-RU" sz="2000" u="none" strike="noStrike" kern="1200" baseline="0">
                          <a:ln>
                            <a:noFill/>
                          </a:ln>
                          <a:effectLst/>
                        </a:rPr>
                        <a:t>Иммунологическая память</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a:ln>
                            <a:noFill/>
                          </a:ln>
                          <a:effectLst/>
                        </a:rPr>
                        <a:t>Нет</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a:ln>
                            <a:noFill/>
                          </a:ln>
                          <a:effectLst/>
                        </a:rPr>
                        <a:t>Да</a:t>
                      </a:r>
                      <a:endParaRPr lang="ru-RU" sz="1800" b="0" i="0" u="none" strike="noStrike">
                        <a:effectLst/>
                        <a:latin typeface="Arial"/>
                      </a:endParaRPr>
                    </a:p>
                  </a:txBody>
                  <a:tcPr anchor="ctr"/>
                </a:tc>
              </a:tr>
              <a:tr h="500777">
                <a:tc>
                  <a:txBody>
                    <a:bodyPr/>
                    <a:lstStyle/>
                    <a:p>
                      <a:pPr marL="109728" marR="0" indent="0" algn="l" rtl="0" eaLnBrk="0" fontAlgn="base" latinLnBrk="0" hangingPunct="0">
                        <a:lnSpc>
                          <a:spcPct val="110000"/>
                        </a:lnSpc>
                        <a:spcBef>
                          <a:spcPts val="0"/>
                        </a:spcBef>
                        <a:spcAft>
                          <a:spcPts val="600"/>
                        </a:spcAft>
                      </a:pPr>
                      <a:r>
                        <a:rPr lang="ru-RU" sz="2000" u="none" strike="noStrike" kern="1200" baseline="0">
                          <a:ln>
                            <a:noFill/>
                          </a:ln>
                          <a:effectLst/>
                        </a:rPr>
                        <a:t>Длительное сохранение защитного эффекта</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a:ln>
                            <a:noFill/>
                          </a:ln>
                          <a:effectLst/>
                        </a:rPr>
                        <a:t>Нет</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a:ln>
                            <a:noFill/>
                          </a:ln>
                          <a:effectLst/>
                        </a:rPr>
                        <a:t>Да</a:t>
                      </a:r>
                      <a:endParaRPr lang="ru-RU" sz="1800" b="0" i="0" u="none" strike="noStrike">
                        <a:effectLst/>
                        <a:latin typeface="Arial"/>
                      </a:endParaRPr>
                    </a:p>
                  </a:txBody>
                  <a:tcPr anchor="ctr"/>
                </a:tc>
              </a:tr>
              <a:tr h="272085">
                <a:tc>
                  <a:txBody>
                    <a:bodyPr/>
                    <a:lstStyle/>
                    <a:p>
                      <a:pPr marL="109728" marR="0" indent="0" algn="l" rtl="0" eaLnBrk="0" fontAlgn="base" latinLnBrk="0" hangingPunct="0">
                        <a:lnSpc>
                          <a:spcPct val="110000"/>
                        </a:lnSpc>
                        <a:spcBef>
                          <a:spcPts val="0"/>
                        </a:spcBef>
                        <a:spcAft>
                          <a:spcPts val="600"/>
                        </a:spcAft>
                      </a:pPr>
                      <a:r>
                        <a:rPr lang="ru-RU" sz="2000" u="none" strike="noStrike" kern="1200" baseline="0">
                          <a:ln>
                            <a:noFill/>
                          </a:ln>
                          <a:effectLst/>
                        </a:rPr>
                        <a:t>Эффективная ревакцинация</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a:ln>
                            <a:noFill/>
                          </a:ln>
                          <a:effectLst/>
                        </a:rPr>
                        <a:t>Нет</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a:ln>
                            <a:noFill/>
                          </a:ln>
                          <a:effectLst/>
                        </a:rPr>
                        <a:t>Да</a:t>
                      </a:r>
                      <a:endParaRPr lang="ru-RU" sz="1800" b="0" i="0" u="none" strike="noStrike">
                        <a:effectLst/>
                        <a:latin typeface="Arial"/>
                      </a:endParaRPr>
                    </a:p>
                  </a:txBody>
                  <a:tcPr anchor="ctr"/>
                </a:tc>
              </a:tr>
              <a:tr h="272085">
                <a:tc>
                  <a:txBody>
                    <a:bodyPr/>
                    <a:lstStyle/>
                    <a:p>
                      <a:pPr marL="109728" marR="0" indent="0" algn="l" rtl="0" eaLnBrk="0" fontAlgn="base" latinLnBrk="0" hangingPunct="0">
                        <a:lnSpc>
                          <a:spcPct val="110000"/>
                        </a:lnSpc>
                        <a:spcBef>
                          <a:spcPts val="0"/>
                        </a:spcBef>
                        <a:spcAft>
                          <a:spcPts val="600"/>
                        </a:spcAft>
                      </a:pPr>
                      <a:r>
                        <a:rPr lang="ru-RU" sz="2000" u="none" strike="noStrike" kern="1200" baseline="0">
                          <a:ln>
                            <a:noFill/>
                          </a:ln>
                          <a:effectLst/>
                        </a:rPr>
                        <a:t>Снижение носительства</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a:ln>
                            <a:noFill/>
                          </a:ln>
                          <a:effectLst/>
                        </a:rPr>
                        <a:t>Нет</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a:ln>
                            <a:noFill/>
                          </a:ln>
                          <a:effectLst/>
                        </a:rPr>
                        <a:t>Да</a:t>
                      </a:r>
                      <a:endParaRPr lang="ru-RU" sz="1800" b="0" i="0" u="none" strike="noStrike">
                        <a:effectLst/>
                        <a:latin typeface="Arial"/>
                      </a:endParaRPr>
                    </a:p>
                  </a:txBody>
                  <a:tcPr anchor="ctr"/>
                </a:tc>
              </a:tr>
              <a:tr h="272085">
                <a:tc>
                  <a:txBody>
                    <a:bodyPr/>
                    <a:lstStyle/>
                    <a:p>
                      <a:pPr marL="109728" marR="0" indent="0" algn="l" rtl="0" eaLnBrk="0" fontAlgn="base" latinLnBrk="0" hangingPunct="0">
                        <a:lnSpc>
                          <a:spcPct val="110000"/>
                        </a:lnSpc>
                        <a:spcBef>
                          <a:spcPts val="0"/>
                        </a:spcBef>
                        <a:spcAft>
                          <a:spcPts val="600"/>
                        </a:spcAft>
                      </a:pPr>
                      <a:r>
                        <a:rPr lang="ru-RU" sz="2000" u="none" strike="noStrike" kern="1200" baseline="0">
                          <a:ln>
                            <a:noFill/>
                          </a:ln>
                          <a:effectLst/>
                        </a:rPr>
                        <a:t>Популяционный эффект</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a:ln>
                            <a:noFill/>
                          </a:ln>
                          <a:effectLst/>
                        </a:rPr>
                        <a:t>Нет</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a:ln>
                            <a:noFill/>
                          </a:ln>
                          <a:effectLst/>
                        </a:rPr>
                        <a:t>Да</a:t>
                      </a:r>
                      <a:endParaRPr lang="ru-RU" sz="1800" b="0" i="0" u="none" strike="noStrike">
                        <a:effectLst/>
                        <a:latin typeface="Arial"/>
                      </a:endParaRPr>
                    </a:p>
                  </a:txBody>
                  <a:tcPr anchor="ctr"/>
                </a:tc>
              </a:tr>
              <a:tr h="500777">
                <a:tc>
                  <a:txBody>
                    <a:bodyPr/>
                    <a:lstStyle/>
                    <a:p>
                      <a:pPr marL="109728" marR="0" indent="0" algn="l" rtl="0" eaLnBrk="0" fontAlgn="base" latinLnBrk="0" hangingPunct="0">
                        <a:lnSpc>
                          <a:spcPct val="110000"/>
                        </a:lnSpc>
                        <a:spcBef>
                          <a:spcPts val="0"/>
                        </a:spcBef>
                        <a:spcAft>
                          <a:spcPts val="600"/>
                        </a:spcAft>
                      </a:pPr>
                      <a:r>
                        <a:rPr lang="ru-RU" sz="2000" u="none" strike="noStrike" kern="1200" baseline="0">
                          <a:ln>
                            <a:noFill/>
                          </a:ln>
                          <a:effectLst/>
                        </a:rPr>
                        <a:t>Сниженный иммунный ответ при последующей вакцинации</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a:ln>
                            <a:noFill/>
                          </a:ln>
                          <a:effectLst/>
                        </a:rPr>
                        <a:t>Да</a:t>
                      </a:r>
                      <a:endParaRPr lang="ru-RU" sz="1800" b="0" i="0" u="none" strike="noStrike">
                        <a:effectLst/>
                        <a:latin typeface="Arial"/>
                      </a:endParaRPr>
                    </a:p>
                  </a:txBody>
                  <a:tcPr anchor="ctr"/>
                </a:tc>
                <a:tc>
                  <a:txBody>
                    <a:bodyPr/>
                    <a:lstStyle/>
                    <a:p>
                      <a:pPr marL="0" marR="0" indent="0" algn="ctr" rtl="0" eaLnBrk="0" fontAlgn="base" latinLnBrk="0" hangingPunct="0">
                        <a:lnSpc>
                          <a:spcPct val="110000"/>
                        </a:lnSpc>
                        <a:spcBef>
                          <a:spcPts val="0"/>
                        </a:spcBef>
                        <a:spcAft>
                          <a:spcPts val="600"/>
                        </a:spcAft>
                      </a:pPr>
                      <a:r>
                        <a:rPr lang="ru-RU" sz="2000" u="none" strike="noStrike" kern="1200" baseline="0" dirty="0">
                          <a:ln>
                            <a:noFill/>
                          </a:ln>
                          <a:effectLst/>
                        </a:rPr>
                        <a:t>Нет</a:t>
                      </a:r>
                      <a:endParaRPr lang="ru-RU" sz="1800" b="0" i="0" u="none" strike="noStrike" dirty="0">
                        <a:effectLst/>
                        <a:latin typeface="Arial"/>
                      </a:endParaRPr>
                    </a:p>
                  </a:txBody>
                  <a:tcPr anchor="ctr"/>
                </a:tc>
              </a:tr>
            </a:tbl>
          </a:graphicData>
        </a:graphic>
      </p:graphicFrame>
      <p:sp>
        <p:nvSpPr>
          <p:cNvPr id="314370" name="Rectangle 14"/>
          <p:cNvSpPr>
            <a:spLocks noGrp="1" noChangeArrowheads="1"/>
          </p:cNvSpPr>
          <p:nvPr>
            <p:ph type="title"/>
          </p:nvPr>
        </p:nvSpPr>
        <p:spPr/>
        <p:txBody>
          <a:bodyPr>
            <a:noAutofit/>
          </a:bodyPr>
          <a:lstStyle/>
          <a:p>
            <a:r>
              <a:rPr lang="ru-RU" sz="3100" b="1" dirty="0" smtClean="0">
                <a:effectLst>
                  <a:outerShdw blurRad="38100" dist="38100" dir="2700000" algn="tl">
                    <a:srgbClr val="000000">
                      <a:alpha val="43137"/>
                    </a:srgbClr>
                  </a:outerShdw>
                </a:effectLst>
              </a:rPr>
              <a:t>Иммунологические преимущества менингококковых конъюгированных вакцин</a:t>
            </a:r>
            <a:endParaRPr lang="en-US" sz="3100" b="1" dirty="0" smtClean="0">
              <a:effectLst>
                <a:outerShdw blurRad="38100" dist="38100" dir="2700000" algn="tl">
                  <a:srgbClr val="000000">
                    <a:alpha val="43137"/>
                  </a:srgbClr>
                </a:outerShdw>
              </a:effectLst>
            </a:endParaRPr>
          </a:p>
        </p:txBody>
      </p:sp>
      <p:sp>
        <p:nvSpPr>
          <p:cNvPr id="6" name="Text Box 4"/>
          <p:cNvSpPr txBox="1">
            <a:spLocks noChangeArrowheads="1"/>
          </p:cNvSpPr>
          <p:nvPr/>
        </p:nvSpPr>
        <p:spPr bwMode="auto">
          <a:xfrm>
            <a:off x="314325" y="5906617"/>
            <a:ext cx="8732838" cy="643229"/>
          </a:xfrm>
          <a:prstGeom prst="rect">
            <a:avLst/>
          </a:prstGeom>
          <a:noFill/>
          <a:ln w="9525">
            <a:noFill/>
            <a:miter lim="800000"/>
            <a:headEnd/>
            <a:tailEnd/>
          </a:ln>
        </p:spPr>
        <p:txBody>
          <a:bodyPr wrap="square" lIns="0" tIns="0" rIns="0" bIns="0" anchor="b" anchorCtr="0">
            <a:noAutofit/>
          </a:bodyPr>
          <a:lstStyle>
            <a:lvl1pPr eaLnBrk="0" hangingPunct="0">
              <a:defRPr sz="1500" b="1">
                <a:solidFill>
                  <a:schemeClr val="tx1"/>
                </a:solidFill>
                <a:latin typeface="Arial" pitchFamily="34" charset="0"/>
                <a:cs typeface="Arial" pitchFamily="34" charset="0"/>
              </a:defRPr>
            </a:lvl1pPr>
            <a:lvl2pPr marL="742950" indent="-285750" eaLnBrk="0" hangingPunct="0">
              <a:defRPr sz="1500" b="1">
                <a:solidFill>
                  <a:schemeClr val="tx1"/>
                </a:solidFill>
                <a:latin typeface="Arial" pitchFamily="34" charset="0"/>
                <a:cs typeface="Arial" pitchFamily="34" charset="0"/>
              </a:defRPr>
            </a:lvl2pPr>
            <a:lvl3pPr marL="1143000" indent="-228600" eaLnBrk="0" hangingPunct="0">
              <a:defRPr sz="1500" b="1">
                <a:solidFill>
                  <a:schemeClr val="tx1"/>
                </a:solidFill>
                <a:latin typeface="Arial" pitchFamily="34" charset="0"/>
                <a:cs typeface="Arial" pitchFamily="34" charset="0"/>
              </a:defRPr>
            </a:lvl3pPr>
            <a:lvl4pPr marL="1600200" indent="-228600" eaLnBrk="0" hangingPunct="0">
              <a:defRPr sz="1500" b="1">
                <a:solidFill>
                  <a:schemeClr val="tx1"/>
                </a:solidFill>
                <a:latin typeface="Arial" pitchFamily="34" charset="0"/>
                <a:cs typeface="Arial" pitchFamily="34" charset="0"/>
              </a:defRPr>
            </a:lvl4pPr>
            <a:lvl5pPr marL="2057400" indent="-228600" eaLnBrk="0" hangingPunct="0">
              <a:defRPr sz="1500" b="1">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1500" b="1">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1500" b="1">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1500" b="1">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1500" b="1">
                <a:solidFill>
                  <a:schemeClr val="tx1"/>
                </a:solidFill>
                <a:latin typeface="Arial" pitchFamily="34" charset="0"/>
                <a:cs typeface="Arial" pitchFamily="34" charset="0"/>
              </a:defRPr>
            </a:lvl9pPr>
          </a:lstStyle>
          <a:p>
            <a:pPr eaLnBrk="1" hangingPunct="1">
              <a:lnSpc>
                <a:spcPct val="95000"/>
              </a:lnSpc>
              <a:spcBef>
                <a:spcPct val="0"/>
              </a:spcBef>
              <a:tabLst>
                <a:tab pos="3657600" algn="l"/>
                <a:tab pos="6223000" algn="l"/>
              </a:tabLst>
            </a:pPr>
            <a:r>
              <a:rPr lang="en-US" sz="1000" b="0" dirty="0" smtClean="0">
                <a:latin typeface="+mj-lt"/>
              </a:rPr>
              <a:t>Khatami A. </a:t>
            </a:r>
            <a:r>
              <a:rPr lang="en-US" sz="1000" b="0" i="1" dirty="0" smtClean="0">
                <a:latin typeface="+mj-lt"/>
              </a:rPr>
              <a:t>Expert Rev Vaccines</a:t>
            </a:r>
            <a:r>
              <a:rPr lang="en-US" sz="1000" b="0" dirty="0" smtClean="0">
                <a:latin typeface="+mj-lt"/>
              </a:rPr>
              <a:t>. 2010;9(3):285; </a:t>
            </a:r>
            <a:r>
              <a:rPr lang="en-US" sz="1000" b="0" dirty="0" err="1" smtClean="0">
                <a:latin typeface="+mj-lt"/>
                <a:sym typeface="Symbol" pitchFamily="18" charset="2"/>
              </a:rPr>
              <a:t>Granoff</a:t>
            </a:r>
            <a:r>
              <a:rPr lang="en-US" sz="1000" b="0" dirty="0" smtClean="0">
                <a:latin typeface="+mj-lt"/>
                <a:sym typeface="Symbol" pitchFamily="18" charset="2"/>
              </a:rPr>
              <a:t> DM. </a:t>
            </a:r>
            <a:r>
              <a:rPr lang="it-IT" sz="1000" b="0" dirty="0" smtClean="0">
                <a:latin typeface="+mj-lt"/>
                <a:sym typeface="Symbol" pitchFamily="18" charset="2"/>
              </a:rPr>
              <a:t>In: </a:t>
            </a:r>
            <a:r>
              <a:rPr lang="it-IT" sz="1000" b="0" i="1" dirty="0" smtClean="0">
                <a:latin typeface="+mj-lt"/>
                <a:sym typeface="Symbol" pitchFamily="18" charset="2"/>
              </a:rPr>
              <a:t>Vaccines</a:t>
            </a:r>
            <a:r>
              <a:rPr lang="it-IT" sz="1000" b="0" dirty="0" smtClean="0">
                <a:latin typeface="+mj-lt"/>
                <a:sym typeface="Symbol" pitchFamily="18" charset="2"/>
              </a:rPr>
              <a:t>. </a:t>
            </a:r>
            <a:r>
              <a:rPr lang="en-US" sz="1000" b="0" dirty="0" smtClean="0">
                <a:latin typeface="+mj-lt"/>
                <a:sym typeface="Symbol" pitchFamily="18" charset="2"/>
              </a:rPr>
              <a:t>6th ed. 2013: chapter 21. </a:t>
            </a:r>
            <a:endParaRPr lang="en-US" sz="1000" b="0" dirty="0" smtClean="0">
              <a:latin typeface="+mj-lt"/>
            </a:endParaRPr>
          </a:p>
        </p:txBody>
      </p:sp>
    </p:spTree>
    <p:extLst>
      <p:ext uri="{BB962C8B-B14F-4D97-AF65-F5344CB8AC3E}">
        <p14:creationId xmlns:p14="http://schemas.microsoft.com/office/powerpoint/2010/main" val="3787282377"/>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55576" y="404664"/>
            <a:ext cx="7900988" cy="1152128"/>
          </a:xfrm>
        </p:spPr>
        <p:txBody>
          <a:bodyPr>
            <a:normAutofit fontScale="90000"/>
          </a:bodyPr>
          <a:lstStyle/>
          <a:p>
            <a:pPr eaLnBrk="1" hangingPunct="1"/>
            <a:r>
              <a:rPr lang="ru-RU" altLang="en-US" b="1" dirty="0" err="1" smtClean="0">
                <a:solidFill>
                  <a:srgbClr val="FF0000"/>
                </a:solidFill>
                <a:effectLst>
                  <a:outerShdw blurRad="38100" dist="38100" dir="2700000" algn="tl">
                    <a:srgbClr val="000000">
                      <a:alpha val="43137"/>
                    </a:srgbClr>
                  </a:outerShdw>
                </a:effectLst>
              </a:rPr>
              <a:t>Менактра</a:t>
            </a:r>
            <a:r>
              <a:rPr lang="ru-RU" altLang="en-US" b="1" dirty="0" smtClean="0">
                <a:solidFill>
                  <a:srgbClr val="FF0000"/>
                </a:solidFill>
                <a:effectLst>
                  <a:outerShdw blurRad="38100" dist="38100" dir="2700000" algn="tl">
                    <a:srgbClr val="000000">
                      <a:alpha val="43137"/>
                    </a:srgbClr>
                  </a:outerShdw>
                </a:effectLst>
              </a:rPr>
              <a:t>: показания к применению</a:t>
            </a:r>
            <a:endParaRPr lang="en-US" altLang="en-US" b="1" dirty="0" smtClean="0">
              <a:solidFill>
                <a:srgbClr val="FF0000"/>
              </a:solidFill>
              <a:effectLst>
                <a:outerShdw blurRad="38100" dist="38100" dir="2700000" algn="tl">
                  <a:srgbClr val="000000">
                    <a:alpha val="43137"/>
                  </a:srgbClr>
                </a:outerShdw>
              </a:effectLst>
            </a:endParaRPr>
          </a:p>
        </p:txBody>
      </p:sp>
      <p:sp>
        <p:nvSpPr>
          <p:cNvPr id="19459" name="Rectangle 3"/>
          <p:cNvSpPr>
            <a:spLocks noGrp="1" noChangeArrowheads="1"/>
          </p:cNvSpPr>
          <p:nvPr>
            <p:ph type="body" idx="1"/>
          </p:nvPr>
        </p:nvSpPr>
        <p:spPr>
          <a:xfrm>
            <a:off x="395536" y="2066615"/>
            <a:ext cx="8568952" cy="4376583"/>
          </a:xfrm>
        </p:spPr>
        <p:txBody>
          <a:bodyPr>
            <a:normAutofit/>
          </a:bodyPr>
          <a:lstStyle/>
          <a:p>
            <a:pPr eaLnBrk="1" hangingPunct="1">
              <a:lnSpc>
                <a:spcPct val="80000"/>
              </a:lnSpc>
              <a:buFont typeface="Wingdings" pitchFamily="2" charset="2"/>
              <a:buChar char="§"/>
              <a:defRPr/>
            </a:pPr>
            <a:r>
              <a:rPr lang="ru-RU" sz="1800" b="1" dirty="0" smtClean="0">
                <a:solidFill>
                  <a:schemeClr val="tx1"/>
                </a:solidFill>
                <a:latin typeface="Arial" panose="020B0604020202020204" pitchFamily="34" charset="0"/>
                <a:cs typeface="Arial" panose="020B0604020202020204" pitchFamily="34" charset="0"/>
              </a:rPr>
              <a:t>Показания к применению</a:t>
            </a:r>
            <a:endParaRPr lang="en-US" sz="1800" b="1" dirty="0" smtClean="0">
              <a:solidFill>
                <a:schemeClr val="tx1"/>
              </a:solidFill>
              <a:latin typeface="Arial" panose="020B0604020202020204" pitchFamily="34" charset="0"/>
              <a:cs typeface="Arial" panose="020B0604020202020204" pitchFamily="34" charset="0"/>
            </a:endParaRPr>
          </a:p>
          <a:p>
            <a:pPr lvl="1" eaLnBrk="1" hangingPunct="1">
              <a:lnSpc>
                <a:spcPct val="90000"/>
              </a:lnSpc>
              <a:spcAft>
                <a:spcPct val="40000"/>
              </a:spcAft>
              <a:defRPr/>
            </a:pPr>
            <a:r>
              <a:rPr lang="ru-RU" sz="1600" b="1" dirty="0" err="1" smtClean="0">
                <a:solidFill>
                  <a:schemeClr val="tx1"/>
                </a:solidFill>
              </a:rPr>
              <a:t>Менактра</a:t>
            </a:r>
            <a:r>
              <a:rPr lang="en-US" sz="1600" b="1" dirty="0" smtClean="0">
                <a:solidFill>
                  <a:schemeClr val="tx1"/>
                </a:solidFill>
              </a:rPr>
              <a:t> </a:t>
            </a:r>
            <a:r>
              <a:rPr lang="ru-RU" sz="1600" b="1" dirty="0" smtClean="0">
                <a:solidFill>
                  <a:schemeClr val="tx1"/>
                </a:solidFill>
              </a:rPr>
              <a:t>показана для активной иммунизации с целью профилактики инвазивной менингококковой инфекции, вызванной </a:t>
            </a:r>
            <a:r>
              <a:rPr lang="ru-RU" sz="1600" b="1" dirty="0" err="1" smtClean="0">
                <a:solidFill>
                  <a:schemeClr val="tx1"/>
                </a:solidFill>
              </a:rPr>
              <a:t>серогруппами</a:t>
            </a:r>
            <a:r>
              <a:rPr lang="ru-RU" sz="1600" b="1" dirty="0" smtClean="0">
                <a:solidFill>
                  <a:schemeClr val="tx1"/>
                </a:solidFill>
              </a:rPr>
              <a:t> менингококка (</a:t>
            </a:r>
            <a:r>
              <a:rPr lang="en-US" sz="1600" b="1" i="1" dirty="0" smtClean="0">
                <a:solidFill>
                  <a:schemeClr val="tx1"/>
                </a:solidFill>
              </a:rPr>
              <a:t>N. </a:t>
            </a:r>
            <a:r>
              <a:rPr lang="en-US" sz="1600" b="1" i="1" dirty="0" err="1" smtClean="0">
                <a:solidFill>
                  <a:schemeClr val="tx1"/>
                </a:solidFill>
              </a:rPr>
              <a:t>meningitidis</a:t>
            </a:r>
            <a:r>
              <a:rPr lang="ru-RU" sz="1600" b="1" dirty="0" smtClean="0">
                <a:solidFill>
                  <a:schemeClr val="tx1"/>
                </a:solidFill>
              </a:rPr>
              <a:t>) </a:t>
            </a:r>
            <a:r>
              <a:rPr lang="en-US" sz="1600" b="1" dirty="0" smtClean="0">
                <a:solidFill>
                  <a:schemeClr val="tx1"/>
                </a:solidFill>
              </a:rPr>
              <a:t>A, C, Y </a:t>
            </a:r>
            <a:r>
              <a:rPr lang="ru-RU" sz="1600" b="1" dirty="0" smtClean="0">
                <a:solidFill>
                  <a:schemeClr val="tx1"/>
                </a:solidFill>
              </a:rPr>
              <a:t>и </a:t>
            </a:r>
            <a:r>
              <a:rPr lang="en-US" sz="1600" b="1" dirty="0" smtClean="0">
                <a:solidFill>
                  <a:schemeClr val="tx1"/>
                </a:solidFill>
              </a:rPr>
              <a:t>W</a:t>
            </a:r>
            <a:r>
              <a:rPr lang="ru-RU" sz="1600" b="1" dirty="0" smtClean="0">
                <a:solidFill>
                  <a:schemeClr val="tx1"/>
                </a:solidFill>
              </a:rPr>
              <a:t> </a:t>
            </a:r>
            <a:r>
              <a:rPr lang="en-US" sz="1600" b="1" dirty="0" smtClean="0">
                <a:solidFill>
                  <a:schemeClr val="tx1"/>
                </a:solidFill>
              </a:rPr>
              <a:t>.  </a:t>
            </a:r>
            <a:endParaRPr lang="ru-RU" sz="1600" b="1" dirty="0" smtClean="0">
              <a:solidFill>
                <a:schemeClr val="tx1"/>
              </a:solidFill>
            </a:endParaRPr>
          </a:p>
          <a:p>
            <a:pPr lvl="1" eaLnBrk="1" hangingPunct="1">
              <a:lnSpc>
                <a:spcPct val="80000"/>
              </a:lnSpc>
              <a:defRPr/>
            </a:pPr>
            <a:r>
              <a:rPr lang="ru-RU" sz="1600" b="1" dirty="0" smtClean="0">
                <a:solidFill>
                  <a:srgbClr val="FF0000"/>
                </a:solidFill>
              </a:rPr>
              <a:t>В РФ </a:t>
            </a:r>
            <a:r>
              <a:rPr lang="ru-RU" sz="1600" b="1" dirty="0" err="1" smtClean="0">
                <a:solidFill>
                  <a:srgbClr val="FF0000"/>
                </a:solidFill>
              </a:rPr>
              <a:t>Менактра</a:t>
            </a:r>
            <a:r>
              <a:rPr lang="en-US" sz="1600" b="1" dirty="0" smtClean="0">
                <a:solidFill>
                  <a:srgbClr val="FF0000"/>
                </a:solidFill>
              </a:rPr>
              <a:t> </a:t>
            </a:r>
            <a:r>
              <a:rPr lang="ru-RU" sz="1600" b="1" dirty="0" smtClean="0">
                <a:solidFill>
                  <a:srgbClr val="FF0000"/>
                </a:solidFill>
              </a:rPr>
              <a:t>разрешена </a:t>
            </a:r>
            <a:r>
              <a:rPr lang="ru-RU" sz="1600" b="1" dirty="0" smtClean="0">
                <a:solidFill>
                  <a:schemeClr val="tx1"/>
                </a:solidFill>
              </a:rPr>
              <a:t>к применению у лиц в возрасте </a:t>
            </a:r>
            <a:r>
              <a:rPr lang="ru-RU" sz="1600" b="1" dirty="0" smtClean="0">
                <a:solidFill>
                  <a:srgbClr val="FF0000"/>
                </a:solidFill>
              </a:rPr>
              <a:t>от 2 до 55 лет</a:t>
            </a:r>
            <a:r>
              <a:rPr lang="en-US" sz="1600" b="1" dirty="0" smtClean="0">
                <a:solidFill>
                  <a:srgbClr val="FF0000"/>
                </a:solidFill>
              </a:rPr>
              <a:t>.</a:t>
            </a:r>
            <a:r>
              <a:rPr lang="ru-RU" sz="1600" b="1" dirty="0" smtClean="0">
                <a:solidFill>
                  <a:srgbClr val="FF0000"/>
                </a:solidFill>
              </a:rPr>
              <a:t>*</a:t>
            </a:r>
            <a:r>
              <a:rPr lang="en-US" sz="1600" b="1" dirty="0" smtClean="0">
                <a:solidFill>
                  <a:srgbClr val="FF0000"/>
                </a:solidFill>
              </a:rPr>
              <a:t>  </a:t>
            </a:r>
          </a:p>
          <a:p>
            <a:pPr lvl="1" eaLnBrk="1" hangingPunct="1">
              <a:lnSpc>
                <a:spcPct val="80000"/>
              </a:lnSpc>
              <a:defRPr/>
            </a:pPr>
            <a:endParaRPr lang="en-US" sz="1800" b="1" dirty="0" smtClean="0">
              <a:solidFill>
                <a:schemeClr val="tx1"/>
              </a:solidFill>
              <a:latin typeface="Arial" panose="020B0604020202020204" pitchFamily="34" charset="0"/>
              <a:cs typeface="Arial" panose="020B0604020202020204" pitchFamily="34" charset="0"/>
            </a:endParaRPr>
          </a:p>
          <a:p>
            <a:pPr eaLnBrk="1" hangingPunct="1">
              <a:lnSpc>
                <a:spcPct val="80000"/>
              </a:lnSpc>
              <a:buFont typeface="Wingdings" pitchFamily="2" charset="2"/>
              <a:buChar char="§"/>
              <a:defRPr/>
            </a:pPr>
            <a:r>
              <a:rPr lang="ru-RU" sz="1800" b="1" dirty="0" smtClean="0">
                <a:solidFill>
                  <a:schemeClr val="tx1"/>
                </a:solidFill>
                <a:latin typeface="Arial" panose="020B0604020202020204" pitchFamily="34" charset="0"/>
                <a:cs typeface="Arial" panose="020B0604020202020204" pitchFamily="34" charset="0"/>
              </a:rPr>
              <a:t>Дозы и способ применения</a:t>
            </a:r>
            <a:endParaRPr lang="en-US" sz="1800" b="1" dirty="0" smtClean="0">
              <a:solidFill>
                <a:schemeClr val="tx1"/>
              </a:solidFill>
              <a:latin typeface="Arial" panose="020B0604020202020204" pitchFamily="34" charset="0"/>
              <a:cs typeface="Arial" panose="020B0604020202020204" pitchFamily="34" charset="0"/>
            </a:endParaRPr>
          </a:p>
          <a:p>
            <a:pPr lvl="1" eaLnBrk="1" hangingPunct="1">
              <a:lnSpc>
                <a:spcPct val="80000"/>
              </a:lnSpc>
              <a:spcAft>
                <a:spcPct val="40000"/>
              </a:spcAft>
              <a:defRPr/>
            </a:pPr>
            <a:r>
              <a:rPr lang="ru-RU" sz="1600" b="1" dirty="0" smtClean="0">
                <a:solidFill>
                  <a:schemeClr val="tx1"/>
                </a:solidFill>
                <a:latin typeface="Arial" panose="020B0604020202020204" pitchFamily="34" charset="0"/>
                <a:cs typeface="Arial" panose="020B0604020202020204" pitchFamily="34" charset="0"/>
              </a:rPr>
              <a:t>Вакцину вводят в дозе объемом </a:t>
            </a:r>
            <a:r>
              <a:rPr lang="en-US" sz="1600" b="1" dirty="0" smtClean="0">
                <a:solidFill>
                  <a:schemeClr val="tx1"/>
                </a:solidFill>
                <a:latin typeface="Arial" panose="020B0604020202020204" pitchFamily="34" charset="0"/>
                <a:cs typeface="Arial" panose="020B0604020202020204" pitchFamily="34" charset="0"/>
              </a:rPr>
              <a:t>0</a:t>
            </a:r>
            <a:r>
              <a:rPr lang="ru-RU" sz="1600" b="1" dirty="0" smtClean="0">
                <a:solidFill>
                  <a:schemeClr val="tx1"/>
                </a:solidFill>
                <a:latin typeface="Arial" panose="020B0604020202020204" pitchFamily="34" charset="0"/>
                <a:cs typeface="Arial" panose="020B0604020202020204" pitchFamily="34" charset="0"/>
              </a:rPr>
              <a:t>,</a:t>
            </a:r>
            <a:r>
              <a:rPr lang="en-US" sz="1600" b="1" dirty="0" smtClean="0">
                <a:solidFill>
                  <a:schemeClr val="tx1"/>
                </a:solidFill>
                <a:latin typeface="Arial" panose="020B0604020202020204" pitchFamily="34" charset="0"/>
                <a:cs typeface="Arial" panose="020B0604020202020204" pitchFamily="34" charset="0"/>
              </a:rPr>
              <a:t>5 </a:t>
            </a:r>
            <a:r>
              <a:rPr lang="ru-RU" sz="1600" b="1" dirty="0" smtClean="0">
                <a:solidFill>
                  <a:schemeClr val="tx1"/>
                </a:solidFill>
                <a:latin typeface="Arial" panose="020B0604020202020204" pitchFamily="34" charset="0"/>
                <a:cs typeface="Arial" panose="020B0604020202020204" pitchFamily="34" charset="0"/>
              </a:rPr>
              <a:t>мл путем внутримышечной инъекции</a:t>
            </a:r>
          </a:p>
          <a:p>
            <a:pPr lvl="1" eaLnBrk="1" hangingPunct="1">
              <a:lnSpc>
                <a:spcPct val="80000"/>
              </a:lnSpc>
              <a:spcAft>
                <a:spcPct val="40000"/>
              </a:spcAft>
              <a:defRPr/>
            </a:pPr>
            <a:r>
              <a:rPr lang="ru-RU" sz="1600" b="1" dirty="0">
                <a:solidFill>
                  <a:schemeClr val="tx1"/>
                </a:solidFill>
                <a:latin typeface="Arial" panose="020B0604020202020204" pitchFamily="34" charset="0"/>
                <a:cs typeface="Arial" panose="020B0604020202020204" pitchFamily="34" charset="0"/>
              </a:rPr>
              <a:t>Лицам от 2 лет до 55 лет вводят только </a:t>
            </a:r>
            <a:r>
              <a:rPr lang="ru-RU" sz="1600" b="1" dirty="0">
                <a:solidFill>
                  <a:srgbClr val="FF0000"/>
                </a:solidFill>
                <a:latin typeface="Arial" panose="020B0604020202020204" pitchFamily="34" charset="0"/>
                <a:cs typeface="Arial" panose="020B0604020202020204" pitchFamily="34" charset="0"/>
              </a:rPr>
              <a:t>одну </a:t>
            </a:r>
            <a:r>
              <a:rPr lang="ru-RU" sz="1600" b="1" dirty="0" smtClean="0">
                <a:solidFill>
                  <a:srgbClr val="FF0000"/>
                </a:solidFill>
                <a:latin typeface="Arial" panose="020B0604020202020204" pitchFamily="34" charset="0"/>
                <a:cs typeface="Arial" panose="020B0604020202020204" pitchFamily="34" charset="0"/>
              </a:rPr>
              <a:t>дозу</a:t>
            </a:r>
            <a:endParaRPr lang="en-US" sz="1600" b="1" dirty="0" smtClean="0">
              <a:solidFill>
                <a:srgbClr val="FF0000"/>
              </a:solidFill>
            </a:endParaRPr>
          </a:p>
          <a:p>
            <a:pPr lvl="1" eaLnBrk="1" hangingPunct="1">
              <a:lnSpc>
                <a:spcPct val="80000"/>
              </a:lnSpc>
              <a:spcAft>
                <a:spcPct val="40000"/>
              </a:spcAft>
              <a:defRPr/>
            </a:pPr>
            <a:r>
              <a:rPr lang="ru-RU" sz="1600" b="1" dirty="0" smtClean="0">
                <a:solidFill>
                  <a:srgbClr val="FF0000"/>
                </a:solidFill>
                <a:latin typeface="Arial" panose="020B0604020202020204" pitchFamily="34" charset="0"/>
                <a:cs typeface="Arial" panose="020B0604020202020204" pitchFamily="34" charset="0"/>
              </a:rPr>
              <a:t>Детям в возрасте от 9 до 23 месяцев вакцину </a:t>
            </a:r>
            <a:r>
              <a:rPr lang="ru-RU" sz="1600" b="1" dirty="0" err="1" smtClean="0">
                <a:solidFill>
                  <a:srgbClr val="FF0000"/>
                </a:solidFill>
                <a:latin typeface="Arial" panose="020B0604020202020204" pitchFamily="34" charset="0"/>
                <a:cs typeface="Arial" panose="020B0604020202020204" pitchFamily="34" charset="0"/>
              </a:rPr>
              <a:t>Менактра</a:t>
            </a:r>
            <a:r>
              <a:rPr lang="ru-RU" sz="1600" b="1" dirty="0" smtClean="0">
                <a:solidFill>
                  <a:srgbClr val="FF0000"/>
                </a:solidFill>
                <a:latin typeface="Arial" panose="020B0604020202020204" pitchFamily="34" charset="0"/>
                <a:cs typeface="Arial" panose="020B0604020202020204" pitchFamily="34" charset="0"/>
              </a:rPr>
              <a:t> вводят в виде серии из 2 доз с интервалом между ними не менее 3 месяцев* </a:t>
            </a:r>
          </a:p>
          <a:p>
            <a:pPr marL="568325" lvl="1" indent="0" eaLnBrk="1" hangingPunct="1">
              <a:lnSpc>
                <a:spcPct val="80000"/>
              </a:lnSpc>
              <a:spcAft>
                <a:spcPct val="40000"/>
              </a:spcAft>
              <a:buNone/>
              <a:defRPr/>
            </a:pPr>
            <a:r>
              <a:rPr lang="ru-RU" sz="1600" b="1" i="1" dirty="0" smtClean="0">
                <a:solidFill>
                  <a:srgbClr val="002060"/>
                </a:solidFill>
                <a:latin typeface="Arial" panose="020B0604020202020204" pitchFamily="34" charset="0"/>
                <a:cs typeface="Arial" panose="020B0604020202020204" pitchFamily="34" charset="0"/>
              </a:rPr>
              <a:t>*</a:t>
            </a:r>
            <a:r>
              <a:rPr lang="ru-RU" sz="1600" b="1" i="1" dirty="0">
                <a:solidFill>
                  <a:srgbClr val="002060"/>
                </a:solidFill>
                <a:latin typeface="Arial" panose="020B0604020202020204" pitchFamily="34" charset="0"/>
                <a:cs typeface="Arial" panose="020B0604020202020204" pitchFamily="34" charset="0"/>
              </a:rPr>
              <a:t>21 апреля 2015 года получено положительное решение МЗ РФ в отношении расширения показания применения вакцины «</a:t>
            </a:r>
            <a:r>
              <a:rPr lang="ru-RU" sz="1600" b="1" i="1" dirty="0" err="1">
                <a:solidFill>
                  <a:srgbClr val="002060"/>
                </a:solidFill>
                <a:latin typeface="Arial" panose="020B0604020202020204" pitchFamily="34" charset="0"/>
                <a:cs typeface="Arial" panose="020B0604020202020204" pitchFamily="34" charset="0"/>
              </a:rPr>
              <a:t>Менактра</a:t>
            </a:r>
            <a:r>
              <a:rPr lang="ru-RU" sz="1600" b="1" i="1" dirty="0">
                <a:solidFill>
                  <a:srgbClr val="002060"/>
                </a:solidFill>
                <a:latin typeface="Arial" panose="020B0604020202020204" pitchFamily="34" charset="0"/>
                <a:cs typeface="Arial" panose="020B0604020202020204" pitchFamily="34" charset="0"/>
              </a:rPr>
              <a:t>» у детей в возрасте с 9 месяцев</a:t>
            </a:r>
            <a:endParaRPr lang="en-US" sz="1600" b="1" i="1" dirty="0" smtClean="0">
              <a:solidFill>
                <a:srgbClr val="002060"/>
              </a:solidFill>
              <a:latin typeface="Arial" panose="020B0604020202020204" pitchFamily="34" charset="0"/>
              <a:cs typeface="Arial" panose="020B0604020202020204" pitchFamily="34" charset="0"/>
            </a:endParaRPr>
          </a:p>
        </p:txBody>
      </p:sp>
      <p:sp>
        <p:nvSpPr>
          <p:cNvPr id="2" name="Rectangle 1"/>
          <p:cNvSpPr/>
          <p:nvPr/>
        </p:nvSpPr>
        <p:spPr>
          <a:xfrm>
            <a:off x="4553322" y="6443198"/>
            <a:ext cx="4572000" cy="400110"/>
          </a:xfrm>
          <a:prstGeom prst="rect">
            <a:avLst/>
          </a:prstGeom>
        </p:spPr>
        <p:txBody>
          <a:bodyPr>
            <a:spAutoFit/>
          </a:bodyPr>
          <a:lstStyle/>
          <a:p>
            <a:r>
              <a:rPr lang="ru-RU" sz="1000" dirty="0" smtClean="0"/>
              <a:t>(* Решение </a:t>
            </a:r>
            <a:r>
              <a:rPr lang="ru-RU" sz="1000" dirty="0"/>
              <a:t>МЗ РФ в отношении расширения показаний использования вакцины </a:t>
            </a:r>
            <a:r>
              <a:rPr lang="ru-RU" sz="1000" dirty="0" err="1"/>
              <a:t>Менактра</a:t>
            </a:r>
            <a:r>
              <a:rPr lang="ru-RU" sz="1000" dirty="0"/>
              <a:t> у детей в возрасте с 9 </a:t>
            </a:r>
            <a:r>
              <a:rPr lang="ru-RU" sz="1000" dirty="0" err="1" smtClean="0"/>
              <a:t>мес</a:t>
            </a:r>
            <a:r>
              <a:rPr lang="ru-RU" sz="1000" dirty="0" smtClean="0"/>
              <a:t> до 23 мес. от 21 апреля 2015года)</a:t>
            </a:r>
            <a:endParaRPr lang="ru-RU" sz="1000" dirty="0"/>
          </a:p>
        </p:txBody>
      </p:sp>
    </p:spTree>
    <p:extLst>
      <p:ext uri="{BB962C8B-B14F-4D97-AF65-F5344CB8AC3E}">
        <p14:creationId xmlns:p14="http://schemas.microsoft.com/office/powerpoint/2010/main" val="316065803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5" y="418738"/>
            <a:ext cx="8144612" cy="1066045"/>
          </a:xfrm>
        </p:spPr>
        <p:txBody>
          <a:bodyPr vert="horz" lIns="91440" tIns="45720" rIns="91440" bIns="45720" rtlCol="0" anchor="ctr">
            <a:noAutofit/>
          </a:bodyPr>
          <a:lstStyle/>
          <a:p>
            <a:r>
              <a:rPr lang="ru-RU" b="1" dirty="0" smtClean="0">
                <a:solidFill>
                  <a:srgbClr val="FF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Выводы:</a:t>
            </a:r>
            <a:r>
              <a:rPr lang="ru-RU" sz="2000" b="1" dirty="0" smtClean="0">
                <a:solidFill>
                  <a:srgbClr val="FF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br>
              <a:rPr lang="ru-RU" sz="2000" b="1" dirty="0" smtClean="0">
                <a:solidFill>
                  <a:srgbClr val="FF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br>
            <a:r>
              <a:rPr lang="ru-RU" sz="1600" b="1" i="1" dirty="0" smtClean="0">
                <a:solidFill>
                  <a:srgbClr val="FF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Использование вакцины </a:t>
            </a:r>
            <a:r>
              <a:rPr lang="ru-RU" sz="1600" b="1" i="1" dirty="0" err="1" smtClean="0">
                <a:solidFill>
                  <a:srgbClr val="FF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Менактра</a:t>
            </a:r>
            <a:r>
              <a:rPr lang="ru-RU" sz="1600" b="1" i="1" dirty="0" smtClean="0">
                <a:solidFill>
                  <a:srgbClr val="FF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у </a:t>
            </a:r>
            <a:r>
              <a:rPr lang="ru-RU" sz="1600" b="1" i="1" dirty="0">
                <a:solidFill>
                  <a:srgbClr val="FF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детей в возрасте 9-23 мес. через 1 мес. после </a:t>
            </a:r>
            <a:r>
              <a:rPr lang="ru-RU" sz="1600" b="1" i="1" dirty="0" smtClean="0">
                <a:solidFill>
                  <a:srgbClr val="FF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2-кратного введения </a:t>
            </a:r>
            <a:r>
              <a:rPr lang="ru-RU" sz="1600" b="1" i="1" dirty="0">
                <a:solidFill>
                  <a:srgbClr val="FF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(с интервалом 3-6 мес. между вакцинациями</a:t>
            </a:r>
            <a:r>
              <a:rPr lang="ru-RU" sz="1600" b="1" i="1"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t>
            </a:r>
          </a:p>
        </p:txBody>
      </p:sp>
      <p:sp>
        <p:nvSpPr>
          <p:cNvPr id="3" name="Content Placeholder 2"/>
          <p:cNvSpPr>
            <a:spLocks noGrp="1"/>
          </p:cNvSpPr>
          <p:nvPr>
            <p:ph idx="1"/>
          </p:nvPr>
        </p:nvSpPr>
        <p:spPr>
          <a:xfrm>
            <a:off x="375676" y="2132856"/>
            <a:ext cx="8516803" cy="4232718"/>
          </a:xfrm>
        </p:spPr>
        <p:txBody>
          <a:bodyPr>
            <a:normAutofit fontScale="55000" lnSpcReduction="20000"/>
          </a:bodyPr>
          <a:lstStyle/>
          <a:p>
            <a:pPr lvl="0">
              <a:spcAft>
                <a:spcPts val="1200"/>
              </a:spcAft>
              <a:buFont typeface="Wingdings" panose="05000000000000000000" pitchFamily="2" charset="2"/>
              <a:buChar char="§"/>
            </a:pPr>
            <a:r>
              <a:rPr lang="ru-RU" b="1" dirty="0" smtClean="0">
                <a:solidFill>
                  <a:schemeClr val="tx2"/>
                </a:solidFill>
                <a:latin typeface="Arial" panose="020B0604020202020204" pitchFamily="34" charset="0"/>
                <a:cs typeface="Arial" panose="020B0604020202020204" pitchFamily="34" charset="0"/>
              </a:rPr>
              <a:t>Доля </a:t>
            </a:r>
            <a:r>
              <a:rPr lang="ru-RU" b="1" dirty="0">
                <a:solidFill>
                  <a:schemeClr val="tx2"/>
                </a:solidFill>
                <a:latin typeface="Arial" panose="020B0604020202020204" pitchFamily="34" charset="0"/>
                <a:cs typeface="Arial" panose="020B0604020202020204" pitchFamily="34" charset="0"/>
              </a:rPr>
              <a:t>детей с </a:t>
            </a:r>
            <a:r>
              <a:rPr lang="ru-RU" b="1" dirty="0" err="1" smtClean="0">
                <a:solidFill>
                  <a:schemeClr val="tx2"/>
                </a:solidFill>
                <a:latin typeface="Arial" panose="020B0604020202020204" pitchFamily="34" charset="0"/>
                <a:cs typeface="Arial" panose="020B0604020202020204" pitchFamily="34" charset="0"/>
              </a:rPr>
              <a:t>протективным</a:t>
            </a:r>
            <a:r>
              <a:rPr lang="ru-RU" b="1" dirty="0" smtClean="0">
                <a:solidFill>
                  <a:schemeClr val="tx2"/>
                </a:solidFill>
                <a:latin typeface="Arial" panose="020B0604020202020204" pitchFamily="34" charset="0"/>
                <a:cs typeface="Arial" panose="020B0604020202020204" pitchFamily="34" charset="0"/>
              </a:rPr>
              <a:t> уровнем антител (≥1:8) составила</a:t>
            </a:r>
            <a:r>
              <a:rPr lang="en-US" b="1" dirty="0" smtClean="0">
                <a:solidFill>
                  <a:schemeClr val="tx2"/>
                </a:solidFill>
                <a:latin typeface="Arial" panose="020B0604020202020204" pitchFamily="34" charset="0"/>
                <a:cs typeface="Arial" panose="020B0604020202020204" pitchFamily="34" charset="0"/>
              </a:rPr>
              <a:t> </a:t>
            </a:r>
            <a:r>
              <a:rPr lang="ru-RU" b="1" dirty="0" smtClean="0">
                <a:solidFill>
                  <a:schemeClr val="tx2"/>
                </a:solidFill>
                <a:latin typeface="Arial" panose="020B0604020202020204" pitchFamily="34" charset="0"/>
                <a:cs typeface="Arial" panose="020B0604020202020204" pitchFamily="34" charset="0"/>
              </a:rPr>
              <a:t>93-99% для </a:t>
            </a:r>
            <a:r>
              <a:rPr lang="ru-RU" b="1" dirty="0" err="1" smtClean="0">
                <a:solidFill>
                  <a:schemeClr val="tx2"/>
                </a:solidFill>
                <a:latin typeface="Arial" panose="020B0604020202020204" pitchFamily="34" charset="0"/>
                <a:cs typeface="Arial" panose="020B0604020202020204" pitchFamily="34" charset="0"/>
              </a:rPr>
              <a:t>серогрупп</a:t>
            </a:r>
            <a:r>
              <a:rPr lang="en-US" b="1" dirty="0" smtClean="0">
                <a:solidFill>
                  <a:schemeClr val="tx2"/>
                </a:solidFill>
                <a:latin typeface="Arial" panose="020B0604020202020204" pitchFamily="34" charset="0"/>
                <a:cs typeface="Arial" panose="020B0604020202020204" pitchFamily="34" charset="0"/>
              </a:rPr>
              <a:t> </a:t>
            </a:r>
            <a:r>
              <a:rPr lang="ru-RU" b="1" dirty="0" smtClean="0">
                <a:solidFill>
                  <a:schemeClr val="tx2"/>
                </a:solidFill>
                <a:latin typeface="Arial" panose="020B0604020202020204" pitchFamily="34" charset="0"/>
                <a:cs typeface="Arial" panose="020B0604020202020204" pitchFamily="34" charset="0"/>
              </a:rPr>
              <a:t>   </a:t>
            </a:r>
            <a:r>
              <a:rPr lang="en-US" b="1" dirty="0" smtClean="0">
                <a:solidFill>
                  <a:schemeClr val="tx2"/>
                </a:solidFill>
                <a:latin typeface="Arial" panose="020B0604020202020204" pitchFamily="34" charset="0"/>
                <a:cs typeface="Arial" panose="020B0604020202020204" pitchFamily="34" charset="0"/>
              </a:rPr>
              <a:t>A,</a:t>
            </a:r>
            <a:r>
              <a:rPr lang="ru-RU" b="1" dirty="0" smtClean="0">
                <a:solidFill>
                  <a:schemeClr val="tx2"/>
                </a:solidFill>
                <a:latin typeface="Arial" panose="020B0604020202020204" pitchFamily="34" charset="0"/>
                <a:cs typeface="Arial" panose="020B0604020202020204" pitchFamily="34" charset="0"/>
              </a:rPr>
              <a:t> </a:t>
            </a:r>
            <a:r>
              <a:rPr lang="en-US" b="1" dirty="0" smtClean="0">
                <a:solidFill>
                  <a:schemeClr val="tx2"/>
                </a:solidFill>
                <a:latin typeface="Arial" panose="020B0604020202020204" pitchFamily="34" charset="0"/>
                <a:cs typeface="Arial" panose="020B0604020202020204" pitchFamily="34" charset="0"/>
              </a:rPr>
              <a:t>C,</a:t>
            </a:r>
            <a:r>
              <a:rPr lang="ru-RU" b="1" dirty="0" smtClean="0">
                <a:solidFill>
                  <a:schemeClr val="tx2"/>
                </a:solidFill>
                <a:latin typeface="Arial" panose="020B0604020202020204" pitchFamily="34" charset="0"/>
                <a:cs typeface="Arial" panose="020B0604020202020204" pitchFamily="34" charset="0"/>
              </a:rPr>
              <a:t> </a:t>
            </a:r>
            <a:r>
              <a:rPr lang="en-US" b="1" dirty="0" smtClean="0">
                <a:solidFill>
                  <a:schemeClr val="tx2"/>
                </a:solidFill>
                <a:latin typeface="Arial" panose="020B0604020202020204" pitchFamily="34" charset="0"/>
                <a:cs typeface="Arial" panose="020B0604020202020204" pitchFamily="34" charset="0"/>
              </a:rPr>
              <a:t>Y</a:t>
            </a:r>
            <a:r>
              <a:rPr lang="ru-RU" b="1" dirty="0" smtClean="0">
                <a:solidFill>
                  <a:schemeClr val="tx2"/>
                </a:solidFill>
                <a:latin typeface="Arial" panose="020B0604020202020204" pitchFamily="34" charset="0"/>
                <a:cs typeface="Arial" panose="020B0604020202020204" pitchFamily="34" charset="0"/>
              </a:rPr>
              <a:t>, </a:t>
            </a:r>
            <a:r>
              <a:rPr lang="en-US" b="1" dirty="0" smtClean="0">
                <a:solidFill>
                  <a:schemeClr val="tx2"/>
                </a:solidFill>
                <a:latin typeface="Arial" panose="020B0604020202020204" pitchFamily="34" charset="0"/>
                <a:cs typeface="Arial" panose="020B0604020202020204" pitchFamily="34" charset="0"/>
              </a:rPr>
              <a:t>W</a:t>
            </a:r>
            <a:r>
              <a:rPr lang="ru-RU" b="1" dirty="0">
                <a:solidFill>
                  <a:schemeClr val="tx2"/>
                </a:solidFill>
                <a:latin typeface="Arial" panose="020B0604020202020204" pitchFamily="34" charset="0"/>
                <a:cs typeface="Arial" panose="020B0604020202020204" pitchFamily="34" charset="0"/>
              </a:rPr>
              <a:t>.</a:t>
            </a:r>
            <a:endParaRPr lang="ru-RU" b="1" dirty="0" smtClean="0">
              <a:solidFill>
                <a:schemeClr val="tx2"/>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
            </a:pPr>
            <a:r>
              <a:rPr lang="ru-RU" b="1" dirty="0" smtClean="0">
                <a:solidFill>
                  <a:schemeClr val="tx2"/>
                </a:solidFill>
                <a:latin typeface="Arial" panose="020B0604020202020204" pitchFamily="34" charset="0"/>
                <a:cs typeface="Arial" panose="020B0604020202020204" pitchFamily="34" charset="0"/>
              </a:rPr>
              <a:t>Титры антител ко всем </a:t>
            </a:r>
            <a:r>
              <a:rPr lang="ru-RU" b="1" dirty="0" err="1" smtClean="0">
                <a:solidFill>
                  <a:schemeClr val="tx2"/>
                </a:solidFill>
                <a:latin typeface="Arial" panose="020B0604020202020204" pitchFamily="34" charset="0"/>
                <a:cs typeface="Arial" panose="020B0604020202020204" pitchFamily="34" charset="0"/>
              </a:rPr>
              <a:t>серогруппам</a:t>
            </a:r>
            <a:r>
              <a:rPr lang="ru-RU" b="1" dirty="0" smtClean="0">
                <a:solidFill>
                  <a:schemeClr val="tx2"/>
                </a:solidFill>
                <a:latin typeface="Arial" panose="020B0604020202020204" pitchFamily="34" charset="0"/>
                <a:cs typeface="Arial" panose="020B0604020202020204" pitchFamily="34" charset="0"/>
              </a:rPr>
              <a:t> увеличивались независимо от их исходных значений до вакцинации </a:t>
            </a:r>
          </a:p>
          <a:p>
            <a:pPr>
              <a:spcAft>
                <a:spcPts val="1200"/>
              </a:spcAft>
              <a:buFont typeface="Wingdings" panose="05000000000000000000" pitchFamily="2" charset="2"/>
              <a:buChar char="§"/>
            </a:pPr>
            <a:r>
              <a:rPr lang="ru-RU" b="1" dirty="0" smtClean="0">
                <a:solidFill>
                  <a:schemeClr val="tx2"/>
                </a:solidFill>
                <a:latin typeface="Arial" panose="020B0604020202020204" pitchFamily="34" charset="0"/>
                <a:cs typeface="Arial" panose="020B0604020202020204" pitchFamily="34" charset="0"/>
              </a:rPr>
              <a:t>Кратность нарастания титров антител составила ≥20 раз к каждой из четырех </a:t>
            </a:r>
            <a:r>
              <a:rPr lang="ru-RU" b="1" dirty="0" err="1" smtClean="0">
                <a:solidFill>
                  <a:schemeClr val="tx2"/>
                </a:solidFill>
                <a:latin typeface="Arial" panose="020B0604020202020204" pitchFamily="34" charset="0"/>
                <a:cs typeface="Arial" panose="020B0604020202020204" pitchFamily="34" charset="0"/>
              </a:rPr>
              <a:t>серогрупп</a:t>
            </a:r>
            <a:endParaRPr lang="ru-RU" b="1" dirty="0" smtClean="0">
              <a:solidFill>
                <a:schemeClr val="tx2"/>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
            </a:pPr>
            <a:r>
              <a:rPr lang="ru-RU" b="1" dirty="0" smtClean="0">
                <a:solidFill>
                  <a:schemeClr val="tx2"/>
                </a:solidFill>
                <a:latin typeface="Arial" panose="020B0604020202020204" pitchFamily="34" charset="0"/>
                <a:cs typeface="Arial" panose="020B0604020202020204" pitchFamily="34" charset="0"/>
              </a:rPr>
              <a:t>Доля детей </a:t>
            </a:r>
            <a:r>
              <a:rPr lang="ru-RU" b="1" dirty="0">
                <a:solidFill>
                  <a:schemeClr val="tx2"/>
                </a:solidFill>
                <a:latin typeface="Arial" panose="020B0604020202020204" pitchFamily="34" charset="0"/>
                <a:cs typeface="Arial" panose="020B0604020202020204" pitchFamily="34" charset="0"/>
              </a:rPr>
              <a:t>с </a:t>
            </a:r>
            <a:r>
              <a:rPr lang="ru-RU" b="1" dirty="0" smtClean="0">
                <a:solidFill>
                  <a:schemeClr val="tx2"/>
                </a:solidFill>
                <a:latin typeface="Arial" panose="020B0604020202020204" pitchFamily="34" charset="0"/>
                <a:cs typeface="Arial" panose="020B0604020202020204" pitchFamily="34" charset="0"/>
              </a:rPr>
              <a:t>нарастанием титров антител в 4 раза или более составил 80-90% к каждой из четырех </a:t>
            </a:r>
            <a:r>
              <a:rPr lang="ru-RU" b="1" dirty="0" err="1" smtClean="0">
                <a:solidFill>
                  <a:schemeClr val="tx2"/>
                </a:solidFill>
                <a:latin typeface="Arial" panose="020B0604020202020204" pitchFamily="34" charset="0"/>
                <a:cs typeface="Arial" panose="020B0604020202020204" pitchFamily="34" charset="0"/>
              </a:rPr>
              <a:t>серогрупп</a:t>
            </a:r>
            <a:endParaRPr lang="ru-RU" b="1" dirty="0">
              <a:solidFill>
                <a:schemeClr val="tx2"/>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
            </a:pPr>
            <a:r>
              <a:rPr lang="ru-RU" b="1" dirty="0" smtClean="0">
                <a:solidFill>
                  <a:schemeClr val="tx1"/>
                </a:solidFill>
                <a:latin typeface="Arial" panose="020B0604020202020204" pitchFamily="34" charset="0"/>
                <a:cs typeface="Arial" panose="020B0604020202020204" pitchFamily="34" charset="0"/>
              </a:rPr>
              <a:t>Вакцина продемонстрировала хороший профиль безопасности</a:t>
            </a:r>
            <a:endParaRPr lang="ru-RU" b="1" dirty="0">
              <a:solidFill>
                <a:schemeClr val="tx1"/>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
            </a:pPr>
            <a:r>
              <a:rPr lang="ru-RU" b="1" dirty="0" smtClean="0">
                <a:solidFill>
                  <a:schemeClr val="tx2"/>
                </a:solidFill>
                <a:latin typeface="Arial" panose="020B0604020202020204" pitchFamily="34" charset="0"/>
                <a:cs typeface="Arial" panose="020B0604020202020204" pitchFamily="34" charset="0"/>
              </a:rPr>
              <a:t>Результаты Российского исследования соответствуют полученным ранее данным </a:t>
            </a:r>
            <a:r>
              <a:rPr lang="ru-RU" b="1" dirty="0">
                <a:solidFill>
                  <a:schemeClr val="tx2"/>
                </a:solidFill>
                <a:latin typeface="Arial" panose="020B0604020202020204" pitchFamily="34" charset="0"/>
                <a:cs typeface="Arial" panose="020B0604020202020204" pitchFamily="34" charset="0"/>
              </a:rPr>
              <a:t>по безопасности и иммуногенности вакцины </a:t>
            </a:r>
            <a:r>
              <a:rPr lang="ru-RU" b="1" dirty="0" err="1">
                <a:solidFill>
                  <a:schemeClr val="tx2"/>
                </a:solidFill>
                <a:latin typeface="Arial" panose="020B0604020202020204" pitchFamily="34" charset="0"/>
                <a:cs typeface="Arial" panose="020B0604020202020204" pitchFamily="34" charset="0"/>
              </a:rPr>
              <a:t>Менактры</a:t>
            </a:r>
            <a:r>
              <a:rPr lang="ru-RU" b="1" dirty="0">
                <a:solidFill>
                  <a:schemeClr val="tx2"/>
                </a:solidFill>
                <a:latin typeface="Arial" panose="020B0604020202020204" pitchFamily="34" charset="0"/>
                <a:cs typeface="Arial" panose="020B0604020202020204" pitchFamily="34" charset="0"/>
              </a:rPr>
              <a:t> в сопоставимых возрастных </a:t>
            </a:r>
            <a:r>
              <a:rPr lang="ru-RU" b="1" dirty="0" smtClean="0">
                <a:solidFill>
                  <a:schemeClr val="tx2"/>
                </a:solidFill>
                <a:latin typeface="Arial" panose="020B0604020202020204" pitchFamily="34" charset="0"/>
                <a:cs typeface="Arial" panose="020B0604020202020204" pitchFamily="34" charset="0"/>
              </a:rPr>
              <a:t>группах в других странах</a:t>
            </a:r>
            <a:endParaRPr lang="ru-RU" b="1"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4211803" y="6150114"/>
            <a:ext cx="4911634" cy="707886"/>
          </a:xfrm>
          <a:prstGeom prst="rect">
            <a:avLst/>
          </a:prstGeom>
        </p:spPr>
        <p:txBody>
          <a:bodyPr wrap="square">
            <a:spAutoFit/>
          </a:bodyPr>
          <a:lstStyle/>
          <a:p>
            <a:r>
              <a:rPr lang="ru-RU" sz="1000" dirty="0"/>
              <a:t>Иммуногенность и безопасность менингококковой конъюгированной вакцины </a:t>
            </a:r>
            <a:r>
              <a:rPr lang="ru-RU" sz="1000" dirty="0" err="1" smtClean="0"/>
              <a:t>Менактра</a:t>
            </a:r>
            <a:r>
              <a:rPr lang="ru-RU" sz="1000" dirty="0" smtClean="0"/>
              <a:t> </a:t>
            </a:r>
            <a:r>
              <a:rPr lang="ru-RU" sz="1000" dirty="0"/>
              <a:t>(против </a:t>
            </a:r>
            <a:r>
              <a:rPr lang="ru-RU" sz="1000" dirty="0" err="1"/>
              <a:t>серогрупп</a:t>
            </a:r>
            <a:r>
              <a:rPr lang="ru-RU" sz="1000" dirty="0"/>
              <a:t> A, C, Y, W­) </a:t>
            </a:r>
            <a:r>
              <a:rPr lang="ru-RU" sz="1000" dirty="0" smtClean="0"/>
              <a:t>у </a:t>
            </a:r>
            <a:r>
              <a:rPr lang="ru-RU" sz="1000" dirty="0"/>
              <a:t>детей в возрасте 9-23 мес. в </a:t>
            </a:r>
            <a:r>
              <a:rPr lang="ru-RU" sz="1000" dirty="0" smtClean="0"/>
              <a:t>РФ</a:t>
            </a:r>
          </a:p>
          <a:p>
            <a:r>
              <a:rPr lang="ru-RU" sz="1000" dirty="0" smtClean="0"/>
              <a:t>В.В</a:t>
            </a:r>
            <a:r>
              <a:rPr lang="ru-RU" sz="1000" dirty="0"/>
              <a:t>. </a:t>
            </a:r>
            <a:r>
              <a:rPr lang="ru-RU" sz="1000" dirty="0" smtClean="0"/>
              <a:t>Романенко, </a:t>
            </a:r>
            <a:r>
              <a:rPr lang="ru-RU" sz="1000" dirty="0"/>
              <a:t>С.М. </a:t>
            </a:r>
            <a:r>
              <a:rPr lang="ru-RU" sz="1000" dirty="0" smtClean="0"/>
              <a:t>Харит, </a:t>
            </a:r>
            <a:r>
              <a:rPr lang="ru-RU" sz="1000" dirty="0"/>
              <a:t>О.А. </a:t>
            </a:r>
            <a:r>
              <a:rPr lang="ru-RU" sz="1000" dirty="0" smtClean="0"/>
              <a:t>Перминова, </a:t>
            </a:r>
            <a:r>
              <a:rPr lang="ru-RU" sz="1000" dirty="0"/>
              <a:t>В.Ю. </a:t>
            </a:r>
            <a:r>
              <a:rPr lang="ru-RU" sz="1000" dirty="0" err="1" smtClean="0"/>
              <a:t>Родникова</a:t>
            </a:r>
            <a:endParaRPr lang="ru-RU" sz="1000" dirty="0"/>
          </a:p>
          <a:p>
            <a:endParaRPr lang="ru-RU" sz="1000" dirty="0"/>
          </a:p>
        </p:txBody>
      </p:sp>
    </p:spTree>
    <p:extLst>
      <p:ext uri="{BB962C8B-B14F-4D97-AF65-F5344CB8AC3E}">
        <p14:creationId xmlns:p14="http://schemas.microsoft.com/office/powerpoint/2010/main" val="294279544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878904" y="0"/>
            <a:ext cx="8229600" cy="908720"/>
          </a:xfrm>
          <a:noFill/>
        </p:spPr>
        <p:txBody>
          <a:bodyPr rtlCol="0" anchor="ctr">
            <a:noAutofit/>
            <a:scene3d>
              <a:camera prst="orthographicFront"/>
              <a:lightRig rig="soft" dir="t"/>
            </a:scene3d>
            <a:sp3d prstMaterial="softEdge">
              <a:bevelT w="25400" h="25400"/>
            </a:sp3d>
          </a:bodyPr>
          <a:lstStyle/>
          <a:p>
            <a:pPr algn="ctr" eaLnBrk="1" fontAlgn="auto" hangingPunct="1">
              <a:spcAft>
                <a:spcPts val="0"/>
              </a:spcAft>
              <a:defRPr/>
            </a:pPr>
            <a:r>
              <a:rPr lang="ru-RU" sz="4000" b="1" kern="1200" dirty="0" smtClean="0">
                <a:latin typeface="Calibri" pitchFamily="34" charset="0"/>
              </a:rPr>
              <a:t>ВАКЦИНАЦИЯ: этапы</a:t>
            </a:r>
            <a:endParaRPr lang="ru-RU" sz="4000" b="1" kern="1200" dirty="0">
              <a:latin typeface="Calibri" pitchFamily="34" charset="0"/>
            </a:endParaRPr>
          </a:p>
        </p:txBody>
      </p:sp>
      <p:sp>
        <p:nvSpPr>
          <p:cNvPr id="5" name="Прямоугольник 4"/>
          <p:cNvSpPr/>
          <p:nvPr/>
        </p:nvSpPr>
        <p:spPr>
          <a:xfrm>
            <a:off x="1115615" y="1412825"/>
            <a:ext cx="7848997" cy="1008063"/>
          </a:xfrm>
          <a:prstGeom prst="rect">
            <a:avLst/>
          </a:prstGeom>
          <a:solidFill>
            <a:srgbClr val="00B6F6"/>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4000" dirty="0">
                <a:latin typeface="Calibri" pitchFamily="34" charset="0"/>
              </a:rPr>
              <a:t>Первый этап: </a:t>
            </a:r>
            <a:r>
              <a:rPr lang="ru-RU" sz="4000" dirty="0" err="1">
                <a:latin typeface="Calibri" pitchFamily="34" charset="0"/>
              </a:rPr>
              <a:t>предвакцинальный</a:t>
            </a:r>
            <a:endParaRPr lang="ru-RU" sz="4000" dirty="0">
              <a:latin typeface="Calibri" pitchFamily="34" charset="0"/>
            </a:endParaRPr>
          </a:p>
        </p:txBody>
      </p:sp>
      <p:sp>
        <p:nvSpPr>
          <p:cNvPr id="6" name="Прямоугольник 5"/>
          <p:cNvSpPr/>
          <p:nvPr/>
        </p:nvSpPr>
        <p:spPr>
          <a:xfrm>
            <a:off x="1115616" y="4797202"/>
            <a:ext cx="7920880" cy="1008062"/>
          </a:xfrm>
          <a:prstGeom prst="rect">
            <a:avLst/>
          </a:prstGeom>
          <a:solidFill>
            <a:schemeClr val="accent1">
              <a:lumMod val="75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4000" dirty="0">
                <a:latin typeface="Calibri" pitchFamily="34" charset="0"/>
              </a:rPr>
              <a:t>Третий этап: </a:t>
            </a:r>
            <a:r>
              <a:rPr lang="ru-RU" sz="4000" dirty="0" err="1">
                <a:latin typeface="Calibri" pitchFamily="34" charset="0"/>
              </a:rPr>
              <a:t>поствакцинальный</a:t>
            </a:r>
            <a:endParaRPr lang="ru-RU" sz="4000" dirty="0">
              <a:latin typeface="Calibri" pitchFamily="34" charset="0"/>
            </a:endParaRPr>
          </a:p>
        </p:txBody>
      </p:sp>
      <p:sp>
        <p:nvSpPr>
          <p:cNvPr id="7" name="Прямоугольник 6"/>
          <p:cNvSpPr/>
          <p:nvPr/>
        </p:nvSpPr>
        <p:spPr>
          <a:xfrm>
            <a:off x="1115616" y="3139430"/>
            <a:ext cx="7883922" cy="1009650"/>
          </a:xfrm>
          <a:prstGeom prst="rect">
            <a:avLst/>
          </a:prstGeom>
          <a:solidFill>
            <a:schemeClr val="accent4">
              <a:lumMod val="60000"/>
              <a:lumOff val="4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4000" dirty="0">
                <a:latin typeface="Calibri" pitchFamily="34" charset="0"/>
              </a:rPr>
              <a:t>Второй этап: вакцинация</a:t>
            </a:r>
          </a:p>
        </p:txBody>
      </p:sp>
      <p:cxnSp>
        <p:nvCxnSpPr>
          <p:cNvPr id="12" name="Прямая соединительная линия 11"/>
          <p:cNvCxnSpPr/>
          <p:nvPr/>
        </p:nvCxnSpPr>
        <p:spPr>
          <a:xfrm>
            <a:off x="1115616" y="859631"/>
            <a:ext cx="7776864"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95014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914400" y="188640"/>
            <a:ext cx="8229600" cy="1143000"/>
          </a:xfrm>
          <a:noFill/>
        </p:spPr>
        <p:txBody>
          <a:bodyPr rtlCol="0" anchor="ctr">
            <a:noAutofit/>
            <a:scene3d>
              <a:camera prst="orthographicFront"/>
              <a:lightRig rig="soft" dir="t"/>
            </a:scene3d>
            <a:sp3d prstMaterial="softEdge">
              <a:bevelT w="25400" h="25400"/>
            </a:sp3d>
          </a:bodyPr>
          <a:lstStyle/>
          <a:p>
            <a:pPr algn="ctr" eaLnBrk="1" fontAlgn="auto" hangingPunct="1">
              <a:lnSpc>
                <a:spcPts val="4500"/>
              </a:lnSpc>
              <a:spcAft>
                <a:spcPts val="0"/>
              </a:spcAft>
              <a:defRPr/>
            </a:pPr>
            <a:r>
              <a:rPr lang="ru-RU" sz="4800" b="1" kern="1200" dirty="0" smtClean="0">
                <a:latin typeface="Calibri" pitchFamily="34" charset="0"/>
              </a:rPr>
              <a:t>Ключевой момент </a:t>
            </a:r>
            <a:br>
              <a:rPr lang="ru-RU" sz="4800" b="1" kern="1200" dirty="0" smtClean="0">
                <a:latin typeface="Calibri" pitchFamily="34" charset="0"/>
              </a:rPr>
            </a:br>
            <a:r>
              <a:rPr lang="ru-RU" sz="4800" b="1" kern="1200" dirty="0" smtClean="0">
                <a:latin typeface="Calibri" pitchFamily="34" charset="0"/>
              </a:rPr>
              <a:t>успешной вакцинации</a:t>
            </a:r>
            <a:endParaRPr lang="ru-RU" sz="4800" b="1" kern="1200" dirty="0">
              <a:latin typeface="Calibri" pitchFamily="34" charset="0"/>
            </a:endParaRPr>
          </a:p>
        </p:txBody>
      </p:sp>
      <p:cxnSp>
        <p:nvCxnSpPr>
          <p:cNvPr id="4" name="Прямая соединительная линия 3"/>
          <p:cNvCxnSpPr/>
          <p:nvPr/>
        </p:nvCxnSpPr>
        <p:spPr>
          <a:xfrm>
            <a:off x="1115616" y="1512094"/>
            <a:ext cx="7848872"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5586" name="Picture 2" descr="http://f.mypage.ru/0d0f1c45bdb7303a6f70f52312cedebf_c007e65b63a9fbb88d77e2e2ff09b29f.jpg"/>
          <p:cNvPicPr>
            <a:picLocks noChangeAspect="1" noChangeArrowheads="1"/>
          </p:cNvPicPr>
          <p:nvPr/>
        </p:nvPicPr>
        <p:blipFill>
          <a:blip r:embed="rId3" cstate="print">
            <a:duotone>
              <a:schemeClr val="accent6">
                <a:shade val="45000"/>
                <a:satMod val="135000"/>
              </a:schemeClr>
              <a:prstClr val="white"/>
            </a:duotone>
          </a:blip>
          <a:stretch>
            <a:fillRect/>
          </a:stretch>
        </p:blipFill>
        <p:spPr bwMode="auto">
          <a:xfrm>
            <a:off x="1835696" y="2204864"/>
            <a:ext cx="6480720" cy="3175588"/>
          </a:xfrm>
          <a:prstGeom prst="rect">
            <a:avLst/>
          </a:prstGeom>
          <a:noFill/>
          <a:ln>
            <a:noFill/>
          </a:ln>
        </p:spPr>
      </p:pic>
      <p:sp>
        <p:nvSpPr>
          <p:cNvPr id="30722" name="Содержимое 1"/>
          <p:cNvSpPr>
            <a:spLocks noGrp="1"/>
          </p:cNvSpPr>
          <p:nvPr>
            <p:ph idx="4294967295"/>
          </p:nvPr>
        </p:nvSpPr>
        <p:spPr>
          <a:xfrm>
            <a:off x="1476375" y="1916113"/>
            <a:ext cx="7148513" cy="3889375"/>
          </a:xfrm>
          <a:prstGeom prst="roundRect">
            <a:avLst/>
          </a:prstGeom>
          <a:solidFill>
            <a:schemeClr val="tx2">
              <a:lumMod val="20000"/>
              <a:lumOff val="80000"/>
              <a:alpha val="23000"/>
            </a:schemeClr>
          </a:solidFill>
          <a:ln>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365125" indent="-255588" algn="ctr" eaLnBrk="1" hangingPunct="1">
              <a:spcBef>
                <a:spcPts val="400"/>
              </a:spcBef>
              <a:buClr>
                <a:schemeClr val="accent1"/>
              </a:buClr>
              <a:buSzPct val="68000"/>
              <a:buFont typeface="Wingdings 3" pitchFamily="18" charset="2"/>
              <a:buNone/>
              <a:defRPr/>
            </a:pPr>
            <a:endParaRPr lang="ru-RU" sz="2000" b="1" kern="1200" dirty="0" smtClean="0">
              <a:solidFill>
                <a:schemeClr val="accent2">
                  <a:lumMod val="75000"/>
                </a:schemeClr>
              </a:solidFill>
              <a:latin typeface="Monotype Corsiva" pitchFamily="66" charset="0"/>
            </a:endParaRPr>
          </a:p>
          <a:p>
            <a:pPr marL="365125" indent="-255588" algn="ctr" eaLnBrk="1" hangingPunct="1">
              <a:spcBef>
                <a:spcPts val="400"/>
              </a:spcBef>
              <a:buClr>
                <a:schemeClr val="accent1"/>
              </a:buClr>
              <a:buSzPct val="68000"/>
              <a:buFont typeface="Wingdings 3" pitchFamily="18" charset="2"/>
              <a:buNone/>
              <a:defRPr/>
            </a:pPr>
            <a:r>
              <a:rPr lang="ru-RU" sz="6000" b="1" kern="1200" dirty="0" smtClean="0">
                <a:solidFill>
                  <a:schemeClr val="accent2">
                    <a:lumMod val="75000"/>
                  </a:schemeClr>
                </a:solidFill>
                <a:latin typeface="Monotype Corsiva" pitchFamily="66" charset="0"/>
              </a:rPr>
              <a:t>На момент прививки ребенок должен быть здоров!</a:t>
            </a:r>
          </a:p>
        </p:txBody>
      </p:sp>
    </p:spTree>
    <p:extLst>
      <p:ext uri="{BB962C8B-B14F-4D97-AF65-F5344CB8AC3E}">
        <p14:creationId xmlns:p14="http://schemas.microsoft.com/office/powerpoint/2010/main" val="3197824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1400"/>
            <a:ext cx="8460432"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5158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txBox="1">
            <a:spLocks/>
          </p:cNvSpPr>
          <p:nvPr/>
        </p:nvSpPr>
        <p:spPr>
          <a:xfrm>
            <a:off x="914400" y="0"/>
            <a:ext cx="8229600" cy="1052736"/>
          </a:xfrm>
          <a:prstGeom prst="rect">
            <a:avLst/>
          </a:prstGeom>
        </p:spPr>
        <p:txBody>
          <a:bodyPr anchor="ctr">
            <a:scene3d>
              <a:camera prst="orthographicFront"/>
              <a:lightRig rig="soft" dir="t"/>
            </a:scene3d>
            <a:sp3d prstMaterial="softEdge">
              <a:bevelT w="25400" h="25400"/>
            </a:sp3d>
          </a:bodyPr>
          <a:lstStyle/>
          <a:p>
            <a:pPr algn="ctr" eaLnBrk="0" hangingPunct="0">
              <a:defRPr/>
            </a:pPr>
            <a:r>
              <a:rPr lang="ru-RU" sz="3600" b="1">
                <a:solidFill>
                  <a:schemeClr val="tx2"/>
                </a:solidFill>
                <a:latin typeface="Calibri" pitchFamily="34" charset="0"/>
                <a:ea typeface="+mj-ea"/>
                <a:cs typeface="+mj-cs"/>
              </a:rPr>
              <a:t>Рекомендации для родителей </a:t>
            </a:r>
            <a:br>
              <a:rPr lang="ru-RU" sz="3600" b="1">
                <a:solidFill>
                  <a:schemeClr val="tx2"/>
                </a:solidFill>
                <a:latin typeface="Calibri" pitchFamily="34" charset="0"/>
                <a:ea typeface="+mj-ea"/>
                <a:cs typeface="+mj-cs"/>
              </a:rPr>
            </a:br>
            <a:r>
              <a:rPr lang="ru-RU" sz="3600" b="1">
                <a:solidFill>
                  <a:schemeClr val="tx2"/>
                </a:solidFill>
                <a:latin typeface="Calibri" pitchFamily="34" charset="0"/>
                <a:ea typeface="+mj-ea"/>
                <a:cs typeface="+mj-cs"/>
              </a:rPr>
              <a:t>по подготовке к вакцинации</a:t>
            </a:r>
            <a:endParaRPr lang="ru-RU" sz="3600" b="1" dirty="0">
              <a:solidFill>
                <a:schemeClr val="tx2"/>
              </a:solidFill>
              <a:latin typeface="Calibri" pitchFamily="34" charset="0"/>
              <a:ea typeface="+mj-ea"/>
              <a:cs typeface="+mj-cs"/>
            </a:endParaRPr>
          </a:p>
        </p:txBody>
      </p:sp>
      <p:cxnSp>
        <p:nvCxnSpPr>
          <p:cNvPr id="5" name="Прямая соединительная линия 4"/>
          <p:cNvCxnSpPr/>
          <p:nvPr/>
        </p:nvCxnSpPr>
        <p:spPr>
          <a:xfrm>
            <a:off x="1115616" y="1151731"/>
            <a:ext cx="7776864"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8820472" y="-99392"/>
            <a:ext cx="323528" cy="923330"/>
          </a:xfrm>
          <a:prstGeom prst="rect">
            <a:avLst/>
          </a:prstGeom>
          <a:noFill/>
        </p:spPr>
        <p:txBody>
          <a:bodyPr>
            <a:spAutoFit/>
          </a:bodyPr>
          <a:lstStyle/>
          <a:p>
            <a:pPr algn="ctr">
              <a:defRPr/>
            </a:pPr>
            <a:r>
              <a:rPr lang="ru-RU"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charset="0"/>
                <a:cs typeface="Arial" charset="0"/>
              </a:rPr>
              <a:t>1</a:t>
            </a:r>
          </a:p>
        </p:txBody>
      </p:sp>
      <p:sp>
        <p:nvSpPr>
          <p:cNvPr id="7" name="Скругленный прямоугольник 6"/>
          <p:cNvSpPr/>
          <p:nvPr/>
        </p:nvSpPr>
        <p:spPr>
          <a:xfrm>
            <a:off x="1115616" y="1628800"/>
            <a:ext cx="7920880" cy="4896544"/>
          </a:xfrm>
          <a:prstGeom prst="roundRect">
            <a:avLst/>
          </a:prstGeom>
          <a:solidFill>
            <a:schemeClr val="tx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2400"/>
              </a:spcAft>
              <a:defRPr/>
            </a:pPr>
            <a:r>
              <a:rPr lang="ru-RU" sz="2000" b="1" dirty="0">
                <a:solidFill>
                  <a:schemeClr val="accent1">
                    <a:lumMod val="75000"/>
                  </a:schemeClr>
                </a:solidFill>
                <a:latin typeface="Calibri" pitchFamily="34" charset="0"/>
              </a:rPr>
              <a:t>1. На любом этапе вакцинации важно минимизировать контакты с людьми с инфекционными заболеваниями - желательно, чтобы ребенок не контактировал с теми, кто болеет, в течение </a:t>
            </a:r>
            <a:r>
              <a:rPr lang="ru-RU" sz="2000" b="1" u="sng" dirty="0">
                <a:solidFill>
                  <a:schemeClr val="accent1">
                    <a:lumMod val="75000"/>
                  </a:schemeClr>
                </a:solidFill>
                <a:latin typeface="Calibri" pitchFamily="34" charset="0"/>
              </a:rPr>
              <a:t>2 недель до и  1 месяца после </a:t>
            </a:r>
            <a:r>
              <a:rPr lang="ru-RU" sz="2000" b="1" dirty="0">
                <a:solidFill>
                  <a:schemeClr val="accent1">
                    <a:lumMod val="75000"/>
                  </a:schemeClr>
                </a:solidFill>
                <a:latin typeface="Calibri" pitchFamily="34" charset="0"/>
              </a:rPr>
              <a:t>прививки.</a:t>
            </a:r>
          </a:p>
          <a:p>
            <a:pPr marL="358775" lvl="1" indent="-184150">
              <a:spcAft>
                <a:spcPts val="1800"/>
              </a:spcAft>
              <a:buFont typeface="Courier New" pitchFamily="49" charset="0"/>
              <a:buChar char="o"/>
              <a:defRPr/>
            </a:pPr>
            <a:r>
              <a:rPr lang="ru-RU" sz="1600" dirty="0">
                <a:solidFill>
                  <a:schemeClr val="accent1">
                    <a:lumMod val="50000"/>
                  </a:schemeClr>
                </a:solidFill>
                <a:latin typeface="Calibri" pitchFamily="34" charset="0"/>
              </a:rPr>
              <a:t>Не нужно делать прививки, когда дома болеет кто-то из родственников.</a:t>
            </a:r>
          </a:p>
          <a:p>
            <a:pPr marL="358775" lvl="1" indent="-184150">
              <a:spcAft>
                <a:spcPts val="1800"/>
              </a:spcAft>
              <a:buFont typeface="Courier New" pitchFamily="49" charset="0"/>
              <a:buChar char="o"/>
              <a:defRPr/>
            </a:pPr>
            <a:r>
              <a:rPr lang="ru-RU" sz="1600" dirty="0">
                <a:solidFill>
                  <a:schemeClr val="accent1">
                    <a:lumMod val="50000"/>
                  </a:schemeClr>
                </a:solidFill>
                <a:latin typeface="Calibri" pitchFamily="34" charset="0"/>
              </a:rPr>
              <a:t>Если ребенок контактировал с кем-то, болеющим инфекционными заболеваниями с длительным инкубационным периодом (ветрянка, краснуха и др.), прививку лучше временно отложить, чтобы начало болезни не совпало с периодом вакцинации.</a:t>
            </a:r>
          </a:p>
          <a:p>
            <a:pPr marL="358775" lvl="1" indent="-184150">
              <a:spcAft>
                <a:spcPts val="1800"/>
              </a:spcAft>
              <a:buFont typeface="Courier New" pitchFamily="49" charset="0"/>
              <a:buChar char="o"/>
              <a:defRPr/>
            </a:pPr>
            <a:r>
              <a:rPr lang="ru-RU" sz="1600" dirty="0">
                <a:solidFill>
                  <a:schemeClr val="accent1">
                    <a:lumMod val="50000"/>
                  </a:schemeClr>
                </a:solidFill>
                <a:latin typeface="Calibri" pitchFamily="34" charset="0"/>
              </a:rPr>
              <a:t>Не планируйте прививку на время эпидемии гриппа и других ОРВИ, когда высок риск заражения этими инфекциями. Наилучший период для вакцинации – конец весны, лето, начало осени.</a:t>
            </a:r>
          </a:p>
          <a:p>
            <a:pPr marL="358775" lvl="1" indent="-184150">
              <a:spcAft>
                <a:spcPts val="1800"/>
              </a:spcAft>
              <a:buFont typeface="Courier New" pitchFamily="49" charset="0"/>
              <a:buChar char="o"/>
              <a:defRPr/>
            </a:pPr>
            <a:r>
              <a:rPr lang="ru-RU" sz="1600" dirty="0">
                <a:solidFill>
                  <a:schemeClr val="accent1">
                    <a:lumMod val="50000"/>
                  </a:schemeClr>
                </a:solidFill>
                <a:latin typeface="Calibri" pitchFamily="34" charset="0"/>
              </a:rPr>
              <a:t>Не стоит планировать вакцинацию незадолго до начала и в первые месяцы посещения детского сада или школы.</a:t>
            </a:r>
            <a:endParaRPr lang="ru-RU" sz="1600" dirty="0">
              <a:latin typeface="Calibri" pitchFamily="34" charset="0"/>
            </a:endParaRPr>
          </a:p>
        </p:txBody>
      </p:sp>
    </p:spTree>
    <p:extLst>
      <p:ext uri="{BB962C8B-B14F-4D97-AF65-F5344CB8AC3E}">
        <p14:creationId xmlns:p14="http://schemas.microsoft.com/office/powerpoint/2010/main" val="296924448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4294967295"/>
          </p:nvPr>
        </p:nvSpPr>
        <p:spPr>
          <a:xfrm>
            <a:off x="971600" y="1484784"/>
            <a:ext cx="8064896" cy="4968552"/>
          </a:xfrm>
          <a:prstGeom prst="roundRect">
            <a:avLst/>
          </a:prstGeom>
          <a:solidFill>
            <a:schemeClr val="tx2">
              <a:lumMod val="20000"/>
              <a:lumOff val="80000"/>
            </a:schemeClr>
          </a:solidFill>
          <a:ln w="55000" cmpd="thickThin">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spcBef>
                <a:spcPct val="0"/>
              </a:spcBef>
              <a:spcAft>
                <a:spcPts val="0"/>
              </a:spcAft>
              <a:buClr>
                <a:schemeClr val="accent1"/>
              </a:buClr>
              <a:buSzPct val="68000"/>
              <a:buFont typeface="Wingdings 3" pitchFamily="18" charset="2"/>
              <a:buNone/>
              <a:defRPr/>
            </a:pPr>
            <a:r>
              <a:rPr lang="ru-RU" sz="2000" b="1" kern="1200" dirty="0" smtClean="0">
                <a:solidFill>
                  <a:schemeClr val="accent1">
                    <a:lumMod val="75000"/>
                  </a:schemeClr>
                </a:solidFill>
                <a:latin typeface="Calibri" pitchFamily="34" charset="0"/>
              </a:rPr>
              <a:t>2. Важно следить за питанием ребенка: </a:t>
            </a:r>
          </a:p>
          <a:p>
            <a:pPr marL="358775" lvl="1" indent="-184150">
              <a:spcBef>
                <a:spcPct val="0"/>
              </a:spcBef>
              <a:spcAft>
                <a:spcPts val="600"/>
              </a:spcAft>
              <a:buClr>
                <a:schemeClr val="accent1"/>
              </a:buClr>
              <a:buFont typeface="Courier New" pitchFamily="49" charset="0"/>
              <a:buChar char="o"/>
              <a:defRPr/>
            </a:pPr>
            <a:r>
              <a:rPr lang="ru-RU" sz="1600" kern="1200" dirty="0" smtClean="0">
                <a:solidFill>
                  <a:schemeClr val="accent1">
                    <a:lumMod val="50000"/>
                  </a:schemeClr>
                </a:solidFill>
                <a:latin typeface="Calibri" pitchFamily="34" charset="0"/>
              </a:rPr>
              <a:t>Не вводите новый прикорм или новые виды пищи. </a:t>
            </a:r>
          </a:p>
          <a:p>
            <a:pPr marL="358775" lvl="1" indent="-184150">
              <a:spcBef>
                <a:spcPct val="0"/>
              </a:spcBef>
              <a:spcAft>
                <a:spcPts val="600"/>
              </a:spcAft>
              <a:buClr>
                <a:schemeClr val="accent1"/>
              </a:buClr>
              <a:buFont typeface="Courier New" pitchFamily="49" charset="0"/>
              <a:buChar char="o"/>
              <a:defRPr/>
            </a:pPr>
            <a:r>
              <a:rPr lang="ru-RU" sz="1600" kern="1200" dirty="0" smtClean="0">
                <a:solidFill>
                  <a:schemeClr val="accent1">
                    <a:lumMod val="50000"/>
                  </a:schemeClr>
                </a:solidFill>
                <a:latin typeface="Calibri" pitchFamily="34" charset="0"/>
              </a:rPr>
              <a:t>Если ребенок находится на грудном вскармливании - не вводите в свой рацион новые продукты. </a:t>
            </a:r>
          </a:p>
          <a:p>
            <a:pPr marL="358775" lvl="1" indent="-184150">
              <a:spcBef>
                <a:spcPct val="0"/>
              </a:spcBef>
              <a:spcAft>
                <a:spcPts val="600"/>
              </a:spcAft>
              <a:buClr>
                <a:schemeClr val="accent1"/>
              </a:buClr>
              <a:buFont typeface="Courier New" pitchFamily="49" charset="0"/>
              <a:buChar char="o"/>
              <a:defRPr/>
            </a:pPr>
            <a:r>
              <a:rPr lang="ru-RU" sz="1600" kern="1200" dirty="0" smtClean="0">
                <a:solidFill>
                  <a:schemeClr val="accent1">
                    <a:lumMod val="50000"/>
                  </a:schemeClr>
                </a:solidFill>
                <a:latin typeface="Calibri" pitchFamily="34" charset="0"/>
              </a:rPr>
              <a:t>Старайтесь не давать ребенку слишком много пищи перед прививкой и тяжело перевариваемую пищу. </a:t>
            </a:r>
          </a:p>
          <a:p>
            <a:pPr marL="174625" indent="-174625">
              <a:spcBef>
                <a:spcPct val="0"/>
              </a:spcBef>
              <a:spcAft>
                <a:spcPts val="1200"/>
              </a:spcAft>
              <a:buClr>
                <a:schemeClr val="accent1"/>
              </a:buClr>
              <a:buSzPct val="68000"/>
              <a:buFont typeface="Wingdings 3" pitchFamily="18" charset="2"/>
              <a:buNone/>
              <a:defRPr/>
            </a:pPr>
            <a:r>
              <a:rPr lang="ru-RU" sz="2000" b="1" kern="1200" dirty="0" smtClean="0">
                <a:solidFill>
                  <a:schemeClr val="accent1">
                    <a:lumMod val="75000"/>
                  </a:schemeClr>
                </a:solidFill>
                <a:latin typeface="Calibri" pitchFamily="34" charset="0"/>
              </a:rPr>
              <a:t>3. Без рекомендации врача </a:t>
            </a:r>
            <a:r>
              <a:rPr lang="ru-RU" sz="2000" b="1" u="sng" kern="1200" dirty="0" smtClean="0">
                <a:solidFill>
                  <a:schemeClr val="accent1">
                    <a:lumMod val="75000"/>
                  </a:schemeClr>
                </a:solidFill>
                <a:latin typeface="Calibri" pitchFamily="34" charset="0"/>
              </a:rPr>
              <a:t>не начинать прием новых лекарств за 5-7 дней до прививки </a:t>
            </a:r>
            <a:r>
              <a:rPr lang="ru-RU" sz="2000" b="1" kern="1200" dirty="0" smtClean="0">
                <a:solidFill>
                  <a:schemeClr val="accent1">
                    <a:lumMod val="75000"/>
                  </a:schemeClr>
                </a:solidFill>
                <a:latin typeface="Calibri" pitchFamily="34" charset="0"/>
              </a:rPr>
              <a:t>(витамины и другие).</a:t>
            </a:r>
          </a:p>
          <a:p>
            <a:pPr marL="174625" indent="-174625">
              <a:spcBef>
                <a:spcPct val="0"/>
              </a:spcBef>
              <a:spcAft>
                <a:spcPts val="1800"/>
              </a:spcAft>
              <a:buClr>
                <a:schemeClr val="accent1"/>
              </a:buClr>
              <a:buSzPct val="68000"/>
              <a:buFont typeface="Wingdings 3" pitchFamily="18" charset="2"/>
              <a:buNone/>
              <a:defRPr/>
            </a:pPr>
            <a:r>
              <a:rPr lang="ru-RU" sz="2000" b="1" kern="1200" dirty="0" smtClean="0">
                <a:solidFill>
                  <a:schemeClr val="accent1">
                    <a:lumMod val="75000"/>
                  </a:schemeClr>
                </a:solidFill>
                <a:latin typeface="Calibri" pitchFamily="34" charset="0"/>
              </a:rPr>
              <a:t>4.</a:t>
            </a:r>
            <a:r>
              <a:rPr lang="ru-RU" sz="2000" b="1" u="sng" kern="1200" dirty="0" smtClean="0">
                <a:solidFill>
                  <a:schemeClr val="accent1">
                    <a:lumMod val="75000"/>
                  </a:schemeClr>
                </a:solidFill>
                <a:latin typeface="Calibri" pitchFamily="34" charset="0"/>
              </a:rPr>
              <a:t> Для детей с отягощенным </a:t>
            </a:r>
            <a:r>
              <a:rPr lang="ru-RU" sz="2000" b="1" u="sng" kern="1200" dirty="0" err="1" smtClean="0">
                <a:solidFill>
                  <a:schemeClr val="accent1">
                    <a:lumMod val="75000"/>
                  </a:schemeClr>
                </a:solidFill>
                <a:latin typeface="Calibri" pitchFamily="34" charset="0"/>
              </a:rPr>
              <a:t>аллергоанамнезом</a:t>
            </a:r>
            <a:r>
              <a:rPr lang="ru-RU" sz="2000" b="1" u="sng" kern="1200" dirty="0" smtClean="0">
                <a:solidFill>
                  <a:schemeClr val="accent1">
                    <a:lumMod val="75000"/>
                  </a:schemeClr>
                </a:solidFill>
                <a:latin typeface="Calibri" pitchFamily="34" charset="0"/>
              </a:rPr>
              <a:t> заранее обсудить схему профилактики обострения заболевания</a:t>
            </a:r>
            <a:r>
              <a:rPr lang="ru-RU" sz="2000" b="1" kern="1200" dirty="0" smtClean="0">
                <a:solidFill>
                  <a:schemeClr val="accent1">
                    <a:lumMod val="75000"/>
                  </a:schemeClr>
                </a:solidFill>
                <a:latin typeface="Calibri" pitchFamily="34" charset="0"/>
              </a:rPr>
              <a:t>. За неделю до прививки и в течение 2 недель после рекомендуется придерживаться </a:t>
            </a:r>
            <a:r>
              <a:rPr lang="ru-RU" sz="2000" b="1" kern="1200" dirty="0" err="1" smtClean="0">
                <a:solidFill>
                  <a:schemeClr val="accent1">
                    <a:lumMod val="75000"/>
                  </a:schemeClr>
                </a:solidFill>
                <a:latin typeface="Calibri" pitchFamily="34" charset="0"/>
              </a:rPr>
              <a:t>гипоаллергенной</a:t>
            </a:r>
            <a:r>
              <a:rPr lang="ru-RU" sz="2000" b="1" kern="1200" dirty="0" smtClean="0">
                <a:solidFill>
                  <a:schemeClr val="accent1">
                    <a:lumMod val="75000"/>
                  </a:schemeClr>
                </a:solidFill>
                <a:latin typeface="Calibri" pitchFamily="34" charset="0"/>
              </a:rPr>
              <a:t> диеты, не вводить новые продукты в рацион ребенка.</a:t>
            </a:r>
          </a:p>
        </p:txBody>
      </p:sp>
      <p:sp>
        <p:nvSpPr>
          <p:cNvPr id="4" name="Заголовок 2"/>
          <p:cNvSpPr txBox="1">
            <a:spLocks/>
          </p:cNvSpPr>
          <p:nvPr/>
        </p:nvSpPr>
        <p:spPr>
          <a:xfrm>
            <a:off x="914400" y="0"/>
            <a:ext cx="8229600" cy="1052736"/>
          </a:xfrm>
          <a:prstGeom prst="rect">
            <a:avLst/>
          </a:prstGeom>
        </p:spPr>
        <p:txBody>
          <a:bodyPr anchor="ctr">
            <a:scene3d>
              <a:camera prst="orthographicFront"/>
              <a:lightRig rig="soft" dir="t"/>
            </a:scene3d>
            <a:sp3d prstMaterial="softEdge">
              <a:bevelT w="25400" h="25400"/>
            </a:sp3d>
          </a:bodyPr>
          <a:lstStyle/>
          <a:p>
            <a:pPr algn="ctr" eaLnBrk="0" hangingPunct="0">
              <a:defRPr/>
            </a:pPr>
            <a:r>
              <a:rPr lang="ru-RU" sz="3600" b="1">
                <a:solidFill>
                  <a:schemeClr val="tx2"/>
                </a:solidFill>
                <a:latin typeface="Calibri" pitchFamily="34" charset="0"/>
                <a:ea typeface="+mj-ea"/>
                <a:cs typeface="+mj-cs"/>
              </a:rPr>
              <a:t>Рекомендации для родителей </a:t>
            </a:r>
            <a:br>
              <a:rPr lang="ru-RU" sz="3600" b="1">
                <a:solidFill>
                  <a:schemeClr val="tx2"/>
                </a:solidFill>
                <a:latin typeface="Calibri" pitchFamily="34" charset="0"/>
                <a:ea typeface="+mj-ea"/>
                <a:cs typeface="+mj-cs"/>
              </a:rPr>
            </a:br>
            <a:r>
              <a:rPr lang="ru-RU" sz="3600" b="1">
                <a:solidFill>
                  <a:schemeClr val="tx2"/>
                </a:solidFill>
                <a:latin typeface="Calibri" pitchFamily="34" charset="0"/>
                <a:ea typeface="+mj-ea"/>
                <a:cs typeface="+mj-cs"/>
              </a:rPr>
              <a:t>по подготовке к вакцинации</a:t>
            </a:r>
            <a:endParaRPr lang="ru-RU" sz="3600" b="1" dirty="0">
              <a:solidFill>
                <a:schemeClr val="tx2"/>
              </a:solidFill>
              <a:latin typeface="Calibri" pitchFamily="34" charset="0"/>
              <a:ea typeface="+mj-ea"/>
              <a:cs typeface="+mj-cs"/>
            </a:endParaRPr>
          </a:p>
        </p:txBody>
      </p:sp>
      <p:cxnSp>
        <p:nvCxnSpPr>
          <p:cNvPr id="5" name="Прямая соединительная линия 4"/>
          <p:cNvCxnSpPr/>
          <p:nvPr/>
        </p:nvCxnSpPr>
        <p:spPr>
          <a:xfrm>
            <a:off x="1115616" y="1151731"/>
            <a:ext cx="7776864"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8820472" y="-99392"/>
            <a:ext cx="323528" cy="923330"/>
          </a:xfrm>
          <a:prstGeom prst="rect">
            <a:avLst/>
          </a:prstGeom>
          <a:noFill/>
        </p:spPr>
        <p:txBody>
          <a:bodyPr>
            <a:spAutoFit/>
          </a:bodyPr>
          <a:lstStyle/>
          <a:p>
            <a:pPr algn="ctr">
              <a:defRPr/>
            </a:pPr>
            <a:r>
              <a:rPr lang="ru-RU"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charset="0"/>
                <a:cs typeface="Arial" charset="0"/>
              </a:rPr>
              <a:t>2</a:t>
            </a:r>
          </a:p>
        </p:txBody>
      </p:sp>
    </p:spTree>
    <p:extLst>
      <p:ext uri="{BB962C8B-B14F-4D97-AF65-F5344CB8AC3E}">
        <p14:creationId xmlns:p14="http://schemas.microsoft.com/office/powerpoint/2010/main" val="76874588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1619672" y="0"/>
            <a:ext cx="6707088" cy="836712"/>
          </a:xfrm>
          <a:noFill/>
        </p:spPr>
        <p:txBody>
          <a:bodyPr rtlCol="0" anchor="ctr">
            <a:normAutofit/>
            <a:scene3d>
              <a:camera prst="orthographicFront"/>
              <a:lightRig rig="soft" dir="t"/>
            </a:scene3d>
            <a:sp3d prstMaterial="softEdge">
              <a:bevelT w="25400" h="25400"/>
            </a:sp3d>
          </a:bodyPr>
          <a:lstStyle/>
          <a:p>
            <a:pPr algn="ctr" eaLnBrk="1" fontAlgn="auto" hangingPunct="1">
              <a:spcAft>
                <a:spcPts val="0"/>
              </a:spcAft>
              <a:defRPr/>
            </a:pPr>
            <a:r>
              <a:rPr lang="ru-RU" sz="4000" b="1" kern="1200" dirty="0" smtClean="0">
                <a:latin typeface="Calibri" pitchFamily="34" charset="0"/>
              </a:rPr>
              <a:t>ВАКЦИНАЦИЯ:</a:t>
            </a:r>
            <a:r>
              <a:rPr lang="ru-RU" sz="4100" b="1" kern="1200" dirty="0" smtClean="0">
                <a:effectLst>
                  <a:outerShdw blurRad="31750" dist="25400" dir="5400000" algn="tl" rotWithShape="0">
                    <a:srgbClr val="000000">
                      <a:alpha val="25000"/>
                    </a:srgbClr>
                  </a:outerShdw>
                </a:effectLst>
              </a:rPr>
              <a:t> </a:t>
            </a:r>
            <a:r>
              <a:rPr lang="ru-RU" sz="4000" b="1" kern="1200" dirty="0" smtClean="0">
                <a:latin typeface="Calibri" pitchFamily="34" charset="0"/>
              </a:rPr>
              <a:t>исходы</a:t>
            </a:r>
          </a:p>
        </p:txBody>
      </p:sp>
      <p:sp>
        <p:nvSpPr>
          <p:cNvPr id="4" name="Прямоугольник 3"/>
          <p:cNvSpPr/>
          <p:nvPr/>
        </p:nvSpPr>
        <p:spPr>
          <a:xfrm>
            <a:off x="1331913" y="1125538"/>
            <a:ext cx="2376487" cy="935037"/>
          </a:xfrm>
          <a:prstGeom prst="rect">
            <a:avLst/>
          </a:prstGeom>
          <a:solidFill>
            <a:srgbClr val="FF00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latin typeface="Calibri" pitchFamily="34" charset="0"/>
              </a:rPr>
              <a:t>ВАКЦИННЫЙ ПРЕПАРАТ</a:t>
            </a:r>
          </a:p>
        </p:txBody>
      </p:sp>
      <p:sp>
        <p:nvSpPr>
          <p:cNvPr id="5" name="Прямоугольник 4"/>
          <p:cNvSpPr/>
          <p:nvPr/>
        </p:nvSpPr>
        <p:spPr>
          <a:xfrm>
            <a:off x="6084888" y="1124745"/>
            <a:ext cx="2303462" cy="936103"/>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latin typeface="Calibri" pitchFamily="34" charset="0"/>
              </a:rPr>
              <a:t>ОРГАНИЗМ </a:t>
            </a:r>
          </a:p>
          <a:p>
            <a:pPr algn="ctr" fontAlgn="auto">
              <a:spcBef>
                <a:spcPts val="0"/>
              </a:spcBef>
              <a:spcAft>
                <a:spcPts val="0"/>
              </a:spcAft>
              <a:defRPr/>
            </a:pPr>
            <a:r>
              <a:rPr lang="ru-RU" b="1" dirty="0">
                <a:latin typeface="Calibri" pitchFamily="34" charset="0"/>
              </a:rPr>
              <a:t>РЕБЕНКА</a:t>
            </a:r>
          </a:p>
        </p:txBody>
      </p:sp>
      <p:sp>
        <p:nvSpPr>
          <p:cNvPr id="6" name="Прямоугольник 5"/>
          <p:cNvSpPr/>
          <p:nvPr/>
        </p:nvSpPr>
        <p:spPr>
          <a:xfrm>
            <a:off x="971550" y="5300663"/>
            <a:ext cx="2520950" cy="1412875"/>
          </a:xfrm>
          <a:prstGeom prst="rect">
            <a:avLst/>
          </a:prstGeom>
          <a:solidFill>
            <a:srgbClr val="00B6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latin typeface="Calibri" pitchFamily="34" charset="0"/>
              </a:rPr>
              <a:t>Нормальная реакция организма с формированием </a:t>
            </a:r>
            <a:r>
              <a:rPr lang="ru-RU" b="1" dirty="0" err="1">
                <a:latin typeface="Calibri" pitchFamily="34" charset="0"/>
              </a:rPr>
              <a:t>поствакцинального</a:t>
            </a:r>
            <a:r>
              <a:rPr lang="ru-RU" b="1" dirty="0">
                <a:latin typeface="Calibri" pitchFamily="34" charset="0"/>
              </a:rPr>
              <a:t> иммунитета</a:t>
            </a:r>
          </a:p>
        </p:txBody>
      </p:sp>
      <p:pic>
        <p:nvPicPr>
          <p:cNvPr id="505868" name="Picture 2" descr="http://iz.com.ua/uploads/posts/2015-04/1429690321_5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3663" y="2127250"/>
            <a:ext cx="2344737"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869" name="Picture 12" descr="http://img1.liveinternet.ru/images/attach/c/2/70/140/70140570_1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2420938"/>
            <a:ext cx="1979612"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Прямая соединительная линия 8"/>
          <p:cNvCxnSpPr/>
          <p:nvPr/>
        </p:nvCxnSpPr>
        <p:spPr>
          <a:xfrm>
            <a:off x="1115616" y="786606"/>
            <a:ext cx="7776864"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Плюс 9"/>
          <p:cNvSpPr/>
          <p:nvPr/>
        </p:nvSpPr>
        <p:spPr>
          <a:xfrm>
            <a:off x="4284663" y="2132012"/>
            <a:ext cx="1439862" cy="1296988"/>
          </a:xfrm>
          <a:prstGeom prst="mathPlus">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Равно 10"/>
          <p:cNvSpPr/>
          <p:nvPr/>
        </p:nvSpPr>
        <p:spPr>
          <a:xfrm>
            <a:off x="4211638" y="4004791"/>
            <a:ext cx="1584325" cy="1368425"/>
          </a:xfrm>
          <a:prstGeom prst="mathEqual">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Прямоугольник 11"/>
          <p:cNvSpPr/>
          <p:nvPr/>
        </p:nvSpPr>
        <p:spPr>
          <a:xfrm>
            <a:off x="3708400" y="5300663"/>
            <a:ext cx="2519363" cy="1441450"/>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accent6">
                    <a:lumMod val="50000"/>
                  </a:schemeClr>
                </a:solidFill>
                <a:latin typeface="Calibri" pitchFamily="34" charset="0"/>
              </a:rPr>
              <a:t>Недостаточная реакция</a:t>
            </a:r>
          </a:p>
          <a:p>
            <a:pPr fontAlgn="auto">
              <a:spcBef>
                <a:spcPts val="0"/>
              </a:spcBef>
              <a:spcAft>
                <a:spcPts val="0"/>
              </a:spcAft>
              <a:defRPr/>
            </a:pPr>
            <a:endParaRPr lang="ru-RU" dirty="0"/>
          </a:p>
        </p:txBody>
      </p:sp>
      <p:sp>
        <p:nvSpPr>
          <p:cNvPr id="13" name="Прямоугольник 12"/>
          <p:cNvSpPr/>
          <p:nvPr/>
        </p:nvSpPr>
        <p:spPr>
          <a:xfrm>
            <a:off x="6443663" y="5300663"/>
            <a:ext cx="2520950" cy="1441450"/>
          </a:xfrm>
          <a:prstGeom prst="rect">
            <a:avLst/>
          </a:prstGeom>
          <a:solidFill>
            <a:srgbClr val="FFC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accent2">
                    <a:lumMod val="75000"/>
                  </a:schemeClr>
                </a:solidFill>
                <a:latin typeface="Calibri" pitchFamily="34" charset="0"/>
              </a:rPr>
              <a:t>Осложнения вакцинации</a:t>
            </a:r>
          </a:p>
        </p:txBody>
      </p:sp>
    </p:spTree>
    <p:extLst>
      <p:ext uri="{BB962C8B-B14F-4D97-AF65-F5344CB8AC3E}">
        <p14:creationId xmlns:p14="http://schemas.microsoft.com/office/powerpoint/2010/main" val="95987026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755650" y="1125538"/>
            <a:ext cx="8208963" cy="4683125"/>
          </a:xfrm>
        </p:spPr>
        <p:txBody>
          <a:bodyPr/>
          <a:lstStyle/>
          <a:p>
            <a:pPr>
              <a:spcBef>
                <a:spcPts val="0"/>
              </a:spcBef>
              <a:spcAft>
                <a:spcPts val="1200"/>
              </a:spcAft>
              <a:defRPr/>
            </a:pPr>
            <a:r>
              <a:rPr lang="ru-RU" sz="2400" b="1" u="sng" dirty="0" smtClean="0">
                <a:solidFill>
                  <a:schemeClr val="accent2">
                    <a:lumMod val="75000"/>
                  </a:schemeClr>
                </a:solidFill>
                <a:latin typeface="Calibri" pitchFamily="34" charset="0"/>
              </a:rPr>
              <a:t>До 70% всех случаев ОРЗ у детей приходится на ранний и дошкольный возраст</a:t>
            </a:r>
            <a:r>
              <a:rPr lang="ru-RU" sz="2400" b="1" dirty="0" smtClean="0">
                <a:solidFill>
                  <a:schemeClr val="accent2">
                    <a:lumMod val="75000"/>
                  </a:schemeClr>
                </a:solidFill>
                <a:latin typeface="Calibri" pitchFamily="34" charset="0"/>
              </a:rPr>
              <a:t>*</a:t>
            </a:r>
            <a:endParaRPr lang="ru-RU" sz="2400" dirty="0" smtClean="0">
              <a:latin typeface="Calibri" pitchFamily="34" charset="0"/>
            </a:endParaRPr>
          </a:p>
          <a:p>
            <a:pPr>
              <a:spcBef>
                <a:spcPts val="0"/>
              </a:spcBef>
              <a:spcAft>
                <a:spcPts val="1200"/>
              </a:spcAft>
              <a:defRPr/>
            </a:pPr>
            <a:r>
              <a:rPr lang="ru-RU" sz="2400" b="1" u="sng" dirty="0" smtClean="0">
                <a:solidFill>
                  <a:schemeClr val="accent2">
                    <a:lumMod val="75000"/>
                  </a:schemeClr>
                </a:solidFill>
                <a:latin typeface="Calibri" pitchFamily="34" charset="0"/>
              </a:rPr>
              <a:t>В ясельных и младших группах детских дошкольных коллективов</a:t>
            </a:r>
            <a:r>
              <a:rPr lang="ru-RU" sz="2400" b="1" dirty="0" smtClean="0">
                <a:solidFill>
                  <a:schemeClr val="accent2">
                    <a:lumMod val="75000"/>
                  </a:schemeClr>
                </a:solidFill>
                <a:latin typeface="Calibri" pitchFamily="34" charset="0"/>
              </a:rPr>
              <a:t> доля часто  и длительно болеющих детей в ряде случаев может достигать </a:t>
            </a:r>
            <a:r>
              <a:rPr lang="ru-RU" sz="2400" b="1" u="sng" dirty="0" smtClean="0">
                <a:solidFill>
                  <a:schemeClr val="accent2">
                    <a:lumMod val="75000"/>
                  </a:schemeClr>
                </a:solidFill>
                <a:latin typeface="Calibri" pitchFamily="34" charset="0"/>
              </a:rPr>
              <a:t>более 50% </a:t>
            </a:r>
            <a:r>
              <a:rPr lang="ru-RU" sz="2400" b="1" dirty="0" smtClean="0">
                <a:solidFill>
                  <a:schemeClr val="accent2">
                    <a:lumMod val="75000"/>
                  </a:schemeClr>
                </a:solidFill>
                <a:latin typeface="Calibri" pitchFamily="34" charset="0"/>
              </a:rPr>
              <a:t>**</a:t>
            </a:r>
          </a:p>
          <a:p>
            <a:pPr>
              <a:spcBef>
                <a:spcPts val="0"/>
              </a:spcBef>
              <a:spcAft>
                <a:spcPts val="1200"/>
              </a:spcAft>
              <a:defRPr/>
            </a:pPr>
            <a:r>
              <a:rPr lang="ru-RU" sz="2400" b="1" dirty="0" smtClean="0">
                <a:solidFill>
                  <a:schemeClr val="accent2">
                    <a:lumMod val="75000"/>
                  </a:schemeClr>
                </a:solidFill>
                <a:latin typeface="Calibri" pitchFamily="34" charset="0"/>
              </a:rPr>
              <a:t>С возрастом число детей с частыми респираторными инфекциями существенно уменьшается</a:t>
            </a:r>
          </a:p>
          <a:p>
            <a:pPr>
              <a:spcBef>
                <a:spcPts val="0"/>
              </a:spcBef>
              <a:spcAft>
                <a:spcPts val="1200"/>
              </a:spcAft>
              <a:defRPr/>
            </a:pPr>
            <a:r>
              <a:rPr lang="ru-RU" sz="2400" b="1" u="sng" dirty="0" smtClean="0">
                <a:solidFill>
                  <a:schemeClr val="accent2">
                    <a:lumMod val="75000"/>
                  </a:schemeClr>
                </a:solidFill>
                <a:latin typeface="Calibri" pitchFamily="34" charset="0"/>
              </a:rPr>
              <a:t>Среди школьников</a:t>
            </a:r>
            <a:r>
              <a:rPr lang="ru-RU" sz="2400" b="1" dirty="0" smtClean="0">
                <a:solidFill>
                  <a:schemeClr val="accent2">
                    <a:lumMod val="75000"/>
                  </a:schemeClr>
                </a:solidFill>
                <a:latin typeface="Calibri" pitchFamily="34" charset="0"/>
              </a:rPr>
              <a:t> удельный вес таких детей, как правило, </a:t>
            </a:r>
            <a:r>
              <a:rPr lang="ru-RU" sz="2400" b="1" u="sng" dirty="0" smtClean="0">
                <a:solidFill>
                  <a:schemeClr val="accent2">
                    <a:lumMod val="75000"/>
                  </a:schemeClr>
                </a:solidFill>
                <a:latin typeface="Calibri" pitchFamily="34" charset="0"/>
              </a:rPr>
              <a:t>не превышает 10%, снижаясь до 3–5% у учащихся старших классов</a:t>
            </a:r>
            <a:r>
              <a:rPr lang="ru-RU" sz="2400" b="1" dirty="0" smtClean="0">
                <a:solidFill>
                  <a:schemeClr val="accent2">
                    <a:lumMod val="75000"/>
                  </a:schemeClr>
                </a:solidFill>
                <a:latin typeface="Calibri" pitchFamily="34" charset="0"/>
              </a:rPr>
              <a:t>***</a:t>
            </a:r>
          </a:p>
          <a:p>
            <a:pPr>
              <a:spcBef>
                <a:spcPts val="0"/>
              </a:spcBef>
              <a:spcAft>
                <a:spcPts val="1200"/>
              </a:spcAft>
              <a:buFont typeface="Wingdings 3" pitchFamily="18" charset="2"/>
              <a:buNone/>
              <a:defRPr/>
            </a:pPr>
            <a:endParaRPr lang="ru-RU" sz="2800" b="1" u="sng" dirty="0" smtClean="0">
              <a:solidFill>
                <a:schemeClr val="accent2">
                  <a:lumMod val="75000"/>
                </a:schemeClr>
              </a:solidFill>
              <a:latin typeface="Calibri" pitchFamily="34" charset="0"/>
            </a:endParaRPr>
          </a:p>
        </p:txBody>
      </p:sp>
      <p:sp>
        <p:nvSpPr>
          <p:cNvPr id="4" name="Заголовок 3"/>
          <p:cNvSpPr>
            <a:spLocks noGrp="1"/>
          </p:cNvSpPr>
          <p:nvPr>
            <p:ph type="title"/>
          </p:nvPr>
        </p:nvSpPr>
        <p:spPr>
          <a:xfrm>
            <a:off x="878904" y="44624"/>
            <a:ext cx="8229600" cy="1143000"/>
          </a:xfrm>
        </p:spPr>
        <p:txBody>
          <a:bodyPr/>
          <a:lstStyle/>
          <a:p>
            <a:pPr algn="ctr">
              <a:defRPr/>
            </a:pPr>
            <a:r>
              <a:rPr lang="ru-RU" sz="4400" dirty="0" smtClean="0">
                <a:effectLst/>
                <a:latin typeface="Calibri" pitchFamily="34" charset="0"/>
              </a:rPr>
              <a:t>Немного статистики…</a:t>
            </a:r>
            <a:endParaRPr lang="ru-RU" dirty="0"/>
          </a:p>
        </p:txBody>
      </p:sp>
      <p:sp>
        <p:nvSpPr>
          <p:cNvPr id="6" name="Прямоугольник 5"/>
          <p:cNvSpPr/>
          <p:nvPr/>
        </p:nvSpPr>
        <p:spPr>
          <a:xfrm>
            <a:off x="1619250" y="5949950"/>
            <a:ext cx="7524750" cy="908050"/>
          </a:xfrm>
          <a:prstGeom prst="rect">
            <a:avLst/>
          </a:prstGeom>
          <a:solidFill>
            <a:schemeClr val="tx2">
              <a:lumMod val="20000"/>
              <a:lumOff val="80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200" dirty="0">
                <a:solidFill>
                  <a:schemeClr val="accent1">
                    <a:lumMod val="50000"/>
                  </a:schemeClr>
                </a:solidFill>
                <a:latin typeface="Calibri" pitchFamily="34" charset="0"/>
              </a:rPr>
              <a:t>* Горелов A.B. и </a:t>
            </a:r>
            <a:r>
              <a:rPr lang="ru-RU" sz="1200" dirty="0" err="1">
                <a:solidFill>
                  <a:schemeClr val="accent1">
                    <a:lumMod val="50000"/>
                  </a:schemeClr>
                </a:solidFill>
                <a:latin typeface="Calibri" pitchFamily="34" charset="0"/>
              </a:rPr>
              <a:t>соавт</a:t>
            </a:r>
            <a:r>
              <a:rPr lang="ru-RU" sz="1200" dirty="0">
                <a:solidFill>
                  <a:schemeClr val="accent1">
                    <a:lumMod val="50000"/>
                  </a:schemeClr>
                </a:solidFill>
                <a:latin typeface="Calibri" pitchFamily="34" charset="0"/>
              </a:rPr>
              <a:t>., 2002; Коровина H.A. и </a:t>
            </a:r>
            <a:r>
              <a:rPr lang="ru-RU" sz="1200" dirty="0" err="1">
                <a:solidFill>
                  <a:schemeClr val="accent1">
                    <a:lumMod val="50000"/>
                  </a:schemeClr>
                </a:solidFill>
                <a:latin typeface="Calibri" pitchFamily="34" charset="0"/>
              </a:rPr>
              <a:t>соавт</a:t>
            </a:r>
            <a:r>
              <a:rPr lang="ru-RU" sz="1200" dirty="0">
                <a:solidFill>
                  <a:schemeClr val="accent1">
                    <a:lumMod val="50000"/>
                  </a:schemeClr>
                </a:solidFill>
                <a:latin typeface="Calibri" pitchFamily="34" charset="0"/>
              </a:rPr>
              <a:t>., 2006; </a:t>
            </a:r>
            <a:r>
              <a:rPr lang="ru-RU" sz="1200" dirty="0" err="1">
                <a:solidFill>
                  <a:schemeClr val="accent1">
                    <a:lumMod val="50000"/>
                  </a:schemeClr>
                </a:solidFill>
                <a:latin typeface="Calibri" pitchFamily="34" charset="0"/>
              </a:rPr>
              <a:t>Nafstad</a:t>
            </a:r>
            <a:r>
              <a:rPr lang="ru-RU" sz="1200" dirty="0">
                <a:solidFill>
                  <a:schemeClr val="accent1">
                    <a:lumMod val="50000"/>
                  </a:schemeClr>
                </a:solidFill>
                <a:latin typeface="Calibri" pitchFamily="34" charset="0"/>
              </a:rPr>
              <a:t> Р. </a:t>
            </a:r>
            <a:r>
              <a:rPr lang="ru-RU" sz="1200" dirty="0" err="1">
                <a:solidFill>
                  <a:schemeClr val="accent1">
                    <a:lumMod val="50000"/>
                  </a:schemeClr>
                </a:solidFill>
                <a:latin typeface="Calibri" pitchFamily="34" charset="0"/>
              </a:rPr>
              <a:t>et</a:t>
            </a:r>
            <a:r>
              <a:rPr lang="ru-RU" sz="1200" dirty="0">
                <a:solidFill>
                  <a:schemeClr val="accent1">
                    <a:lumMod val="50000"/>
                  </a:schemeClr>
                </a:solidFill>
                <a:latin typeface="Calibri" pitchFamily="34" charset="0"/>
              </a:rPr>
              <a:t> </a:t>
            </a:r>
            <a:r>
              <a:rPr lang="ru-RU" sz="1200" dirty="0" err="1">
                <a:solidFill>
                  <a:schemeClr val="accent1">
                    <a:lumMod val="50000"/>
                  </a:schemeClr>
                </a:solidFill>
                <a:latin typeface="Calibri" pitchFamily="34" charset="0"/>
              </a:rPr>
              <a:t>al</a:t>
            </a:r>
            <a:r>
              <a:rPr lang="ru-RU" sz="1200" dirty="0">
                <a:solidFill>
                  <a:schemeClr val="accent1">
                    <a:lumMod val="50000"/>
                  </a:schemeClr>
                </a:solidFill>
                <a:latin typeface="Calibri" pitchFamily="34" charset="0"/>
              </a:rPr>
              <a:t>., 1999</a:t>
            </a:r>
          </a:p>
          <a:p>
            <a:pPr fontAlgn="auto">
              <a:spcBef>
                <a:spcPts val="0"/>
              </a:spcBef>
              <a:spcAft>
                <a:spcPts val="0"/>
              </a:spcAft>
              <a:defRPr/>
            </a:pPr>
            <a:r>
              <a:rPr lang="ru-RU" sz="1200" dirty="0">
                <a:solidFill>
                  <a:schemeClr val="accent1">
                    <a:lumMod val="50000"/>
                  </a:schemeClr>
                </a:solidFill>
                <a:latin typeface="Calibri" pitchFamily="34" charset="0"/>
              </a:rPr>
              <a:t>** Иванов В.А., Шарапов Н.В., </a:t>
            </a:r>
            <a:r>
              <a:rPr lang="ru-RU" sz="1200" dirty="0" err="1">
                <a:solidFill>
                  <a:schemeClr val="accent1">
                    <a:lumMod val="50000"/>
                  </a:schemeClr>
                </a:solidFill>
                <a:latin typeface="Calibri" pitchFamily="34" charset="0"/>
              </a:rPr>
              <a:t>Заплатников</a:t>
            </a:r>
            <a:r>
              <a:rPr lang="ru-RU" sz="1200" dirty="0">
                <a:solidFill>
                  <a:schemeClr val="accent1">
                    <a:lumMod val="50000"/>
                  </a:schemeClr>
                </a:solidFill>
                <a:latin typeface="Calibri" pitchFamily="34" charset="0"/>
              </a:rPr>
              <a:t> А.Л. Состояние здоровья часто болеющих детей и повышение эффективности их </a:t>
            </a:r>
            <a:r>
              <a:rPr lang="ru-RU" sz="1200" dirty="0" err="1">
                <a:solidFill>
                  <a:schemeClr val="accent1">
                    <a:lumMod val="50000"/>
                  </a:schemeClr>
                </a:solidFill>
                <a:latin typeface="Calibri" pitchFamily="34" charset="0"/>
              </a:rPr>
              <a:t>санатрного</a:t>
            </a:r>
            <a:r>
              <a:rPr lang="ru-RU" sz="1200" dirty="0">
                <a:solidFill>
                  <a:schemeClr val="accent1">
                    <a:lumMod val="50000"/>
                  </a:schemeClr>
                </a:solidFill>
                <a:latin typeface="Calibri" pitchFamily="34" charset="0"/>
              </a:rPr>
              <a:t> оздоровления // РМЖ. – 2007. - </a:t>
            </a:r>
            <a:r>
              <a:rPr lang="en-US" sz="1200" dirty="0">
                <a:solidFill>
                  <a:schemeClr val="accent1">
                    <a:lumMod val="50000"/>
                  </a:schemeClr>
                </a:solidFill>
                <a:latin typeface="Calibri" pitchFamily="34" charset="0"/>
              </a:rPr>
              <a:t>http://www.rmj.ru/articles_5509.htm</a:t>
            </a:r>
            <a:endParaRPr lang="ru-RU" sz="1200" dirty="0">
              <a:solidFill>
                <a:schemeClr val="accent1">
                  <a:lumMod val="50000"/>
                </a:schemeClr>
              </a:solidFill>
              <a:latin typeface="Calibri" pitchFamily="34" charset="0"/>
            </a:endParaRPr>
          </a:p>
          <a:p>
            <a:pPr fontAlgn="auto">
              <a:spcBef>
                <a:spcPts val="0"/>
              </a:spcBef>
              <a:spcAft>
                <a:spcPts val="0"/>
              </a:spcAft>
              <a:defRPr/>
            </a:pPr>
            <a:r>
              <a:rPr lang="ru-RU" sz="1200" dirty="0">
                <a:solidFill>
                  <a:schemeClr val="accent1">
                    <a:lumMod val="50000"/>
                  </a:schemeClr>
                </a:solidFill>
                <a:latin typeface="Calibri" pitchFamily="34" charset="0"/>
              </a:rPr>
              <a:t>***Современные подходы к лечению и реабилитации часто болеющих детей: Пособие для врачей/ под </a:t>
            </a:r>
            <a:r>
              <a:rPr lang="ru-RU" sz="1200" dirty="0" err="1">
                <a:solidFill>
                  <a:schemeClr val="accent1">
                    <a:lumMod val="50000"/>
                  </a:schemeClr>
                </a:solidFill>
                <a:latin typeface="Calibri" pitchFamily="34" charset="0"/>
              </a:rPr>
              <a:t>ред</a:t>
            </a:r>
            <a:r>
              <a:rPr lang="ru-RU" sz="1200" dirty="0">
                <a:solidFill>
                  <a:schemeClr val="accent1">
                    <a:lumMod val="50000"/>
                  </a:schemeClr>
                </a:solidFill>
                <a:latin typeface="Calibri" pitchFamily="34" charset="0"/>
              </a:rPr>
              <a:t> </a:t>
            </a:r>
            <a:r>
              <a:rPr lang="ru-RU" sz="1200" dirty="0" err="1">
                <a:solidFill>
                  <a:schemeClr val="accent1">
                    <a:lumMod val="50000"/>
                  </a:schemeClr>
                </a:solidFill>
                <a:latin typeface="Calibri" pitchFamily="34" charset="0"/>
              </a:rPr>
              <a:t>Л.С.Балевой</a:t>
            </a:r>
            <a:r>
              <a:rPr lang="ru-RU" sz="1200" dirty="0">
                <a:solidFill>
                  <a:schemeClr val="accent1">
                    <a:lumMod val="50000"/>
                  </a:schemeClr>
                </a:solidFill>
                <a:latin typeface="Calibri" pitchFamily="34" charset="0"/>
              </a:rPr>
              <a:t>, Н.А.Коровиной, </a:t>
            </a:r>
            <a:r>
              <a:rPr lang="ru-RU" sz="1200" dirty="0" err="1">
                <a:solidFill>
                  <a:schemeClr val="accent1">
                    <a:lumMod val="50000"/>
                  </a:schemeClr>
                </a:solidFill>
                <a:latin typeface="Calibri" pitchFamily="34" charset="0"/>
              </a:rPr>
              <a:t>В.К.Таточенко</a:t>
            </a:r>
            <a:r>
              <a:rPr lang="ru-RU" sz="1200" dirty="0">
                <a:solidFill>
                  <a:schemeClr val="accent1">
                    <a:lumMod val="50000"/>
                  </a:schemeClr>
                </a:solidFill>
                <a:latin typeface="Calibri" pitchFamily="34" charset="0"/>
              </a:rPr>
              <a:t>. – М.: Агентство Медицинского маркетинга, 2006. – 56 с. </a:t>
            </a:r>
            <a:endParaRPr lang="en-US" sz="1200" dirty="0" err="1">
              <a:solidFill>
                <a:schemeClr val="accent1">
                  <a:lumMod val="50000"/>
                </a:schemeClr>
              </a:solidFill>
              <a:latin typeface="Calibri" pitchFamily="34" charset="0"/>
            </a:endParaRPr>
          </a:p>
        </p:txBody>
      </p:sp>
      <p:cxnSp>
        <p:nvCxnSpPr>
          <p:cNvPr id="7" name="Прямая соединительная линия 6"/>
          <p:cNvCxnSpPr/>
          <p:nvPr/>
        </p:nvCxnSpPr>
        <p:spPr>
          <a:xfrm>
            <a:off x="1115616" y="1005681"/>
            <a:ext cx="7812360"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49029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152400" y="108384"/>
            <a:ext cx="8629939" cy="777875"/>
          </a:xfrm>
          <a:prstGeom prst="rect">
            <a:avLst/>
          </a:prstGeom>
        </p:spPr>
        <p:txBody>
          <a:bodyPr/>
          <a:lstStyle/>
          <a:p>
            <a:pPr algn="l" eaLnBrk="1" hangingPunct="1">
              <a:defRPr/>
            </a:pPr>
            <a:r>
              <a:rPr lang="ru-RU" sz="3600" b="1" dirty="0" smtClean="0">
                <a:solidFill>
                  <a:srgbClr val="0070C0"/>
                </a:solidFill>
                <a:latin typeface="Cambria" panose="02040503050406030204" pitchFamily="18" charset="0"/>
              </a:rPr>
              <a:t>Особенности иммунного ответа у ЧБД</a:t>
            </a:r>
            <a:endParaRPr lang="en-US" sz="3600" b="1" dirty="0" smtClean="0">
              <a:solidFill>
                <a:srgbClr val="0070C0"/>
              </a:solidFill>
              <a:latin typeface="Cambria" panose="02040503050406030204" pitchFamily="18" charset="0"/>
            </a:endParaRPr>
          </a:p>
        </p:txBody>
      </p:sp>
      <p:sp>
        <p:nvSpPr>
          <p:cNvPr id="61443" name="Text Box 3"/>
          <p:cNvSpPr txBox="1">
            <a:spLocks noChangeArrowheads="1"/>
          </p:cNvSpPr>
          <p:nvPr/>
        </p:nvSpPr>
        <p:spPr bwMode="auto">
          <a:xfrm>
            <a:off x="5521614" y="6247473"/>
            <a:ext cx="3260725" cy="473075"/>
          </a:xfrm>
          <a:prstGeom prst="rect">
            <a:avLst/>
          </a:prstGeom>
          <a:noFill/>
          <a:ln w="9525">
            <a:noFill/>
            <a:miter lim="800000"/>
            <a:headEnd/>
            <a:tailEnd/>
          </a:ln>
        </p:spPr>
        <p:txBody>
          <a:bodyPr>
            <a:spAutoFit/>
          </a:bodyPr>
          <a:lstStyle/>
          <a:p>
            <a:pPr algn="r" eaLnBrk="0" hangingPunct="0"/>
            <a:r>
              <a:rPr lang="ru-RU" sz="1600" i="1" dirty="0" err="1">
                <a:solidFill>
                  <a:schemeClr val="bg1">
                    <a:lumMod val="50000"/>
                  </a:schemeClr>
                </a:solidFill>
              </a:rPr>
              <a:t>В.К.Таточенко</a:t>
            </a:r>
            <a:r>
              <a:rPr lang="ru-RU" sz="1600" i="1" dirty="0">
                <a:solidFill>
                  <a:schemeClr val="bg1">
                    <a:lumMod val="50000"/>
                  </a:schemeClr>
                </a:solidFill>
              </a:rPr>
              <a:t>, НЦЗД РАМН</a:t>
            </a:r>
            <a:endParaRPr lang="en-US" sz="1600" i="1" dirty="0">
              <a:solidFill>
                <a:schemeClr val="bg1">
                  <a:lumMod val="50000"/>
                </a:schemeClr>
              </a:solidFill>
            </a:endParaRPr>
          </a:p>
          <a:p>
            <a:pPr eaLnBrk="0" hangingPunct="0"/>
            <a:endParaRPr lang="en-US" sz="900" i="1" dirty="0">
              <a:solidFill>
                <a:schemeClr val="bg1">
                  <a:lumMod val="50000"/>
                </a:schemeClr>
              </a:solidFill>
            </a:endParaRPr>
          </a:p>
        </p:txBody>
      </p:sp>
      <p:sp>
        <p:nvSpPr>
          <p:cNvPr id="109572" name="Rectangle 4"/>
          <p:cNvSpPr>
            <a:spLocks noChangeArrowheads="1"/>
          </p:cNvSpPr>
          <p:nvPr/>
        </p:nvSpPr>
        <p:spPr bwMode="auto">
          <a:xfrm>
            <a:off x="263237" y="1805503"/>
            <a:ext cx="7924800" cy="4441970"/>
          </a:xfrm>
          <a:prstGeom prst="rect">
            <a:avLst/>
          </a:prstGeom>
          <a:ln>
            <a:solidFill>
              <a:schemeClr val="bg1"/>
            </a:solidFill>
            <a:headEnd/>
            <a:tailEnd/>
          </a:ln>
        </p:spPr>
        <p:style>
          <a:lnRef idx="2">
            <a:schemeClr val="accent1"/>
          </a:lnRef>
          <a:fillRef idx="1">
            <a:schemeClr val="lt1"/>
          </a:fillRef>
          <a:effectRef idx="0">
            <a:schemeClr val="accent1"/>
          </a:effectRef>
          <a:fontRef idx="minor">
            <a:schemeClr val="dk1"/>
          </a:fontRef>
        </p:style>
        <p:txBody>
          <a:bodyPr/>
          <a:lstStyle/>
          <a:p>
            <a:pPr marL="342900" indent="-342900">
              <a:lnSpc>
                <a:spcPct val="90000"/>
              </a:lnSpc>
              <a:spcBef>
                <a:spcPct val="20000"/>
              </a:spcBef>
              <a:buSzPct val="160000"/>
              <a:defRPr/>
            </a:pPr>
            <a:endParaRPr lang="ru-RU" sz="1400" b="1" dirty="0">
              <a:solidFill>
                <a:srgbClr val="2C2C84"/>
              </a:solidFill>
              <a:latin typeface="Comic Sans MS" pitchFamily="66" charset="0"/>
            </a:endParaRPr>
          </a:p>
          <a:p>
            <a:pPr marL="342900" indent="-342900">
              <a:lnSpc>
                <a:spcPct val="90000"/>
              </a:lnSpc>
              <a:spcBef>
                <a:spcPct val="20000"/>
              </a:spcBef>
              <a:buSzPct val="160000"/>
              <a:buFont typeface="Wingdings" panose="05000000000000000000" pitchFamily="2" charset="2"/>
              <a:buChar char="ü"/>
              <a:defRPr/>
            </a:pPr>
            <a:r>
              <a:rPr lang="ru-RU" sz="2000" b="1" dirty="0" smtClean="0">
                <a:solidFill>
                  <a:srgbClr val="2C2C84"/>
                </a:solidFill>
                <a:latin typeface="Cambria" panose="02040503050406030204" pitchFamily="18" charset="0"/>
              </a:rPr>
              <a:t>Снижение </a:t>
            </a:r>
            <a:r>
              <a:rPr lang="ru-RU" sz="2000" b="1" dirty="0">
                <a:solidFill>
                  <a:srgbClr val="2C2C84"/>
                </a:solidFill>
                <a:latin typeface="Cambria" panose="02040503050406030204" pitchFamily="18" charset="0"/>
              </a:rPr>
              <a:t>количества и функциональной активности </a:t>
            </a:r>
            <a:r>
              <a:rPr lang="ru-RU" sz="2000" b="1" dirty="0" smtClean="0">
                <a:solidFill>
                  <a:srgbClr val="2C2C84"/>
                </a:solidFill>
                <a:latin typeface="Cambria" panose="02040503050406030204" pitchFamily="18" charset="0"/>
              </a:rPr>
              <a:t>Т-лимфоцитов</a:t>
            </a:r>
            <a:endParaRPr lang="ru-RU" sz="2000" b="1" dirty="0">
              <a:solidFill>
                <a:srgbClr val="2C2C84"/>
              </a:solidFill>
              <a:latin typeface="Cambria" panose="02040503050406030204" pitchFamily="18" charset="0"/>
            </a:endParaRPr>
          </a:p>
          <a:p>
            <a:pPr marL="342900" indent="-342900">
              <a:lnSpc>
                <a:spcPct val="90000"/>
              </a:lnSpc>
              <a:spcBef>
                <a:spcPct val="20000"/>
              </a:spcBef>
              <a:buSzPct val="160000"/>
              <a:buFont typeface="Wingdings" panose="05000000000000000000" pitchFamily="2" charset="2"/>
              <a:buChar char="ü"/>
              <a:defRPr/>
            </a:pPr>
            <a:endParaRPr lang="ru-RU" sz="2000" b="1" dirty="0" smtClean="0">
              <a:solidFill>
                <a:srgbClr val="2C2C84"/>
              </a:solidFill>
              <a:latin typeface="Cambria" panose="02040503050406030204" pitchFamily="18" charset="0"/>
            </a:endParaRPr>
          </a:p>
          <a:p>
            <a:pPr marL="342900" indent="-342900">
              <a:lnSpc>
                <a:spcPct val="90000"/>
              </a:lnSpc>
              <a:spcBef>
                <a:spcPct val="20000"/>
              </a:spcBef>
              <a:buSzPct val="160000"/>
              <a:buFont typeface="Wingdings" panose="05000000000000000000" pitchFamily="2" charset="2"/>
              <a:buChar char="ü"/>
              <a:defRPr/>
            </a:pPr>
            <a:r>
              <a:rPr lang="ru-RU" sz="2000" b="1" dirty="0" smtClean="0">
                <a:solidFill>
                  <a:srgbClr val="2C2C84"/>
                </a:solidFill>
                <a:latin typeface="Cambria" panose="02040503050406030204" pitchFamily="18" charset="0"/>
              </a:rPr>
              <a:t>Дефицит </a:t>
            </a:r>
            <a:r>
              <a:rPr lang="ru-RU" sz="2000" b="1" dirty="0">
                <a:solidFill>
                  <a:srgbClr val="2C2C84"/>
                </a:solidFill>
                <a:latin typeface="Cambria" panose="02040503050406030204" pitchFamily="18" charset="0"/>
              </a:rPr>
              <a:t>синтеза специфических антител (</a:t>
            </a:r>
            <a:r>
              <a:rPr lang="en-US" sz="2000" b="1" dirty="0" err="1">
                <a:solidFill>
                  <a:srgbClr val="2C2C84"/>
                </a:solidFill>
                <a:latin typeface="Cambria" panose="02040503050406030204" pitchFamily="18" charset="0"/>
              </a:rPr>
              <a:t>IgG</a:t>
            </a:r>
            <a:r>
              <a:rPr lang="en-US" sz="2000" b="1" dirty="0">
                <a:solidFill>
                  <a:srgbClr val="2C2C84"/>
                </a:solidFill>
                <a:latin typeface="Cambria" panose="02040503050406030204" pitchFamily="18" charset="0"/>
              </a:rPr>
              <a:t>, </a:t>
            </a:r>
            <a:r>
              <a:rPr lang="en-US" sz="2000" b="1" dirty="0" err="1">
                <a:solidFill>
                  <a:srgbClr val="2C2C84"/>
                </a:solidFill>
                <a:latin typeface="Cambria" panose="02040503050406030204" pitchFamily="18" charset="0"/>
              </a:rPr>
              <a:t>IgA</a:t>
            </a:r>
            <a:r>
              <a:rPr lang="ru-RU" sz="2000" b="1" dirty="0">
                <a:solidFill>
                  <a:srgbClr val="2C2C84"/>
                </a:solidFill>
                <a:latin typeface="Cambria" panose="02040503050406030204" pitchFamily="18" charset="0"/>
              </a:rPr>
              <a:t>)</a:t>
            </a:r>
          </a:p>
          <a:p>
            <a:pPr marL="342900" indent="-342900">
              <a:lnSpc>
                <a:spcPct val="90000"/>
              </a:lnSpc>
              <a:spcBef>
                <a:spcPct val="20000"/>
              </a:spcBef>
              <a:buSzPct val="160000"/>
              <a:buFont typeface="Wingdings" panose="05000000000000000000" pitchFamily="2" charset="2"/>
              <a:buChar char="ü"/>
              <a:defRPr/>
            </a:pPr>
            <a:endParaRPr lang="ru-RU" sz="2000" b="1" dirty="0">
              <a:solidFill>
                <a:srgbClr val="2C2C84"/>
              </a:solidFill>
              <a:latin typeface="Cambria" panose="02040503050406030204" pitchFamily="18" charset="0"/>
            </a:endParaRPr>
          </a:p>
          <a:p>
            <a:pPr marL="342900" indent="-342900">
              <a:lnSpc>
                <a:spcPct val="90000"/>
              </a:lnSpc>
              <a:spcBef>
                <a:spcPct val="20000"/>
              </a:spcBef>
              <a:buSzPct val="160000"/>
              <a:buFont typeface="Wingdings" panose="05000000000000000000" pitchFamily="2" charset="2"/>
              <a:buChar char="ü"/>
              <a:defRPr/>
            </a:pPr>
            <a:r>
              <a:rPr lang="ru-RU" sz="2000" b="1" dirty="0">
                <a:solidFill>
                  <a:srgbClr val="2C2C84"/>
                </a:solidFill>
                <a:latin typeface="Cambria" panose="02040503050406030204" pitchFamily="18" charset="0"/>
              </a:rPr>
              <a:t>Дефект местного иммунитета (снижение уровня секреторных </a:t>
            </a:r>
            <a:r>
              <a:rPr lang="en-US" sz="2000" b="1" dirty="0" err="1">
                <a:solidFill>
                  <a:srgbClr val="2C2C84"/>
                </a:solidFill>
                <a:latin typeface="Cambria" panose="02040503050406030204" pitchFamily="18" charset="0"/>
              </a:rPr>
              <a:t>IgA</a:t>
            </a:r>
            <a:r>
              <a:rPr lang="ru-RU" sz="2000" b="1" dirty="0">
                <a:solidFill>
                  <a:srgbClr val="2C2C84"/>
                </a:solidFill>
                <a:latin typeface="Cambria" panose="02040503050406030204" pitchFamily="18" charset="0"/>
              </a:rPr>
              <a:t> в слизистых оболочках, активности лизоцима в секретах)</a:t>
            </a:r>
          </a:p>
          <a:p>
            <a:pPr marL="342900" indent="-342900">
              <a:lnSpc>
                <a:spcPct val="90000"/>
              </a:lnSpc>
              <a:spcBef>
                <a:spcPct val="20000"/>
              </a:spcBef>
              <a:buSzPct val="160000"/>
              <a:buFont typeface="Wingdings" panose="05000000000000000000" pitchFamily="2" charset="2"/>
              <a:buChar char="ü"/>
              <a:defRPr/>
            </a:pPr>
            <a:endParaRPr lang="ru-RU" sz="2000" b="1" dirty="0">
              <a:solidFill>
                <a:srgbClr val="2C2C84"/>
              </a:solidFill>
              <a:latin typeface="Cambria" panose="02040503050406030204" pitchFamily="18" charset="0"/>
            </a:endParaRPr>
          </a:p>
          <a:p>
            <a:pPr marL="342900" indent="-342900">
              <a:lnSpc>
                <a:spcPct val="90000"/>
              </a:lnSpc>
              <a:spcBef>
                <a:spcPct val="20000"/>
              </a:spcBef>
              <a:buSzPct val="160000"/>
              <a:buFont typeface="Wingdings" panose="05000000000000000000" pitchFamily="2" charset="2"/>
              <a:buChar char="ü"/>
              <a:defRPr/>
            </a:pPr>
            <a:r>
              <a:rPr lang="ru-RU" sz="2000" b="1" dirty="0">
                <a:solidFill>
                  <a:srgbClr val="FF0000"/>
                </a:solidFill>
                <a:latin typeface="Cambria" panose="02040503050406030204" pitchFamily="18" charset="0"/>
              </a:rPr>
              <a:t>Недостаточность неспецифических факторов защиты (фагоцитарной системы и активности интерферонов)</a:t>
            </a:r>
          </a:p>
          <a:p>
            <a:pPr marL="342900" indent="-342900">
              <a:lnSpc>
                <a:spcPct val="90000"/>
              </a:lnSpc>
              <a:spcBef>
                <a:spcPct val="20000"/>
              </a:spcBef>
              <a:buSzPct val="160000"/>
              <a:buFont typeface="Wingdings" panose="05000000000000000000" pitchFamily="2" charset="2"/>
              <a:buChar char="ü"/>
              <a:defRPr/>
            </a:pPr>
            <a:endParaRPr lang="ru-RU" sz="2000" b="1" dirty="0">
              <a:solidFill>
                <a:srgbClr val="FF0000"/>
              </a:solidFill>
              <a:latin typeface="Cambria" panose="02040503050406030204" pitchFamily="18" charset="0"/>
            </a:endParaRPr>
          </a:p>
          <a:p>
            <a:pPr marL="342900" indent="-342900">
              <a:lnSpc>
                <a:spcPct val="90000"/>
              </a:lnSpc>
              <a:spcBef>
                <a:spcPct val="20000"/>
              </a:spcBef>
              <a:buSzPct val="160000"/>
              <a:buFont typeface="Wingdings" panose="05000000000000000000" pitchFamily="2" charset="2"/>
              <a:buChar char="ü"/>
              <a:defRPr/>
            </a:pPr>
            <a:r>
              <a:rPr lang="ru-RU" sz="2000" b="1" dirty="0">
                <a:solidFill>
                  <a:srgbClr val="FF0000"/>
                </a:solidFill>
                <a:latin typeface="Cambria" panose="02040503050406030204" pitchFamily="18" charset="0"/>
              </a:rPr>
              <a:t>Нарушение формирования иммунологической памяти</a:t>
            </a:r>
          </a:p>
          <a:p>
            <a:pPr marL="342900" indent="-342900">
              <a:lnSpc>
                <a:spcPct val="90000"/>
              </a:lnSpc>
              <a:spcBef>
                <a:spcPct val="20000"/>
              </a:spcBef>
              <a:buSzPct val="160000"/>
              <a:buFont typeface="Wingdings" panose="05000000000000000000" pitchFamily="2" charset="2"/>
              <a:buChar char="ü"/>
              <a:defRPr/>
            </a:pPr>
            <a:endParaRPr lang="ru-RU" sz="20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66151181"/>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lnSpc>
                <a:spcPct val="100000"/>
              </a:lnSpc>
            </a:pPr>
            <a:r>
              <a:rPr lang="ru-RU" altLang="ru-RU" sz="3200" dirty="0" smtClean="0">
                <a:latin typeface="Arial" charset="0"/>
                <a:ea typeface="ＭＳ Ｐゴシック" pitchFamily="34" charset="-128"/>
                <a:cs typeface="Arial" charset="0"/>
              </a:rPr>
              <a:t>Параметры клеточного иммунитета</a:t>
            </a:r>
            <a:r>
              <a:rPr lang="ru-RU" altLang="ru-RU" sz="3200" dirty="0">
                <a:latin typeface="Arial" charset="0"/>
                <a:ea typeface="ＭＳ Ｐゴシック" pitchFamily="34" charset="-128"/>
                <a:cs typeface="Arial" charset="0"/>
              </a:rPr>
              <a:t> </a:t>
            </a:r>
            <a:r>
              <a:rPr lang="ru-RU" altLang="ru-RU" sz="3200" dirty="0" smtClean="0">
                <a:latin typeface="Arial" charset="0"/>
                <a:ea typeface="ＭＳ Ｐゴシック" pitchFamily="34" charset="-128"/>
                <a:cs typeface="Arial" charset="0"/>
              </a:rPr>
              <a:t> у часто болеющих детей</a:t>
            </a:r>
            <a:endParaRPr lang="en-US" altLang="ru-RU" sz="3200" dirty="0" smtClean="0">
              <a:latin typeface="Arial" charset="0"/>
              <a:ea typeface="ＭＳ Ｐゴシック" pitchFamily="34" charset="-128"/>
              <a:cs typeface="Arial" charset="0"/>
            </a:endParaRPr>
          </a:p>
        </p:txBody>
      </p:sp>
      <p:sp>
        <p:nvSpPr>
          <p:cNvPr id="40963" name="Text Box 3"/>
          <p:cNvSpPr txBox="1">
            <a:spLocks noChangeArrowheads="1"/>
          </p:cNvSpPr>
          <p:nvPr/>
        </p:nvSpPr>
        <p:spPr bwMode="auto">
          <a:xfrm>
            <a:off x="4630738" y="5065713"/>
            <a:ext cx="33607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spcBef>
                <a:spcPct val="50000"/>
              </a:spcBef>
              <a:buFontTx/>
              <a:buNone/>
            </a:pPr>
            <a:r>
              <a:rPr lang="ru-RU" altLang="ru-RU" sz="1800" dirty="0">
                <a:solidFill>
                  <a:schemeClr val="accent6">
                    <a:lumMod val="75000"/>
                  </a:schemeClr>
                </a:solidFill>
              </a:rPr>
              <a:t>Регион с очень высоким уровнем загрязнения окружающей среды</a:t>
            </a:r>
          </a:p>
        </p:txBody>
      </p:sp>
      <p:sp>
        <p:nvSpPr>
          <p:cNvPr id="40964" name="Text Box 5"/>
          <p:cNvSpPr txBox="1">
            <a:spLocks noChangeArrowheads="1"/>
          </p:cNvSpPr>
          <p:nvPr/>
        </p:nvSpPr>
        <p:spPr bwMode="auto">
          <a:xfrm>
            <a:off x="581025" y="5065713"/>
            <a:ext cx="33607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spcBef>
                <a:spcPct val="50000"/>
              </a:spcBef>
              <a:buFontTx/>
              <a:buNone/>
            </a:pPr>
            <a:r>
              <a:rPr lang="ru-RU" altLang="ru-RU" sz="1800" dirty="0">
                <a:solidFill>
                  <a:schemeClr val="accent6">
                    <a:lumMod val="75000"/>
                  </a:schemeClr>
                </a:solidFill>
              </a:rPr>
              <a:t>Регион с умеренным </a:t>
            </a:r>
            <a:r>
              <a:rPr lang="en-US" altLang="ru-RU" sz="1800" dirty="0">
                <a:solidFill>
                  <a:schemeClr val="accent6">
                    <a:lumMod val="75000"/>
                  </a:schemeClr>
                </a:solidFill>
              </a:rPr>
              <a:t/>
            </a:r>
            <a:br>
              <a:rPr lang="en-US" altLang="ru-RU" sz="1800" dirty="0">
                <a:solidFill>
                  <a:schemeClr val="accent6">
                    <a:lumMod val="75000"/>
                  </a:schemeClr>
                </a:solidFill>
              </a:rPr>
            </a:br>
            <a:r>
              <a:rPr lang="ru-RU" altLang="ru-RU" sz="1800" dirty="0">
                <a:solidFill>
                  <a:schemeClr val="accent6">
                    <a:lumMod val="75000"/>
                  </a:schemeClr>
                </a:solidFill>
              </a:rPr>
              <a:t>уровнем загрязнения окружающей среды</a:t>
            </a:r>
          </a:p>
        </p:txBody>
      </p:sp>
      <p:graphicFrame>
        <p:nvGraphicFramePr>
          <p:cNvPr id="8" name="Chart 7"/>
          <p:cNvGraphicFramePr>
            <a:graphicFrameLocks noGrp="1"/>
          </p:cNvGraphicFramePr>
          <p:nvPr/>
        </p:nvGraphicFramePr>
        <p:xfrm>
          <a:off x="-48670" y="1662291"/>
          <a:ext cx="4883150" cy="31511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noGrp="1"/>
          </p:cNvGraphicFramePr>
          <p:nvPr/>
        </p:nvGraphicFramePr>
        <p:xfrm>
          <a:off x="3793076" y="1662291"/>
          <a:ext cx="4876800" cy="31115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733309" y="6206837"/>
            <a:ext cx="1953491" cy="307777"/>
          </a:xfrm>
          <a:prstGeom prst="rect">
            <a:avLst/>
          </a:prstGeom>
          <a:noFill/>
        </p:spPr>
        <p:txBody>
          <a:bodyPr wrap="square" rtlCol="0">
            <a:spAutoFit/>
          </a:bodyPr>
          <a:lstStyle/>
          <a:p>
            <a:r>
              <a:rPr lang="ru-RU" sz="1400" i="1" dirty="0" smtClean="0">
                <a:solidFill>
                  <a:schemeClr val="bg1">
                    <a:lumMod val="50000"/>
                  </a:schemeClr>
                </a:solidFill>
              </a:rPr>
              <a:t>Чеботарева Т.А., 2010</a:t>
            </a:r>
            <a:endParaRPr lang="ru-RU" sz="1400" i="1" dirty="0">
              <a:solidFill>
                <a:schemeClr val="bg1">
                  <a:lumMod val="50000"/>
                </a:schemeClr>
              </a:solidFill>
            </a:endParaRPr>
          </a:p>
        </p:txBody>
      </p:sp>
    </p:spTree>
    <p:extLst>
      <p:ext uri="{BB962C8B-B14F-4D97-AF65-F5344CB8AC3E}">
        <p14:creationId xmlns:p14="http://schemas.microsoft.com/office/powerpoint/2010/main" val="84024732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lnSpc>
                <a:spcPct val="100000"/>
              </a:lnSpc>
            </a:pPr>
            <a:r>
              <a:rPr lang="ru-RU" altLang="ru-RU" sz="3200" dirty="0" smtClean="0">
                <a:solidFill>
                  <a:srgbClr val="0070C0"/>
                </a:solidFill>
                <a:latin typeface="Arial" charset="0"/>
                <a:ea typeface="ＭＳ Ｐゴシック" pitchFamily="34" charset="-128"/>
                <a:cs typeface="Arial" charset="0"/>
              </a:rPr>
              <a:t>Параметры иммунитета </a:t>
            </a:r>
            <a:r>
              <a:rPr lang="en-US" altLang="ru-RU" sz="3200" dirty="0" smtClean="0">
                <a:solidFill>
                  <a:srgbClr val="0070C0"/>
                </a:solidFill>
                <a:latin typeface="Arial" charset="0"/>
                <a:ea typeface="ＭＳ Ｐゴシック" pitchFamily="34" charset="-128"/>
                <a:cs typeface="Arial" charset="0"/>
              </a:rPr>
              <a:t/>
            </a:r>
            <a:br>
              <a:rPr lang="en-US" altLang="ru-RU" sz="3200" dirty="0" smtClean="0">
                <a:solidFill>
                  <a:srgbClr val="0070C0"/>
                </a:solidFill>
                <a:latin typeface="Arial" charset="0"/>
                <a:ea typeface="ＭＳ Ｐゴシック" pitchFamily="34" charset="-128"/>
                <a:cs typeface="Arial" charset="0"/>
              </a:rPr>
            </a:br>
            <a:r>
              <a:rPr lang="ru-RU" altLang="ru-RU" sz="3200" dirty="0" smtClean="0">
                <a:solidFill>
                  <a:srgbClr val="0070C0"/>
                </a:solidFill>
                <a:latin typeface="Arial" charset="0"/>
                <a:ea typeface="ＭＳ Ｐゴシック" pitchFamily="34" charset="-128"/>
                <a:cs typeface="Arial" charset="0"/>
              </a:rPr>
              <a:t>у часто болеющих детей</a:t>
            </a:r>
            <a:endParaRPr lang="en-US" altLang="ru-RU" sz="3200" dirty="0" smtClean="0">
              <a:solidFill>
                <a:srgbClr val="0070C0"/>
              </a:solidFill>
              <a:latin typeface="Arial" charset="0"/>
              <a:ea typeface="ＭＳ Ｐゴシック" pitchFamily="34" charset="-128"/>
              <a:cs typeface="Arial" charset="0"/>
            </a:endParaRPr>
          </a:p>
        </p:txBody>
      </p:sp>
      <p:sp>
        <p:nvSpPr>
          <p:cNvPr id="41987" name="AutoShape 8"/>
          <p:cNvSpPr>
            <a:spLocks noChangeArrowheads="1"/>
          </p:cNvSpPr>
          <p:nvPr/>
        </p:nvSpPr>
        <p:spPr bwMode="auto">
          <a:xfrm>
            <a:off x="490538" y="1984375"/>
            <a:ext cx="720725" cy="1238250"/>
          </a:xfrm>
          <a:prstGeom prst="upArrow">
            <a:avLst>
              <a:gd name="adj1" fmla="val 50000"/>
              <a:gd name="adj2" fmla="val 39993"/>
            </a:avLst>
          </a:prstGeom>
          <a:gradFill rotWithShape="1">
            <a:gsLst>
              <a:gs pos="0">
                <a:srgbClr val="FA5700"/>
              </a:gs>
              <a:gs pos="100000">
                <a:srgbClr val="FFC238"/>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endParaRPr lang="ru-RU" altLang="ru-RU" sz="1800"/>
          </a:p>
        </p:txBody>
      </p:sp>
      <p:sp>
        <p:nvSpPr>
          <p:cNvPr id="41988" name="Прямоугольник 1"/>
          <p:cNvSpPr>
            <a:spLocks noChangeArrowheads="1"/>
          </p:cNvSpPr>
          <p:nvPr/>
        </p:nvSpPr>
        <p:spPr bwMode="auto">
          <a:xfrm>
            <a:off x="1431925" y="3565525"/>
            <a:ext cx="33607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hangingPunct="1">
              <a:spcBef>
                <a:spcPct val="0"/>
              </a:spcBef>
              <a:buFontTx/>
              <a:buNone/>
            </a:pPr>
            <a:r>
              <a:rPr lang="ru-RU" altLang="ru-RU" sz="1800" b="1">
                <a:solidFill>
                  <a:srgbClr val="376092"/>
                </a:solidFill>
              </a:rPr>
              <a:t>Снижение уровня </a:t>
            </a:r>
            <a:r>
              <a:rPr lang="en-US" altLang="ru-RU" sz="1800" b="1">
                <a:solidFill>
                  <a:srgbClr val="376092"/>
                </a:solidFill>
              </a:rPr>
              <a:t/>
            </a:r>
            <a:br>
              <a:rPr lang="en-US" altLang="ru-RU" sz="1800" b="1">
                <a:solidFill>
                  <a:srgbClr val="376092"/>
                </a:solidFill>
              </a:rPr>
            </a:br>
            <a:r>
              <a:rPr lang="en-US" altLang="ru-RU" sz="1800" b="1">
                <a:solidFill>
                  <a:srgbClr val="376092"/>
                </a:solidFill>
              </a:rPr>
              <a:t>IgA</a:t>
            </a:r>
            <a:r>
              <a:rPr lang="ru-RU" altLang="ru-RU" sz="1800" b="1">
                <a:solidFill>
                  <a:srgbClr val="376092"/>
                </a:solidFill>
              </a:rPr>
              <a:t> </a:t>
            </a:r>
            <a:r>
              <a:rPr lang="en-US" altLang="ru-RU" sz="1800" b="1">
                <a:solidFill>
                  <a:srgbClr val="376092"/>
                </a:solidFill>
              </a:rPr>
              <a:t>1,26 [1,1;1,7] </a:t>
            </a:r>
            <a:r>
              <a:rPr lang="ru-RU" altLang="ru-RU" sz="1800" b="1">
                <a:solidFill>
                  <a:srgbClr val="376092"/>
                </a:solidFill>
              </a:rPr>
              <a:t>г/л </a:t>
            </a:r>
            <a:r>
              <a:rPr lang="en-US" altLang="ru-RU" sz="1800" b="1">
                <a:solidFill>
                  <a:srgbClr val="376092"/>
                </a:solidFill>
              </a:rPr>
              <a:t/>
            </a:r>
            <a:br>
              <a:rPr lang="en-US" altLang="ru-RU" sz="1800" b="1">
                <a:solidFill>
                  <a:srgbClr val="376092"/>
                </a:solidFill>
              </a:rPr>
            </a:br>
            <a:r>
              <a:rPr lang="ru-RU" altLang="ru-RU" sz="1800" b="1">
                <a:solidFill>
                  <a:srgbClr val="376092"/>
                </a:solidFill>
              </a:rPr>
              <a:t>по сравнению </a:t>
            </a:r>
            <a:r>
              <a:rPr lang="en-US" altLang="ru-RU" sz="1800" b="1">
                <a:solidFill>
                  <a:srgbClr val="376092"/>
                </a:solidFill>
              </a:rPr>
              <a:t/>
            </a:r>
            <a:br>
              <a:rPr lang="en-US" altLang="ru-RU" sz="1800" b="1">
                <a:solidFill>
                  <a:srgbClr val="376092"/>
                </a:solidFill>
              </a:rPr>
            </a:br>
            <a:r>
              <a:rPr lang="ru-RU" altLang="ru-RU" sz="1800" b="1">
                <a:solidFill>
                  <a:srgbClr val="376092"/>
                </a:solidFill>
              </a:rPr>
              <a:t>с</a:t>
            </a:r>
            <a:r>
              <a:rPr lang="en-US" altLang="ru-RU" sz="1800" b="1">
                <a:solidFill>
                  <a:srgbClr val="376092"/>
                </a:solidFill>
              </a:rPr>
              <a:t> </a:t>
            </a:r>
            <a:r>
              <a:rPr lang="ru-RU" altLang="ru-RU" sz="1800" b="1">
                <a:solidFill>
                  <a:srgbClr val="376092"/>
                </a:solidFill>
              </a:rPr>
              <a:t>региональными </a:t>
            </a:r>
            <a:r>
              <a:rPr lang="en-US" altLang="ru-RU" sz="1800" b="1">
                <a:solidFill>
                  <a:srgbClr val="376092"/>
                </a:solidFill>
              </a:rPr>
              <a:t/>
            </a:r>
            <a:br>
              <a:rPr lang="en-US" altLang="ru-RU" sz="1800" b="1">
                <a:solidFill>
                  <a:srgbClr val="376092"/>
                </a:solidFill>
              </a:rPr>
            </a:br>
            <a:r>
              <a:rPr lang="ru-RU" altLang="ru-RU" sz="1800" b="1">
                <a:solidFill>
                  <a:srgbClr val="376092"/>
                </a:solidFill>
              </a:rPr>
              <a:t>референсными величинами </a:t>
            </a:r>
            <a:r>
              <a:rPr lang="en-US" altLang="ru-RU" sz="1800" b="1">
                <a:solidFill>
                  <a:srgbClr val="376092"/>
                </a:solidFill>
              </a:rPr>
              <a:t/>
            </a:r>
            <a:br>
              <a:rPr lang="en-US" altLang="ru-RU" sz="1800" b="1">
                <a:solidFill>
                  <a:srgbClr val="376092"/>
                </a:solidFill>
              </a:rPr>
            </a:br>
            <a:r>
              <a:rPr lang="en-US" altLang="ru-RU" sz="1800" b="1">
                <a:solidFill>
                  <a:srgbClr val="376092"/>
                </a:solidFill>
              </a:rPr>
              <a:t>1,75 [1,5;2]</a:t>
            </a:r>
            <a:r>
              <a:rPr lang="ru-RU" altLang="ru-RU" sz="1800" b="1">
                <a:solidFill>
                  <a:srgbClr val="376092"/>
                </a:solidFill>
              </a:rPr>
              <a:t> г/л,</a:t>
            </a:r>
            <a:r>
              <a:rPr lang="en-US" altLang="ru-RU" sz="1800" b="1">
                <a:solidFill>
                  <a:srgbClr val="376092"/>
                </a:solidFill>
              </a:rPr>
              <a:t> p&lt;0,05</a:t>
            </a:r>
            <a:endParaRPr lang="ru-RU" altLang="ru-RU" sz="1800" b="1">
              <a:solidFill>
                <a:srgbClr val="376092"/>
              </a:solidFill>
            </a:endParaRPr>
          </a:p>
        </p:txBody>
      </p:sp>
      <p:sp>
        <p:nvSpPr>
          <p:cNvPr id="6" name="Прямоугольник 10"/>
          <p:cNvSpPr/>
          <p:nvPr/>
        </p:nvSpPr>
        <p:spPr>
          <a:xfrm>
            <a:off x="4368800" y="2506663"/>
            <a:ext cx="3454400" cy="3090862"/>
          </a:xfrm>
          <a:prstGeom prst="rect">
            <a:avLst/>
          </a:prstGeom>
          <a:gradFill flip="none" rotWithShape="1">
            <a:gsLst>
              <a:gs pos="0">
                <a:srgbClr val="FC7F00"/>
              </a:gs>
              <a:gs pos="100000">
                <a:srgbClr val="FA570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lnSpc>
                <a:spcPts val="2600"/>
              </a:lnSpc>
              <a:spcBef>
                <a:spcPct val="0"/>
              </a:spcBef>
              <a:buClr>
                <a:schemeClr val="accent1"/>
              </a:buClr>
              <a:buFontTx/>
              <a:buNone/>
              <a:defRPr/>
            </a:pPr>
            <a:r>
              <a:rPr lang="ru-RU" altLang="ru-RU" sz="1800" smtClean="0">
                <a:solidFill>
                  <a:schemeClr val="bg1"/>
                </a:solidFill>
              </a:rPr>
              <a:t>Декомпенсация иммунитета </a:t>
            </a:r>
            <a:r>
              <a:rPr lang="en-US" altLang="ru-RU" sz="1800" smtClean="0">
                <a:solidFill>
                  <a:schemeClr val="bg1"/>
                </a:solidFill>
              </a:rPr>
              <a:t/>
            </a:r>
            <a:br>
              <a:rPr lang="en-US" altLang="ru-RU" sz="1800" smtClean="0">
                <a:solidFill>
                  <a:schemeClr val="bg1"/>
                </a:solidFill>
              </a:rPr>
            </a:br>
            <a:r>
              <a:rPr lang="ru-RU" altLang="ru-RU" sz="1800" smtClean="0">
                <a:solidFill>
                  <a:schemeClr val="bg1"/>
                </a:solidFill>
              </a:rPr>
              <a:t>у детей с рекуррентными инфекциями в острый период ОРИ с длительным восстановлением резервных возможностей системы интерферона и лимфопоэза</a:t>
            </a:r>
            <a:r>
              <a:rPr lang="en-US" altLang="ru-RU" sz="1800" smtClean="0">
                <a:solidFill>
                  <a:schemeClr val="bg1"/>
                </a:solidFill>
              </a:rPr>
              <a:t> </a:t>
            </a:r>
            <a:br>
              <a:rPr lang="en-US" altLang="ru-RU" sz="1800" smtClean="0">
                <a:solidFill>
                  <a:schemeClr val="bg1"/>
                </a:solidFill>
              </a:rPr>
            </a:br>
            <a:r>
              <a:rPr lang="ru-RU" altLang="ru-RU" sz="1800" smtClean="0">
                <a:solidFill>
                  <a:schemeClr val="bg1"/>
                </a:solidFill>
              </a:rPr>
              <a:t>в период реконвалесценции</a:t>
            </a:r>
          </a:p>
        </p:txBody>
      </p:sp>
      <p:sp>
        <p:nvSpPr>
          <p:cNvPr id="7" name="AutoShape 8"/>
          <p:cNvSpPr>
            <a:spLocks noChangeArrowheads="1"/>
          </p:cNvSpPr>
          <p:nvPr/>
        </p:nvSpPr>
        <p:spPr bwMode="auto">
          <a:xfrm flipV="1">
            <a:off x="490538" y="3657600"/>
            <a:ext cx="720725" cy="1939925"/>
          </a:xfrm>
          <a:prstGeom prst="upArrow">
            <a:avLst>
              <a:gd name="adj1" fmla="val 50000"/>
              <a:gd name="adj2" fmla="val 39978"/>
            </a:avLst>
          </a:prstGeom>
          <a:gradFill flip="none" rotWithShape="1">
            <a:gsLst>
              <a:gs pos="0">
                <a:schemeClr val="accent1">
                  <a:lumMod val="60000"/>
                  <a:lumOff val="40000"/>
                </a:schemeClr>
              </a:gs>
              <a:gs pos="100000">
                <a:schemeClr val="accent1">
                  <a:lumMod val="75000"/>
                </a:schemeClr>
              </a:gs>
            </a:gsLst>
            <a:lin ang="16200000" scaled="0"/>
            <a:tileRect/>
          </a:gradFill>
          <a:ln w="9525">
            <a:noFill/>
            <a:miter lim="800000"/>
            <a:headEnd/>
            <a:tailEnd/>
          </a:ln>
        </p:spPr>
        <p:txBody>
          <a:bodyPr wrap="none" anchor="ctr"/>
          <a:lstStyle/>
          <a:p>
            <a:pPr eaLnBrk="0" hangingPunct="0">
              <a:defRPr/>
            </a:pPr>
            <a:endParaRPr lang="ru-RU" dirty="0">
              <a:ea typeface="ＭＳ Ｐゴシック" charset="0"/>
            </a:endParaRPr>
          </a:p>
        </p:txBody>
      </p:sp>
      <p:sp>
        <p:nvSpPr>
          <p:cNvPr id="41991" name="Rectangle 7"/>
          <p:cNvSpPr>
            <a:spLocks noChangeArrowheads="1"/>
          </p:cNvSpPr>
          <p:nvPr/>
        </p:nvSpPr>
        <p:spPr bwMode="auto">
          <a:xfrm>
            <a:off x="1431925" y="2339975"/>
            <a:ext cx="2563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hangingPunct="1">
              <a:spcBef>
                <a:spcPct val="0"/>
              </a:spcBef>
              <a:buFontTx/>
              <a:buNone/>
            </a:pPr>
            <a:r>
              <a:rPr lang="ru-RU" altLang="ru-RU" sz="1800" b="1">
                <a:solidFill>
                  <a:srgbClr val="FA5700"/>
                </a:solidFill>
              </a:rPr>
              <a:t>Повышение уровня   </a:t>
            </a:r>
          </a:p>
          <a:p>
            <a:pPr eaLnBrk="1" hangingPunct="1">
              <a:spcBef>
                <a:spcPct val="0"/>
              </a:spcBef>
              <a:buFontTx/>
              <a:buNone/>
            </a:pPr>
            <a:r>
              <a:rPr lang="en-US" altLang="ru-RU" sz="1800" b="1">
                <a:solidFill>
                  <a:srgbClr val="FA5700"/>
                </a:solidFill>
              </a:rPr>
              <a:t>CD 19+ </a:t>
            </a:r>
            <a:r>
              <a:rPr lang="ru-RU" altLang="ru-RU" sz="1800" b="1">
                <a:solidFill>
                  <a:srgbClr val="FA5700"/>
                </a:solidFill>
              </a:rPr>
              <a:t>в </a:t>
            </a:r>
            <a:r>
              <a:rPr lang="en-US" altLang="ru-RU" sz="1800" b="1">
                <a:solidFill>
                  <a:srgbClr val="FA5700"/>
                </a:solidFill>
              </a:rPr>
              <a:t>1,2</a:t>
            </a:r>
            <a:r>
              <a:rPr lang="ru-RU" altLang="ru-RU" sz="1800" b="1">
                <a:solidFill>
                  <a:srgbClr val="FA5700"/>
                </a:solidFill>
              </a:rPr>
              <a:t> раза</a:t>
            </a:r>
          </a:p>
        </p:txBody>
      </p:sp>
      <p:sp>
        <p:nvSpPr>
          <p:cNvPr id="41992" name="Rectangle 8"/>
          <p:cNvSpPr>
            <a:spLocks noChangeArrowheads="1"/>
          </p:cNvSpPr>
          <p:nvPr/>
        </p:nvSpPr>
        <p:spPr bwMode="auto">
          <a:xfrm>
            <a:off x="4368800" y="1985963"/>
            <a:ext cx="345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spcBef>
                <a:spcPct val="50000"/>
              </a:spcBef>
              <a:buClr>
                <a:schemeClr val="accent1"/>
              </a:buClr>
              <a:buFontTx/>
              <a:buNone/>
            </a:pPr>
            <a:r>
              <a:rPr lang="ru-RU" altLang="ru-RU" sz="1800" b="1">
                <a:solidFill>
                  <a:srgbClr val="FA5700"/>
                </a:solidFill>
              </a:rPr>
              <a:t>ОБРАТИТЕ ВНИМАНИЕ!</a:t>
            </a:r>
          </a:p>
        </p:txBody>
      </p:sp>
      <p:sp>
        <p:nvSpPr>
          <p:cNvPr id="9" name="TextBox 8"/>
          <p:cNvSpPr txBox="1"/>
          <p:nvPr/>
        </p:nvSpPr>
        <p:spPr>
          <a:xfrm>
            <a:off x="6733309" y="6206837"/>
            <a:ext cx="1953491" cy="307777"/>
          </a:xfrm>
          <a:prstGeom prst="rect">
            <a:avLst/>
          </a:prstGeom>
          <a:noFill/>
        </p:spPr>
        <p:txBody>
          <a:bodyPr wrap="square" rtlCol="0">
            <a:spAutoFit/>
          </a:bodyPr>
          <a:lstStyle/>
          <a:p>
            <a:r>
              <a:rPr lang="ru-RU" sz="1400" i="1" dirty="0" smtClean="0">
                <a:solidFill>
                  <a:schemeClr val="bg1">
                    <a:lumMod val="50000"/>
                  </a:schemeClr>
                </a:solidFill>
              </a:rPr>
              <a:t>Чеботарева Т.А., 2010</a:t>
            </a:r>
            <a:endParaRPr lang="ru-RU" sz="1400" i="1" dirty="0">
              <a:solidFill>
                <a:schemeClr val="bg1">
                  <a:lumMod val="50000"/>
                </a:schemeClr>
              </a:solidFill>
            </a:endParaRPr>
          </a:p>
        </p:txBody>
      </p:sp>
    </p:spTree>
    <p:extLst>
      <p:ext uri="{BB962C8B-B14F-4D97-AF65-F5344CB8AC3E}">
        <p14:creationId xmlns:p14="http://schemas.microsoft.com/office/powerpoint/2010/main" val="11558983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altLang="ru-RU" b="1" dirty="0"/>
              <a:t>Как же </a:t>
            </a:r>
            <a:r>
              <a:rPr lang="ru-RU" altLang="ru-RU" b="1" dirty="0" smtClean="0"/>
              <a:t>оптимизировать вакцинацию, </a:t>
            </a:r>
            <a:r>
              <a:rPr lang="ru-RU" altLang="ru-RU" b="1" dirty="0"/>
              <a:t>особенно у детей с частыми и длительными респираторными инфекциями, с отягощенным </a:t>
            </a:r>
            <a:r>
              <a:rPr lang="ru-RU" altLang="ru-RU" b="1" dirty="0" err="1" smtClean="0"/>
              <a:t>аллергоанамнезом</a:t>
            </a:r>
            <a:r>
              <a:rPr lang="ru-RU" altLang="ru-RU" b="1" dirty="0"/>
              <a:t>, тяжелыми хроническими заболеваниями? </a:t>
            </a:r>
            <a:endParaRPr lang="ru-RU" altLang="ru-RU" dirty="0"/>
          </a:p>
          <a:p>
            <a:endParaRPr lang="ru-RU" dirty="0"/>
          </a:p>
        </p:txBody>
      </p:sp>
    </p:spTree>
    <p:extLst>
      <p:ext uri="{BB962C8B-B14F-4D97-AF65-F5344CB8AC3E}">
        <p14:creationId xmlns:p14="http://schemas.microsoft.com/office/powerpoint/2010/main" val="215263183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4294967295"/>
          </p:nvPr>
        </p:nvSpPr>
        <p:spPr>
          <a:xfrm>
            <a:off x="827088" y="2276475"/>
            <a:ext cx="8316912" cy="647700"/>
          </a:xfrm>
        </p:spPr>
        <p:txBody>
          <a:bodyPr>
            <a:normAutofit fontScale="92500" lnSpcReduction="10000"/>
          </a:bodyPr>
          <a:lstStyle/>
          <a:p>
            <a:pPr marL="0" indent="0" algn="ctr" eaLnBrk="1" hangingPunct="1">
              <a:lnSpc>
                <a:spcPct val="90000"/>
              </a:lnSpc>
              <a:buFont typeface="Wingdings" pitchFamily="2" charset="2"/>
              <a:buNone/>
            </a:pPr>
            <a:r>
              <a:rPr lang="ru-RU" altLang="ru-RU" sz="2300" b="1" smtClean="0">
                <a:solidFill>
                  <a:srgbClr val="0000BF"/>
                </a:solidFill>
                <a:latin typeface="Calibri" pitchFamily="34" charset="0"/>
              </a:rPr>
              <a:t>За 2-4 недели до предполагаемой вакцинации целесообразно начать прием Анаферона детского</a:t>
            </a:r>
          </a:p>
        </p:txBody>
      </p:sp>
      <p:sp>
        <p:nvSpPr>
          <p:cNvPr id="3" name="Заголовок 2"/>
          <p:cNvSpPr>
            <a:spLocks noGrp="1"/>
          </p:cNvSpPr>
          <p:nvPr>
            <p:ph type="title" idx="4294967295"/>
          </p:nvPr>
        </p:nvSpPr>
        <p:spPr>
          <a:xfrm>
            <a:off x="950912" y="72008"/>
            <a:ext cx="8229600" cy="908720"/>
          </a:xfrm>
          <a:noFill/>
        </p:spPr>
        <p:txBody>
          <a:bodyPr rtlCol="0" anchor="ctr">
            <a:noAutofit/>
            <a:scene3d>
              <a:camera prst="orthographicFront"/>
              <a:lightRig rig="soft" dir="t"/>
            </a:scene3d>
            <a:sp3d prstMaterial="softEdge">
              <a:bevelT w="25400" h="25400"/>
            </a:sp3d>
          </a:bodyPr>
          <a:lstStyle/>
          <a:p>
            <a:pPr algn="ctr" eaLnBrk="1" fontAlgn="auto" hangingPunct="1">
              <a:lnSpc>
                <a:spcPts val="3700"/>
              </a:lnSpc>
              <a:spcAft>
                <a:spcPts val="0"/>
              </a:spcAft>
              <a:defRPr/>
            </a:pPr>
            <a:r>
              <a:rPr lang="ru-RU" sz="3600" b="1" kern="1200" dirty="0" smtClean="0">
                <a:latin typeface="Calibri" pitchFamily="34" charset="0"/>
              </a:rPr>
              <a:t>Оптимизация вакцинации: комбинированная профилактика</a:t>
            </a:r>
            <a:endParaRPr lang="ru-RU" sz="3600" b="1" kern="1200" dirty="0">
              <a:latin typeface="Calibri" pitchFamily="34" charset="0"/>
            </a:endParaRPr>
          </a:p>
        </p:txBody>
      </p:sp>
      <p:sp>
        <p:nvSpPr>
          <p:cNvPr id="4" name="Прямоугольник 3"/>
          <p:cNvSpPr/>
          <p:nvPr/>
        </p:nvSpPr>
        <p:spPr>
          <a:xfrm>
            <a:off x="4067175" y="6237288"/>
            <a:ext cx="5076825" cy="647700"/>
          </a:xfrm>
          <a:prstGeom prst="rect">
            <a:avLst/>
          </a:prstGeom>
          <a:solidFill>
            <a:schemeClr val="tx2">
              <a:lumMod val="20000"/>
              <a:lumOff val="80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200" dirty="0" err="1">
                <a:solidFill>
                  <a:schemeClr val="accent1">
                    <a:lumMod val="50000"/>
                  </a:schemeClr>
                </a:solidFill>
                <a:latin typeface="Calibri" pitchFamily="34" charset="0"/>
              </a:rPr>
              <a:t>Коровина Н.А., Заплатников А.Л. Иммунопрофилактика острых респираторных вирусных инфекций и гриппа у детей//Поликлиника. – 2007. – №4. – С.62-64</a:t>
            </a:r>
          </a:p>
        </p:txBody>
      </p:sp>
      <p:sp>
        <p:nvSpPr>
          <p:cNvPr id="5" name="Прямоугольник 4"/>
          <p:cNvSpPr/>
          <p:nvPr/>
        </p:nvSpPr>
        <p:spPr>
          <a:xfrm>
            <a:off x="827583" y="1196975"/>
            <a:ext cx="8137029" cy="1008063"/>
          </a:xfrm>
          <a:prstGeom prst="rect">
            <a:avLst/>
          </a:prstGeom>
          <a:solidFill>
            <a:srgbClr val="00B6F6"/>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4000" dirty="0">
                <a:latin typeface="Calibri" pitchFamily="34" charset="0"/>
              </a:rPr>
              <a:t>Первый этап: </a:t>
            </a:r>
            <a:r>
              <a:rPr lang="ru-RU" sz="4000" dirty="0" err="1">
                <a:latin typeface="Calibri" pitchFamily="34" charset="0"/>
              </a:rPr>
              <a:t>предвакцинальный</a:t>
            </a:r>
            <a:endParaRPr lang="ru-RU" sz="4000" dirty="0">
              <a:latin typeface="Calibri" pitchFamily="34" charset="0"/>
            </a:endParaRPr>
          </a:p>
        </p:txBody>
      </p:sp>
      <p:sp>
        <p:nvSpPr>
          <p:cNvPr id="6" name="Прямоугольник 5"/>
          <p:cNvSpPr/>
          <p:nvPr/>
        </p:nvSpPr>
        <p:spPr>
          <a:xfrm>
            <a:off x="899593" y="4652963"/>
            <a:ext cx="8065020" cy="1008062"/>
          </a:xfrm>
          <a:prstGeom prst="rect">
            <a:avLst/>
          </a:prstGeom>
          <a:solidFill>
            <a:schemeClr val="accent1">
              <a:lumMod val="75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4000" dirty="0">
                <a:latin typeface="Calibri" pitchFamily="34" charset="0"/>
              </a:rPr>
              <a:t>Третий этап: </a:t>
            </a:r>
            <a:r>
              <a:rPr lang="ru-RU" sz="4000" dirty="0" err="1">
                <a:latin typeface="Calibri" pitchFamily="34" charset="0"/>
              </a:rPr>
              <a:t>поствакцинальный</a:t>
            </a:r>
            <a:endParaRPr lang="ru-RU" sz="4000" dirty="0">
              <a:latin typeface="Calibri" pitchFamily="34" charset="0"/>
            </a:endParaRPr>
          </a:p>
        </p:txBody>
      </p:sp>
      <p:sp>
        <p:nvSpPr>
          <p:cNvPr id="7" name="Прямоугольник 6"/>
          <p:cNvSpPr/>
          <p:nvPr/>
        </p:nvSpPr>
        <p:spPr>
          <a:xfrm>
            <a:off x="827584" y="2924175"/>
            <a:ext cx="8171954" cy="1009650"/>
          </a:xfrm>
          <a:prstGeom prst="rect">
            <a:avLst/>
          </a:prstGeom>
          <a:solidFill>
            <a:schemeClr val="accent4">
              <a:lumMod val="60000"/>
              <a:lumOff val="4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4000" dirty="0">
                <a:latin typeface="Calibri" pitchFamily="34" charset="0"/>
              </a:rPr>
              <a:t>Второй этап: вакцинация</a:t>
            </a:r>
          </a:p>
        </p:txBody>
      </p:sp>
      <p:sp>
        <p:nvSpPr>
          <p:cNvPr id="9" name="Содержимое 1"/>
          <p:cNvSpPr txBox="1">
            <a:spLocks/>
          </p:cNvSpPr>
          <p:nvPr/>
        </p:nvSpPr>
        <p:spPr>
          <a:xfrm>
            <a:off x="827088" y="4005263"/>
            <a:ext cx="8280400" cy="647700"/>
          </a:xfrm>
          <a:prstGeom prst="rect">
            <a:avLst/>
          </a:prstGeom>
        </p:spPr>
        <p:txBody>
          <a:bodyPr>
            <a:normAutofit/>
          </a:bodyPr>
          <a:lstStyle/>
          <a:p>
            <a:pPr algn="ctr" fontAlgn="auto">
              <a:spcBef>
                <a:spcPts val="400"/>
              </a:spcBef>
              <a:spcAft>
                <a:spcPts val="0"/>
              </a:spcAft>
              <a:buClr>
                <a:schemeClr val="accent1"/>
              </a:buClr>
              <a:buSzPct val="68000"/>
              <a:buFont typeface="Wingdings 3"/>
              <a:buNone/>
              <a:defRPr/>
            </a:pPr>
            <a:r>
              <a:rPr lang="ru-RU" sz="2000" b="1" dirty="0">
                <a:solidFill>
                  <a:schemeClr val="accent2">
                    <a:lumMod val="75000"/>
                  </a:schemeClr>
                </a:solidFill>
                <a:latin typeface="Calibri" pitchFamily="34" charset="0"/>
              </a:rPr>
              <a:t>На фоне приема </a:t>
            </a:r>
            <a:r>
              <a:rPr lang="ru-RU" sz="2000" b="1" dirty="0" err="1">
                <a:solidFill>
                  <a:schemeClr val="accent2">
                    <a:lumMod val="75000"/>
                  </a:schemeClr>
                </a:solidFill>
                <a:latin typeface="Calibri" pitchFamily="34" charset="0"/>
              </a:rPr>
              <a:t>Анаферона</a:t>
            </a:r>
            <a:r>
              <a:rPr lang="ru-RU" sz="2000" b="1" dirty="0">
                <a:solidFill>
                  <a:schemeClr val="accent2">
                    <a:lumMod val="75000"/>
                  </a:schemeClr>
                </a:solidFill>
                <a:latin typeface="Calibri" pitchFamily="34" charset="0"/>
              </a:rPr>
              <a:t> детского проводится вакцинация</a:t>
            </a:r>
          </a:p>
        </p:txBody>
      </p:sp>
      <p:sp>
        <p:nvSpPr>
          <p:cNvPr id="10" name="Содержимое 1"/>
          <p:cNvSpPr txBox="1">
            <a:spLocks/>
          </p:cNvSpPr>
          <p:nvPr/>
        </p:nvSpPr>
        <p:spPr>
          <a:xfrm>
            <a:off x="900113" y="5661025"/>
            <a:ext cx="8278812" cy="647700"/>
          </a:xfrm>
          <a:prstGeom prst="rect">
            <a:avLst/>
          </a:prstGeom>
        </p:spPr>
        <p:txBody>
          <a:bodyPr>
            <a:normAutofit/>
          </a:bodyPr>
          <a:lstStyle/>
          <a:p>
            <a:pPr algn="ctr" fontAlgn="auto">
              <a:spcBef>
                <a:spcPts val="400"/>
              </a:spcBef>
              <a:spcAft>
                <a:spcPts val="0"/>
              </a:spcAft>
              <a:buClr>
                <a:schemeClr val="accent1"/>
              </a:buClr>
              <a:buSzPct val="68000"/>
              <a:buFont typeface="Wingdings 3"/>
              <a:buNone/>
              <a:defRPr/>
            </a:pPr>
            <a:r>
              <a:rPr lang="ru-RU" sz="2000" b="1" dirty="0">
                <a:solidFill>
                  <a:schemeClr val="accent2">
                    <a:lumMod val="75000"/>
                  </a:schemeClr>
                </a:solidFill>
                <a:latin typeface="Calibri" pitchFamily="34" charset="0"/>
              </a:rPr>
              <a:t>Продолжение приема </a:t>
            </a:r>
            <a:r>
              <a:rPr lang="ru-RU" sz="2000" b="1" dirty="0" err="1">
                <a:solidFill>
                  <a:schemeClr val="accent2">
                    <a:lumMod val="75000"/>
                  </a:schemeClr>
                </a:solidFill>
                <a:latin typeface="Calibri" pitchFamily="34" charset="0"/>
              </a:rPr>
              <a:t>Анаферона</a:t>
            </a:r>
            <a:r>
              <a:rPr lang="ru-RU" sz="2000" b="1" dirty="0">
                <a:solidFill>
                  <a:schemeClr val="accent2">
                    <a:lumMod val="75000"/>
                  </a:schemeClr>
                </a:solidFill>
                <a:latin typeface="Calibri" pitchFamily="34" charset="0"/>
              </a:rPr>
              <a:t> детского в течение 1-3 месяцев</a:t>
            </a:r>
          </a:p>
        </p:txBody>
      </p:sp>
      <p:cxnSp>
        <p:nvCxnSpPr>
          <p:cNvPr id="11" name="Прямая соединительная линия 10"/>
          <p:cNvCxnSpPr/>
          <p:nvPr/>
        </p:nvCxnSpPr>
        <p:spPr>
          <a:xfrm>
            <a:off x="1115616" y="1005681"/>
            <a:ext cx="7848872"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04744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0"/>
            <a:ext cx="8100392" cy="1556792"/>
          </a:xfrm>
        </p:spPr>
        <p:txBody>
          <a:bodyPr>
            <a:noAutofit/>
          </a:bodyPr>
          <a:lstStyle/>
          <a:p>
            <a:pPr algn="ctr">
              <a:defRPr/>
            </a:pPr>
            <a:r>
              <a:rPr lang="ru-RU" sz="3200" dirty="0" err="1" smtClean="0">
                <a:effectLst/>
                <a:latin typeface="Calibri" pitchFamily="34" charset="0"/>
              </a:rPr>
              <a:t>Анаферон</a:t>
            </a:r>
            <a:r>
              <a:rPr lang="ru-RU" sz="3200" dirty="0" smtClean="0">
                <a:effectLst/>
                <a:latin typeface="Calibri" pitchFamily="34" charset="0"/>
              </a:rPr>
              <a:t> детский: принципиальное отличие </a:t>
            </a:r>
            <a:r>
              <a:rPr lang="ru-RU" sz="3200" dirty="0" err="1" smtClean="0">
                <a:effectLst/>
                <a:latin typeface="Calibri" pitchFamily="34" charset="0"/>
              </a:rPr>
              <a:t>Анаферона</a:t>
            </a:r>
            <a:r>
              <a:rPr lang="ru-RU" sz="3200" dirty="0" smtClean="0">
                <a:effectLst/>
                <a:latin typeface="Calibri" pitchFamily="34" charset="0"/>
              </a:rPr>
              <a:t> детского от других индукторов ИФН</a:t>
            </a:r>
          </a:p>
        </p:txBody>
      </p:sp>
      <p:cxnSp>
        <p:nvCxnSpPr>
          <p:cNvPr id="4" name="Прямая соединительная линия 3"/>
          <p:cNvCxnSpPr/>
          <p:nvPr/>
        </p:nvCxnSpPr>
        <p:spPr>
          <a:xfrm>
            <a:off x="899592" y="1499394"/>
            <a:ext cx="7848872"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Содержимое 3"/>
          <p:cNvSpPr txBox="1">
            <a:spLocks/>
          </p:cNvSpPr>
          <p:nvPr/>
        </p:nvSpPr>
        <p:spPr bwMode="auto">
          <a:xfrm>
            <a:off x="1187624" y="1916832"/>
            <a:ext cx="7560840" cy="3096344"/>
          </a:xfrm>
          <a:prstGeom prst="roundRect">
            <a:avLst/>
          </a:prstGeom>
          <a:solidFill>
            <a:srgbClr val="15C2FF">
              <a:alpha val="54000"/>
            </a:srgbClr>
          </a:solidFill>
          <a:ln w="12700"/>
          <a:scene3d>
            <a:camera prst="orthographicFront"/>
            <a:lightRig rig="threePt" dir="t"/>
          </a:scene3d>
          <a:sp3d>
            <a:bevelT w="209550"/>
            <a:bevelB w="171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65125" indent="-255588" algn="ctr" eaLnBrk="0" hangingPunct="0">
              <a:buClr>
                <a:schemeClr val="accent1"/>
              </a:buClr>
              <a:buSzPct val="68000"/>
              <a:defRPr/>
            </a:pPr>
            <a:r>
              <a:rPr lang="ru-RU" sz="2400" u="sng" dirty="0">
                <a:solidFill>
                  <a:schemeClr val="accent2">
                    <a:lumMod val="75000"/>
                  </a:schemeClr>
                </a:solidFill>
                <a:latin typeface="Calibri" pitchFamily="34" charset="0"/>
              </a:rPr>
              <a:t>Двойное действие </a:t>
            </a:r>
            <a:r>
              <a:rPr lang="ru-RU" sz="2400" dirty="0">
                <a:solidFill>
                  <a:schemeClr val="accent2">
                    <a:lumMod val="75000"/>
                  </a:schemeClr>
                </a:solidFill>
                <a:latin typeface="Calibri" pitchFamily="34" charset="0"/>
              </a:rPr>
              <a:t>- сочетание влияния на </a:t>
            </a:r>
            <a:r>
              <a:rPr lang="ru-RU" sz="2400" u="sng" dirty="0">
                <a:solidFill>
                  <a:schemeClr val="accent2">
                    <a:lumMod val="75000"/>
                  </a:schemeClr>
                </a:solidFill>
                <a:latin typeface="Calibri" pitchFamily="34" charset="0"/>
              </a:rPr>
              <a:t>функциональную активность и продукцию </a:t>
            </a:r>
            <a:r>
              <a:rPr lang="ru-RU" sz="2400" dirty="0">
                <a:solidFill>
                  <a:schemeClr val="accent2">
                    <a:lumMod val="75000"/>
                  </a:schemeClr>
                </a:solidFill>
                <a:latin typeface="Calibri" pitchFamily="34" charset="0"/>
              </a:rPr>
              <a:t>собственных, эндогенных </a:t>
            </a:r>
            <a:r>
              <a:rPr lang="ru-RU" sz="2400" u="sng" dirty="0">
                <a:solidFill>
                  <a:schemeClr val="accent2">
                    <a:lumMod val="75000"/>
                  </a:schemeClr>
                </a:solidFill>
                <a:latin typeface="Calibri" pitchFamily="34" charset="0"/>
              </a:rPr>
              <a:t>интерферонов</a:t>
            </a:r>
            <a:r>
              <a:rPr lang="ru-RU" sz="2400" dirty="0">
                <a:solidFill>
                  <a:schemeClr val="accent2">
                    <a:lumMod val="75000"/>
                  </a:schemeClr>
                </a:solidFill>
                <a:latin typeface="Calibri" pitchFamily="34" charset="0"/>
              </a:rPr>
              <a:t> с </a:t>
            </a:r>
            <a:r>
              <a:rPr lang="ru-RU" sz="2400" u="sng" dirty="0">
                <a:solidFill>
                  <a:schemeClr val="accent2">
                    <a:lumMod val="75000"/>
                  </a:schemeClr>
                </a:solidFill>
                <a:latin typeface="Calibri" pitchFamily="34" charset="0"/>
              </a:rPr>
              <a:t>повышением чувствительности рецепторов </a:t>
            </a:r>
            <a:r>
              <a:rPr lang="ru-RU" sz="2400" dirty="0">
                <a:solidFill>
                  <a:schemeClr val="accent2">
                    <a:lumMod val="75000"/>
                  </a:schemeClr>
                </a:solidFill>
                <a:latin typeface="Calibri" pitchFamily="34" charset="0"/>
              </a:rPr>
              <a:t>к ним и </a:t>
            </a:r>
            <a:r>
              <a:rPr lang="ru-RU" sz="2400" u="sng" dirty="0">
                <a:solidFill>
                  <a:schemeClr val="accent2">
                    <a:lumMod val="75000"/>
                  </a:schemeClr>
                </a:solidFill>
                <a:latin typeface="Calibri" pitchFamily="34" charset="0"/>
              </a:rPr>
              <a:t>усилением </a:t>
            </a:r>
            <a:r>
              <a:rPr lang="ru-RU" sz="2400" u="sng" dirty="0" err="1">
                <a:solidFill>
                  <a:schemeClr val="accent2">
                    <a:lumMod val="75000"/>
                  </a:schemeClr>
                </a:solidFill>
                <a:latin typeface="Calibri" pitchFamily="34" charset="0"/>
              </a:rPr>
              <a:t>лиганд-рецепторного</a:t>
            </a:r>
            <a:r>
              <a:rPr lang="ru-RU" sz="2400" u="sng" dirty="0">
                <a:solidFill>
                  <a:schemeClr val="accent2">
                    <a:lumMod val="75000"/>
                  </a:schemeClr>
                </a:solidFill>
                <a:latin typeface="Calibri" pitchFamily="34" charset="0"/>
              </a:rPr>
              <a:t> взаимодействия</a:t>
            </a:r>
            <a:r>
              <a:rPr lang="ru-RU" sz="2400" dirty="0">
                <a:solidFill>
                  <a:schemeClr val="accent2">
                    <a:lumMod val="75000"/>
                  </a:schemeClr>
                </a:solidFill>
                <a:latin typeface="Calibri" pitchFamily="34" charset="0"/>
              </a:rPr>
              <a:t> интерферонов со своими рецепторами</a:t>
            </a:r>
          </a:p>
        </p:txBody>
      </p:sp>
      <p:sp>
        <p:nvSpPr>
          <p:cNvPr id="2" name="Объект 1"/>
          <p:cNvSpPr>
            <a:spLocks noGrp="1"/>
          </p:cNvSpPr>
          <p:nvPr>
            <p:ph idx="1"/>
          </p:nvPr>
        </p:nvSpPr>
        <p:spPr/>
        <p:txBody>
          <a:bodyPr/>
          <a:lstStyle/>
          <a:p>
            <a:endParaRPr lang="ru-RU"/>
          </a:p>
        </p:txBody>
      </p:sp>
    </p:spTree>
    <p:extLst>
      <p:ext uri="{BB962C8B-B14F-4D97-AF65-F5344CB8AC3E}">
        <p14:creationId xmlns:p14="http://schemas.microsoft.com/office/powerpoint/2010/main" val="2877897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0"/>
            <a:ext cx="8064896"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8962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4294967295"/>
          </p:nvPr>
        </p:nvSpPr>
        <p:spPr>
          <a:xfrm>
            <a:off x="72008" y="188640"/>
            <a:ext cx="3779912" cy="576064"/>
          </a:xfrm>
          <a:solidFill>
            <a:schemeClr val="tx2">
              <a:lumMod val="40000"/>
              <a:lumOff val="60000"/>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rtlCol="0" anchor="ctr" anchorCtr="1">
            <a:noAutofit/>
          </a:bodyPr>
          <a:lstStyle/>
          <a:p>
            <a:pPr marL="274320" indent="-274320" algn="ctr" eaLnBrk="1" fontAlgn="auto" hangingPunct="1">
              <a:spcBef>
                <a:spcPts val="400"/>
              </a:spcBef>
              <a:spcAft>
                <a:spcPts val="0"/>
              </a:spcAft>
              <a:buClr>
                <a:schemeClr val="accent3"/>
              </a:buClr>
              <a:buSzPct val="68000"/>
              <a:buFont typeface="Wingdings 2"/>
              <a:buNone/>
              <a:defRPr/>
            </a:pPr>
            <a:r>
              <a:rPr lang="ru-RU" b="1" kern="1200" dirty="0" smtClean="0">
                <a:solidFill>
                  <a:schemeClr val="accent4">
                    <a:lumMod val="75000"/>
                  </a:schemeClr>
                </a:solidFill>
                <a:latin typeface="Calibri" pitchFamily="34" charset="0"/>
              </a:rPr>
              <a:t>Сравнительное</a:t>
            </a:r>
          </a:p>
        </p:txBody>
      </p:sp>
      <p:sp>
        <p:nvSpPr>
          <p:cNvPr id="7" name="Прямоугольник 6"/>
          <p:cNvSpPr/>
          <p:nvPr/>
        </p:nvSpPr>
        <p:spPr>
          <a:xfrm>
            <a:off x="5220072" y="5445224"/>
            <a:ext cx="3528392" cy="1008112"/>
          </a:xfrm>
          <a:prstGeom prst="rect">
            <a:avLst/>
          </a:prstGeom>
          <a:solidFill>
            <a:schemeClr val="tx2">
              <a:lumMod val="60000"/>
              <a:lumOff val="40000"/>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anchor="ctr" anchorCtr="1"/>
          <a:lstStyle/>
          <a:p>
            <a:pPr marL="274320" indent="-274320" algn="ctr" fontAlgn="auto">
              <a:spcBef>
                <a:spcPts val="0"/>
              </a:spcBef>
              <a:spcAft>
                <a:spcPts val="0"/>
              </a:spcAft>
              <a:buClr>
                <a:schemeClr val="accent3"/>
              </a:buClr>
              <a:buSzPct val="68000"/>
              <a:defRPr/>
            </a:pPr>
            <a:r>
              <a:rPr lang="ru-RU" sz="1600" b="1" dirty="0">
                <a:solidFill>
                  <a:schemeClr val="accent4">
                    <a:lumMod val="75000"/>
                  </a:schemeClr>
                </a:solidFill>
                <a:latin typeface="Calibri" pitchFamily="34" charset="0"/>
              </a:rPr>
              <a:t>Дети с рекуррентными респираторными инфекциями, </a:t>
            </a:r>
            <a:r>
              <a:rPr lang="ru-RU" sz="1600" b="1" dirty="0">
                <a:solidFill>
                  <a:schemeClr val="accent4">
                    <a:lumMod val="75000"/>
                  </a:schemeClr>
                </a:solidFill>
                <a:latin typeface="Calibri" pitchFamily="34" charset="0"/>
                <a:cs typeface="Arial" charset="0"/>
              </a:rPr>
              <a:t> возраст 6 мес. – 4 года с </a:t>
            </a:r>
            <a:endParaRPr lang="ru-RU" sz="1600" b="1" dirty="0">
              <a:solidFill>
                <a:schemeClr val="accent4">
                  <a:lumMod val="75000"/>
                </a:schemeClr>
              </a:solidFill>
              <a:latin typeface="Calibri" pitchFamily="34" charset="0"/>
            </a:endParaRPr>
          </a:p>
        </p:txBody>
      </p:sp>
      <p:sp>
        <p:nvSpPr>
          <p:cNvPr id="8" name="Прямоугольник 7"/>
          <p:cNvSpPr/>
          <p:nvPr/>
        </p:nvSpPr>
        <p:spPr>
          <a:xfrm>
            <a:off x="251520" y="5445224"/>
            <a:ext cx="3528392" cy="1008112"/>
          </a:xfrm>
          <a:prstGeom prst="rect">
            <a:avLst/>
          </a:prstGeom>
          <a:solidFill>
            <a:schemeClr val="tx2">
              <a:lumMod val="60000"/>
              <a:lumOff val="40000"/>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anchor="ctr" anchorCtr="1"/>
          <a:lstStyle/>
          <a:p>
            <a:pPr marL="274320" indent="-274320" algn="ctr" fontAlgn="auto">
              <a:lnSpc>
                <a:spcPct val="110000"/>
              </a:lnSpc>
              <a:spcBef>
                <a:spcPts val="0"/>
              </a:spcBef>
              <a:spcAft>
                <a:spcPts val="0"/>
              </a:spcAft>
              <a:buClr>
                <a:schemeClr val="accent3"/>
              </a:buClr>
              <a:buSzPct val="68000"/>
              <a:defRPr/>
            </a:pPr>
            <a:r>
              <a:rPr lang="ru-RU" sz="1600" b="1" dirty="0">
                <a:solidFill>
                  <a:schemeClr val="accent4">
                    <a:lumMod val="75000"/>
                  </a:schemeClr>
                </a:solidFill>
                <a:latin typeface="Calibri" pitchFamily="34" charset="0"/>
              </a:rPr>
              <a:t>Период: </a:t>
            </a:r>
          </a:p>
          <a:p>
            <a:pPr marL="274320" indent="-274320" algn="ctr" fontAlgn="auto">
              <a:lnSpc>
                <a:spcPct val="110000"/>
              </a:lnSpc>
              <a:spcBef>
                <a:spcPts val="0"/>
              </a:spcBef>
              <a:spcAft>
                <a:spcPts val="0"/>
              </a:spcAft>
              <a:buClr>
                <a:schemeClr val="accent3"/>
              </a:buClr>
              <a:buSzPct val="68000"/>
              <a:defRPr/>
            </a:pPr>
            <a:r>
              <a:rPr lang="ru-RU" sz="1600" b="1" dirty="0">
                <a:solidFill>
                  <a:schemeClr val="accent4">
                    <a:lumMod val="75000"/>
                  </a:schemeClr>
                </a:solidFill>
                <a:latin typeface="Calibri" pitchFamily="34" charset="0"/>
              </a:rPr>
              <a:t>октябрь 2006 г – январь 2007 г.</a:t>
            </a:r>
            <a:endParaRPr lang="ru-RU" sz="1600" b="1" dirty="0" err="1">
              <a:solidFill>
                <a:schemeClr val="accent4">
                  <a:lumMod val="75000"/>
                </a:schemeClr>
              </a:solidFill>
              <a:latin typeface="Calibri" pitchFamily="34" charset="0"/>
            </a:endParaRPr>
          </a:p>
        </p:txBody>
      </p:sp>
      <p:sp>
        <p:nvSpPr>
          <p:cNvPr id="9" name="Прямоугольник 8"/>
          <p:cNvSpPr/>
          <p:nvPr/>
        </p:nvSpPr>
        <p:spPr>
          <a:xfrm>
            <a:off x="5868144" y="0"/>
            <a:ext cx="3275856" cy="2308324"/>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ru-RU" sz="2800" b="1" cap="all" dirty="0">
                <a:ln/>
                <a:solidFill>
                  <a:schemeClr val="accent4">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alibri" pitchFamily="34" charset="0"/>
              </a:rPr>
              <a:t>Уровень доказательности </a:t>
            </a:r>
            <a:r>
              <a:rPr lang="ru-RU" sz="8800" b="1" cap="all" dirty="0">
                <a:ln/>
                <a:solidFill>
                  <a:schemeClr val="accent4">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rPr>
              <a:t>А</a:t>
            </a:r>
          </a:p>
        </p:txBody>
      </p:sp>
      <p:sp>
        <p:nvSpPr>
          <p:cNvPr id="10" name="Содержимое 4"/>
          <p:cNvSpPr txBox="1">
            <a:spLocks/>
          </p:cNvSpPr>
          <p:nvPr/>
        </p:nvSpPr>
        <p:spPr>
          <a:xfrm>
            <a:off x="251520" y="2852936"/>
            <a:ext cx="8640960" cy="1431776"/>
          </a:xfrm>
          <a:prstGeom prst="rect">
            <a:avLst/>
          </a:prstGeom>
          <a:solidFill>
            <a:schemeClr val="bg2">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anchor="ctr" anchorCtr="1"/>
          <a:lstStyle/>
          <a:p>
            <a:pPr marL="274320" indent="-274320" algn="ctr" fontAlgn="auto">
              <a:spcBef>
                <a:spcPts val="0"/>
              </a:spcBef>
              <a:spcAft>
                <a:spcPts val="0"/>
              </a:spcAft>
              <a:buClr>
                <a:schemeClr val="accent3"/>
              </a:buClr>
              <a:buSzPct val="68000"/>
              <a:defRPr/>
            </a:pPr>
            <a:r>
              <a:rPr lang="ru-RU" sz="2400" b="1" dirty="0">
                <a:solidFill>
                  <a:schemeClr val="accent4">
                    <a:lumMod val="75000"/>
                  </a:schemeClr>
                </a:solidFill>
                <a:latin typeface="Calibri" pitchFamily="34" charset="0"/>
              </a:rPr>
              <a:t> исследование профилактической эффективности </a:t>
            </a:r>
            <a:r>
              <a:rPr lang="ru-RU" sz="2400" b="1" dirty="0" err="1">
                <a:solidFill>
                  <a:schemeClr val="accent4">
                    <a:lumMod val="75000"/>
                  </a:schemeClr>
                </a:solidFill>
                <a:latin typeface="Calibri" pitchFamily="34" charset="0"/>
              </a:rPr>
              <a:t>Анаферона</a:t>
            </a:r>
            <a:r>
              <a:rPr lang="ru-RU" sz="2400" b="1" dirty="0">
                <a:solidFill>
                  <a:schemeClr val="accent4">
                    <a:lumMod val="75000"/>
                  </a:schemeClr>
                </a:solidFill>
                <a:latin typeface="Calibri" pitchFamily="34" charset="0"/>
              </a:rPr>
              <a:t> детского по снижению заболеваемости ОРВИ у детей, подлежащих плановой вакцинации против гриппа</a:t>
            </a:r>
          </a:p>
        </p:txBody>
      </p:sp>
      <p:sp>
        <p:nvSpPr>
          <p:cNvPr id="11" name="Содержимое 4"/>
          <p:cNvSpPr txBox="1">
            <a:spLocks/>
          </p:cNvSpPr>
          <p:nvPr/>
        </p:nvSpPr>
        <p:spPr>
          <a:xfrm>
            <a:off x="1115616" y="1484784"/>
            <a:ext cx="4752528" cy="576064"/>
          </a:xfrm>
          <a:prstGeom prst="rect">
            <a:avLst/>
          </a:prstGeom>
          <a:solidFill>
            <a:schemeClr val="accent6">
              <a:lumMod val="60000"/>
              <a:lumOff val="40000"/>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anchor="ctr" anchorCtr="1"/>
          <a:lstStyle/>
          <a:p>
            <a:pPr marL="274320" indent="-274320" algn="ctr" fontAlgn="auto">
              <a:spcBef>
                <a:spcPts val="400"/>
              </a:spcBef>
              <a:spcAft>
                <a:spcPts val="0"/>
              </a:spcAft>
              <a:buClr>
                <a:schemeClr val="accent3"/>
              </a:buClr>
              <a:buSzPct val="68000"/>
              <a:defRPr/>
            </a:pPr>
            <a:r>
              <a:rPr lang="ru-RU" sz="3000" b="1" dirty="0" err="1">
                <a:solidFill>
                  <a:schemeClr val="accent4">
                    <a:lumMod val="75000"/>
                  </a:schemeClr>
                </a:solidFill>
                <a:latin typeface="Calibri" pitchFamily="34" charset="0"/>
              </a:rPr>
              <a:t>плацебо-контролируемое</a:t>
            </a:r>
          </a:p>
        </p:txBody>
      </p:sp>
      <p:sp>
        <p:nvSpPr>
          <p:cNvPr id="12" name="Содержимое 4"/>
          <p:cNvSpPr txBox="1">
            <a:spLocks/>
          </p:cNvSpPr>
          <p:nvPr/>
        </p:nvSpPr>
        <p:spPr>
          <a:xfrm>
            <a:off x="611560" y="836712"/>
            <a:ext cx="3744416" cy="576064"/>
          </a:xfrm>
          <a:prstGeom prst="rect">
            <a:avLst/>
          </a:prstGeom>
          <a:solidFill>
            <a:schemeClr val="accent6">
              <a:lumMod val="60000"/>
              <a:lumOff val="40000"/>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anchor="ctr" anchorCtr="1"/>
          <a:lstStyle/>
          <a:p>
            <a:pPr marL="274320" indent="-274320" algn="ctr" fontAlgn="auto">
              <a:spcBef>
                <a:spcPts val="400"/>
              </a:spcBef>
              <a:spcAft>
                <a:spcPts val="0"/>
              </a:spcAft>
              <a:buClr>
                <a:schemeClr val="accent3"/>
              </a:buClr>
              <a:buSzPct val="68000"/>
              <a:defRPr/>
            </a:pPr>
            <a:r>
              <a:rPr lang="ru-RU" sz="3000" b="1" dirty="0">
                <a:solidFill>
                  <a:schemeClr val="accent4">
                    <a:lumMod val="75000"/>
                  </a:schemeClr>
                </a:solidFill>
                <a:latin typeface="Calibri" pitchFamily="34" charset="0"/>
              </a:rPr>
              <a:t>двойное слепое</a:t>
            </a:r>
          </a:p>
        </p:txBody>
      </p:sp>
      <p:sp>
        <p:nvSpPr>
          <p:cNvPr id="13" name="Содержимое 4"/>
          <p:cNvSpPr txBox="1">
            <a:spLocks/>
          </p:cNvSpPr>
          <p:nvPr/>
        </p:nvSpPr>
        <p:spPr>
          <a:xfrm>
            <a:off x="2411760" y="2132856"/>
            <a:ext cx="4032448" cy="576064"/>
          </a:xfrm>
          <a:prstGeom prst="rect">
            <a:avLst/>
          </a:prstGeom>
          <a:solidFill>
            <a:schemeClr val="tx2">
              <a:lumMod val="60000"/>
              <a:lumOff val="40000"/>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anchor="ctr" anchorCtr="1"/>
          <a:lstStyle/>
          <a:p>
            <a:pPr marL="274320" indent="-274320" algn="ctr" fontAlgn="auto">
              <a:lnSpc>
                <a:spcPct val="110000"/>
              </a:lnSpc>
              <a:spcBef>
                <a:spcPts val="400"/>
              </a:spcBef>
              <a:spcAft>
                <a:spcPts val="0"/>
              </a:spcAft>
              <a:buClr>
                <a:schemeClr val="accent3"/>
              </a:buClr>
              <a:buSzPct val="68000"/>
              <a:buFont typeface="Wingdings 2"/>
              <a:buNone/>
              <a:defRPr/>
            </a:pPr>
            <a:r>
              <a:rPr lang="ru-RU" sz="3000" b="1" dirty="0" err="1">
                <a:solidFill>
                  <a:schemeClr val="accent4">
                    <a:lumMod val="75000"/>
                  </a:schemeClr>
                </a:solidFill>
                <a:latin typeface="Calibri" pitchFamily="34" charset="0"/>
              </a:rPr>
              <a:t>рандомизированное</a:t>
            </a:r>
          </a:p>
        </p:txBody>
      </p:sp>
      <p:cxnSp>
        <p:nvCxnSpPr>
          <p:cNvPr id="15" name="Прямая со стрелкой 14"/>
          <p:cNvCxnSpPr/>
          <p:nvPr/>
        </p:nvCxnSpPr>
        <p:spPr>
          <a:xfrm>
            <a:off x="6372225" y="4365625"/>
            <a:ext cx="863600" cy="1079500"/>
          </a:xfrm>
          <a:prstGeom prst="straightConnector1">
            <a:avLst/>
          </a:prstGeom>
          <a:ln w="7302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a:off x="2051050" y="4292600"/>
            <a:ext cx="1008063" cy="1152525"/>
          </a:xfrm>
          <a:prstGeom prst="straightConnector1">
            <a:avLst/>
          </a:prstGeom>
          <a:ln w="7302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3924300" y="5949950"/>
            <a:ext cx="1152525" cy="0"/>
          </a:xfrm>
          <a:prstGeom prst="straightConnector1">
            <a:avLst/>
          </a:prstGeom>
          <a:ln w="66675">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7" name="Picture 26" descr="АнафикУпаковка1"/>
          <p:cNvPicPr>
            <a:picLocks noChangeAspect="1" noChangeArrowheads="1"/>
          </p:cNvPicPr>
          <p:nvPr/>
        </p:nvPicPr>
        <p:blipFill>
          <a:blip r:embed="rId3" cstate="print">
            <a:clrChange>
              <a:clrFrom>
                <a:srgbClr val="FEFEFE"/>
              </a:clrFrom>
              <a:clrTo>
                <a:srgbClr val="FEFEFE">
                  <a:alpha val="0"/>
                </a:srgbClr>
              </a:clrTo>
            </a:clrChange>
            <a:lum bright="-20000" contrast="40000"/>
          </a:blip>
          <a:srcRect l="2950" t="4762" r="2698" b="4762"/>
          <a:stretch>
            <a:fillRect/>
          </a:stretch>
        </p:blipFill>
        <p:spPr bwMode="auto">
          <a:xfrm>
            <a:off x="3635896" y="4437112"/>
            <a:ext cx="1727845" cy="1026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Прямоугольник 17"/>
          <p:cNvSpPr/>
          <p:nvPr/>
        </p:nvSpPr>
        <p:spPr>
          <a:xfrm>
            <a:off x="3924300" y="5589588"/>
            <a:ext cx="1223963" cy="7921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Прямоугольник 19"/>
          <p:cNvSpPr/>
          <p:nvPr/>
        </p:nvSpPr>
        <p:spPr>
          <a:xfrm>
            <a:off x="3348038" y="6524625"/>
            <a:ext cx="5795962" cy="333375"/>
          </a:xfrm>
          <a:prstGeom prst="rect">
            <a:avLst/>
          </a:prstGeom>
          <a:solidFill>
            <a:schemeClr val="tx2">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200" dirty="0">
                <a:solidFill>
                  <a:schemeClr val="accent1">
                    <a:lumMod val="50000"/>
                  </a:schemeClr>
                </a:solidFill>
                <a:latin typeface="Calibri" pitchFamily="34" charset="0"/>
              </a:rPr>
              <a:t>Коровина Н.А., </a:t>
            </a:r>
            <a:r>
              <a:rPr lang="ru-RU" sz="1200" dirty="0" err="1">
                <a:solidFill>
                  <a:schemeClr val="accent1">
                    <a:lumMod val="50000"/>
                  </a:schemeClr>
                </a:solidFill>
                <a:latin typeface="Calibri" pitchFamily="34" charset="0"/>
              </a:rPr>
              <a:t>Заплатников</a:t>
            </a:r>
            <a:r>
              <a:rPr lang="ru-RU" sz="1200" dirty="0">
                <a:solidFill>
                  <a:schemeClr val="accent1">
                    <a:lumMod val="50000"/>
                  </a:schemeClr>
                </a:solidFill>
                <a:latin typeface="Calibri" pitchFamily="34" charset="0"/>
              </a:rPr>
              <a:t> А.Л., Бурцева Е.И. с </a:t>
            </a:r>
            <a:r>
              <a:rPr lang="ru-RU" sz="1200" dirty="0" err="1">
                <a:solidFill>
                  <a:schemeClr val="accent1">
                    <a:lumMod val="50000"/>
                  </a:schemeClr>
                </a:solidFill>
                <a:latin typeface="Calibri" pitchFamily="34" charset="0"/>
              </a:rPr>
              <a:t>соавт</a:t>
            </a:r>
            <a:r>
              <a:rPr lang="ru-RU" sz="1200" dirty="0">
                <a:solidFill>
                  <a:schemeClr val="accent1">
                    <a:lumMod val="50000"/>
                  </a:schemeClr>
                </a:solidFill>
                <a:latin typeface="Calibri" pitchFamily="34" charset="0"/>
              </a:rPr>
              <a:t>. Оптимизация профилактики и лечения вирусных инфекций у детей. // Поликлиника. – 2007. – №2. – С.8-11</a:t>
            </a:r>
          </a:p>
        </p:txBody>
      </p:sp>
    </p:spTree>
    <p:extLst>
      <p:ext uri="{BB962C8B-B14F-4D97-AF65-F5344CB8AC3E}">
        <p14:creationId xmlns:p14="http://schemas.microsoft.com/office/powerpoint/2010/main" val="293310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3" presetClass="entr" presetSubtype="5"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vertical)">
                                      <p:cBhvr>
                                        <p:cTn id="22" dur="500"/>
                                        <p:tgtEl>
                                          <p:spTgt spid="9"/>
                                        </p:tgtEl>
                                      </p:cBhvr>
                                    </p:animEffect>
                                  </p:childTnLst>
                                </p:cTn>
                              </p:par>
                            </p:childTnLst>
                          </p:cTn>
                        </p:par>
                        <p:par>
                          <p:cTn id="23" fill="hold" nodeType="afterGroup">
                            <p:stCondLst>
                              <p:cond delay="2000"/>
                            </p:stCondLst>
                            <p:childTnLst>
                              <p:par>
                                <p:cTn id="24" presetID="3" presetClass="entr" presetSubtype="5"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vertical)">
                                      <p:cBhvr>
                                        <p:cTn id="26" dur="500"/>
                                        <p:tgtEl>
                                          <p:spTgt spid="10"/>
                                        </p:tgtEl>
                                      </p:cBhvr>
                                    </p:animEffect>
                                  </p:childTnLst>
                                </p:cTn>
                              </p:par>
                            </p:childTnLst>
                          </p:cTn>
                        </p:par>
                        <p:par>
                          <p:cTn id="27" fill="hold" nodeType="afterGroup">
                            <p:stCondLst>
                              <p:cond delay="2500"/>
                            </p:stCondLst>
                            <p:childTnLst>
                              <p:par>
                                <p:cTn id="28" presetID="3" presetClass="entr" presetSubtype="5"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vertical)">
                                      <p:cBhvr>
                                        <p:cTn id="30" dur="500"/>
                                        <p:tgtEl>
                                          <p:spTgt spid="16"/>
                                        </p:tgtEl>
                                      </p:cBhvr>
                                    </p:animEffect>
                                  </p:childTnLst>
                                </p:cTn>
                              </p:par>
                            </p:childTnLst>
                          </p:cTn>
                        </p:par>
                        <p:par>
                          <p:cTn id="31" fill="hold" nodeType="afterGroup">
                            <p:stCondLst>
                              <p:cond delay="3000"/>
                            </p:stCondLst>
                            <p:childTnLst>
                              <p:par>
                                <p:cTn id="32" presetID="3" presetClass="entr" presetSubtype="5"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vertical)">
                                      <p:cBhvr>
                                        <p:cTn id="34" dur="500"/>
                                        <p:tgtEl>
                                          <p:spTgt spid="8"/>
                                        </p:tgtEl>
                                      </p:cBhvr>
                                    </p:animEffect>
                                  </p:childTnLst>
                                </p:cTn>
                              </p:par>
                            </p:childTnLst>
                          </p:cTn>
                        </p:par>
                        <p:par>
                          <p:cTn id="35" fill="hold" nodeType="afterGroup">
                            <p:stCondLst>
                              <p:cond delay="3500"/>
                            </p:stCondLst>
                            <p:childTnLst>
                              <p:par>
                                <p:cTn id="36" presetID="3" presetClass="entr" presetSubtype="5"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linds(vertical)">
                                      <p:cBhvr>
                                        <p:cTn id="38" dur="500"/>
                                        <p:tgtEl>
                                          <p:spTgt spid="15"/>
                                        </p:tgtEl>
                                      </p:cBhvr>
                                    </p:animEffect>
                                  </p:childTnLst>
                                </p:cTn>
                              </p:par>
                            </p:childTnLst>
                          </p:cTn>
                        </p:par>
                        <p:par>
                          <p:cTn id="39" fill="hold" nodeType="afterGroup">
                            <p:stCondLst>
                              <p:cond delay="4000"/>
                            </p:stCondLst>
                            <p:childTnLst>
                              <p:par>
                                <p:cTn id="40" presetID="3" presetClass="entr" presetSubtype="5"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vertical)">
                                      <p:cBhvr>
                                        <p:cTn id="42" dur="500"/>
                                        <p:tgtEl>
                                          <p:spTgt spid="7"/>
                                        </p:tgtEl>
                                      </p:cBhvr>
                                    </p:animEffect>
                                  </p:childTnLst>
                                </p:cTn>
                              </p:par>
                            </p:childTnLst>
                          </p:cTn>
                        </p:par>
                        <p:par>
                          <p:cTn id="43" fill="hold" nodeType="afterGroup">
                            <p:stCondLst>
                              <p:cond delay="4500"/>
                            </p:stCondLst>
                            <p:childTnLst>
                              <p:par>
                                <p:cTn id="44" presetID="3" presetClass="entr" presetSubtype="5"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linds(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0194" name="Содержимое 3"/>
          <p:cNvGraphicFramePr>
            <a:graphicFrameLocks noGrp="1"/>
          </p:cNvGraphicFramePr>
          <p:nvPr>
            <p:ph idx="4294967295"/>
          </p:nvPr>
        </p:nvGraphicFramePr>
        <p:xfrm>
          <a:off x="776288" y="1938338"/>
          <a:ext cx="8418512" cy="4349750"/>
        </p:xfrm>
        <a:graphic>
          <a:graphicData uri="http://schemas.openxmlformats.org/presentationml/2006/ole">
            <mc:AlternateContent xmlns:mc="http://schemas.openxmlformats.org/markup-compatibility/2006">
              <mc:Choice xmlns:v="urn:schemas-microsoft-com:vml" Requires="v">
                <p:oleObj spid="_x0000_s7225" r:id="rId4" imgW="8419306" imgH="4352921" progId="Excel.Chart.8">
                  <p:embed/>
                </p:oleObj>
              </mc:Choice>
              <mc:Fallback>
                <p:oleObj r:id="rId4" imgW="8419306" imgH="4352921"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8" y="1938338"/>
                        <a:ext cx="8418512" cy="4349750"/>
                      </a:xfrm>
                      <a:prstGeom prst="rect">
                        <a:avLst/>
                      </a:prstGeom>
                    </p:spPr>
                  </p:pic>
                </p:oleObj>
              </mc:Fallback>
            </mc:AlternateContent>
          </a:graphicData>
        </a:graphic>
      </p:graphicFrame>
      <p:sp>
        <p:nvSpPr>
          <p:cNvPr id="3" name="Заголовок 2"/>
          <p:cNvSpPr>
            <a:spLocks noGrp="1"/>
          </p:cNvSpPr>
          <p:nvPr>
            <p:ph type="title" idx="4294967295"/>
          </p:nvPr>
        </p:nvSpPr>
        <p:spPr>
          <a:xfrm>
            <a:off x="914400" y="0"/>
            <a:ext cx="8229600" cy="1412776"/>
          </a:xfrm>
          <a:noFill/>
        </p:spPr>
        <p:txBody>
          <a:bodyPr rtlCol="0" anchor="ctr">
            <a:noAutofit/>
            <a:scene3d>
              <a:camera prst="orthographicFront"/>
              <a:lightRig rig="soft" dir="t"/>
            </a:scene3d>
            <a:sp3d prstMaterial="softEdge">
              <a:bevelT w="25400" h="25400"/>
            </a:sp3d>
          </a:bodyPr>
          <a:lstStyle/>
          <a:p>
            <a:pPr algn="ctr">
              <a:lnSpc>
                <a:spcPts val="3200"/>
              </a:lnSpc>
              <a:defRPr/>
            </a:pPr>
            <a:r>
              <a:rPr lang="ru-RU" sz="3200" b="1" kern="1200" dirty="0" smtClean="0">
                <a:effectLst>
                  <a:outerShdw blurRad="31750" dist="25400" dir="5400000" algn="tl" rotWithShape="0">
                    <a:srgbClr val="000000">
                      <a:alpha val="25000"/>
                    </a:srgbClr>
                  </a:outerShdw>
                </a:effectLst>
                <a:latin typeface="Calibri" pitchFamily="34" charset="0"/>
              </a:rPr>
              <a:t>Заболеваемость ОРИ в </a:t>
            </a:r>
            <a:r>
              <a:rPr lang="ru-RU" sz="3200" b="1" kern="1200" dirty="0" err="1" smtClean="0">
                <a:effectLst>
                  <a:outerShdw blurRad="31750" dist="25400" dir="5400000" algn="tl" rotWithShape="0">
                    <a:srgbClr val="000000">
                      <a:alpha val="25000"/>
                    </a:srgbClr>
                  </a:outerShdw>
                </a:effectLst>
                <a:latin typeface="Calibri" pitchFamily="34" charset="0"/>
              </a:rPr>
              <a:t>предвакцинальный</a:t>
            </a:r>
            <a:r>
              <a:rPr lang="ru-RU" sz="3200" b="1" kern="1200" dirty="0" smtClean="0">
                <a:effectLst>
                  <a:outerShdw blurRad="31750" dist="25400" dir="5400000" algn="tl" rotWithShape="0">
                    <a:srgbClr val="000000">
                      <a:alpha val="25000"/>
                    </a:srgbClr>
                  </a:outerShdw>
                </a:effectLst>
                <a:latin typeface="Calibri" pitchFamily="34" charset="0"/>
              </a:rPr>
              <a:t> период у детей раннего возраста на фоне приема </a:t>
            </a:r>
            <a:r>
              <a:rPr lang="ru-RU" sz="3200" b="1" kern="1200" dirty="0" err="1" smtClean="0">
                <a:effectLst>
                  <a:outerShdw blurRad="31750" dist="25400" dir="5400000" algn="tl" rotWithShape="0">
                    <a:srgbClr val="000000">
                      <a:alpha val="25000"/>
                    </a:srgbClr>
                  </a:outerShdw>
                </a:effectLst>
                <a:latin typeface="Calibri" pitchFamily="34" charset="0"/>
              </a:rPr>
              <a:t>Анаферона</a:t>
            </a:r>
            <a:r>
              <a:rPr lang="ru-RU" sz="3200" b="1" kern="1200" dirty="0" smtClean="0">
                <a:effectLst>
                  <a:outerShdw blurRad="31750" dist="25400" dir="5400000" algn="tl" rotWithShape="0">
                    <a:srgbClr val="000000">
                      <a:alpha val="25000"/>
                    </a:srgbClr>
                  </a:outerShdw>
                </a:effectLst>
                <a:latin typeface="Calibri" pitchFamily="34" charset="0"/>
              </a:rPr>
              <a:t> детского</a:t>
            </a:r>
            <a:endParaRPr lang="ru-RU" sz="3200" b="1" kern="1200" dirty="0">
              <a:effectLst>
                <a:outerShdw blurRad="31750" dist="25400" dir="5400000" algn="tl" rotWithShape="0">
                  <a:srgbClr val="000000">
                    <a:alpha val="25000"/>
                  </a:srgbClr>
                </a:outerShdw>
              </a:effectLst>
              <a:latin typeface="Calibri" pitchFamily="34" charset="0"/>
            </a:endParaRPr>
          </a:p>
        </p:txBody>
      </p:sp>
      <p:sp>
        <p:nvSpPr>
          <p:cNvPr id="5" name="Прямоугольник 4"/>
          <p:cNvSpPr/>
          <p:nvPr/>
        </p:nvSpPr>
        <p:spPr>
          <a:xfrm>
            <a:off x="2555875" y="6381750"/>
            <a:ext cx="6588125" cy="476250"/>
          </a:xfrm>
          <a:prstGeom prst="rect">
            <a:avLst/>
          </a:prstGeom>
          <a:solidFill>
            <a:schemeClr val="tx2">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200" dirty="0">
                <a:solidFill>
                  <a:schemeClr val="accent1">
                    <a:lumMod val="50000"/>
                  </a:schemeClr>
                </a:solidFill>
                <a:latin typeface="Calibri" pitchFamily="34" charset="0"/>
              </a:rPr>
              <a:t>Коровина Н.А., </a:t>
            </a:r>
            <a:r>
              <a:rPr lang="ru-RU" sz="1200" dirty="0" err="1">
                <a:solidFill>
                  <a:schemeClr val="accent1">
                    <a:lumMod val="50000"/>
                  </a:schemeClr>
                </a:solidFill>
                <a:latin typeface="Calibri" pitchFamily="34" charset="0"/>
              </a:rPr>
              <a:t>Заплатников</a:t>
            </a:r>
            <a:r>
              <a:rPr lang="ru-RU" sz="1200" dirty="0">
                <a:solidFill>
                  <a:schemeClr val="accent1">
                    <a:lumMod val="50000"/>
                  </a:schemeClr>
                </a:solidFill>
                <a:latin typeface="Calibri" pitchFamily="34" charset="0"/>
              </a:rPr>
              <a:t> А.Л., Бурцева Е.И. с </a:t>
            </a:r>
            <a:r>
              <a:rPr lang="ru-RU" sz="1200" dirty="0" err="1">
                <a:solidFill>
                  <a:schemeClr val="accent1">
                    <a:lumMod val="50000"/>
                  </a:schemeClr>
                </a:solidFill>
                <a:latin typeface="Calibri" pitchFamily="34" charset="0"/>
              </a:rPr>
              <a:t>соавт</a:t>
            </a:r>
            <a:r>
              <a:rPr lang="ru-RU" sz="1200" dirty="0">
                <a:solidFill>
                  <a:schemeClr val="accent1">
                    <a:lumMod val="50000"/>
                  </a:schemeClr>
                </a:solidFill>
                <a:latin typeface="Calibri" pitchFamily="34" charset="0"/>
              </a:rPr>
              <a:t>. Оптимизация профилактики и лечения вирусных инфекций у детей. // Поликлиника. – 2007. – №2. – С.8-11</a:t>
            </a:r>
          </a:p>
        </p:txBody>
      </p:sp>
      <p:cxnSp>
        <p:nvCxnSpPr>
          <p:cNvPr id="6" name="Прямая соединительная линия 5"/>
          <p:cNvCxnSpPr/>
          <p:nvPr/>
        </p:nvCxnSpPr>
        <p:spPr>
          <a:xfrm>
            <a:off x="899592" y="1499394"/>
            <a:ext cx="7848872"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1042988" y="1773238"/>
            <a:ext cx="7921625" cy="503237"/>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accent1">
                    <a:lumMod val="75000"/>
                  </a:schemeClr>
                </a:solidFill>
                <a:latin typeface="Calibri" pitchFamily="34" charset="0"/>
              </a:rPr>
              <a:t>Дети с частыми респираторными инфекциями, возраст 6 мес. – 4 года </a:t>
            </a:r>
          </a:p>
        </p:txBody>
      </p:sp>
      <p:sp>
        <p:nvSpPr>
          <p:cNvPr id="8" name="Стрелка вниз 7"/>
          <p:cNvSpPr/>
          <p:nvPr/>
        </p:nvSpPr>
        <p:spPr>
          <a:xfrm>
            <a:off x="3635375" y="2924175"/>
            <a:ext cx="2881313" cy="2376488"/>
          </a:xfrm>
          <a:prstGeom prst="down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rgbClr val="FF0000"/>
                </a:solidFill>
              </a:rPr>
              <a:t>Снижение </a:t>
            </a:r>
            <a:r>
              <a:rPr lang="ru-RU" sz="2000" b="1" dirty="0" err="1">
                <a:solidFill>
                  <a:srgbClr val="FF0000"/>
                </a:solidFill>
              </a:rPr>
              <a:t>заболе-ваемости</a:t>
            </a:r>
            <a:r>
              <a:rPr lang="ru-RU" sz="2000" b="1" dirty="0">
                <a:solidFill>
                  <a:srgbClr val="FF0000"/>
                </a:solidFill>
              </a:rPr>
              <a:t> ОРИ </a:t>
            </a:r>
          </a:p>
          <a:p>
            <a:pPr algn="ctr">
              <a:defRPr/>
            </a:pPr>
            <a:r>
              <a:rPr lang="ru-RU" sz="2000" b="1" dirty="0">
                <a:solidFill>
                  <a:srgbClr val="FF0000"/>
                </a:solidFill>
              </a:rPr>
              <a:t>в </a:t>
            </a:r>
            <a:r>
              <a:rPr lang="ru-RU" sz="2000" b="1" u="sng" dirty="0">
                <a:solidFill>
                  <a:srgbClr val="FF0000"/>
                </a:solidFill>
              </a:rPr>
              <a:t>1,6 раза</a:t>
            </a:r>
          </a:p>
        </p:txBody>
      </p:sp>
    </p:spTree>
    <p:extLst>
      <p:ext uri="{BB962C8B-B14F-4D97-AF65-F5344CB8AC3E}">
        <p14:creationId xmlns:p14="http://schemas.microsoft.com/office/powerpoint/2010/main" val="106636879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42" name="Содержимое 3"/>
          <p:cNvGraphicFramePr>
            <a:graphicFrameLocks noGrp="1"/>
          </p:cNvGraphicFramePr>
          <p:nvPr>
            <p:ph idx="4294967295"/>
          </p:nvPr>
        </p:nvGraphicFramePr>
        <p:xfrm>
          <a:off x="1136650" y="2370138"/>
          <a:ext cx="7302500" cy="3917950"/>
        </p:xfrm>
        <a:graphic>
          <a:graphicData uri="http://schemas.openxmlformats.org/presentationml/2006/ole">
            <mc:AlternateContent xmlns:mc="http://schemas.openxmlformats.org/markup-compatibility/2006">
              <mc:Choice xmlns:v="urn:schemas-microsoft-com:vml" Requires="v">
                <p:oleObj spid="_x0000_s8248" r:id="rId4" imgW="7303641" imgH="3920068" progId="Excel.Chart.8">
                  <p:embed/>
                </p:oleObj>
              </mc:Choice>
              <mc:Fallback>
                <p:oleObj r:id="rId4" imgW="7303641" imgH="3920068"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650" y="2370138"/>
                        <a:ext cx="7302500" cy="3917950"/>
                      </a:xfrm>
                      <a:prstGeom prst="rect">
                        <a:avLst/>
                      </a:prstGeom>
                    </p:spPr>
                  </p:pic>
                </p:oleObj>
              </mc:Fallback>
            </mc:AlternateContent>
          </a:graphicData>
        </a:graphic>
      </p:graphicFrame>
      <p:sp>
        <p:nvSpPr>
          <p:cNvPr id="3" name="Заголовок 2"/>
          <p:cNvSpPr>
            <a:spLocks noGrp="1"/>
          </p:cNvSpPr>
          <p:nvPr>
            <p:ph type="title" idx="4294967295"/>
          </p:nvPr>
        </p:nvSpPr>
        <p:spPr>
          <a:xfrm>
            <a:off x="914400" y="0"/>
            <a:ext cx="8229600" cy="1412776"/>
          </a:xfrm>
          <a:noFill/>
        </p:spPr>
        <p:txBody>
          <a:bodyPr rtlCol="0" anchor="ctr">
            <a:noAutofit/>
            <a:scene3d>
              <a:camera prst="orthographicFront"/>
              <a:lightRig rig="soft" dir="t"/>
            </a:scene3d>
            <a:sp3d prstMaterial="softEdge">
              <a:bevelT w="25400" h="25400"/>
            </a:sp3d>
          </a:bodyPr>
          <a:lstStyle/>
          <a:p>
            <a:pPr algn="ctr">
              <a:defRPr/>
            </a:pPr>
            <a:r>
              <a:rPr lang="ru-RU" sz="2800" b="1" kern="1200" dirty="0" smtClean="0">
                <a:latin typeface="Calibri" pitchFamily="34" charset="0"/>
              </a:rPr>
              <a:t>Состояние иммунитета к актуальному штамму</a:t>
            </a:r>
            <a:br>
              <a:rPr lang="ru-RU" sz="2800" b="1" kern="1200" dirty="0" smtClean="0">
                <a:latin typeface="Calibri" pitchFamily="34" charset="0"/>
              </a:rPr>
            </a:br>
            <a:r>
              <a:rPr lang="ru-RU" sz="2800" b="1" kern="1200" dirty="0" smtClean="0">
                <a:latin typeface="Calibri" pitchFamily="34" charset="0"/>
              </a:rPr>
              <a:t>вируса гриппа А(H1N1) у детей в группах </a:t>
            </a:r>
            <a:br>
              <a:rPr lang="ru-RU" sz="2800" b="1" kern="1200" dirty="0" smtClean="0">
                <a:latin typeface="Calibri" pitchFamily="34" charset="0"/>
              </a:rPr>
            </a:br>
            <a:r>
              <a:rPr lang="ru-RU" sz="2800" b="1" kern="1200" dirty="0" smtClean="0">
                <a:latin typeface="Calibri" pitchFamily="34" charset="0"/>
              </a:rPr>
              <a:t>до- и после вакцинации</a:t>
            </a:r>
          </a:p>
        </p:txBody>
      </p:sp>
      <p:sp>
        <p:nvSpPr>
          <p:cNvPr id="5" name="Прямоугольник 4"/>
          <p:cNvSpPr/>
          <p:nvPr/>
        </p:nvSpPr>
        <p:spPr>
          <a:xfrm>
            <a:off x="2555875" y="6381750"/>
            <a:ext cx="6588125" cy="476250"/>
          </a:xfrm>
          <a:prstGeom prst="rect">
            <a:avLst/>
          </a:prstGeom>
          <a:solidFill>
            <a:schemeClr val="tx2">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200" dirty="0">
                <a:solidFill>
                  <a:schemeClr val="accent1">
                    <a:lumMod val="50000"/>
                  </a:schemeClr>
                </a:solidFill>
                <a:latin typeface="Calibri" pitchFamily="34" charset="0"/>
              </a:rPr>
              <a:t>Коровина Н.А., </a:t>
            </a:r>
            <a:r>
              <a:rPr lang="ru-RU" sz="1200" dirty="0" err="1">
                <a:solidFill>
                  <a:schemeClr val="accent1">
                    <a:lumMod val="50000"/>
                  </a:schemeClr>
                </a:solidFill>
                <a:latin typeface="Calibri" pitchFamily="34" charset="0"/>
              </a:rPr>
              <a:t>Заплатников</a:t>
            </a:r>
            <a:r>
              <a:rPr lang="ru-RU" sz="1200" dirty="0">
                <a:solidFill>
                  <a:schemeClr val="accent1">
                    <a:lumMod val="50000"/>
                  </a:schemeClr>
                </a:solidFill>
                <a:latin typeface="Calibri" pitchFamily="34" charset="0"/>
              </a:rPr>
              <a:t> А.Л., Бурцева Е.И. с </a:t>
            </a:r>
            <a:r>
              <a:rPr lang="ru-RU" sz="1200" dirty="0" err="1">
                <a:solidFill>
                  <a:schemeClr val="accent1">
                    <a:lumMod val="50000"/>
                  </a:schemeClr>
                </a:solidFill>
                <a:latin typeface="Calibri" pitchFamily="34" charset="0"/>
              </a:rPr>
              <a:t>соавт</a:t>
            </a:r>
            <a:r>
              <a:rPr lang="ru-RU" sz="1200" dirty="0">
                <a:solidFill>
                  <a:schemeClr val="accent1">
                    <a:lumMod val="50000"/>
                  </a:schemeClr>
                </a:solidFill>
                <a:latin typeface="Calibri" pitchFamily="34" charset="0"/>
              </a:rPr>
              <a:t>. Оптимизация профилактики и лечения вирусных инфекций у детей. // Поликлиника. – 2007. – №2. – С.8-11</a:t>
            </a:r>
          </a:p>
        </p:txBody>
      </p:sp>
      <p:cxnSp>
        <p:nvCxnSpPr>
          <p:cNvPr id="6" name="Прямая соединительная линия 5"/>
          <p:cNvCxnSpPr/>
          <p:nvPr/>
        </p:nvCxnSpPr>
        <p:spPr>
          <a:xfrm>
            <a:off x="971600" y="1439069"/>
            <a:ext cx="7848872"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Прямоугольник 7"/>
          <p:cNvSpPr/>
          <p:nvPr/>
        </p:nvSpPr>
        <p:spPr>
          <a:xfrm>
            <a:off x="1042988" y="1773238"/>
            <a:ext cx="7921625" cy="503237"/>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accent1">
                    <a:lumMod val="75000"/>
                  </a:schemeClr>
                </a:solidFill>
                <a:latin typeface="Calibri" pitchFamily="34" charset="0"/>
              </a:rPr>
              <a:t>Дети с частыми респираторными инфекциями, возраст 6 мес. – 4 года </a:t>
            </a:r>
          </a:p>
        </p:txBody>
      </p:sp>
      <p:grpSp>
        <p:nvGrpSpPr>
          <p:cNvPr id="522247" name="Группа 6"/>
          <p:cNvGrpSpPr>
            <a:grpSpLocks/>
          </p:cNvGrpSpPr>
          <p:nvPr/>
        </p:nvGrpSpPr>
        <p:grpSpPr bwMode="auto">
          <a:xfrm>
            <a:off x="8027988" y="4221163"/>
            <a:ext cx="1116012" cy="792162"/>
            <a:chOff x="7884368" y="3573016"/>
            <a:chExt cx="1115616" cy="576064"/>
          </a:xfrm>
        </p:grpSpPr>
        <p:sp>
          <p:nvSpPr>
            <p:cNvPr id="9" name="Прямоугольник 8"/>
            <p:cNvSpPr/>
            <p:nvPr/>
          </p:nvSpPr>
          <p:spPr>
            <a:xfrm>
              <a:off x="7955780" y="3573016"/>
              <a:ext cx="1044204" cy="5760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000" dirty="0">
                  <a:solidFill>
                    <a:schemeClr val="tx1"/>
                  </a:solidFill>
                  <a:latin typeface="Calibri" pitchFamily="34" charset="0"/>
                </a:rPr>
                <a:t>До вакцинации</a:t>
              </a:r>
            </a:p>
            <a:p>
              <a:pPr algn="ctr">
                <a:defRPr/>
              </a:pPr>
              <a:endParaRPr lang="ru-RU" sz="1000" dirty="0">
                <a:solidFill>
                  <a:schemeClr val="tx1"/>
                </a:solidFill>
                <a:latin typeface="Calibri" pitchFamily="34" charset="0"/>
              </a:endParaRPr>
            </a:p>
            <a:p>
              <a:pPr algn="ctr">
                <a:defRPr/>
              </a:pPr>
              <a:r>
                <a:rPr lang="ru-RU" sz="1000" dirty="0">
                  <a:solidFill>
                    <a:schemeClr val="tx1"/>
                  </a:solidFill>
                  <a:latin typeface="Calibri" pitchFamily="34" charset="0"/>
                </a:rPr>
                <a:t>После вакцинации</a:t>
              </a:r>
            </a:p>
          </p:txBody>
        </p:sp>
        <p:sp>
          <p:nvSpPr>
            <p:cNvPr id="10" name="Прямоугольник 9"/>
            <p:cNvSpPr/>
            <p:nvPr/>
          </p:nvSpPr>
          <p:spPr>
            <a:xfrm>
              <a:off x="7884368" y="3645024"/>
              <a:ext cx="144016" cy="144016"/>
            </a:xfrm>
            <a:prstGeom prst="rect">
              <a:avLst/>
            </a:prstGeom>
            <a:solidFill>
              <a:schemeClr val="accent3">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Прямоугольник 10"/>
            <p:cNvSpPr/>
            <p:nvPr/>
          </p:nvSpPr>
          <p:spPr>
            <a:xfrm>
              <a:off x="7884368" y="3933056"/>
              <a:ext cx="144016" cy="144016"/>
            </a:xfrm>
            <a:prstGeom prst="rect">
              <a:avLst/>
            </a:prstGeom>
            <a:solidFill>
              <a:srgbClr val="FF00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Tree>
    <p:extLst>
      <p:ext uri="{BB962C8B-B14F-4D97-AF65-F5344CB8AC3E}">
        <p14:creationId xmlns:p14="http://schemas.microsoft.com/office/powerpoint/2010/main" val="425121854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4294967295"/>
          </p:nvPr>
        </p:nvSpPr>
        <p:spPr>
          <a:xfrm>
            <a:off x="72008" y="188640"/>
            <a:ext cx="3779912" cy="576064"/>
          </a:xfrm>
          <a:solidFill>
            <a:schemeClr val="tx2">
              <a:lumMod val="40000"/>
              <a:lumOff val="60000"/>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rtlCol="0" anchor="ctr" anchorCtr="1">
            <a:noAutofit/>
          </a:bodyPr>
          <a:lstStyle/>
          <a:p>
            <a:pPr marL="274320" indent="-274320" algn="ctr" eaLnBrk="1" fontAlgn="auto" hangingPunct="1">
              <a:spcBef>
                <a:spcPts val="400"/>
              </a:spcBef>
              <a:spcAft>
                <a:spcPts val="0"/>
              </a:spcAft>
              <a:buClr>
                <a:schemeClr val="accent3"/>
              </a:buClr>
              <a:buSzPct val="68000"/>
              <a:buFont typeface="Wingdings 2"/>
              <a:buNone/>
              <a:defRPr/>
            </a:pPr>
            <a:r>
              <a:rPr lang="ru-RU" b="1" kern="1200" dirty="0" smtClean="0">
                <a:solidFill>
                  <a:schemeClr val="accent4">
                    <a:lumMod val="75000"/>
                  </a:schemeClr>
                </a:solidFill>
                <a:latin typeface="Calibri" pitchFamily="34" charset="0"/>
              </a:rPr>
              <a:t>Сравнительное</a:t>
            </a:r>
          </a:p>
        </p:txBody>
      </p:sp>
      <p:sp>
        <p:nvSpPr>
          <p:cNvPr id="7" name="Прямоугольник 6"/>
          <p:cNvSpPr/>
          <p:nvPr/>
        </p:nvSpPr>
        <p:spPr>
          <a:xfrm>
            <a:off x="5436096" y="5085184"/>
            <a:ext cx="3528392" cy="1008112"/>
          </a:xfrm>
          <a:prstGeom prst="rect">
            <a:avLst/>
          </a:prstGeom>
          <a:solidFill>
            <a:schemeClr val="tx2">
              <a:lumMod val="60000"/>
              <a:lumOff val="40000"/>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anchor="ctr" anchorCtr="1"/>
          <a:lstStyle/>
          <a:p>
            <a:pPr marL="274320" indent="-274320" algn="ctr" fontAlgn="auto">
              <a:spcBef>
                <a:spcPts val="0"/>
              </a:spcBef>
              <a:spcAft>
                <a:spcPts val="0"/>
              </a:spcAft>
              <a:buClr>
                <a:schemeClr val="accent3"/>
              </a:buClr>
              <a:buSzPct val="68000"/>
              <a:defRPr/>
            </a:pPr>
            <a:r>
              <a:rPr lang="ru-RU" sz="2000" b="1" u="sng" dirty="0">
                <a:solidFill>
                  <a:schemeClr val="accent4">
                    <a:lumMod val="75000"/>
                  </a:schemeClr>
                </a:solidFill>
                <a:latin typeface="Calibri" pitchFamily="34" charset="0"/>
              </a:rPr>
              <a:t>Возраст от 1 года до 5 лет</a:t>
            </a:r>
          </a:p>
        </p:txBody>
      </p:sp>
      <p:sp>
        <p:nvSpPr>
          <p:cNvPr id="8" name="Прямоугольник 7"/>
          <p:cNvSpPr/>
          <p:nvPr/>
        </p:nvSpPr>
        <p:spPr>
          <a:xfrm>
            <a:off x="251520" y="5085184"/>
            <a:ext cx="3528392" cy="1008112"/>
          </a:xfrm>
          <a:prstGeom prst="rect">
            <a:avLst/>
          </a:prstGeom>
          <a:solidFill>
            <a:schemeClr val="tx2">
              <a:lumMod val="60000"/>
              <a:lumOff val="40000"/>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anchor="ctr" anchorCtr="1"/>
          <a:lstStyle/>
          <a:p>
            <a:pPr algn="ctr">
              <a:defRPr/>
            </a:pPr>
            <a:r>
              <a:rPr lang="ru-RU" sz="2000" b="1" u="sng" dirty="0">
                <a:solidFill>
                  <a:schemeClr val="accent4">
                    <a:lumMod val="75000"/>
                  </a:schemeClr>
                </a:solidFill>
                <a:latin typeface="Calibri" pitchFamily="34" charset="0"/>
              </a:rPr>
              <a:t>275 пациентов с хронической носоглоточной инфекцией</a:t>
            </a:r>
          </a:p>
        </p:txBody>
      </p:sp>
      <p:sp>
        <p:nvSpPr>
          <p:cNvPr id="10" name="Содержимое 4"/>
          <p:cNvSpPr txBox="1">
            <a:spLocks/>
          </p:cNvSpPr>
          <p:nvPr/>
        </p:nvSpPr>
        <p:spPr>
          <a:xfrm>
            <a:off x="251520" y="1844824"/>
            <a:ext cx="8640960" cy="1944216"/>
          </a:xfrm>
          <a:prstGeom prst="rect">
            <a:avLst/>
          </a:prstGeom>
          <a:solidFill>
            <a:schemeClr val="bg2">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anchor="ctr" anchorCtr="1"/>
          <a:lstStyle/>
          <a:p>
            <a:pPr algn="ctr">
              <a:defRPr/>
            </a:pPr>
            <a:r>
              <a:rPr lang="ru-RU" sz="2400" b="1" dirty="0">
                <a:solidFill>
                  <a:schemeClr val="accent4">
                    <a:lumMod val="75000"/>
                  </a:schemeClr>
                </a:solidFill>
                <a:latin typeface="Calibri" pitchFamily="34" charset="0"/>
              </a:rPr>
              <a:t> исследование по оценке возможностей применения </a:t>
            </a:r>
            <a:r>
              <a:rPr lang="ru-RU" sz="2400" b="1" dirty="0" err="1">
                <a:solidFill>
                  <a:schemeClr val="accent4">
                    <a:lumMod val="75000"/>
                  </a:schemeClr>
                </a:solidFill>
                <a:latin typeface="Calibri" pitchFamily="34" charset="0"/>
              </a:rPr>
              <a:t>Анаферона</a:t>
            </a:r>
            <a:r>
              <a:rPr lang="ru-RU" sz="2400" b="1" dirty="0">
                <a:solidFill>
                  <a:schemeClr val="accent4">
                    <a:lumMod val="75000"/>
                  </a:schemeClr>
                </a:solidFill>
                <a:latin typeface="Calibri" pitchFamily="34" charset="0"/>
              </a:rPr>
              <a:t> детского для подготовки и проведения вакцинации пневмококковой конъюгированной вакциной детей, имеющих хронические очаги инфекции в носоглотке</a:t>
            </a:r>
          </a:p>
        </p:txBody>
      </p:sp>
      <p:sp>
        <p:nvSpPr>
          <p:cNvPr id="13" name="Содержимое 4"/>
          <p:cNvSpPr txBox="1">
            <a:spLocks/>
          </p:cNvSpPr>
          <p:nvPr/>
        </p:nvSpPr>
        <p:spPr>
          <a:xfrm>
            <a:off x="2699792" y="1052736"/>
            <a:ext cx="4032448" cy="576064"/>
          </a:xfrm>
          <a:prstGeom prst="rect">
            <a:avLst/>
          </a:prstGeom>
          <a:solidFill>
            <a:schemeClr val="tx2">
              <a:lumMod val="60000"/>
              <a:lumOff val="40000"/>
              <a:alpha val="36000"/>
            </a:schemeClr>
          </a:solidFill>
          <a:ln w="19050">
            <a:solidFill>
              <a:schemeClr val="tx2"/>
            </a:solidFill>
            <a:miter lim="800000"/>
            <a:headEnd/>
            <a:tailEnd/>
          </a:ln>
          <a:scene3d>
            <a:camera prst="orthographicFront"/>
            <a:lightRig rig="threePt" dir="t">
              <a:rot lat="0" lon="0" rev="3600000"/>
            </a:lightRig>
          </a:scene3d>
          <a:sp3d>
            <a:bevelT w="228600" h="228600" prst="artDeco"/>
            <a:bevelB w="228600" h="228600"/>
          </a:sp3d>
        </p:spPr>
        <p:txBody>
          <a:bodyPr anchor="ctr" anchorCtr="1"/>
          <a:lstStyle/>
          <a:p>
            <a:pPr marL="274320" indent="-274320" algn="ctr" fontAlgn="auto">
              <a:lnSpc>
                <a:spcPct val="110000"/>
              </a:lnSpc>
              <a:spcBef>
                <a:spcPts val="400"/>
              </a:spcBef>
              <a:spcAft>
                <a:spcPts val="0"/>
              </a:spcAft>
              <a:buClr>
                <a:schemeClr val="accent3"/>
              </a:buClr>
              <a:buSzPct val="68000"/>
              <a:buFont typeface="Wingdings 2"/>
              <a:buNone/>
              <a:defRPr/>
            </a:pPr>
            <a:r>
              <a:rPr lang="ru-RU" sz="3000" b="1" dirty="0" err="1">
                <a:solidFill>
                  <a:schemeClr val="accent4">
                    <a:lumMod val="75000"/>
                  </a:schemeClr>
                </a:solidFill>
                <a:latin typeface="Calibri" pitchFamily="34" charset="0"/>
              </a:rPr>
              <a:t>рандомизированное</a:t>
            </a:r>
          </a:p>
        </p:txBody>
      </p:sp>
      <p:cxnSp>
        <p:nvCxnSpPr>
          <p:cNvPr id="15" name="Прямая со стрелкой 14"/>
          <p:cNvCxnSpPr/>
          <p:nvPr/>
        </p:nvCxnSpPr>
        <p:spPr>
          <a:xfrm>
            <a:off x="6516688" y="3789363"/>
            <a:ext cx="863600" cy="1079500"/>
          </a:xfrm>
          <a:prstGeom prst="straightConnector1">
            <a:avLst/>
          </a:prstGeom>
          <a:ln w="7302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a:off x="2411413" y="3789363"/>
            <a:ext cx="1008062" cy="1152525"/>
          </a:xfrm>
          <a:prstGeom prst="straightConnector1">
            <a:avLst/>
          </a:prstGeom>
          <a:ln w="7302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3924300" y="5949950"/>
            <a:ext cx="1152525" cy="0"/>
          </a:xfrm>
          <a:prstGeom prst="straightConnector1">
            <a:avLst/>
          </a:prstGeom>
          <a:ln w="66675">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7" name="Picture 26" descr="АнафикУпаковка1"/>
          <p:cNvPicPr>
            <a:picLocks noChangeAspect="1" noChangeArrowheads="1"/>
          </p:cNvPicPr>
          <p:nvPr/>
        </p:nvPicPr>
        <p:blipFill>
          <a:blip r:embed="rId3" cstate="print">
            <a:clrChange>
              <a:clrFrom>
                <a:srgbClr val="FEFEFE"/>
              </a:clrFrom>
              <a:clrTo>
                <a:srgbClr val="FEFEFE">
                  <a:alpha val="0"/>
                </a:srgbClr>
              </a:clrTo>
            </a:clrChange>
            <a:lum bright="-20000" contrast="40000"/>
          </a:blip>
          <a:srcRect l="2950" t="4762" r="2698" b="4762"/>
          <a:stretch>
            <a:fillRect/>
          </a:stretch>
        </p:blipFill>
        <p:spPr bwMode="auto">
          <a:xfrm>
            <a:off x="3707904" y="3861048"/>
            <a:ext cx="1939500"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Прямоугольник 17"/>
          <p:cNvSpPr/>
          <p:nvPr/>
        </p:nvSpPr>
        <p:spPr>
          <a:xfrm>
            <a:off x="3924300" y="5589588"/>
            <a:ext cx="1223963" cy="7921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Прямоугольник 19"/>
          <p:cNvSpPr/>
          <p:nvPr/>
        </p:nvSpPr>
        <p:spPr>
          <a:xfrm>
            <a:off x="2339975" y="6308725"/>
            <a:ext cx="6804025" cy="549275"/>
          </a:xfrm>
          <a:prstGeom prst="rect">
            <a:avLst/>
          </a:prstGeom>
          <a:solidFill>
            <a:schemeClr val="tx2">
              <a:lumMod val="20000"/>
              <a:lumOff val="80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200" dirty="0">
                <a:solidFill>
                  <a:schemeClr val="accent1">
                    <a:lumMod val="50000"/>
                  </a:schemeClr>
                </a:solidFill>
                <a:latin typeface="Calibri" pitchFamily="34" charset="0"/>
              </a:rPr>
              <a:t>Вавилова В.П., </a:t>
            </a:r>
            <a:r>
              <a:rPr lang="ru-RU" sz="1200" dirty="0" err="1">
                <a:solidFill>
                  <a:schemeClr val="accent1">
                    <a:lumMod val="50000"/>
                  </a:schemeClr>
                </a:solidFill>
                <a:latin typeface="Calibri" pitchFamily="34" charset="0"/>
              </a:rPr>
              <a:t>Черкаева</a:t>
            </a:r>
            <a:r>
              <a:rPr lang="ru-RU" sz="1200" dirty="0">
                <a:solidFill>
                  <a:schemeClr val="accent1">
                    <a:lumMod val="50000"/>
                  </a:schemeClr>
                </a:solidFill>
                <a:latin typeface="Calibri" pitchFamily="34" charset="0"/>
              </a:rPr>
              <a:t> А.Х. Оценка эффективности программ по профилактике рецидивирующих респираторных инфекций у детей с хроническими очагами инфекции в носоглотке. // XXII Российский национальный конгресс "Человек и лекарство". – 2015. – С.139</a:t>
            </a:r>
          </a:p>
        </p:txBody>
      </p:sp>
    </p:spTree>
    <p:extLst>
      <p:ext uri="{BB962C8B-B14F-4D97-AF65-F5344CB8AC3E}">
        <p14:creationId xmlns:p14="http://schemas.microsoft.com/office/powerpoint/2010/main" val="2893996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3" presetClass="entr" presetSubtype="5"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vertical)">
                                      <p:cBhvr>
                                        <p:cTn id="12" dur="500"/>
                                        <p:tgtEl>
                                          <p:spTgt spid="10"/>
                                        </p:tgtEl>
                                      </p:cBhvr>
                                    </p:animEffect>
                                  </p:childTnLst>
                                </p:cTn>
                              </p:par>
                            </p:childTnLst>
                          </p:cTn>
                        </p:par>
                        <p:par>
                          <p:cTn id="13" fill="hold" nodeType="afterGroup">
                            <p:stCondLst>
                              <p:cond delay="1000"/>
                            </p:stCondLst>
                            <p:childTnLst>
                              <p:par>
                                <p:cTn id="14" presetID="3" presetClass="entr" presetSubtype="5"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vertical)">
                                      <p:cBhvr>
                                        <p:cTn id="16" dur="500"/>
                                        <p:tgtEl>
                                          <p:spTgt spid="16"/>
                                        </p:tgtEl>
                                      </p:cBhvr>
                                    </p:animEffect>
                                  </p:childTnLst>
                                </p:cTn>
                              </p:par>
                            </p:childTnLst>
                          </p:cTn>
                        </p:par>
                        <p:par>
                          <p:cTn id="17" fill="hold" nodeType="afterGroup">
                            <p:stCondLst>
                              <p:cond delay="1500"/>
                            </p:stCondLst>
                            <p:childTnLst>
                              <p:par>
                                <p:cTn id="18" presetID="3" presetClass="entr" presetSubtype="5"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vertical)">
                                      <p:cBhvr>
                                        <p:cTn id="20" dur="500"/>
                                        <p:tgtEl>
                                          <p:spTgt spid="8"/>
                                        </p:tgtEl>
                                      </p:cBhvr>
                                    </p:animEffect>
                                  </p:childTnLst>
                                </p:cTn>
                              </p:par>
                            </p:childTnLst>
                          </p:cTn>
                        </p:par>
                        <p:par>
                          <p:cTn id="21" fill="hold" nodeType="afterGroup">
                            <p:stCondLst>
                              <p:cond delay="2000"/>
                            </p:stCondLst>
                            <p:childTnLst>
                              <p:par>
                                <p:cTn id="22" presetID="3" presetClass="entr" presetSubtype="5"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vertical)">
                                      <p:cBhvr>
                                        <p:cTn id="24" dur="500"/>
                                        <p:tgtEl>
                                          <p:spTgt spid="15"/>
                                        </p:tgtEl>
                                      </p:cBhvr>
                                    </p:animEffect>
                                  </p:childTnLst>
                                </p:cTn>
                              </p:par>
                            </p:childTnLst>
                          </p:cTn>
                        </p:par>
                        <p:par>
                          <p:cTn id="25" fill="hold" nodeType="afterGroup">
                            <p:stCondLst>
                              <p:cond delay="2500"/>
                            </p:stCondLst>
                            <p:childTnLst>
                              <p:par>
                                <p:cTn id="26" presetID="3" presetClass="entr" presetSubtype="5"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vertical)">
                                      <p:cBhvr>
                                        <p:cTn id="28" dur="500"/>
                                        <p:tgtEl>
                                          <p:spTgt spid="7"/>
                                        </p:tgtEl>
                                      </p:cBhvr>
                                    </p:animEffect>
                                  </p:childTnLst>
                                </p:cTn>
                              </p:par>
                            </p:childTnLst>
                          </p:cTn>
                        </p:par>
                        <p:par>
                          <p:cTn id="29" fill="hold" nodeType="afterGroup">
                            <p:stCondLst>
                              <p:cond delay="3000"/>
                            </p:stCondLst>
                            <p:childTnLst>
                              <p:par>
                                <p:cTn id="30" presetID="3" presetClass="entr" presetSubtype="5"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4530" name="Содержимое 3"/>
          <p:cNvGraphicFramePr>
            <a:graphicFrameLocks noGrp="1"/>
          </p:cNvGraphicFramePr>
          <p:nvPr>
            <p:ph idx="4294967295"/>
          </p:nvPr>
        </p:nvGraphicFramePr>
        <p:xfrm>
          <a:off x="1787525" y="2590800"/>
          <a:ext cx="6608763" cy="3422650"/>
        </p:xfrm>
        <a:graphic>
          <a:graphicData uri="http://schemas.openxmlformats.org/presentationml/2006/ole">
            <mc:AlternateContent xmlns:mc="http://schemas.openxmlformats.org/markup-compatibility/2006">
              <mc:Choice xmlns:v="urn:schemas-microsoft-com:vml" Requires="v">
                <p:oleObj spid="_x0000_s12344" r:id="rId4" imgW="6797629" imgH="3627434" progId="Excel.Chart.8">
                  <p:embed/>
                </p:oleObj>
              </mc:Choice>
              <mc:Fallback>
                <p:oleObj r:id="rId4" imgW="6797629" imgH="3627434"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525" y="2590800"/>
                        <a:ext cx="6608763" cy="3422650"/>
                      </a:xfrm>
                      <a:prstGeom prst="rect">
                        <a:avLst/>
                      </a:prstGeom>
                    </p:spPr>
                  </p:pic>
                </p:oleObj>
              </mc:Fallback>
            </mc:AlternateContent>
          </a:graphicData>
        </a:graphic>
      </p:graphicFrame>
      <p:sp>
        <p:nvSpPr>
          <p:cNvPr id="3" name="Заголовок 2"/>
          <p:cNvSpPr>
            <a:spLocks noGrp="1"/>
          </p:cNvSpPr>
          <p:nvPr>
            <p:ph type="title" idx="4294967295"/>
          </p:nvPr>
        </p:nvSpPr>
        <p:spPr>
          <a:xfrm>
            <a:off x="914400" y="0"/>
            <a:ext cx="8229600" cy="1124744"/>
          </a:xfrm>
          <a:noFill/>
        </p:spPr>
        <p:txBody>
          <a:bodyPr rtlCol="0" anchor="ctr">
            <a:noAutofit/>
            <a:scene3d>
              <a:camera prst="orthographicFront"/>
              <a:lightRig rig="soft" dir="t"/>
            </a:scene3d>
            <a:sp3d prstMaterial="softEdge">
              <a:bevelT w="25400" h="25400"/>
            </a:sp3d>
          </a:bodyPr>
          <a:lstStyle/>
          <a:p>
            <a:pPr algn="ctr">
              <a:lnSpc>
                <a:spcPts val="3200"/>
              </a:lnSpc>
              <a:defRPr/>
            </a:pPr>
            <a:r>
              <a:rPr lang="ru-RU" sz="3200" b="1" kern="1200" dirty="0" smtClean="0">
                <a:latin typeface="Calibri" pitchFamily="34" charset="0"/>
              </a:rPr>
              <a:t>Доля детей, заболевших ОРВИ в </a:t>
            </a:r>
            <a:r>
              <a:rPr lang="ru-RU" sz="3200" b="1" kern="1200" dirty="0" err="1" smtClean="0">
                <a:latin typeface="Calibri" pitchFamily="34" charset="0"/>
              </a:rPr>
              <a:t>предвакцинальном</a:t>
            </a:r>
            <a:r>
              <a:rPr lang="ru-RU" sz="3200" b="1" kern="1200" dirty="0" smtClean="0">
                <a:latin typeface="Calibri" pitchFamily="34" charset="0"/>
              </a:rPr>
              <a:t> периоде</a:t>
            </a:r>
            <a:endParaRPr lang="ru-RU" sz="3200" b="1" kern="1200" dirty="0">
              <a:latin typeface="Calibri" pitchFamily="34" charset="0"/>
            </a:endParaRPr>
          </a:p>
        </p:txBody>
      </p:sp>
      <p:cxnSp>
        <p:nvCxnSpPr>
          <p:cNvPr id="6" name="Прямая соединительная линия 5"/>
          <p:cNvCxnSpPr/>
          <p:nvPr/>
        </p:nvCxnSpPr>
        <p:spPr>
          <a:xfrm>
            <a:off x="1115616" y="1151731"/>
            <a:ext cx="7848872"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3419475" y="4365625"/>
            <a:ext cx="360363"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ru-RU" sz="3200" dirty="0" smtClean="0">
                <a:latin typeface="Calibri" pitchFamily="34" charset="0"/>
              </a:rPr>
              <a:t>*</a:t>
            </a:r>
            <a:endParaRPr lang="ru-RU" sz="3200" dirty="0">
              <a:latin typeface="Calibri" pitchFamily="34" charset="0"/>
            </a:endParaRPr>
          </a:p>
        </p:txBody>
      </p:sp>
      <p:sp>
        <p:nvSpPr>
          <p:cNvPr id="10" name="Прямоугольник 9"/>
          <p:cNvSpPr/>
          <p:nvPr/>
        </p:nvSpPr>
        <p:spPr>
          <a:xfrm>
            <a:off x="1331640" y="2852936"/>
            <a:ext cx="360040" cy="2952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ru-RU" sz="1400" dirty="0">
                <a:solidFill>
                  <a:schemeClr val="tx1"/>
                </a:solidFill>
                <a:latin typeface="Calibri" pitchFamily="34" charset="0"/>
              </a:rPr>
              <a:t>Доля заболевших ОРВИ детей в </a:t>
            </a:r>
            <a:r>
              <a:rPr lang="ru-RU" sz="1400" dirty="0" err="1">
                <a:solidFill>
                  <a:schemeClr val="tx1"/>
                </a:solidFill>
                <a:latin typeface="Calibri" pitchFamily="34" charset="0"/>
              </a:rPr>
              <a:t>предвакцинальный</a:t>
            </a:r>
            <a:r>
              <a:rPr lang="ru-RU" sz="1400" dirty="0">
                <a:solidFill>
                  <a:schemeClr val="tx1"/>
                </a:solidFill>
                <a:latin typeface="Calibri" pitchFamily="34" charset="0"/>
              </a:rPr>
              <a:t> период</a:t>
            </a:r>
          </a:p>
        </p:txBody>
      </p:sp>
      <p:sp>
        <p:nvSpPr>
          <p:cNvPr id="11" name="Прямоугольник 10"/>
          <p:cNvSpPr/>
          <p:nvPr/>
        </p:nvSpPr>
        <p:spPr>
          <a:xfrm>
            <a:off x="1042988" y="1628775"/>
            <a:ext cx="7921625" cy="503238"/>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accent1">
                    <a:lumMod val="75000"/>
                  </a:schemeClr>
                </a:solidFill>
                <a:latin typeface="Calibri" pitchFamily="34" charset="0"/>
              </a:rPr>
              <a:t>Дети </a:t>
            </a:r>
            <a:r>
              <a:rPr lang="ru-RU" dirty="0">
                <a:solidFill>
                  <a:schemeClr val="accent4">
                    <a:lumMod val="75000"/>
                  </a:schemeClr>
                </a:solidFill>
                <a:latin typeface="Calibri" pitchFamily="34" charset="0"/>
              </a:rPr>
              <a:t>с хронической носоглоточной инфекцией</a:t>
            </a:r>
            <a:r>
              <a:rPr lang="ru-RU" dirty="0">
                <a:solidFill>
                  <a:schemeClr val="accent1">
                    <a:lumMod val="75000"/>
                  </a:schemeClr>
                </a:solidFill>
                <a:latin typeface="Calibri" pitchFamily="34" charset="0"/>
              </a:rPr>
              <a:t>, возраст 1-5 лет</a:t>
            </a:r>
          </a:p>
        </p:txBody>
      </p:sp>
      <p:sp>
        <p:nvSpPr>
          <p:cNvPr id="12" name="Прямоугольник 11"/>
          <p:cNvSpPr/>
          <p:nvPr/>
        </p:nvSpPr>
        <p:spPr>
          <a:xfrm>
            <a:off x="1331913" y="5949950"/>
            <a:ext cx="5327650" cy="35877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200" dirty="0">
                <a:solidFill>
                  <a:schemeClr val="tx1"/>
                </a:solidFill>
              </a:rPr>
              <a:t>* - различия достоверны по сравнению с плацебо (P &lt; 0,01)</a:t>
            </a:r>
          </a:p>
        </p:txBody>
      </p:sp>
      <p:sp>
        <p:nvSpPr>
          <p:cNvPr id="13" name="Прямоугольник 12"/>
          <p:cNvSpPr/>
          <p:nvPr/>
        </p:nvSpPr>
        <p:spPr>
          <a:xfrm flipH="1" flipV="1">
            <a:off x="1908175" y="2565400"/>
            <a:ext cx="287338"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Calibri" pitchFamily="34" charset="0"/>
              </a:rPr>
              <a:t>%</a:t>
            </a:r>
          </a:p>
        </p:txBody>
      </p:sp>
      <p:sp>
        <p:nvSpPr>
          <p:cNvPr id="14" name="Прямоугольник 13"/>
          <p:cNvSpPr/>
          <p:nvPr/>
        </p:nvSpPr>
        <p:spPr>
          <a:xfrm>
            <a:off x="3995738" y="5013325"/>
            <a:ext cx="3603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ru-RU" sz="3200" dirty="0" smtClean="0">
                <a:solidFill>
                  <a:schemeClr val="accent2">
                    <a:lumMod val="50000"/>
                  </a:schemeClr>
                </a:solidFill>
                <a:latin typeface="Calibri" pitchFamily="34" charset="0"/>
              </a:rPr>
              <a:t>*</a:t>
            </a:r>
            <a:endParaRPr lang="ru-RU" sz="3200" dirty="0">
              <a:solidFill>
                <a:schemeClr val="accent2">
                  <a:lumMod val="50000"/>
                </a:schemeClr>
              </a:solidFill>
              <a:latin typeface="Calibri" pitchFamily="34" charset="0"/>
            </a:endParaRPr>
          </a:p>
        </p:txBody>
      </p:sp>
      <p:sp>
        <p:nvSpPr>
          <p:cNvPr id="15" name="Прямоугольник 14"/>
          <p:cNvSpPr/>
          <p:nvPr/>
        </p:nvSpPr>
        <p:spPr>
          <a:xfrm>
            <a:off x="2339975" y="6308725"/>
            <a:ext cx="6804025" cy="549275"/>
          </a:xfrm>
          <a:prstGeom prst="rect">
            <a:avLst/>
          </a:prstGeom>
          <a:solidFill>
            <a:schemeClr val="tx2">
              <a:lumMod val="20000"/>
              <a:lumOff val="80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200" dirty="0">
                <a:solidFill>
                  <a:schemeClr val="accent1">
                    <a:lumMod val="50000"/>
                  </a:schemeClr>
                </a:solidFill>
                <a:latin typeface="Calibri" pitchFamily="34" charset="0"/>
              </a:rPr>
              <a:t>Вавилова В.П., </a:t>
            </a:r>
            <a:r>
              <a:rPr lang="ru-RU" sz="1200" dirty="0" err="1">
                <a:solidFill>
                  <a:schemeClr val="accent1">
                    <a:lumMod val="50000"/>
                  </a:schemeClr>
                </a:solidFill>
                <a:latin typeface="Calibri" pitchFamily="34" charset="0"/>
              </a:rPr>
              <a:t>Черкаева</a:t>
            </a:r>
            <a:r>
              <a:rPr lang="ru-RU" sz="1200" dirty="0">
                <a:solidFill>
                  <a:schemeClr val="accent1">
                    <a:lumMod val="50000"/>
                  </a:schemeClr>
                </a:solidFill>
                <a:latin typeface="Calibri" pitchFamily="34" charset="0"/>
              </a:rPr>
              <a:t> А.Х. Оценка эффективности программ по профилактике рецидивирующих респираторных инфекций у детей с хроническими очагами инфекции в носоглотке. // XXII Российский национальный конгресс "Человек и лекарство". – 2015. – С.139</a:t>
            </a:r>
          </a:p>
        </p:txBody>
      </p:sp>
      <p:sp>
        <p:nvSpPr>
          <p:cNvPr id="17" name="Стрелка вправо 16"/>
          <p:cNvSpPr/>
          <p:nvPr/>
        </p:nvSpPr>
        <p:spPr>
          <a:xfrm rot="5400000">
            <a:off x="3455987" y="3968751"/>
            <a:ext cx="1008063" cy="360362"/>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err="1">
              <a:solidFill>
                <a:schemeClr val="accent2">
                  <a:lumMod val="75000"/>
                </a:schemeClr>
              </a:solidFill>
            </a:endParaRPr>
          </a:p>
        </p:txBody>
      </p:sp>
    </p:spTree>
    <p:extLst>
      <p:ext uri="{BB962C8B-B14F-4D97-AF65-F5344CB8AC3E}">
        <p14:creationId xmlns:p14="http://schemas.microsoft.com/office/powerpoint/2010/main" val="33250864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4294967295"/>
          </p:nvPr>
        </p:nvSpPr>
        <p:spPr>
          <a:xfrm>
            <a:off x="900113" y="1341438"/>
            <a:ext cx="8064500" cy="5111750"/>
          </a:xfrm>
          <a:prstGeom prst="roundRect">
            <a:avLst/>
          </a:prstGeom>
          <a:solidFill>
            <a:schemeClr val="tx2">
              <a:lumMod val="20000"/>
              <a:lumOff val="80000"/>
              <a:alpha val="23000"/>
            </a:schemeClr>
          </a:solidFill>
          <a:ln>
            <a:solidFill>
              <a:schemeClr val="accent2"/>
            </a:solidFill>
          </a:ln>
        </p:spPr>
        <p:txBody>
          <a:bodyPr/>
          <a:lstStyle/>
          <a:p>
            <a:pPr marL="365125" indent="-255588" eaLnBrk="1" hangingPunct="1">
              <a:spcBef>
                <a:spcPct val="0"/>
              </a:spcBef>
              <a:spcAft>
                <a:spcPts val="1800"/>
              </a:spcAft>
              <a:buFont typeface="Wingdings" pitchFamily="2" charset="2"/>
              <a:buNone/>
            </a:pPr>
            <a:r>
              <a:rPr lang="ru-RU" altLang="ru-RU" b="1" dirty="0" smtClean="0">
                <a:solidFill>
                  <a:srgbClr val="0000BF"/>
                </a:solidFill>
                <a:latin typeface="Calibri" pitchFamily="34" charset="0"/>
              </a:rPr>
              <a:t> </a:t>
            </a:r>
            <a:r>
              <a:rPr lang="ru-RU" altLang="ru-RU" sz="2400" b="1" dirty="0" smtClean="0">
                <a:solidFill>
                  <a:srgbClr val="0000BF"/>
                </a:solidFill>
                <a:latin typeface="Calibri" pitchFamily="34" charset="0"/>
              </a:rPr>
              <a:t>Продолжение приема </a:t>
            </a:r>
            <a:r>
              <a:rPr lang="ru-RU" altLang="ru-RU" sz="2400" b="1" dirty="0" err="1" smtClean="0">
                <a:solidFill>
                  <a:srgbClr val="0000BF"/>
                </a:solidFill>
                <a:latin typeface="Calibri" pitchFamily="34" charset="0"/>
              </a:rPr>
              <a:t>Анаферона</a:t>
            </a:r>
            <a:r>
              <a:rPr lang="ru-RU" altLang="ru-RU" sz="2400" b="1" dirty="0" smtClean="0">
                <a:solidFill>
                  <a:srgbClr val="0000BF"/>
                </a:solidFill>
                <a:latin typeface="Calibri" pitchFamily="34" charset="0"/>
              </a:rPr>
              <a:t> детского на поствакцинальном этапе позволяет:</a:t>
            </a:r>
          </a:p>
          <a:p>
            <a:pPr marL="365125" indent="-255588" eaLnBrk="1" hangingPunct="1">
              <a:spcBef>
                <a:spcPct val="0"/>
              </a:spcBef>
              <a:spcAft>
                <a:spcPts val="1800"/>
              </a:spcAft>
              <a:buFontTx/>
              <a:buChar char="-"/>
            </a:pPr>
            <a:r>
              <a:rPr lang="ru-RU" altLang="ru-RU" sz="2400" b="1" dirty="0" smtClean="0">
                <a:solidFill>
                  <a:srgbClr val="0000BF"/>
                </a:solidFill>
                <a:latin typeface="Calibri" pitchFamily="34" charset="0"/>
              </a:rPr>
              <a:t>в раннем и позднем поствакцинальном периоде уменьшить риск развития ОРВИ (которые, как правило, некорректно трактуются как осложнения прививки),</a:t>
            </a:r>
          </a:p>
          <a:p>
            <a:pPr marL="365125" indent="-255588" eaLnBrk="1" hangingPunct="1">
              <a:spcBef>
                <a:spcPct val="0"/>
              </a:spcBef>
              <a:spcAft>
                <a:spcPts val="1800"/>
              </a:spcAft>
              <a:buFontTx/>
              <a:buChar char="-"/>
            </a:pPr>
            <a:r>
              <a:rPr lang="ru-RU" altLang="ru-RU" sz="2400" b="1" dirty="0" smtClean="0">
                <a:solidFill>
                  <a:srgbClr val="0000BF"/>
                </a:solidFill>
                <a:latin typeface="Calibri" pitchFamily="34" charset="0"/>
              </a:rPr>
              <a:t>у детей с частыми респираторными инфекциями также снизить частоту интеркуррентных заболеваний, способствуя формированию адекватного иммунитета.</a:t>
            </a:r>
          </a:p>
        </p:txBody>
      </p:sp>
      <p:sp>
        <p:nvSpPr>
          <p:cNvPr id="3" name="Заголовок 2"/>
          <p:cNvSpPr>
            <a:spLocks noGrp="1"/>
          </p:cNvSpPr>
          <p:nvPr>
            <p:ph type="title" idx="4294967295"/>
          </p:nvPr>
        </p:nvSpPr>
        <p:spPr>
          <a:xfrm>
            <a:off x="1619672" y="0"/>
            <a:ext cx="7067128" cy="1143000"/>
          </a:xfrm>
          <a:noFill/>
        </p:spPr>
        <p:txBody>
          <a:bodyPr rtlCol="0" anchor="ctr">
            <a:normAutofit/>
            <a:scene3d>
              <a:camera prst="orthographicFront"/>
              <a:lightRig rig="soft" dir="t"/>
            </a:scene3d>
            <a:sp3d prstMaterial="softEdge">
              <a:bevelT w="25400" h="25400"/>
            </a:sp3d>
          </a:bodyPr>
          <a:lstStyle/>
          <a:p>
            <a:pPr algn="ctr">
              <a:defRPr/>
            </a:pPr>
            <a:r>
              <a:rPr lang="ru-RU" sz="4800" b="1" kern="1200" dirty="0" smtClean="0">
                <a:latin typeface="Calibri" pitchFamily="34" charset="0"/>
              </a:rPr>
              <a:t>Выводы</a:t>
            </a:r>
          </a:p>
        </p:txBody>
      </p:sp>
      <p:cxnSp>
        <p:nvCxnSpPr>
          <p:cNvPr id="4" name="Прямая соединительная линия 3"/>
          <p:cNvCxnSpPr/>
          <p:nvPr/>
        </p:nvCxnSpPr>
        <p:spPr>
          <a:xfrm>
            <a:off x="1043608" y="1005681"/>
            <a:ext cx="7848872"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8820472" y="-99392"/>
            <a:ext cx="323528" cy="923330"/>
          </a:xfrm>
          <a:prstGeom prst="rect">
            <a:avLst/>
          </a:prstGeom>
          <a:noFill/>
        </p:spPr>
        <p:txBody>
          <a:bodyPr>
            <a:spAutoFit/>
          </a:bodyPr>
          <a:lstStyle/>
          <a:p>
            <a:pPr algn="ctr">
              <a:defRPr/>
            </a:pPr>
            <a:r>
              <a:rPr lang="ru-RU"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charset="0"/>
                <a:cs typeface="Arial" charset="0"/>
              </a:rPr>
              <a:t>2</a:t>
            </a:r>
          </a:p>
        </p:txBody>
      </p:sp>
    </p:spTree>
    <p:extLst>
      <p:ext uri="{BB962C8B-B14F-4D97-AF65-F5344CB8AC3E}">
        <p14:creationId xmlns:p14="http://schemas.microsoft.com/office/powerpoint/2010/main" val="49619624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4294967295"/>
          </p:nvPr>
        </p:nvSpPr>
        <p:spPr>
          <a:xfrm>
            <a:off x="971550" y="1557338"/>
            <a:ext cx="7848600" cy="4679950"/>
          </a:xfrm>
          <a:prstGeom prst="roundRect">
            <a:avLst/>
          </a:prstGeom>
          <a:solidFill>
            <a:schemeClr val="tx2">
              <a:lumMod val="20000"/>
              <a:lumOff val="80000"/>
              <a:alpha val="23000"/>
            </a:schemeClr>
          </a:solidFill>
          <a:ln>
            <a:solidFill>
              <a:schemeClr val="accent2"/>
            </a:solidFill>
          </a:ln>
        </p:spPr>
        <p:txBody>
          <a:bodyPr>
            <a:normAutofit fontScale="92500"/>
          </a:bodyPr>
          <a:lstStyle/>
          <a:p>
            <a:pPr marL="365125" indent="-255588" eaLnBrk="1" hangingPunct="1">
              <a:spcBef>
                <a:spcPct val="0"/>
              </a:spcBef>
              <a:spcAft>
                <a:spcPts val="3600"/>
              </a:spcAft>
              <a:buFont typeface="Wingdings" pitchFamily="2" charset="2"/>
              <a:buNone/>
            </a:pPr>
            <a:r>
              <a:rPr lang="ru-RU" altLang="ru-RU" sz="3400" b="1" dirty="0" smtClean="0">
                <a:solidFill>
                  <a:srgbClr val="0000BF"/>
                </a:solidFill>
                <a:latin typeface="Calibri" pitchFamily="34" charset="0"/>
              </a:rPr>
              <a:t> </a:t>
            </a:r>
            <a:r>
              <a:rPr lang="ru-RU" altLang="ru-RU" sz="3400" b="1" dirty="0" err="1" smtClean="0">
                <a:solidFill>
                  <a:srgbClr val="0000BF"/>
                </a:solidFill>
                <a:latin typeface="Calibri" pitchFamily="34" charset="0"/>
              </a:rPr>
              <a:t>Анаферон</a:t>
            </a:r>
            <a:r>
              <a:rPr lang="ru-RU" altLang="ru-RU" sz="3400" b="1" dirty="0" smtClean="0">
                <a:solidFill>
                  <a:srgbClr val="0000BF"/>
                </a:solidFill>
                <a:latin typeface="Calibri" pitchFamily="34" charset="0"/>
              </a:rPr>
              <a:t> детский хорошо  сочетается с вакцинами и рекомендован для подготовки и сопровождения иммунизации против управляемых инфекций (комбинированная иммунопрофилактика), особенно у детей с низкой резистентностью к инфекциям</a:t>
            </a:r>
          </a:p>
        </p:txBody>
      </p:sp>
      <p:sp>
        <p:nvSpPr>
          <p:cNvPr id="3" name="Заголовок 2"/>
          <p:cNvSpPr>
            <a:spLocks noGrp="1"/>
          </p:cNvSpPr>
          <p:nvPr>
            <p:ph type="title" idx="4294967295"/>
          </p:nvPr>
        </p:nvSpPr>
        <p:spPr>
          <a:xfrm>
            <a:off x="1619672" y="0"/>
            <a:ext cx="7067128" cy="1143000"/>
          </a:xfrm>
          <a:noFill/>
        </p:spPr>
        <p:txBody>
          <a:bodyPr rtlCol="0" anchor="ctr">
            <a:normAutofit/>
            <a:scene3d>
              <a:camera prst="orthographicFront"/>
              <a:lightRig rig="soft" dir="t"/>
            </a:scene3d>
            <a:sp3d prstMaterial="softEdge">
              <a:bevelT w="25400" h="25400"/>
            </a:sp3d>
          </a:bodyPr>
          <a:lstStyle/>
          <a:p>
            <a:pPr algn="ctr">
              <a:defRPr/>
            </a:pPr>
            <a:r>
              <a:rPr lang="ru-RU" sz="4800" b="1" kern="1200" dirty="0" smtClean="0">
                <a:latin typeface="Calibri" pitchFamily="34" charset="0"/>
              </a:rPr>
              <a:t>Выводы</a:t>
            </a:r>
          </a:p>
        </p:txBody>
      </p:sp>
      <p:cxnSp>
        <p:nvCxnSpPr>
          <p:cNvPr id="4" name="Прямая соединительная линия 3"/>
          <p:cNvCxnSpPr/>
          <p:nvPr/>
        </p:nvCxnSpPr>
        <p:spPr>
          <a:xfrm>
            <a:off x="1043608" y="1005681"/>
            <a:ext cx="7848872"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8820472" y="-99392"/>
            <a:ext cx="323528" cy="923330"/>
          </a:xfrm>
          <a:prstGeom prst="rect">
            <a:avLst/>
          </a:prstGeom>
          <a:noFill/>
        </p:spPr>
        <p:txBody>
          <a:bodyPr>
            <a:spAutoFit/>
          </a:bodyPr>
          <a:lstStyle/>
          <a:p>
            <a:pPr algn="ctr">
              <a:defRPr/>
            </a:pPr>
            <a:r>
              <a:rPr lang="ru-RU"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charset="0"/>
                <a:cs typeface="Arial" charset="0"/>
              </a:rPr>
              <a:t>3</a:t>
            </a:r>
          </a:p>
        </p:txBody>
      </p:sp>
    </p:spTree>
    <p:extLst>
      <p:ext uri="{BB962C8B-B14F-4D97-AF65-F5344CB8AC3E}">
        <p14:creationId xmlns:p14="http://schemas.microsoft.com/office/powerpoint/2010/main" val="379657194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Содержимое 1"/>
          <p:cNvSpPr>
            <a:spLocks noGrp="1"/>
          </p:cNvSpPr>
          <p:nvPr>
            <p:ph idx="4294967295"/>
          </p:nvPr>
        </p:nvSpPr>
        <p:spPr>
          <a:xfrm>
            <a:off x="971550" y="1481138"/>
            <a:ext cx="7993063" cy="4684712"/>
          </a:xfrm>
          <a:prstGeom prst="roundRect">
            <a:avLst/>
          </a:prstGeom>
          <a:solidFill>
            <a:schemeClr val="tx2">
              <a:lumMod val="20000"/>
              <a:lumOff val="80000"/>
              <a:alpha val="23000"/>
            </a:schemeClr>
          </a:solidFill>
          <a:ln>
            <a:solidFill>
              <a:schemeClr val="accent2"/>
            </a:solidFill>
          </a:ln>
        </p:spPr>
        <p:txBody>
          <a:bodyPr/>
          <a:lstStyle/>
          <a:p>
            <a:pPr marL="365125" indent="-255588" eaLnBrk="1" hangingPunct="1">
              <a:spcBef>
                <a:spcPct val="0"/>
              </a:spcBef>
              <a:spcAft>
                <a:spcPts val="3600"/>
              </a:spcAft>
              <a:buFont typeface="Wingdings" pitchFamily="2" charset="2"/>
              <a:buChar char="Ø"/>
            </a:pPr>
            <a:r>
              <a:rPr lang="ru-RU" altLang="ru-RU" sz="2400" b="1" smtClean="0">
                <a:solidFill>
                  <a:srgbClr val="0000BF"/>
                </a:solidFill>
                <a:latin typeface="Calibri" pitchFamily="34" charset="0"/>
              </a:rPr>
              <a:t>Прием Анаферона детского следует назначать за 10-14 дней до предполагаемой вакцинации по 1 таблетке в сутки</a:t>
            </a:r>
          </a:p>
          <a:p>
            <a:pPr marL="365125" indent="-255588" eaLnBrk="1" hangingPunct="1">
              <a:spcBef>
                <a:spcPct val="0"/>
              </a:spcBef>
              <a:spcAft>
                <a:spcPts val="3600"/>
              </a:spcAft>
              <a:buFont typeface="Wingdings" pitchFamily="2" charset="2"/>
              <a:buChar char="Ø"/>
            </a:pPr>
            <a:r>
              <a:rPr lang="ru-RU" altLang="ru-RU" sz="2400" b="1" smtClean="0">
                <a:solidFill>
                  <a:srgbClr val="0000BF"/>
                </a:solidFill>
                <a:latin typeface="Calibri" pitchFamily="34" charset="0"/>
              </a:rPr>
              <a:t>После введения вакцины рекомендуется продолжить прием Анаферона детского по 1 таблетке в сутки не менее, чем в течение 30 дней (при необходимости продолжительность может быть увеличена до 3 месяцев)</a:t>
            </a:r>
          </a:p>
        </p:txBody>
      </p:sp>
      <p:sp>
        <p:nvSpPr>
          <p:cNvPr id="3" name="Заголовок 2"/>
          <p:cNvSpPr>
            <a:spLocks noGrp="1"/>
          </p:cNvSpPr>
          <p:nvPr>
            <p:ph type="title" idx="4294967295"/>
          </p:nvPr>
        </p:nvSpPr>
        <p:spPr>
          <a:xfrm>
            <a:off x="1403648" y="274638"/>
            <a:ext cx="7283152" cy="778098"/>
          </a:xfrm>
          <a:noFill/>
        </p:spPr>
        <p:txBody>
          <a:bodyPr rtlCol="0" anchor="ctr">
            <a:normAutofit/>
            <a:scene3d>
              <a:camera prst="orthographicFront"/>
              <a:lightRig rig="soft" dir="t"/>
            </a:scene3d>
            <a:sp3d prstMaterial="softEdge">
              <a:bevelT w="25400" h="25400"/>
            </a:sp3d>
          </a:bodyPr>
          <a:lstStyle/>
          <a:p>
            <a:pPr algn="ctr" eaLnBrk="1" fontAlgn="auto" hangingPunct="1">
              <a:spcAft>
                <a:spcPts val="0"/>
              </a:spcAft>
              <a:defRPr/>
            </a:pPr>
            <a:r>
              <a:rPr lang="ru-RU" sz="3600" b="1" kern="1200" dirty="0" smtClean="0">
                <a:latin typeface="Calibri" pitchFamily="34" charset="0"/>
              </a:rPr>
              <a:t>Практические рекомендации</a:t>
            </a:r>
          </a:p>
        </p:txBody>
      </p:sp>
      <p:sp>
        <p:nvSpPr>
          <p:cNvPr id="4" name="Прямоугольник 3"/>
          <p:cNvSpPr/>
          <p:nvPr/>
        </p:nvSpPr>
        <p:spPr>
          <a:xfrm>
            <a:off x="4356100" y="6308725"/>
            <a:ext cx="4787900" cy="576263"/>
          </a:xfrm>
          <a:prstGeom prst="rect">
            <a:avLst/>
          </a:prstGeom>
          <a:solidFill>
            <a:schemeClr val="accent4">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200" dirty="0" err="1">
                <a:solidFill>
                  <a:schemeClr val="accent1">
                    <a:lumMod val="50000"/>
                  </a:schemeClr>
                </a:solidFill>
              </a:rPr>
              <a:t>Костинов</a:t>
            </a:r>
            <a:r>
              <a:rPr lang="ru-RU" sz="1200" dirty="0">
                <a:solidFill>
                  <a:schemeClr val="accent1">
                    <a:lumMod val="50000"/>
                  </a:schemeClr>
                </a:solidFill>
              </a:rPr>
              <a:t> М.П., Соловьева И.Л. </a:t>
            </a:r>
            <a:r>
              <a:rPr lang="ru-RU" sz="1200" dirty="0" err="1">
                <a:solidFill>
                  <a:schemeClr val="accent1">
                    <a:lumMod val="50000"/>
                  </a:schemeClr>
                </a:solidFill>
              </a:rPr>
              <a:t>Иммуномодуляторы</a:t>
            </a:r>
            <a:r>
              <a:rPr lang="ru-RU" sz="1200" dirty="0">
                <a:solidFill>
                  <a:schemeClr val="accent1">
                    <a:lumMod val="50000"/>
                  </a:schemeClr>
                </a:solidFill>
              </a:rPr>
              <a:t> и вакцинация. – М.: 4Мпресс, 2013. – 272с.</a:t>
            </a:r>
            <a:endParaRPr lang="ru-RU" sz="1200" dirty="0">
              <a:solidFill>
                <a:schemeClr val="accent1">
                  <a:lumMod val="50000"/>
                </a:schemeClr>
              </a:solidFill>
              <a:latin typeface="Calibri" pitchFamily="34" charset="0"/>
            </a:endParaRPr>
          </a:p>
        </p:txBody>
      </p:sp>
      <p:cxnSp>
        <p:nvCxnSpPr>
          <p:cNvPr id="5" name="Прямая соединительная линия 4"/>
          <p:cNvCxnSpPr/>
          <p:nvPr/>
        </p:nvCxnSpPr>
        <p:spPr>
          <a:xfrm>
            <a:off x="827584" y="1060450"/>
            <a:ext cx="8208912"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56706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Style_02_Main_Page.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9" y="-9226"/>
            <a:ext cx="9144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 y="75471"/>
            <a:ext cx="8162693" cy="994172"/>
          </a:xfrm>
        </p:spPr>
        <p:txBody>
          <a:bodyPr>
            <a:noAutofit/>
          </a:bodyPr>
          <a:lstStyle/>
          <a:p>
            <a:pPr>
              <a:lnSpc>
                <a:spcPct val="100000"/>
              </a:lnSpc>
            </a:pPr>
            <a:r>
              <a:rPr lang="ru-RU" sz="2000" b="1" dirty="0">
                <a:solidFill>
                  <a:srgbClr val="C00000"/>
                </a:solidFill>
              </a:rPr>
              <a:t>КАК ИЗМЕНЯЮТСЯ ИММУНОЛОГИЧЕСКИЕ ПОКАЗАТЕЛИ ПРИ ПРИМЕНЕНИИ </a:t>
            </a:r>
            <a:r>
              <a:rPr lang="ru-RU" sz="2000" b="1" dirty="0" smtClean="0">
                <a:solidFill>
                  <a:srgbClr val="C00000"/>
                </a:solidFill>
              </a:rPr>
              <a:t>интерферона альфа в сочетании с витамином С</a:t>
            </a:r>
            <a:endParaRPr lang="ru-RU" sz="2000" b="1" dirty="0">
              <a:solidFill>
                <a:srgbClr val="C00000"/>
              </a:solidFill>
            </a:endParaRPr>
          </a:p>
        </p:txBody>
      </p:sp>
      <p:pic>
        <p:nvPicPr>
          <p:cNvPr id="1028" name="Picture 4" descr="http://edikst.ru/misc/i/gallery/20376/98994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3552" y="1179035"/>
            <a:ext cx="2003306" cy="12620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14" y="5989167"/>
            <a:ext cx="90417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err="1">
                <a:ln>
                  <a:noFill/>
                </a:ln>
                <a:solidFill>
                  <a:prstClr val="black"/>
                </a:solidFill>
                <a:effectLst/>
                <a:uLnTx/>
                <a:uFillTx/>
                <a:latin typeface="Calibri"/>
                <a:ea typeface="+mn-ea"/>
                <a:cs typeface="+mn-cs"/>
              </a:rPr>
              <a:t>Мазанкова</a:t>
            </a:r>
            <a:r>
              <a:rPr kumimoji="0" lang="ru-RU" sz="1100" b="0" i="0" u="none" strike="noStrike" kern="1200" cap="none" spc="0" normalizeH="0" baseline="0" noProof="0" dirty="0">
                <a:ln>
                  <a:noFill/>
                </a:ln>
                <a:solidFill>
                  <a:prstClr val="black"/>
                </a:solidFill>
                <a:effectLst/>
                <a:uLnTx/>
                <a:uFillTx/>
                <a:latin typeface="Calibri"/>
                <a:ea typeface="+mn-ea"/>
                <a:cs typeface="+mn-cs"/>
              </a:rPr>
              <a:t> Л.Н., </a:t>
            </a:r>
            <a:r>
              <a:rPr kumimoji="0" lang="ru-RU" sz="1100" b="0" i="0" u="none" strike="noStrike" kern="1200" cap="none" spc="0" normalizeH="0" baseline="0" noProof="0" dirty="0" err="1">
                <a:ln>
                  <a:noFill/>
                </a:ln>
                <a:solidFill>
                  <a:prstClr val="black"/>
                </a:solidFill>
                <a:effectLst/>
                <a:uLnTx/>
                <a:uFillTx/>
                <a:latin typeface="Calibri"/>
                <a:ea typeface="+mn-ea"/>
                <a:cs typeface="+mn-cs"/>
              </a:rPr>
              <a:t>Каряева</a:t>
            </a:r>
            <a:r>
              <a:rPr kumimoji="0" lang="ru-RU" sz="1100" b="0" i="0" u="none" strike="noStrike" kern="1200" cap="none" spc="0" normalizeH="0" baseline="0" noProof="0" dirty="0">
                <a:ln>
                  <a:noFill/>
                </a:ln>
                <a:solidFill>
                  <a:prstClr val="black"/>
                </a:solidFill>
                <a:effectLst/>
                <a:uLnTx/>
                <a:uFillTx/>
                <a:latin typeface="Calibri"/>
                <a:ea typeface="+mn-ea"/>
                <a:cs typeface="+mn-cs"/>
              </a:rPr>
              <a:t> К.С., Малиновская В.В. и др. Современные возможности повышения эффективности вакцинации против гриппа у детей высокого риска заболеваемости. "эффективная фармакотерапия. Педиатрия" №3 | 2011.</a:t>
            </a:r>
          </a:p>
        </p:txBody>
      </p:sp>
      <p:sp>
        <p:nvSpPr>
          <p:cNvPr id="3" name="Прямоугольник: скругленные углы 2"/>
          <p:cNvSpPr/>
          <p:nvPr/>
        </p:nvSpPr>
        <p:spPr>
          <a:xfrm>
            <a:off x="2910468" y="982755"/>
            <a:ext cx="3619965" cy="85107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alibri"/>
                <a:ea typeface="+mn-ea"/>
                <a:cs typeface="+mn-cs"/>
              </a:rPr>
              <a:t>Восстанавливаются уровни CD3+, CD4+ клеток</a:t>
            </a:r>
            <a:endParaRPr kumimoji="0" lang="ru-RU" sz="1800" b="1" i="0" u="none" strike="noStrike" kern="1200" cap="none" spc="0" normalizeH="0" baseline="30000" noProof="0" dirty="0">
              <a:ln>
                <a:noFill/>
              </a:ln>
              <a:solidFill>
                <a:prstClr val="white"/>
              </a:solidFill>
              <a:effectLst/>
              <a:uLnTx/>
              <a:uFillTx/>
              <a:latin typeface="Calibri"/>
              <a:ea typeface="+mn-ea"/>
              <a:cs typeface="+mn-cs"/>
            </a:endParaRPr>
          </a:p>
        </p:txBody>
      </p:sp>
      <p:sp>
        <p:nvSpPr>
          <p:cNvPr id="8" name="Прямоугольник: скругленные углы 7"/>
          <p:cNvSpPr/>
          <p:nvPr/>
        </p:nvSpPr>
        <p:spPr>
          <a:xfrm>
            <a:off x="323383" y="2052709"/>
            <a:ext cx="3619965" cy="1244744"/>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alibri"/>
                <a:ea typeface="+mn-ea"/>
                <a:cs typeface="+mn-cs"/>
              </a:rPr>
              <a:t>Восстанавливается способность иммунокомпетентных клеток продуцировать интерферон-альфа</a:t>
            </a:r>
            <a:endParaRPr kumimoji="0" lang="ru-RU" sz="1800" b="1" i="0" u="none" strike="noStrike" kern="1200" cap="none" spc="0" normalizeH="0" baseline="30000" noProof="0" dirty="0">
              <a:ln>
                <a:noFill/>
              </a:ln>
              <a:solidFill>
                <a:prstClr val="white"/>
              </a:solidFill>
              <a:effectLst/>
              <a:uLnTx/>
              <a:uFillTx/>
              <a:latin typeface="Calibri"/>
              <a:ea typeface="+mn-ea"/>
              <a:cs typeface="+mn-cs"/>
            </a:endParaRPr>
          </a:p>
        </p:txBody>
      </p:sp>
      <p:sp>
        <p:nvSpPr>
          <p:cNvPr id="9" name="Прямоугольник: скругленные углы 8"/>
          <p:cNvSpPr/>
          <p:nvPr/>
        </p:nvSpPr>
        <p:spPr>
          <a:xfrm>
            <a:off x="4341308" y="2965355"/>
            <a:ext cx="3619965" cy="1038106"/>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alibri"/>
                <a:ea typeface="+mn-ea"/>
                <a:cs typeface="+mn-cs"/>
              </a:rPr>
              <a:t>Стимулируется выработка специфических </a:t>
            </a:r>
            <a:r>
              <a:rPr kumimoji="0" lang="ru-RU" sz="1800" b="1" i="0" u="none" strike="noStrike" kern="1200" cap="none" spc="0" normalizeH="0" baseline="0" noProof="0" dirty="0" err="1">
                <a:ln>
                  <a:noFill/>
                </a:ln>
                <a:solidFill>
                  <a:prstClr val="white"/>
                </a:solidFill>
                <a:effectLst/>
                <a:uLnTx/>
                <a:uFillTx/>
                <a:latin typeface="Calibri"/>
                <a:ea typeface="+mn-ea"/>
                <a:cs typeface="+mn-cs"/>
              </a:rPr>
              <a:t>IgG</a:t>
            </a:r>
            <a:r>
              <a:rPr kumimoji="0" lang="ru-RU" sz="1800" b="1" i="0" u="none" strike="noStrike" kern="1200" cap="none" spc="0" normalizeH="0" baseline="0" noProof="0" dirty="0">
                <a:ln>
                  <a:noFill/>
                </a:ln>
                <a:solidFill>
                  <a:prstClr val="white"/>
                </a:solidFill>
                <a:effectLst/>
                <a:uLnTx/>
                <a:uFillTx/>
                <a:latin typeface="Calibri"/>
                <a:ea typeface="+mn-ea"/>
                <a:cs typeface="+mn-cs"/>
              </a:rPr>
              <a:t> и секреторных </a:t>
            </a:r>
            <a:r>
              <a:rPr kumimoji="0" lang="ru-RU" sz="1800" b="1" i="0" u="none" strike="noStrike" kern="1200" cap="none" spc="0" normalizeH="0" baseline="0" noProof="0" dirty="0" err="1">
                <a:ln>
                  <a:noFill/>
                </a:ln>
                <a:solidFill>
                  <a:prstClr val="white"/>
                </a:solidFill>
                <a:effectLst/>
                <a:uLnTx/>
                <a:uFillTx/>
                <a:latin typeface="Calibri"/>
                <a:ea typeface="+mn-ea"/>
                <a:cs typeface="+mn-cs"/>
              </a:rPr>
              <a:t>IgA</a:t>
            </a:r>
            <a:endParaRPr kumimoji="0" lang="ru-RU" sz="1800" b="1" i="0" u="none" strike="noStrike" kern="1200" cap="none" spc="0" normalizeH="0" baseline="30000" noProof="0" dirty="0">
              <a:ln>
                <a:noFill/>
              </a:ln>
              <a:solidFill>
                <a:prstClr val="white"/>
              </a:solidFill>
              <a:effectLst/>
              <a:uLnTx/>
              <a:uFillTx/>
              <a:latin typeface="Calibri"/>
              <a:ea typeface="+mn-ea"/>
              <a:cs typeface="+mn-cs"/>
            </a:endParaRPr>
          </a:p>
        </p:txBody>
      </p:sp>
      <p:sp>
        <p:nvSpPr>
          <p:cNvPr id="10" name="Прямоугольник: скругленные углы 9"/>
          <p:cNvSpPr/>
          <p:nvPr/>
        </p:nvSpPr>
        <p:spPr>
          <a:xfrm>
            <a:off x="323384" y="3846241"/>
            <a:ext cx="3619965" cy="1083064"/>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alibri"/>
                <a:ea typeface="+mn-ea"/>
                <a:cs typeface="+mn-cs"/>
              </a:rPr>
              <a:t>Усиливается миграция дендритных клеток к месту ведения вакцины</a:t>
            </a:r>
            <a:endParaRPr kumimoji="0" lang="ru-RU" sz="1800" b="1" i="0" u="none" strike="noStrike" kern="1200" cap="none" spc="0" normalizeH="0" baseline="30000" noProof="0" dirty="0">
              <a:ln>
                <a:noFill/>
              </a:ln>
              <a:solidFill>
                <a:prstClr val="white"/>
              </a:solidFill>
              <a:effectLst/>
              <a:uLnTx/>
              <a:uFillTx/>
              <a:latin typeface="Calibri"/>
              <a:ea typeface="+mn-ea"/>
              <a:cs typeface="+mn-cs"/>
            </a:endParaRPr>
          </a:p>
        </p:txBody>
      </p:sp>
      <p:sp>
        <p:nvSpPr>
          <p:cNvPr id="11" name="Прямоугольник: скругленные углы 10"/>
          <p:cNvSpPr/>
          <p:nvPr/>
        </p:nvSpPr>
        <p:spPr>
          <a:xfrm>
            <a:off x="4341309" y="4624932"/>
            <a:ext cx="3642964" cy="1194025"/>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alibri"/>
                <a:ea typeface="+mn-ea"/>
                <a:cs typeface="+mn-cs"/>
              </a:rPr>
              <a:t>Ускоряются темпы формирования </a:t>
            </a:r>
            <a:r>
              <a:rPr kumimoji="0" lang="ru-RU" sz="1800" b="1" i="0" u="none" strike="noStrike" kern="1200" cap="none" spc="0" normalizeH="0" baseline="0" noProof="0" dirty="0" err="1">
                <a:ln>
                  <a:noFill/>
                </a:ln>
                <a:solidFill>
                  <a:prstClr val="white"/>
                </a:solidFill>
                <a:effectLst/>
                <a:uLnTx/>
                <a:uFillTx/>
                <a:latin typeface="Calibri"/>
                <a:ea typeface="+mn-ea"/>
                <a:cs typeface="+mn-cs"/>
              </a:rPr>
              <a:t>протективного</a:t>
            </a:r>
            <a:r>
              <a:rPr kumimoji="0" lang="ru-RU" sz="1800" b="1" i="0" u="none" strike="noStrike" kern="1200" cap="none" spc="0" normalizeH="0" baseline="0" noProof="0" dirty="0">
                <a:ln>
                  <a:noFill/>
                </a:ln>
                <a:solidFill>
                  <a:prstClr val="white"/>
                </a:solidFill>
                <a:effectLst/>
                <a:uLnTx/>
                <a:uFillTx/>
                <a:latin typeface="Calibri"/>
                <a:ea typeface="+mn-ea"/>
                <a:cs typeface="+mn-cs"/>
              </a:rPr>
              <a:t> уровня вакцинального иммунитета</a:t>
            </a:r>
            <a:endParaRPr kumimoji="0" lang="ru-RU" sz="1800" b="1" i="0" u="none" strike="noStrike" kern="1200" cap="none" spc="0" normalizeH="0" baseline="3000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104685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964488" cy="548680"/>
          </a:xfrm>
        </p:spPr>
        <p:txBody>
          <a:bodyPr>
            <a:noAutofit/>
          </a:bodyPr>
          <a:lstStyle/>
          <a:p>
            <a:pPr algn="l">
              <a:lnSpc>
                <a:spcPct val="100000"/>
              </a:lnSpc>
            </a:pPr>
            <a:r>
              <a:rPr lang="ru-RU" sz="2000" b="1" dirty="0" smtClean="0">
                <a:solidFill>
                  <a:srgbClr val="002060"/>
                </a:solidFill>
                <a:latin typeface="Calibri" panose="020F0502020204030204" pitchFamily="34" charset="0"/>
              </a:rPr>
              <a:t>Интерферон альфа В </a:t>
            </a:r>
            <a:r>
              <a:rPr lang="ru-RU" sz="2000" b="1" dirty="0">
                <a:latin typeface="Calibri" panose="020F0502020204030204" pitchFamily="34" charset="0"/>
              </a:rPr>
              <a:t>КЛИНИЧЕСКИХ РЕКОМЕНДАЦИЯХ (ПРОТОКОЛЫ ЛЕЧЕНИЯ) ОКАЗАНИЯ МЕДИЦИНСКОЙ ПОМОЩИ У ДЕТЕЙ</a:t>
            </a:r>
            <a:endParaRPr lang="ru-RU" sz="2000" b="1" dirty="0">
              <a:solidFill>
                <a:srgbClr val="002060"/>
              </a:solidFill>
              <a:latin typeface="Calibri" panose="020F0502020204030204" pitchFamily="34" charset="0"/>
            </a:endParaRPr>
          </a:p>
        </p:txBody>
      </p:sp>
      <p:sp>
        <p:nvSpPr>
          <p:cNvPr id="12" name="Прямоугольник 11"/>
          <p:cNvSpPr/>
          <p:nvPr/>
        </p:nvSpPr>
        <p:spPr>
          <a:xfrm>
            <a:off x="179512" y="5785719"/>
            <a:ext cx="8784976" cy="646331"/>
          </a:xfrm>
          <a:prstGeom prst="rect">
            <a:avLst/>
          </a:prstGeom>
        </p:spPr>
        <p:txBody>
          <a:bodyPr wrap="square">
            <a:spAutoFit/>
          </a:bodyPr>
          <a:lstStyle/>
          <a:p>
            <a:r>
              <a:rPr lang="ru-RU" sz="900" i="1" dirty="0">
                <a:solidFill>
                  <a:srgbClr val="002060"/>
                </a:solidFill>
              </a:rPr>
              <a:t>Разработчик ФГБУ НИИДИ ФМБА России, 2014 </a:t>
            </a:r>
            <a:r>
              <a:rPr lang="ru-RU" sz="900" i="1" dirty="0">
                <a:solidFill>
                  <a:srgbClr val="002060"/>
                </a:solidFill>
                <a:hlinkClick r:id="rId2"/>
              </a:rPr>
              <a:t>http://www.niidi.ru</a:t>
            </a:r>
            <a:r>
              <a:rPr lang="ru-RU" sz="900" i="1" dirty="0">
                <a:solidFill>
                  <a:srgbClr val="002060"/>
                </a:solidFill>
              </a:rPr>
              <a:t>; </a:t>
            </a:r>
          </a:p>
          <a:p>
            <a:r>
              <a:rPr lang="ru-RU" sz="900" i="1" dirty="0">
                <a:solidFill>
                  <a:srgbClr val="002060"/>
                </a:solidFill>
              </a:rPr>
              <a:t>Разработчик Союз педиатров России и Ассоциация медицинских обществ по качеству (Главный редактор академик РАМН и РАН А.А. Баранов), 2015  http://www.pediatr-russia.ru  </a:t>
            </a:r>
            <a:r>
              <a:rPr lang="ru-RU" sz="900" i="1" dirty="0">
                <a:solidFill>
                  <a:srgbClr val="002060"/>
                </a:solidFill>
                <a:hlinkClick r:id="rId3"/>
              </a:rPr>
              <a:t>http://www.rosminzdrav.ru</a:t>
            </a:r>
            <a:r>
              <a:rPr lang="ru-RU" sz="900" i="1" dirty="0">
                <a:solidFill>
                  <a:srgbClr val="002060"/>
                </a:solidFill>
              </a:rPr>
              <a:t>; ***Утвержденные на заседании Пленума правления Национального научного общества инфекционистов 30 октября 2014 года. http://www.nnoi.ru</a:t>
            </a:r>
          </a:p>
        </p:txBody>
      </p:sp>
      <p:sp>
        <p:nvSpPr>
          <p:cNvPr id="5" name="Прямоугольник 4"/>
          <p:cNvSpPr/>
          <p:nvPr/>
        </p:nvSpPr>
        <p:spPr>
          <a:xfrm>
            <a:off x="0" y="778084"/>
            <a:ext cx="8948067" cy="5101397"/>
          </a:xfrm>
          <a:prstGeom prst="rect">
            <a:avLst/>
          </a:prstGeom>
        </p:spPr>
        <p:txBody>
          <a:bodyPr wrap="square">
            <a:spAutoFit/>
          </a:bodyPr>
          <a:lstStyle/>
          <a:p>
            <a:pPr marL="171450" indent="-171450">
              <a:buFont typeface="Arial" panose="020B0604020202020204" pitchFamily="34" charset="0"/>
              <a:buChar char="•"/>
            </a:pPr>
            <a:r>
              <a:rPr lang="ru-RU" sz="1050" dirty="0">
                <a:solidFill>
                  <a:srgbClr val="002060"/>
                </a:solidFill>
                <a:latin typeface="FedraSansPro-Light"/>
              </a:rPr>
              <a:t>Федеральные клинические рекомендации по оказанию медицинской помощи детям </a:t>
            </a:r>
            <a:r>
              <a:rPr lang="ru-RU" sz="1050" dirty="0">
                <a:solidFill>
                  <a:srgbClr val="002060"/>
                </a:solidFill>
                <a:latin typeface="FedraSansPro-Medium"/>
              </a:rPr>
              <a:t>с острой респираторной вирусной инфекцией (</a:t>
            </a:r>
            <a:r>
              <a:rPr lang="ru-RU" sz="1050" dirty="0">
                <a:solidFill>
                  <a:srgbClr val="FF0000"/>
                </a:solidFill>
                <a:latin typeface="FedraSansPro-Medium"/>
              </a:rPr>
              <a:t>острый </a:t>
            </a:r>
            <a:r>
              <a:rPr lang="ru-RU" sz="1050" dirty="0" err="1">
                <a:solidFill>
                  <a:srgbClr val="FF0000"/>
                </a:solidFill>
                <a:latin typeface="FedraSansPro-Medium"/>
              </a:rPr>
              <a:t>назофарингит</a:t>
            </a:r>
            <a:r>
              <a:rPr lang="ru-RU" sz="1050" dirty="0">
                <a:solidFill>
                  <a:srgbClr val="002060"/>
                </a:solidFill>
                <a:latin typeface="FedraSansPro-Medium"/>
              </a:rPr>
              <a:t>)</a:t>
            </a:r>
            <a:r>
              <a:rPr lang="ru-RU" sz="1050" dirty="0">
                <a:solidFill>
                  <a:srgbClr val="002060"/>
                </a:solidFill>
                <a:latin typeface="FedraSansPro-Light"/>
              </a:rPr>
              <a:t>. Актуализированы и согласованы с главным внештатным специалистом по инфекционным болезням у детей Минздрава России в сентябре 2014 г., рассмотрены, утверждены на XVIII Конгрессе педиатров России «Актуальные проблемы педиатрии» 14 февраля 2015 г., размещены на сайте МЗ РФ, обновление от 03.02.2016.</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больным </a:t>
            </a:r>
            <a:r>
              <a:rPr lang="ru-RU" sz="1050" dirty="0">
                <a:solidFill>
                  <a:srgbClr val="FF0000"/>
                </a:solidFill>
                <a:latin typeface="FedraSansPro-Medium"/>
              </a:rPr>
              <a:t>гриппом</a:t>
            </a:r>
            <a:r>
              <a:rPr lang="ru-RU" sz="1050" dirty="0">
                <a:solidFill>
                  <a:srgbClr val="002060"/>
                </a:solidFill>
                <a:latin typeface="FedraSansPro-Light"/>
              </a:rPr>
              <a:t>, заседание профильной комиссии 09.10.2013 г., код протокола 1500.11. </a:t>
            </a:r>
            <a:r>
              <a:rPr lang="en-US" sz="1050" dirty="0">
                <a:solidFill>
                  <a:srgbClr val="002060"/>
                </a:solidFill>
                <a:latin typeface="FedraSansPro-Light"/>
              </a:rPr>
              <a:t>J10J10.1J10.8J11J11.1J11.801-2013.</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больным </a:t>
            </a:r>
            <a:r>
              <a:rPr lang="ru-RU" sz="1050" dirty="0" err="1">
                <a:solidFill>
                  <a:srgbClr val="002060"/>
                </a:solidFill>
                <a:latin typeface="FedraSansPro-Medium"/>
              </a:rPr>
              <a:t>парагриппом</a:t>
            </a:r>
            <a:r>
              <a:rPr lang="ru-RU" sz="1050" dirty="0">
                <a:solidFill>
                  <a:srgbClr val="002060"/>
                </a:solidFill>
                <a:latin typeface="FedraSansPro-Light"/>
              </a:rPr>
              <a:t>, заседание профильной комиссии 09.10.2013 г., код протокола 91500.11. </a:t>
            </a:r>
            <a:r>
              <a:rPr lang="en-US" sz="1050" dirty="0">
                <a:solidFill>
                  <a:srgbClr val="002060"/>
                </a:solidFill>
                <a:latin typeface="FedraSansPro-Light"/>
              </a:rPr>
              <a:t>J00J04.1J04.2J05.0J06.0J06.8 J06.9 J12.2 J20.4 J21.801-2013.</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больным </a:t>
            </a:r>
            <a:r>
              <a:rPr lang="ru-RU" sz="1050" dirty="0">
                <a:solidFill>
                  <a:srgbClr val="FF0000"/>
                </a:solidFill>
                <a:latin typeface="FedraSansPro-Medium"/>
              </a:rPr>
              <a:t>аденовирусной инфекцией</a:t>
            </a:r>
            <a:r>
              <a:rPr lang="ru-RU" sz="1050" dirty="0">
                <a:solidFill>
                  <a:srgbClr val="002060"/>
                </a:solidFill>
                <a:latin typeface="FedraSansPro-Light"/>
              </a:rPr>
              <a:t>, заседание профильной комиссии 09.10.2013 г., код протокола 91500.11. А87.1В97.0А85.1J12.0В30.1В30.2В34.0А08.2J00J04.1J04.2J06J06.0J06.901-2013.</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a:t>
            </a:r>
            <a:r>
              <a:rPr lang="ru-RU" sz="1050" dirty="0">
                <a:solidFill>
                  <a:srgbClr val="FF0000"/>
                </a:solidFill>
                <a:latin typeface="FedraSansPro-Light"/>
              </a:rPr>
              <a:t>больным </a:t>
            </a:r>
            <a:r>
              <a:rPr lang="ru-RU" sz="1050" dirty="0">
                <a:solidFill>
                  <a:srgbClr val="FF0000"/>
                </a:solidFill>
                <a:latin typeface="FedraSansPro-Medium"/>
              </a:rPr>
              <a:t>инфекционным мононуклеозом</a:t>
            </a:r>
            <a:r>
              <a:rPr lang="ru-RU" sz="1050" dirty="0">
                <a:solidFill>
                  <a:srgbClr val="002060"/>
                </a:solidFill>
                <a:latin typeface="FedraSansPro-Light"/>
              </a:rPr>
              <a:t>, заседание профильной комиссии 09.10.2013 г., код протокола 91500.11. В27.0 01-2013.</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больным </a:t>
            </a:r>
            <a:r>
              <a:rPr lang="ru-RU" sz="1050" dirty="0">
                <a:solidFill>
                  <a:srgbClr val="002060"/>
                </a:solidFill>
                <a:latin typeface="FedraSansPro-Medium"/>
              </a:rPr>
              <a:t>острым </a:t>
            </a:r>
            <a:r>
              <a:rPr lang="ru-RU" sz="1050" dirty="0">
                <a:solidFill>
                  <a:srgbClr val="FF0000"/>
                </a:solidFill>
                <a:latin typeface="FedraSansPro-Medium"/>
              </a:rPr>
              <a:t>вирусным гепатитом В</a:t>
            </a:r>
            <a:r>
              <a:rPr lang="ru-RU" sz="1050" dirty="0">
                <a:solidFill>
                  <a:srgbClr val="FF0000"/>
                </a:solidFill>
                <a:latin typeface="FedraSansPro-Light"/>
              </a:rPr>
              <a:t>, </a:t>
            </a:r>
            <a:r>
              <a:rPr lang="ru-RU" sz="1050" dirty="0">
                <a:solidFill>
                  <a:srgbClr val="002060"/>
                </a:solidFill>
                <a:latin typeface="FedraSansPro-Light"/>
              </a:rPr>
              <a:t>заседание профильной комиссии 09.10.2013 г., код протокола 91500.11.В16.901-2013.</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больным </a:t>
            </a:r>
            <a:r>
              <a:rPr lang="ru-RU" sz="1050" dirty="0" err="1">
                <a:solidFill>
                  <a:srgbClr val="FF0000"/>
                </a:solidFill>
                <a:latin typeface="FedraSansPro-Medium"/>
              </a:rPr>
              <a:t>ротавирусной</a:t>
            </a:r>
            <a:r>
              <a:rPr lang="ru-RU" sz="1050" dirty="0">
                <a:solidFill>
                  <a:srgbClr val="FF0000"/>
                </a:solidFill>
                <a:latin typeface="FedraSansPro-Medium"/>
              </a:rPr>
              <a:t> инфекцией</a:t>
            </a:r>
            <a:r>
              <a:rPr lang="ru-RU" sz="1050" dirty="0">
                <a:solidFill>
                  <a:srgbClr val="002060"/>
                </a:solidFill>
                <a:latin typeface="FedraSansPro-Light"/>
              </a:rPr>
              <a:t>, утверждено на заседании Профильной комиссии 9 октября 2015 г. Код протокола 91500.11.А 0801-2015.</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a:t>
            </a:r>
            <a:r>
              <a:rPr lang="ru-RU" sz="1050" dirty="0">
                <a:solidFill>
                  <a:srgbClr val="FF0000"/>
                </a:solidFill>
                <a:latin typeface="FedraSansPro-Light"/>
              </a:rPr>
              <a:t>больным </a:t>
            </a:r>
            <a:r>
              <a:rPr lang="ru-RU" sz="1050" dirty="0">
                <a:solidFill>
                  <a:srgbClr val="FF0000"/>
                </a:solidFill>
                <a:latin typeface="FedraSansPro-Medium"/>
              </a:rPr>
              <a:t>ветряной оспой</a:t>
            </a:r>
            <a:r>
              <a:rPr lang="ru-RU" sz="1050" dirty="0">
                <a:solidFill>
                  <a:srgbClr val="002060"/>
                </a:solidFill>
                <a:latin typeface="FedraSansPro-Light"/>
              </a:rPr>
              <a:t>, утвержден на заседании Профильной комиссии 9 октября 2015г. Код протокола 91500.11.В01.9В01.0В01.1В01.801-2015.</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больным инфекцией, </a:t>
            </a:r>
            <a:r>
              <a:rPr lang="ru-RU" sz="1050" dirty="0">
                <a:solidFill>
                  <a:srgbClr val="FF0000"/>
                </a:solidFill>
                <a:latin typeface="FedraSansPro-Light"/>
              </a:rPr>
              <a:t>вызванной </a:t>
            </a:r>
            <a:r>
              <a:rPr lang="ru-RU" sz="1050" dirty="0">
                <a:solidFill>
                  <a:srgbClr val="FF0000"/>
                </a:solidFill>
                <a:latin typeface="FedraSansPro-Medium"/>
              </a:rPr>
              <a:t>вирусом простого герпеса</a:t>
            </a:r>
            <a:r>
              <a:rPr lang="ru-RU" sz="1050" dirty="0">
                <a:solidFill>
                  <a:srgbClr val="FF0000"/>
                </a:solidFill>
                <a:latin typeface="FedraSansPro-Light"/>
              </a:rPr>
              <a:t>,</a:t>
            </a:r>
            <a:r>
              <a:rPr lang="ru-RU" sz="1050" dirty="0">
                <a:solidFill>
                  <a:srgbClr val="002060"/>
                </a:solidFill>
                <a:latin typeface="FedraSansPro-Light"/>
              </a:rPr>
              <a:t> утвержден на заседании Профильной комиссии 9 октября 2015г. Код протокола 91500.11.B00.0B00.1B00.2B00.7B00.8B00.9А60А60.0А60.1А60.9 01-2015.</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a:t>
            </a:r>
            <a:r>
              <a:rPr lang="ru-RU" sz="1050" dirty="0">
                <a:solidFill>
                  <a:srgbClr val="FF0000"/>
                </a:solidFill>
                <a:latin typeface="FedraSansPro-Medium"/>
              </a:rPr>
              <a:t>больным корью</a:t>
            </a:r>
            <a:r>
              <a:rPr lang="ru-RU" sz="1050" dirty="0">
                <a:solidFill>
                  <a:srgbClr val="002060"/>
                </a:solidFill>
                <a:latin typeface="FedraSansPro-Light"/>
              </a:rPr>
              <a:t>, утвержден на заседании Профильной комиссии 9 октября 2015г. Код протокола 91500.11.В 05В 05.0 В 05.1В 05.2В 05.3В 05.4В 05.8В 05.901-2015.</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a:t>
            </a:r>
            <a:r>
              <a:rPr lang="ru-RU" sz="1050" dirty="0">
                <a:solidFill>
                  <a:srgbClr val="002060"/>
                </a:solidFill>
                <a:latin typeface="FedraSansPro-Medium"/>
              </a:rPr>
              <a:t>больным</a:t>
            </a:r>
            <a:r>
              <a:rPr lang="ru-RU" sz="1050" dirty="0">
                <a:solidFill>
                  <a:srgbClr val="FF0000"/>
                </a:solidFill>
                <a:latin typeface="FedraSansPro-Medium"/>
              </a:rPr>
              <a:t> краснухой</a:t>
            </a:r>
            <a:r>
              <a:rPr lang="ru-RU" sz="1050" dirty="0">
                <a:solidFill>
                  <a:srgbClr val="002060"/>
                </a:solidFill>
                <a:latin typeface="FedraSansPro-Light"/>
              </a:rPr>
              <a:t>, утвержден на заседании Профильной комиссии 9 октября 2015г. Код протокола 91500.11.В 06В 06.0В 06.8В 06.901-2015.</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больным с клинической ситуацией. </a:t>
            </a:r>
            <a:r>
              <a:rPr lang="ru-RU" sz="1050" b="1" dirty="0">
                <a:solidFill>
                  <a:srgbClr val="FF0000"/>
                </a:solidFill>
                <a:latin typeface="FedraSansPro-Medium"/>
              </a:rPr>
              <a:t>«Вакцинопрофилактика часто и длительно болеющих детей»</a:t>
            </a:r>
            <a:r>
              <a:rPr lang="ru-RU" sz="1050" b="1" dirty="0">
                <a:solidFill>
                  <a:srgbClr val="FF0000"/>
                </a:solidFill>
                <a:latin typeface="FedraSansPro-Light"/>
              </a:rPr>
              <a:t>, утвержден на заседании Профильной комиссии 9 октября 2015г. Код протокола 91500.11.-01-2015.</a:t>
            </a:r>
          </a:p>
          <a:p>
            <a:pPr marL="171450" indent="-171450">
              <a:buFont typeface="Arial" panose="020B0604020202020204" pitchFamily="34" charset="0"/>
              <a:buChar char="•"/>
            </a:pPr>
            <a:r>
              <a:rPr lang="ru-RU" sz="1050" dirty="0">
                <a:solidFill>
                  <a:srgbClr val="002060"/>
                </a:solidFill>
                <a:latin typeface="FedraSansPro-Light"/>
              </a:rPr>
              <a:t>Клинические рекомендации (протокол лечения) оказания медицинской помощи детям больным </a:t>
            </a:r>
            <a:r>
              <a:rPr lang="ru-RU" sz="1050" dirty="0" err="1">
                <a:solidFill>
                  <a:srgbClr val="FF0000"/>
                </a:solidFill>
                <a:latin typeface="FedraSansPro-Medium"/>
              </a:rPr>
              <a:t>цитомегаловирусной</a:t>
            </a:r>
            <a:r>
              <a:rPr lang="ru-RU" sz="1050" dirty="0">
                <a:solidFill>
                  <a:srgbClr val="FF0000"/>
                </a:solidFill>
                <a:latin typeface="FedraSansPro-Medium"/>
              </a:rPr>
              <a:t> инфекцией</a:t>
            </a:r>
            <a:r>
              <a:rPr lang="ru-RU" sz="1050" dirty="0">
                <a:solidFill>
                  <a:srgbClr val="FF0000"/>
                </a:solidFill>
                <a:latin typeface="FedraSansPro-Light"/>
              </a:rPr>
              <a:t>, </a:t>
            </a:r>
            <a:r>
              <a:rPr lang="ru-RU" sz="1050" dirty="0">
                <a:solidFill>
                  <a:srgbClr val="002060"/>
                </a:solidFill>
                <a:latin typeface="FedraSansPro-Light"/>
              </a:rPr>
              <a:t>утвержден на заседании Профильной комиссии 9 октября 2015г. Код протокола 91500.11.P35.1B25.0B25.1B25.8B25.9B27.1 01-2015</a:t>
            </a:r>
            <a:endParaRPr lang="ru-RU" sz="2800" dirty="0">
              <a:solidFill>
                <a:srgbClr val="002060"/>
              </a:solidFill>
            </a:endParaRPr>
          </a:p>
        </p:txBody>
      </p:sp>
    </p:spTree>
    <p:extLst>
      <p:ext uri="{BB962C8B-B14F-4D97-AF65-F5344CB8AC3E}">
        <p14:creationId xmlns:p14="http://schemas.microsoft.com/office/powerpoint/2010/main" val="3133320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dirty="0"/>
          </a:p>
        </p:txBody>
      </p:sp>
      <p:sp>
        <p:nvSpPr>
          <p:cNvPr id="5" name="Объект 4"/>
          <p:cNvSpPr>
            <a:spLocks noGrp="1"/>
          </p:cNvSpPr>
          <p:nvPr>
            <p:ph idx="1"/>
          </p:nvPr>
        </p:nvSpPr>
        <p:spPr>
          <a:xfrm>
            <a:off x="539552" y="1447800"/>
            <a:ext cx="8394136" cy="4800600"/>
          </a:xfrm>
        </p:spPr>
        <p:txBody>
          <a:bodyPr>
            <a:normAutofit fontScale="85000" lnSpcReduction="10000"/>
          </a:bodyPr>
          <a:lstStyle/>
          <a:p>
            <a:r>
              <a:rPr lang="ru-RU" dirty="0"/>
              <a:t>Приказ Минздрава России</a:t>
            </a:r>
            <a:br>
              <a:rPr lang="ru-RU" dirty="0"/>
            </a:br>
            <a:r>
              <a:rPr lang="ru-RU" dirty="0"/>
              <a:t>от 21.03.2014 г. №125/н</a:t>
            </a:r>
            <a:br>
              <a:rPr lang="ru-RU" dirty="0"/>
            </a:br>
            <a:r>
              <a:rPr lang="ru-RU" dirty="0"/>
              <a:t>«Об утверждении Национального </a:t>
            </a:r>
            <a:r>
              <a:rPr lang="ru-RU" dirty="0" smtClean="0"/>
              <a:t>календаря профилактических </a:t>
            </a:r>
            <a:r>
              <a:rPr lang="ru-RU" dirty="0"/>
              <a:t>прививок и </a:t>
            </a:r>
            <a:r>
              <a:rPr lang="ru-RU" dirty="0" smtClean="0"/>
              <a:t>календаря прививок </a:t>
            </a:r>
            <a:r>
              <a:rPr lang="ru-RU" dirty="0"/>
              <a:t>по эпидемическим показаниям»,</a:t>
            </a:r>
            <a:br>
              <a:rPr lang="ru-RU" dirty="0"/>
            </a:br>
            <a:r>
              <a:rPr lang="ru-RU" b="1" i="1" dirty="0"/>
              <a:t>предусматривающий вакцинацию</a:t>
            </a:r>
            <a:br>
              <a:rPr lang="ru-RU" b="1" i="1" dirty="0"/>
            </a:br>
            <a:r>
              <a:rPr lang="ru-RU" b="1" i="1" dirty="0"/>
              <a:t>против 12 </a:t>
            </a:r>
            <a:r>
              <a:rPr lang="ru-RU" b="1" i="1" dirty="0" smtClean="0"/>
              <a:t>инфекций</a:t>
            </a:r>
          </a:p>
          <a:p>
            <a:r>
              <a:rPr lang="ru-RU" sz="2800" dirty="0" smtClean="0"/>
              <a:t>Существует факт </a:t>
            </a:r>
            <a:r>
              <a:rPr lang="ru-RU" sz="2800" b="1" dirty="0" err="1" smtClean="0"/>
              <a:t>травматичности</a:t>
            </a:r>
            <a:r>
              <a:rPr lang="ru-RU" sz="2800" b="1" dirty="0" smtClean="0"/>
              <a:t> вакцинации для ребенка </a:t>
            </a:r>
            <a:r>
              <a:rPr lang="ru-RU" sz="2800" dirty="0" smtClean="0"/>
              <a:t>(14 инъекций здоровым детям до 18 </a:t>
            </a:r>
            <a:r>
              <a:rPr lang="ru-RU" sz="2800" dirty="0" err="1" smtClean="0"/>
              <a:t>мес</a:t>
            </a:r>
            <a:r>
              <a:rPr lang="ru-RU" sz="2800" dirty="0" smtClean="0"/>
              <a:t>, 15- группе риска, в дальнейшем планируется увеличение до 26-27 инъекций), особенно при одновременном введении нескольких вакцин в разные участки тела. </a:t>
            </a:r>
            <a:r>
              <a:rPr lang="ru-RU" sz="2800" b="1" dirty="0" smtClean="0"/>
              <a:t>Решение вопроса- использование комбинированных вакцин</a:t>
            </a:r>
            <a:endParaRPr lang="ru-RU" sz="2800" b="1" dirty="0"/>
          </a:p>
        </p:txBody>
      </p:sp>
    </p:spTree>
    <p:extLst>
      <p:ext uri="{BB962C8B-B14F-4D97-AF65-F5344CB8AC3E}">
        <p14:creationId xmlns:p14="http://schemas.microsoft.com/office/powerpoint/2010/main" val="287310174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tyle_02_Main_Page.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58"/>
            <a:ext cx="9144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0" y="-83549"/>
            <a:ext cx="8229600" cy="844110"/>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2200" b="1" kern="1200">
                <a:solidFill>
                  <a:srgbClr val="0072BC"/>
                </a:solidFill>
                <a:latin typeface="Arial"/>
                <a:ea typeface="+mj-ea"/>
                <a:cs typeface="Arial"/>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lang="ru-RU" sz="2800" dirty="0">
                <a:solidFill>
                  <a:srgbClr val="C00000"/>
                </a:solidFill>
                <a:latin typeface="Calibri"/>
              </a:rPr>
              <a:t>СКОЛЬКО РАЗ В ГОД МОЖНО ПОВТОРЯТЬ КУРСЫ ТЕРАПИИ </a:t>
            </a:r>
            <a:r>
              <a:rPr lang="ru-RU" sz="2800" dirty="0" smtClean="0">
                <a:solidFill>
                  <a:srgbClr val="C00000"/>
                </a:solidFill>
                <a:latin typeface="Calibri"/>
              </a:rPr>
              <a:t>интерферона альфа?</a:t>
            </a:r>
            <a:endParaRPr kumimoji="0" lang="en-US" sz="2800" b="1" i="0" u="none" strike="noStrike" kern="1200" cap="none" spc="0" normalizeH="0" baseline="0" noProof="0" dirty="0">
              <a:ln>
                <a:noFill/>
              </a:ln>
              <a:solidFill>
                <a:srgbClr val="C00000"/>
              </a:solidFill>
              <a:effectLst/>
              <a:uLnTx/>
              <a:uFillTx/>
              <a:latin typeface="Calibri"/>
              <a:ea typeface="+mj-ea"/>
              <a:cs typeface="Arial"/>
            </a:endParaRPr>
          </a:p>
        </p:txBody>
      </p:sp>
      <p:sp>
        <p:nvSpPr>
          <p:cNvPr id="2" name="Прямоугольник: скругленные углы 1">
            <a:extLst>
              <a:ext uri="{FF2B5EF4-FFF2-40B4-BE49-F238E27FC236}">
                <a16:creationId xmlns="" xmlns:a16="http://schemas.microsoft.com/office/drawing/2014/main" id="{5347FEC3-FF89-4CAC-9133-A8CEDE7F4DFF}"/>
              </a:ext>
            </a:extLst>
          </p:cNvPr>
          <p:cNvSpPr/>
          <p:nvPr/>
        </p:nvSpPr>
        <p:spPr>
          <a:xfrm>
            <a:off x="650383" y="692299"/>
            <a:ext cx="8229600" cy="7744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70C0"/>
                </a:solidFill>
              </a:rPr>
              <a:t>При повторных эпизодах ОРИ, повторные курсы </a:t>
            </a:r>
            <a:r>
              <a:rPr lang="ru-RU" sz="2400" b="1" dirty="0" smtClean="0">
                <a:solidFill>
                  <a:srgbClr val="0070C0"/>
                </a:solidFill>
              </a:rPr>
              <a:t>интерфероном альфа </a:t>
            </a:r>
            <a:r>
              <a:rPr lang="ru-RU" sz="2400" b="1" dirty="0" err="1">
                <a:solidFill>
                  <a:srgbClr val="0070C0"/>
                </a:solidFill>
              </a:rPr>
              <a:t>патогенетически</a:t>
            </a:r>
            <a:r>
              <a:rPr lang="ru-RU" sz="2400" b="1" dirty="0">
                <a:solidFill>
                  <a:srgbClr val="0070C0"/>
                </a:solidFill>
              </a:rPr>
              <a:t> обоснованы:</a:t>
            </a:r>
          </a:p>
        </p:txBody>
      </p:sp>
      <p:sp>
        <p:nvSpPr>
          <p:cNvPr id="3" name="Прямоугольник: скругленные углы 2">
            <a:extLst>
              <a:ext uri="{FF2B5EF4-FFF2-40B4-BE49-F238E27FC236}">
                <a16:creationId xmlns="" xmlns:a16="http://schemas.microsoft.com/office/drawing/2014/main" id="{F763AE2C-842D-4900-AC55-653ACE0175C2}"/>
              </a:ext>
            </a:extLst>
          </p:cNvPr>
          <p:cNvSpPr/>
          <p:nvPr/>
        </p:nvSpPr>
        <p:spPr>
          <a:xfrm>
            <a:off x="674115" y="1796126"/>
            <a:ext cx="3353388" cy="1455312"/>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Восполняется остро возникающий дефицит факторов первой линии защиты, характерный для ОРИ</a:t>
            </a:r>
            <a:r>
              <a:rPr lang="ru-RU" baseline="30000" dirty="0"/>
              <a:t>1</a:t>
            </a:r>
          </a:p>
        </p:txBody>
      </p:sp>
      <p:sp>
        <p:nvSpPr>
          <p:cNvPr id="8" name="Прямоугольник: скругленные углы 7">
            <a:extLst>
              <a:ext uri="{FF2B5EF4-FFF2-40B4-BE49-F238E27FC236}">
                <a16:creationId xmlns="" xmlns:a16="http://schemas.microsoft.com/office/drawing/2014/main" id="{ED861DF9-A692-4D1F-9B10-B0652BF1CA68}"/>
              </a:ext>
            </a:extLst>
          </p:cNvPr>
          <p:cNvSpPr/>
          <p:nvPr/>
        </p:nvSpPr>
        <p:spPr>
          <a:xfrm>
            <a:off x="5151549" y="1840331"/>
            <a:ext cx="3728434" cy="1455312"/>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Восполняется фоновый дефицит факторов противовирусной защиты, характерный для детей из группы риска</a:t>
            </a:r>
            <a:r>
              <a:rPr lang="ru-RU" baseline="30000" dirty="0"/>
              <a:t>1</a:t>
            </a:r>
          </a:p>
        </p:txBody>
      </p:sp>
      <p:sp>
        <p:nvSpPr>
          <p:cNvPr id="4" name="Стрелка: вниз 3">
            <a:extLst>
              <a:ext uri="{FF2B5EF4-FFF2-40B4-BE49-F238E27FC236}">
                <a16:creationId xmlns="" xmlns:a16="http://schemas.microsoft.com/office/drawing/2014/main" id="{B90FD8E8-A64B-4721-96F1-4565FA2B8B38}"/>
              </a:ext>
            </a:extLst>
          </p:cNvPr>
          <p:cNvSpPr/>
          <p:nvPr/>
        </p:nvSpPr>
        <p:spPr>
          <a:xfrm>
            <a:off x="2204677" y="1471192"/>
            <a:ext cx="373487" cy="307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a:extLst>
              <a:ext uri="{FF2B5EF4-FFF2-40B4-BE49-F238E27FC236}">
                <a16:creationId xmlns="" xmlns:a16="http://schemas.microsoft.com/office/drawing/2014/main" id="{B254C6DA-318D-4686-84FF-AE618B631C6D}"/>
              </a:ext>
            </a:extLst>
          </p:cNvPr>
          <p:cNvSpPr/>
          <p:nvPr/>
        </p:nvSpPr>
        <p:spPr>
          <a:xfrm>
            <a:off x="6742661" y="1480771"/>
            <a:ext cx="373487" cy="332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скругленные углы 10">
            <a:extLst>
              <a:ext uri="{FF2B5EF4-FFF2-40B4-BE49-F238E27FC236}">
                <a16:creationId xmlns="" xmlns:a16="http://schemas.microsoft.com/office/drawing/2014/main" id="{490250C6-3EB4-40D6-9028-B027B0DD7F29}"/>
              </a:ext>
            </a:extLst>
          </p:cNvPr>
          <p:cNvSpPr/>
          <p:nvPr/>
        </p:nvSpPr>
        <p:spPr>
          <a:xfrm>
            <a:off x="650383" y="3415942"/>
            <a:ext cx="8229600" cy="9954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ru-RU" sz="2000" b="1" dirty="0">
                <a:solidFill>
                  <a:srgbClr val="0070C0"/>
                </a:solidFill>
              </a:rPr>
              <a:t>Не истощает систему эндогенного интерферона</a:t>
            </a:r>
            <a:r>
              <a:rPr lang="ru-RU" sz="2000" b="1" baseline="30000" dirty="0">
                <a:solidFill>
                  <a:srgbClr val="0070C0"/>
                </a:solidFill>
              </a:rPr>
              <a:t>2</a:t>
            </a:r>
          </a:p>
          <a:p>
            <a:pPr marL="342900" indent="-342900">
              <a:buFont typeface="Arial" panose="020B0604020202020204" pitchFamily="34" charset="0"/>
              <a:buChar char="•"/>
            </a:pPr>
            <a:r>
              <a:rPr lang="ru-RU" sz="2000" b="1" dirty="0">
                <a:solidFill>
                  <a:srgbClr val="0070C0"/>
                </a:solidFill>
              </a:rPr>
              <a:t>Отсутствие выработки нейтрализующих антител даже при длительном, более 2-х лет, постоянном применении Виферон</a:t>
            </a:r>
            <a:r>
              <a:rPr lang="ru-RU" sz="2000" b="1" baseline="30000" dirty="0">
                <a:solidFill>
                  <a:srgbClr val="0070C0"/>
                </a:solidFill>
              </a:rPr>
              <a:t>3</a:t>
            </a:r>
          </a:p>
        </p:txBody>
      </p:sp>
      <p:sp>
        <p:nvSpPr>
          <p:cNvPr id="7" name="Стрелка: вниз 6">
            <a:extLst>
              <a:ext uri="{FF2B5EF4-FFF2-40B4-BE49-F238E27FC236}">
                <a16:creationId xmlns="" xmlns:a16="http://schemas.microsoft.com/office/drawing/2014/main" id="{065C1BC6-794A-46B0-89F0-4405AE6137F5}"/>
              </a:ext>
            </a:extLst>
          </p:cNvPr>
          <p:cNvSpPr/>
          <p:nvPr/>
        </p:nvSpPr>
        <p:spPr>
          <a:xfrm>
            <a:off x="4307983" y="1465918"/>
            <a:ext cx="579549" cy="1928095"/>
          </a:xfrm>
          <a:prstGeom prst="downArrow">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 xmlns:a16="http://schemas.microsoft.com/office/drawing/2014/main" id="{2C8D3652-D88B-43DE-A6B7-5EC4C675C27F}"/>
              </a:ext>
            </a:extLst>
          </p:cNvPr>
          <p:cNvSpPr/>
          <p:nvPr/>
        </p:nvSpPr>
        <p:spPr>
          <a:xfrm>
            <a:off x="0" y="5907705"/>
            <a:ext cx="9040969"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black"/>
                </a:solidFill>
                <a:effectLst/>
                <a:uLnTx/>
                <a:uFillTx/>
                <a:latin typeface="Calibri"/>
                <a:ea typeface="+mn-ea"/>
                <a:cs typeface="+mn-cs"/>
              </a:rPr>
              <a:t>1. Малиновская В.В., </a:t>
            </a:r>
            <a:r>
              <a:rPr kumimoji="0" lang="ru-RU" sz="900" b="0" i="0" u="none" strike="noStrike" kern="1200" cap="none" spc="0" normalizeH="0" baseline="0" noProof="0" dirty="0" err="1">
                <a:ln>
                  <a:noFill/>
                </a:ln>
                <a:solidFill>
                  <a:prstClr val="black"/>
                </a:solidFill>
                <a:effectLst/>
                <a:uLnTx/>
                <a:uFillTx/>
                <a:latin typeface="Calibri"/>
                <a:ea typeface="+mn-ea"/>
                <a:cs typeface="+mn-cs"/>
              </a:rPr>
              <a:t>Мазанкова</a:t>
            </a:r>
            <a:r>
              <a:rPr kumimoji="0" lang="ru-RU" sz="900" b="0" i="0" u="none" strike="noStrike" kern="1200" cap="none" spc="0" normalizeH="0" baseline="0" noProof="0" dirty="0">
                <a:ln>
                  <a:noFill/>
                </a:ln>
                <a:solidFill>
                  <a:prstClr val="black"/>
                </a:solidFill>
                <a:effectLst/>
                <a:uLnTx/>
                <a:uFillTx/>
                <a:latin typeface="Calibri"/>
                <a:ea typeface="+mn-ea"/>
                <a:cs typeface="+mn-cs"/>
              </a:rPr>
              <a:t> Л.Н., Тимина В.П., Чеботарева Т.А. </a:t>
            </a:r>
            <a:r>
              <a:rPr kumimoji="0" lang="ru-RU" sz="900" b="0" i="0" u="none" strike="noStrike" kern="1200" cap="none" spc="0" normalizeH="0" baseline="0" noProof="0" dirty="0" err="1">
                <a:ln>
                  <a:noFill/>
                </a:ln>
                <a:solidFill>
                  <a:prstClr val="black"/>
                </a:solidFill>
                <a:effectLst/>
                <a:uLnTx/>
                <a:uFillTx/>
                <a:latin typeface="Calibri"/>
                <a:ea typeface="+mn-ea"/>
                <a:cs typeface="+mn-cs"/>
              </a:rPr>
              <a:t>Иммунопатогенез</a:t>
            </a:r>
            <a:r>
              <a:rPr kumimoji="0" lang="ru-RU" sz="900" b="0" i="0" u="none" strike="noStrike" kern="1200" cap="none" spc="0" normalizeH="0" baseline="0" noProof="0" dirty="0">
                <a:ln>
                  <a:noFill/>
                </a:ln>
                <a:solidFill>
                  <a:prstClr val="black"/>
                </a:solidFill>
                <a:effectLst/>
                <a:uLnTx/>
                <a:uFillTx/>
                <a:latin typeface="Calibri"/>
                <a:ea typeface="+mn-ea"/>
                <a:cs typeface="+mn-cs"/>
              </a:rPr>
              <a:t> острых респираторных инфекций, тактика рационального выбора этиотропной и иммуномодулирующей терапии у детей. Детские инфекции. 2013.-N 4.-С.14-19.</a:t>
            </a:r>
          </a:p>
          <a:p>
            <a:pPr lvl="0" defTabSz="914400">
              <a:defRPr/>
            </a:pPr>
            <a:r>
              <a:rPr lang="ru-RU" sz="900" dirty="0">
                <a:solidFill>
                  <a:prstClr val="black"/>
                </a:solidFill>
                <a:latin typeface="Calibri"/>
              </a:rPr>
              <a:t>2. </a:t>
            </a:r>
            <a:r>
              <a:rPr lang="ru-RU" sz="900" dirty="0">
                <a:solidFill>
                  <a:prstClr val="black"/>
                </a:solidFill>
              </a:rPr>
              <a:t>«Клинико-лабораторные особенности </a:t>
            </a:r>
            <a:r>
              <a:rPr lang="ru-RU" sz="900" dirty="0" err="1">
                <a:solidFill>
                  <a:prstClr val="black"/>
                </a:solidFill>
              </a:rPr>
              <a:t>цитомегаловирусной</a:t>
            </a:r>
            <a:r>
              <a:rPr lang="ru-RU" sz="900" dirty="0">
                <a:solidFill>
                  <a:prstClr val="black"/>
                </a:solidFill>
              </a:rPr>
              <a:t> и  </a:t>
            </a:r>
            <a:r>
              <a:rPr lang="ru-RU" sz="900" dirty="0" err="1">
                <a:solidFill>
                  <a:prstClr val="black"/>
                </a:solidFill>
              </a:rPr>
              <a:t>hc</a:t>
            </a:r>
            <a:r>
              <a:rPr lang="ru-RU" sz="900" dirty="0">
                <a:solidFill>
                  <a:prstClr val="black"/>
                </a:solidFill>
              </a:rPr>
              <a:t>-вирусной инфекции у беременных и новорожденных». Кистенева Л.Б., Автореферат диссертации на соискание ученой степени доктора медицинских наук; Москва 2010г.</a:t>
            </a:r>
          </a:p>
          <a:p>
            <a:pPr lvl="0" defTabSz="914400">
              <a:defRPr/>
            </a:pPr>
            <a:r>
              <a:rPr kumimoji="0" lang="ru-RU" sz="900" b="0" i="0" u="none" strike="noStrike" kern="1200" cap="none" spc="0" normalizeH="0" baseline="0" noProof="0" dirty="0">
                <a:ln>
                  <a:noFill/>
                </a:ln>
                <a:solidFill>
                  <a:prstClr val="black"/>
                </a:solidFill>
                <a:effectLst/>
                <a:uLnTx/>
                <a:uFillTx/>
                <a:latin typeface="Calibri"/>
                <a:ea typeface="+mn-ea"/>
                <a:cs typeface="+mn-cs"/>
              </a:rPr>
              <a:t>3. </a:t>
            </a:r>
            <a:r>
              <a:rPr kumimoji="0" lang="ru-RU" sz="900" b="0" i="0" u="none" strike="noStrike" kern="1200" cap="none" spc="0" normalizeH="0" baseline="0" noProof="0" dirty="0" err="1">
                <a:ln>
                  <a:noFill/>
                </a:ln>
                <a:solidFill>
                  <a:prstClr val="black"/>
                </a:solidFill>
                <a:effectLst/>
                <a:uLnTx/>
                <a:uFillTx/>
                <a:latin typeface="Calibri"/>
                <a:ea typeface="+mn-ea"/>
                <a:cs typeface="+mn-cs"/>
              </a:rPr>
              <a:t>Учайкин</a:t>
            </a:r>
            <a:r>
              <a:rPr kumimoji="0" lang="ru-RU" sz="900" b="0" i="0" u="none" strike="noStrike" kern="1200" cap="none" spc="0" normalizeH="0" baseline="0" noProof="0" dirty="0">
                <a:ln>
                  <a:noFill/>
                </a:ln>
                <a:solidFill>
                  <a:prstClr val="black"/>
                </a:solidFill>
                <a:effectLst/>
                <a:uLnTx/>
                <a:uFillTx/>
                <a:latin typeface="Calibri"/>
                <a:ea typeface="+mn-ea"/>
                <a:cs typeface="+mn-cs"/>
              </a:rPr>
              <a:t> В.Ф. и др. Оценка течения хронического гепатита у детей // Российский журнал гастроэнтерологии, </a:t>
            </a:r>
            <a:r>
              <a:rPr kumimoji="0" lang="ru-RU" sz="900" b="0" i="0" u="none" strike="noStrike" kern="1200" cap="none" spc="0" normalizeH="0" baseline="0" noProof="0" dirty="0" err="1">
                <a:ln>
                  <a:noFill/>
                </a:ln>
                <a:solidFill>
                  <a:prstClr val="black"/>
                </a:solidFill>
                <a:effectLst/>
                <a:uLnTx/>
                <a:uFillTx/>
                <a:latin typeface="Calibri"/>
                <a:ea typeface="+mn-ea"/>
                <a:cs typeface="+mn-cs"/>
              </a:rPr>
              <a:t>гепатологии</a:t>
            </a:r>
            <a:r>
              <a:rPr kumimoji="0" lang="ru-RU" sz="900" b="0" i="0" u="none" strike="noStrike" kern="1200" cap="none" spc="0" normalizeH="0" baseline="0" noProof="0" dirty="0">
                <a:ln>
                  <a:noFill/>
                </a:ln>
                <a:solidFill>
                  <a:prstClr val="black"/>
                </a:solidFill>
                <a:effectLst/>
                <a:uLnTx/>
                <a:uFillTx/>
                <a:latin typeface="Calibri"/>
                <a:ea typeface="+mn-ea"/>
                <a:cs typeface="+mn-cs"/>
              </a:rPr>
              <a:t>, </a:t>
            </a:r>
            <a:r>
              <a:rPr kumimoji="0" lang="ru-RU" sz="900" b="0" i="0" u="none" strike="noStrike" kern="1200" cap="none" spc="0" normalizeH="0" baseline="0" noProof="0" dirty="0" err="1">
                <a:ln>
                  <a:noFill/>
                </a:ln>
                <a:solidFill>
                  <a:prstClr val="black"/>
                </a:solidFill>
                <a:effectLst/>
                <a:uLnTx/>
                <a:uFillTx/>
                <a:latin typeface="Calibri"/>
                <a:ea typeface="+mn-ea"/>
                <a:cs typeface="+mn-cs"/>
              </a:rPr>
              <a:t>колопроктологии</a:t>
            </a:r>
            <a:r>
              <a:rPr kumimoji="0" lang="ru-RU" sz="900" b="0" i="0" u="none" strike="noStrike" kern="1200" cap="none" spc="0" normalizeH="0" baseline="0" noProof="0" dirty="0">
                <a:ln>
                  <a:noFill/>
                </a:ln>
                <a:solidFill>
                  <a:prstClr val="black"/>
                </a:solidFill>
                <a:effectLst/>
                <a:uLnTx/>
                <a:uFillTx/>
                <a:latin typeface="Calibri"/>
                <a:ea typeface="+mn-ea"/>
                <a:cs typeface="+mn-cs"/>
              </a:rPr>
              <a:t>. </a:t>
            </a:r>
            <a:r>
              <a:rPr lang="ru-RU" sz="900" dirty="0">
                <a:solidFill>
                  <a:prstClr val="black"/>
                </a:solidFill>
                <a:latin typeface="Calibri"/>
              </a:rPr>
              <a:t>№2, 2000г., стр.48-53</a:t>
            </a:r>
            <a:endParaRPr kumimoji="0" lang="ru-RU"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 xmlns:a16="http://schemas.microsoft.com/office/drawing/2014/main" id="{40020D87-C762-4C7A-BFEF-9A9541D53D43}"/>
              </a:ext>
            </a:extLst>
          </p:cNvPr>
          <p:cNvSpPr txBox="1"/>
          <p:nvPr/>
        </p:nvSpPr>
        <p:spPr>
          <a:xfrm>
            <a:off x="294760" y="4747738"/>
            <a:ext cx="8849240" cy="369332"/>
          </a:xfrm>
          <a:prstGeom prst="rect">
            <a:avLst/>
          </a:prstGeom>
          <a:noFill/>
        </p:spPr>
        <p:txBody>
          <a:bodyPr wrap="square" rtlCol="0">
            <a:spAutoFit/>
          </a:bodyPr>
          <a:lstStyle/>
          <a:p>
            <a:endParaRPr lang="ru-RU" dirty="0">
              <a:solidFill>
                <a:srgbClr val="0070C0"/>
              </a:solidFill>
              <a:latin typeface="Arial Black" panose="020B0A04020102020204" pitchFamily="34" charset="0"/>
            </a:endParaRPr>
          </a:p>
        </p:txBody>
      </p:sp>
      <p:sp>
        <p:nvSpPr>
          <p:cNvPr id="12" name="Прямоугольник 11">
            <a:extLst>
              <a:ext uri="{FF2B5EF4-FFF2-40B4-BE49-F238E27FC236}">
                <a16:creationId xmlns="" xmlns:a16="http://schemas.microsoft.com/office/drawing/2014/main" id="{865D0E45-7080-4C71-924C-F048B269889E}"/>
              </a:ext>
            </a:extLst>
          </p:cNvPr>
          <p:cNvSpPr/>
          <p:nvPr/>
        </p:nvSpPr>
        <p:spPr>
          <a:xfrm>
            <a:off x="25757" y="4536018"/>
            <a:ext cx="9144000" cy="1569660"/>
          </a:xfrm>
          <a:prstGeom prst="rect">
            <a:avLst/>
          </a:prstGeom>
          <a:noFill/>
        </p:spPr>
        <p:txBody>
          <a:bodyPr wrap="square" lIns="91440" tIns="45720" rIns="91440" bIns="45720">
            <a:spAutoFit/>
          </a:bodyPr>
          <a:lstStyle/>
          <a:p>
            <a:pPr algn="ctr"/>
            <a:r>
              <a:rPr lang="ru-RU" sz="3200" b="1" dirty="0" smtClean="0">
                <a:ln w="22225">
                  <a:solidFill>
                    <a:schemeClr val="accent2"/>
                  </a:solidFill>
                  <a:prstDash val="solid"/>
                </a:ln>
                <a:solidFill>
                  <a:schemeClr val="accent2">
                    <a:lumMod val="40000"/>
                    <a:lumOff val="60000"/>
                  </a:schemeClr>
                </a:solidFill>
              </a:rPr>
              <a:t>Интерферон альфа </a:t>
            </a:r>
            <a:r>
              <a:rPr lang="ru-RU" sz="3200" b="1" dirty="0">
                <a:ln w="22225">
                  <a:solidFill>
                    <a:schemeClr val="accent2"/>
                  </a:solidFill>
                  <a:prstDash val="solid"/>
                </a:ln>
                <a:solidFill>
                  <a:schemeClr val="accent2">
                    <a:lumMod val="40000"/>
                    <a:lumOff val="60000"/>
                  </a:schemeClr>
                </a:solidFill>
              </a:rPr>
              <a:t>можно применять при повторных ОРИ столько, сколько необходимо – без ограничений</a:t>
            </a:r>
          </a:p>
        </p:txBody>
      </p:sp>
    </p:spTree>
    <p:extLst>
      <p:ext uri="{BB962C8B-B14F-4D97-AF65-F5344CB8AC3E}">
        <p14:creationId xmlns:p14="http://schemas.microsoft.com/office/powerpoint/2010/main" val="12798491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97382" y="1580248"/>
            <a:ext cx="5698451" cy="5279664"/>
          </a:xfrm>
        </p:spPr>
        <p:txBody>
          <a:bodyPr>
            <a:normAutofit/>
          </a:bodyPr>
          <a:lstStyle/>
          <a:p>
            <a:r>
              <a:rPr lang="ru-RU" sz="1800" dirty="0" smtClean="0">
                <a:solidFill>
                  <a:srgbClr val="0070C0"/>
                </a:solidFill>
              </a:rPr>
              <a:t>Установлено</a:t>
            </a:r>
            <a:r>
              <a:rPr lang="ru-RU" sz="1800" dirty="0">
                <a:solidFill>
                  <a:srgbClr val="0070C0"/>
                </a:solidFill>
              </a:rPr>
              <a:t>, что у детей в возрасте от одного месяца до 3-х лет способность к продукции интерферона снижена в 9 раз, у детей в возрасте от 1 года до 3-х лет отмечено снижение способности к продукции  в 6 раз по сравнению с взрослыми пациентами. У некоторых детей в возрасте от 7 до 18 лет сохраняется незрелость системы </a:t>
            </a:r>
            <a:r>
              <a:rPr lang="ru-RU" sz="1800" dirty="0" smtClean="0">
                <a:solidFill>
                  <a:srgbClr val="0070C0"/>
                </a:solidFill>
              </a:rPr>
              <a:t>интерферона</a:t>
            </a:r>
            <a:r>
              <a:rPr lang="ru-RU" sz="1800" baseline="30000" dirty="0" smtClean="0">
                <a:solidFill>
                  <a:srgbClr val="0070C0"/>
                </a:solidFill>
              </a:rPr>
              <a:t>1</a:t>
            </a:r>
            <a:r>
              <a:rPr lang="ru-RU" sz="1800" dirty="0" smtClean="0">
                <a:solidFill>
                  <a:srgbClr val="0070C0"/>
                </a:solidFill>
              </a:rPr>
              <a:t>. </a:t>
            </a:r>
            <a:endParaRPr lang="en-GB" sz="1800" dirty="0">
              <a:solidFill>
                <a:srgbClr val="0070C0"/>
              </a:solidFill>
            </a:endParaRPr>
          </a:p>
          <a:p>
            <a:r>
              <a:rPr lang="ru-RU" sz="1800" b="1" dirty="0" smtClean="0">
                <a:solidFill>
                  <a:srgbClr val="0070C0"/>
                </a:solidFill>
              </a:rPr>
              <a:t>«</a:t>
            </a:r>
            <a:r>
              <a:rPr lang="ru-RU" sz="1800" b="1" i="1" dirty="0" smtClean="0">
                <a:solidFill>
                  <a:srgbClr val="0070C0"/>
                </a:solidFill>
              </a:rPr>
              <a:t>Усиленная» модифицированная схема терапии гриппа и ОРИ разработана исследователями </a:t>
            </a:r>
            <a:r>
              <a:rPr lang="ru-RU" sz="1800" i="1" dirty="0" smtClean="0">
                <a:solidFill>
                  <a:srgbClr val="0070C0"/>
                </a:solidFill>
              </a:rPr>
              <a:t>Чеботаревой </a:t>
            </a:r>
            <a:r>
              <a:rPr lang="ru-RU" sz="1800" i="1" dirty="0">
                <a:solidFill>
                  <a:srgbClr val="0070C0"/>
                </a:solidFill>
              </a:rPr>
              <a:t>Т.А</a:t>
            </a:r>
            <a:r>
              <a:rPr lang="ru-RU" sz="1800" i="1" dirty="0" smtClean="0">
                <a:solidFill>
                  <a:srgbClr val="0070C0"/>
                </a:solidFill>
              </a:rPr>
              <a:t>., </a:t>
            </a:r>
            <a:r>
              <a:rPr lang="ru-RU" sz="1800" i="1" dirty="0" err="1" smtClean="0">
                <a:solidFill>
                  <a:srgbClr val="0070C0"/>
                </a:solidFill>
              </a:rPr>
              <a:t>Заплатниковым</a:t>
            </a:r>
            <a:r>
              <a:rPr lang="ru-RU" sz="1800" i="1" dirty="0" smtClean="0">
                <a:solidFill>
                  <a:srgbClr val="0070C0"/>
                </a:solidFill>
              </a:rPr>
              <a:t> </a:t>
            </a:r>
            <a:r>
              <a:rPr lang="ru-RU" sz="1800" i="1" dirty="0">
                <a:solidFill>
                  <a:srgbClr val="0070C0"/>
                </a:solidFill>
              </a:rPr>
              <a:t>А.Л</a:t>
            </a:r>
            <a:r>
              <a:rPr lang="ru-RU" sz="1800" i="1" dirty="0" smtClean="0">
                <a:solidFill>
                  <a:srgbClr val="0070C0"/>
                </a:solidFill>
              </a:rPr>
              <a:t>., Захаровой </a:t>
            </a:r>
            <a:r>
              <a:rPr lang="ru-RU" sz="1800" i="1" dirty="0">
                <a:solidFill>
                  <a:srgbClr val="0070C0"/>
                </a:solidFill>
              </a:rPr>
              <a:t>И.Н</a:t>
            </a:r>
            <a:r>
              <a:rPr lang="ru-RU" sz="1800" i="1" dirty="0" smtClean="0">
                <a:solidFill>
                  <a:srgbClr val="0070C0"/>
                </a:solidFill>
              </a:rPr>
              <a:t>., </a:t>
            </a:r>
            <a:r>
              <a:rPr lang="ru-RU" sz="1800" i="1" dirty="0" err="1" smtClean="0">
                <a:solidFill>
                  <a:srgbClr val="0070C0"/>
                </a:solidFill>
              </a:rPr>
              <a:t>Выжловой</a:t>
            </a:r>
            <a:r>
              <a:rPr lang="ru-RU" sz="1800" i="1" dirty="0" smtClean="0">
                <a:solidFill>
                  <a:srgbClr val="0070C0"/>
                </a:solidFill>
              </a:rPr>
              <a:t> </a:t>
            </a:r>
            <a:r>
              <a:rPr lang="ru-RU" sz="1800" i="1" dirty="0">
                <a:solidFill>
                  <a:srgbClr val="0070C0"/>
                </a:solidFill>
              </a:rPr>
              <a:t>Е.Н. </a:t>
            </a:r>
            <a:r>
              <a:rPr lang="ru-RU" sz="1800" i="1" dirty="0" smtClean="0">
                <a:solidFill>
                  <a:srgbClr val="0070C0"/>
                </a:solidFill>
              </a:rPr>
              <a:t>только для препарата ВИФЕРОН® </a:t>
            </a:r>
            <a:r>
              <a:rPr lang="ru-RU" sz="1800" i="1" dirty="0">
                <a:solidFill>
                  <a:srgbClr val="0070C0"/>
                </a:solidFill>
              </a:rPr>
              <a:t>С</a:t>
            </a:r>
            <a:r>
              <a:rPr lang="ru-RU" sz="1800" i="1" dirty="0" smtClean="0">
                <a:solidFill>
                  <a:srgbClr val="0070C0"/>
                </a:solidFill>
              </a:rPr>
              <a:t>уппозитории.</a:t>
            </a:r>
          </a:p>
          <a:p>
            <a:r>
              <a:rPr lang="ru-RU" sz="1800" dirty="0" smtClean="0">
                <a:solidFill>
                  <a:srgbClr val="C00000"/>
                </a:solidFill>
              </a:rPr>
              <a:t>Одновременное применение системных  и местных форм препарата ВИФЕРОНА® усиливает терапевтические и </a:t>
            </a:r>
            <a:r>
              <a:rPr lang="ru-RU" sz="1800" dirty="0" err="1" smtClean="0">
                <a:solidFill>
                  <a:srgbClr val="C00000"/>
                </a:solidFill>
              </a:rPr>
              <a:t>протективные</a:t>
            </a:r>
            <a:r>
              <a:rPr lang="ru-RU" sz="1800" dirty="0" smtClean="0">
                <a:solidFill>
                  <a:srgbClr val="C00000"/>
                </a:solidFill>
              </a:rPr>
              <a:t> эффекты терапии.</a:t>
            </a:r>
          </a:p>
          <a:p>
            <a:endParaRPr lang="ru-RU" sz="1800" dirty="0" smtClean="0">
              <a:solidFill>
                <a:srgbClr val="0070C0"/>
              </a:solidFill>
            </a:endParaRPr>
          </a:p>
          <a:p>
            <a:endParaRPr lang="ru-RU" sz="1800" dirty="0">
              <a:solidFill>
                <a:srgbClr val="0070C0"/>
              </a:solidFill>
            </a:endParaRPr>
          </a:p>
        </p:txBody>
      </p:sp>
      <p:pic>
        <p:nvPicPr>
          <p:cNvPr id="8" name="Picture 7"/>
          <p:cNvPicPr>
            <a:picLocks noChangeAspect="1" noChangeArrowheads="1"/>
          </p:cNvPicPr>
          <p:nvPr/>
        </p:nvPicPr>
        <p:blipFill>
          <a:blip r:embed="rId2"/>
          <a:srcRect/>
          <a:stretch>
            <a:fillRect/>
          </a:stretch>
        </p:blipFill>
        <p:spPr>
          <a:xfrm>
            <a:off x="320410" y="1428930"/>
            <a:ext cx="2408935" cy="3389553"/>
          </a:xfrm>
          <a:prstGeom prst="rect">
            <a:avLst/>
          </a:prstGeom>
          <a:ln>
            <a:solidFill>
              <a:schemeClr val="accent1">
                <a:lumMod val="60000"/>
                <a:lumOff val="40000"/>
              </a:schemeClr>
            </a:solidFill>
          </a:ln>
        </p:spPr>
      </p:pic>
      <p:pic>
        <p:nvPicPr>
          <p:cNvPr id="9" name="Picture 9"/>
          <p:cNvPicPr>
            <a:picLocks noChangeAspect="1" noChangeArrowheads="1"/>
          </p:cNvPicPr>
          <p:nvPr/>
        </p:nvPicPr>
        <p:blipFill>
          <a:blip r:embed="rId3"/>
          <a:srcRect/>
          <a:stretch>
            <a:fillRect/>
          </a:stretch>
        </p:blipFill>
        <p:spPr>
          <a:xfrm>
            <a:off x="1044000" y="4109635"/>
            <a:ext cx="2477632" cy="2221893"/>
          </a:xfrm>
          <a:prstGeom prst="rect">
            <a:avLst/>
          </a:prstGeom>
          <a:ln>
            <a:solidFill>
              <a:schemeClr val="accent1">
                <a:lumMod val="60000"/>
                <a:lumOff val="40000"/>
              </a:schemeClr>
            </a:solidFill>
          </a:ln>
        </p:spPr>
      </p:pic>
      <p:sp>
        <p:nvSpPr>
          <p:cNvPr id="11" name="TextBox 10"/>
          <p:cNvSpPr txBox="1"/>
          <p:nvPr/>
        </p:nvSpPr>
        <p:spPr>
          <a:xfrm>
            <a:off x="651163" y="228600"/>
            <a:ext cx="7659255" cy="830997"/>
          </a:xfrm>
          <a:prstGeom prst="rect">
            <a:avLst/>
          </a:prstGeom>
          <a:noFill/>
        </p:spPr>
        <p:txBody>
          <a:bodyPr wrap="square" rtlCol="0">
            <a:spAutoFit/>
          </a:bodyPr>
          <a:lstStyle/>
          <a:p>
            <a:pPr algn="ctr"/>
            <a:r>
              <a:rPr lang="ru-RU" sz="2400" b="1" dirty="0" smtClean="0">
                <a:solidFill>
                  <a:srgbClr val="C00000"/>
                </a:solidFill>
                <a:latin typeface="Arial" panose="020B0604020202020204" pitchFamily="34" charset="0"/>
                <a:cs typeface="Arial" panose="020B0604020202020204" pitchFamily="34" charset="0"/>
              </a:rPr>
              <a:t>Усиленная терапия гриппа и ОРВИ у детей с измененным состоянием здоровья</a:t>
            </a:r>
            <a:endParaRPr lang="ru-RU"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70086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Программа лечения ОРИ_11 Схема.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01" y="4336402"/>
            <a:ext cx="8498499" cy="2225524"/>
          </a:xfrm>
          <a:prstGeom prst="rect">
            <a:avLst/>
          </a:prstGeom>
          <a:effectLst>
            <a:glow rad="762000">
              <a:schemeClr val="bg1">
                <a:alpha val="88000"/>
              </a:schemeClr>
            </a:glow>
          </a:effectLst>
        </p:spPr>
      </p:pic>
      <p:pic>
        <p:nvPicPr>
          <p:cNvPr id="4098" name="Picture 2" descr="C:\Users\user\Desktop\Ферон\Продакт-портфель\2014 год\Презентации\элементы презентаций\презентер\Программа лечения ОРИ\Программа лечения ОРИ_11 График.pn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4879"/>
          <a:stretch/>
        </p:blipFill>
        <p:spPr bwMode="auto">
          <a:xfrm>
            <a:off x="4423900" y="2125036"/>
            <a:ext cx="3875553" cy="2250071"/>
          </a:xfrm>
          <a:prstGeom prst="rect">
            <a:avLst/>
          </a:prstGeom>
          <a:noFill/>
          <a:effectLst>
            <a:glow>
              <a:schemeClr val="bg1">
                <a:alpha val="87000"/>
              </a:schemeClr>
            </a:glow>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72083" y="1523269"/>
            <a:ext cx="4580128" cy="738664"/>
          </a:xfrm>
          <a:prstGeom prst="rect">
            <a:avLst/>
          </a:prstGeom>
        </p:spPr>
        <p:txBody>
          <a:bodyPr wrap="square">
            <a:spAutoFit/>
          </a:bodyPr>
          <a:lstStyle/>
          <a:p>
            <a:r>
              <a:rPr lang="ru-RU" sz="1400" b="1" dirty="0" smtClean="0">
                <a:solidFill>
                  <a:srgbClr val="C00000"/>
                </a:solidFill>
                <a:cs typeface="Arial" pitchFamily="34" charset="0"/>
              </a:rPr>
              <a:t>Подходы </a:t>
            </a:r>
            <a:r>
              <a:rPr lang="ru-RU" sz="1400" b="1" dirty="0">
                <a:solidFill>
                  <a:srgbClr val="C00000"/>
                </a:solidFill>
                <a:cs typeface="Arial" pitchFamily="34" charset="0"/>
              </a:rPr>
              <a:t>к режиму дозирования </a:t>
            </a:r>
            <a:endParaRPr lang="ru-RU" sz="1400" b="1" dirty="0" smtClean="0">
              <a:solidFill>
                <a:srgbClr val="C00000"/>
              </a:solidFill>
              <a:cs typeface="Arial" pitchFamily="34" charset="0"/>
            </a:endParaRPr>
          </a:p>
          <a:p>
            <a:r>
              <a:rPr lang="ru-RU" sz="1400" b="1" dirty="0" smtClean="0">
                <a:solidFill>
                  <a:srgbClr val="C00000"/>
                </a:solidFill>
                <a:cs typeface="Arial" pitchFamily="34" charset="0"/>
              </a:rPr>
              <a:t>и </a:t>
            </a:r>
            <a:r>
              <a:rPr lang="ru-RU" sz="1400" b="1" dirty="0">
                <a:solidFill>
                  <a:srgbClr val="C00000"/>
                </a:solidFill>
                <a:cs typeface="Arial" pitchFamily="34" charset="0"/>
              </a:rPr>
              <a:t>схемам применения </a:t>
            </a:r>
            <a:r>
              <a:rPr lang="ru-RU" sz="1400" b="1" dirty="0" smtClean="0">
                <a:solidFill>
                  <a:srgbClr val="C00000"/>
                </a:solidFill>
                <a:cs typeface="Arial" pitchFamily="34" charset="0"/>
              </a:rPr>
              <a:t>пересмотрены для </a:t>
            </a:r>
            <a:r>
              <a:rPr lang="ru-RU" sz="1400" b="1" dirty="0">
                <a:solidFill>
                  <a:srgbClr val="C00000"/>
                </a:solidFill>
                <a:cs typeface="Arial" pitchFamily="34" charset="0"/>
              </a:rPr>
              <a:t>групп детей </a:t>
            </a:r>
            <a:r>
              <a:rPr lang="ru-RU" sz="1400" b="1" dirty="0" smtClean="0">
                <a:solidFill>
                  <a:srgbClr val="C00000"/>
                </a:solidFill>
                <a:cs typeface="Arial" pitchFamily="34" charset="0"/>
              </a:rPr>
              <a:t>с </a:t>
            </a:r>
            <a:r>
              <a:rPr lang="ru-RU" sz="1400" b="1" dirty="0">
                <a:solidFill>
                  <a:srgbClr val="C00000"/>
                </a:solidFill>
                <a:cs typeface="Arial" pitchFamily="34" charset="0"/>
              </a:rPr>
              <a:t>нарушениями в состоянии здоровья.</a:t>
            </a:r>
          </a:p>
        </p:txBody>
      </p:sp>
      <p:sp>
        <p:nvSpPr>
          <p:cNvPr id="6" name="Прямоугольник 5"/>
          <p:cNvSpPr/>
          <p:nvPr/>
        </p:nvSpPr>
        <p:spPr>
          <a:xfrm>
            <a:off x="272083" y="173157"/>
            <a:ext cx="7474097" cy="7848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0" prst="artDeco"/>
              <a:contourClr>
                <a:schemeClr val="accent2">
                  <a:tint val="20000"/>
                </a:schemeClr>
              </a:contourClr>
            </a:sp3d>
          </a:bodyPr>
          <a:lstStyle/>
          <a:p>
            <a:pPr>
              <a:lnSpc>
                <a:spcPct val="90000"/>
              </a:lnSpc>
              <a:spcBef>
                <a:spcPct val="0"/>
              </a:spcBef>
            </a:pPr>
            <a:r>
              <a:rPr lang="ru-RU" sz="2500" b="1" spc="50" dirty="0">
                <a:ln w="11430" cap="sq"/>
                <a:solidFill>
                  <a:srgbClr val="C00000"/>
                </a:solidFill>
                <a:latin typeface="Arial"/>
                <a:cs typeface="Arial"/>
              </a:rPr>
              <a:t>МОДИФИЦИРОВАННАЯ схема </a:t>
            </a:r>
          </a:p>
          <a:p>
            <a:pPr>
              <a:lnSpc>
                <a:spcPct val="90000"/>
              </a:lnSpc>
              <a:spcBef>
                <a:spcPct val="0"/>
              </a:spcBef>
            </a:pPr>
            <a:r>
              <a:rPr lang="ru-RU" sz="2500" b="1" spc="50" dirty="0">
                <a:ln w="11430" cap="sq"/>
                <a:solidFill>
                  <a:srgbClr val="C00000"/>
                </a:solidFill>
                <a:latin typeface="Arial"/>
                <a:cs typeface="Arial"/>
              </a:rPr>
              <a:t>применения </a:t>
            </a:r>
            <a:r>
              <a:rPr lang="ru-RU" sz="2500" b="1" spc="50" dirty="0" smtClean="0">
                <a:ln w="11430" cap="sq"/>
                <a:solidFill>
                  <a:srgbClr val="C00000"/>
                </a:solidFill>
                <a:latin typeface="Arial"/>
                <a:cs typeface="Arial"/>
              </a:rPr>
              <a:t>препарата интерферона альфа</a:t>
            </a:r>
            <a:endParaRPr lang="ru-RU" sz="2500" b="1" spc="50" baseline="30000" dirty="0">
              <a:ln w="11430" cap="sq"/>
              <a:solidFill>
                <a:srgbClr val="C00000"/>
              </a:solidFill>
              <a:latin typeface="Arial"/>
              <a:cs typeface="Arial"/>
            </a:endParaRPr>
          </a:p>
        </p:txBody>
      </p:sp>
      <p:pic>
        <p:nvPicPr>
          <p:cNvPr id="11" name="Picture 2" descr="C:\Users\user\Desktop\Ферон\Продакт-портфель\2014 год\Презентации\элементы презентаций\презентер\Программа лечения ОРИ\Программа лечения ОРИ_11 График.png"/>
          <p:cNvPicPr>
            <a:picLocks noChangeAspect="1" noChangeArrowheads="1"/>
          </p:cNvPicPr>
          <p:nvPr/>
        </p:nvPicPr>
        <p:blipFill rotWithShape="1">
          <a:blip r:embed="rId4">
            <a:extLst>
              <a:ext uri="{28A0092B-C50C-407E-A947-70E740481C1C}">
                <a14:useLocalDpi xmlns:a14="http://schemas.microsoft.com/office/drawing/2010/main" val="0"/>
              </a:ext>
            </a:extLst>
          </a:blip>
          <a:srcRect b="85120"/>
          <a:stretch/>
        </p:blipFill>
        <p:spPr bwMode="auto">
          <a:xfrm>
            <a:off x="4423902" y="1529370"/>
            <a:ext cx="3875549" cy="393330"/>
          </a:xfrm>
          <a:prstGeom prst="rect">
            <a:avLst/>
          </a:prstGeom>
          <a:noFill/>
          <a:effectLst>
            <a:glow rad="393700">
              <a:schemeClr val="bg1">
                <a:alpha val="75000"/>
              </a:schemeClr>
            </a:glo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3652" y="3282213"/>
            <a:ext cx="3710250" cy="1200329"/>
          </a:xfrm>
          <a:prstGeom prst="rect">
            <a:avLst/>
          </a:prstGeom>
          <a:noFill/>
          <a:effectLst>
            <a:glow>
              <a:schemeClr val="bg1"/>
            </a:glow>
          </a:effectLst>
        </p:spPr>
        <p:txBody>
          <a:bodyPr wrap="square" rtlCol="0">
            <a:spAutoFit/>
          </a:bodyPr>
          <a:lstStyle/>
          <a:p>
            <a:r>
              <a:rPr lang="ru-RU" b="1" dirty="0" smtClean="0">
                <a:solidFill>
                  <a:schemeClr val="accent5">
                    <a:lumMod val="75000"/>
                  </a:schemeClr>
                </a:solidFill>
                <a:effectLst>
                  <a:glow rad="812800">
                    <a:schemeClr val="bg1">
                      <a:alpha val="79000"/>
                    </a:schemeClr>
                  </a:glow>
                </a:effectLst>
              </a:rPr>
              <a:t>Интерферон альфа уменьшает количество </a:t>
            </a:r>
          </a:p>
          <a:p>
            <a:r>
              <a:rPr lang="ru-RU" b="1" dirty="0" smtClean="0">
                <a:solidFill>
                  <a:schemeClr val="accent5">
                    <a:lumMod val="75000"/>
                  </a:schemeClr>
                </a:solidFill>
                <a:effectLst>
                  <a:glow rad="812800">
                    <a:schemeClr val="bg1">
                      <a:alpha val="79000"/>
                    </a:schemeClr>
                  </a:glow>
                </a:effectLst>
              </a:rPr>
              <a:t>последующих эпизодов ОРИ </a:t>
            </a:r>
            <a:r>
              <a:rPr lang="en-US" b="1" dirty="0" smtClean="0">
                <a:solidFill>
                  <a:schemeClr val="accent5">
                    <a:lumMod val="75000"/>
                  </a:schemeClr>
                </a:solidFill>
                <a:effectLst>
                  <a:glow rad="812800">
                    <a:schemeClr val="bg1">
                      <a:alpha val="79000"/>
                    </a:schemeClr>
                  </a:glow>
                </a:effectLst>
              </a:rPr>
              <a:t/>
            </a:r>
            <a:br>
              <a:rPr lang="en-US" b="1" dirty="0" smtClean="0">
                <a:solidFill>
                  <a:schemeClr val="accent5">
                    <a:lumMod val="75000"/>
                  </a:schemeClr>
                </a:solidFill>
                <a:effectLst>
                  <a:glow rad="812800">
                    <a:schemeClr val="bg1">
                      <a:alpha val="79000"/>
                    </a:schemeClr>
                  </a:glow>
                </a:effectLst>
              </a:rPr>
            </a:br>
            <a:r>
              <a:rPr lang="ru-RU" b="1" dirty="0" smtClean="0">
                <a:solidFill>
                  <a:schemeClr val="accent5">
                    <a:lumMod val="75000"/>
                  </a:schemeClr>
                </a:solidFill>
                <a:effectLst>
                  <a:glow rad="812800">
                    <a:schemeClr val="bg1">
                      <a:alpha val="79000"/>
                    </a:schemeClr>
                  </a:glow>
                </a:effectLst>
              </a:rPr>
              <a:t>в 2.5 раза</a:t>
            </a:r>
            <a:endParaRPr lang="en-US" b="1" dirty="0">
              <a:solidFill>
                <a:schemeClr val="accent5">
                  <a:lumMod val="75000"/>
                </a:schemeClr>
              </a:solidFill>
              <a:effectLst>
                <a:glow rad="812800">
                  <a:schemeClr val="bg1">
                    <a:alpha val="79000"/>
                  </a:schemeClr>
                </a:glow>
              </a:effectLst>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1923" y="2595783"/>
            <a:ext cx="915239" cy="686430"/>
          </a:xfrm>
          <a:prstGeom prst="rect">
            <a:avLst/>
          </a:prstGeom>
        </p:spPr>
      </p:pic>
    </p:spTree>
    <p:extLst>
      <p:ext uri="{BB962C8B-B14F-4D97-AF65-F5344CB8AC3E}">
        <p14:creationId xmlns:p14="http://schemas.microsoft.com/office/powerpoint/2010/main" val="71466874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Текст 3"/>
          <p:cNvSpPr>
            <a:spLocks noGrp="1"/>
          </p:cNvSpPr>
          <p:nvPr>
            <p:ph type="body" idx="4294967295"/>
          </p:nvPr>
        </p:nvSpPr>
        <p:spPr>
          <a:xfrm>
            <a:off x="739775" y="258763"/>
            <a:ext cx="7772400" cy="871537"/>
          </a:xfrm>
        </p:spPr>
        <p:txBody>
          <a:bodyPr lIns="91429" tIns="45714" rIns="91429" bIns="45714" anchor="b"/>
          <a:lstStyle/>
          <a:p>
            <a:pPr marL="0" indent="0" algn="ctr" eaLnBrk="1" hangingPunct="1">
              <a:buFont typeface="Wingdings" pitchFamily="2" charset="2"/>
              <a:buNone/>
            </a:pPr>
            <a:r>
              <a:rPr lang="ru-RU" altLang="ru-RU" sz="4700" smtClean="0">
                <a:solidFill>
                  <a:srgbClr val="FF0000"/>
                </a:solidFill>
              </a:rPr>
              <a:t>Спасибо за внимание!</a:t>
            </a:r>
          </a:p>
        </p:txBody>
      </p:sp>
      <p:sp>
        <p:nvSpPr>
          <p:cNvPr id="409603" name="Номер слайда 1"/>
          <p:cNvSpPr txBox="1">
            <a:spLocks noGrp="1"/>
          </p:cNvSpPr>
          <p:nvPr/>
        </p:nvSpPr>
        <p:spPr bwMode="auto">
          <a:xfrm>
            <a:off x="7010400" y="6564313"/>
            <a:ext cx="2133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0" anchor="b"/>
          <a:lstStyle>
            <a:lvl1pPr eaLnBrk="0" hangingPunct="0">
              <a:defRPr>
                <a:solidFill>
                  <a:schemeClr val="tx1"/>
                </a:solidFill>
                <a:latin typeface="Verdana" pitchFamily="34" charset="0"/>
              </a:defRPr>
            </a:lvl1pPr>
            <a:lvl2pPr marL="703263" indent="-271463" eaLnBrk="0" hangingPunct="0">
              <a:defRPr>
                <a:solidFill>
                  <a:schemeClr val="tx1"/>
                </a:solidFill>
                <a:latin typeface="Verdana" pitchFamily="34" charset="0"/>
              </a:defRPr>
            </a:lvl2pPr>
            <a:lvl3pPr marL="1081088" indent="-215900" eaLnBrk="0" hangingPunct="0">
              <a:defRPr>
                <a:solidFill>
                  <a:schemeClr val="tx1"/>
                </a:solidFill>
                <a:latin typeface="Verdana" pitchFamily="34" charset="0"/>
              </a:defRPr>
            </a:lvl3pPr>
            <a:lvl4pPr marL="1512888" indent="-215900" eaLnBrk="0" hangingPunct="0">
              <a:defRPr>
                <a:solidFill>
                  <a:schemeClr val="tx1"/>
                </a:solidFill>
                <a:latin typeface="Verdana" pitchFamily="34" charset="0"/>
              </a:defRPr>
            </a:lvl4pPr>
            <a:lvl5pPr marL="1944688" indent="-215900" eaLnBrk="0" hangingPunct="0">
              <a:defRPr>
                <a:solidFill>
                  <a:schemeClr val="tx1"/>
                </a:solidFill>
                <a:latin typeface="Verdana" pitchFamily="34" charset="0"/>
              </a:defRPr>
            </a:lvl5pPr>
            <a:lvl6pPr marL="2401888" indent="-215900" eaLnBrk="0" fontAlgn="base" hangingPunct="0">
              <a:spcBef>
                <a:spcPct val="0"/>
              </a:spcBef>
              <a:spcAft>
                <a:spcPct val="0"/>
              </a:spcAft>
              <a:defRPr>
                <a:solidFill>
                  <a:schemeClr val="tx1"/>
                </a:solidFill>
                <a:latin typeface="Verdana" pitchFamily="34" charset="0"/>
              </a:defRPr>
            </a:lvl6pPr>
            <a:lvl7pPr marL="2859088" indent="-215900" eaLnBrk="0" fontAlgn="base" hangingPunct="0">
              <a:spcBef>
                <a:spcPct val="0"/>
              </a:spcBef>
              <a:spcAft>
                <a:spcPct val="0"/>
              </a:spcAft>
              <a:defRPr>
                <a:solidFill>
                  <a:schemeClr val="tx1"/>
                </a:solidFill>
                <a:latin typeface="Verdana" pitchFamily="34" charset="0"/>
              </a:defRPr>
            </a:lvl7pPr>
            <a:lvl8pPr marL="3316288" indent="-215900" eaLnBrk="0" fontAlgn="base" hangingPunct="0">
              <a:spcBef>
                <a:spcPct val="0"/>
              </a:spcBef>
              <a:spcAft>
                <a:spcPct val="0"/>
              </a:spcAft>
              <a:defRPr>
                <a:solidFill>
                  <a:schemeClr val="tx1"/>
                </a:solidFill>
                <a:latin typeface="Verdana" pitchFamily="34" charset="0"/>
              </a:defRPr>
            </a:lvl8pPr>
            <a:lvl9pPr marL="3773488" indent="-215900" eaLnBrk="0" fontAlgn="base" hangingPunct="0">
              <a:spcBef>
                <a:spcPct val="0"/>
              </a:spcBef>
              <a:spcAft>
                <a:spcPct val="0"/>
              </a:spcAft>
              <a:defRPr>
                <a:solidFill>
                  <a:schemeClr val="tx1"/>
                </a:solidFill>
                <a:latin typeface="Verdana" pitchFamily="34" charset="0"/>
              </a:defRPr>
            </a:lvl9pPr>
          </a:lstStyle>
          <a:p>
            <a:pPr algn="r"/>
            <a:fld id="{FC363336-D030-435B-872F-1AF01EE5D857}" type="slidenum">
              <a:rPr lang="fr-FR" altLang="ru-RU" sz="1200" b="1">
                <a:solidFill>
                  <a:schemeClr val="bg1"/>
                </a:solidFill>
                <a:latin typeface="Arial" pitchFamily="34" charset="0"/>
                <a:cs typeface="Arial" pitchFamily="34" charset="0"/>
              </a:rPr>
              <a:pPr algn="r"/>
              <a:t>153</a:t>
            </a:fld>
            <a:endParaRPr lang="fr-FR" altLang="ru-RU" sz="1200" b="1">
              <a:solidFill>
                <a:schemeClr val="bg1"/>
              </a:solidFill>
              <a:latin typeface="Arial" pitchFamily="34" charset="0"/>
              <a:cs typeface="Arial" pitchFamily="34" charset="0"/>
            </a:endParaRPr>
          </a:p>
        </p:txBody>
      </p:sp>
      <p:pic>
        <p:nvPicPr>
          <p:cNvPr id="409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2065338"/>
            <a:ext cx="4424362" cy="3309937"/>
          </a:xfrm>
          <a:prstGeom prst="rect">
            <a:avLst/>
          </a:prstGeom>
          <a:noFill/>
          <a:ln w="190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05" name="TextBox 4"/>
          <p:cNvSpPr txBox="1">
            <a:spLocks noChangeArrowheads="1"/>
          </p:cNvSpPr>
          <p:nvPr/>
        </p:nvSpPr>
        <p:spPr bwMode="auto">
          <a:xfrm>
            <a:off x="4625975" y="4598988"/>
            <a:ext cx="560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Verdana" pitchFamily="34" charset="0"/>
              </a:defRPr>
            </a:lvl1pPr>
            <a:lvl2pPr marL="703263" indent="-271463" eaLnBrk="0" hangingPunct="0">
              <a:defRPr>
                <a:solidFill>
                  <a:schemeClr val="tx1"/>
                </a:solidFill>
                <a:latin typeface="Verdana" pitchFamily="34" charset="0"/>
              </a:defRPr>
            </a:lvl2pPr>
            <a:lvl3pPr marL="1081088" indent="-215900" eaLnBrk="0" hangingPunct="0">
              <a:defRPr>
                <a:solidFill>
                  <a:schemeClr val="tx1"/>
                </a:solidFill>
                <a:latin typeface="Verdana" pitchFamily="34" charset="0"/>
              </a:defRPr>
            </a:lvl3pPr>
            <a:lvl4pPr marL="1512888" indent="-215900" eaLnBrk="0" hangingPunct="0">
              <a:defRPr>
                <a:solidFill>
                  <a:schemeClr val="tx1"/>
                </a:solidFill>
                <a:latin typeface="Verdana" pitchFamily="34" charset="0"/>
              </a:defRPr>
            </a:lvl4pPr>
            <a:lvl5pPr marL="1944688" indent="-215900" eaLnBrk="0" hangingPunct="0">
              <a:defRPr>
                <a:solidFill>
                  <a:schemeClr val="tx1"/>
                </a:solidFill>
                <a:latin typeface="Verdana" pitchFamily="34" charset="0"/>
              </a:defRPr>
            </a:lvl5pPr>
            <a:lvl6pPr marL="2401888" indent="-215900" eaLnBrk="0" fontAlgn="base" hangingPunct="0">
              <a:spcBef>
                <a:spcPct val="0"/>
              </a:spcBef>
              <a:spcAft>
                <a:spcPct val="0"/>
              </a:spcAft>
              <a:defRPr>
                <a:solidFill>
                  <a:schemeClr val="tx1"/>
                </a:solidFill>
                <a:latin typeface="Verdana" pitchFamily="34" charset="0"/>
              </a:defRPr>
            </a:lvl6pPr>
            <a:lvl7pPr marL="2859088" indent="-215900" eaLnBrk="0" fontAlgn="base" hangingPunct="0">
              <a:spcBef>
                <a:spcPct val="0"/>
              </a:spcBef>
              <a:spcAft>
                <a:spcPct val="0"/>
              </a:spcAft>
              <a:defRPr>
                <a:solidFill>
                  <a:schemeClr val="tx1"/>
                </a:solidFill>
                <a:latin typeface="Verdana" pitchFamily="34" charset="0"/>
              </a:defRPr>
            </a:lvl7pPr>
            <a:lvl8pPr marL="3316288" indent="-215900" eaLnBrk="0" fontAlgn="base" hangingPunct="0">
              <a:spcBef>
                <a:spcPct val="0"/>
              </a:spcBef>
              <a:spcAft>
                <a:spcPct val="0"/>
              </a:spcAft>
              <a:defRPr>
                <a:solidFill>
                  <a:schemeClr val="tx1"/>
                </a:solidFill>
                <a:latin typeface="Verdana" pitchFamily="34" charset="0"/>
              </a:defRPr>
            </a:lvl8pPr>
            <a:lvl9pPr marL="3773488" indent="-215900" eaLnBrk="0" fontAlgn="base" hangingPunct="0">
              <a:spcBef>
                <a:spcPct val="0"/>
              </a:spcBef>
              <a:spcAft>
                <a:spcPct val="0"/>
              </a:spcAft>
              <a:defRPr>
                <a:solidFill>
                  <a:schemeClr val="tx1"/>
                </a:solidFill>
                <a:latin typeface="Verdana" pitchFamily="34" charset="0"/>
              </a:defRPr>
            </a:lvl9pPr>
          </a:lstStyle>
          <a:p>
            <a:pPr>
              <a:spcBef>
                <a:spcPct val="50000"/>
              </a:spcBef>
            </a:pPr>
            <a:r>
              <a:rPr lang="ru-RU" altLang="ru-RU" sz="2400">
                <a:solidFill>
                  <a:srgbClr val="FF0000"/>
                </a:solidFill>
                <a:latin typeface="Arial" pitchFamily="34" charset="0"/>
                <a:cs typeface="Arial" pitchFamily="34" charset="0"/>
              </a:rPr>
              <a:t>*</a:t>
            </a:r>
          </a:p>
        </p:txBody>
      </p:sp>
      <p:sp>
        <p:nvSpPr>
          <p:cNvPr id="409606" name="TextBox 5"/>
          <p:cNvSpPr txBox="1">
            <a:spLocks noChangeArrowheads="1"/>
          </p:cNvSpPr>
          <p:nvPr/>
        </p:nvSpPr>
        <p:spPr bwMode="auto">
          <a:xfrm>
            <a:off x="1871663" y="5461000"/>
            <a:ext cx="5186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Verdana" pitchFamily="34" charset="0"/>
              </a:defRPr>
            </a:lvl1pPr>
            <a:lvl2pPr marL="703263" indent="-271463" eaLnBrk="0" hangingPunct="0">
              <a:defRPr>
                <a:solidFill>
                  <a:schemeClr val="tx1"/>
                </a:solidFill>
                <a:latin typeface="Verdana" pitchFamily="34" charset="0"/>
              </a:defRPr>
            </a:lvl2pPr>
            <a:lvl3pPr marL="1081088" indent="-215900" eaLnBrk="0" hangingPunct="0">
              <a:defRPr>
                <a:solidFill>
                  <a:schemeClr val="tx1"/>
                </a:solidFill>
                <a:latin typeface="Verdana" pitchFamily="34" charset="0"/>
              </a:defRPr>
            </a:lvl3pPr>
            <a:lvl4pPr marL="1512888" indent="-215900" eaLnBrk="0" hangingPunct="0">
              <a:defRPr>
                <a:solidFill>
                  <a:schemeClr val="tx1"/>
                </a:solidFill>
                <a:latin typeface="Verdana" pitchFamily="34" charset="0"/>
              </a:defRPr>
            </a:lvl4pPr>
            <a:lvl5pPr marL="1944688" indent="-215900" eaLnBrk="0" hangingPunct="0">
              <a:defRPr>
                <a:solidFill>
                  <a:schemeClr val="tx1"/>
                </a:solidFill>
                <a:latin typeface="Verdana" pitchFamily="34" charset="0"/>
              </a:defRPr>
            </a:lvl5pPr>
            <a:lvl6pPr marL="2401888" indent="-215900" eaLnBrk="0" fontAlgn="base" hangingPunct="0">
              <a:spcBef>
                <a:spcPct val="0"/>
              </a:spcBef>
              <a:spcAft>
                <a:spcPct val="0"/>
              </a:spcAft>
              <a:defRPr>
                <a:solidFill>
                  <a:schemeClr val="tx1"/>
                </a:solidFill>
                <a:latin typeface="Verdana" pitchFamily="34" charset="0"/>
              </a:defRPr>
            </a:lvl6pPr>
            <a:lvl7pPr marL="2859088" indent="-215900" eaLnBrk="0" fontAlgn="base" hangingPunct="0">
              <a:spcBef>
                <a:spcPct val="0"/>
              </a:spcBef>
              <a:spcAft>
                <a:spcPct val="0"/>
              </a:spcAft>
              <a:defRPr>
                <a:solidFill>
                  <a:schemeClr val="tx1"/>
                </a:solidFill>
                <a:latin typeface="Verdana" pitchFamily="34" charset="0"/>
              </a:defRPr>
            </a:lvl7pPr>
            <a:lvl8pPr marL="3316288" indent="-215900" eaLnBrk="0" fontAlgn="base" hangingPunct="0">
              <a:spcBef>
                <a:spcPct val="0"/>
              </a:spcBef>
              <a:spcAft>
                <a:spcPct val="0"/>
              </a:spcAft>
              <a:defRPr>
                <a:solidFill>
                  <a:schemeClr val="tx1"/>
                </a:solidFill>
                <a:latin typeface="Verdana" pitchFamily="34" charset="0"/>
              </a:defRPr>
            </a:lvl8pPr>
            <a:lvl9pPr marL="3773488" indent="-2159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ru-RU" altLang="ru-RU" sz="1600">
                <a:latin typeface="Arial" pitchFamily="34" charset="0"/>
                <a:cs typeface="Arial" pitchFamily="34" charset="0"/>
              </a:rPr>
              <a:t>* Вакцинация спасает жизни. Знай это.</a:t>
            </a:r>
          </a:p>
        </p:txBody>
      </p:sp>
    </p:spTree>
    <p:extLst>
      <p:ext uri="{BB962C8B-B14F-4D97-AF65-F5344CB8AC3E}">
        <p14:creationId xmlns:p14="http://schemas.microsoft.com/office/powerpoint/2010/main" val="230609539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9594" y="116632"/>
            <a:ext cx="8174134" cy="990600"/>
          </a:xfrm>
        </p:spPr>
        <p:txBody>
          <a:bodyPr>
            <a:noAutofit/>
          </a:bodyPr>
          <a:lstStyle/>
          <a:p>
            <a:pPr algn="l"/>
            <a:r>
              <a:rPr lang="ru-RU" sz="2800" b="1" dirty="0" smtClean="0">
                <a:solidFill>
                  <a:schemeClr val="tx1"/>
                </a:solidFill>
              </a:rPr>
              <a:t>Национальный календарь профилактических прививок в России с 2014 года</a:t>
            </a:r>
          </a:p>
        </p:txBody>
      </p:sp>
      <p:sp>
        <p:nvSpPr>
          <p:cNvPr id="7" name="TextBox 6"/>
          <p:cNvSpPr txBox="1"/>
          <p:nvPr/>
        </p:nvSpPr>
        <p:spPr>
          <a:xfrm>
            <a:off x="3491880" y="6309320"/>
            <a:ext cx="5652120" cy="461665"/>
          </a:xfrm>
          <a:prstGeom prst="rect">
            <a:avLst/>
          </a:prstGeom>
          <a:noFill/>
        </p:spPr>
        <p:txBody>
          <a:bodyPr wrap="square" rtlCol="0">
            <a:spAutoFit/>
          </a:bodyPr>
          <a:lstStyle/>
          <a:p>
            <a:r>
              <a:rPr lang="en-US" sz="800" dirty="0" smtClean="0"/>
              <a:t>1. </a:t>
            </a:r>
            <a:r>
              <a:rPr lang="ru-RU" sz="800" dirty="0" smtClean="0"/>
              <a:t>Об утверждении национального календаря профилактических прививок и календаря профилактических прививок по эпидемическим показаниям: Приказ Министерства здравоохранения Российской Федерации (Минздрав России) от 21 марта 2014 г. N 125н</a:t>
            </a:r>
            <a:endParaRPr lang="ru-RU" sz="800" dirty="0"/>
          </a:p>
        </p:txBody>
      </p:sp>
      <p:sp>
        <p:nvSpPr>
          <p:cNvPr id="6" name="Прямоугольник 5"/>
          <p:cNvSpPr/>
          <p:nvPr/>
        </p:nvSpPr>
        <p:spPr>
          <a:xfrm>
            <a:off x="7164288" y="5445224"/>
            <a:ext cx="1979712" cy="5040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3" name="Прямоугольник 2"/>
          <p:cNvSpPr/>
          <p:nvPr/>
        </p:nvSpPr>
        <p:spPr>
          <a:xfrm>
            <a:off x="4775820" y="5085184"/>
            <a:ext cx="1080120" cy="21602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1481458"/>
            <a:ext cx="9144002" cy="4689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5402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4" name="Объект 3"/>
          <p:cNvSpPr>
            <a:spLocks noGrp="1"/>
          </p:cNvSpPr>
          <p:nvPr>
            <p:ph idx="1"/>
          </p:nvPr>
        </p:nvSpPr>
        <p:spPr/>
        <p:txBody>
          <a:bodyPr>
            <a:normAutofit fontScale="92500" lnSpcReduction="20000"/>
          </a:bodyPr>
          <a:lstStyle/>
          <a:p>
            <a:r>
              <a:rPr lang="ru-RU" dirty="0"/>
              <a:t>В сезоне 2019–2020 гг. трехвалентные вакцины против гриппа будут содержать:</a:t>
            </a:r>
          </a:p>
          <a:p>
            <a:r>
              <a:rPr lang="en-US" dirty="0"/>
              <a:t>A/Brisbane/02/2018 (H1N1) pdm09-</a:t>
            </a:r>
            <a:r>
              <a:rPr lang="ru-RU" dirty="0"/>
              <a:t>подобный вирус;</a:t>
            </a:r>
          </a:p>
          <a:p>
            <a:r>
              <a:rPr lang="en-US" dirty="0"/>
              <a:t>A/Kansas/14/2017 (H3N2)-</a:t>
            </a:r>
            <a:r>
              <a:rPr lang="ru-RU" dirty="0"/>
              <a:t>подобный вирус;</a:t>
            </a:r>
          </a:p>
          <a:p>
            <a:r>
              <a:rPr lang="en-US" dirty="0"/>
              <a:t>B/Colorado/06/2017 (</a:t>
            </a:r>
            <a:r>
              <a:rPr lang="ru-RU" dirty="0"/>
              <a:t>линия </a:t>
            </a:r>
            <a:r>
              <a:rPr lang="en-US" dirty="0"/>
              <a:t>B/Victoria/2/87).</a:t>
            </a:r>
          </a:p>
          <a:p>
            <a:r>
              <a:rPr lang="ru-RU" dirty="0"/>
              <a:t>Кроме того, в четырехвалентных вакцинах будет содержаться вирус типа </a:t>
            </a:r>
            <a:r>
              <a:rPr lang="en-US" dirty="0"/>
              <a:t>B/Phuket/3073/2013 (</a:t>
            </a:r>
            <a:r>
              <a:rPr lang="ru-RU" dirty="0"/>
              <a:t>линия </a:t>
            </a:r>
            <a:r>
              <a:rPr lang="en-US"/>
              <a:t>B/Yamagata/16/88).</a:t>
            </a:r>
          </a:p>
          <a:p>
            <a:endParaRPr lang="ru-RU"/>
          </a:p>
        </p:txBody>
      </p:sp>
    </p:spTree>
    <p:extLst>
      <p:ext uri="{BB962C8B-B14F-4D97-AF65-F5344CB8AC3E}">
        <p14:creationId xmlns:p14="http://schemas.microsoft.com/office/powerpoint/2010/main" val="511917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rgbClr val="C00000"/>
                </a:solidFill>
              </a:rPr>
              <a:t>Мнение экспертов ВОЗ</a:t>
            </a:r>
            <a:br>
              <a:rPr lang="ru-RU" dirty="0" smtClean="0">
                <a:solidFill>
                  <a:srgbClr val="C00000"/>
                </a:solidFill>
              </a:rPr>
            </a:br>
            <a:r>
              <a:rPr lang="ru-RU" dirty="0" smtClean="0">
                <a:solidFill>
                  <a:srgbClr val="C00000"/>
                </a:solidFill>
              </a:rPr>
              <a:t> по коклюшу</a:t>
            </a:r>
            <a:endParaRPr lang="ru-RU" dirty="0">
              <a:solidFill>
                <a:srgbClr val="C00000"/>
              </a:solidFill>
            </a:endParaRPr>
          </a:p>
        </p:txBody>
      </p:sp>
      <p:sp>
        <p:nvSpPr>
          <p:cNvPr id="3" name="Объект 2"/>
          <p:cNvSpPr>
            <a:spLocks noGrp="1"/>
          </p:cNvSpPr>
          <p:nvPr>
            <p:ph idx="1"/>
          </p:nvPr>
        </p:nvSpPr>
        <p:spPr>
          <a:xfrm>
            <a:off x="1043608" y="1447800"/>
            <a:ext cx="7890080" cy="5410200"/>
          </a:xfrm>
        </p:spPr>
        <p:txBody>
          <a:bodyPr>
            <a:normAutofit fontScale="55000" lnSpcReduction="20000"/>
          </a:bodyPr>
          <a:lstStyle/>
          <a:p>
            <a:pPr marL="82296" indent="0">
              <a:buNone/>
            </a:pPr>
            <a:r>
              <a:rPr lang="ru-RU" dirty="0" smtClean="0"/>
              <a:t>«…Хотя найденные  причины возрождения коклюша оказались сложными</a:t>
            </a:r>
            <a:r>
              <a:rPr lang="ru-RU" dirty="0"/>
              <a:t> </a:t>
            </a:r>
            <a:r>
              <a:rPr lang="ru-RU" dirty="0" smtClean="0"/>
              <a:t>и</a:t>
            </a:r>
            <a:r>
              <a:rPr lang="ru-RU" dirty="0"/>
              <a:t> </a:t>
            </a:r>
            <a:r>
              <a:rPr lang="ru-RU" dirty="0" smtClean="0"/>
              <a:t>варьируют</a:t>
            </a:r>
            <a:r>
              <a:rPr lang="ru-RU" dirty="0"/>
              <a:t> </a:t>
            </a:r>
            <a:r>
              <a:rPr lang="ru-RU" dirty="0" smtClean="0"/>
              <a:t>по</a:t>
            </a:r>
            <a:r>
              <a:rPr lang="ru-RU" dirty="0"/>
              <a:t> </a:t>
            </a:r>
            <a:r>
              <a:rPr lang="ru-RU" dirty="0" smtClean="0"/>
              <a:t>странам, короткий</a:t>
            </a:r>
            <a:r>
              <a:rPr lang="ru-RU" dirty="0"/>
              <a:t> </a:t>
            </a:r>
            <a:r>
              <a:rPr lang="ru-RU" dirty="0" smtClean="0"/>
              <a:t>период</a:t>
            </a:r>
            <a:r>
              <a:rPr lang="ru-RU" dirty="0"/>
              <a:t> </a:t>
            </a:r>
            <a:r>
              <a:rPr lang="ru-RU" dirty="0" smtClean="0"/>
              <a:t>защиты</a:t>
            </a:r>
            <a:r>
              <a:rPr lang="ru-RU" dirty="0"/>
              <a:t> </a:t>
            </a:r>
            <a:r>
              <a:rPr lang="ru-RU" dirty="0" smtClean="0"/>
              <a:t>и,</a:t>
            </a:r>
            <a:r>
              <a:rPr lang="ru-RU" dirty="0"/>
              <a:t> </a:t>
            </a:r>
            <a:r>
              <a:rPr lang="ru-RU" dirty="0" smtClean="0"/>
              <a:t>возможно,</a:t>
            </a:r>
            <a:r>
              <a:rPr lang="ru-RU" dirty="0"/>
              <a:t> </a:t>
            </a:r>
            <a:r>
              <a:rPr lang="ru-RU" b="1" dirty="0" smtClean="0">
                <a:solidFill>
                  <a:srgbClr val="0070C0"/>
                </a:solidFill>
              </a:rPr>
              <a:t>более</a:t>
            </a:r>
            <a:r>
              <a:rPr lang="ru-RU" b="1" dirty="0">
                <a:solidFill>
                  <a:srgbClr val="0070C0"/>
                </a:solidFill>
              </a:rPr>
              <a:t> </a:t>
            </a:r>
            <a:r>
              <a:rPr lang="ru-RU" b="1" dirty="0" smtClean="0">
                <a:solidFill>
                  <a:srgbClr val="0070C0"/>
                </a:solidFill>
              </a:rPr>
              <a:t>слабое</a:t>
            </a:r>
            <a:r>
              <a:rPr lang="ru-RU" b="1" dirty="0">
                <a:solidFill>
                  <a:srgbClr val="0070C0"/>
                </a:solidFill>
              </a:rPr>
              <a:t> </a:t>
            </a:r>
            <a:r>
              <a:rPr lang="ru-RU" b="1" dirty="0" smtClean="0">
                <a:solidFill>
                  <a:srgbClr val="0070C0"/>
                </a:solidFill>
              </a:rPr>
              <a:t>влияние</a:t>
            </a:r>
            <a:r>
              <a:rPr lang="ru-RU" b="1" dirty="0">
                <a:solidFill>
                  <a:srgbClr val="0070C0"/>
                </a:solidFill>
              </a:rPr>
              <a:t> </a:t>
            </a:r>
            <a:r>
              <a:rPr lang="ru-RU" b="1" dirty="0" err="1" smtClean="0">
                <a:solidFill>
                  <a:srgbClr val="0070C0"/>
                </a:solidFill>
              </a:rPr>
              <a:t>бК</a:t>
            </a:r>
            <a:r>
              <a:rPr lang="ru-RU" b="1" dirty="0" smtClean="0">
                <a:solidFill>
                  <a:srgbClr val="0070C0"/>
                </a:solidFill>
              </a:rPr>
              <a:t>-вакцин</a:t>
            </a:r>
            <a:r>
              <a:rPr lang="ru-RU" b="1" dirty="0">
                <a:solidFill>
                  <a:srgbClr val="0070C0"/>
                </a:solidFill>
              </a:rPr>
              <a:t> </a:t>
            </a:r>
            <a:r>
              <a:rPr lang="ru-RU" b="1" dirty="0" smtClean="0">
                <a:solidFill>
                  <a:srgbClr val="0070C0"/>
                </a:solidFill>
              </a:rPr>
              <a:t>на</a:t>
            </a:r>
            <a:r>
              <a:rPr lang="ru-RU" b="1" dirty="0">
                <a:solidFill>
                  <a:srgbClr val="0070C0"/>
                </a:solidFill>
              </a:rPr>
              <a:t> </a:t>
            </a:r>
            <a:r>
              <a:rPr lang="ru-RU" b="1" dirty="0" smtClean="0">
                <a:solidFill>
                  <a:srgbClr val="0070C0"/>
                </a:solidFill>
              </a:rPr>
              <a:t>инфицирование</a:t>
            </a:r>
            <a:r>
              <a:rPr lang="ru-RU" b="1" dirty="0">
                <a:solidFill>
                  <a:srgbClr val="0070C0"/>
                </a:solidFill>
              </a:rPr>
              <a:t> </a:t>
            </a:r>
            <a:r>
              <a:rPr lang="ru-RU" b="1" dirty="0" smtClean="0">
                <a:solidFill>
                  <a:srgbClr val="0070C0"/>
                </a:solidFill>
              </a:rPr>
              <a:t>и</a:t>
            </a:r>
            <a:r>
              <a:rPr lang="ru-RU" b="1" dirty="0">
                <a:solidFill>
                  <a:srgbClr val="0070C0"/>
                </a:solidFill>
              </a:rPr>
              <a:t> </a:t>
            </a:r>
            <a:r>
              <a:rPr lang="ru-RU" b="1" dirty="0" smtClean="0">
                <a:solidFill>
                  <a:srgbClr val="0070C0"/>
                </a:solidFill>
              </a:rPr>
              <a:t>передачу инфекции, скорее</a:t>
            </a:r>
            <a:r>
              <a:rPr lang="ru-RU" b="1" dirty="0">
                <a:solidFill>
                  <a:srgbClr val="0070C0"/>
                </a:solidFill>
              </a:rPr>
              <a:t> </a:t>
            </a:r>
            <a:r>
              <a:rPr lang="ru-RU" b="1" dirty="0" smtClean="0">
                <a:solidFill>
                  <a:srgbClr val="0070C0"/>
                </a:solidFill>
              </a:rPr>
              <a:t>всего</a:t>
            </a:r>
            <a:r>
              <a:rPr lang="ru-RU" b="1" dirty="0">
                <a:solidFill>
                  <a:srgbClr val="0070C0"/>
                </a:solidFill>
              </a:rPr>
              <a:t> </a:t>
            </a:r>
            <a:r>
              <a:rPr lang="ru-RU" b="1" dirty="0" smtClean="0">
                <a:solidFill>
                  <a:srgbClr val="0070C0"/>
                </a:solidFill>
              </a:rPr>
              <a:t>, играет</a:t>
            </a:r>
            <a:r>
              <a:rPr lang="ru-RU" b="1" dirty="0">
                <a:solidFill>
                  <a:srgbClr val="0070C0"/>
                </a:solidFill>
              </a:rPr>
              <a:t> к</a:t>
            </a:r>
            <a:r>
              <a:rPr lang="ru-RU" b="1" dirty="0" smtClean="0">
                <a:solidFill>
                  <a:srgbClr val="0070C0"/>
                </a:solidFill>
              </a:rPr>
              <a:t>ритическую роль…»</a:t>
            </a:r>
          </a:p>
          <a:p>
            <a:pPr marL="82296" indent="0">
              <a:buNone/>
            </a:pPr>
            <a:endParaRPr lang="ru-RU" dirty="0" smtClean="0"/>
          </a:p>
          <a:p>
            <a:pPr marL="82296" indent="0">
              <a:buNone/>
            </a:pPr>
            <a:r>
              <a:rPr lang="ru-RU" dirty="0" smtClean="0"/>
              <a:t>«…</a:t>
            </a:r>
            <a:r>
              <a:rPr lang="ru-RU" b="1" dirty="0" smtClean="0">
                <a:solidFill>
                  <a:srgbClr val="0070C0"/>
                </a:solidFill>
              </a:rPr>
              <a:t>Решение о</a:t>
            </a:r>
            <a:r>
              <a:rPr lang="ru-RU" b="1" dirty="0">
                <a:solidFill>
                  <a:srgbClr val="0070C0"/>
                </a:solidFill>
              </a:rPr>
              <a:t> </a:t>
            </a:r>
            <a:r>
              <a:rPr lang="ru-RU" b="1" dirty="0" smtClean="0">
                <a:solidFill>
                  <a:srgbClr val="0070C0"/>
                </a:solidFill>
              </a:rPr>
              <a:t>внедрении</a:t>
            </a:r>
            <a:r>
              <a:rPr lang="ru-RU" b="1" dirty="0">
                <a:solidFill>
                  <a:srgbClr val="0070C0"/>
                </a:solidFill>
              </a:rPr>
              <a:t> </a:t>
            </a:r>
            <a:r>
              <a:rPr lang="ru-RU" b="1" dirty="0" err="1" smtClean="0">
                <a:solidFill>
                  <a:srgbClr val="0070C0"/>
                </a:solidFill>
              </a:rPr>
              <a:t>бустерной</a:t>
            </a:r>
            <a:r>
              <a:rPr lang="ru-RU" b="1" dirty="0">
                <a:solidFill>
                  <a:srgbClr val="0070C0"/>
                </a:solidFill>
              </a:rPr>
              <a:t> </a:t>
            </a:r>
            <a:r>
              <a:rPr lang="ru-RU" b="1" dirty="0" smtClean="0">
                <a:solidFill>
                  <a:srgbClr val="0070C0"/>
                </a:solidFill>
              </a:rPr>
              <a:t>вакцинации</a:t>
            </a:r>
            <a:r>
              <a:rPr lang="ru-RU" b="1" dirty="0">
                <a:solidFill>
                  <a:srgbClr val="0070C0"/>
                </a:solidFill>
              </a:rPr>
              <a:t> </a:t>
            </a:r>
            <a:r>
              <a:rPr lang="ru-RU" b="1" dirty="0" smtClean="0">
                <a:solidFill>
                  <a:srgbClr val="0070C0"/>
                </a:solidFill>
              </a:rPr>
              <a:t>подростков</a:t>
            </a:r>
            <a:r>
              <a:rPr lang="ru-RU" b="1" dirty="0">
                <a:solidFill>
                  <a:srgbClr val="0070C0"/>
                </a:solidFill>
              </a:rPr>
              <a:t> </a:t>
            </a:r>
            <a:r>
              <a:rPr lang="ru-RU" dirty="0" smtClean="0"/>
              <a:t>и/или</a:t>
            </a:r>
            <a:r>
              <a:rPr lang="ru-RU" dirty="0"/>
              <a:t> </a:t>
            </a:r>
            <a:r>
              <a:rPr lang="ru-RU" dirty="0" smtClean="0"/>
              <a:t>взрослых</a:t>
            </a:r>
            <a:r>
              <a:rPr lang="ru-RU" dirty="0"/>
              <a:t> </a:t>
            </a:r>
            <a:r>
              <a:rPr lang="ru-RU" dirty="0" smtClean="0"/>
              <a:t>должно</a:t>
            </a:r>
            <a:r>
              <a:rPr lang="ru-RU" dirty="0"/>
              <a:t> </a:t>
            </a:r>
            <a:r>
              <a:rPr lang="ru-RU" dirty="0" smtClean="0"/>
              <a:t> приниматься только</a:t>
            </a:r>
            <a:r>
              <a:rPr lang="ru-RU" dirty="0"/>
              <a:t> </a:t>
            </a:r>
            <a:r>
              <a:rPr lang="ru-RU" dirty="0" smtClean="0"/>
              <a:t>после</a:t>
            </a:r>
            <a:r>
              <a:rPr lang="ru-RU" dirty="0"/>
              <a:t> </a:t>
            </a:r>
            <a:r>
              <a:rPr lang="ru-RU" dirty="0" smtClean="0"/>
              <a:t>тщательной</a:t>
            </a:r>
            <a:r>
              <a:rPr lang="ru-RU" dirty="0"/>
              <a:t> </a:t>
            </a:r>
            <a:r>
              <a:rPr lang="ru-RU" dirty="0" smtClean="0"/>
              <a:t>оценки</a:t>
            </a:r>
            <a:r>
              <a:rPr lang="ru-RU" dirty="0"/>
              <a:t> </a:t>
            </a:r>
            <a:r>
              <a:rPr lang="ru-RU" dirty="0" smtClean="0"/>
              <a:t>местной</a:t>
            </a:r>
            <a:r>
              <a:rPr lang="ru-RU" dirty="0"/>
              <a:t> </a:t>
            </a:r>
            <a:r>
              <a:rPr lang="ru-RU" dirty="0" smtClean="0"/>
              <a:t>эпидемиологической</a:t>
            </a:r>
            <a:r>
              <a:rPr lang="ru-RU" dirty="0"/>
              <a:t> </a:t>
            </a:r>
            <a:r>
              <a:rPr lang="ru-RU" dirty="0" smtClean="0"/>
              <a:t>ситуации, </a:t>
            </a:r>
            <a:r>
              <a:rPr lang="ru-RU" dirty="0"/>
              <a:t> </a:t>
            </a:r>
            <a:r>
              <a:rPr lang="ru-RU" dirty="0" smtClean="0"/>
              <a:t>оценки</a:t>
            </a:r>
            <a:r>
              <a:rPr lang="ru-RU" dirty="0"/>
              <a:t> </a:t>
            </a:r>
            <a:r>
              <a:rPr lang="ru-RU" dirty="0" smtClean="0"/>
              <a:t>влияния</a:t>
            </a:r>
            <a:r>
              <a:rPr lang="ru-RU" dirty="0"/>
              <a:t> </a:t>
            </a:r>
            <a:r>
              <a:rPr lang="ru-RU" dirty="0" smtClean="0"/>
              <a:t>подростков, </a:t>
            </a:r>
            <a:r>
              <a:rPr lang="ru-RU" dirty="0"/>
              <a:t> </a:t>
            </a:r>
            <a:r>
              <a:rPr lang="ru-RU" dirty="0" smtClean="0"/>
              <a:t>как</a:t>
            </a:r>
            <a:r>
              <a:rPr lang="ru-RU" dirty="0"/>
              <a:t> </a:t>
            </a:r>
            <a:r>
              <a:rPr lang="ru-RU" dirty="0" smtClean="0"/>
              <a:t>потенциального</a:t>
            </a:r>
            <a:r>
              <a:rPr lang="ru-RU" dirty="0"/>
              <a:t> </a:t>
            </a:r>
            <a:r>
              <a:rPr lang="ru-RU" dirty="0" smtClean="0"/>
              <a:t>источника</a:t>
            </a:r>
            <a:r>
              <a:rPr lang="ru-RU" dirty="0"/>
              <a:t> </a:t>
            </a:r>
            <a:r>
              <a:rPr lang="ru-RU" dirty="0" smtClean="0"/>
              <a:t>инфекции</a:t>
            </a:r>
            <a:r>
              <a:rPr lang="ru-RU" dirty="0"/>
              <a:t> </a:t>
            </a:r>
            <a:r>
              <a:rPr lang="ru-RU" dirty="0" smtClean="0"/>
              <a:t>для</a:t>
            </a:r>
            <a:r>
              <a:rPr lang="ru-RU" dirty="0"/>
              <a:t> </a:t>
            </a:r>
            <a:r>
              <a:rPr lang="ru-RU" dirty="0" smtClean="0"/>
              <a:t>младенцев, </a:t>
            </a:r>
            <a:r>
              <a:rPr lang="ru-RU" dirty="0"/>
              <a:t> </a:t>
            </a:r>
            <a:r>
              <a:rPr lang="ru-RU" dirty="0" smtClean="0"/>
              <a:t>и</a:t>
            </a:r>
            <a:r>
              <a:rPr lang="ru-RU" dirty="0"/>
              <a:t> </a:t>
            </a:r>
            <a:r>
              <a:rPr lang="ru-RU" dirty="0" smtClean="0"/>
              <a:t>выбора подростков  и /или</a:t>
            </a:r>
            <a:r>
              <a:rPr lang="ru-RU" dirty="0"/>
              <a:t> </a:t>
            </a:r>
            <a:r>
              <a:rPr lang="ru-RU" dirty="0" smtClean="0"/>
              <a:t>взрослых</a:t>
            </a:r>
            <a:r>
              <a:rPr lang="ru-RU" dirty="0"/>
              <a:t> </a:t>
            </a:r>
            <a:r>
              <a:rPr lang="ru-RU" dirty="0" smtClean="0"/>
              <a:t>в  качестве  целевой группы</a:t>
            </a:r>
            <a:r>
              <a:rPr lang="ru-RU" dirty="0"/>
              <a:t> </a:t>
            </a:r>
            <a:r>
              <a:rPr lang="ru-RU" dirty="0" smtClean="0"/>
              <a:t>для вакцинации. </a:t>
            </a:r>
            <a:endParaRPr lang="ru-RU" dirty="0"/>
          </a:p>
          <a:p>
            <a:pPr marL="82296" indent="0">
              <a:buNone/>
            </a:pPr>
            <a:r>
              <a:rPr lang="ru-RU" dirty="0" smtClean="0"/>
              <a:t>Решение относительно</a:t>
            </a:r>
            <a:r>
              <a:rPr lang="ru-RU" dirty="0"/>
              <a:t> </a:t>
            </a:r>
            <a:r>
              <a:rPr lang="ru-RU" dirty="0" smtClean="0"/>
              <a:t>таких</a:t>
            </a:r>
            <a:r>
              <a:rPr lang="ru-RU" dirty="0"/>
              <a:t> </a:t>
            </a:r>
            <a:r>
              <a:rPr lang="ru-RU" dirty="0" smtClean="0"/>
              <a:t>программ</a:t>
            </a:r>
            <a:r>
              <a:rPr lang="ru-RU" dirty="0"/>
              <a:t> </a:t>
            </a:r>
            <a:r>
              <a:rPr lang="ru-RU" dirty="0" smtClean="0"/>
              <a:t>должно</a:t>
            </a:r>
            <a:r>
              <a:rPr lang="ru-RU" dirty="0"/>
              <a:t> </a:t>
            </a:r>
            <a:r>
              <a:rPr lang="ru-RU" dirty="0" smtClean="0"/>
              <a:t>основываться</a:t>
            </a:r>
            <a:r>
              <a:rPr lang="ru-RU" dirty="0"/>
              <a:t> </a:t>
            </a:r>
            <a:r>
              <a:rPr lang="ru-RU" dirty="0" smtClean="0"/>
              <a:t>на данных</a:t>
            </a:r>
            <a:r>
              <a:rPr lang="ru-RU" dirty="0"/>
              <a:t> </a:t>
            </a:r>
            <a:r>
              <a:rPr lang="ru-RU" dirty="0" smtClean="0"/>
              <a:t>о</a:t>
            </a:r>
            <a:r>
              <a:rPr lang="ru-RU" dirty="0"/>
              <a:t> </a:t>
            </a:r>
            <a:r>
              <a:rPr lang="ru-RU" dirty="0" smtClean="0"/>
              <a:t>заболеваемости</a:t>
            </a:r>
            <a:r>
              <a:rPr lang="ru-RU" dirty="0"/>
              <a:t> </a:t>
            </a:r>
            <a:r>
              <a:rPr lang="ru-RU" dirty="0" smtClean="0"/>
              <a:t>и</a:t>
            </a:r>
            <a:r>
              <a:rPr lang="ru-RU" dirty="0"/>
              <a:t> </a:t>
            </a:r>
            <a:r>
              <a:rPr lang="ru-RU" dirty="0" smtClean="0"/>
              <a:t>экономической</a:t>
            </a:r>
            <a:r>
              <a:rPr lang="ru-RU" dirty="0"/>
              <a:t> </a:t>
            </a:r>
            <a:r>
              <a:rPr lang="ru-RU" dirty="0" smtClean="0"/>
              <a:t>эффективности. </a:t>
            </a:r>
            <a:endParaRPr lang="ru-RU" dirty="0"/>
          </a:p>
          <a:p>
            <a:pPr marL="82296" indent="0">
              <a:buNone/>
            </a:pPr>
            <a:r>
              <a:rPr lang="ru-RU" dirty="0" smtClean="0"/>
              <a:t>Внедрение вакцинации</a:t>
            </a:r>
            <a:r>
              <a:rPr lang="ru-RU" dirty="0"/>
              <a:t> </a:t>
            </a:r>
            <a:r>
              <a:rPr lang="ru-RU" dirty="0" smtClean="0"/>
              <a:t>подростков</a:t>
            </a:r>
            <a:r>
              <a:rPr lang="ru-RU" dirty="0"/>
              <a:t> </a:t>
            </a:r>
            <a:r>
              <a:rPr lang="ru-RU" dirty="0" smtClean="0"/>
              <a:t>и</a:t>
            </a:r>
            <a:r>
              <a:rPr lang="ru-RU" dirty="0"/>
              <a:t> </a:t>
            </a:r>
            <a:r>
              <a:rPr lang="ru-RU" dirty="0" smtClean="0"/>
              <a:t>взрослых</a:t>
            </a:r>
            <a:r>
              <a:rPr lang="ru-RU" dirty="0"/>
              <a:t> </a:t>
            </a:r>
            <a:r>
              <a:rPr lang="ru-RU" b="1" dirty="0" smtClean="0">
                <a:solidFill>
                  <a:srgbClr val="0070C0"/>
                </a:solidFill>
              </a:rPr>
              <a:t>предполагает наличие</a:t>
            </a:r>
            <a:r>
              <a:rPr lang="ru-RU" b="1" dirty="0">
                <a:solidFill>
                  <a:srgbClr val="0070C0"/>
                </a:solidFill>
              </a:rPr>
              <a:t> </a:t>
            </a:r>
            <a:r>
              <a:rPr lang="ru-RU" b="1" dirty="0" smtClean="0">
                <a:solidFill>
                  <a:srgbClr val="0070C0"/>
                </a:solidFill>
              </a:rPr>
              <a:t>высокого</a:t>
            </a:r>
            <a:r>
              <a:rPr lang="ru-RU" b="1" dirty="0">
                <a:solidFill>
                  <a:srgbClr val="0070C0"/>
                </a:solidFill>
              </a:rPr>
              <a:t> </a:t>
            </a:r>
            <a:r>
              <a:rPr lang="ru-RU" b="1" dirty="0" smtClean="0">
                <a:solidFill>
                  <a:srgbClr val="0070C0"/>
                </a:solidFill>
              </a:rPr>
              <a:t>уровня</a:t>
            </a:r>
            <a:r>
              <a:rPr lang="ru-RU" b="1" dirty="0">
                <a:solidFill>
                  <a:srgbClr val="0070C0"/>
                </a:solidFill>
              </a:rPr>
              <a:t> </a:t>
            </a:r>
            <a:r>
              <a:rPr lang="ru-RU" b="1" dirty="0" smtClean="0">
                <a:solidFill>
                  <a:srgbClr val="0070C0"/>
                </a:solidFill>
              </a:rPr>
              <a:t>охвата</a:t>
            </a:r>
            <a:r>
              <a:rPr lang="ru-RU" b="1" dirty="0">
                <a:solidFill>
                  <a:srgbClr val="0070C0"/>
                </a:solidFill>
              </a:rPr>
              <a:t> </a:t>
            </a:r>
            <a:r>
              <a:rPr lang="ru-RU" b="1" dirty="0" smtClean="0">
                <a:solidFill>
                  <a:srgbClr val="0070C0"/>
                </a:solidFill>
              </a:rPr>
              <a:t>плановой иммунизацией</a:t>
            </a:r>
            <a:r>
              <a:rPr lang="ru-RU" b="1" dirty="0">
                <a:solidFill>
                  <a:srgbClr val="0070C0"/>
                </a:solidFill>
              </a:rPr>
              <a:t> </a:t>
            </a:r>
            <a:r>
              <a:rPr lang="ru-RU" b="1" dirty="0" smtClean="0">
                <a:solidFill>
                  <a:srgbClr val="0070C0"/>
                </a:solidFill>
              </a:rPr>
              <a:t>младенцев</a:t>
            </a:r>
            <a:r>
              <a:rPr lang="ru-RU" dirty="0" smtClean="0"/>
              <a:t>…»</a:t>
            </a:r>
            <a:endParaRPr lang="ru-RU" dirty="0"/>
          </a:p>
          <a:p>
            <a:pPr marL="82296" indent="0">
              <a:buNone/>
            </a:pPr>
            <a:endParaRPr lang="ru-RU" dirty="0" smtClean="0"/>
          </a:p>
          <a:p>
            <a:pPr marL="82296" indent="0">
              <a:buNone/>
            </a:pPr>
            <a:r>
              <a:rPr lang="ru-RU" dirty="0" smtClean="0"/>
              <a:t>«…</a:t>
            </a:r>
            <a:r>
              <a:rPr lang="ru-RU" b="1" dirty="0" smtClean="0">
                <a:solidFill>
                  <a:srgbClr val="0070C0"/>
                </a:solidFill>
              </a:rPr>
              <a:t>Только</a:t>
            </a:r>
            <a:r>
              <a:rPr lang="ru-RU" b="1" dirty="0">
                <a:solidFill>
                  <a:srgbClr val="0070C0"/>
                </a:solidFill>
              </a:rPr>
              <a:t> </a:t>
            </a:r>
            <a:r>
              <a:rPr lang="ru-RU" b="1" dirty="0" err="1" smtClean="0">
                <a:solidFill>
                  <a:srgbClr val="0070C0"/>
                </a:solidFill>
              </a:rPr>
              <a:t>бК</a:t>
            </a:r>
            <a:r>
              <a:rPr lang="ru-RU" b="1" dirty="0" smtClean="0">
                <a:solidFill>
                  <a:srgbClr val="0070C0"/>
                </a:solidFill>
              </a:rPr>
              <a:t>-вакцины</a:t>
            </a:r>
            <a:r>
              <a:rPr lang="ru-RU" b="1" dirty="0">
                <a:solidFill>
                  <a:srgbClr val="0070C0"/>
                </a:solidFill>
              </a:rPr>
              <a:t> </a:t>
            </a:r>
            <a:r>
              <a:rPr lang="ru-RU" b="1" dirty="0" smtClean="0">
                <a:solidFill>
                  <a:srgbClr val="0070C0"/>
                </a:solidFill>
              </a:rPr>
              <a:t>должны</a:t>
            </a:r>
            <a:r>
              <a:rPr lang="ru-RU" b="1" dirty="0">
                <a:solidFill>
                  <a:srgbClr val="0070C0"/>
                </a:solidFill>
              </a:rPr>
              <a:t> </a:t>
            </a:r>
            <a:r>
              <a:rPr lang="ru-RU" b="1" dirty="0" smtClean="0">
                <a:solidFill>
                  <a:srgbClr val="0070C0"/>
                </a:solidFill>
              </a:rPr>
              <a:t>использоваться</a:t>
            </a:r>
            <a:r>
              <a:rPr lang="ru-RU" b="1" dirty="0">
                <a:solidFill>
                  <a:srgbClr val="0070C0"/>
                </a:solidFill>
              </a:rPr>
              <a:t> </a:t>
            </a:r>
            <a:r>
              <a:rPr lang="ru-RU" b="1" dirty="0" smtClean="0">
                <a:solidFill>
                  <a:srgbClr val="0070C0"/>
                </a:solidFill>
              </a:rPr>
              <a:t>для</a:t>
            </a:r>
            <a:r>
              <a:rPr lang="ru-RU" b="1" dirty="0">
                <a:solidFill>
                  <a:srgbClr val="0070C0"/>
                </a:solidFill>
              </a:rPr>
              <a:t> </a:t>
            </a:r>
            <a:r>
              <a:rPr lang="ru-RU" b="1" dirty="0" smtClean="0">
                <a:solidFill>
                  <a:srgbClr val="0070C0"/>
                </a:solidFill>
              </a:rPr>
              <a:t>вакцинации</a:t>
            </a:r>
            <a:r>
              <a:rPr lang="ru-RU" b="1" dirty="0">
                <a:solidFill>
                  <a:srgbClr val="0070C0"/>
                </a:solidFill>
              </a:rPr>
              <a:t> </a:t>
            </a:r>
            <a:r>
              <a:rPr lang="ru-RU" b="1" dirty="0" smtClean="0">
                <a:solidFill>
                  <a:srgbClr val="0070C0"/>
                </a:solidFill>
              </a:rPr>
              <a:t>лиц</a:t>
            </a:r>
            <a:r>
              <a:rPr lang="ru-RU" b="1" dirty="0">
                <a:solidFill>
                  <a:srgbClr val="0070C0"/>
                </a:solidFill>
              </a:rPr>
              <a:t> </a:t>
            </a:r>
            <a:r>
              <a:rPr lang="ru-RU" b="1" dirty="0" smtClean="0">
                <a:solidFill>
                  <a:srgbClr val="0070C0"/>
                </a:solidFill>
              </a:rPr>
              <a:t>в</a:t>
            </a:r>
            <a:r>
              <a:rPr lang="ru-RU" b="1" dirty="0">
                <a:solidFill>
                  <a:srgbClr val="0070C0"/>
                </a:solidFill>
              </a:rPr>
              <a:t> </a:t>
            </a:r>
            <a:r>
              <a:rPr lang="ru-RU" b="1" dirty="0" smtClean="0">
                <a:solidFill>
                  <a:srgbClr val="0070C0"/>
                </a:solidFill>
              </a:rPr>
              <a:t>возрасте</a:t>
            </a:r>
            <a:r>
              <a:rPr lang="ru-RU" b="1" dirty="0">
                <a:solidFill>
                  <a:srgbClr val="0070C0"/>
                </a:solidFill>
              </a:rPr>
              <a:t> </a:t>
            </a:r>
            <a:r>
              <a:rPr lang="ru-RU" b="1" dirty="0" smtClean="0">
                <a:solidFill>
                  <a:srgbClr val="0070C0"/>
                </a:solidFill>
              </a:rPr>
              <a:t>7 </a:t>
            </a:r>
            <a:r>
              <a:rPr lang="ru-RU" b="1" dirty="0">
                <a:solidFill>
                  <a:srgbClr val="0070C0"/>
                </a:solidFill>
              </a:rPr>
              <a:t> </a:t>
            </a:r>
            <a:r>
              <a:rPr lang="ru-RU" b="1" dirty="0" smtClean="0">
                <a:solidFill>
                  <a:srgbClr val="0070C0"/>
                </a:solidFill>
              </a:rPr>
              <a:t>лет</a:t>
            </a:r>
            <a:r>
              <a:rPr lang="ru-RU" b="1" dirty="0">
                <a:solidFill>
                  <a:srgbClr val="0070C0"/>
                </a:solidFill>
              </a:rPr>
              <a:t> </a:t>
            </a:r>
            <a:r>
              <a:rPr lang="ru-RU" b="1" dirty="0" smtClean="0">
                <a:solidFill>
                  <a:srgbClr val="0070C0"/>
                </a:solidFill>
              </a:rPr>
              <a:t>и</a:t>
            </a:r>
            <a:r>
              <a:rPr lang="ru-RU" b="1" dirty="0">
                <a:solidFill>
                  <a:srgbClr val="0070C0"/>
                </a:solidFill>
              </a:rPr>
              <a:t> </a:t>
            </a:r>
            <a:r>
              <a:rPr lang="ru-RU" b="1" dirty="0" smtClean="0">
                <a:solidFill>
                  <a:srgbClr val="0070C0"/>
                </a:solidFill>
              </a:rPr>
              <a:t>старше</a:t>
            </a:r>
            <a:r>
              <a:rPr lang="ru-RU" dirty="0" smtClean="0"/>
              <a:t>…» </a:t>
            </a:r>
            <a:endParaRPr lang="ru-RU" dirty="0"/>
          </a:p>
          <a:p>
            <a:pPr marL="82296" indent="0">
              <a:buNone/>
            </a:pPr>
            <a:endParaRPr lang="ru-RU" dirty="0" smtClean="0"/>
          </a:p>
          <a:p>
            <a:pPr marL="82296" indent="0">
              <a:buNone/>
            </a:pPr>
            <a:endParaRPr lang="ru-RU" dirty="0"/>
          </a:p>
          <a:p>
            <a:pPr marL="82296" indent="0">
              <a:buNone/>
            </a:pPr>
            <a:r>
              <a:rPr lang="en-US" sz="1500" dirty="0"/>
              <a:t>WHO </a:t>
            </a:r>
            <a:r>
              <a:rPr lang="ru-RU" sz="1500" dirty="0" smtClean="0"/>
              <a:t> </a:t>
            </a:r>
            <a:r>
              <a:rPr lang="en-US" sz="1500" dirty="0" smtClean="0"/>
              <a:t>SAGE pertussis working group</a:t>
            </a:r>
            <a:r>
              <a:rPr lang="en-US" sz="1500" dirty="0"/>
              <a:t>. </a:t>
            </a:r>
            <a:r>
              <a:rPr lang="en-US" sz="1500" dirty="0" smtClean="0"/>
              <a:t>Background paper</a:t>
            </a:r>
            <a:r>
              <a:rPr lang="en-US" sz="1500" dirty="0"/>
              <a:t>. </a:t>
            </a:r>
            <a:r>
              <a:rPr lang="en-US" sz="1500" dirty="0" smtClean="0"/>
              <a:t>SAGE April 2014</a:t>
            </a:r>
            <a:r>
              <a:rPr lang="en-US" sz="1500" dirty="0"/>
              <a:t>. </a:t>
            </a:r>
            <a:r>
              <a:rPr lang="en-US" sz="1500" dirty="0" smtClean="0"/>
              <a:t>Available at http</a:t>
            </a:r>
            <a:r>
              <a:rPr lang="en-US" sz="1500" dirty="0"/>
              <a:t>://www.who.int/immunization/sage/meetings/2014/april/1_Pertussis_background_FINAL4_web.pdf?ua=; accessed </a:t>
            </a:r>
            <a:r>
              <a:rPr lang="en-US" sz="1500" dirty="0" smtClean="0"/>
              <a:t>July </a:t>
            </a:r>
            <a:r>
              <a:rPr lang="en-US" sz="1500" dirty="0"/>
              <a:t>2015.</a:t>
            </a:r>
          </a:p>
          <a:p>
            <a:pPr marL="82296" indent="0">
              <a:buNone/>
            </a:pPr>
            <a:endParaRPr lang="ru-RU" dirty="0"/>
          </a:p>
          <a:p>
            <a:endParaRPr lang="ru-RU" dirty="0"/>
          </a:p>
        </p:txBody>
      </p:sp>
    </p:spTree>
    <p:extLst>
      <p:ext uri="{BB962C8B-B14F-4D97-AF65-F5344CB8AC3E}">
        <p14:creationId xmlns:p14="http://schemas.microsoft.com/office/powerpoint/2010/main" val="1312394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t>Информационное письмо</a:t>
            </a:r>
            <a:br>
              <a:rPr lang="ru-RU" sz="2400" dirty="0"/>
            </a:br>
            <a:r>
              <a:rPr lang="ru-RU" sz="2400" dirty="0"/>
              <a:t>«Подходы к догоняющей вакцинации</a:t>
            </a:r>
            <a:br>
              <a:rPr lang="ru-RU" sz="2400" dirty="0"/>
            </a:br>
            <a:r>
              <a:rPr lang="ru-RU" sz="2400" dirty="0"/>
              <a:t>против коклюша у детей</a:t>
            </a:r>
            <a:r>
              <a:rPr lang="ru-RU" sz="2400" dirty="0" smtClean="0"/>
              <a:t>» от 08.06.2017г.</a:t>
            </a:r>
            <a:endParaRPr lang="ru-RU" sz="2400" dirty="0"/>
          </a:p>
        </p:txBody>
      </p:sp>
      <p:sp>
        <p:nvSpPr>
          <p:cNvPr id="3" name="Объект 2"/>
          <p:cNvSpPr>
            <a:spLocks noGrp="1"/>
          </p:cNvSpPr>
          <p:nvPr>
            <p:ph idx="1"/>
          </p:nvPr>
        </p:nvSpPr>
        <p:spPr/>
        <p:txBody>
          <a:bodyPr>
            <a:normAutofit fontScale="47500" lnSpcReduction="20000"/>
          </a:bodyPr>
          <a:lstStyle/>
          <a:p>
            <a:pPr marL="82296" indent="0">
              <a:buNone/>
            </a:pPr>
            <a:r>
              <a:rPr lang="ru-RU" dirty="0"/>
              <a:t>В РФ для вакцинации и ревакцинации против коклюша зарегистрированы и могут</a:t>
            </a:r>
          </a:p>
          <a:p>
            <a:pPr marL="82296" indent="0">
              <a:buNone/>
            </a:pPr>
            <a:r>
              <a:rPr lang="ru-RU" dirty="0"/>
              <a:t>использоваться следующие комбинированные вакцины:</a:t>
            </a:r>
          </a:p>
          <a:p>
            <a:pPr marL="82296" indent="0">
              <a:buNone/>
            </a:pPr>
            <a:r>
              <a:rPr lang="ru-RU" dirty="0"/>
              <a:t>• АКДС - применяется у детей до 3 лет 11 мес. 29 дней;</a:t>
            </a:r>
          </a:p>
          <a:p>
            <a:pPr marL="82296" indent="0">
              <a:buNone/>
            </a:pPr>
            <a:r>
              <a:rPr lang="ru-RU" dirty="0"/>
              <a:t>• </a:t>
            </a:r>
            <a:r>
              <a:rPr lang="ru-RU" dirty="0" err="1"/>
              <a:t>Инфанрикс-Гекса</a:t>
            </a:r>
            <a:r>
              <a:rPr lang="ru-RU" dirty="0"/>
              <a:t> (А6КДС-ИПВ-ВГВ//ХИБ) - не применяется у детей старше 36</a:t>
            </a:r>
          </a:p>
          <a:p>
            <a:pPr marL="82296" indent="0">
              <a:buNone/>
            </a:pPr>
            <a:r>
              <a:rPr lang="ru-RU" dirty="0"/>
              <a:t>мес.;</a:t>
            </a:r>
          </a:p>
          <a:p>
            <a:pPr marL="82296" indent="0">
              <a:buNone/>
            </a:pPr>
            <a:r>
              <a:rPr lang="ru-RU" dirty="0"/>
              <a:t>• </a:t>
            </a:r>
            <a:r>
              <a:rPr lang="ru-RU" dirty="0" err="1"/>
              <a:t>Инфанрикс</a:t>
            </a:r>
            <a:r>
              <a:rPr lang="ru-RU" dirty="0"/>
              <a:t> (</a:t>
            </a:r>
            <a:r>
              <a:rPr lang="ru-RU" dirty="0" err="1"/>
              <a:t>АбКДС</a:t>
            </a:r>
            <a:r>
              <a:rPr lang="ru-RU" dirty="0"/>
              <a:t>) и </a:t>
            </a:r>
            <a:r>
              <a:rPr lang="ru-RU" dirty="0" err="1"/>
              <a:t>Пентаксим</a:t>
            </a:r>
            <a:r>
              <a:rPr lang="ru-RU" dirty="0"/>
              <a:t> (А6КДС-ИПВ//ХИБ) - не имеют в инструкциях</a:t>
            </a:r>
          </a:p>
          <a:p>
            <a:pPr marL="82296" indent="0">
              <a:buNone/>
            </a:pPr>
            <a:r>
              <a:rPr lang="ru-RU" dirty="0"/>
              <a:t>верхнего ограничения возраста применения, тем не менее, их введение в возрасте</a:t>
            </a:r>
          </a:p>
          <a:p>
            <a:pPr marL="82296" indent="0">
              <a:buNone/>
            </a:pPr>
            <a:r>
              <a:rPr lang="ru-RU" dirty="0"/>
              <a:t>старше 5 лет 11 мес. 29 дней может быть сопряжено с развитием сильной реакции,</a:t>
            </a:r>
          </a:p>
          <a:p>
            <a:pPr marL="82296" indent="0">
              <a:buNone/>
            </a:pPr>
            <a:r>
              <a:rPr lang="ru-RU" dirty="0"/>
              <a:t>поэтому в возрасте 6 лет и старше следует использовать препараты с уменьшенным</a:t>
            </a:r>
          </a:p>
          <a:p>
            <a:pPr marL="82296" indent="0">
              <a:buNone/>
            </a:pPr>
            <a:r>
              <a:rPr lang="ru-RU" dirty="0"/>
              <a:t>содержанием антигенов.</a:t>
            </a:r>
          </a:p>
          <a:p>
            <a:pPr marL="82296" indent="0">
              <a:buNone/>
            </a:pPr>
            <a:r>
              <a:rPr lang="ru-RU" dirty="0"/>
              <a:t>• </a:t>
            </a:r>
            <a:r>
              <a:rPr lang="ru-RU" dirty="0" err="1"/>
              <a:t>Адасель</a:t>
            </a:r>
            <a:r>
              <a:rPr lang="ru-RU" dirty="0"/>
              <a:t> (</a:t>
            </a:r>
            <a:r>
              <a:rPr lang="ru-RU" dirty="0" err="1"/>
              <a:t>АдСбк</a:t>
            </a:r>
            <a:r>
              <a:rPr lang="ru-RU" dirty="0"/>
              <a:t>) - с 4-х до 64 лет. Содержание дифтерийного и столбнячного</a:t>
            </a:r>
          </a:p>
          <a:p>
            <a:pPr marL="82296" indent="0">
              <a:buNone/>
            </a:pPr>
            <a:r>
              <a:rPr lang="ru-RU" dirty="0"/>
              <a:t>антигенов в вакцине </a:t>
            </a:r>
            <a:r>
              <a:rPr lang="ru-RU" dirty="0" err="1"/>
              <a:t>Адасель</a:t>
            </a:r>
            <a:r>
              <a:rPr lang="ru-RU" dirty="0"/>
              <a:t> соответствует содержанию таковых в вакцине АДС-М,</a:t>
            </a:r>
          </a:p>
          <a:p>
            <a:pPr marL="82296" indent="0">
              <a:buNone/>
            </a:pPr>
            <a:r>
              <a:rPr lang="ru-RU" dirty="0"/>
              <a:t>в связи с чем вакцина </a:t>
            </a:r>
            <a:r>
              <a:rPr lang="ru-RU" dirty="0" err="1"/>
              <a:t>Адасель</a:t>
            </a:r>
            <a:r>
              <a:rPr lang="ru-RU" dirty="0"/>
              <a:t> может применяться для реализации НКПП и</a:t>
            </a:r>
          </a:p>
          <a:p>
            <a:pPr marL="82296" indent="0">
              <a:buNone/>
            </a:pPr>
            <a:r>
              <a:rPr lang="ru-RU" dirty="0"/>
              <a:t>региональных программ, особенно с учетом эпидемиологической ситуации по</a:t>
            </a:r>
          </a:p>
          <a:p>
            <a:pPr marL="82296" indent="0">
              <a:buNone/>
            </a:pPr>
            <a:r>
              <a:rPr lang="ru-RU" dirty="0"/>
              <a:t>коклюшу в РФ.</a:t>
            </a:r>
          </a:p>
        </p:txBody>
      </p:sp>
    </p:spTree>
    <p:extLst>
      <p:ext uri="{BB962C8B-B14F-4D97-AF65-F5344CB8AC3E}">
        <p14:creationId xmlns:p14="http://schemas.microsoft.com/office/powerpoint/2010/main" val="769828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Title 1"/>
          <p:cNvSpPr>
            <a:spLocks noGrp="1"/>
          </p:cNvSpPr>
          <p:nvPr>
            <p:ph type="title" idx="4294967295"/>
          </p:nvPr>
        </p:nvSpPr>
        <p:spPr>
          <a:xfrm>
            <a:off x="684213" y="500063"/>
            <a:ext cx="7858125" cy="681037"/>
          </a:xfrm>
        </p:spPr>
        <p:txBody>
          <a:bodyPr lIns="0" tIns="0" rIns="0" bIns="0" anchor="t">
            <a:normAutofit fontScale="90000"/>
          </a:bodyPr>
          <a:lstStyle/>
          <a:p>
            <a:pPr eaLnBrk="1" hangingPunct="1"/>
            <a:r>
              <a:rPr lang="ru-RU" altLang="ru-RU" sz="3200" b="1" smtClean="0"/>
              <a:t>Вакциноуправляемые инфекции в мире – мнимое благополучие</a:t>
            </a:r>
            <a:endParaRPr lang="en-US" altLang="ru-RU" sz="3200" b="1" smtClean="0"/>
          </a:p>
        </p:txBody>
      </p:sp>
      <p:sp>
        <p:nvSpPr>
          <p:cNvPr id="548867" name="Slide Number Placeholder 3"/>
          <p:cNvSpPr txBox="1">
            <a:spLocks noGrp="1"/>
          </p:cNvSpPr>
          <p:nvPr/>
        </p:nvSpPr>
        <p:spPr bwMode="auto">
          <a:xfrm>
            <a:off x="8086725" y="6424613"/>
            <a:ext cx="4826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1225" eaLnBrk="0" hangingPunct="0">
              <a:defRPr>
                <a:solidFill>
                  <a:schemeClr val="tx1"/>
                </a:solidFill>
                <a:latin typeface="Verdana" pitchFamily="34" charset="0"/>
              </a:defRPr>
            </a:lvl1pPr>
            <a:lvl2pPr marL="742950" indent="-285750" defTabSz="911225" eaLnBrk="0" hangingPunct="0">
              <a:defRPr>
                <a:solidFill>
                  <a:schemeClr val="tx1"/>
                </a:solidFill>
                <a:latin typeface="Verdana" pitchFamily="34" charset="0"/>
              </a:defRPr>
            </a:lvl2pPr>
            <a:lvl3pPr marL="1143000" indent="-228600" defTabSz="911225" eaLnBrk="0" hangingPunct="0">
              <a:defRPr>
                <a:solidFill>
                  <a:schemeClr val="tx1"/>
                </a:solidFill>
                <a:latin typeface="Verdana" pitchFamily="34" charset="0"/>
              </a:defRPr>
            </a:lvl3pPr>
            <a:lvl4pPr marL="1600200" indent="-228600" defTabSz="911225" eaLnBrk="0" hangingPunct="0">
              <a:defRPr>
                <a:solidFill>
                  <a:schemeClr val="tx1"/>
                </a:solidFill>
                <a:latin typeface="Verdana" pitchFamily="34" charset="0"/>
              </a:defRPr>
            </a:lvl4pPr>
            <a:lvl5pPr marL="2057400" indent="-228600" defTabSz="911225" eaLnBrk="0" hangingPunct="0">
              <a:defRPr>
                <a:solidFill>
                  <a:schemeClr val="tx1"/>
                </a:solidFill>
                <a:latin typeface="Verdana" pitchFamily="34" charset="0"/>
              </a:defRPr>
            </a:lvl5pPr>
            <a:lvl6pPr marL="2514600" indent="-228600" defTabSz="911225" eaLnBrk="0" fontAlgn="base" hangingPunct="0">
              <a:spcBef>
                <a:spcPct val="0"/>
              </a:spcBef>
              <a:spcAft>
                <a:spcPct val="0"/>
              </a:spcAft>
              <a:defRPr>
                <a:solidFill>
                  <a:schemeClr val="tx1"/>
                </a:solidFill>
                <a:latin typeface="Verdana" pitchFamily="34" charset="0"/>
              </a:defRPr>
            </a:lvl6pPr>
            <a:lvl7pPr marL="2971800" indent="-228600" defTabSz="911225" eaLnBrk="0" fontAlgn="base" hangingPunct="0">
              <a:spcBef>
                <a:spcPct val="0"/>
              </a:spcBef>
              <a:spcAft>
                <a:spcPct val="0"/>
              </a:spcAft>
              <a:defRPr>
                <a:solidFill>
                  <a:schemeClr val="tx1"/>
                </a:solidFill>
                <a:latin typeface="Verdana" pitchFamily="34" charset="0"/>
              </a:defRPr>
            </a:lvl7pPr>
            <a:lvl8pPr marL="3429000" indent="-228600" defTabSz="911225" eaLnBrk="0" fontAlgn="base" hangingPunct="0">
              <a:spcBef>
                <a:spcPct val="0"/>
              </a:spcBef>
              <a:spcAft>
                <a:spcPct val="0"/>
              </a:spcAft>
              <a:defRPr>
                <a:solidFill>
                  <a:schemeClr val="tx1"/>
                </a:solidFill>
                <a:latin typeface="Verdana" pitchFamily="34" charset="0"/>
              </a:defRPr>
            </a:lvl8pPr>
            <a:lvl9pPr marL="3886200" indent="-228600" defTabSz="911225" eaLnBrk="0" fontAlgn="base" hangingPunct="0">
              <a:spcBef>
                <a:spcPct val="0"/>
              </a:spcBef>
              <a:spcAft>
                <a:spcPct val="0"/>
              </a:spcAft>
              <a:defRPr>
                <a:solidFill>
                  <a:schemeClr val="tx1"/>
                </a:solidFill>
                <a:latin typeface="Verdana" pitchFamily="34" charset="0"/>
              </a:defRPr>
            </a:lvl9pPr>
          </a:lstStyle>
          <a:p>
            <a:pPr algn="r" eaLnBrk="1" hangingPunct="1"/>
            <a:r>
              <a:rPr lang="en-US" altLang="ru-RU" sz="800">
                <a:solidFill>
                  <a:srgbClr val="000000"/>
                </a:solidFill>
                <a:latin typeface="Arial" pitchFamily="34" charset="0"/>
                <a:cs typeface="Arial" pitchFamily="34" charset="0"/>
              </a:rPr>
              <a:t>|</a:t>
            </a:r>
            <a:r>
              <a:rPr lang="en-US" altLang="ru-RU" sz="900" baseline="16000">
                <a:solidFill>
                  <a:srgbClr val="000000"/>
                </a:solidFill>
                <a:latin typeface="Arial" pitchFamily="34" charset="0"/>
                <a:cs typeface="Arial" pitchFamily="34" charset="0"/>
              </a:rPr>
              <a:t>        </a:t>
            </a:r>
            <a:fld id="{8293C4FC-1CDF-4AFA-9A1A-8545AFD7896E}" type="slidenum">
              <a:rPr lang="en-US" altLang="ru-RU" sz="800">
                <a:solidFill>
                  <a:srgbClr val="000000"/>
                </a:solidFill>
                <a:latin typeface="Arial" pitchFamily="34" charset="0"/>
                <a:cs typeface="Arial" pitchFamily="34" charset="0"/>
              </a:rPr>
              <a:pPr algn="r" eaLnBrk="1" hangingPunct="1"/>
              <a:t>2</a:t>
            </a:fld>
            <a:endParaRPr lang="en-US" altLang="ru-RU" sz="800">
              <a:solidFill>
                <a:srgbClr val="000000"/>
              </a:solidFill>
              <a:latin typeface="Arial" pitchFamily="34" charset="0"/>
              <a:cs typeface="Arial" pitchFamily="34" charset="0"/>
            </a:endParaRPr>
          </a:p>
        </p:txBody>
      </p:sp>
      <p:sp>
        <p:nvSpPr>
          <p:cNvPr id="548868" name="TextBox 1"/>
          <p:cNvSpPr txBox="1">
            <a:spLocks noChangeArrowheads="1"/>
          </p:cNvSpPr>
          <p:nvPr/>
        </p:nvSpPr>
        <p:spPr bwMode="auto">
          <a:xfrm>
            <a:off x="668338" y="1441450"/>
            <a:ext cx="7659687"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1" tIns="45589" rIns="91181" bIns="45589">
            <a:spAutoFit/>
          </a:bodyPr>
          <a:lstStyle>
            <a:lvl1pPr marL="342900" indent="-342900" defTabSz="911225" eaLnBrk="0" hangingPunct="0">
              <a:defRPr>
                <a:solidFill>
                  <a:schemeClr val="tx1"/>
                </a:solidFill>
                <a:latin typeface="Verdana" pitchFamily="34" charset="0"/>
              </a:defRPr>
            </a:lvl1pPr>
            <a:lvl2pPr marL="742950" indent="-285750" defTabSz="911225" eaLnBrk="0" hangingPunct="0">
              <a:defRPr>
                <a:solidFill>
                  <a:schemeClr val="tx1"/>
                </a:solidFill>
                <a:latin typeface="Verdana" pitchFamily="34" charset="0"/>
              </a:defRPr>
            </a:lvl2pPr>
            <a:lvl3pPr marL="1143000" indent="-228600" defTabSz="911225" eaLnBrk="0" hangingPunct="0">
              <a:defRPr>
                <a:solidFill>
                  <a:schemeClr val="tx1"/>
                </a:solidFill>
                <a:latin typeface="Verdana" pitchFamily="34" charset="0"/>
              </a:defRPr>
            </a:lvl3pPr>
            <a:lvl4pPr marL="1600200" indent="-228600" defTabSz="911225" eaLnBrk="0" hangingPunct="0">
              <a:defRPr>
                <a:solidFill>
                  <a:schemeClr val="tx1"/>
                </a:solidFill>
                <a:latin typeface="Verdana" pitchFamily="34" charset="0"/>
              </a:defRPr>
            </a:lvl4pPr>
            <a:lvl5pPr marL="2057400" indent="-228600" defTabSz="911225" eaLnBrk="0" hangingPunct="0">
              <a:defRPr>
                <a:solidFill>
                  <a:schemeClr val="tx1"/>
                </a:solidFill>
                <a:latin typeface="Verdana" pitchFamily="34" charset="0"/>
              </a:defRPr>
            </a:lvl5pPr>
            <a:lvl6pPr marL="2514600" indent="-228600" defTabSz="911225" eaLnBrk="0" fontAlgn="base" hangingPunct="0">
              <a:spcBef>
                <a:spcPct val="0"/>
              </a:spcBef>
              <a:spcAft>
                <a:spcPct val="0"/>
              </a:spcAft>
              <a:defRPr>
                <a:solidFill>
                  <a:schemeClr val="tx1"/>
                </a:solidFill>
                <a:latin typeface="Verdana" pitchFamily="34" charset="0"/>
              </a:defRPr>
            </a:lvl6pPr>
            <a:lvl7pPr marL="2971800" indent="-228600" defTabSz="911225" eaLnBrk="0" fontAlgn="base" hangingPunct="0">
              <a:spcBef>
                <a:spcPct val="0"/>
              </a:spcBef>
              <a:spcAft>
                <a:spcPct val="0"/>
              </a:spcAft>
              <a:defRPr>
                <a:solidFill>
                  <a:schemeClr val="tx1"/>
                </a:solidFill>
                <a:latin typeface="Verdana" pitchFamily="34" charset="0"/>
              </a:defRPr>
            </a:lvl7pPr>
            <a:lvl8pPr marL="3429000" indent="-228600" defTabSz="911225" eaLnBrk="0" fontAlgn="base" hangingPunct="0">
              <a:spcBef>
                <a:spcPct val="0"/>
              </a:spcBef>
              <a:spcAft>
                <a:spcPct val="0"/>
              </a:spcAft>
              <a:defRPr>
                <a:solidFill>
                  <a:schemeClr val="tx1"/>
                </a:solidFill>
                <a:latin typeface="Verdana" pitchFamily="34" charset="0"/>
              </a:defRPr>
            </a:lvl8pPr>
            <a:lvl9pPr marL="3886200" indent="-228600" defTabSz="911225" eaLnBrk="0" fontAlgn="base" hangingPunct="0">
              <a:spcBef>
                <a:spcPct val="0"/>
              </a:spcBef>
              <a:spcAft>
                <a:spcPct val="0"/>
              </a:spcAft>
              <a:defRPr>
                <a:solidFill>
                  <a:schemeClr val="tx1"/>
                </a:solidFill>
                <a:latin typeface="Verdana" pitchFamily="34" charset="0"/>
              </a:defRPr>
            </a:lvl9pPr>
          </a:lstStyle>
          <a:p>
            <a:pPr eaLnBrk="1" hangingPunct="1">
              <a:spcAft>
                <a:spcPts val="1800"/>
              </a:spcAft>
              <a:buFont typeface="Arial" pitchFamily="34" charset="0"/>
              <a:buChar char="•"/>
            </a:pPr>
            <a:r>
              <a:rPr lang="ru-RU" altLang="ru-RU" sz="2400">
                <a:solidFill>
                  <a:srgbClr val="444492"/>
                </a:solidFill>
                <a:latin typeface="Arial" pitchFamily="34" charset="0"/>
                <a:cs typeface="Arial" pitchFamily="34" charset="0"/>
              </a:rPr>
              <a:t>Ежегодно более 22 млн. детей не получают те или иные вакцины, которые могут спасти им жизнь.</a:t>
            </a:r>
            <a:r>
              <a:rPr lang="ru-RU" altLang="ru-RU" sz="2400" baseline="30000">
                <a:solidFill>
                  <a:srgbClr val="444492"/>
                </a:solidFill>
                <a:latin typeface="Arial" pitchFamily="34" charset="0"/>
                <a:cs typeface="Arial" pitchFamily="34" charset="0"/>
              </a:rPr>
              <a:t>1</a:t>
            </a:r>
          </a:p>
          <a:p>
            <a:pPr eaLnBrk="1" hangingPunct="1">
              <a:spcAft>
                <a:spcPts val="1800"/>
              </a:spcAft>
              <a:buFont typeface="Arial" pitchFamily="34" charset="0"/>
              <a:buChar char="•"/>
            </a:pPr>
            <a:r>
              <a:rPr lang="ru-RU" altLang="ru-RU" sz="2400">
                <a:solidFill>
                  <a:srgbClr val="444492"/>
                </a:solidFill>
                <a:latin typeface="Arial" pitchFamily="34" charset="0"/>
                <a:cs typeface="Arial" pitchFamily="34" charset="0"/>
              </a:rPr>
              <a:t>В мире каждые 20 секунд от какой-либо вакциноуправляемой инфекции умирает ребенок.</a:t>
            </a:r>
            <a:r>
              <a:rPr lang="ru-RU" altLang="ru-RU" sz="2400" baseline="30000">
                <a:solidFill>
                  <a:srgbClr val="444492"/>
                </a:solidFill>
                <a:latin typeface="Arial" pitchFamily="34" charset="0"/>
                <a:cs typeface="Arial" pitchFamily="34" charset="0"/>
              </a:rPr>
              <a:t>1</a:t>
            </a:r>
          </a:p>
          <a:p>
            <a:pPr eaLnBrk="1" hangingPunct="1">
              <a:buFont typeface="Arial" pitchFamily="34" charset="0"/>
              <a:buChar char="•"/>
            </a:pPr>
            <a:r>
              <a:rPr lang="ru-RU" altLang="ru-RU" sz="2400">
                <a:solidFill>
                  <a:srgbClr val="444492"/>
                </a:solidFill>
                <a:latin typeface="Arial" pitchFamily="34" charset="0"/>
                <a:cs typeface="Arial" pitchFamily="34" charset="0"/>
              </a:rPr>
              <a:t>Из 6,9 млн. детских смертей, произошедших в 2011 г., примерно 15-20% </a:t>
            </a:r>
            <a:r>
              <a:rPr lang="en-US" altLang="ru-RU" sz="2400">
                <a:solidFill>
                  <a:srgbClr val="444492"/>
                </a:solidFill>
                <a:latin typeface="Arial" pitchFamily="34" charset="0"/>
                <a:cs typeface="Arial" pitchFamily="34" charset="0"/>
              </a:rPr>
              <a:t>[1-1,4 </a:t>
            </a:r>
            <a:r>
              <a:rPr lang="ru-RU" altLang="ru-RU" sz="2400">
                <a:solidFill>
                  <a:srgbClr val="444492"/>
                </a:solidFill>
                <a:latin typeface="Arial" pitchFamily="34" charset="0"/>
                <a:cs typeface="Arial" pitchFamily="34" charset="0"/>
              </a:rPr>
              <a:t>млн.</a:t>
            </a:r>
            <a:r>
              <a:rPr lang="en-US" altLang="ru-RU" sz="2400">
                <a:solidFill>
                  <a:srgbClr val="444492"/>
                </a:solidFill>
                <a:latin typeface="Arial" pitchFamily="34" charset="0"/>
                <a:cs typeface="Arial" pitchFamily="34" charset="0"/>
              </a:rPr>
              <a:t>]</a:t>
            </a:r>
            <a:r>
              <a:rPr lang="ru-RU" altLang="ru-RU" sz="2400">
                <a:solidFill>
                  <a:srgbClr val="444492"/>
                </a:solidFill>
                <a:latin typeface="Arial" pitchFamily="34" charset="0"/>
                <a:cs typeface="Arial" pitchFamily="34" charset="0"/>
              </a:rPr>
              <a:t> были вызваны вакциноуправляемой инфекцией</a:t>
            </a:r>
            <a:r>
              <a:rPr lang="en-US" altLang="ru-RU" sz="2400">
                <a:solidFill>
                  <a:srgbClr val="444492"/>
                </a:solidFill>
                <a:latin typeface="Arial" pitchFamily="34" charset="0"/>
                <a:cs typeface="Arial" pitchFamily="34" charset="0"/>
              </a:rPr>
              <a:t>.</a:t>
            </a:r>
            <a:r>
              <a:rPr lang="ru-RU" altLang="ru-RU" sz="2400" baseline="30000">
                <a:solidFill>
                  <a:srgbClr val="444492"/>
                </a:solidFill>
                <a:latin typeface="Arial" pitchFamily="34" charset="0"/>
                <a:cs typeface="Arial" pitchFamily="34" charset="0"/>
              </a:rPr>
              <a:t>1</a:t>
            </a:r>
          </a:p>
        </p:txBody>
      </p:sp>
      <p:sp>
        <p:nvSpPr>
          <p:cNvPr id="548869" name="Rectangle 2"/>
          <p:cNvSpPr>
            <a:spLocks noChangeArrowheads="1"/>
          </p:cNvSpPr>
          <p:nvPr/>
        </p:nvSpPr>
        <p:spPr bwMode="auto">
          <a:xfrm>
            <a:off x="2182813" y="5616575"/>
            <a:ext cx="63865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1" tIns="45589" rIns="91181" bIns="45589">
            <a:spAutoFit/>
          </a:bodyPr>
          <a:lstStyle>
            <a:lvl1pPr defTabSz="911225" eaLnBrk="0" hangingPunct="0">
              <a:defRPr>
                <a:solidFill>
                  <a:schemeClr val="tx1"/>
                </a:solidFill>
                <a:latin typeface="Verdana" pitchFamily="34" charset="0"/>
              </a:defRPr>
            </a:lvl1pPr>
            <a:lvl2pPr marL="742950" indent="-285750" defTabSz="911225" eaLnBrk="0" hangingPunct="0">
              <a:defRPr>
                <a:solidFill>
                  <a:schemeClr val="tx1"/>
                </a:solidFill>
                <a:latin typeface="Verdana" pitchFamily="34" charset="0"/>
              </a:defRPr>
            </a:lvl2pPr>
            <a:lvl3pPr marL="1143000" indent="-228600" defTabSz="911225" eaLnBrk="0" hangingPunct="0">
              <a:defRPr>
                <a:solidFill>
                  <a:schemeClr val="tx1"/>
                </a:solidFill>
                <a:latin typeface="Verdana" pitchFamily="34" charset="0"/>
              </a:defRPr>
            </a:lvl3pPr>
            <a:lvl4pPr marL="1600200" indent="-228600" defTabSz="911225" eaLnBrk="0" hangingPunct="0">
              <a:defRPr>
                <a:solidFill>
                  <a:schemeClr val="tx1"/>
                </a:solidFill>
                <a:latin typeface="Verdana" pitchFamily="34" charset="0"/>
              </a:defRPr>
            </a:lvl4pPr>
            <a:lvl5pPr marL="2057400" indent="-228600" defTabSz="911225" eaLnBrk="0" hangingPunct="0">
              <a:defRPr>
                <a:solidFill>
                  <a:schemeClr val="tx1"/>
                </a:solidFill>
                <a:latin typeface="Verdana" pitchFamily="34" charset="0"/>
              </a:defRPr>
            </a:lvl5pPr>
            <a:lvl6pPr marL="2514600" indent="-228600" defTabSz="911225" eaLnBrk="0" fontAlgn="base" hangingPunct="0">
              <a:spcBef>
                <a:spcPct val="0"/>
              </a:spcBef>
              <a:spcAft>
                <a:spcPct val="0"/>
              </a:spcAft>
              <a:defRPr>
                <a:solidFill>
                  <a:schemeClr val="tx1"/>
                </a:solidFill>
                <a:latin typeface="Verdana" pitchFamily="34" charset="0"/>
              </a:defRPr>
            </a:lvl6pPr>
            <a:lvl7pPr marL="2971800" indent="-228600" defTabSz="911225" eaLnBrk="0" fontAlgn="base" hangingPunct="0">
              <a:spcBef>
                <a:spcPct val="0"/>
              </a:spcBef>
              <a:spcAft>
                <a:spcPct val="0"/>
              </a:spcAft>
              <a:defRPr>
                <a:solidFill>
                  <a:schemeClr val="tx1"/>
                </a:solidFill>
                <a:latin typeface="Verdana" pitchFamily="34" charset="0"/>
              </a:defRPr>
            </a:lvl7pPr>
            <a:lvl8pPr marL="3429000" indent="-228600" defTabSz="911225" eaLnBrk="0" fontAlgn="base" hangingPunct="0">
              <a:spcBef>
                <a:spcPct val="0"/>
              </a:spcBef>
              <a:spcAft>
                <a:spcPct val="0"/>
              </a:spcAft>
              <a:defRPr>
                <a:solidFill>
                  <a:schemeClr val="tx1"/>
                </a:solidFill>
                <a:latin typeface="Verdana" pitchFamily="34" charset="0"/>
              </a:defRPr>
            </a:lvl8pPr>
            <a:lvl9pPr marL="3886200" indent="-228600" defTabSz="911225" eaLnBrk="0" fontAlgn="base" hangingPunct="0">
              <a:spcBef>
                <a:spcPct val="0"/>
              </a:spcBef>
              <a:spcAft>
                <a:spcPct val="0"/>
              </a:spcAft>
              <a:defRPr>
                <a:solidFill>
                  <a:schemeClr val="tx1"/>
                </a:solidFill>
                <a:latin typeface="Verdana" pitchFamily="34" charset="0"/>
              </a:defRPr>
            </a:lvl9pPr>
          </a:lstStyle>
          <a:p>
            <a:pPr eaLnBrk="1" hangingPunct="1"/>
            <a:r>
              <a:rPr lang="ru-RU" altLang="ru-RU" sz="1100">
                <a:solidFill>
                  <a:srgbClr val="444492"/>
                </a:solidFill>
                <a:latin typeface="Arial" pitchFamily="34" charset="0"/>
                <a:cs typeface="Arial" pitchFamily="34" charset="0"/>
              </a:rPr>
              <a:t>1. </a:t>
            </a:r>
            <a:r>
              <a:rPr lang="en-US" altLang="ru-RU" sz="1100">
                <a:solidFill>
                  <a:srgbClr val="444492"/>
                </a:solidFill>
                <a:latin typeface="Arial" pitchFamily="34" charset="0"/>
                <a:cs typeface="Arial" pitchFamily="34" charset="0"/>
              </a:rPr>
              <a:t>UNICEF. Levels &amp; Trends in Child Mortality, Report 2012: Estimates Developed by the UN INter-agency Group for Child Mortality Estimation. New York: United Nations Children's Fund</a:t>
            </a:r>
            <a:r>
              <a:rPr lang="ru-RU" altLang="ru-RU" sz="1100">
                <a:solidFill>
                  <a:srgbClr val="444492"/>
                </a:solidFill>
                <a:latin typeface="Arial" pitchFamily="34" charset="0"/>
                <a:cs typeface="Arial" pitchFamily="34" charset="0"/>
              </a:rPr>
              <a:t>,</a:t>
            </a:r>
            <a:r>
              <a:rPr lang="en-US" altLang="ru-RU" sz="1100">
                <a:solidFill>
                  <a:srgbClr val="444492"/>
                </a:solidFill>
                <a:latin typeface="Arial" pitchFamily="34" charset="0"/>
                <a:cs typeface="Arial" pitchFamily="34" charset="0"/>
              </a:rPr>
              <a:t> 2012</a:t>
            </a:r>
            <a:endParaRPr lang="ru-RU" altLang="ru-RU" sz="1100">
              <a:solidFill>
                <a:srgbClr val="444492"/>
              </a:solidFill>
              <a:latin typeface="Arial" pitchFamily="34" charset="0"/>
              <a:cs typeface="Arial" pitchFamily="34" charset="0"/>
            </a:endParaRPr>
          </a:p>
        </p:txBody>
      </p:sp>
    </p:spTree>
    <p:extLst>
      <p:ext uri="{BB962C8B-B14F-4D97-AF65-F5344CB8AC3E}">
        <p14:creationId xmlns:p14="http://schemas.microsoft.com/office/powerpoint/2010/main" val="3968283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t>С</a:t>
            </a:r>
            <a:r>
              <a:rPr lang="ru-RU" sz="2400" dirty="0" smtClean="0"/>
              <a:t>хемы </a:t>
            </a:r>
            <a:r>
              <a:rPr lang="ru-RU" sz="2400" dirty="0"/>
              <a:t>вакцинации и ревакцинации против коклюша </a:t>
            </a:r>
            <a:r>
              <a:rPr lang="ru-RU" sz="2400" dirty="0" smtClean="0"/>
              <a:t>комбинированными вакцинами </a:t>
            </a:r>
            <a:r>
              <a:rPr lang="ru-RU" sz="2400" dirty="0"/>
              <a:t>детей, не привитых своевременно</a:t>
            </a:r>
          </a:p>
        </p:txBody>
      </p:sp>
      <p:sp>
        <p:nvSpPr>
          <p:cNvPr id="3" name="Объект 2"/>
          <p:cNvSpPr>
            <a:spLocks noGrp="1"/>
          </p:cNvSpPr>
          <p:nvPr>
            <p:ph idx="1"/>
          </p:nvPr>
        </p:nvSpPr>
        <p:spPr>
          <a:xfrm>
            <a:off x="971600" y="1447800"/>
            <a:ext cx="7962088" cy="5410200"/>
          </a:xfrm>
        </p:spPr>
        <p:txBody>
          <a:bodyPr>
            <a:noAutofit/>
          </a:bodyPr>
          <a:lstStyle/>
          <a:p>
            <a:pPr marL="82296" indent="0">
              <a:buNone/>
            </a:pPr>
            <a:r>
              <a:rPr lang="ru-RU" sz="1600" b="1" dirty="0"/>
              <a:t>1). Дети, начинающие вакцинацию и завершающие 1-ю ревакцинацию до</a:t>
            </a:r>
          </a:p>
          <a:p>
            <a:pPr marL="82296" indent="0">
              <a:buNone/>
            </a:pPr>
            <a:r>
              <a:rPr lang="ru-RU" sz="1600" b="1" dirty="0"/>
              <a:t>возраста 36 мес. включительно:</a:t>
            </a:r>
          </a:p>
          <a:p>
            <a:pPr marL="82296" indent="0">
              <a:buNone/>
            </a:pPr>
            <a:r>
              <a:rPr lang="ru-RU" sz="1600" dirty="0"/>
              <a:t>могут быть использованы все </a:t>
            </a:r>
            <a:r>
              <a:rPr lang="ru-RU" sz="1600" dirty="0" err="1"/>
              <a:t>зарегистрованные</a:t>
            </a:r>
            <a:r>
              <a:rPr lang="ru-RU" sz="1600" dirty="0"/>
              <a:t> вакцины по схеме 3+1, с интервалом</a:t>
            </a:r>
          </a:p>
          <a:p>
            <a:pPr marL="82296" indent="0">
              <a:buNone/>
            </a:pPr>
            <a:r>
              <a:rPr lang="ru-RU" sz="1600" dirty="0"/>
              <a:t>между вакцинирующими дозами 1,5-2 мес. и ревакцинацией (R1) через 12 мес. после </a:t>
            </a:r>
            <a:r>
              <a:rPr lang="ru-RU" sz="1600" dirty="0" smtClean="0"/>
              <a:t>3-й дозы </a:t>
            </a:r>
            <a:r>
              <a:rPr lang="ru-RU" sz="1600" dirty="0"/>
              <a:t>(</a:t>
            </a:r>
            <a:r>
              <a:rPr lang="en-US" sz="1600" dirty="0"/>
              <a:t>V3);</a:t>
            </a:r>
          </a:p>
          <a:p>
            <a:pPr marL="82296" indent="0">
              <a:buNone/>
            </a:pPr>
            <a:r>
              <a:rPr lang="ru-RU" sz="1600" b="1" dirty="0"/>
              <a:t>2). Дети, начинающие или продолжающие вакцинацию в возрасте с 3 до 3 лет 11</a:t>
            </a:r>
          </a:p>
          <a:p>
            <a:pPr marL="82296" indent="0">
              <a:buNone/>
            </a:pPr>
            <a:r>
              <a:rPr lang="ru-RU" sz="1600" b="1" dirty="0"/>
              <a:t>мес. 29 дней:</a:t>
            </a:r>
          </a:p>
          <a:p>
            <a:pPr marL="82296" indent="0">
              <a:buNone/>
            </a:pPr>
            <a:r>
              <a:rPr lang="ru-RU" sz="1600" dirty="0"/>
              <a:t>могут быть использованы вакцины АКДС, </a:t>
            </a:r>
            <a:r>
              <a:rPr lang="ru-RU" sz="1600" dirty="0" err="1"/>
              <a:t>Инфанрикс</a:t>
            </a:r>
            <a:r>
              <a:rPr lang="ru-RU" sz="1600" dirty="0"/>
              <a:t>, </a:t>
            </a:r>
            <a:r>
              <a:rPr lang="ru-RU" sz="1600" dirty="0" err="1"/>
              <a:t>Пентаксим</a:t>
            </a:r>
            <a:r>
              <a:rPr lang="ru-RU" sz="1600" dirty="0"/>
              <a:t> по такой же схеме.</a:t>
            </a:r>
          </a:p>
          <a:p>
            <a:pPr marL="82296" indent="0">
              <a:buNone/>
            </a:pPr>
            <a:r>
              <a:rPr lang="ru-RU" sz="1600" dirty="0"/>
              <a:t>Ревакцинация детей в возрасте старше 3 лет 11 мес. 29 дней, ранее привитых АКДС,</a:t>
            </a:r>
          </a:p>
          <a:p>
            <a:pPr marL="82296" indent="0">
              <a:buNone/>
            </a:pPr>
            <a:r>
              <a:rPr lang="ru-RU" sz="1600" dirty="0"/>
              <a:t>осуществляется вакцинами </a:t>
            </a:r>
            <a:r>
              <a:rPr lang="ru-RU" sz="1600" dirty="0" err="1"/>
              <a:t>Инфанрикс</a:t>
            </a:r>
            <a:r>
              <a:rPr lang="ru-RU" sz="1600" dirty="0"/>
              <a:t> или </a:t>
            </a:r>
            <a:r>
              <a:rPr lang="ru-RU" sz="1600" dirty="0" err="1"/>
              <a:t>Пентаксим</a:t>
            </a:r>
            <a:r>
              <a:rPr lang="ru-RU" sz="1600" dirty="0"/>
              <a:t>;</a:t>
            </a:r>
          </a:p>
          <a:p>
            <a:pPr marL="82296" indent="0">
              <a:buNone/>
            </a:pPr>
            <a:r>
              <a:rPr lang="ru-RU" sz="1600" b="1" dirty="0"/>
              <a:t>3). Дети, начинающие или продолжающие вакцинацию в возрасте с 4 до 5 лет 11</a:t>
            </a:r>
          </a:p>
          <a:p>
            <a:pPr marL="82296" indent="0">
              <a:buNone/>
            </a:pPr>
            <a:r>
              <a:rPr lang="ru-RU" sz="1600" b="1" dirty="0"/>
              <a:t>мес. 29 дней:</a:t>
            </a:r>
          </a:p>
          <a:p>
            <a:pPr marL="82296" indent="0">
              <a:buNone/>
            </a:pPr>
            <a:r>
              <a:rPr lang="ru-RU" sz="1600" dirty="0"/>
              <a:t>могут быть использованы вакцины </a:t>
            </a:r>
            <a:r>
              <a:rPr lang="ru-RU" sz="1600" dirty="0" err="1"/>
              <a:t>Инфанрикс</a:t>
            </a:r>
            <a:r>
              <a:rPr lang="ru-RU" sz="1600" dirty="0"/>
              <a:t> или </a:t>
            </a:r>
            <a:r>
              <a:rPr lang="ru-RU" sz="1600" dirty="0" err="1"/>
              <a:t>Пентаксим</a:t>
            </a:r>
            <a:r>
              <a:rPr lang="ru-RU" sz="1600" dirty="0"/>
              <a:t> по схеме 3+1 (введение </a:t>
            </a:r>
            <a:r>
              <a:rPr lang="ru-RU" sz="1600" dirty="0" err="1" smtClean="0"/>
              <a:t>Hib</a:t>
            </a:r>
            <a:r>
              <a:rPr lang="ru-RU" sz="1600" dirty="0" smtClean="0"/>
              <a:t>-компонента </a:t>
            </a:r>
            <a:r>
              <a:rPr lang="ru-RU" sz="1600" dirty="0"/>
              <a:t>до возраста 5 лет);</a:t>
            </a:r>
          </a:p>
        </p:txBody>
      </p:sp>
    </p:spTree>
    <p:extLst>
      <p:ext uri="{BB962C8B-B14F-4D97-AF65-F5344CB8AC3E}">
        <p14:creationId xmlns:p14="http://schemas.microsoft.com/office/powerpoint/2010/main" val="2123511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62846" y="836712"/>
            <a:ext cx="8305950" cy="541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304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238125" y="5043488"/>
            <a:ext cx="8797925" cy="346075"/>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solidFill>
                <a:prstClr val="white"/>
              </a:solidFill>
            </a:endParaRPr>
          </a:p>
        </p:txBody>
      </p:sp>
      <p:sp>
        <p:nvSpPr>
          <p:cNvPr id="7" name="Rounded Rectangle 6"/>
          <p:cNvSpPr/>
          <p:nvPr/>
        </p:nvSpPr>
        <p:spPr>
          <a:xfrm>
            <a:off x="623888" y="836613"/>
            <a:ext cx="5792787" cy="1247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0" dirty="0">
                <a:solidFill>
                  <a:prstClr val="white"/>
                </a:solidFill>
                <a:latin typeface="Times New Roman" pitchFamily="18" charset="0"/>
                <a:cs typeface="Times New Roman" pitchFamily="18" charset="0"/>
              </a:rPr>
              <a:t>Применяются вакцины с повышенным (детским) содержанием дифтерийного и столбнячного анатоксинов</a:t>
            </a:r>
          </a:p>
        </p:txBody>
      </p:sp>
      <p:sp>
        <p:nvSpPr>
          <p:cNvPr id="8" name="Rounded Rectangle 7"/>
          <p:cNvSpPr/>
          <p:nvPr/>
        </p:nvSpPr>
        <p:spPr>
          <a:xfrm>
            <a:off x="623888" y="2370138"/>
            <a:ext cx="4554537" cy="1095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400" b="0" dirty="0">
                <a:solidFill>
                  <a:prstClr val="white"/>
                </a:solidFill>
                <a:latin typeface="Times New Roman" pitchFamily="18" charset="0"/>
                <a:cs typeface="Times New Roman" pitchFamily="18" charset="0"/>
              </a:rPr>
              <a:t>Можно применять ХИБ</a:t>
            </a:r>
          </a:p>
        </p:txBody>
      </p:sp>
      <p:sp>
        <p:nvSpPr>
          <p:cNvPr id="9" name="Rounded Rectangle 8"/>
          <p:cNvSpPr/>
          <p:nvPr/>
        </p:nvSpPr>
        <p:spPr>
          <a:xfrm>
            <a:off x="623888" y="3681413"/>
            <a:ext cx="3087687" cy="1095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0" dirty="0">
                <a:solidFill>
                  <a:prstClr val="white"/>
                </a:solidFill>
                <a:latin typeface="Times New Roman" pitchFamily="18" charset="0"/>
                <a:cs typeface="Times New Roman" pitchFamily="18" charset="0"/>
              </a:rPr>
              <a:t>Можно применять </a:t>
            </a:r>
          </a:p>
          <a:p>
            <a:pPr algn="ctr" fontAlgn="auto">
              <a:spcBef>
                <a:spcPts val="0"/>
              </a:spcBef>
              <a:spcAft>
                <a:spcPts val="0"/>
              </a:spcAft>
              <a:defRPr/>
            </a:pPr>
            <a:r>
              <a:rPr lang="ru-RU" sz="2000" b="0" dirty="0" err="1">
                <a:solidFill>
                  <a:prstClr val="white"/>
                </a:solidFill>
                <a:latin typeface="Times New Roman" pitchFamily="18" charset="0"/>
                <a:cs typeface="Times New Roman" pitchFamily="18" charset="0"/>
              </a:rPr>
              <a:t>аК</a:t>
            </a:r>
            <a:r>
              <a:rPr lang="ru-RU" sz="2000" b="0" dirty="0">
                <a:solidFill>
                  <a:prstClr val="white"/>
                </a:solidFill>
                <a:latin typeface="Times New Roman" pitchFamily="18" charset="0"/>
                <a:cs typeface="Times New Roman" pitchFamily="18" charset="0"/>
              </a:rPr>
              <a:t> и </a:t>
            </a:r>
            <a:r>
              <a:rPr lang="ru-RU" sz="2000" b="0" dirty="0" err="1">
                <a:solidFill>
                  <a:prstClr val="white"/>
                </a:solidFill>
                <a:latin typeface="Times New Roman" pitchFamily="18" charset="0"/>
                <a:cs typeface="Times New Roman" pitchFamily="18" charset="0"/>
              </a:rPr>
              <a:t>цК</a:t>
            </a:r>
            <a:endParaRPr lang="ru-RU" sz="2000" b="0" dirty="0">
              <a:solidFill>
                <a:prstClr val="white"/>
              </a:solidFill>
              <a:latin typeface="Times New Roman" pitchFamily="18" charset="0"/>
              <a:cs typeface="Times New Roman" pitchFamily="18" charset="0"/>
            </a:endParaRPr>
          </a:p>
        </p:txBody>
      </p:sp>
      <p:sp>
        <p:nvSpPr>
          <p:cNvPr id="10" name="Down Arrow 9"/>
          <p:cNvSpPr/>
          <p:nvPr/>
        </p:nvSpPr>
        <p:spPr>
          <a:xfrm>
            <a:off x="238125" y="4457700"/>
            <a:ext cx="519113" cy="117157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solidFill>
                <a:prstClr val="white"/>
              </a:solidFill>
            </a:endParaRPr>
          </a:p>
        </p:txBody>
      </p:sp>
      <p:sp>
        <p:nvSpPr>
          <p:cNvPr id="11" name="Down Arrow 10"/>
          <p:cNvSpPr/>
          <p:nvPr/>
        </p:nvSpPr>
        <p:spPr>
          <a:xfrm>
            <a:off x="5043488" y="2382838"/>
            <a:ext cx="520700" cy="321468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solidFill>
                <a:prstClr val="white"/>
              </a:solidFill>
            </a:endParaRPr>
          </a:p>
        </p:txBody>
      </p:sp>
      <p:sp>
        <p:nvSpPr>
          <p:cNvPr id="12" name="Down Arrow 11"/>
          <p:cNvSpPr/>
          <p:nvPr/>
        </p:nvSpPr>
        <p:spPr>
          <a:xfrm>
            <a:off x="3606800" y="3681413"/>
            <a:ext cx="519113" cy="19002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solidFill>
                <a:prstClr val="white"/>
              </a:solidFill>
            </a:endParaRPr>
          </a:p>
        </p:txBody>
      </p:sp>
      <p:sp>
        <p:nvSpPr>
          <p:cNvPr id="13" name="Down Arrow 12"/>
          <p:cNvSpPr/>
          <p:nvPr/>
        </p:nvSpPr>
        <p:spPr>
          <a:xfrm>
            <a:off x="6264275" y="989013"/>
            <a:ext cx="520700" cy="461327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solidFill>
                <a:prstClr val="white"/>
              </a:solidFill>
            </a:endParaRPr>
          </a:p>
        </p:txBody>
      </p:sp>
      <p:sp>
        <p:nvSpPr>
          <p:cNvPr id="20490" name="TextBox 13"/>
          <p:cNvSpPr txBox="1">
            <a:spLocks noChangeArrowheads="1"/>
          </p:cNvSpPr>
          <p:nvPr/>
        </p:nvSpPr>
        <p:spPr bwMode="auto">
          <a:xfrm>
            <a:off x="107950" y="5629275"/>
            <a:ext cx="109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b="0">
                <a:solidFill>
                  <a:srgbClr val="C00000"/>
                </a:solidFill>
              </a:rPr>
              <a:t>3 мес.</a:t>
            </a:r>
          </a:p>
        </p:txBody>
      </p:sp>
      <p:sp>
        <p:nvSpPr>
          <p:cNvPr id="20491" name="TextBox 14"/>
          <p:cNvSpPr txBox="1">
            <a:spLocks noChangeArrowheads="1"/>
          </p:cNvSpPr>
          <p:nvPr/>
        </p:nvSpPr>
        <p:spPr bwMode="auto">
          <a:xfrm>
            <a:off x="3441700" y="5632450"/>
            <a:ext cx="1116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b="0">
                <a:solidFill>
                  <a:srgbClr val="C00000"/>
                </a:solidFill>
              </a:rPr>
              <a:t>4 года</a:t>
            </a:r>
          </a:p>
        </p:txBody>
      </p:sp>
      <p:sp>
        <p:nvSpPr>
          <p:cNvPr id="20492" name="TextBox 15"/>
          <p:cNvSpPr txBox="1">
            <a:spLocks noChangeArrowheads="1"/>
          </p:cNvSpPr>
          <p:nvPr/>
        </p:nvSpPr>
        <p:spPr bwMode="auto">
          <a:xfrm>
            <a:off x="4941888" y="5648325"/>
            <a:ext cx="950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b="0">
                <a:solidFill>
                  <a:srgbClr val="C00000"/>
                </a:solidFill>
              </a:rPr>
              <a:t>5 лет</a:t>
            </a:r>
          </a:p>
        </p:txBody>
      </p:sp>
      <p:sp>
        <p:nvSpPr>
          <p:cNvPr id="20493" name="TextBox 16"/>
          <p:cNvSpPr txBox="1">
            <a:spLocks noChangeArrowheads="1"/>
          </p:cNvSpPr>
          <p:nvPr/>
        </p:nvSpPr>
        <p:spPr bwMode="auto">
          <a:xfrm>
            <a:off x="6230938" y="5651500"/>
            <a:ext cx="950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b="0">
                <a:solidFill>
                  <a:srgbClr val="C00000"/>
                </a:solidFill>
              </a:rPr>
              <a:t>6 лет</a:t>
            </a:r>
          </a:p>
        </p:txBody>
      </p:sp>
      <p:sp>
        <p:nvSpPr>
          <p:cNvPr id="19" name="Right Arrow 18"/>
          <p:cNvSpPr/>
          <p:nvPr/>
        </p:nvSpPr>
        <p:spPr>
          <a:xfrm>
            <a:off x="5486400" y="2541588"/>
            <a:ext cx="3549650" cy="75406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0" dirty="0">
                <a:solidFill>
                  <a:prstClr val="black"/>
                </a:solidFill>
                <a:latin typeface="Times New Roman" pitchFamily="18" charset="0"/>
                <a:cs typeface="Times New Roman" pitchFamily="18" charset="0"/>
              </a:rPr>
              <a:t>ХИБ не применяется</a:t>
            </a:r>
          </a:p>
        </p:txBody>
      </p:sp>
      <p:sp>
        <p:nvSpPr>
          <p:cNvPr id="20" name="Right Arrow 19"/>
          <p:cNvSpPr/>
          <p:nvPr/>
        </p:nvSpPr>
        <p:spPr>
          <a:xfrm>
            <a:off x="6675438" y="638175"/>
            <a:ext cx="2279650" cy="1628775"/>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400" b="0" dirty="0">
                <a:solidFill>
                  <a:prstClr val="black"/>
                </a:solidFill>
                <a:latin typeface="Times New Roman" pitchFamily="18" charset="0"/>
                <a:cs typeface="Times New Roman" pitchFamily="18" charset="0"/>
              </a:rPr>
              <a:t>Препараты с уменьшенным содержанием антигенов</a:t>
            </a:r>
          </a:p>
        </p:txBody>
      </p:sp>
      <p:sp>
        <p:nvSpPr>
          <p:cNvPr id="21" name="Right Arrow 20"/>
          <p:cNvSpPr/>
          <p:nvPr/>
        </p:nvSpPr>
        <p:spPr>
          <a:xfrm>
            <a:off x="4019550" y="3749675"/>
            <a:ext cx="5010150" cy="88106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0" dirty="0" err="1">
                <a:solidFill>
                  <a:prstClr val="black"/>
                </a:solidFill>
                <a:latin typeface="Times New Roman" pitchFamily="18" charset="0"/>
                <a:cs typeface="Times New Roman" pitchFamily="18" charset="0"/>
              </a:rPr>
              <a:t>цК</a:t>
            </a:r>
            <a:r>
              <a:rPr lang="ru-RU" sz="2000" b="0" dirty="0">
                <a:solidFill>
                  <a:prstClr val="black"/>
                </a:solidFill>
                <a:latin typeface="Times New Roman" pitchFamily="18" charset="0"/>
                <a:cs typeface="Times New Roman" pitchFamily="18" charset="0"/>
              </a:rPr>
              <a:t> не применяется</a:t>
            </a:r>
          </a:p>
        </p:txBody>
      </p:sp>
      <p:sp>
        <p:nvSpPr>
          <p:cNvPr id="20497" name="Rectangle 4"/>
          <p:cNvSpPr>
            <a:spLocks noChangeArrowheads="1"/>
          </p:cNvSpPr>
          <p:nvPr/>
        </p:nvSpPr>
        <p:spPr bwMode="auto">
          <a:xfrm>
            <a:off x="5724525" y="5805488"/>
            <a:ext cx="3541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800" b="0" i="1">
                <a:solidFill>
                  <a:srgbClr val="7F7F7F"/>
                </a:solidFill>
                <a:latin typeface="Arial" charset="0"/>
              </a:rPr>
              <a:t>адаптировано из: Информационное письмо </a:t>
            </a:r>
          </a:p>
          <a:p>
            <a:pPr algn="r" eaLnBrk="1" hangingPunct="1">
              <a:spcBef>
                <a:spcPct val="0"/>
              </a:spcBef>
              <a:buFontTx/>
              <a:buNone/>
            </a:pPr>
            <a:r>
              <a:rPr lang="ru-RU" altLang="ru-RU" sz="800" b="0" i="1">
                <a:solidFill>
                  <a:srgbClr val="7F7F7F"/>
                </a:solidFill>
                <a:latin typeface="Arial" charset="0"/>
              </a:rPr>
              <a:t>«Подходы к догоняющей вакцинации против коклюша у детей» </a:t>
            </a:r>
          </a:p>
          <a:p>
            <a:pPr algn="r" eaLnBrk="1" hangingPunct="1">
              <a:spcBef>
                <a:spcPct val="0"/>
              </a:spcBef>
              <a:buFontTx/>
              <a:buNone/>
            </a:pPr>
            <a:r>
              <a:rPr lang="ru-RU" altLang="ru-RU" sz="800" b="0" i="1">
                <a:solidFill>
                  <a:srgbClr val="7F7F7F"/>
                </a:solidFill>
                <a:latin typeface="Arial" charset="0"/>
              </a:rPr>
              <a:t>№ 01-21/913 от 08.06.2017, ФГБУ ДНКЦИБ ФМБА России</a:t>
            </a:r>
            <a:r>
              <a:rPr lang="en-US" altLang="ru-RU" sz="800" b="0" i="1">
                <a:solidFill>
                  <a:srgbClr val="7F7F7F"/>
                </a:solidFill>
                <a:latin typeface="Arial" charset="0"/>
              </a:rPr>
              <a:t> </a:t>
            </a:r>
            <a:endParaRPr lang="ru-RU" altLang="ru-RU" sz="800" b="0" i="1">
              <a:solidFill>
                <a:srgbClr val="7F7F7F"/>
              </a:solidFill>
              <a:latin typeface="Arial" charset="0"/>
            </a:endParaRPr>
          </a:p>
        </p:txBody>
      </p:sp>
      <p:sp>
        <p:nvSpPr>
          <p:cNvPr id="22" name="TextBox 21"/>
          <p:cNvSpPr txBox="1"/>
          <p:nvPr/>
        </p:nvSpPr>
        <p:spPr>
          <a:xfrm>
            <a:off x="52388" y="6308725"/>
            <a:ext cx="9056687" cy="577850"/>
          </a:xfrm>
          <a:prstGeom prst="rect">
            <a:avLst/>
          </a:prstGeom>
          <a:solidFill>
            <a:srgbClr val="FFFF99"/>
          </a:solidFill>
        </p:spPr>
        <p:txBody>
          <a:bodyPr lIns="0" tIns="0" rIns="0" bIns="0" anchor="ctr"/>
          <a:lstStyle/>
          <a:p>
            <a:pPr algn="just" fontAlgn="auto">
              <a:spcBef>
                <a:spcPts val="0"/>
              </a:spcBef>
              <a:spcAft>
                <a:spcPts val="0"/>
              </a:spcAft>
              <a:defRPr/>
            </a:pPr>
            <a:r>
              <a:rPr lang="ru-RU" sz="900" b="0" dirty="0">
                <a:solidFill>
                  <a:srgbClr val="20252C"/>
                </a:solidFill>
                <a:latin typeface="Arial Unicode MS" panose="020B0604020202020204" pitchFamily="34" charset="-128"/>
                <a:ea typeface="Arial Unicode MS" panose="020B0604020202020204" pitchFamily="34" charset="-128"/>
                <a:cs typeface="Arial Unicode MS" panose="020B0604020202020204" pitchFamily="34" charset="-128"/>
              </a:rPr>
              <a:t>Упоминание международных непатентованных наименований /торговых наименований препаратов приведено на данном слайде исключительно в научных целях и не направлено на продвижение, привлечение внимания или акцентирование преимуществ какого-либо препарата или производителя. Информация предназначена исключительно для медицинских работников</a:t>
            </a:r>
            <a:endParaRPr lang="ru-RU" sz="1050" b="0" dirty="0">
              <a:solidFill>
                <a:srgbClr val="20252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670287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8466906" cy="56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547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2"/>
          <p:cNvSpPr txBox="1">
            <a:spLocks noChangeArrowheads="1"/>
          </p:cNvSpPr>
          <p:nvPr/>
        </p:nvSpPr>
        <p:spPr bwMode="auto">
          <a:xfrm>
            <a:off x="-7938" y="3143250"/>
            <a:ext cx="9077326"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eaLnBrk="1" hangingPunct="1">
              <a:spcBef>
                <a:spcPct val="0"/>
              </a:spcBef>
              <a:buFont typeface="Arial" charset="0"/>
              <a:buNone/>
            </a:pPr>
            <a:r>
              <a:rPr lang="ru-RU" altLang="ru-RU" sz="2400">
                <a:solidFill>
                  <a:srgbClr val="7030A0"/>
                </a:solidFill>
                <a:latin typeface="Arial Narrow" pitchFamily="34" charset="0"/>
              </a:rPr>
              <a:t>Лицам с 6 лет не привитым от коклюша-дифтерии-столбняка </a:t>
            </a:r>
          </a:p>
          <a:p>
            <a:pPr algn="ctr" eaLnBrk="1" hangingPunct="1">
              <a:spcBef>
                <a:spcPct val="0"/>
              </a:spcBef>
              <a:buFontTx/>
              <a:buNone/>
            </a:pPr>
            <a:r>
              <a:rPr lang="ru-RU" altLang="ru-RU" sz="2400">
                <a:solidFill>
                  <a:srgbClr val="7030A0"/>
                </a:solidFill>
                <a:latin typeface="Arial Narrow" pitchFamily="34" charset="0"/>
              </a:rPr>
              <a:t> Схема «2+1» </a:t>
            </a:r>
          </a:p>
        </p:txBody>
      </p:sp>
      <p:grpSp>
        <p:nvGrpSpPr>
          <p:cNvPr id="21507" name="Group 1"/>
          <p:cNvGrpSpPr>
            <a:grpSpLocks/>
          </p:cNvGrpSpPr>
          <p:nvPr/>
        </p:nvGrpSpPr>
        <p:grpSpPr bwMode="auto">
          <a:xfrm>
            <a:off x="1649413" y="4306888"/>
            <a:ext cx="5443537" cy="777875"/>
            <a:chOff x="3143662" y="4467182"/>
            <a:chExt cx="4091957" cy="777660"/>
          </a:xfrm>
        </p:grpSpPr>
        <p:grpSp>
          <p:nvGrpSpPr>
            <p:cNvPr id="21517" name="Group 5"/>
            <p:cNvGrpSpPr>
              <a:grpSpLocks/>
            </p:cNvGrpSpPr>
            <p:nvPr/>
          </p:nvGrpSpPr>
          <p:grpSpPr bwMode="auto">
            <a:xfrm>
              <a:off x="3143662" y="4467182"/>
              <a:ext cx="793342" cy="685584"/>
              <a:chOff x="1361454" y="1479076"/>
              <a:chExt cx="793422" cy="685449"/>
            </a:xfrm>
          </p:grpSpPr>
          <p:sp>
            <p:nvSpPr>
              <p:cNvPr id="30" name="Right Arrow 29"/>
              <p:cNvSpPr/>
              <p:nvPr/>
            </p:nvSpPr>
            <p:spPr>
              <a:xfrm>
                <a:off x="1361454" y="1479076"/>
                <a:ext cx="793650" cy="485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solidFill>
                    <a:prstClr val="white"/>
                  </a:solidFill>
                </a:endParaRPr>
              </a:p>
            </p:txBody>
          </p:sp>
          <p:sp>
            <p:nvSpPr>
              <p:cNvPr id="21520" name="TextBox 30"/>
              <p:cNvSpPr txBox="1">
                <a:spLocks noChangeArrowheads="1"/>
              </p:cNvSpPr>
              <p:nvPr/>
            </p:nvSpPr>
            <p:spPr bwMode="auto">
              <a:xfrm>
                <a:off x="1377438" y="1856870"/>
                <a:ext cx="777438" cy="30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1400">
                    <a:solidFill>
                      <a:srgbClr val="17375E"/>
                    </a:solidFill>
                    <a:cs typeface="Arial" charset="0"/>
                  </a:rPr>
                  <a:t>1-2 </a:t>
                </a:r>
                <a:r>
                  <a:rPr lang="ru-RU" altLang="ru-RU" sz="1400">
                    <a:solidFill>
                      <a:srgbClr val="17375E"/>
                    </a:solidFill>
                    <a:cs typeface="Arial" charset="0"/>
                  </a:rPr>
                  <a:t>месяца</a:t>
                </a:r>
              </a:p>
            </p:txBody>
          </p:sp>
        </p:grpSp>
        <p:sp>
          <p:nvSpPr>
            <p:cNvPr id="21518" name="TextBox 26"/>
            <p:cNvSpPr txBox="1">
              <a:spLocks noChangeArrowheads="1"/>
            </p:cNvSpPr>
            <p:nvPr/>
          </p:nvSpPr>
          <p:spPr bwMode="auto">
            <a:xfrm>
              <a:off x="6323223" y="4937126"/>
              <a:ext cx="912396" cy="30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1400">
                  <a:solidFill>
                    <a:srgbClr val="17375E"/>
                  </a:solidFill>
                  <a:cs typeface="Arial" charset="0"/>
                </a:rPr>
                <a:t>6-12 месяцев</a:t>
              </a:r>
            </a:p>
          </p:txBody>
        </p:sp>
      </p:grpSp>
      <p:sp>
        <p:nvSpPr>
          <p:cNvPr id="32" name="Right Arrow 31"/>
          <p:cNvSpPr/>
          <p:nvPr/>
        </p:nvSpPr>
        <p:spPr>
          <a:xfrm>
            <a:off x="4041775" y="4313238"/>
            <a:ext cx="3843338"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solidFill>
                <a:prstClr val="white"/>
              </a:solidFill>
            </a:endParaRPr>
          </a:p>
        </p:txBody>
      </p:sp>
      <p:sp>
        <p:nvSpPr>
          <p:cNvPr id="21509" name="TextBox 32"/>
          <p:cNvSpPr txBox="1">
            <a:spLocks noChangeArrowheads="1"/>
          </p:cNvSpPr>
          <p:nvPr/>
        </p:nvSpPr>
        <p:spPr bwMode="auto">
          <a:xfrm>
            <a:off x="34925" y="-26988"/>
            <a:ext cx="8856663" cy="1076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a:solidFill>
                  <a:srgbClr val="7030A0"/>
                </a:solidFill>
                <a:latin typeface="Arial Unicode MS" pitchFamily="34" charset="-128"/>
                <a:ea typeface="Arial Unicode MS" pitchFamily="34" charset="-128"/>
                <a:cs typeface="Arial Unicode MS" pitchFamily="34" charset="-128"/>
              </a:rPr>
              <a:t>Схема иммунизации против коклюша</a:t>
            </a:r>
          </a:p>
          <a:p>
            <a:pPr algn="ctr" eaLnBrk="1" hangingPunct="1">
              <a:spcBef>
                <a:spcPct val="0"/>
              </a:spcBef>
              <a:buFontTx/>
              <a:buNone/>
            </a:pPr>
            <a:r>
              <a:rPr lang="ru-RU" altLang="ru-RU">
                <a:solidFill>
                  <a:srgbClr val="7030A0"/>
                </a:solidFill>
                <a:latin typeface="Arial Unicode MS" pitchFamily="34" charset="-128"/>
                <a:ea typeface="Arial Unicode MS" pitchFamily="34" charset="-128"/>
                <a:cs typeface="Arial Unicode MS" pitchFamily="34" charset="-128"/>
              </a:rPr>
              <a:t> лиц старше 6 лет </a:t>
            </a:r>
          </a:p>
        </p:txBody>
      </p:sp>
      <p:sp>
        <p:nvSpPr>
          <p:cNvPr id="21510" name="TextBox 1"/>
          <p:cNvSpPr txBox="1">
            <a:spLocks noChangeArrowheads="1"/>
          </p:cNvSpPr>
          <p:nvPr/>
        </p:nvSpPr>
        <p:spPr bwMode="auto">
          <a:xfrm>
            <a:off x="395288" y="5784850"/>
            <a:ext cx="848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ru-RU" altLang="ru-RU" sz="1400">
                <a:solidFill>
                  <a:srgbClr val="000000"/>
                </a:solidFill>
                <a:latin typeface="Arial Narrow" pitchFamily="34" charset="0"/>
                <a:ea typeface="Calibri" pitchFamily="34" charset="0"/>
                <a:cs typeface="Times New Roman" pitchFamily="18" charset="0"/>
              </a:rPr>
              <a:t>Информационное письмо ФГБУ «ДНКЦИБ ФМБА России» №01-21/1245 от 02.07.2018 «Современные подходы к вакцинопрофилактике коклюша» </a:t>
            </a:r>
          </a:p>
        </p:txBody>
      </p:sp>
      <p:sp>
        <p:nvSpPr>
          <p:cNvPr id="21511" name="TextBox 32"/>
          <p:cNvSpPr txBox="1">
            <a:spLocks noChangeArrowheads="1"/>
          </p:cNvSpPr>
          <p:nvPr/>
        </p:nvSpPr>
        <p:spPr bwMode="auto">
          <a:xfrm>
            <a:off x="103188" y="5013325"/>
            <a:ext cx="9077325"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2000">
                <a:solidFill>
                  <a:srgbClr val="7030A0"/>
                </a:solidFill>
                <a:latin typeface="Arial Narrow" pitchFamily="34" charset="0"/>
              </a:rPr>
              <a:t>1 из 3 прививок (желательно, первая) выполняется вакциной Адасель. </a:t>
            </a:r>
          </a:p>
          <a:p>
            <a:pPr algn="ctr" eaLnBrk="1" hangingPunct="1">
              <a:spcBef>
                <a:spcPct val="0"/>
              </a:spcBef>
              <a:buFontTx/>
              <a:buNone/>
            </a:pPr>
            <a:r>
              <a:rPr lang="ru-RU" altLang="ru-RU" sz="2000">
                <a:solidFill>
                  <a:srgbClr val="7030A0"/>
                </a:solidFill>
                <a:latin typeface="Arial Narrow" pitchFamily="34" charset="0"/>
              </a:rPr>
              <a:t>Остальные 2 прививки – АДС-М.</a:t>
            </a:r>
          </a:p>
        </p:txBody>
      </p:sp>
      <p:pic>
        <p:nvPicPr>
          <p:cNvPr id="21512" name="Picture 22" descr="https://openclipart.org/image/800px/svg_to_png/205886/remigho-syrin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3914775"/>
            <a:ext cx="12700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2" descr="https://openclipart.org/image/800px/svg_to_png/205886/remigho-syrin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3914775"/>
            <a:ext cx="12700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2" descr="https://openclipart.org/image/800px/svg_to_png/205886/remigho-syrin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913188"/>
            <a:ext cx="126841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Box 32"/>
          <p:cNvSpPr txBox="1">
            <a:spLocks noChangeArrowheads="1"/>
          </p:cNvSpPr>
          <p:nvPr/>
        </p:nvSpPr>
        <p:spPr bwMode="auto">
          <a:xfrm>
            <a:off x="36513" y="1196975"/>
            <a:ext cx="8990012"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pPr>
            <a:r>
              <a:rPr lang="en-US" altLang="ru-RU" sz="2400">
                <a:solidFill>
                  <a:srgbClr val="7030A0"/>
                </a:solidFill>
              </a:rPr>
              <a:t>	</a:t>
            </a:r>
            <a:r>
              <a:rPr lang="ru-RU" altLang="ru-RU" sz="2400">
                <a:solidFill>
                  <a:srgbClr val="7030A0"/>
                </a:solidFill>
                <a:latin typeface="Arial Narrow" pitchFamily="34" charset="0"/>
              </a:rPr>
              <a:t>Детям старше 6 лет, частично привитым против коклюша-дифтерии-столбняка, для продолжения курса вакцинации и проведения курса ревакцинации целесообразно использовать вакцину АдСбк (Адасель)</a:t>
            </a:r>
          </a:p>
        </p:txBody>
      </p:sp>
      <p:sp>
        <p:nvSpPr>
          <p:cNvPr id="16" name="TextBox 15"/>
          <p:cNvSpPr txBox="1"/>
          <p:nvPr/>
        </p:nvSpPr>
        <p:spPr>
          <a:xfrm>
            <a:off x="52388" y="6308725"/>
            <a:ext cx="9056687" cy="577850"/>
          </a:xfrm>
          <a:prstGeom prst="rect">
            <a:avLst/>
          </a:prstGeom>
          <a:solidFill>
            <a:srgbClr val="FFFF99"/>
          </a:solidFill>
        </p:spPr>
        <p:txBody>
          <a:bodyPr lIns="0" tIns="0" rIns="0" bIns="0" anchor="ctr"/>
          <a:lstStyle/>
          <a:p>
            <a:pPr algn="just" fontAlgn="auto">
              <a:spcBef>
                <a:spcPts val="0"/>
              </a:spcBef>
              <a:spcAft>
                <a:spcPts val="0"/>
              </a:spcAft>
              <a:defRPr/>
            </a:pPr>
            <a:r>
              <a:rPr lang="ru-RU" sz="900" b="0" dirty="0">
                <a:solidFill>
                  <a:srgbClr val="20252C"/>
                </a:solidFill>
                <a:latin typeface="Arial Unicode MS" panose="020B0604020202020204" pitchFamily="34" charset="-128"/>
                <a:ea typeface="Arial Unicode MS" panose="020B0604020202020204" pitchFamily="34" charset="-128"/>
                <a:cs typeface="Arial Unicode MS" panose="020B0604020202020204" pitchFamily="34" charset="-128"/>
              </a:rPr>
              <a:t>Упоминание международных непатентованных наименований /торговых наименований препаратов приведено на данном слайде исключительно в научных целях и не направлено на продвижение, привлечение внимания или акцентирование преимуществ какого-либо препарата или производителя. Информация предназначена исключительно для медицинских работников</a:t>
            </a:r>
            <a:endParaRPr lang="ru-RU" sz="1050" b="0" dirty="0">
              <a:solidFill>
                <a:srgbClr val="20252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85325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2"/>
          <p:cNvSpPr>
            <a:spLocks noGrp="1" noChangeArrowheads="1"/>
          </p:cNvSpPr>
          <p:nvPr>
            <p:ph type="title"/>
          </p:nvPr>
        </p:nvSpPr>
        <p:spPr bwMode="auto">
          <a:xfrm>
            <a:off x="60325" y="1844675"/>
            <a:ext cx="9047163" cy="1939925"/>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l" eaLnBrk="1" hangingPunct="1"/>
            <a:r>
              <a:rPr lang="ru-RU" altLang="ru-RU" sz="2400" b="1" smtClean="0">
                <a:solidFill>
                  <a:srgbClr val="7030A0"/>
                </a:solidFill>
                <a:latin typeface="Arial Narrow" pitchFamily="34" charset="0"/>
              </a:rPr>
              <a:t>	Детям и подросткам, получившим возрастные ревакцинации АДС-М вакциной, в случае неблагоприятной эпидемиологической ситуации в регионе при необходимости профилактики коклюша, АдСбк (Адасель) вакцина может быть рекомендована с интервалом 2 года от последнего введения АДС-М</a:t>
            </a:r>
          </a:p>
        </p:txBody>
      </p:sp>
      <p:sp>
        <p:nvSpPr>
          <p:cNvPr id="22531" name="TextBox 32"/>
          <p:cNvSpPr txBox="1">
            <a:spLocks noChangeArrowheads="1"/>
          </p:cNvSpPr>
          <p:nvPr/>
        </p:nvSpPr>
        <p:spPr bwMode="auto">
          <a:xfrm>
            <a:off x="60325" y="1125538"/>
            <a:ext cx="90773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ru-RU" altLang="ru-RU" sz="2000">
              <a:solidFill>
                <a:srgbClr val="7030A0"/>
              </a:solidFill>
            </a:endParaRPr>
          </a:p>
        </p:txBody>
      </p:sp>
      <p:sp>
        <p:nvSpPr>
          <p:cNvPr id="22532" name="TextBox 1"/>
          <p:cNvSpPr txBox="1">
            <a:spLocks noChangeArrowheads="1"/>
          </p:cNvSpPr>
          <p:nvPr/>
        </p:nvSpPr>
        <p:spPr bwMode="auto">
          <a:xfrm>
            <a:off x="395288" y="5445125"/>
            <a:ext cx="848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ru-RU" altLang="ru-RU" sz="1400">
                <a:solidFill>
                  <a:srgbClr val="000000"/>
                </a:solidFill>
                <a:latin typeface="Times New Roman" pitchFamily="18" charset="0"/>
                <a:ea typeface="Calibri" pitchFamily="34" charset="0"/>
                <a:cs typeface="Times New Roman" pitchFamily="18" charset="0"/>
              </a:rPr>
              <a:t>Информационное письмо ФГБУ «ДНКЦИБ ФМБА России» №01-21/1245 от 02.07.2018 «Современные подходы к вакцинопрофилактике коклюша»</a:t>
            </a:r>
            <a:r>
              <a:rPr lang="ru-RU" altLang="ru-RU" sz="1400">
                <a:latin typeface="Arial" charset="0"/>
                <a:ea typeface="Calibri" pitchFamily="34" charset="0"/>
                <a:cs typeface="Times New Roman" pitchFamily="18" charset="0"/>
              </a:rPr>
              <a:t> </a:t>
            </a:r>
          </a:p>
        </p:txBody>
      </p:sp>
      <p:sp>
        <p:nvSpPr>
          <p:cNvPr id="22533" name="TextBox 32"/>
          <p:cNvSpPr txBox="1">
            <a:spLocks noChangeArrowheads="1"/>
          </p:cNvSpPr>
          <p:nvPr/>
        </p:nvSpPr>
        <p:spPr bwMode="auto">
          <a:xfrm>
            <a:off x="34925" y="-26988"/>
            <a:ext cx="8856663" cy="1076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a:solidFill>
                  <a:srgbClr val="7030A0"/>
                </a:solidFill>
                <a:latin typeface="Arial Unicode MS" pitchFamily="34" charset="-128"/>
                <a:ea typeface="Arial Unicode MS" pitchFamily="34" charset="-128"/>
                <a:cs typeface="Arial Unicode MS" pitchFamily="34" charset="-128"/>
              </a:rPr>
              <a:t>Схема иммунизации против коклюша</a:t>
            </a:r>
          </a:p>
          <a:p>
            <a:pPr algn="ctr" eaLnBrk="1" hangingPunct="1">
              <a:spcBef>
                <a:spcPct val="0"/>
              </a:spcBef>
              <a:buFontTx/>
              <a:buNone/>
            </a:pPr>
            <a:r>
              <a:rPr lang="ru-RU" altLang="ru-RU">
                <a:solidFill>
                  <a:srgbClr val="7030A0"/>
                </a:solidFill>
                <a:latin typeface="Arial Unicode MS" pitchFamily="34" charset="-128"/>
                <a:ea typeface="Arial Unicode MS" pitchFamily="34" charset="-128"/>
                <a:cs typeface="Arial Unicode MS" pitchFamily="34" charset="-128"/>
              </a:rPr>
              <a:t> лиц старше 6 лет </a:t>
            </a:r>
          </a:p>
        </p:txBody>
      </p:sp>
      <p:pic>
        <p:nvPicPr>
          <p:cNvPr id="22534" name="Picture 19" descr="https://previews.123rf.com/images/drmicrobe/drmicrobe1702/drmicrobe170200697/73932325-bacteria-bordetella-pertussis-3d-illustration-gram-negative-coccobacilli-bacteria-which-cause-child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3860800"/>
            <a:ext cx="233838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7950" y="6237288"/>
            <a:ext cx="9056688" cy="577850"/>
          </a:xfrm>
          <a:prstGeom prst="rect">
            <a:avLst/>
          </a:prstGeom>
          <a:solidFill>
            <a:srgbClr val="FFFF99"/>
          </a:solidFill>
        </p:spPr>
        <p:txBody>
          <a:bodyPr lIns="0" tIns="0" rIns="0" bIns="0" anchor="ctr"/>
          <a:lstStyle/>
          <a:p>
            <a:pPr algn="just" fontAlgn="auto">
              <a:spcBef>
                <a:spcPts val="0"/>
              </a:spcBef>
              <a:spcAft>
                <a:spcPts val="0"/>
              </a:spcAft>
              <a:defRPr/>
            </a:pPr>
            <a:r>
              <a:rPr lang="ru-RU" sz="900" b="0" dirty="0">
                <a:solidFill>
                  <a:srgbClr val="20252C"/>
                </a:solidFill>
                <a:latin typeface="Arial Unicode MS" panose="020B0604020202020204" pitchFamily="34" charset="-128"/>
                <a:ea typeface="Arial Unicode MS" panose="020B0604020202020204" pitchFamily="34" charset="-128"/>
                <a:cs typeface="Arial Unicode MS" panose="020B0604020202020204" pitchFamily="34" charset="-128"/>
              </a:rPr>
              <a:t>Упоминание международных непатентованных наименований /торговых наименований препаратов приведено на данном слайде исключительно в научных целях и не направлено на продвижение, привлечение внимания или акцентирование преимуществ какого-либо препарата или производителя. Информация предназначена исключительно для медицинских работников</a:t>
            </a:r>
            <a:endParaRPr lang="ru-RU" sz="1050" b="0" dirty="0">
              <a:solidFill>
                <a:srgbClr val="20252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915531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043608" y="260648"/>
            <a:ext cx="7890080" cy="6597352"/>
          </a:xfrm>
        </p:spPr>
        <p:txBody>
          <a:bodyPr>
            <a:normAutofit fontScale="70000" lnSpcReduction="20000"/>
          </a:bodyPr>
          <a:lstStyle/>
          <a:p>
            <a:pPr marL="82296" indent="0">
              <a:buNone/>
            </a:pPr>
            <a:r>
              <a:rPr lang="ru-RU" dirty="0"/>
              <a:t>С учётом высокой заболеваемости коклюшем детей дошкольного и </a:t>
            </a:r>
            <a:r>
              <a:rPr lang="ru-RU" dirty="0" smtClean="0"/>
              <a:t>школьного возраста</a:t>
            </a:r>
            <a:r>
              <a:rPr lang="ru-RU" dirty="0"/>
              <a:t>, </a:t>
            </a:r>
            <a:r>
              <a:rPr lang="ru-RU" dirty="0" err="1"/>
              <a:t>непривитые</a:t>
            </a:r>
            <a:r>
              <a:rPr lang="ru-RU" dirty="0"/>
              <a:t> дети старше 6 лет могут быть привиты вакциной </a:t>
            </a:r>
            <a:r>
              <a:rPr lang="ru-RU" dirty="0" err="1"/>
              <a:t>Адасель</a:t>
            </a:r>
            <a:r>
              <a:rPr lang="ru-RU" dirty="0"/>
              <a:t> по </a:t>
            </a:r>
            <a:r>
              <a:rPr lang="ru-RU" dirty="0" smtClean="0"/>
              <a:t>схеме.</a:t>
            </a:r>
          </a:p>
          <a:p>
            <a:pPr marL="82296" indent="0">
              <a:buNone/>
            </a:pPr>
            <a:endParaRPr lang="ru-RU" dirty="0"/>
          </a:p>
          <a:p>
            <a:pPr marL="82296" indent="0">
              <a:buNone/>
            </a:pPr>
            <a:r>
              <a:rPr lang="ru-RU" dirty="0"/>
              <a:t>С целью поддержания иммунитета против коклюша детям старше 6 лет, </a:t>
            </a:r>
            <a:r>
              <a:rPr lang="ru-RU" dirty="0" smtClean="0"/>
              <a:t>ранее полностью </a:t>
            </a:r>
            <a:r>
              <a:rPr lang="ru-RU" dirty="0"/>
              <a:t>привитым, для плановой ревакцинации в 6-7 лет и 14 лет, а также </a:t>
            </a:r>
            <a:r>
              <a:rPr lang="ru-RU" dirty="0" smtClean="0"/>
              <a:t>для возрастных </a:t>
            </a:r>
            <a:r>
              <a:rPr lang="ru-RU" dirty="0"/>
              <a:t>ревакцинаций взрослых, вместо АДС-М целесообразно использовать </a:t>
            </a:r>
            <a:r>
              <a:rPr lang="ru-RU" dirty="0" smtClean="0"/>
              <a:t>вакцину </a:t>
            </a:r>
            <a:r>
              <a:rPr lang="ru-RU" dirty="0" err="1" smtClean="0"/>
              <a:t>Адасель</a:t>
            </a:r>
            <a:r>
              <a:rPr lang="ru-RU" dirty="0" smtClean="0"/>
              <a:t> </a:t>
            </a:r>
            <a:r>
              <a:rPr lang="ru-RU" dirty="0"/>
              <a:t>(</a:t>
            </a:r>
            <a:r>
              <a:rPr lang="ru-RU" dirty="0" err="1"/>
              <a:t>АдСбк</a:t>
            </a:r>
            <a:r>
              <a:rPr lang="ru-RU" dirty="0" smtClean="0"/>
              <a:t>);</a:t>
            </a:r>
          </a:p>
          <a:p>
            <a:pPr marL="82296" indent="0">
              <a:buNone/>
            </a:pPr>
            <a:endParaRPr lang="ru-RU" dirty="0"/>
          </a:p>
          <a:p>
            <a:pPr marL="82296" indent="0">
              <a:buNone/>
            </a:pPr>
            <a:r>
              <a:rPr lang="ru-RU" dirty="0"/>
              <a:t>Детям и подросткам, недавно получившим возрастные ревакцинации АДС-М, </a:t>
            </a:r>
            <a:r>
              <a:rPr lang="ru-RU" dirty="0" smtClean="0"/>
              <a:t>при необходимости </a:t>
            </a:r>
            <a:r>
              <a:rPr lang="ru-RU" dirty="0"/>
              <a:t>профилактики коклюша минимальный интервал между АДС-М и </a:t>
            </a:r>
            <a:r>
              <a:rPr lang="ru-RU" dirty="0" err="1"/>
              <a:t>АдСбк</a:t>
            </a:r>
            <a:endParaRPr lang="ru-RU" dirty="0"/>
          </a:p>
          <a:p>
            <a:pPr marL="82296" indent="0">
              <a:buNone/>
            </a:pPr>
            <a:r>
              <a:rPr lang="ru-RU" dirty="0"/>
              <a:t>может составлять 1 мес</a:t>
            </a:r>
            <a:r>
              <a:rPr lang="ru-RU" dirty="0" smtClean="0"/>
              <a:t>.</a:t>
            </a:r>
          </a:p>
          <a:p>
            <a:pPr marL="82296" indent="0">
              <a:buNone/>
            </a:pPr>
            <a:endParaRPr lang="ru-RU" dirty="0"/>
          </a:p>
          <a:p>
            <a:pPr marL="82296" indent="0">
              <a:buNone/>
            </a:pPr>
            <a:r>
              <a:rPr lang="ru-RU" sz="1900" i="1" dirty="0" smtClean="0"/>
              <a:t>(1</a:t>
            </a:r>
            <a:r>
              <a:rPr lang="ru-RU" sz="1900" i="1" dirty="0"/>
              <a:t>. Приказ Министерства здравоохранения РФ от 21.03.2014 г №125н «Об утверждении</a:t>
            </a:r>
          </a:p>
          <a:p>
            <a:pPr marL="82296" indent="0">
              <a:buNone/>
            </a:pPr>
            <a:r>
              <a:rPr lang="ru-RU" sz="1900" i="1" dirty="0"/>
              <a:t>национального календаря профилактических прививок и календаря прививок по</a:t>
            </a:r>
          </a:p>
          <a:p>
            <a:pPr marL="82296" indent="0">
              <a:buNone/>
            </a:pPr>
            <a:r>
              <a:rPr lang="ru-RU" sz="1900" i="1" dirty="0"/>
              <a:t>эпидемическим показаниям» (в ред. Приказа МЗ РФ№175н от 13.04.2017 г.);</a:t>
            </a:r>
          </a:p>
          <a:p>
            <a:pPr marL="82296" indent="0">
              <a:buNone/>
            </a:pPr>
            <a:r>
              <a:rPr lang="ru-RU" sz="1900" i="1" dirty="0"/>
              <a:t>2. Вакцины против коклюша: позиция ВОЗ, август 2015. Еженедельный</a:t>
            </a:r>
          </a:p>
          <a:p>
            <a:pPr marL="82296" indent="0">
              <a:buNone/>
            </a:pPr>
            <a:r>
              <a:rPr lang="ru-RU" sz="1900" i="1" dirty="0"/>
              <a:t>эпидемиологический бюллетень, № 35, 2015, </a:t>
            </a:r>
            <a:r>
              <a:rPr lang="ru-RU" sz="1900" i="1"/>
              <a:t>433-460</a:t>
            </a:r>
            <a:r>
              <a:rPr lang="ru-RU" sz="1900" i="1" smtClean="0"/>
              <a:t>;)</a:t>
            </a:r>
            <a:endParaRPr lang="ru-RU" sz="1900" dirty="0"/>
          </a:p>
        </p:txBody>
      </p:sp>
    </p:spTree>
    <p:extLst>
      <p:ext uri="{BB962C8B-B14F-4D97-AF65-F5344CB8AC3E}">
        <p14:creationId xmlns:p14="http://schemas.microsoft.com/office/powerpoint/2010/main" val="1194693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790" y="332656"/>
            <a:ext cx="8755660" cy="4962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6037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solidFill>
                  <a:srgbClr val="FF0000"/>
                </a:solidFill>
                <a:effectLst/>
              </a:rPr>
              <a:t>Вакцинация</a:t>
            </a:r>
            <a:r>
              <a:rPr lang="ru-RU" sz="2400" b="1" dirty="0">
                <a:solidFill>
                  <a:srgbClr val="FF0000"/>
                </a:solidFill>
                <a:effectLst/>
              </a:rPr>
              <a:t> </a:t>
            </a:r>
            <a:r>
              <a:rPr lang="ru-RU" sz="2400" b="1" dirty="0" smtClean="0">
                <a:solidFill>
                  <a:srgbClr val="FF0000"/>
                </a:solidFill>
                <a:effectLst/>
              </a:rPr>
              <a:t> беременных</a:t>
            </a:r>
            <a:r>
              <a:rPr lang="ru-RU" sz="2400" b="1" dirty="0">
                <a:solidFill>
                  <a:srgbClr val="FF0000"/>
                </a:solidFill>
                <a:effectLst/>
              </a:rPr>
              <a:t> </a:t>
            </a:r>
            <a:r>
              <a:rPr lang="ru-RU" sz="2400" b="1" dirty="0" smtClean="0">
                <a:solidFill>
                  <a:srgbClr val="FF0000"/>
                </a:solidFill>
                <a:effectLst/>
              </a:rPr>
              <a:t>  женщин</a:t>
            </a:r>
            <a:r>
              <a:rPr lang="ru-RU" sz="2400" dirty="0">
                <a:effectLst/>
              </a:rPr>
              <a:t/>
            </a:r>
            <a:br>
              <a:rPr lang="ru-RU" sz="2400" dirty="0">
                <a:effectLst/>
              </a:rPr>
            </a:br>
            <a:endParaRPr lang="ru-RU" sz="2400" dirty="0"/>
          </a:p>
        </p:txBody>
      </p:sp>
      <p:sp>
        <p:nvSpPr>
          <p:cNvPr id="3" name="Объект 2"/>
          <p:cNvSpPr>
            <a:spLocks noGrp="1"/>
          </p:cNvSpPr>
          <p:nvPr>
            <p:ph idx="1"/>
          </p:nvPr>
        </p:nvSpPr>
        <p:spPr>
          <a:xfrm>
            <a:off x="1435608" y="1124744"/>
            <a:ext cx="7498080" cy="5123656"/>
          </a:xfrm>
        </p:spPr>
        <p:txBody>
          <a:bodyPr>
            <a:normAutofit/>
          </a:bodyPr>
          <a:lstStyle/>
          <a:p>
            <a:endParaRPr lang="ru-RU" dirty="0"/>
          </a:p>
          <a:p>
            <a:pPr marL="82296" indent="0">
              <a:buNone/>
            </a:pPr>
            <a:r>
              <a:rPr lang="ru-RU" sz="2400" dirty="0" smtClean="0"/>
              <a:t>Национальные программы</a:t>
            </a:r>
            <a:r>
              <a:rPr lang="ru-RU" sz="2400" dirty="0"/>
              <a:t> </a:t>
            </a:r>
            <a:r>
              <a:rPr lang="ru-RU" sz="2400" dirty="0" smtClean="0"/>
              <a:t>могут</a:t>
            </a:r>
            <a:r>
              <a:rPr lang="ru-RU" sz="2400" dirty="0"/>
              <a:t> </a:t>
            </a:r>
            <a:r>
              <a:rPr lang="ru-RU" sz="2400" dirty="0" smtClean="0"/>
              <a:t>рассматривать</a:t>
            </a:r>
            <a:r>
              <a:rPr lang="ru-RU" sz="2400" dirty="0"/>
              <a:t> </a:t>
            </a:r>
            <a:r>
              <a:rPr lang="ru-RU" sz="2400" dirty="0" smtClean="0"/>
              <a:t>вакцинацию</a:t>
            </a:r>
            <a:r>
              <a:rPr lang="ru-RU" sz="2400" dirty="0"/>
              <a:t> </a:t>
            </a:r>
            <a:r>
              <a:rPr lang="ru-RU" sz="2400" dirty="0" smtClean="0"/>
              <a:t>беременных</a:t>
            </a:r>
            <a:r>
              <a:rPr lang="ru-RU" sz="2400" dirty="0"/>
              <a:t> </a:t>
            </a:r>
            <a:r>
              <a:rPr lang="ru-RU" sz="2400" b="1" dirty="0" smtClean="0">
                <a:solidFill>
                  <a:srgbClr val="0070C0"/>
                </a:solidFill>
              </a:rPr>
              <a:t>женщин</a:t>
            </a:r>
            <a:r>
              <a:rPr lang="ru-RU" sz="2400" b="1" dirty="0">
                <a:solidFill>
                  <a:srgbClr val="0070C0"/>
                </a:solidFill>
              </a:rPr>
              <a:t> </a:t>
            </a:r>
            <a:r>
              <a:rPr lang="ru-RU" sz="2400" b="1" dirty="0" smtClean="0">
                <a:solidFill>
                  <a:srgbClr val="0070C0"/>
                </a:solidFill>
              </a:rPr>
              <a:t> 1  дозой</a:t>
            </a:r>
            <a:r>
              <a:rPr lang="ru-RU" sz="2400" b="1" dirty="0">
                <a:solidFill>
                  <a:srgbClr val="0070C0"/>
                </a:solidFill>
              </a:rPr>
              <a:t> </a:t>
            </a:r>
            <a:r>
              <a:rPr lang="ru-RU" sz="2400" b="1" dirty="0" err="1" smtClean="0">
                <a:solidFill>
                  <a:srgbClr val="0070C0"/>
                </a:solidFill>
              </a:rPr>
              <a:t>АбКДС</a:t>
            </a:r>
            <a:r>
              <a:rPr lang="ru-RU" sz="2400" b="1" dirty="0" smtClean="0">
                <a:solidFill>
                  <a:srgbClr val="0070C0"/>
                </a:solidFill>
              </a:rPr>
              <a:t>-М</a:t>
            </a:r>
            <a:r>
              <a:rPr lang="ru-RU" sz="2400" b="1" dirty="0">
                <a:solidFill>
                  <a:srgbClr val="0070C0"/>
                </a:solidFill>
              </a:rPr>
              <a:t> </a:t>
            </a:r>
            <a:r>
              <a:rPr lang="ru-RU" sz="2400" b="1" dirty="0" smtClean="0">
                <a:solidFill>
                  <a:srgbClr val="0070C0"/>
                </a:solidFill>
              </a:rPr>
              <a:t>вакцины</a:t>
            </a:r>
            <a:r>
              <a:rPr lang="ru-RU" sz="2400" b="1" dirty="0">
                <a:solidFill>
                  <a:srgbClr val="0070C0"/>
                </a:solidFill>
              </a:rPr>
              <a:t> </a:t>
            </a:r>
            <a:r>
              <a:rPr lang="ru-RU" sz="2400" b="1" dirty="0" smtClean="0">
                <a:solidFill>
                  <a:srgbClr val="0070C0"/>
                </a:solidFill>
              </a:rPr>
              <a:t>(</a:t>
            </a:r>
            <a:r>
              <a:rPr lang="ru-RU" sz="2400" b="1" dirty="0">
                <a:solidFill>
                  <a:srgbClr val="0070C0"/>
                </a:solidFill>
              </a:rPr>
              <a:t> </a:t>
            </a:r>
            <a:r>
              <a:rPr lang="ru-RU" sz="2400" b="1" dirty="0" smtClean="0">
                <a:solidFill>
                  <a:srgbClr val="0070C0"/>
                </a:solidFill>
              </a:rPr>
              <a:t>во 2- м  или  3 –м  триместре и</a:t>
            </a:r>
            <a:r>
              <a:rPr lang="ru-RU" sz="2400" b="1" dirty="0">
                <a:solidFill>
                  <a:srgbClr val="0070C0"/>
                </a:solidFill>
              </a:rPr>
              <a:t> </a:t>
            </a:r>
            <a:r>
              <a:rPr lang="ru-RU" sz="2400" b="1" dirty="0" smtClean="0">
                <a:solidFill>
                  <a:srgbClr val="0070C0"/>
                </a:solidFill>
              </a:rPr>
              <a:t>предпочтительно</a:t>
            </a:r>
            <a:r>
              <a:rPr lang="ru-RU" sz="2400" b="1" dirty="0">
                <a:solidFill>
                  <a:srgbClr val="0070C0"/>
                </a:solidFill>
              </a:rPr>
              <a:t> </a:t>
            </a:r>
            <a:r>
              <a:rPr lang="ru-RU" sz="2400" b="1" dirty="0" smtClean="0">
                <a:solidFill>
                  <a:srgbClr val="0070C0"/>
                </a:solidFill>
              </a:rPr>
              <a:t> минимум за</a:t>
            </a:r>
            <a:r>
              <a:rPr lang="ru-RU" sz="2400" b="1" dirty="0">
                <a:solidFill>
                  <a:srgbClr val="0070C0"/>
                </a:solidFill>
              </a:rPr>
              <a:t> </a:t>
            </a:r>
            <a:r>
              <a:rPr lang="ru-RU" sz="2400" b="1" dirty="0" smtClean="0">
                <a:solidFill>
                  <a:srgbClr val="0070C0"/>
                </a:solidFill>
              </a:rPr>
              <a:t>15 </a:t>
            </a:r>
            <a:r>
              <a:rPr lang="ru-RU" sz="2400" b="1" dirty="0">
                <a:solidFill>
                  <a:srgbClr val="0070C0"/>
                </a:solidFill>
              </a:rPr>
              <a:t> </a:t>
            </a:r>
            <a:r>
              <a:rPr lang="ru-RU" sz="2400" b="1" dirty="0" smtClean="0">
                <a:solidFill>
                  <a:srgbClr val="0070C0"/>
                </a:solidFill>
              </a:rPr>
              <a:t>дней</a:t>
            </a:r>
            <a:r>
              <a:rPr lang="ru-RU" sz="2400" b="1" dirty="0">
                <a:solidFill>
                  <a:srgbClr val="0070C0"/>
                </a:solidFill>
              </a:rPr>
              <a:t> </a:t>
            </a:r>
            <a:r>
              <a:rPr lang="ru-RU" sz="2400" b="1" dirty="0" smtClean="0">
                <a:solidFill>
                  <a:srgbClr val="0070C0"/>
                </a:solidFill>
              </a:rPr>
              <a:t> до</a:t>
            </a:r>
            <a:r>
              <a:rPr lang="ru-RU" sz="2400" b="1" dirty="0">
                <a:solidFill>
                  <a:srgbClr val="0070C0"/>
                </a:solidFill>
              </a:rPr>
              <a:t> </a:t>
            </a:r>
            <a:r>
              <a:rPr lang="ru-RU" sz="2400" b="1" dirty="0" smtClean="0">
                <a:solidFill>
                  <a:srgbClr val="0070C0"/>
                </a:solidFill>
              </a:rPr>
              <a:t>окончания</a:t>
            </a:r>
            <a:r>
              <a:rPr lang="ru-RU" sz="2400" b="1" dirty="0">
                <a:solidFill>
                  <a:srgbClr val="0070C0"/>
                </a:solidFill>
              </a:rPr>
              <a:t> </a:t>
            </a:r>
            <a:r>
              <a:rPr lang="ru-RU" sz="2400" b="1" dirty="0" smtClean="0">
                <a:solidFill>
                  <a:srgbClr val="0070C0"/>
                </a:solidFill>
              </a:rPr>
              <a:t>беременности) </a:t>
            </a:r>
            <a:r>
              <a:rPr lang="ru-RU" sz="2400" dirty="0"/>
              <a:t> </a:t>
            </a:r>
            <a:r>
              <a:rPr lang="ru-RU" sz="2400" dirty="0" smtClean="0"/>
              <a:t>в</a:t>
            </a:r>
            <a:r>
              <a:rPr lang="ru-RU" sz="2400" dirty="0"/>
              <a:t> </a:t>
            </a:r>
            <a:r>
              <a:rPr lang="ru-RU" sz="2400" dirty="0" smtClean="0"/>
              <a:t>качестве</a:t>
            </a:r>
            <a:r>
              <a:rPr lang="ru-RU" sz="2400" dirty="0"/>
              <a:t> </a:t>
            </a:r>
            <a:r>
              <a:rPr lang="ru-RU" sz="2400" dirty="0" smtClean="0"/>
              <a:t>стратегии, </a:t>
            </a:r>
            <a:r>
              <a:rPr lang="ru-RU" sz="2400" dirty="0"/>
              <a:t> </a:t>
            </a:r>
            <a:r>
              <a:rPr lang="ru-RU" sz="2400" dirty="0" smtClean="0"/>
              <a:t>осуществляемой</a:t>
            </a:r>
            <a:r>
              <a:rPr lang="ru-RU" sz="2400" dirty="0"/>
              <a:t> </a:t>
            </a:r>
            <a:r>
              <a:rPr lang="ru-RU" sz="2400" dirty="0" smtClean="0"/>
              <a:t>дополнительно</a:t>
            </a:r>
            <a:r>
              <a:rPr lang="ru-RU" sz="2400" dirty="0"/>
              <a:t> </a:t>
            </a:r>
            <a:r>
              <a:rPr lang="ru-RU" sz="2400" dirty="0" smtClean="0"/>
              <a:t>к</a:t>
            </a:r>
            <a:r>
              <a:rPr lang="ru-RU" sz="2400" dirty="0"/>
              <a:t> </a:t>
            </a:r>
            <a:r>
              <a:rPr lang="ru-RU" sz="2400" dirty="0" smtClean="0"/>
              <a:t>плановой</a:t>
            </a:r>
            <a:r>
              <a:rPr lang="ru-RU" sz="2400" dirty="0"/>
              <a:t> </a:t>
            </a:r>
            <a:r>
              <a:rPr lang="ru-RU" sz="2400" dirty="0" smtClean="0"/>
              <a:t>вакцинации</a:t>
            </a:r>
            <a:r>
              <a:rPr lang="ru-RU" sz="2400" dirty="0"/>
              <a:t> </a:t>
            </a:r>
            <a:r>
              <a:rPr lang="ru-RU" sz="2400" dirty="0" smtClean="0"/>
              <a:t>младенцев</a:t>
            </a:r>
            <a:r>
              <a:rPr lang="ru-RU" sz="2400" dirty="0"/>
              <a:t> </a:t>
            </a:r>
            <a:r>
              <a:rPr lang="ru-RU" sz="2400" dirty="0" smtClean="0"/>
              <a:t>против</a:t>
            </a:r>
            <a:r>
              <a:rPr lang="ru-RU" sz="2400" dirty="0"/>
              <a:t> </a:t>
            </a:r>
            <a:r>
              <a:rPr lang="ru-RU" sz="2400" dirty="0" smtClean="0"/>
              <a:t>коклюша</a:t>
            </a:r>
            <a:r>
              <a:rPr lang="ru-RU" sz="2400" dirty="0"/>
              <a:t> </a:t>
            </a:r>
            <a:r>
              <a:rPr lang="ru-RU" sz="2400" dirty="0" smtClean="0"/>
              <a:t>в</a:t>
            </a:r>
            <a:r>
              <a:rPr lang="ru-RU" sz="2400" dirty="0"/>
              <a:t> </a:t>
            </a:r>
            <a:r>
              <a:rPr lang="ru-RU" sz="2400" dirty="0" smtClean="0"/>
              <a:t>странах</a:t>
            </a:r>
            <a:r>
              <a:rPr lang="ru-RU" sz="2400" dirty="0"/>
              <a:t> </a:t>
            </a:r>
            <a:r>
              <a:rPr lang="ru-RU" sz="2400" dirty="0" smtClean="0"/>
              <a:t>или</a:t>
            </a:r>
            <a:r>
              <a:rPr lang="ru-RU" sz="2400" dirty="0"/>
              <a:t> </a:t>
            </a:r>
            <a:r>
              <a:rPr lang="ru-RU" sz="2400" dirty="0" smtClean="0"/>
              <a:t>условиях</a:t>
            </a:r>
            <a:r>
              <a:rPr lang="ru-RU" sz="2400" dirty="0"/>
              <a:t> </a:t>
            </a:r>
            <a:r>
              <a:rPr lang="ru-RU" sz="2400" dirty="0" smtClean="0"/>
              <a:t>с</a:t>
            </a:r>
            <a:r>
              <a:rPr lang="ru-RU" sz="2400" dirty="0"/>
              <a:t> </a:t>
            </a:r>
            <a:r>
              <a:rPr lang="ru-RU" sz="2400" dirty="0" smtClean="0"/>
              <a:t>высокой</a:t>
            </a:r>
            <a:r>
              <a:rPr lang="ru-RU" sz="2400" dirty="0"/>
              <a:t> </a:t>
            </a:r>
            <a:r>
              <a:rPr lang="ru-RU" sz="2400" dirty="0" smtClean="0"/>
              <a:t>или</a:t>
            </a:r>
            <a:r>
              <a:rPr lang="ru-RU" sz="2400" dirty="0"/>
              <a:t> </a:t>
            </a:r>
            <a:r>
              <a:rPr lang="ru-RU" sz="2400" dirty="0" smtClean="0"/>
              <a:t>увеличивающейся заболеваемостью/</a:t>
            </a:r>
            <a:r>
              <a:rPr lang="ru-RU" sz="2400" dirty="0"/>
              <a:t> </a:t>
            </a:r>
            <a:r>
              <a:rPr lang="ru-RU" sz="2400" dirty="0" smtClean="0"/>
              <a:t>смертностью</a:t>
            </a:r>
            <a:r>
              <a:rPr lang="ru-RU" sz="2400" dirty="0"/>
              <a:t> </a:t>
            </a:r>
            <a:r>
              <a:rPr lang="ru-RU" sz="2400" dirty="0" smtClean="0"/>
              <a:t>среди младенцев. </a:t>
            </a:r>
            <a:endParaRPr lang="ru-RU" sz="2400" dirty="0"/>
          </a:p>
          <a:p>
            <a:pPr marL="82296" indent="0">
              <a:buNone/>
            </a:pPr>
            <a:endParaRPr lang="ru-RU" dirty="0"/>
          </a:p>
        </p:txBody>
      </p:sp>
    </p:spTree>
    <p:extLst>
      <p:ext uri="{BB962C8B-B14F-4D97-AF65-F5344CB8AC3E}">
        <p14:creationId xmlns:p14="http://schemas.microsoft.com/office/powerpoint/2010/main" val="3256534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err="1"/>
              <a:t>Полиовакцины</a:t>
            </a:r>
            <a:r>
              <a:rPr lang="ru-RU" sz="2800" b="1" dirty="0"/>
              <a:t>: документ по позиции ВОЗ, март 2016</a:t>
            </a:r>
            <a:endParaRPr lang="ru-RU" sz="2800" dirty="0"/>
          </a:p>
        </p:txBody>
      </p:sp>
      <p:sp>
        <p:nvSpPr>
          <p:cNvPr id="3" name="Объект 2"/>
          <p:cNvSpPr>
            <a:spLocks noGrp="1"/>
          </p:cNvSpPr>
          <p:nvPr>
            <p:ph idx="1"/>
          </p:nvPr>
        </p:nvSpPr>
        <p:spPr>
          <a:xfrm>
            <a:off x="1259632" y="1447800"/>
            <a:ext cx="7674056" cy="4800600"/>
          </a:xfrm>
        </p:spPr>
        <p:txBody>
          <a:bodyPr>
            <a:normAutofit fontScale="70000" lnSpcReduction="20000"/>
          </a:bodyPr>
          <a:lstStyle/>
          <a:p>
            <a:r>
              <a:rPr lang="ru-RU" dirty="0"/>
              <a:t>Широкое, постоянное использование </a:t>
            </a:r>
            <a:r>
              <a:rPr lang="ru-RU" dirty="0" err="1"/>
              <a:t>полиовакцин</a:t>
            </a:r>
            <a:r>
              <a:rPr lang="ru-RU" dirty="0"/>
              <a:t> в мире, начиная </a:t>
            </a:r>
            <a:r>
              <a:rPr lang="ru-RU" b="1" dirty="0"/>
              <a:t>с 1988 </a:t>
            </a:r>
            <a:r>
              <a:rPr lang="ru-RU" b="1" dirty="0" smtClean="0"/>
              <a:t>года, привело </a:t>
            </a:r>
            <a:r>
              <a:rPr lang="ru-RU" b="1" dirty="0"/>
              <a:t>к резкому снижению заболеваемости полиомиелитом более чем на 99% </a:t>
            </a:r>
            <a:r>
              <a:rPr lang="ru-RU" dirty="0" smtClean="0"/>
              <a:t>в глобальном </a:t>
            </a:r>
            <a:r>
              <a:rPr lang="ru-RU" dirty="0"/>
              <a:t>контексте, а число эндемичных стран к 2015 году снизилось со 125 до 2-х</a:t>
            </a:r>
          </a:p>
          <a:p>
            <a:pPr marL="82296" indent="0">
              <a:buNone/>
            </a:pPr>
            <a:r>
              <a:rPr lang="ru-RU" b="1" dirty="0"/>
              <a:t>(Пакистан и Афганистан</a:t>
            </a:r>
            <a:r>
              <a:rPr lang="ru-RU" b="1" dirty="0" smtClean="0"/>
              <a:t>).</a:t>
            </a:r>
          </a:p>
          <a:p>
            <a:r>
              <a:rPr lang="ru-RU" dirty="0" smtClean="0"/>
              <a:t> </a:t>
            </a:r>
            <a:r>
              <a:rPr lang="ru-RU" dirty="0"/>
              <a:t>Все 359 зарегистрированных с начала 2014 года </a:t>
            </a:r>
            <a:r>
              <a:rPr lang="ru-RU" dirty="0" smtClean="0"/>
              <a:t>случаев паралитического </a:t>
            </a:r>
            <a:r>
              <a:rPr lang="ru-RU" dirty="0"/>
              <a:t>полиомиелита были вызваны ДПВ типа 1 (ДПВ1</a:t>
            </a:r>
            <a:r>
              <a:rPr lang="ru-RU" dirty="0" smtClean="0"/>
              <a:t>). </a:t>
            </a:r>
            <a:r>
              <a:rPr lang="ru-RU" b="1" dirty="0" smtClean="0"/>
              <a:t>В 2015 </a:t>
            </a:r>
            <a:r>
              <a:rPr lang="ru-RU" b="1" dirty="0"/>
              <a:t>году было зарегистрировано только 73 случая </a:t>
            </a:r>
            <a:r>
              <a:rPr lang="ru-RU" dirty="0"/>
              <a:t>полиомиелита, вызванного </a:t>
            </a:r>
            <a:r>
              <a:rPr lang="ru-RU" dirty="0" smtClean="0"/>
              <a:t>ДПВ.</a:t>
            </a:r>
          </a:p>
          <a:p>
            <a:r>
              <a:rPr lang="ru-RU" dirty="0"/>
              <a:t>Последний случай полиомиелита, вызванный естественно циркулирующим ДПВ типа 2 (ДПВ2), наблюдался в Индии в 1999 году.</a:t>
            </a:r>
          </a:p>
          <a:p>
            <a:r>
              <a:rPr lang="ru-RU" dirty="0"/>
              <a:t>Глобальная ликвидация ДПВ2 была сертифицирована в 2015 году.</a:t>
            </a:r>
          </a:p>
          <a:p>
            <a:endParaRPr lang="ru-RU" dirty="0"/>
          </a:p>
        </p:txBody>
      </p:sp>
    </p:spTree>
    <p:extLst>
      <p:ext uri="{BB962C8B-B14F-4D97-AF65-F5344CB8AC3E}">
        <p14:creationId xmlns:p14="http://schemas.microsoft.com/office/powerpoint/2010/main" val="388913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4294967295"/>
          </p:nvPr>
        </p:nvSpPr>
        <p:spPr>
          <a:xfrm>
            <a:off x="539750" y="1341438"/>
            <a:ext cx="4464050" cy="4899025"/>
          </a:xfrm>
        </p:spPr>
        <p:txBody>
          <a:bodyPr/>
          <a:lstStyle/>
          <a:p>
            <a:pPr marL="365125" indent="-255588" algn="ctr">
              <a:buFont typeface="Wingdings" pitchFamily="2" charset="2"/>
              <a:buNone/>
            </a:pPr>
            <a:r>
              <a:rPr lang="ru-RU" altLang="ru-RU" sz="2700" b="1" u="sng" smtClean="0">
                <a:solidFill>
                  <a:srgbClr val="00007F"/>
                </a:solidFill>
                <a:latin typeface="Calibri" pitchFamily="34" charset="0"/>
              </a:rPr>
              <a:t>Основные факты:</a:t>
            </a:r>
          </a:p>
          <a:p>
            <a:pPr marL="365125" indent="-255588" algn="ctr">
              <a:buFont typeface="Wingdings" pitchFamily="2" charset="2"/>
              <a:buNone/>
            </a:pPr>
            <a:endParaRPr lang="ru-RU" altLang="ru-RU" sz="2700" b="1" u="sng" smtClean="0">
              <a:solidFill>
                <a:srgbClr val="00007F"/>
              </a:solidFill>
              <a:latin typeface="Calibri" pitchFamily="34" charset="0"/>
            </a:endParaRPr>
          </a:p>
          <a:p>
            <a:pPr marL="365125" indent="-255588">
              <a:spcBef>
                <a:spcPct val="0"/>
              </a:spcBef>
              <a:spcAft>
                <a:spcPts val="1800"/>
              </a:spcAft>
            </a:pPr>
            <a:r>
              <a:rPr lang="ru-RU" altLang="ru-RU" sz="2000" b="1" smtClean="0">
                <a:solidFill>
                  <a:srgbClr val="00007F"/>
                </a:solidFill>
                <a:latin typeface="Calibri" pitchFamily="34" charset="0"/>
              </a:rPr>
              <a:t>Глобальный уровень охвата вакцинацией держится на стабильном уровне.</a:t>
            </a:r>
          </a:p>
          <a:p>
            <a:pPr marL="365125" indent="-255588">
              <a:spcBef>
                <a:spcPct val="0"/>
              </a:spcBef>
              <a:spcAft>
                <a:spcPts val="1800"/>
              </a:spcAft>
            </a:pPr>
            <a:r>
              <a:rPr lang="ru-RU" altLang="ru-RU" sz="2000" b="1" smtClean="0">
                <a:solidFill>
                  <a:srgbClr val="00007F"/>
                </a:solidFill>
                <a:latin typeface="Calibri" pitchFamily="34" charset="0"/>
              </a:rPr>
              <a:t>В настоящее время иммунизация позволяет предотвращать предположительно от 2 до 3 миллионов случаев смерти в год.</a:t>
            </a:r>
          </a:p>
          <a:p>
            <a:pPr marL="365125" indent="-255588">
              <a:spcBef>
                <a:spcPct val="0"/>
              </a:spcBef>
              <a:spcAft>
                <a:spcPts val="1800"/>
              </a:spcAft>
            </a:pPr>
            <a:r>
              <a:rPr lang="ru-RU" altLang="ru-RU" sz="2000" b="1" smtClean="0">
                <a:solidFill>
                  <a:srgbClr val="00007F"/>
                </a:solidFill>
                <a:latin typeface="Calibri" pitchFamily="34" charset="0"/>
              </a:rPr>
              <a:t>Но, по оценкам, 21,8 миллиона детей грудного возраста в мире все еще не получают основных вакцин.</a:t>
            </a:r>
          </a:p>
        </p:txBody>
      </p:sp>
      <p:sp>
        <p:nvSpPr>
          <p:cNvPr id="3" name="Заголовок 2"/>
          <p:cNvSpPr>
            <a:spLocks noGrp="1"/>
          </p:cNvSpPr>
          <p:nvPr>
            <p:ph type="title" idx="4294967295"/>
          </p:nvPr>
        </p:nvSpPr>
        <p:spPr>
          <a:xfrm>
            <a:off x="1619672" y="274638"/>
            <a:ext cx="7067128" cy="706090"/>
          </a:xfrm>
          <a:noFill/>
        </p:spPr>
        <p:txBody>
          <a:bodyPr rtlCol="0" anchor="ctr">
            <a:normAutofit fontScale="90000"/>
            <a:scene3d>
              <a:camera prst="orthographicFront"/>
              <a:lightRig rig="soft" dir="t"/>
            </a:scene3d>
            <a:sp3d prstMaterial="softEdge">
              <a:bevelT w="25400" h="25400"/>
            </a:sp3d>
          </a:bodyPr>
          <a:lstStyle/>
          <a:p>
            <a:pPr algn="ctr">
              <a:defRPr/>
            </a:pPr>
            <a:r>
              <a:rPr lang="ru-RU" sz="4100" b="1" kern="1200" dirty="0" smtClean="0">
                <a:effectLst>
                  <a:outerShdw blurRad="31750" dist="25400" dir="5400000" algn="tl" rotWithShape="0">
                    <a:srgbClr val="000000">
                      <a:alpha val="25000"/>
                    </a:srgbClr>
                  </a:outerShdw>
                </a:effectLst>
                <a:latin typeface="Calibri" pitchFamily="34" charset="0"/>
              </a:rPr>
              <a:t>Охват иммунизацией в мире </a:t>
            </a:r>
            <a:br>
              <a:rPr lang="ru-RU" sz="4100" b="1" kern="1200" dirty="0" smtClean="0">
                <a:effectLst>
                  <a:outerShdw blurRad="31750" dist="25400" dir="5400000" algn="tl" rotWithShape="0">
                    <a:srgbClr val="000000">
                      <a:alpha val="25000"/>
                    </a:srgbClr>
                  </a:outerShdw>
                </a:effectLst>
                <a:latin typeface="Calibri" pitchFamily="34" charset="0"/>
              </a:rPr>
            </a:br>
            <a:r>
              <a:rPr lang="ru-RU" sz="2000" b="1" kern="1200" dirty="0" smtClean="0">
                <a:effectLst>
                  <a:outerShdw blurRad="31750" dist="25400" dir="5400000" algn="tl" rotWithShape="0">
                    <a:srgbClr val="000000">
                      <a:alpha val="25000"/>
                    </a:srgbClr>
                  </a:outerShdw>
                </a:effectLst>
                <a:latin typeface="Calibri" pitchFamily="34" charset="0"/>
              </a:rPr>
              <a:t>(ВОЗ, 2013 г.)</a:t>
            </a:r>
            <a:endParaRPr lang="ru-RU" sz="2000" b="1" kern="1200" dirty="0">
              <a:effectLst>
                <a:outerShdw blurRad="31750" dist="25400" dir="5400000" algn="tl" rotWithShape="0">
                  <a:srgbClr val="000000">
                    <a:alpha val="25000"/>
                  </a:srgbClr>
                </a:outerShdw>
              </a:effectLst>
              <a:latin typeface="Calibri" pitchFamily="34" charset="0"/>
            </a:endParaRPr>
          </a:p>
        </p:txBody>
      </p:sp>
      <p:sp>
        <p:nvSpPr>
          <p:cNvPr id="5" name="Прямоугольник 4"/>
          <p:cNvSpPr/>
          <p:nvPr/>
        </p:nvSpPr>
        <p:spPr>
          <a:xfrm>
            <a:off x="3995738" y="6308725"/>
            <a:ext cx="5148262" cy="576263"/>
          </a:xfrm>
          <a:prstGeom prst="rect">
            <a:avLst/>
          </a:prstGeom>
          <a:solidFill>
            <a:schemeClr val="tx2">
              <a:lumMod val="20000"/>
              <a:lumOff val="80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200" dirty="0">
                <a:solidFill>
                  <a:schemeClr val="accent1">
                    <a:lumMod val="50000"/>
                  </a:schemeClr>
                </a:solidFill>
                <a:latin typeface="Calibri" pitchFamily="34" charset="0"/>
              </a:rPr>
              <a:t>Информационный бюллетень ВОЗ N°378, Апрель 2015 г. - </a:t>
            </a:r>
            <a:r>
              <a:rPr lang="en-US" sz="1200" dirty="0">
                <a:solidFill>
                  <a:schemeClr val="accent1">
                    <a:lumMod val="50000"/>
                  </a:schemeClr>
                </a:solidFill>
                <a:latin typeface="Calibri" pitchFamily="34" charset="0"/>
              </a:rPr>
              <a:t>http://www.who.int/mediacentre/factsheets/fs378/ru/</a:t>
            </a:r>
          </a:p>
        </p:txBody>
      </p:sp>
      <p:cxnSp>
        <p:nvCxnSpPr>
          <p:cNvPr id="6" name="Прямая соединительная линия 5"/>
          <p:cNvCxnSpPr/>
          <p:nvPr/>
        </p:nvCxnSpPr>
        <p:spPr>
          <a:xfrm>
            <a:off x="1043608" y="1151731"/>
            <a:ext cx="7848872" cy="0"/>
          </a:xfrm>
          <a:prstGeom prst="line">
            <a:avLst/>
          </a:prstGeom>
          <a:ln w="85725" cmpd="tri">
            <a:gradFill>
              <a:gsLst>
                <a:gs pos="0">
                  <a:srgbClr val="0070C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493574" name="Диаграмма 6"/>
          <p:cNvGraphicFramePr>
            <a:graphicFrameLocks/>
          </p:cNvGraphicFramePr>
          <p:nvPr/>
        </p:nvGraphicFramePr>
        <p:xfrm>
          <a:off x="4881563" y="1290638"/>
          <a:ext cx="4108450" cy="4926012"/>
        </p:xfrm>
        <a:graphic>
          <a:graphicData uri="http://schemas.openxmlformats.org/presentationml/2006/ole">
            <mc:AlternateContent xmlns:mc="http://schemas.openxmlformats.org/markup-compatibility/2006">
              <mc:Choice xmlns:v="urn:schemas-microsoft-com:vml" Requires="v">
                <p:oleObj spid="_x0000_s13368" r:id="rId4" imgW="4109060" imgH="4925995" progId="Excel.Chart.8">
                  <p:embed/>
                </p:oleObj>
              </mc:Choice>
              <mc:Fallback>
                <p:oleObj r:id="rId4" imgW="4109060" imgH="4925995"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63" y="1290638"/>
                        <a:ext cx="4108450" cy="4926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28589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ru-RU" altLang="ru-RU" sz="2800" b="1" dirty="0" smtClean="0">
                <a:solidFill>
                  <a:srgbClr val="0000FF"/>
                </a:solidFill>
              </a:rPr>
              <a:t>Проблемы элиминации полиомиелита</a:t>
            </a:r>
          </a:p>
        </p:txBody>
      </p:sp>
      <p:sp>
        <p:nvSpPr>
          <p:cNvPr id="11267" name="Content Placeholder 2"/>
          <p:cNvSpPr>
            <a:spLocks noGrp="1"/>
          </p:cNvSpPr>
          <p:nvPr>
            <p:ph idx="1"/>
          </p:nvPr>
        </p:nvSpPr>
        <p:spPr/>
        <p:txBody>
          <a:bodyPr>
            <a:normAutofit fontScale="70000" lnSpcReduction="20000"/>
          </a:bodyPr>
          <a:lstStyle/>
          <a:p>
            <a:r>
              <a:rPr lang="ru-RU" altLang="ru-RU" smtClean="0"/>
              <a:t>Страны с циркуляцией дикого вируса полиомиелита;</a:t>
            </a:r>
          </a:p>
          <a:p>
            <a:endParaRPr lang="ru-RU" altLang="ru-RU" sz="800" smtClean="0"/>
          </a:p>
          <a:p>
            <a:r>
              <a:rPr lang="ru-RU" altLang="ru-RU" smtClean="0"/>
              <a:t>Социальные и политические проблемы – снижение охвата  вакцинацией, военные конфликты, миграционные процессы, отказы от вакцинации, необоснованные отводы;</a:t>
            </a:r>
          </a:p>
          <a:p>
            <a:endParaRPr lang="ru-RU" altLang="ru-RU" sz="800" smtClean="0"/>
          </a:p>
          <a:p>
            <a:r>
              <a:rPr lang="ru-RU" altLang="ru-RU" smtClean="0"/>
              <a:t>Вакциноассоциированный полиомиелит;</a:t>
            </a:r>
          </a:p>
          <a:p>
            <a:endParaRPr lang="ru-RU" altLang="ru-RU" sz="800" smtClean="0"/>
          </a:p>
          <a:p>
            <a:r>
              <a:rPr lang="ru-RU" altLang="ru-RU" smtClean="0"/>
              <a:t>Вакцинородственные штаммы полиомиелита;</a:t>
            </a:r>
          </a:p>
          <a:p>
            <a:endParaRPr lang="ru-RU" altLang="ru-RU" sz="800" smtClean="0"/>
          </a:p>
          <a:p>
            <a:r>
              <a:rPr lang="ru-RU" altLang="ru-RU" smtClean="0"/>
              <a:t>Возможность длительного выделения полиовируса лицами с иммунодефицитами – длительное носительство;</a:t>
            </a:r>
          </a:p>
          <a:p>
            <a:endParaRPr lang="ru-RU" altLang="ru-RU" sz="800" smtClean="0"/>
          </a:p>
          <a:p>
            <a:r>
              <a:rPr lang="ru-RU" altLang="ru-RU" smtClean="0"/>
              <a:t>Увеличение числа лиц с иммунодефицитными состояниями.</a:t>
            </a:r>
          </a:p>
        </p:txBody>
      </p:sp>
    </p:spTree>
    <p:extLst>
      <p:ext uri="{BB962C8B-B14F-4D97-AF65-F5344CB8AC3E}">
        <p14:creationId xmlns:p14="http://schemas.microsoft.com/office/powerpoint/2010/main" val="1640216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Возбудитель</a:t>
            </a:r>
            <a:endParaRPr lang="ru-RU" dirty="0"/>
          </a:p>
        </p:txBody>
      </p:sp>
      <p:sp>
        <p:nvSpPr>
          <p:cNvPr id="3" name="Объект 2"/>
          <p:cNvSpPr>
            <a:spLocks noGrp="1"/>
          </p:cNvSpPr>
          <p:nvPr>
            <p:ph idx="1"/>
          </p:nvPr>
        </p:nvSpPr>
        <p:spPr/>
        <p:txBody>
          <a:bodyPr>
            <a:normAutofit fontScale="62500" lnSpcReduction="20000"/>
          </a:bodyPr>
          <a:lstStyle/>
          <a:p>
            <a:r>
              <a:rPr lang="ru-RU" b="1" dirty="0" smtClean="0">
                <a:solidFill>
                  <a:srgbClr val="FF0000"/>
                </a:solidFill>
              </a:rPr>
              <a:t>Три серотипа </a:t>
            </a:r>
            <a:r>
              <a:rPr lang="ru-RU" b="1" dirty="0" err="1">
                <a:solidFill>
                  <a:srgbClr val="FF0000"/>
                </a:solidFill>
              </a:rPr>
              <a:t>полиовируса</a:t>
            </a:r>
            <a:r>
              <a:rPr lang="ru-RU" b="1" dirty="0">
                <a:solidFill>
                  <a:srgbClr val="FF0000"/>
                </a:solidFill>
              </a:rPr>
              <a:t> </a:t>
            </a:r>
            <a:r>
              <a:rPr lang="ru-RU" dirty="0"/>
              <a:t>имеют отличия в отношении протеинового </a:t>
            </a:r>
            <a:r>
              <a:rPr lang="ru-RU" dirty="0" err="1"/>
              <a:t>капсида</a:t>
            </a:r>
            <a:r>
              <a:rPr lang="ru-RU" dirty="0"/>
              <a:t>.</a:t>
            </a:r>
          </a:p>
          <a:p>
            <a:r>
              <a:rPr lang="ru-RU" dirty="0" err="1"/>
              <a:t>Полиовирусы</a:t>
            </a:r>
            <a:r>
              <a:rPr lang="ru-RU" dirty="0"/>
              <a:t> имеют биохимические и биофизические свойства, в большой </a:t>
            </a:r>
            <a:r>
              <a:rPr lang="ru-RU" dirty="0" smtClean="0"/>
              <a:t>степени схожие </a:t>
            </a:r>
            <a:r>
              <a:rPr lang="ru-RU" dirty="0"/>
              <a:t>с другими </a:t>
            </a:r>
            <a:r>
              <a:rPr lang="ru-RU" dirty="0" err="1"/>
              <a:t>энтеровирусами</a:t>
            </a:r>
            <a:r>
              <a:rPr lang="ru-RU" dirty="0"/>
              <a:t>. </a:t>
            </a:r>
            <a:endParaRPr lang="ru-RU" dirty="0" smtClean="0"/>
          </a:p>
          <a:p>
            <a:r>
              <a:rPr lang="ru-RU" b="1" dirty="0" smtClean="0">
                <a:solidFill>
                  <a:srgbClr val="FF0000"/>
                </a:solidFill>
              </a:rPr>
              <a:t>Они </a:t>
            </a:r>
            <a:r>
              <a:rPr lang="ru-RU" b="1" dirty="0" err="1">
                <a:solidFill>
                  <a:srgbClr val="FF0000"/>
                </a:solidFill>
              </a:rPr>
              <a:t>резистентны</a:t>
            </a:r>
            <a:r>
              <a:rPr lang="ru-RU" b="1" dirty="0">
                <a:solidFill>
                  <a:srgbClr val="FF0000"/>
                </a:solidFill>
              </a:rPr>
              <a:t> к </a:t>
            </a:r>
            <a:r>
              <a:rPr lang="ru-RU" b="1" dirty="0" err="1">
                <a:solidFill>
                  <a:srgbClr val="FF0000"/>
                </a:solidFill>
              </a:rPr>
              <a:t>инактивации</a:t>
            </a:r>
            <a:r>
              <a:rPr lang="ru-RU" b="1" dirty="0">
                <a:solidFill>
                  <a:srgbClr val="FF0000"/>
                </a:solidFill>
              </a:rPr>
              <a:t> </a:t>
            </a:r>
            <a:r>
              <a:rPr lang="ru-RU" dirty="0"/>
              <a:t>многими </a:t>
            </a:r>
            <a:r>
              <a:rPr lang="ru-RU" dirty="0" smtClean="0"/>
              <a:t>обычными детергентами </a:t>
            </a:r>
            <a:r>
              <a:rPr lang="ru-RU" dirty="0"/>
              <a:t>и дезинфицирующими средствами, включая мыло, но </a:t>
            </a:r>
            <a:r>
              <a:rPr lang="ru-RU" dirty="0" smtClean="0"/>
              <a:t>быстро инактивируются </a:t>
            </a:r>
            <a:r>
              <a:rPr lang="ru-RU" dirty="0"/>
              <a:t>под воздействием ультрафиолетовых лучей</a:t>
            </a:r>
            <a:r>
              <a:rPr lang="ru-RU" dirty="0" smtClean="0"/>
              <a:t>.</a:t>
            </a:r>
          </a:p>
          <a:p>
            <a:r>
              <a:rPr lang="ru-RU" b="1" dirty="0">
                <a:solidFill>
                  <a:srgbClr val="FF0000"/>
                </a:solidFill>
              </a:rPr>
              <a:t>Паралитический полиомиелит </a:t>
            </a:r>
            <a:r>
              <a:rPr lang="ru-RU" dirty="0"/>
              <a:t>возникает редко и наблюдается, когда </a:t>
            </a:r>
            <a:r>
              <a:rPr lang="ru-RU" dirty="0" err="1"/>
              <a:t>полиовирус</a:t>
            </a:r>
            <a:r>
              <a:rPr lang="ru-RU" dirty="0"/>
              <a:t> </a:t>
            </a:r>
            <a:r>
              <a:rPr lang="ru-RU" dirty="0" smtClean="0"/>
              <a:t>по периферическому </a:t>
            </a:r>
            <a:r>
              <a:rPr lang="ru-RU" dirty="0"/>
              <a:t>или центральному нервному аксону проникает в центральную </a:t>
            </a:r>
            <a:r>
              <a:rPr lang="ru-RU" dirty="0" smtClean="0"/>
              <a:t>нервную систему</a:t>
            </a:r>
            <a:r>
              <a:rPr lang="ru-RU" dirty="0"/>
              <a:t>, где происходит его репликация в клетках передних рогов (моторных </a:t>
            </a:r>
            <a:r>
              <a:rPr lang="ru-RU" dirty="0" smtClean="0"/>
              <a:t>нейронах) спинного </a:t>
            </a:r>
            <a:r>
              <a:rPr lang="ru-RU" dirty="0"/>
              <a:t>мозга. </a:t>
            </a:r>
            <a:endParaRPr lang="ru-RU" dirty="0" smtClean="0"/>
          </a:p>
          <a:p>
            <a:r>
              <a:rPr lang="ru-RU" dirty="0" smtClean="0"/>
              <a:t>Паралитический </a:t>
            </a:r>
            <a:r>
              <a:rPr lang="ru-RU" dirty="0"/>
              <a:t>полиомиелит наблюдается </a:t>
            </a:r>
            <a:r>
              <a:rPr lang="ru-RU" b="1" dirty="0">
                <a:solidFill>
                  <a:srgbClr val="FF0000"/>
                </a:solidFill>
              </a:rPr>
              <a:t>у менее 1% </a:t>
            </a:r>
            <a:r>
              <a:rPr lang="ru-RU" dirty="0" smtClean="0"/>
              <a:t>инфицированных </a:t>
            </a:r>
            <a:r>
              <a:rPr lang="ru-RU" dirty="0" err="1" smtClean="0"/>
              <a:t>полиовирусом</a:t>
            </a:r>
            <a:r>
              <a:rPr lang="ru-RU" dirty="0" smtClean="0"/>
              <a:t> </a:t>
            </a:r>
            <a:r>
              <a:rPr lang="ru-RU" dirty="0"/>
              <a:t>детей в возрасте младше 5 лет</a:t>
            </a:r>
          </a:p>
        </p:txBody>
      </p:sp>
    </p:spTree>
    <p:extLst>
      <p:ext uri="{BB962C8B-B14F-4D97-AF65-F5344CB8AC3E}">
        <p14:creationId xmlns:p14="http://schemas.microsoft.com/office/powerpoint/2010/main" val="2240721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Естественно приобретенный иммунитет</a:t>
            </a:r>
            <a:endParaRPr lang="ru-RU" dirty="0"/>
          </a:p>
        </p:txBody>
      </p:sp>
      <p:sp>
        <p:nvSpPr>
          <p:cNvPr id="3" name="Объект 2"/>
          <p:cNvSpPr>
            <a:spLocks noGrp="1"/>
          </p:cNvSpPr>
          <p:nvPr>
            <p:ph idx="1"/>
          </p:nvPr>
        </p:nvSpPr>
        <p:spPr>
          <a:xfrm>
            <a:off x="827584" y="1447800"/>
            <a:ext cx="8106104" cy="4800600"/>
          </a:xfrm>
        </p:spPr>
        <p:txBody>
          <a:bodyPr>
            <a:normAutofit fontScale="92500" lnSpcReduction="10000"/>
          </a:bodyPr>
          <a:lstStyle/>
          <a:p>
            <a:r>
              <a:rPr lang="ru-RU" dirty="0"/>
              <a:t>Иммунокомпетентные </a:t>
            </a:r>
            <a:r>
              <a:rPr lang="ru-RU" dirty="0" smtClean="0"/>
              <a:t>лица, инфицированные </a:t>
            </a:r>
            <a:r>
              <a:rPr lang="ru-RU" dirty="0" err="1"/>
              <a:t>полиовирусом</a:t>
            </a:r>
            <a:r>
              <a:rPr lang="ru-RU" dirty="0"/>
              <a:t>, вырабатывают иммунитет </a:t>
            </a:r>
            <a:r>
              <a:rPr lang="ru-RU" dirty="0" smtClean="0"/>
              <a:t>в виде </a:t>
            </a:r>
            <a:r>
              <a:rPr lang="ru-RU" dirty="0"/>
              <a:t>гуморального (циркулирующие антитела) и местного (секреторные антитела </a:t>
            </a:r>
            <a:r>
              <a:rPr lang="ru-RU" dirty="0" smtClean="0"/>
              <a:t>класса иммуноглобулина </a:t>
            </a:r>
            <a:r>
              <a:rPr lang="ru-RU" dirty="0"/>
              <a:t>А) иммунного ответа</a:t>
            </a:r>
            <a:r>
              <a:rPr lang="ru-RU" dirty="0" smtClean="0"/>
              <a:t>.</a:t>
            </a:r>
          </a:p>
          <a:p>
            <a:r>
              <a:rPr lang="ru-RU" dirty="0"/>
              <a:t>Местный иммунитет снижает репликацию и</a:t>
            </a:r>
          </a:p>
          <a:p>
            <a:pPr marL="82296" indent="0">
              <a:buNone/>
            </a:pPr>
            <a:r>
              <a:rPr lang="ru-RU" dirty="0"/>
              <a:t>выделение вируса и, таким образом, создает потенциальный барьер для его</a:t>
            </a:r>
          </a:p>
          <a:p>
            <a:pPr marL="82296" indent="0">
              <a:buNone/>
            </a:pPr>
            <a:r>
              <a:rPr lang="ru-RU" dirty="0"/>
              <a:t>распространения.</a:t>
            </a:r>
          </a:p>
        </p:txBody>
      </p:sp>
    </p:spTree>
    <p:extLst>
      <p:ext uri="{BB962C8B-B14F-4D97-AF65-F5344CB8AC3E}">
        <p14:creationId xmlns:p14="http://schemas.microsoft.com/office/powerpoint/2010/main" val="1737150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Вакцины</a:t>
            </a:r>
            <a:endParaRPr lang="ru-RU" dirty="0"/>
          </a:p>
        </p:txBody>
      </p:sp>
      <p:sp>
        <p:nvSpPr>
          <p:cNvPr id="3" name="Объект 2"/>
          <p:cNvSpPr>
            <a:spLocks noGrp="1"/>
          </p:cNvSpPr>
          <p:nvPr>
            <p:ph idx="1"/>
          </p:nvPr>
        </p:nvSpPr>
        <p:spPr/>
        <p:txBody>
          <a:bodyPr>
            <a:normAutofit fontScale="70000" lnSpcReduction="20000"/>
          </a:bodyPr>
          <a:lstStyle/>
          <a:p>
            <a:r>
              <a:rPr lang="ru-RU" dirty="0"/>
              <a:t>Первой была </a:t>
            </a:r>
            <a:r>
              <a:rPr lang="ru-RU" b="1" dirty="0"/>
              <a:t>ИПВ </a:t>
            </a:r>
            <a:r>
              <a:rPr lang="ru-RU" b="1" dirty="0" smtClean="0"/>
              <a:t>(1955 </a:t>
            </a:r>
            <a:r>
              <a:rPr lang="ru-RU" dirty="0" smtClean="0"/>
              <a:t>г), </a:t>
            </a:r>
            <a:r>
              <a:rPr lang="ru-RU" dirty="0"/>
              <a:t>она вводится в виде</a:t>
            </a:r>
          </a:p>
          <a:p>
            <a:pPr marL="82296" indent="0">
              <a:buNone/>
            </a:pPr>
            <a:r>
              <a:rPr lang="ru-RU" dirty="0"/>
              <a:t>инъекции и имеется только в трехвалентной форме, содержащей ПВ1, ПВ2 и ПВ3</a:t>
            </a:r>
            <a:r>
              <a:rPr lang="ru-RU" dirty="0" smtClean="0"/>
              <a:t>.</a:t>
            </a:r>
          </a:p>
          <a:p>
            <a:r>
              <a:rPr lang="ru-RU" dirty="0" smtClean="0"/>
              <a:t> </a:t>
            </a:r>
            <a:r>
              <a:rPr lang="ru-RU" b="1" dirty="0" smtClean="0"/>
              <a:t>ОПВ</a:t>
            </a:r>
            <a:r>
              <a:rPr lang="ru-RU" dirty="0" smtClean="0"/>
              <a:t> была </a:t>
            </a:r>
            <a:r>
              <a:rPr lang="ru-RU" dirty="0"/>
              <a:t>лицензирована в </a:t>
            </a:r>
            <a:r>
              <a:rPr lang="ru-RU" b="1" dirty="0"/>
              <a:t>1961</a:t>
            </a:r>
            <a:r>
              <a:rPr lang="ru-RU" dirty="0"/>
              <a:t> году в </a:t>
            </a:r>
            <a:r>
              <a:rPr lang="ru-RU" dirty="0" smtClean="0"/>
              <a:t>качестве</a:t>
            </a:r>
          </a:p>
          <a:p>
            <a:pPr marL="82296" indent="0">
              <a:buNone/>
            </a:pPr>
            <a:r>
              <a:rPr lang="ru-RU" dirty="0" err="1" smtClean="0"/>
              <a:t>моновалентной</a:t>
            </a:r>
            <a:r>
              <a:rPr lang="ru-RU" dirty="0" smtClean="0"/>
              <a:t> </a:t>
            </a:r>
            <a:r>
              <a:rPr lang="ru-RU" dirty="0"/>
              <a:t>вакцины (</a:t>
            </a:r>
            <a:r>
              <a:rPr lang="ru-RU" dirty="0" err="1"/>
              <a:t>мОПВ</a:t>
            </a:r>
            <a:r>
              <a:rPr lang="ru-RU" dirty="0"/>
              <a:t>), после чего</a:t>
            </a:r>
          </a:p>
          <a:p>
            <a:pPr marL="82296" indent="0">
              <a:buNone/>
            </a:pPr>
            <a:r>
              <a:rPr lang="ru-RU" dirty="0"/>
              <a:t>появилась трехвалентная вакцина (</a:t>
            </a:r>
            <a:r>
              <a:rPr lang="ru-RU" dirty="0" err="1"/>
              <a:t>тОПВ</a:t>
            </a:r>
            <a:r>
              <a:rPr lang="ru-RU" dirty="0"/>
              <a:t>), лицензированная для использования в 1963</a:t>
            </a:r>
          </a:p>
          <a:p>
            <a:pPr marL="82296" indent="0">
              <a:buNone/>
            </a:pPr>
            <a:r>
              <a:rPr lang="ru-RU" dirty="0"/>
              <a:t>году.</a:t>
            </a:r>
          </a:p>
          <a:p>
            <a:r>
              <a:rPr lang="ru-RU" b="1" dirty="0" err="1"/>
              <a:t>Бивалентная</a:t>
            </a:r>
            <a:r>
              <a:rPr lang="ru-RU" b="1" dirty="0"/>
              <a:t> ОПВ </a:t>
            </a:r>
            <a:r>
              <a:rPr lang="ru-RU" dirty="0"/>
              <a:t>(</a:t>
            </a:r>
            <a:r>
              <a:rPr lang="ru-RU" dirty="0" err="1"/>
              <a:t>бОПВ</a:t>
            </a:r>
            <a:r>
              <a:rPr lang="ru-RU" dirty="0"/>
              <a:t>, включающая штаммы </a:t>
            </a:r>
            <a:r>
              <a:rPr lang="ru-RU" dirty="0" err="1"/>
              <a:t>Сэбин</a:t>
            </a:r>
            <a:r>
              <a:rPr lang="ru-RU" dirty="0"/>
              <a:t> 1 и 3) была лицензирована </a:t>
            </a:r>
            <a:r>
              <a:rPr lang="ru-RU" dirty="0" smtClean="0"/>
              <a:t>и используется </a:t>
            </a:r>
            <a:r>
              <a:rPr lang="ru-RU" dirty="0"/>
              <a:t>в некоторых местах с декабря 2009 года</a:t>
            </a:r>
            <a:r>
              <a:rPr lang="ru-RU" dirty="0" smtClean="0"/>
              <a:t>. Глобальный переход на неё запланирован на 2016г. </a:t>
            </a:r>
            <a:r>
              <a:rPr lang="ru-RU" dirty="0"/>
              <a:t>После этого </a:t>
            </a:r>
            <a:r>
              <a:rPr lang="ru-RU" dirty="0" err="1" smtClean="0"/>
              <a:t>моновалентная</a:t>
            </a:r>
            <a:r>
              <a:rPr lang="ru-RU" dirty="0" smtClean="0"/>
              <a:t> </a:t>
            </a:r>
            <a:r>
              <a:rPr lang="ru-RU" dirty="0"/>
              <a:t>ОПВ 2 типа (мOПВ2), будет находиться в запасе для использования </a:t>
            </a:r>
            <a:r>
              <a:rPr lang="ru-RU" dirty="0" smtClean="0"/>
              <a:t>в экстренных </a:t>
            </a:r>
            <a:r>
              <a:rPr lang="ru-RU" dirty="0"/>
              <a:t>ситуациях</a:t>
            </a:r>
          </a:p>
        </p:txBody>
      </p:sp>
    </p:spTree>
    <p:extLst>
      <p:ext uri="{BB962C8B-B14F-4D97-AF65-F5344CB8AC3E}">
        <p14:creationId xmlns:p14="http://schemas.microsoft.com/office/powerpoint/2010/main" val="750127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928992" cy="720080"/>
          </a:xfrm>
        </p:spPr>
        <p:txBody>
          <a:bodyPr>
            <a:normAutofit fontScale="90000"/>
          </a:bodyPr>
          <a:lstStyle/>
          <a:p>
            <a:r>
              <a:rPr lang="ru-RU" sz="3300" b="1" dirty="0" err="1" smtClean="0">
                <a:solidFill>
                  <a:srgbClr val="0000FF"/>
                </a:solidFill>
              </a:rPr>
              <a:t>Полиовирус</a:t>
            </a:r>
            <a:r>
              <a:rPr lang="ru-RU" sz="3300" b="1" dirty="0" smtClean="0">
                <a:solidFill>
                  <a:srgbClr val="0000FF"/>
                </a:solidFill>
              </a:rPr>
              <a:t> </a:t>
            </a:r>
            <a:r>
              <a:rPr lang="ru-RU" sz="3300" b="1" dirty="0">
                <a:solidFill>
                  <a:srgbClr val="0000FF"/>
                </a:solidFill>
              </a:rPr>
              <a:t>вакцинного происхождения </a:t>
            </a:r>
            <a:r>
              <a:rPr lang="ru-RU" sz="2200" b="1" dirty="0" smtClean="0">
                <a:solidFill>
                  <a:srgbClr val="0000FF"/>
                </a:solidFill>
              </a:rPr>
              <a:t/>
            </a:r>
            <a:br>
              <a:rPr lang="ru-RU" sz="2200" b="1" dirty="0" smtClean="0">
                <a:solidFill>
                  <a:srgbClr val="0000FF"/>
                </a:solidFill>
              </a:rPr>
            </a:br>
            <a:r>
              <a:rPr lang="ru-RU" sz="1600" b="1" dirty="0" err="1" smtClean="0">
                <a:solidFill>
                  <a:srgbClr val="0000FF"/>
                </a:solidFill>
              </a:rPr>
              <a:t>вакцинородственный</a:t>
            </a:r>
            <a:r>
              <a:rPr lang="ru-RU" sz="1600" b="1" dirty="0" smtClean="0">
                <a:solidFill>
                  <a:srgbClr val="0000FF"/>
                </a:solidFill>
              </a:rPr>
              <a:t>, </a:t>
            </a:r>
            <a:r>
              <a:rPr lang="ru-RU" sz="1600" b="1" dirty="0">
                <a:solidFill>
                  <a:srgbClr val="0000FF"/>
                </a:solidFill>
              </a:rPr>
              <a:t>циркулирующий </a:t>
            </a:r>
            <a:r>
              <a:rPr lang="ru-RU" sz="1600" b="1" dirty="0" err="1">
                <a:solidFill>
                  <a:srgbClr val="0000FF"/>
                </a:solidFill>
              </a:rPr>
              <a:t>полиовирус</a:t>
            </a:r>
            <a:r>
              <a:rPr lang="ru-RU" sz="1600" b="1" dirty="0">
                <a:solidFill>
                  <a:srgbClr val="0000FF"/>
                </a:solidFill>
              </a:rPr>
              <a:t> вакцинного происхождения (</a:t>
            </a:r>
            <a:r>
              <a:rPr lang="ru-RU" sz="1600" b="1" dirty="0" err="1">
                <a:solidFill>
                  <a:srgbClr val="0000FF"/>
                </a:solidFill>
              </a:rPr>
              <a:t>цПВВП</a:t>
            </a:r>
            <a:r>
              <a:rPr lang="ru-RU" sz="1600" b="1" dirty="0">
                <a:solidFill>
                  <a:srgbClr val="0000FF"/>
                </a:solidFill>
              </a:rPr>
              <a:t>)</a:t>
            </a:r>
          </a:p>
        </p:txBody>
      </p:sp>
      <p:sp>
        <p:nvSpPr>
          <p:cNvPr id="3" name="Content Placeholder 2"/>
          <p:cNvSpPr>
            <a:spLocks noGrp="1"/>
          </p:cNvSpPr>
          <p:nvPr>
            <p:ph idx="1"/>
          </p:nvPr>
        </p:nvSpPr>
        <p:spPr>
          <a:xfrm>
            <a:off x="107504" y="2673499"/>
            <a:ext cx="8928992" cy="3816424"/>
          </a:xfrm>
        </p:spPr>
        <p:txBody>
          <a:bodyPr>
            <a:normAutofit fontScale="25000" lnSpcReduction="20000"/>
          </a:bodyPr>
          <a:lstStyle/>
          <a:p>
            <a:pPr marL="0" indent="0" fontAlgn="base">
              <a:buNone/>
            </a:pPr>
            <a:r>
              <a:rPr lang="ru-RU" sz="6400" b="1" dirty="0" smtClean="0"/>
              <a:t>Циркулирующий </a:t>
            </a:r>
            <a:r>
              <a:rPr lang="ru-RU" sz="6400" b="1" dirty="0" err="1"/>
              <a:t>полиовирус</a:t>
            </a:r>
            <a:r>
              <a:rPr lang="ru-RU" sz="6400" b="1" dirty="0"/>
              <a:t> вакцинного происхождения (</a:t>
            </a:r>
            <a:r>
              <a:rPr lang="ru-RU" sz="6400" b="1" dirty="0" err="1"/>
              <a:t>цПВВП</a:t>
            </a:r>
            <a:r>
              <a:rPr lang="ru-RU" sz="6400" b="1" dirty="0" smtClean="0"/>
              <a:t>).</a:t>
            </a:r>
            <a:endParaRPr lang="ru-RU" dirty="0" smtClean="0"/>
          </a:p>
          <a:p>
            <a:pPr marL="0" indent="0" fontAlgn="base">
              <a:buNone/>
            </a:pPr>
            <a:r>
              <a:rPr lang="ru-RU" sz="6400" dirty="0" smtClean="0"/>
              <a:t>В </a:t>
            </a:r>
            <a:r>
              <a:rPr lang="ru-RU" sz="6400" dirty="0"/>
              <a:t>редких </a:t>
            </a:r>
            <a:r>
              <a:rPr lang="ru-RU" sz="6400" dirty="0" smtClean="0"/>
              <a:t>случаях выведенный </a:t>
            </a:r>
            <a:r>
              <a:rPr lang="ru-RU" sz="6400" dirty="0"/>
              <a:t>из организма вакцинный вирус </a:t>
            </a:r>
            <a:r>
              <a:rPr lang="ru-RU" sz="6400" dirty="0" smtClean="0"/>
              <a:t>может </a:t>
            </a:r>
            <a:r>
              <a:rPr lang="ru-RU" sz="6400" dirty="0"/>
              <a:t>продолжать циркулировать в течение продолжительного периода времени. </a:t>
            </a:r>
          </a:p>
          <a:p>
            <a:pPr marL="0" indent="0" fontAlgn="base">
              <a:buNone/>
            </a:pPr>
            <a:r>
              <a:rPr lang="ru-RU" sz="6400" dirty="0" smtClean="0"/>
              <a:t>Со временем идет накопление генетических изменений. </a:t>
            </a:r>
            <a:r>
              <a:rPr lang="ru-RU" sz="6400" dirty="0"/>
              <a:t>Вакцинный вирус может генетически измениться в форму, которая может вызвать паралич.</a:t>
            </a:r>
          </a:p>
          <a:p>
            <a:pPr marL="0" indent="0" fontAlgn="base">
              <a:buNone/>
            </a:pPr>
            <a:r>
              <a:rPr lang="ru-RU" sz="6400" dirty="0" smtClean="0"/>
              <a:t>Штамм </a:t>
            </a:r>
            <a:r>
              <a:rPr lang="ru-RU" sz="6400" dirty="0"/>
              <a:t>должен циркулировать среди </a:t>
            </a:r>
            <a:r>
              <a:rPr lang="ru-RU" sz="6400" dirty="0" err="1"/>
              <a:t>непривитого</a:t>
            </a:r>
            <a:r>
              <a:rPr lang="ru-RU" sz="6400" dirty="0"/>
              <a:t> или недостаточно привитого населения в течение, по меньшей мере, 12 месяцев. </a:t>
            </a:r>
          </a:p>
          <a:p>
            <a:pPr marL="0" indent="0" fontAlgn="base">
              <a:buNone/>
            </a:pPr>
            <a:endParaRPr lang="ru-RU" dirty="0"/>
          </a:p>
          <a:p>
            <a:pPr marL="0" indent="0" fontAlgn="base">
              <a:buNone/>
            </a:pPr>
            <a:r>
              <a:rPr lang="ru-RU" sz="6400" dirty="0" smtClean="0"/>
              <a:t>С 2000 года в 21 стране произошло 24 вспышек </a:t>
            </a:r>
            <a:r>
              <a:rPr lang="ru-RU" sz="6400" dirty="0" err="1" smtClean="0"/>
              <a:t>цПВВП</a:t>
            </a:r>
            <a:r>
              <a:rPr lang="ru-RU" sz="6400" dirty="0" smtClean="0"/>
              <a:t>, которые привели к 760 случаям ПВВП.</a:t>
            </a:r>
          </a:p>
          <a:p>
            <a:pPr marL="0" indent="0" fontAlgn="base">
              <a:buNone/>
            </a:pPr>
            <a:endParaRPr lang="ru-RU" sz="6400" dirty="0" smtClean="0"/>
          </a:p>
          <a:p>
            <a:pPr marL="0" indent="0" fontAlgn="base">
              <a:buNone/>
            </a:pPr>
            <a:r>
              <a:rPr lang="ru-RU" sz="6400" dirty="0" smtClean="0"/>
              <a:t>Передачу </a:t>
            </a:r>
            <a:r>
              <a:rPr lang="ru-RU" sz="6400" dirty="0"/>
              <a:t>циркулирующих ПВВП удавалось быстро останавливать путем проведения 2-3 этапов высококачественных кампаний иммунизации. </a:t>
            </a:r>
            <a:endParaRPr lang="ru-RU" sz="6400" dirty="0" smtClean="0"/>
          </a:p>
          <a:p>
            <a:pPr marL="0" indent="0" fontAlgn="base">
              <a:buNone/>
            </a:pPr>
            <a:endParaRPr lang="ru-RU" dirty="0" smtClean="0"/>
          </a:p>
          <a:p>
            <a:pPr marL="0" indent="0" fontAlgn="base">
              <a:buNone/>
            </a:pPr>
            <a:r>
              <a:rPr lang="ru-RU" sz="6400" dirty="0" smtClean="0"/>
              <a:t>Способ борьбы со вспышками— </a:t>
            </a:r>
            <a:r>
              <a:rPr lang="ru-RU" sz="6400" dirty="0"/>
              <a:t>неоднократная иммунизация каждого ребенка </a:t>
            </a:r>
            <a:r>
              <a:rPr lang="ru-RU" sz="6400" dirty="0" smtClean="0"/>
              <a:t>ОПВ для прекращения </a:t>
            </a:r>
            <a:r>
              <a:rPr lang="ru-RU" sz="6400" dirty="0"/>
              <a:t>передачи полиомиелита, независимо от происхождения вируса.</a:t>
            </a:r>
          </a:p>
          <a:p>
            <a:pPr marL="0" indent="0">
              <a:buNone/>
            </a:pPr>
            <a:endParaRPr lang="ru-RU" dirty="0" smtClean="0"/>
          </a:p>
          <a:p>
            <a:pPr marL="0" indent="0">
              <a:buNone/>
            </a:pPr>
            <a:r>
              <a:rPr lang="ru-RU" sz="6400" dirty="0" smtClean="0"/>
              <a:t>Полностью </a:t>
            </a:r>
            <a:r>
              <a:rPr lang="ru-RU" sz="6400" dirty="0"/>
              <a:t>привитое население защищено как от вируса вакцинного происхождения, так и от диких </a:t>
            </a:r>
            <a:r>
              <a:rPr lang="ru-RU" sz="6400" dirty="0" err="1"/>
              <a:t>полиовирусов</a:t>
            </a:r>
            <a:r>
              <a:rPr lang="ru-RU" sz="6400" dirty="0"/>
              <a:t>.</a:t>
            </a:r>
          </a:p>
          <a:p>
            <a:pPr marL="0" indent="0">
              <a:buNone/>
            </a:pPr>
            <a:endParaRPr lang="ru-RU" dirty="0"/>
          </a:p>
        </p:txBody>
      </p:sp>
      <p:sp>
        <p:nvSpPr>
          <p:cNvPr id="5" name="Rectangle 4"/>
          <p:cNvSpPr/>
          <p:nvPr/>
        </p:nvSpPr>
        <p:spPr>
          <a:xfrm>
            <a:off x="107504" y="1124744"/>
            <a:ext cx="7776864" cy="1200329"/>
          </a:xfrm>
          <a:prstGeom prst="rect">
            <a:avLst/>
          </a:prstGeom>
        </p:spPr>
        <p:txBody>
          <a:bodyPr wrap="square">
            <a:spAutoFit/>
          </a:bodyPr>
          <a:lstStyle/>
          <a:p>
            <a:pPr fontAlgn="base"/>
            <a:r>
              <a:rPr lang="ru-RU" sz="1600" dirty="0">
                <a:solidFill>
                  <a:prstClr val="black"/>
                </a:solidFill>
              </a:rPr>
              <a:t>ОПВ - ослабленный вакцинный вирус. </a:t>
            </a:r>
          </a:p>
          <a:p>
            <a:pPr fontAlgn="base"/>
            <a:endParaRPr lang="ru-RU" sz="800" dirty="0">
              <a:solidFill>
                <a:prstClr val="black"/>
              </a:solidFill>
            </a:endParaRPr>
          </a:p>
          <a:p>
            <a:pPr fontAlgn="base"/>
            <a:r>
              <a:rPr lang="ru-RU" sz="1600" dirty="0">
                <a:solidFill>
                  <a:prstClr val="black"/>
                </a:solidFill>
              </a:rPr>
              <a:t>Введение ОПВ - ослабленный вирус размножается в  кишечнике, иммунная система вырабатывает защитные антитела. </a:t>
            </a:r>
            <a:endParaRPr lang="ru-RU" sz="800" dirty="0">
              <a:solidFill>
                <a:prstClr val="black"/>
              </a:solidFill>
            </a:endParaRPr>
          </a:p>
          <a:p>
            <a:pPr fontAlgn="base"/>
            <a:r>
              <a:rPr lang="ru-RU" sz="1600" dirty="0">
                <a:solidFill>
                  <a:prstClr val="black"/>
                </a:solidFill>
              </a:rPr>
              <a:t>Вирус выводится из организма. </a:t>
            </a:r>
          </a:p>
        </p:txBody>
      </p:sp>
      <p:sp>
        <p:nvSpPr>
          <p:cNvPr id="6" name="Rectangle 5"/>
          <p:cNvSpPr/>
          <p:nvPr/>
        </p:nvSpPr>
        <p:spPr>
          <a:xfrm>
            <a:off x="6425638" y="6604084"/>
            <a:ext cx="2781531" cy="230832"/>
          </a:xfrm>
          <a:prstGeom prst="rect">
            <a:avLst/>
          </a:prstGeom>
        </p:spPr>
        <p:txBody>
          <a:bodyPr wrap="none">
            <a:spAutoFit/>
          </a:bodyPr>
          <a:lstStyle/>
          <a:p>
            <a:r>
              <a:rPr lang="en-US" sz="900" i="1" dirty="0">
                <a:solidFill>
                  <a:prstClr val="black"/>
                </a:solidFill>
                <a:hlinkClick r:id="rId3"/>
              </a:rPr>
              <a:t>www.who.int/features/qa/64/ru/</a:t>
            </a:r>
            <a:r>
              <a:rPr lang="ru-RU" sz="900" i="1" dirty="0">
                <a:solidFill>
                  <a:prstClr val="black"/>
                </a:solidFill>
              </a:rPr>
              <a:t>  доступ 26.03.2017</a:t>
            </a:r>
          </a:p>
        </p:txBody>
      </p:sp>
    </p:spTree>
    <p:extLst>
      <p:ext uri="{BB962C8B-B14F-4D97-AF65-F5344CB8AC3E}">
        <p14:creationId xmlns:p14="http://schemas.microsoft.com/office/powerpoint/2010/main" val="371195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fld id="{0AE1FBEB-81AF-491C-89FC-119B40F0BF81}" type="slidenum">
              <a:rPr lang="en-US">
                <a:solidFill>
                  <a:prstClr val="black">
                    <a:tint val="75000"/>
                  </a:prstClr>
                </a:solidFill>
              </a:rPr>
              <a:pPr/>
              <a:t>35</a:t>
            </a:fld>
            <a:endParaRPr lang="en-US">
              <a:solidFill>
                <a:prstClr val="black">
                  <a:tint val="75000"/>
                </a:prstClr>
              </a:solidFill>
            </a:endParaRPr>
          </a:p>
        </p:txBody>
      </p:sp>
      <p:sp>
        <p:nvSpPr>
          <p:cNvPr id="1335298" name="Rectangle 2"/>
          <p:cNvSpPr>
            <a:spLocks noGrp="1" noChangeArrowheads="1"/>
          </p:cNvSpPr>
          <p:nvPr>
            <p:ph type="title"/>
          </p:nvPr>
        </p:nvSpPr>
        <p:spPr>
          <a:xfrm>
            <a:off x="917575" y="66906"/>
            <a:ext cx="7584777" cy="674874"/>
          </a:xfrm>
        </p:spPr>
        <p:txBody>
          <a:bodyPr>
            <a:noAutofit/>
          </a:bodyPr>
          <a:lstStyle/>
          <a:p>
            <a:r>
              <a:rPr lang="ru-RU" sz="2400" b="1" dirty="0" smtClean="0">
                <a:solidFill>
                  <a:srgbClr val="0000FF"/>
                </a:solidFill>
              </a:rPr>
              <a:t>Циркулирующие вирусы вакцинного происхождения </a:t>
            </a:r>
            <a:br>
              <a:rPr lang="ru-RU" sz="2400" b="1" dirty="0" smtClean="0">
                <a:solidFill>
                  <a:srgbClr val="0000FF"/>
                </a:solidFill>
              </a:rPr>
            </a:br>
            <a:r>
              <a:rPr lang="ru-RU" sz="2400" b="1" dirty="0">
                <a:solidFill>
                  <a:srgbClr val="0000FF"/>
                </a:solidFill>
              </a:rPr>
              <a:t>(</a:t>
            </a:r>
            <a:r>
              <a:rPr lang="ru-RU" sz="2400" b="1" dirty="0" err="1" smtClean="0">
                <a:solidFill>
                  <a:srgbClr val="0000FF"/>
                </a:solidFill>
              </a:rPr>
              <a:t>цПВВП</a:t>
            </a:r>
            <a:r>
              <a:rPr lang="ru-RU" sz="2400" b="1" dirty="0" smtClean="0">
                <a:solidFill>
                  <a:srgbClr val="0000FF"/>
                </a:solidFill>
              </a:rPr>
              <a:t>) в Украине </a:t>
            </a:r>
            <a:r>
              <a:rPr lang="fr-FR" sz="2400" b="1" dirty="0" smtClean="0">
                <a:solidFill>
                  <a:srgbClr val="0000FF"/>
                </a:solidFill>
              </a:rPr>
              <a:t>(2015</a:t>
            </a:r>
            <a:r>
              <a:rPr lang="fr-FR" sz="2400" b="1" dirty="0">
                <a:solidFill>
                  <a:srgbClr val="0000FF"/>
                </a:solidFill>
              </a:rPr>
              <a:t>)</a:t>
            </a:r>
            <a:endParaRPr lang="en-US" sz="2400" b="1" dirty="0">
              <a:solidFill>
                <a:srgbClr val="0000FF"/>
              </a:solidFill>
            </a:endParaRPr>
          </a:p>
        </p:txBody>
      </p:sp>
      <p:sp>
        <p:nvSpPr>
          <p:cNvPr id="2" name="AutoShape 6" descr="Картинки по запросу закарпатская область на карт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 name="AutoShape 8" descr="Картинки по запросу закарпатская область на карте"/>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4" name="AutoShape 10" descr="data:image/jpeg;base64,/9j/4AAQSkZJRgABAQAAAQABAAD/2wCEAAkGBxMTEhUUExQWFhUXGR0aGBgYGSAgHRcdHCAfHBofIB0bICogHR4lHhwgITEiJisrLi4uGh8zODQtNygtLisBCgoKDg0OGxAQGzQmHyQsLCwsNDUuLywsLCwsLSwsLywtLywsMC8sLCwsNC80NC80LywvLC8vLC80LywsLCwvLP/AABEIAMsA+AMBIgACEQEDEQH/xAAbAAACAwEBAQAAAAAAAAAAAAAEBQIDBgABB//EAEAQAAIBAwMCBQEFBgQFBAMBAAECEQMSIQAEMSJBBRMyUWFxBiNCgZEUUmKhsfAVM3LBgpKi0eFDU2PxJIOyFv/EABoBAAMBAQEBAAAAAAAAAAAAAAECAwAEBQb/xAAuEQABAwIEAwgDAQEBAAAAAAABAAIREiEDMUHwUXGxBCJhgZGhwdET4fEyQiP/2gAMAwEAAhEDEQA/ANqIAAAgfA+T/f56krR/Y1VsNsyU1Wo5qMJucgAt1EyQMDBGBj2xq34/vnSoqVwjUZP9/T6a5V1Naf8AedZZR/vv/vpN4lsreoce3tPt8acVukEtj8v5aSbzdF2jhfb5+dBZLQCvB/I6Lo7Gq6B1K5mFM8cc9uO/8tU1VM2jLHAA50ZV2VbzKY87oppJBQikIMJ6WDu+GJl7RANuZ0QJUsR9IsgUbkMIYEgg8gj6f3+urBUgx/fxplufD1rKHVl8wYvQdJ+CJPH1JH0xoD9hrjlFJ+GH9TB/lrEQszFa4Zq7w+uwZVkjq5ESpJiR+gwZB7g6Y7nx003p3kKKlJCqyBLsKjEwRcVApjg4xgzOlO1kuAQVYEAg9v8AxpttK1hqVGWagNOjSSSD/lU3t+CXZixH4UBPp1xdqAsYVWtLnAN1S3xHxu9hCElQJtafKlC5IWIFQhYVzMAM2Mhjx4qA1OklEhVrBSZACqHNO4dz1RM+5nnRNdqe1QVarOTcxqFIh2ZSWLAkSFVOnuLQBJ1fSr02pw1Vb6oMksJBtyI9kBGP1ySdckiMk2K7/huXXe4KL/bqdzJet6xcCfSTBE9gTIgHntMHV947kfrpG2y27C9nC3m6oLxFQwy5J/DFUiR+ErnGqqvg1NSoPmOztUchLTIZuv15tUVAgCmbQP3Z0haEAVobx7jmOe8cfX40LW2dN2DMouBkMMMPYyM8H+elp8O2sNNTku83Ly4uJkDJCkMCZPfM5r3vhe0J8upUNxCpF5DHC2iQP4Qce4nBA0GiMifRYwc1enhVENY4uUqQtzGGuLF5AMM5vbJyQfgy022ypoQVVVIWwQPwgzH0nWc3Wy25th0dXqByGaAqU76z2lEzAqE2t2Y540Z4j4lQpU2J3FQEYBDMYJNo7EEXESTMTJ5BLuBdEFKJGkrQsusxuNw+6qBaRhcMrR/lqeKxBEGo0EUkOImoZwBVvtxuNwE26NCVpD1mWHsAmpYnDCYS+APvBAPOmdCtSoLZSUsZlurknks59TYH5ADAAGhFF8yqGW/6tvdldT8HpIECLb5c2EAFgW5a5gSS3c8nSHxlEp7lGeoyrTAYHowlldqpgIekAe3ce+tDR8VpnDTTP8XpP0Yf0MazfjKUdxvgoKY2tQVHiehyFicdm4/iYjWwiXG6dmTj4b+vNM02FIsfLLMUJQkJSAQgJIuamOAlPicInto6hvW9Nt5jLIwIH+okIoPwP0GstuPDaaoKVG4wHyyA4ZbTm4EXHnEkExxo6tQBt8tpAQqQado6isxmRFoxBgHk8hjRFyuYmTmtCC79jTHvgt+QEqPqZPwOdKG+y6qalSnHmuH6iM3MQwa4yZVgD34I76G8NpeS4chngEYYzlnbhjBMuc8404Pi4/DTef4rQP1k6nVB7pssC3ihW+z4JJuA+8RlAHZGZknI6uuJ4gAQeSs332TpL5F0OJFI3glRLM6GJzNQhTmYYwROrV+05dbifL+ACTFqtyVgeoDjJ4JmdBeIb2hUpsHqQWSckllGIYxIgMRkGJGDpxiOBVGYoY4Hd7JpX8Cp0URab1FYQJuuwo9nuH9nXaVbfxcFAxDQBlST0GCSACI5UjBPHxrtI+o7CR/acQGPifhWg7xayJLtTD0iznuEpqKo+j1Kgb/9T6lszXjbxfmwVrvMmTVoX+tZ9N8zAAujjTjwyuz0qbsULMiklGlCSJNpHKzwdFg/3nXuJlmfD6+4L0RVuAgT64JC0Ik2eoszgoYHq6sRrTqNRqDQHi28KLaOWnPsP/OsshPF90C0AiFxjue/9/GlO83a0xLME9yew/31YDiTjH/3oLwxA+7JqCBS8sqWwssHac4JAVR/xA6wElYkNaXHT+IrYeMbdOsFXJ5bzaZInsYa1PoW+ujtzvnqq4QLTpgddSrBAnmAjQYHzp2Rgg98Ee/vOkY8HWiEFJ/LpKzvYzQpZ8gFubQ8NE5yODGnBAyC43YgdmB7/JPReVK9Y9bUiwIw1hRiO0im7VV+lmJyBmJ0fEjaYBIGJkuEPsWSXH0dQfkaJpUK0QanYZxiX6vwZITAOBjjMgY7TcMyVD5YYEnqHWPSVQOgHSDcCMiD3PGq4oVNP+gPK369is5QR1ONxR81RhZUisF5E0xIeYwad2eWAxqvsd4e4U1qoi8lkSSSsqqszSB1NZwcgEjuToTw+hUNc1HZZBNJmAhllltgZKhlg8mS/sMa6jTCgKMAdtcHbsT/AJi5XbhRhyG75ZfsIbxbYCtTKkt3IiJkqyx1Ajhj/LQO18Cp9DIxC5aBGSxRwZj8LLOcngyJGnY0LsagKxIuE3LOQxMmRyBJx7iIxGuAE02QJ7wSpvsvSWw0ukoAqyZwsFeogmRaBJDfrkM2pCoQWvVkJGD2JBIujKtauRnHYzos67QL3HNYNjJKh4BQiAnZu/F6hGP1IGddT+z9EFTDEoQRJ4MATAHe1eMC0RGmtRgoJYgAZJJAAHyTxoBXesZRjTpDAYAXVD3IuBtT2aJPaBk4OcdVZuHUJyG9/pZzxLcbWkRToJUq1IdadJDajsV8t18x4WSB1WkkEHuc++E+EQ61Xaj5jHpZ3V4LdZWnSUimvTBBuc2weNS8J2QplVVLjRJotf5lSKatTakwCqYIWnAXp6urPcSjsHoUaNMkuVIy1OoD6qFRj/l5g0Sg46Smek66DwB39JKgLtO970Wjby6YLeb5lRiKZdnUsSPwwIVflFA54nOgfMJ9AnPMwv5Y/oCPnSChSc1FY5EsXgMAb4LLmnJggjsTAyMgaSMf3/ca5MW0arme6rJVgv8AwD9f+41kaHiTebuanlur3KlM1FHWFcU3YCQLVgHJESJOZ1q/EC3lVLJusa2JJmDBAGSfprObiqUrXinK2S4IdrZIVnieqVAYoc9MnInRwryEcMWI1P2ij4oyqxQgyhYXAXM/lllYwYMuAgAxwF7aknilWKslSaaEjAhmDMAObpNoAAWM4M41228ZDxbTDEQCBysuotk8dLBxwIg8Z0TS3ZLgGlkqTIABHPSJicg5J7jOROM6hKRFoS/c+O1QFKlPSpYR3K3MsFgcSPdvidaA0TOXY+0QP6CdKW31tUghSCTIa0CmZNskAm5xMAzJIj5lS+0CmIUZDn15FoJXFs9UHtIPY6zmzkEpbKvbwmmBBPTx1EnBAWMnIwIBmIEal+yUII6IgsersCJJzgAqM9o126Hn7U2yvmU1Igi4TDYPE9gfz0l3GyqrLkWqtA0JIXCQRdh+ZINsZ4njQBnMpmtTDZUqBNU3KULgqwfEFCxhgffzDM+57Y7SI0wGZQrtWcViEBWVvuWnf1WrYrtyZl3Ea7VhhtnvOjfNVxGGr06L6JTAUBQIAiABAA+AMa9Rj/c6SeGUtxSoUlqVdvIAS0houGLA5qEswiMiTGc6LpeIqCFq2oS1i9asjsOVVgfV/CwU/GvahWo4Gd+qZlvf/bSLxCsGckGRwPbHOmu5qBUJkYHxyZAGs9VNoJJwASeeAJOAM49tBIrtnthVcqfSok/J7D+c/kdBtSvNe2Q3n1VxP4UpqoFqsR0ieDhW0z+z9ZbXqEhQxxd0mKZKsYPaTz8D3Gqa6CnunZWEVEVmWch0dQCM4uVyD7yNM0Lne6agNL+mY3wU6fmXZZ48wsOmqOm7CxZEWSImJA+ur/E6hdBbcrAyLlcZAPew947HE6NrVAQVV1DEQDM8gkHnsM/+NLaXh1Zblp1BTUEFejEly7iJHSRag4/H8RgudUmpU8z/ADG9TGesKMiOmIyhK25zLcidRSpViPOAawiWct1XSMQMgd8zIyY0StOsGVPNJJUkG05tUKbmAtWSQ0e4MDkamdlXIYDcMpMBSOqAABMNwSwnuYYySYgIghLd/tKtRg9OugqBwVIBMoGJVSBliAZntkDmdazwjxIV6d0WsDDpM2kcgHuPY+0agKkzE4Oefg9+cEfz1k/E9tVXcM1J6gFVjIUwogW1GPllXJWAQCWDEGRm5Y9owBiN8Qr4GLPdO4W3rbhVZUaZaY6SRiJkgQORyRzpZ45u2W0IKcsVSm5eCKjkgA4wloJnucR30NuVQ0ghWoAKZp3vUF4UlSxDFgbzYGumQVB1Vt9pRr1OhWRZvEgjzHCimpH8CIsexxGJu88YJbcgwulsOne981V4OK1MolStDXKGu4ZaaKiojQVYkhmIJDS0xPDWjtNyJmsG6VgRwwQ3EmJN1S1vgXDvoX/CtsVQPdFX7spJIZiSzBsHMqQSTwBmdWL9mqYYlKldLgqsq1MFU4QSJVTmQpHPbSEgn9J5Y6+Xvvd1d4Rt2qKHrN5gGKc8GCesiAGJ4UkYCg4Lab1XgEwTAJgDJjt9Tpd4lW8sUwG8tZILAA2gIxUAEH8QUWgSeBzpfvPtJbgItxNS0FvwonmI8QCbsCAfmSAdJSXGQtiPk+Gih4dUqLQXcSzGojbirgAM1i20xcCV/dgRFh99C7/f1WZj5dpJVEMnAMlzgYtgj5MYiJJ8D8UVAFdbVqVRaCQShemtQyoGQXk3DksxgAaC2/iQZkSw9XUCTlcFhPzE8doMQTpsSRNv4udwNEIvY1CyyaflwSFWc2jgn2n+ke8BX4l4oVrsiOJWm33eDNSypUGPUTATA7HjTh6iqMnngdz9NIRtqwdj5SGatxvgmJqSw5BayxZ9oEwsag2DJKkIXtfxCr02PcAaskKpD4fyySBHKH0xMd+4ieL1jUo3ALdUIYYlFZ6ISe82M35+8av3CVQB0KDYJAWmSGMycQBHTAyLSSZ7UtSZ6goqvlz5blgqyFtPmDIyxxBOVnJ4GqBrUwbUgKG8rli22RmLVIqoFsCo3UkF15CtEgThiPUIeN4fU/8AaQni79pq3R26rbv56a7TapTW1FAHOO59z7k+511ZshZie45AGTnt2H56U4oJsFR+MCZievsQk1TZVYtXcNTI9i9Yj6+YSf1GqdtsaxHVumZxhrUo3XQQQBabRE+o++Bp/WpSlqsU9isSPpIIzxx3/PSrd0GVwVUkl2ebgABLMAOoHBciDg3NnRD92Uy9xGg8vnNSpeF1szuavxlcf8ir/XSb7SfZNqwSmd1Wlm/GblEDm0mTkgATye+iV89DYnmVGBvJZ1EAsLQSCZEIRiDljxzZttnUVSal4NoRSIJH3l5zcJJ6VgARaNMHOaZBCo1pYKidOPx7okeFEotE0aS4Fzg3MwGCfSCpbuZnkD95e0y8Io2UlBGe/BjJIGCcDgZ4+uvNSL3g90qVb+PVR2XhFRUCu1Nh5orSoI6jZdAJPJ8xrpyW4EmKh4DUsVDZAIVurBULSUkizIaxpXByvVzDrZUlSmqqQVURIgDAzgYA+Owx20Fu/E5xTMD3/wC3tr6FXCQGhUDeQwBNNqbqysplFFdQOpT1AvBxx3nRO5Q1B5XBqdE/6un/AH1DdkJUpt73J+oD/wBU/mdGU6iUSK1ZrcSiQSx7TaJbkx+fbQzTYhyPHqvfEtkU6+hSD0SzNm4soVQkkyxECScZ5nPVmb9qVfJEIgua/wDy7TTAvKCAT5Q6DMXyY7P6S19ybmU0UkxLC4p7IUJtv4d5nELjJY7TZgBOm0KCoQYC5jAXEdI+v01UNAXEcQNtmTmfrZ+6fDvC0VldbTbJBEkiUsPIBGDJBz/LTfSjdbF1H3Nrrn7t+QINop1BlIaMNIAwI0Hsa1b0o33dMqhaIZYQXeYrBmuuMyMHqkxB0I4JXNJ70yOP3w3dNN9RqM6MhEKGMMTFxiJAGYj3ESeeNVvTrKQfMFgZJnJCLhhhZLN9eeNF0lIDlSpB9GZUAL3/ADmfgDvOlSeG1o+5rdIXpNTqLVYtNQ49IEEARLSxm6dCEk2RFPb7m0G8KxBLcesqVAwnANhxxDA3SDoLxDb7wKHU03KQyrwS8LdLRFrC9YH7wYn2YJttyTmqACoHSIyXlokE4TpGfaffXm13LhKjl1rEvbTVVKgXHpUzk4bLcECRrDNOwGRSuTZeerebbUpsFNIFRKdJBbiQ+eRkTA0NvW8/bKBVUOMyCcvSIGCpB/zLDg5DQPUNQr+HNS21cGtUlVd4WApkFiIgkAmRzPznV++8CTDUUCFBARQqqRz04hHmCG4lRII0XC0K8MiztbeER1n2RFPYVhUinXNNGdKi0wpA8vE01BMLIm4jMspjUqW03SAGpukNksxstFoAtkS0iQ5biZxFsaA2XhSFFsYsEvVbnNy33SGEHrUs0E5BHxq6qhQGkBeasFoOUQMWabwwKyzAA5YtGBJHmO7M8G3wmDwDBRO1FepIbchaduXQw8hiMF1EdIALRhrgM8MKOxoIRDFWVgzHzDdUYghRVJJapIJgMTkD20v2vhtKrcgLpZYoBtJCLYcYI6mpj3AjAE6Z0/C6YJIDfh78WghY9omfqB7COd4g05J2kG6I3DixmEGASCCDxxke38tIwqgSYwOSAMd9M6m3WlQsT0g9zJMtJ/Uk6WVkkiYtBk/JHpH0nP5DUH5JcU2C+f7SjS8nZlfIUNu6oW4LbbFaSwEY9M/AQdhq3d+IN+xbJ0D/AHIWu8sCbKRFOTMEqwZiIEnGPbabjykAlRkwFCiWPsB3Pz7DOgtxsjWYCqFCkH7te4EYdplhJmBAwOedU/ICZIt/UoFqjl15LG/a/do1bd+X5Lg0aIZjaQsVGzJYZyuIJ+kaaHa+Wm7IIbcCtTNJzAZpFPyrf4SS4gYi4cTrRV2FIooWmEgAi3gXKsCCAIunIIx21D/EqeGNNuAFJUSCzFAoEzJj6RHxoVy0AC38+lq7QMlHxp9ytOs1MqSF+7CqQ44u6mYqzRNsKMxzrMfZ2moqVvKBNNq1cbi8GyyzonzPxXk45gtd2jU7zxRQl0NBDEYz0Mg4En1GD9DrxPEaVpawqrq7DA6gnvHEyQJ5M+4kNJDYje/dJJlZ37N0Go7UbkWKG2qKqqfW4BtdjgXkkL79iToG7/8AFoUqlvmbfdpSPmQYioLZAJxZzB99a479CrBaTNCFwoUCSvCQeHPtyDzHeja7i8KwoQ9VbrXgWAY6zyTcxwAT1dtGozVGu/aU4BcYWU8OpIadQkURG/VRgWlvOuJ+lpAHxOme1FNv2DpUEbl1YGJaoqVBUaSJy6gz3PzGnFXZ+SLyQ9zDzVIFpJxco/DaPr0rnOdNl2qiJAJBJkgSWnqP1JzovxdeM9IT4puCDI+hs7hfPaZKCr5EXuu9Wn5I6umpcC1vKwISOCe847Wv3tJke+knpXsIDGysYIBEifL+hjPOu1bCxjfug81OsBclW6lTsY3eWpLstpqSJh0H147Hj2MVrthfLcseAsGfoZ45yQNTRrlDZzBzM/8A3OCM99NvBtrC3kdT/wAl7D88E/8ADr1JTucGCVjfGKLNVWlWKU5AZVMF2PUIWDAgAzBJyMjv7taCAVqYqgVVM00d5NQCmzEeWTDBVMo2CDM8S2g8R2x3VQpJVVm1hBgowucT+I1AEB9kqxzOkXjfh9SktKgWCs1U1VrqphSxCVlOTaLarMGZjgRiAA4JBsi0kw0m+o6iOqdpuqYUxvVClLwQwEK7kKxgdltpq3YoPfMn3EBh+2i6RTgg9NQJx09RcmHjPcDvoH7UKxSyiGFOlt8Gmhe690VaYgMCLadxgSLVyBz6xYCmjq7eVvg13lt1oxar5htWBJqGYAEzgcaC5Y1TU106GbddLM7pAwUJgXRm1CfU0CYn21Fn26MKb1iK6gC/qVheTaLjKkFuAxIJEc6p3m3NOtuWtZlrbcJTCqTLg1SymMAsagaWIHU2caA23gjVKppVjUsG32iu1ptrPQLMw8xh+9aTGTJzzo6rNNNwU4JPmlL9u7zHXSIa4C6Cy9Be3qtABiTGvf8AGG8wUx5TOSRaDUUysFoJplTAIMzGRpeuxqWCjDX/ALaaxaDb5fmmtddEZU2RzJ41DbbtX3W3qhaljvuIY03C9YQUuorHUtMEf99aSmqGdI6dIWj2viClgjK1N+QrR1R+6wlW/WQO2s8/hDrVpKt3SHckBYHSlINmpMmD7ctGntStRqhqbHAIkmVE3MoKt73I0FTMroPwXdwtR9w6I1xpyzqMUh3INpaWJMdzxrJmRBc2x4c7W366Lt3sajOtJFZROcibEKOBAY4DkACc3MOnkXUV3DISl5DF4YtzKlUYBe10N2iJBeZJ+w3K21q5IF0tkjpRMJjtJBP1JHOjvDqVtKmpEFaaAj2IUA/zGsVNzo7vDrqklZEqVHWq9MMqqWJpLdSJAiKkiGN6crzNvBAN8F3KAFC4NYNbUlhc7DAb6ECQBgCRAgjRdfYUjIZZvaSCWIJy3vgYOBH9NUP4JRMFkuYFiHJNwLSSVb8JljEQBJjk6CIxA4UuJjpv6XoYqS9zFi7eWEUTbaJETDA2Fs+4jMaJPibZ+8o9MgyCItmZ6uwVp/0t7HQewAceVUzVpYOSLh+FsRcrDJGRMgzGhd89LzLEW92BX1lEUhzUcNVHLljdYJOMwCTqeJgsce8FmlzbI7eeMyolqRHSxKtm08G09jMyPj30B4h4zTRekh6hIVEDCWYmACfwieSfpzqt9xtvLVadO41AghrmCdPlp5lpIm3Ag9WDMdWh6e129Jy5Qz5jS7KZuBBZxAhVugR2OuTH7I0NqaMtFWdX+i8O/wDKqVGqAvaMsqkkE2G1BOEhiYifu2JJ4Fp8cpXMST92CCBBINwU4BmQQo/4v0Jq+MUwDklgJtgz6rM+3UCJ+NWbOqrLCmYJDT795B+deYSIkhBzi43VTb+n5i02U3MSFkA8BXMmcQfrlG9tXJ4fSBMU1ytkWiLZJj9ST8nOr4z2kalOlqjJKhnCMAq2kXFTbHTgsRjibR7amNkg4prgk+kcnB7dxj50D/hFMfiYQHyY6S6hSwMdJAXEcccY1X/hQIFhqLiASSAIIbC8zIJHHrYTBADWORWtKPqqs4ADQZbAtBMsSfrP1P56H2ZDMaoEIFspf6Ryw7wxAj4VffVW42aCoC4eqXNyqxBCWWhiAYH4lMfpEaL/AG6lzesQTM4gYJ+NaYFk4IDbZn235cEL4vTL0m5AJUQQcqXW8wCDlZEAgxPvoTwveV803ALoqkmB1SrQJnklQCfeffTI+I0iPWrT7C4cA9scEH8x76C3LqlQP5cqVsfC9MEkNEzE3A+366cSRBHJHDuC3c/z4VVbfVWNhBgwCfKbgtNxAM5RT0c8njXaYU9kjwxSlEdNoBBnvMZxgR7nJ7dpC7gpwDmEPsturGnTSAhj08WATiOMDEad+J1yqQptdzap7JOWY+wRQWz+6PfWcO6fb+bWp0vMVFMiTKSr1OAMqWQCfw3HtER3Xixao7VEUoJpoQxKlVNU1JxJvO3twPTI9yfogE7v9S7IX89+0rQ+DbcBLgIui1TyqKIpg95I6zP4qjav323LAFCA6GVk4PYqfggx8YOY1Qd+8oGVAziQt7H9SEgc/wDY6sXxBQQHNMXZVlcEHMfBGcTETiZxpg0rk/KQ6pBE0GdRYyVj+FBa4AIBbpIuWSucjPHMXbHdP5j03KEIoZagbLhiwMqMC0rBIMT2GrN/tqNUrcydJiJXNxUx8E2DjMAgaR7rwZNsy1A1RgQtO0XMxy2QAZkSMCJ6sgka0rpDm4gib6TeORWpWPj9ffQ25psWSJK5m17YMrE+4Ch8ZBJExyE9LbUGH+epWp6SgiPKR0NzA4tVhINolTIgxpt4f5aIFFRDAB5HHCk9RJm31dyMYgaC5y2lUUW3louWkHgzBNoNpt+SLgCT7MYGNe0zXCzUanSRFpkmARiDUBkwF/CD8T7SZuN2qASSSxhVXLMeDA7weTwO8aUbw1qjiywvTMlGk06JI6S7CC9bghOACDiQxMKrGTd1hvL7yCvG2NWPJQqoIPmPdmJi1JBYZOWgEk4M6WeG+D7aHUlalRHqBnZpsEksYmASpkj5kwI0x/wpnHWgk+qpWfzW7emnApr+QVR+6dRq/ZulSpt+zKKTkhmgEipawaGEEmY/CAc8wY1lUvhtExPC/qRx4ewVu08PpCuvlglKaCJJInpsKSYOAWJAIuZT6gYbjWR3CV1c1PKKkoVBpo5VCVKyQaYcQWJwSIHExHqUC1NbOoU6b0qZQsZAWsixUiV9VME8ypJ4Ggouwznon/jG2qVFKU2COBNxmAZ6ZjMEBgeMGRoFvDN3bau4USrSxDEl2qFyYxAtJUQRAOONKdjTemyOAMXtgBQwurFVEt0XA0umCM5IjWg+zwfyQrtcyswLXBrpMgyP9UR2iNYwUkUhBb7wvcOS3mKIKWEMS6BbgzL0iHIgkZDXMpxGq6deu5O2crUduo1LQUp0sFWCkQzs1yr2BWSIGW58RQRcQoZgqFiPvCxKiIzkjE8yI5gLq/iNBGSoKqQXMkHBR1yJ4AUhT24jJnREKuG4k0kcuf7TnZ7ZaShEEL9cknkknknuf/Gq9/tEZDdTD4YRGYf18CROSYyfrqKeJ0SLhUUiJxMxIA6RnllHHcatfdLwpUuelATAZoLASOcKZiSADoSomSlCbcrmyWsUFSucZCCMR1mPksO2r6lSAYABBE+0mJJjn30btfEKdRaZDq3mCVtJKsQJNpiD3/Q+xhe2+XzHkMAWFrEYYmVxBJHpmT2IPca4O14DKKmtumZVkSvP2iDFrNwJAjn4PAnHOq/2w4hTEmZ7gZx8/wBDzqz/ABKl++IznP4eTJ7Y51OlukYwrBukNicg8Ge4/wDHvry5HBMWu4qpawZgI4Mn8uPy4P6fMF6pUS5P7oI+pNpP6AD9fjVx0CEQkx8W29XN5FkXMO17FQpImLjTn4ABxOhdsNt0HzJZpKHkoKahxGCAUS2Z5iDPGmq7GmTbYoVSDEctlh+kz/xaIOzp90XiOBwRBH0jH00xIFrpplKWG2tUmpARC8sYtUBKRJLDEWr7H6gxogeB0MAoCIKweILF4/5jP5fGiK3lUmQ2qC58sHpE4LRLETgGAJJxjUqm7SDa6TBjOJChsn2hgfodKSdEZVOxewmkwIMsUPZ1JJx8qDBHx7a7VO6qpUUBqioVM3iBDqASULYgBuTMyRr3TUE3+D8LoDPy94Z62Jv5JTVqVAKtNvNIqLJtamehQQ8jywJM2iJyTzGe8B8F8mmBUBrMeqoRUdXBbpKgXWOBeRyh6m5ugy2m0aowqnDzGRwRBVR72wASCM3jM6nSLgrZUJMf8trq5YyBd0kKJGQwbjX0QKGJLRS0/wB8t+qav4WlSSr1GCgoRcC9PpZbStQT6ajRkGGHODoVqay1GrQLoFALQUuXpOFuKt1GTkdQJ7jTHZ0WcM61ZfAh19MIwQMBBZSTfOSCW440J4mruV3CdNRT5RDZNG4gOTnqAJk8BktI+SCCudpcHUm/3pcQfdFbbwyg6zTZ48wVCtxw6wRcHBIItHSf6aJ3Xh3mMrNUbpgjAHDBpxAPUq5IxGIzKvxDZhKqt55WDlAfvLc9l6mUEk2x2HcGZ7Hw0EKXpvuakEebuGtBBgwFa5gMAwE/PRU6WG8nfmN6KO58L2pAArMKiwJRrmxEAqoM9OII4OkviXjFOgy0Kyio1QSpcOmD92CyMYyBzKyUnBzrY/s1SLfMCL7UkAj83uH6KDoDZ+DUKldd0VLFcUmdmZiMy/UeJm1YgCSPVjSrMe2DIkDif1I9fVVeH+CvDXOVVzcxpmKlSTcZqA9Cnm2n7zcdENRrUSwoqpWOhYgLJrMe/qkoJ/FiYmQi/wAPqbd2aox8k+b0hxNPzHDq6gm0WsF9gBknGiqa10Z2FRGbySsXAAbhlLNUkn0y1sQSA2JzpSpvac5kHft0Tmtutwsny5AZ4CgmQB0cDBLED/fXqvuCUIBi4XEyvcKen6XGMcz2A0h3+zqeQgp1RcqvTZfMBJC0twlJg5KyT5iSCASYJiDr3xKk5L+SQAaLKLWRMmnWAAiqYJqMhtmOGuBXWSwE283dCS5hQoJJFMEdXWc4EDicRk5zq6pZh0rUkqsM9a21DwQQDnOLhkfy0VtgPJECBacWge/a5gAeYk886x/hdIeR4LgeqeB/7Ln2/n8a2SLCcwtj4bug6AQVZYV0P4SMduQYMH4+oBR0k8WrNRfzgAyIOsCbmvKgACIPV1ZlpmBnRy+J0+5g4kZPqW9cjuVE/qM6YxKVzRAc3LorRsqf7icyOkcyDPHMqP8AlHtpF9pmo0zSpmmS1QqtMIpiVdGAJGFwGAJ9z86av4xQALFsCPwn8QJWMZkAxHsdBePeI01QvcZDoICmSUqTC4yYDY9iDjQbmmwpGI0+IS+p4mgqOr0EVUJ8wKxuAVqaKSYAcS4Nv/xtzGme1qbasLlN5vPpLgK0FoIWACBkzwTOCdFN4ejy3l0mDfivbILBh+H3yP0HyB9n6JWmq2JekoTe+ShYHBWJ6j+TA8RGARfS5tUZfOXyiqFPbetVUeWpuLKxITqJtJ7XgnE8N30TT2tKpTW0C3BUjkREEfSBH0HxqFDYlQ4CpD+qXfjPSJXCiTjHJPJJ0UXFOmSwgKCSEBb9ABJ/T+WgZyKlYZJWdiiMMAlTAwBAIuwBx1f0GuWmik2KLoAIX4EKCeBA/P2nQ/iW/qrYzIq+Y8LTm6rBEBrVxaMFlExJMj06Pp0shFxGSSJ/sk99eT2rB/8AUNYMxyTgmLqNNIHzkn6kyf66kdWVaAQC+o2SAIGSTwBaJ/T2OqdyEVlAIkyJLZJ9vrpHdjxGtLnFEEZBV8OMcgz9BJB/XH5941fOhv2ymRN6RAOGEQRIPPEZnVG639NRLVAqzBM5JyAqxmSQRjOIGcjjMnJMAcgrd7RWrC5JBPpOMgqQWjiDwM+3EhW+0pm6lSXzWJa8g201LAKxYjloUdOTjtqndb52q2E2UlSfJUgO3tJHUgysqOAZPcaLpeNU0WFpwAEhVI/EpcxAjAUie5BOACdUu0LoDQ3/AFc8NPPjvkrNv4EoZHqEuymVGAi4AAVO0BQJyca7Uq3jaKYZWB+8wBIin5gJngT5Zgc5HzHaWMR2im4vcZKdbjZDywqki0QpmTiTyeSeSe5k6QUKcObrfSCLR+8zK35zTGc4A51qKiBvUJjI5kHsQQec6TeN0ijK4M3sEIbn0mCD7C2SPliOTP0YiE7pkHRArujTr0omKhsIUwSZFvYzntjE5GqPFXNQCoVYX3I6ioVVlQeYCVGGawMgLHE5GIBQqW2sB6SG+sHTzfoj8VE5DU2DrIP4TBPsYIxMkd9KErrPDkuXxSnTKpSpKFZlAtIX1ANdZb84ySYb20R4ZupSbemcFTdAIDQQADgtGAYtI7aF2+9eh07kHyyQKdZZZSTgIxWWBkwpMzMSTlj6fiVFjC1UJ9rhOfg6cSud+C7QeeYS7d+IM1lIAk1ryYUg06SyTIibmWF7EM/HA002G5vBBQpabY7Yx0mBI7TA4+RoTZ7Wm9arVAk9NO6e6DJB7eoLiPTo/wAth6Wn/UJP6gj/AH1kuIaQG7k7hXlZEHg8zwdLdizUsMZpu3Q2ZX8KK57i0ABj8A9pVP4pufvGW0KiksWttHriBAYkELz0wDOdUb77QolEgmmySEyfwg1S+QZu8qkIP7zA62kJmAzBuN3HitLV35VwgUtJQY7FiQSfhQFJP8Q0OPG1ZVZEqsGBOFP8UD5JsgRjK50jX7UulOtcUc0nCqT03gPVDH1kEmnSLA9MtOIiXC+Oio9an5VY0kECuPRUuEG1pHHEicjtjSo/iMxCjU8XV1cGg7dFzIRlgfLxbBkkVMxIlGGiE8G28Uz5FMeXlBaPuyYLWwMZ9omNVp4qAqqlKu0AABl/KSznPyc++vR4c9Q3bhj8UqbEKPhiMufnA5xGnpOqFMZmPcqHjdVRSrSRlLRMdVSTYB7kEjjgke2i6W1pMJsVg0OZUEHpAUgEYFoAHxoOv9mtuZimqk2ywEmF4AukKJ5jnQo8ESm1NCzNTa22csGpAkKSRLKRJE8FAJiANmmAYWUtNxJ36J+KSx6VxjgfP/f+Z99UbjaUwj9CCQxMKBmOcDnAz8DUaPhiK6OJlAQJiJM3MceoyZPfVHiLtUtpqQoqEjiTYvrbmBPpGD6gT7awlIy7gBuPpWeDk+UJ9l/miM3/AFE/qdLWpPWqPV27BFUhQSMVnUwzHBwqkqGAkxExovegu37PTJA9VZ+6q0woP77wf9KyYGNMqVMKoVRCgAADsBwB8aJtdMH0SdT7DPfh7L9yNx5rsuadoFNAV5BEsZIBkO4CkgTTWZkRBzuibSqEEpMRAUf5ky0wxjGTEiNH7rcqlt09TBVjux4H1P8AtqP7VTa2yohYg2kGQwkA8ZIm0Y7lfiVClJjJK32e4BP3dJixc1G4Lwn3QljcJqZiYUMR2kkeGUq6sA6rbYSzCJZ7ukRMgBSQe08aOq71VAkETOI4IIWP1Ye/vxrl3lMmA6E84I4mP640pbdNUSFHdbRakBxIBmPeQQZ+IY+3OltbwukjoUUglnZiCepmCSTnPoHPtptTrqxIVlYiCQDMBhIP5jVHifpDfutJ+kEHU8dtWG4eCzSQUmr+FUrYK3AsggyQBhIAmB0wPyB5A0OmwpUrHrspeQRlrFYcsikkr2ySYntOmtcyBGZIj8iCT+gnQfi2286BJCoTcQDyYgEgg2xyIIMieNeG2p1hKs1xBVn7ZQJmUktGYksRb35MAic4Htq9a9NoAKGRjIzm2R75Nv1xpfS8LtNNkYllYsTe4uBmAIJhRcTZ6cnQvhP2bNJ7mqFukKsYKw61QQT/APLe2f3gOBpIadUbK37R+I+XSHk01q1HgLEEIGuiofdZuj36vnXaBfwn9nCVahRkppRpYUyAhpJyef8A1MQP8zv27Vg5rRYT5Lq7Ox7gaWVeqc19ruAWApuQxfqVlgXM8cuDgPPHt7aXeLbTchHYBx967A3AQC1ZkmWPQSaKlunpxAgkbS73/wBtRrVbVYyBCk/9J5xr3QbpCFhdzRqLdddNSoVCreTAqEk4Jj7sfhjGMmNQ8MDl1lX8s0lEkCC4CkmJuk3MpkR0a1lCtRWjTvKr02w3MqACsckgiI+NVVFpt6adY8xFN4/6wNAhO1jnNqAsly/dyQAVOHQ+l17qR3x/37abFVDKj9aOJou4ksCJCsT+MDv+KD3B0kauf/aqn8lH/wDTDRfh9apUomj5J6SRNRlESblPQWaVbIIGCNYKeLhGJ+QitjWpUfMQlUAqkKOB1KKkAfS4x7DtGo7r7R0gYpkVDNszFMMAxINQ4wEaQJiD7HSCv4Lu6ihqxvrqSWUAik3SyU3QrGVBm1pzggAib94BhKoq0rq1R1BuAJqiqlgZX8sR5o9J6gpkZ04ElTcGE1jvHXnF/HeaNp0EqFjV3TkXWBKdRlS4TdABLNBBXn8JxxE6Hh+1pQEZCCxWGqZnEgMOeRgjvzorY7RqbKbWtV6jqBPDkmILQsAgdONAf4M9qDPQAsgH0qqKpgMAT0ZVpXPcDRqUayf+o5Zeir3fhNFx90EVmqBC1NySGJh5AUKWCXDM9xnjTSlsm2wVrnrU07PBemP3kiAQBysTEwcQYJTZKYLzFOt5gJLelmaZu4tVzgYxOnka1Vk5xDSKri+fxwS5PHaZAYnpgGZmAwBBgCfx08f/ACfGvV8XpkSLo6Yxk3AnAnkWtg56cA4BB8GZadWpR+7hmZkNJcJktYzHlvxwMDPEDTpaajAUATdgd+bvrnnSpMVlBgjO45ISl4tTYqBcbmYA2mDZAY57Z575IwNd4q4C0/fzacQJJ6pOO/SD/PXjbqVLi1FWZdvwxg2gcnt9RGeNKn2p3NNnE2qTajeqoyHIqE8XEEWLxOewDgcU2CyXB2TZzR+68W6TYpaMG3JBJiJEoDJHdj/DOpI60kepUZSwUAqDFgAlKSg5n65JzAwBbtqVEp5qqFR7KhPA6QLJzAtgfoNI98NvVr01SqGVb61UKwItDXjI4h1LD8+Z0BdFoAkAWGf1OQncp34NStphmIL1D5jmfxMAYHwFhR8AaNDD37/3+eklCltSGJFpIuIbkLTJScSIjpwcrAONSfwvbErLkm4wZGXcKvNuTAUSO5zJOQTKibmSm1SkGKkmbWDAYgkcT9JnEaGbwtCgQs5AW0SQSBKMB6Yx5agSOJmSZ17sN3RKoKdRWBHSQRnknjHIY/k0caOjWS3CUsi+d5TU4VgGV5B8xkg3e4ZYgk5IIM416vgqSZZmWFFptg2gqCYXMIbAMCJmSZEqzF90gHFJSW+rAf7R/wA+mWiUzhTEb2IQmz8OSkSylsqqwYgBBCxAB/mecRolxjXp15P/AI0qWZQK7UGbSUYRcsSPqB7YxH00F4b+0JaGU2yxIgSwtkZgQS84MnrHUQpJdVaYPqHExOCMdu/xjSTxKs9OrKlrEQkgMfVZWbuDPoQ849jdgBjAagLognJBUd1uAGpikhenznBkFh3McD39a8ZOiqm7qhiBSNoaFPNwlhMDgSFP+lj8aq8Q8dVYDgFyJBpmYNitgEXFWZoBI+vvrxKdbcJ96WoLGUpt94feX7D4X9c68jtXZaHVf8rqY0kS6w68ks8T371aqUWACrWucLyVXNIEmQGLBiRj0DA512iPFaKUqiWgKkJcBiIchfpIqPn4/TtQtAhPiMxHtBwJi88/LwWr3G7SmQpbqIkKJLH5CqJj50HuRWq0n/8ARUo3OahlT2yi/qx+mjtpt1piF75ZicsZyWPc/wBOBjXm/Y+WwHqItHPLG1f5nXvNzVnOa0GBO+H9S3ZotF6tQL0MVvckl1PlpJYkzYcHnp5iDhudD11FNg64TCOO0elG/LAP8Jz6RqtdgB/lO9PsRNwjjCuSFI7QIHEEcEwVKXTe6XboBWbIABOZERzz9NQ8M8VpI1Qs4te2GBBAKyIP5GNGb/wdqmfNYnEgqkMBB/CoN3zMfGhNxtgDLIJ92WTHtJGlgLGTZIjW3CUKaq8u2TD3GPKpyYV2OaisskjLFoHGrN1TrXuGvYspkKGBtI3RWQGJtuajJWFi2cK2mS7ZAMIg/wCEZ0o3PiKXhEpU3EGXIhFADzkKbsKcA/0OiHJRgEmQidm7kGmtRqZD1DearRTRb0QEBioKNb0YVhZM6uqeOOfPA86XqTRspsSEBtIQpdiEDZg/enHfShfDVNVqt4ZgFexKa2lbhTPlko0ntjJGe2tH4ZtNsyzTpmp7N5ruue1zNKfItAAj4GnickMellzfxGXTeiUVPFtyzK3l1X27QSWEI1MptixmCCM1TLRhiQZWAXsfE2r0wgcVWwoAYimVPDuwh6hIBNot9LSBAOmdXwDbqpZlp01AyaaWmOIuBJ+IEE6D2PhaUiFoqKDWGAMmjTYgs7kyC5K9KcAgnNraNkrcTuGkRwOs+Gfx8Hn8MqVGinualtEkZConmKYKKKaqyoASpMk5gGQYsG3rUwfIXcLU9nqrUpN+dRrl/wBQAIj0kY1QfEqlNz5VP7kC1FNxgfdC4AGSRLkfIeZJxfs/tG7sg8uA1RUJKnplirqIJkjBu45EY0laFDouAd+BCG8O3m4qO719utOnQYKtMtJEiRWMTMHvnBYrJUz3g32hvdmWnKVaqhCHBAc2ipJAgYufnNhHJ1d4huarBS1K1wpyAR0sxBVgTlIEMG4uBBUxMfs1SVr6YHlPRqMVToJAbElSvMdExwO0mTKaoHCII0jyn79ZUtpTJG3YqtRajSi1HxSV0NYQopwzAAr1Z9jB1fvGojdMtVlUOtOJa0NHmYkEd+3zpjsvC1pwFm1TcFgYNtogxcIXpAmAMAQNJvHfFArFyhIpsUMQfMBIC2ie1RXmcRTYZujRaeKVuIXkh2o+Z9yE5/wmgVIKXKwAMsxECIAJPHSDzJI/S/8AZEx0jEkc8sbj9ZOfqAdIqe5RWH7NcsswFPDUntALEQSUHUPTB91PGitr9pabwLKga0MVADGCSoIKkhxMZWfUPY6BSOwzFTTI9xzCZ7bYUkIKLaQIGTxJPc8yTnnJzrt9vVpgSCzMYRF9Tn2H+54Gl1T7SUwjNaxYKrGmCpfqiBAODMj26DmM6G8c3VVNwtVbPJSjWUMZuNS2+4A4NMWKJxJJHcTmpGNl0Hx9hKbeE7RkUs/+Y5uf4J7fkIE/A9ho06RVPF2FMAEMTnzZFsCt5ROBbcBB9u8djFvtGcfckytQ+oXCwHpIj1ErkDgMp99EulAhzjJT3Qu7oLUtV1DKSZUiQek9u+rNpXvRWiJE4M/oRgjE/n316mWJ/d6R/Isf6D8jrBTNkj2XgFGjUaoUpi12aiqLinfIkmAzMxugcKCVXtqrcq24SqQzilPlqqMQa9UyJuXNgJmR2WTAXLLxrqKUkgVKsqWP4af/AKhb4iAPkj51f4PRXpcDoClaPwp5f2mpyP4I4LHTWAVwYFRz034/fEKGx8E8pQq1qnyQtNWf3LMqT84g/Oqt94cgZTfVBIPUa1Se0cvHOng0Pv2hG7kiAPk41DFYHMIJS1uLpKR7rwqm6Ory94ALPki2SnwLSSRHck867Vm8360ylOetwY+FWL2PsFBnOu14LXYgyK6GY72Waly+NVv2lkIIprULuCMpTFEzTOME1VLg9wMGDGur77cHarUditVVqmohpBQXpG9JV1vUYXAiQZ7zrT7naq8EyGHDKYYfE+3wZHxpRv8AbbyTFSnUo+VUUpaEqFiOhrsjHsLZzjIj6BuYXQ9ocDT6b/SgvipCqz1FsFK9lIpt5v8AmFlBpyMBJ6ZwSDpbtfHay0hlb6a1bwVPKrUKRdDBbqbATllXOtFT3rMAfIqZEgzTjOeb8DVKirXAqKfKtLC0GXaGhlZoinlYkAkGDOSDgm/EYqtHP6VP+P8A3qCIpFWLuSCFNPzAy3KxU3WYIJHS05xonwzxK/bCrVtBEhwAT1TAAHJJxA5Nw99XbXwvbsv+UrdjeCzAgwQWYkyD86upbABgS7sF9AaDYYiZ9TGMAsSRn66CIGHnJ9In3O/RDfsTVc1hah/9ERn28wj1H+AdIyDdpV4jsKfmHpB5WO0dWIBjAdh+Z99ao/3+ms/viQz4JMkwO/tHA0Clc8u5IHZ7BGrAR+EyVYggciCDjqA49/nTgeFlCX24gn1Jmyp3zza2fV8AGQBCPwZq63AlA5LFjUYfuxTCwYtDAuQDwwEHsPVbc1L2EXcLkQD08ZwB1D/lOTOiDC5yCX+CbV981RzYsvSIRaT9P35F0uR+FEhpEjqkZt1Lf0xTQUwxL1Gl3I6n92MccAAcAKAMDSLabitT3TEuetAoJhgDkgd4uVJ94RJ+GrMzNc7XNEcAQPYAY/8AvRLkzsLvA6RbfOUO+7VWCfw3dsCGM+8Cwye0j31Jd0EZWDLKMGGYm1h/vpjtfC6dRSXk3KUIkxbDp27w7Cfn4GlW78HVGjqAAIAGBBg4xI4GBHH6qnWoqb2mIIqpaRcpuA6ZifiD0n2MjSvxvYebbVpH76kcMrZj8SEiYPwQc9iCRrMbGpTsUPdYwvsUZSJqSAwzaKhwcEMvBgjSUHoAhwzlZaoGm1RaM3QRMCsJBBzz6Z07XLlcw4ZqC7a/aGnbFRuuOAJZ/oomG4kcCQQSpB1eNvUrEGsLKYgilyxI4NRh7furwckngIvEdtQvNbbtbW/zZUZBtDXZxlJJBGYI9wSq/iyVVO3roF3ClC1O24MoqC50ABkWhsciYzyXPgjAMUC59Ry8PflrpUSAABAGABwI7D4+NJvEaZ3NQU1kLSP3lUSGBIzTQjuQer2wNIa2/wCqsaT2O5iiHRlky4gywuFuVGLQUWMHRPhKvTrJLqKS+rrFplq4yTUjjyuVJbERadKLXKIa7Cvk7T7+B58E2p7OhRqGnT8yji9vLdrTOJtyLiQBAycaprbjbiaskmk6m92Ylxw4F34ecY6kOAROndXbIxyM/UziQOD2n+mqE8IoARZgRAJJiJ4k49TZ+TrSUjcdwzJ+xwUl3lK7DCTcMA9uo9u83fMyNWtu0AkuI+veCR/ISPppd4R4fTNJQQZW6mYJzb93P5qoP56JPg1I8gnFuT2iAfqBwe3IzJOSPaGuLeC93niARSw67SQQDGQpcjPwuPeR9debXf0z+KCzwMHuSF7d7TniQRMjVCbWnUBUK9tRnd7gytj7tsGCAwMT7Eme+k/j1X7uq+3pO6oet1YySHuZaQnqIJZi3A6wJ40wBQa0OKto7tKxepdiqbBEytBS1xAGfvLCoI7trV03uAIIiBEcRGI+I41mvCfCKa0w1SlYtihRkNSUEt1ZMEsxZoJAwD6SToqKBQFHCgAfQCB9eNZyz3hxnewrY0N4gkoY5EMPmDOrhVWeRP1GpnQpkQUkpBV2aVbi6nqwOQwUAgCZxN7/AJPrzRlljWHj8J9x7fUa9187iMfhvLSYXQHWsjo4/wDHzrg39/loXxXxNNtQq13UstMA2qRJlgPp3nOhN79qdlToNuPOWoi1Fpmwybj2yRwJb6A695dSN8PEUwueksg54UlV/wCkA68q7Eyzo5Rjk4uRjHJUnnsSCCffS3YfarYu9cDcIqrUADMcMWQHpM5BIb8w2mlHxLbuislamy1GKIQR1MBkD5Ecc6JzRY4tyUaNRix6VSsvqX8NQcA3HkHs/KkQfYn0KgYSPeCDEggwQfkaA3Vak1c0pK1KVPzTVEfdhu3yCFll4Ij4OlH/APrqSvRvFj1qRqkXADy19LMGgq8SQM4VgeBGzTOAN2+Y+tz86ao4AkmANIt9XVmLCY7k9/n+XfVXiH2n2pSfOS2TlXVptEnAOQAQT+WhdsKFST59OAyqc8F/Qsc9XYd9KgRC8BuaY6R/M6tuCiTMDMLyfgfxEkAe5I0S++2dKnXY1UrNRpu5pqRkJhrZwYOCcwfbVO58Z26Um3TAihQAaFgF6relRwDarTB/E6nlNaEquPgANIqXioxuZxkB8EEfCwAP4VA1LYbO5Azc5DLnpZTDCfaZz7Rr3efafaBQE3CNUYCxeph1YUmBx8TmIGob/wAcobWm4Aep5VLzXjDdTBRcGg3uSW4/CfcaMKtJ/HJ4/wB+E2VAIAEahVoqwgjH9wRrxN/t2ewV6d5ZlCyJuUXMs8SBkjVFHxrbvVSklRDeqmm96xULFhCqDd+E5Ig9p0FJJ954UiEdIi1lGBENbPzMIv5DUvDmWiSLLqTTKjlTiSpP+lZHe0ew09pVaVYdDrUXIlTIkSDx7ER+Wl+92Zpgt+ECSfYD3/8AGstE2Qvim/26p0Jd2m08mBAHLEgRHGO40qTaEt5rUKTPEdX+ZBJPrIgHvH1zo/abN6jea6EHIRWHoHuZ4Zh78CB7zZu6bI8FoMIVWBBk1A5J7KoCsTiIAPqyU9DMMUgSdfrf9HqP5gHlvIX1UqoL2vmDLMKic8XEAgFR20v/AMbrZpO6mxkuKuHwpRyR5icSrLDvIK5mckMS9vmUFM2ASJ9SsxExnqW2PeMaju6z0mX7qIQmEjqDNYUA7DAaTjpPvpqkobhic76Wt6g9Fem63ct5dQ1SquxUgq4nCEIcOpMkDKiMHIgtN3UKmK6TcCCaq4X90qTIYGZ5wY69Jam4ZekUm8tWBplWteizXKwpnm082YkgCCp1ftN83lhau6bzR6qjU0Qn8qlL2xJJ40YEJXYJOTZHEWt4jTeaffZfdXrUBcM/msYBBwYM9JMiZzx9ONOdZKlS21YwzGo8ctVdio7kC7pEd0Aj2PGup+J7iktJagYoZktBrBBURRJVuuEcAuksSRjltEQVz4uFJlu+R/iafaCq3kbhqc3CkVBBzceYPuMZ9/odLfDBWpfsyhnamgbzgpm24BQmWLkoylhE+ucC2Th4tSq0TCE02pMTHtBgAckkAxGgtubFesVU3MivKBgBSptewWVH4GbByGBE409iEgBGGAeJ6DooOd0KKBjWuk+ZF5MeZRtzREn7qZs7+Z86YPsqzbanE+YadMOht9XS1RjlRdgqQCvqJGRqdTc7Y3KaKsAzKSaS23KSsSRB4J/IjkEavTxhAVVUa1iirCxFzVEEgxao8uYORMRONLCQydF5RWtJDUkFMHgKGLBQ3EsJuNhBYCJYEYnQ+23O8EKaK58w5OFgEItwYz1QZ7q+MqRrQKhPY/prv7OqBqSfBLN5Xc0VkKtZshcsqmczGSAMHiSO3btQvvYue+B8L2/XnXa8DtvaPyYlshZWbYJb9s5rbWtt09VQAHkxDA/rjWNq+H7hl3IlfvjTaI4NO2O+fT/PWq3fH1Mfy1GqgABHOvVldiwPiI3dNiSoLNuErgWk5VSs+rKyYjkad/Z1d1RbzagENUNVwFBmRwAT05A49tPSgcEtkqtwPcEDkRwdOqlFTRptGWUT849hjROUoDgsofEKlShWlD5u7qRUj8NM4K8/uKKeJ5J1H7V7es4o+TAK0alJge4qxPBxxp8aCzwNWpRUZjvoSisP/gG98inSpMYCFWTIHUAJNpBP0Mj66nT+zu7otQebWpqgdThX8sEUyGPSSATEn2mO31iigVVAEY1kvtn4tWppVVHgFGBwOCCDmJ40wurYGA7GfS33WITwqqEFKm6VLqDiiA3UadQGW6ntVQskmFBt1pKW13G42dTbDFLywqpkMrHJeoDDEueoA4zOew7IFqbW0BfMqozQAJPSCccEgkEjkEgyDGteD5j1y3NJSabDDLgmLlgwTyCYPedGDEqIxADAz/SyFXwPfuKqOFCbk0/OhTI8qALDd04Ucz8a98R8Or7mnuKlRQGrkU5cA+UJHlEGekdMGO9UnW68B3LVNtSqOZZkBYwBJ+gxo4UwekgFWwRGCDIIPwRpZTsdSZXyjf8Ag+622y8sAswq3USvqokzcSxPUpBIIierUH8G3Nit1UiKdEIShIQ0WLI1yyvfuR319N8D66Cl+ogusnmFZlGe+ABOmdMRx/fGsmcAxxa4ZGOCx/2Jo09rt1V6yMxjg3Ex7Bckn4Gn6UWqsGdbUUyqGJJHDuJ7cqvY5OYAYuM/376iDx/fvrLB4H+Rv0USdTOpLqdQYJ+D/TQUlAT7n+eq91t70Kn6j+zq5hnUFOissZ4pVs8xqixTpFVaoHIZC3lsSCubbagOD+HMYhZsWapVSp5b/dpTxVqszI24cIMMCAVggkZ51vqvhlJpdkBYxM9ysEGOJlEzyQoBwNCnw+mu4YBYBpoxyfUjsynnsc6ydgz5JGtE1qQaog9bqCrMSrU3amSGtUqSVJBHYjOpUqxowWYvSBklh1Uj2cEDgcTEiZJKzrT09sigIBCksSPlmLN+rEn89I66gOQOxMaCQibJX4jU2oBsNBajMii1jBZ2ChzSSVYpN+Z9PfTujX2q01p3KUWLQyM3p4OVy3effS7cgClUgARTYjHcKSD+ur0GAe+NPWYUjhh1iTbxTD/EqHe75+7HvP708mfz0Hvd2rQKSDmb2QAg8yozBkk3c5PudVLwNQfS1O4ojCYNFJVIM3Nd7yZ0U25rR/nOR/Fn+udCNq9P++gqK3a1xhHAE4VhxPsw/wBxHPfnXaGqjoP012uHF7CHuqaYSlrNQv/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6" name="AutoShape 12" descr="data:image/jpeg;base64,/9j/4AAQSkZJRgABAQAAAQABAAD/2wCEAAkGBxMTEhUUExQWFhUXGR0aGBgYGSAgHRcdHCAfHBofIB0bICogHR4lHhwgITEiJisrLi4uGh8zODQtNygtLisBCgoKDg0OGxAQGzQmHyQsLCwsNDUuLywsLCwsLSwsLywtLywsMC8sLCwsNC80NC80LywvLC8vLC80LywsLCwvLP/AABEIAMsA+AMBIgACEQEDEQH/xAAbAAACAwEBAQAAAAAAAAAAAAAEBQIDBgABB//EAEAQAAIBAwMCBQEFBgQFBAMBAAECEQMSIQAEMSJBBRMyUWFxBiNCgZEUUmKhsfAVM3LBgpKi0eFDU2PxJIOyFv/EABoBAAMBAQEBAAAAAAAAAAAAAAECAwAEBQb/xAAuEQABAwIEAwgDAQEBAAAAAAABAAIREiEDMUHwUXGxBCJhgZGhwdET4fEyQiP/2gAMAwEAAhEDEQA/ANqIAAAgfA+T/f56krR/Y1VsNsyU1Wo5qMJucgAt1EyQMDBGBj2xq34/vnSoqVwjUZP9/T6a5V1Naf8AedZZR/vv/vpN4lsreoce3tPt8acVukEtj8v5aSbzdF2jhfb5+dBZLQCvB/I6Lo7Gq6B1K5mFM8cc9uO/8tU1VM2jLHAA50ZV2VbzKY87oppJBQikIMJ6WDu+GJl7RANuZ0QJUsR9IsgUbkMIYEgg8gj6f3+urBUgx/fxplufD1rKHVl8wYvQdJ+CJPH1JH0xoD9hrjlFJ+GH9TB/lrEQszFa4Zq7w+uwZVkjq5ESpJiR+gwZB7g6Y7nx003p3kKKlJCqyBLsKjEwRcVApjg4xgzOlO1kuAQVYEAg9v8AxpttK1hqVGWagNOjSSSD/lU3t+CXZixH4UBPp1xdqAsYVWtLnAN1S3xHxu9hCElQJtafKlC5IWIFQhYVzMAM2Mhjx4qA1OklEhVrBSZACqHNO4dz1RM+5nnRNdqe1QVarOTcxqFIh2ZSWLAkSFVOnuLQBJ1fSr02pw1Vb6oMksJBtyI9kBGP1ySdckiMk2K7/huXXe4KL/bqdzJet6xcCfSTBE9gTIgHntMHV947kfrpG2y27C9nC3m6oLxFQwy5J/DFUiR+ErnGqqvg1NSoPmOztUchLTIZuv15tUVAgCmbQP3Z0haEAVobx7jmOe8cfX40LW2dN2DMouBkMMMPYyM8H+elp8O2sNNTku83Ly4uJkDJCkMCZPfM5r3vhe0J8upUNxCpF5DHC2iQP4Qce4nBA0GiMifRYwc1enhVENY4uUqQtzGGuLF5AMM5vbJyQfgy022ypoQVVVIWwQPwgzH0nWc3Wy25th0dXqByGaAqU76z2lEzAqE2t2Y540Z4j4lQpU2J3FQEYBDMYJNo7EEXESTMTJ5BLuBdEFKJGkrQsusxuNw+6qBaRhcMrR/lqeKxBEGo0EUkOImoZwBVvtxuNwE26NCVpD1mWHsAmpYnDCYS+APvBAPOmdCtSoLZSUsZlurknks59TYH5ADAAGhFF8yqGW/6tvdldT8HpIECLb5c2EAFgW5a5gSS3c8nSHxlEp7lGeoyrTAYHowlldqpgIekAe3ce+tDR8VpnDTTP8XpP0Yf0MazfjKUdxvgoKY2tQVHiehyFicdm4/iYjWwiXG6dmTj4b+vNM02FIsfLLMUJQkJSAQgJIuamOAlPicInto6hvW9Nt5jLIwIH+okIoPwP0GstuPDaaoKVG4wHyyA4ZbTm4EXHnEkExxo6tQBt8tpAQqQado6isxmRFoxBgHk8hjRFyuYmTmtCC79jTHvgt+QEqPqZPwOdKG+y6qalSnHmuH6iM3MQwa4yZVgD34I76G8NpeS4chngEYYzlnbhjBMuc8404Pi4/DTef4rQP1k6nVB7pssC3ihW+z4JJuA+8RlAHZGZknI6uuJ4gAQeSs332TpL5F0OJFI3glRLM6GJzNQhTmYYwROrV+05dbifL+ACTFqtyVgeoDjJ4JmdBeIb2hUpsHqQWSckllGIYxIgMRkGJGDpxiOBVGYoY4Hd7JpX8Cp0URab1FYQJuuwo9nuH9nXaVbfxcFAxDQBlST0GCSACI5UjBPHxrtI+o7CR/acQGPifhWg7xayJLtTD0iznuEpqKo+j1Kgb/9T6lszXjbxfmwVrvMmTVoX+tZ9N8zAAujjTjwyuz0qbsULMiklGlCSJNpHKzwdFg/3nXuJlmfD6+4L0RVuAgT64JC0Ik2eoszgoYHq6sRrTqNRqDQHi28KLaOWnPsP/OsshPF90C0AiFxjue/9/GlO83a0xLME9yew/31YDiTjH/3oLwxA+7JqCBS8sqWwssHac4JAVR/xA6wElYkNaXHT+IrYeMbdOsFXJ5bzaZInsYa1PoW+ujtzvnqq4QLTpgddSrBAnmAjQYHzp2Rgg98Ee/vOkY8HWiEFJ/LpKzvYzQpZ8gFubQ8NE5yODGnBAyC43YgdmB7/JPReVK9Y9bUiwIw1hRiO0im7VV+lmJyBmJ0fEjaYBIGJkuEPsWSXH0dQfkaJpUK0QanYZxiX6vwZITAOBjjMgY7TcMyVD5YYEnqHWPSVQOgHSDcCMiD3PGq4oVNP+gPK369is5QR1ONxR81RhZUisF5E0xIeYwad2eWAxqvsd4e4U1qoi8lkSSSsqqszSB1NZwcgEjuToTw+hUNc1HZZBNJmAhllltgZKhlg8mS/sMa6jTCgKMAdtcHbsT/AJi5XbhRhyG75ZfsIbxbYCtTKkt3IiJkqyx1Ajhj/LQO18Cp9DIxC5aBGSxRwZj8LLOcngyJGnY0LsagKxIuE3LOQxMmRyBJx7iIxGuAE02QJ7wSpvsvSWw0ukoAqyZwsFeogmRaBJDfrkM2pCoQWvVkJGD2JBIujKtauRnHYzos67QL3HNYNjJKh4BQiAnZu/F6hGP1IGddT+z9EFTDEoQRJ4MATAHe1eMC0RGmtRgoJYgAZJJAAHyTxoBXesZRjTpDAYAXVD3IuBtT2aJPaBk4OcdVZuHUJyG9/pZzxLcbWkRToJUq1IdadJDajsV8t18x4WSB1WkkEHuc++E+EQ61Xaj5jHpZ3V4LdZWnSUimvTBBuc2weNS8J2QplVVLjRJotf5lSKatTakwCqYIWnAXp6urPcSjsHoUaNMkuVIy1OoD6qFRj/l5g0Sg46Smek66DwB39JKgLtO970Wjby6YLeb5lRiKZdnUsSPwwIVflFA54nOgfMJ9AnPMwv5Y/oCPnSChSc1FY5EsXgMAb4LLmnJggjsTAyMgaSMf3/ca5MW0arme6rJVgv8AwD9f+41kaHiTebuanlur3KlM1FHWFcU3YCQLVgHJESJOZ1q/EC3lVLJusa2JJmDBAGSfprObiqUrXinK2S4IdrZIVnieqVAYoc9MnInRwryEcMWI1P2ij4oyqxQgyhYXAXM/lllYwYMuAgAxwF7aknilWKslSaaEjAhmDMAObpNoAAWM4M41228ZDxbTDEQCBysuotk8dLBxwIg8Z0TS3ZLgGlkqTIABHPSJicg5J7jOROM6hKRFoS/c+O1QFKlPSpYR3K3MsFgcSPdvidaA0TOXY+0QP6CdKW31tUghSCTIa0CmZNskAm5xMAzJIj5lS+0CmIUZDn15FoJXFs9UHtIPY6zmzkEpbKvbwmmBBPTx1EnBAWMnIwIBmIEal+yUII6IgsersCJJzgAqM9o126Hn7U2yvmU1Igi4TDYPE9gfz0l3GyqrLkWqtA0JIXCQRdh+ZINsZ4njQBnMpmtTDZUqBNU3KULgqwfEFCxhgffzDM+57Y7SI0wGZQrtWcViEBWVvuWnf1WrYrtyZl3Ea7VhhtnvOjfNVxGGr06L6JTAUBQIAiABAA+AMa9Rj/c6SeGUtxSoUlqVdvIAS0houGLA5qEswiMiTGc6LpeIqCFq2oS1i9asjsOVVgfV/CwU/GvahWo4Gd+qZlvf/bSLxCsGckGRwPbHOmu5qBUJkYHxyZAGs9VNoJJwASeeAJOAM49tBIrtnthVcqfSok/J7D+c/kdBtSvNe2Q3n1VxP4UpqoFqsR0ieDhW0z+z9ZbXqEhQxxd0mKZKsYPaTz8D3Gqa6CnunZWEVEVmWch0dQCM4uVyD7yNM0Lne6agNL+mY3wU6fmXZZ48wsOmqOm7CxZEWSImJA+ur/E6hdBbcrAyLlcZAPew947HE6NrVAQVV1DEQDM8gkHnsM/+NLaXh1Zblp1BTUEFejEly7iJHSRag4/H8RgudUmpU8z/ADG9TGesKMiOmIyhK25zLcidRSpViPOAawiWct1XSMQMgd8zIyY0StOsGVPNJJUkG05tUKbmAtWSQ0e4MDkamdlXIYDcMpMBSOqAABMNwSwnuYYySYgIghLd/tKtRg9OugqBwVIBMoGJVSBliAZntkDmdazwjxIV6d0WsDDpM2kcgHuPY+0agKkzE4Oefg9+cEfz1k/E9tVXcM1J6gFVjIUwogW1GPllXJWAQCWDEGRm5Y9owBiN8Qr4GLPdO4W3rbhVZUaZaY6SRiJkgQORyRzpZ45u2W0IKcsVSm5eCKjkgA4wloJnucR30NuVQ0ghWoAKZp3vUF4UlSxDFgbzYGumQVB1Vt9pRr1OhWRZvEgjzHCimpH8CIsexxGJu88YJbcgwulsOne981V4OK1MolStDXKGu4ZaaKiojQVYkhmIJDS0xPDWjtNyJmsG6VgRwwQ3EmJN1S1vgXDvoX/CtsVQPdFX7spJIZiSzBsHMqQSTwBmdWL9mqYYlKldLgqsq1MFU4QSJVTmQpHPbSEgn9J5Y6+Xvvd1d4Rt2qKHrN5gGKc8GCesiAGJ4UkYCg4Lab1XgEwTAJgDJjt9Tpd4lW8sUwG8tZILAA2gIxUAEH8QUWgSeBzpfvPtJbgItxNS0FvwonmI8QCbsCAfmSAdJSXGQtiPk+Gih4dUqLQXcSzGojbirgAM1i20xcCV/dgRFh99C7/f1WZj5dpJVEMnAMlzgYtgj5MYiJJ8D8UVAFdbVqVRaCQShemtQyoGQXk3DksxgAaC2/iQZkSw9XUCTlcFhPzE8doMQTpsSRNv4udwNEIvY1CyyaflwSFWc2jgn2n+ke8BX4l4oVrsiOJWm33eDNSypUGPUTATA7HjTh6iqMnngdz9NIRtqwdj5SGatxvgmJqSw5BayxZ9oEwsag2DJKkIXtfxCr02PcAaskKpD4fyySBHKH0xMd+4ieL1jUo3ALdUIYYlFZ6ISe82M35+8av3CVQB0KDYJAWmSGMycQBHTAyLSSZ7UtSZ6goqvlz5blgqyFtPmDIyxxBOVnJ4GqBrUwbUgKG8rli22RmLVIqoFsCo3UkF15CtEgThiPUIeN4fU/8AaQni79pq3R26rbv56a7TapTW1FAHOO59z7k+511ZshZie45AGTnt2H56U4oJsFR+MCZievsQk1TZVYtXcNTI9i9Yj6+YSf1GqdtsaxHVumZxhrUo3XQQQBabRE+o++Bp/WpSlqsU9isSPpIIzxx3/PSrd0GVwVUkl2ebgABLMAOoHBciDg3NnRD92Uy9xGg8vnNSpeF1szuavxlcf8ir/XSb7SfZNqwSmd1Wlm/GblEDm0mTkgATye+iV89DYnmVGBvJZ1EAsLQSCZEIRiDljxzZttnUVSal4NoRSIJH3l5zcJJ6VgARaNMHOaZBCo1pYKidOPx7okeFEotE0aS4Fzg3MwGCfSCpbuZnkD95e0y8Io2UlBGe/BjJIGCcDgZ4+uvNSL3g90qVb+PVR2XhFRUCu1Nh5orSoI6jZdAJPJ8xrpyW4EmKh4DUsVDZAIVurBULSUkizIaxpXByvVzDrZUlSmqqQVURIgDAzgYA+Owx20Fu/E5xTMD3/wC3tr6FXCQGhUDeQwBNNqbqysplFFdQOpT1AvBxx3nRO5Q1B5XBqdE/6un/AH1DdkJUpt73J+oD/wBU/mdGU6iUSK1ZrcSiQSx7TaJbkx+fbQzTYhyPHqvfEtkU6+hSD0SzNm4soVQkkyxECScZ5nPVmb9qVfJEIgua/wDy7TTAvKCAT5Q6DMXyY7P6S19ybmU0UkxLC4p7IUJtv4d5nELjJY7TZgBOm0KCoQYC5jAXEdI+v01UNAXEcQNtmTmfrZ+6fDvC0VldbTbJBEkiUsPIBGDJBz/LTfSjdbF1H3Nrrn7t+QINop1BlIaMNIAwI0Hsa1b0o33dMqhaIZYQXeYrBmuuMyMHqkxB0I4JXNJ70yOP3w3dNN9RqM6MhEKGMMTFxiJAGYj3ESeeNVvTrKQfMFgZJnJCLhhhZLN9eeNF0lIDlSpB9GZUAL3/ADmfgDvOlSeG1o+5rdIXpNTqLVYtNQ49IEEARLSxm6dCEk2RFPb7m0G8KxBLcesqVAwnANhxxDA3SDoLxDb7wKHU03KQyrwS8LdLRFrC9YH7wYn2YJttyTmqACoHSIyXlokE4TpGfaffXm13LhKjl1rEvbTVVKgXHpUzk4bLcECRrDNOwGRSuTZeerebbUpsFNIFRKdJBbiQ+eRkTA0NvW8/bKBVUOMyCcvSIGCpB/zLDg5DQPUNQr+HNS21cGtUlVd4WApkFiIgkAmRzPznV++8CTDUUCFBARQqqRz04hHmCG4lRII0XC0K8MiztbeER1n2RFPYVhUinXNNGdKi0wpA8vE01BMLIm4jMspjUqW03SAGpukNksxstFoAtkS0iQ5biZxFsaA2XhSFFsYsEvVbnNy33SGEHrUs0E5BHxq6qhQGkBeasFoOUQMWabwwKyzAA5YtGBJHmO7M8G3wmDwDBRO1FepIbchaduXQw8hiMF1EdIALRhrgM8MKOxoIRDFWVgzHzDdUYghRVJJapIJgMTkD20v2vhtKrcgLpZYoBtJCLYcYI6mpj3AjAE6Z0/C6YJIDfh78WghY9omfqB7COd4g05J2kG6I3DixmEGASCCDxxke38tIwqgSYwOSAMd9M6m3WlQsT0g9zJMtJ/Uk6WVkkiYtBk/JHpH0nP5DUH5JcU2C+f7SjS8nZlfIUNu6oW4LbbFaSwEY9M/AQdhq3d+IN+xbJ0D/AHIWu8sCbKRFOTMEqwZiIEnGPbabjykAlRkwFCiWPsB3Pz7DOgtxsjWYCqFCkH7te4EYdplhJmBAwOedU/ICZIt/UoFqjl15LG/a/do1bd+X5Lg0aIZjaQsVGzJYZyuIJ+kaaHa+Wm7IIbcCtTNJzAZpFPyrf4SS4gYi4cTrRV2FIooWmEgAi3gXKsCCAIunIIx21D/EqeGNNuAFJUSCzFAoEzJj6RHxoVy0AC38+lq7QMlHxp9ytOs1MqSF+7CqQ44u6mYqzRNsKMxzrMfZ2moqVvKBNNq1cbi8GyyzonzPxXk45gtd2jU7zxRQl0NBDEYz0Mg4En1GD9DrxPEaVpawqrq7DA6gnvHEyQJ5M+4kNJDYje/dJJlZ37N0Go7UbkWKG2qKqqfW4BtdjgXkkL79iToG7/8AFoUqlvmbfdpSPmQYioLZAJxZzB99a479CrBaTNCFwoUCSvCQeHPtyDzHeja7i8KwoQ9VbrXgWAY6zyTcxwAT1dtGozVGu/aU4BcYWU8OpIadQkURG/VRgWlvOuJ+lpAHxOme1FNv2DpUEbl1YGJaoqVBUaSJy6gz3PzGnFXZ+SLyQ9zDzVIFpJxco/DaPr0rnOdNl2qiJAJBJkgSWnqP1JzovxdeM9IT4puCDI+hs7hfPaZKCr5EXuu9Wn5I6umpcC1vKwISOCe847Wv3tJke+knpXsIDGysYIBEifL+hjPOu1bCxjfug81OsBclW6lTsY3eWpLstpqSJh0H147Hj2MVrthfLcseAsGfoZ45yQNTRrlDZzBzM/8A3OCM99NvBtrC3kdT/wAl7D88E/8ADr1JTucGCVjfGKLNVWlWKU5AZVMF2PUIWDAgAzBJyMjv7taCAVqYqgVVM00d5NQCmzEeWTDBVMo2CDM8S2g8R2x3VQpJVVm1hBgowucT+I1AEB9kqxzOkXjfh9SktKgWCs1U1VrqphSxCVlOTaLarMGZjgRiAA4JBsi0kw0m+o6iOqdpuqYUxvVClLwQwEK7kKxgdltpq3YoPfMn3EBh+2i6RTgg9NQJx09RcmHjPcDvoH7UKxSyiGFOlt8Gmhe690VaYgMCLadxgSLVyBz6xYCmjq7eVvg13lt1oxar5htWBJqGYAEzgcaC5Y1TU106GbddLM7pAwUJgXRm1CfU0CYn21Fn26MKb1iK6gC/qVheTaLjKkFuAxIJEc6p3m3NOtuWtZlrbcJTCqTLg1SymMAsagaWIHU2caA23gjVKppVjUsG32iu1ptrPQLMw8xh+9aTGTJzzo6rNNNwU4JPmlL9u7zHXSIa4C6Cy9Be3qtABiTGvf8AGG8wUx5TOSRaDUUysFoJplTAIMzGRpeuxqWCjDX/ALaaxaDb5fmmtddEZU2RzJ41DbbtX3W3qhaljvuIY03C9YQUuorHUtMEf99aSmqGdI6dIWj2viClgjK1N+QrR1R+6wlW/WQO2s8/hDrVpKt3SHckBYHSlINmpMmD7ctGntStRqhqbHAIkmVE3MoKt73I0FTMroPwXdwtR9w6I1xpyzqMUh3INpaWJMdzxrJmRBc2x4c7W366Lt3sajOtJFZROcibEKOBAY4DkACc3MOnkXUV3DISl5DF4YtzKlUYBe10N2iJBeZJ+w3K21q5IF0tkjpRMJjtJBP1JHOjvDqVtKmpEFaaAj2IUA/zGsVNzo7vDrqklZEqVHWq9MMqqWJpLdSJAiKkiGN6crzNvBAN8F3KAFC4NYNbUlhc7DAb6ECQBgCRAgjRdfYUjIZZvaSCWIJy3vgYOBH9NUP4JRMFkuYFiHJNwLSSVb8JljEQBJjk6CIxA4UuJjpv6XoYqS9zFi7eWEUTbaJETDA2Fs+4jMaJPibZ+8o9MgyCItmZ6uwVp/0t7HQewAceVUzVpYOSLh+FsRcrDJGRMgzGhd89LzLEW92BX1lEUhzUcNVHLljdYJOMwCTqeJgsce8FmlzbI7eeMyolqRHSxKtm08G09jMyPj30B4h4zTRekh6hIVEDCWYmACfwieSfpzqt9xtvLVadO41AghrmCdPlp5lpIm3Ag9WDMdWh6e129Jy5Qz5jS7KZuBBZxAhVugR2OuTH7I0NqaMtFWdX+i8O/wDKqVGqAvaMsqkkE2G1BOEhiYifu2JJ4Fp8cpXMST92CCBBINwU4BmQQo/4v0Jq+MUwDklgJtgz6rM+3UCJ+NWbOqrLCmYJDT795B+deYSIkhBzi43VTb+n5i02U3MSFkA8BXMmcQfrlG9tXJ4fSBMU1ytkWiLZJj9ST8nOr4z2kalOlqjJKhnCMAq2kXFTbHTgsRjibR7amNkg4prgk+kcnB7dxj50D/hFMfiYQHyY6S6hSwMdJAXEcccY1X/hQIFhqLiASSAIIbC8zIJHHrYTBADWORWtKPqqs4ADQZbAtBMsSfrP1P56H2ZDMaoEIFspf6Ryw7wxAj4VffVW42aCoC4eqXNyqxBCWWhiAYH4lMfpEaL/AG6lzesQTM4gYJ+NaYFk4IDbZn235cEL4vTL0m5AJUQQcqXW8wCDlZEAgxPvoTwveV803ALoqkmB1SrQJnklQCfeffTI+I0iPWrT7C4cA9scEH8x76C3LqlQP5cqVsfC9MEkNEzE3A+366cSRBHJHDuC3c/z4VVbfVWNhBgwCfKbgtNxAM5RT0c8njXaYU9kjwxSlEdNoBBnvMZxgR7nJ7dpC7gpwDmEPsturGnTSAhj08WATiOMDEad+J1yqQptdzap7JOWY+wRQWz+6PfWcO6fb+bWp0vMVFMiTKSr1OAMqWQCfw3HtER3Xixao7VEUoJpoQxKlVNU1JxJvO3twPTI9yfogE7v9S7IX89+0rQ+DbcBLgIui1TyqKIpg95I6zP4qjav323LAFCA6GVk4PYqfggx8YOY1Qd+8oGVAziQt7H9SEgc/wDY6sXxBQQHNMXZVlcEHMfBGcTETiZxpg0rk/KQ6pBE0GdRYyVj+FBa4AIBbpIuWSucjPHMXbHdP5j03KEIoZagbLhiwMqMC0rBIMT2GrN/tqNUrcydJiJXNxUx8E2DjMAgaR7rwZNsy1A1RgQtO0XMxy2QAZkSMCJ6sgka0rpDm4gib6TeORWpWPj9ffQ25psWSJK5m17YMrE+4Ch8ZBJExyE9LbUGH+epWp6SgiPKR0NzA4tVhINolTIgxpt4f5aIFFRDAB5HHCk9RJm31dyMYgaC5y2lUUW3louWkHgzBNoNpt+SLgCT7MYGNe0zXCzUanSRFpkmARiDUBkwF/CD8T7SZuN2qASSSxhVXLMeDA7weTwO8aUbw1qjiywvTMlGk06JI6S7CC9bghOACDiQxMKrGTd1hvL7yCvG2NWPJQqoIPmPdmJi1JBYZOWgEk4M6WeG+D7aHUlalRHqBnZpsEksYmASpkj5kwI0x/wpnHWgk+qpWfzW7emnApr+QVR+6dRq/ZulSpt+zKKTkhmgEipawaGEEmY/CAc8wY1lUvhtExPC/qRx4ewVu08PpCuvlglKaCJJInpsKSYOAWJAIuZT6gYbjWR3CV1c1PKKkoVBpo5VCVKyQaYcQWJwSIHExHqUC1NbOoU6b0qZQsZAWsixUiV9VME8ypJ4Ggouwznon/jG2qVFKU2COBNxmAZ6ZjMEBgeMGRoFvDN3bau4USrSxDEl2qFyYxAtJUQRAOONKdjTemyOAMXtgBQwurFVEt0XA0umCM5IjWg+zwfyQrtcyswLXBrpMgyP9UR2iNYwUkUhBb7wvcOS3mKIKWEMS6BbgzL0iHIgkZDXMpxGq6deu5O2crUduo1LQUp0sFWCkQzs1yr2BWSIGW58RQRcQoZgqFiPvCxKiIzkjE8yI5gLq/iNBGSoKqQXMkHBR1yJ4AUhT24jJnREKuG4k0kcuf7TnZ7ZaShEEL9cknkknknuf/Gq9/tEZDdTD4YRGYf18CROSYyfrqKeJ0SLhUUiJxMxIA6RnllHHcatfdLwpUuelATAZoLASOcKZiSADoSomSlCbcrmyWsUFSucZCCMR1mPksO2r6lSAYABBE+0mJJjn30btfEKdRaZDq3mCVtJKsQJNpiD3/Q+xhe2+XzHkMAWFrEYYmVxBJHpmT2IPca4O14DKKmtumZVkSvP2iDFrNwJAjn4PAnHOq/2w4hTEmZ7gZx8/wBDzqz/ABKl++IznP4eTJ7Y51OlukYwrBukNicg8Ge4/wDHvry5HBMWu4qpawZgI4Mn8uPy4P6fMF6pUS5P7oI+pNpP6AD9fjVx0CEQkx8W29XN5FkXMO17FQpImLjTn4ABxOhdsNt0HzJZpKHkoKahxGCAUS2Z5iDPGmq7GmTbYoVSDEctlh+kz/xaIOzp90XiOBwRBH0jH00xIFrpplKWG2tUmpARC8sYtUBKRJLDEWr7H6gxogeB0MAoCIKweILF4/5jP5fGiK3lUmQ2qC58sHpE4LRLETgGAJJxjUqm7SDa6TBjOJChsn2hgfodKSdEZVOxewmkwIMsUPZ1JJx8qDBHx7a7VO6qpUUBqioVM3iBDqASULYgBuTMyRr3TUE3+D8LoDPy94Z62Jv5JTVqVAKtNvNIqLJtamehQQ8jywJM2iJyTzGe8B8F8mmBUBrMeqoRUdXBbpKgXWOBeRyh6m5ugy2m0aowqnDzGRwRBVR72wASCM3jM6nSLgrZUJMf8trq5YyBd0kKJGQwbjX0QKGJLRS0/wB8t+qav4WlSSr1GCgoRcC9PpZbStQT6ajRkGGHODoVqay1GrQLoFALQUuXpOFuKt1GTkdQJ7jTHZ0WcM61ZfAh19MIwQMBBZSTfOSCW440J4mruV3CdNRT5RDZNG4gOTnqAJk8BktI+SCCudpcHUm/3pcQfdFbbwyg6zTZ48wVCtxw6wRcHBIItHSf6aJ3Xh3mMrNUbpgjAHDBpxAPUq5IxGIzKvxDZhKqt55WDlAfvLc9l6mUEk2x2HcGZ7Hw0EKXpvuakEebuGtBBgwFa5gMAwE/PRU6WG8nfmN6KO58L2pAArMKiwJRrmxEAqoM9OII4OkviXjFOgy0Kyio1QSpcOmD92CyMYyBzKyUnBzrY/s1SLfMCL7UkAj83uH6KDoDZ+DUKldd0VLFcUmdmZiMy/UeJm1YgCSPVjSrMe2DIkDif1I9fVVeH+CvDXOVVzcxpmKlSTcZqA9Cnm2n7zcdENRrUSwoqpWOhYgLJrMe/qkoJ/FiYmQi/wAPqbd2aox8k+b0hxNPzHDq6gm0WsF9gBknGiqa10Z2FRGbySsXAAbhlLNUkn0y1sQSA2JzpSpvac5kHft0Tmtutwsny5AZ4CgmQB0cDBLED/fXqvuCUIBi4XEyvcKen6XGMcz2A0h3+zqeQgp1RcqvTZfMBJC0twlJg5KyT5iSCASYJiDr3xKk5L+SQAaLKLWRMmnWAAiqYJqMhtmOGuBXWSwE283dCS5hQoJJFMEdXWc4EDicRk5zq6pZh0rUkqsM9a21DwQQDnOLhkfy0VtgPJECBacWge/a5gAeYk886x/hdIeR4LgeqeB/7Ln2/n8a2SLCcwtj4bug6AQVZYV0P4SMduQYMH4+oBR0k8WrNRfzgAyIOsCbmvKgACIPV1ZlpmBnRy+J0+5g4kZPqW9cjuVE/qM6YxKVzRAc3LorRsqf7icyOkcyDPHMqP8AlHtpF9pmo0zSpmmS1QqtMIpiVdGAJGFwGAJ9z86av4xQALFsCPwn8QJWMZkAxHsdBePeI01QvcZDoICmSUqTC4yYDY9iDjQbmmwpGI0+IS+p4mgqOr0EVUJ8wKxuAVqaKSYAcS4Nv/xtzGme1qbasLlN5vPpLgK0FoIWACBkzwTOCdFN4ejy3l0mDfivbILBh+H3yP0HyB9n6JWmq2JekoTe+ShYHBWJ6j+TA8RGARfS5tUZfOXyiqFPbetVUeWpuLKxITqJtJ7XgnE8N30TT2tKpTW0C3BUjkREEfSBH0HxqFDYlQ4CpD+qXfjPSJXCiTjHJPJJ0UXFOmSwgKCSEBb9ABJ/T+WgZyKlYZJWdiiMMAlTAwBAIuwBx1f0GuWmik2KLoAIX4EKCeBA/P2nQ/iW/qrYzIq+Y8LTm6rBEBrVxaMFlExJMj06Pp0shFxGSSJ/sk99eT2rB/8AUNYMxyTgmLqNNIHzkn6kyf66kdWVaAQC+o2SAIGSTwBaJ/T2OqdyEVlAIkyJLZJ9vrpHdjxGtLnFEEZBV8OMcgz9BJB/XH5941fOhv2ymRN6RAOGEQRIPPEZnVG639NRLVAqzBM5JyAqxmSQRjOIGcjjMnJMAcgrd7RWrC5JBPpOMgqQWjiDwM+3EhW+0pm6lSXzWJa8g201LAKxYjloUdOTjtqndb52q2E2UlSfJUgO3tJHUgysqOAZPcaLpeNU0WFpwAEhVI/EpcxAjAUie5BOACdUu0LoDQ3/AFc8NPPjvkrNv4EoZHqEuymVGAi4AAVO0BQJyca7Uq3jaKYZWB+8wBIin5gJngT5Zgc5HzHaWMR2im4vcZKdbjZDywqki0QpmTiTyeSeSe5k6QUKcObrfSCLR+8zK35zTGc4A51qKiBvUJjI5kHsQQec6TeN0ijK4M3sEIbn0mCD7C2SPliOTP0YiE7pkHRArujTr0omKhsIUwSZFvYzntjE5GqPFXNQCoVYX3I6ioVVlQeYCVGGawMgLHE5GIBQqW2sB6SG+sHTzfoj8VE5DU2DrIP4TBPsYIxMkd9KErrPDkuXxSnTKpSpKFZlAtIX1ANdZb84ySYb20R4ZupSbemcFTdAIDQQADgtGAYtI7aF2+9eh07kHyyQKdZZZSTgIxWWBkwpMzMSTlj6fiVFjC1UJ9rhOfg6cSud+C7QeeYS7d+IM1lIAk1ryYUg06SyTIibmWF7EM/HA002G5vBBQpabY7Yx0mBI7TA4+RoTZ7Wm9arVAk9NO6e6DJB7eoLiPTo/wAth6Wn/UJP6gj/AH1kuIaQG7k7hXlZEHg8zwdLdizUsMZpu3Q2ZX8KK57i0ABj8A9pVP4pufvGW0KiksWttHriBAYkELz0wDOdUb77QolEgmmySEyfwg1S+QZu8qkIP7zA62kJmAzBuN3HitLV35VwgUtJQY7FiQSfhQFJP8Q0OPG1ZVZEqsGBOFP8UD5JsgRjK50jX7UulOtcUc0nCqT03gPVDH1kEmnSLA9MtOIiXC+Oio9an5VY0kECuPRUuEG1pHHEicjtjSo/iMxCjU8XV1cGg7dFzIRlgfLxbBkkVMxIlGGiE8G28Uz5FMeXlBaPuyYLWwMZ9omNVp4qAqqlKu0AABl/KSznPyc++vR4c9Q3bhj8UqbEKPhiMufnA5xGnpOqFMZmPcqHjdVRSrSRlLRMdVSTYB7kEjjgke2i6W1pMJsVg0OZUEHpAUgEYFoAHxoOv9mtuZimqk2ywEmF4AukKJ5jnQo8ESm1NCzNTa22csGpAkKSRLKRJE8FAJiANmmAYWUtNxJ36J+KSx6VxjgfP/f+Z99UbjaUwj9CCQxMKBmOcDnAz8DUaPhiK6OJlAQJiJM3MceoyZPfVHiLtUtpqQoqEjiTYvrbmBPpGD6gT7awlIy7gBuPpWeDk+UJ9l/miM3/AFE/qdLWpPWqPV27BFUhQSMVnUwzHBwqkqGAkxExovegu37PTJA9VZ+6q0woP77wf9KyYGNMqVMKoVRCgAADsBwB8aJtdMH0SdT7DPfh7L9yNx5rsuadoFNAV5BEsZIBkO4CkgTTWZkRBzuibSqEEpMRAUf5ky0wxjGTEiNH7rcqlt09TBVjux4H1P8AtqP7VTa2yohYg2kGQwkA8ZIm0Y7lfiVClJjJK32e4BP3dJixc1G4Lwn3QljcJqZiYUMR2kkeGUq6sA6rbYSzCJZ7ukRMgBSQe08aOq71VAkETOI4IIWP1Ye/vxrl3lMmA6E84I4mP640pbdNUSFHdbRakBxIBmPeQQZ+IY+3OltbwukjoUUglnZiCepmCSTnPoHPtptTrqxIVlYiCQDMBhIP5jVHifpDfutJ+kEHU8dtWG4eCzSQUmr+FUrYK3AsggyQBhIAmB0wPyB5A0OmwpUrHrspeQRlrFYcsikkr2ySYntOmtcyBGZIj8iCT+gnQfi2286BJCoTcQDyYgEgg2xyIIMieNeG2p1hKs1xBVn7ZQJmUktGYksRb35MAic4Htq9a9NoAKGRjIzm2R75Nv1xpfS8LtNNkYllYsTe4uBmAIJhRcTZ6cnQvhP2bNJ7mqFukKsYKw61QQT/APLe2f3gOBpIadUbK37R+I+XSHk01q1HgLEEIGuiofdZuj36vnXaBfwn9nCVahRkppRpYUyAhpJyef8A1MQP8zv27Vg5rRYT5Lq7Ox7gaWVeqc19ruAWApuQxfqVlgXM8cuDgPPHt7aXeLbTchHYBx967A3AQC1ZkmWPQSaKlunpxAgkbS73/wBtRrVbVYyBCk/9J5xr3QbpCFhdzRqLdddNSoVCreTAqEk4Jj7sfhjGMmNQ8MDl1lX8s0lEkCC4CkmJuk3MpkR0a1lCtRWjTvKr02w3MqACsckgiI+NVVFpt6adY8xFN4/6wNAhO1jnNqAsly/dyQAVOHQ+l17qR3x/37abFVDKj9aOJou4ksCJCsT+MDv+KD3B0kauf/aqn8lH/wDTDRfh9apUomj5J6SRNRlESblPQWaVbIIGCNYKeLhGJ+QitjWpUfMQlUAqkKOB1KKkAfS4x7DtGo7r7R0gYpkVDNszFMMAxINQ4wEaQJiD7HSCv4Lu6ihqxvrqSWUAik3SyU3QrGVBm1pzggAib94BhKoq0rq1R1BuAJqiqlgZX8sR5o9J6gpkZ04ElTcGE1jvHXnF/HeaNp0EqFjV3TkXWBKdRlS4TdABLNBBXn8JxxE6Hh+1pQEZCCxWGqZnEgMOeRgjvzorY7RqbKbWtV6jqBPDkmILQsAgdONAf4M9qDPQAsgH0qqKpgMAT0ZVpXPcDRqUayf+o5Zeir3fhNFx90EVmqBC1NySGJh5AUKWCXDM9xnjTSlsm2wVrnrU07PBemP3kiAQBysTEwcQYJTZKYLzFOt5gJLelmaZu4tVzgYxOnka1Vk5xDSKri+fxwS5PHaZAYnpgGZmAwBBgCfx08f/ACfGvV8XpkSLo6Yxk3AnAnkWtg56cA4BB8GZadWpR+7hmZkNJcJktYzHlvxwMDPEDTpaajAUATdgd+bvrnnSpMVlBgjO45ISl4tTYqBcbmYA2mDZAY57Z575IwNd4q4C0/fzacQJJ6pOO/SD/PXjbqVLi1FWZdvwxg2gcnt9RGeNKn2p3NNnE2qTajeqoyHIqE8XEEWLxOewDgcU2CyXB2TZzR+68W6TYpaMG3JBJiJEoDJHdj/DOpI60kepUZSwUAqDFgAlKSg5n65JzAwBbtqVEp5qqFR7KhPA6QLJzAtgfoNI98NvVr01SqGVb61UKwItDXjI4h1LD8+Z0BdFoAkAWGf1OQncp34NStphmIL1D5jmfxMAYHwFhR8AaNDD37/3+eklCltSGJFpIuIbkLTJScSIjpwcrAONSfwvbErLkm4wZGXcKvNuTAUSO5zJOQTKibmSm1SkGKkmbWDAYgkcT9JnEaGbwtCgQs5AW0SQSBKMB6Yx5agSOJmSZ17sN3RKoKdRWBHSQRnknjHIY/k0caOjWS3CUsi+d5TU4VgGV5B8xkg3e4ZYgk5IIM416vgqSZZmWFFptg2gqCYXMIbAMCJmSZEqzF90gHFJSW+rAf7R/wA+mWiUzhTEb2IQmz8OSkSylsqqwYgBBCxAB/mecRolxjXp15P/AI0qWZQK7UGbSUYRcsSPqB7YxH00F4b+0JaGU2yxIgSwtkZgQS84MnrHUQpJdVaYPqHExOCMdu/xjSTxKs9OrKlrEQkgMfVZWbuDPoQ849jdgBjAagLognJBUd1uAGpikhenznBkFh3McD39a8ZOiqm7qhiBSNoaFPNwlhMDgSFP+lj8aq8Q8dVYDgFyJBpmYNitgEXFWZoBI+vvrxKdbcJ96WoLGUpt94feX7D4X9c68jtXZaHVf8rqY0kS6w68ks8T371aqUWACrWucLyVXNIEmQGLBiRj0DA512iPFaKUqiWgKkJcBiIchfpIqPn4/TtQtAhPiMxHtBwJi88/LwWr3G7SmQpbqIkKJLH5CqJj50HuRWq0n/8ARUo3OahlT2yi/qx+mjtpt1piF75ZicsZyWPc/wBOBjXm/Y+WwHqItHPLG1f5nXvNzVnOa0GBO+H9S3ZotF6tQL0MVvckl1PlpJYkzYcHnp5iDhudD11FNg64TCOO0elG/LAP8Jz6RqtdgB/lO9PsRNwjjCuSFI7QIHEEcEwVKXTe6XboBWbIABOZERzz9NQ8M8VpI1Qs4te2GBBAKyIP5GNGb/wdqmfNYnEgqkMBB/CoN3zMfGhNxtgDLIJ92WTHtJGlgLGTZIjW3CUKaq8u2TD3GPKpyYV2OaisskjLFoHGrN1TrXuGvYspkKGBtI3RWQGJtuajJWFi2cK2mS7ZAMIg/wCEZ0o3PiKXhEpU3EGXIhFADzkKbsKcA/0OiHJRgEmQidm7kGmtRqZD1DearRTRb0QEBioKNb0YVhZM6uqeOOfPA86XqTRspsSEBtIQpdiEDZg/enHfShfDVNVqt4ZgFexKa2lbhTPlko0ntjJGe2tH4ZtNsyzTpmp7N5ruue1zNKfItAAj4GnickMellzfxGXTeiUVPFtyzK3l1X27QSWEI1MptixmCCM1TLRhiQZWAXsfE2r0wgcVWwoAYimVPDuwh6hIBNot9LSBAOmdXwDbqpZlp01AyaaWmOIuBJ+IEE6D2PhaUiFoqKDWGAMmjTYgs7kyC5K9KcAgnNraNkrcTuGkRwOs+Gfx8Hn8MqVGinualtEkZConmKYKKKaqyoASpMk5gGQYsG3rUwfIXcLU9nqrUpN+dRrl/wBQAIj0kY1QfEqlNz5VP7kC1FNxgfdC4AGSRLkfIeZJxfs/tG7sg8uA1RUJKnplirqIJkjBu45EY0laFDouAd+BCG8O3m4qO719utOnQYKtMtJEiRWMTMHvnBYrJUz3g32hvdmWnKVaqhCHBAc2ipJAgYufnNhHJ1d4huarBS1K1wpyAR0sxBVgTlIEMG4uBBUxMfs1SVr6YHlPRqMVToJAbElSvMdExwO0mTKaoHCII0jyn79ZUtpTJG3YqtRajSi1HxSV0NYQopwzAAr1Z9jB1fvGojdMtVlUOtOJa0NHmYkEd+3zpjsvC1pwFm1TcFgYNtogxcIXpAmAMAQNJvHfFArFyhIpsUMQfMBIC2ie1RXmcRTYZujRaeKVuIXkh2o+Z9yE5/wmgVIKXKwAMsxECIAJPHSDzJI/S/8AZEx0jEkc8sbj9ZOfqAdIqe5RWH7NcsswFPDUntALEQSUHUPTB91PGitr9pabwLKga0MVADGCSoIKkhxMZWfUPY6BSOwzFTTI9xzCZ7bYUkIKLaQIGTxJPc8yTnnJzrt9vVpgSCzMYRF9Tn2H+54Gl1T7SUwjNaxYKrGmCpfqiBAODMj26DmM6G8c3VVNwtVbPJSjWUMZuNS2+4A4NMWKJxJJHcTmpGNl0Hx9hKbeE7RkUs/+Y5uf4J7fkIE/A9ho06RVPF2FMAEMTnzZFsCt5ROBbcBB9u8djFvtGcfckytQ+oXCwHpIj1ErkDgMp99EulAhzjJT3Qu7oLUtV1DKSZUiQek9u+rNpXvRWiJE4M/oRgjE/n316mWJ/d6R/Isf6D8jrBTNkj2XgFGjUaoUpi12aiqLinfIkmAzMxugcKCVXtqrcq24SqQzilPlqqMQa9UyJuXNgJmR2WTAXLLxrqKUkgVKsqWP4af/AKhb4iAPkj51f4PRXpcDoClaPwp5f2mpyP4I4LHTWAVwYFRz034/fEKGx8E8pQq1qnyQtNWf3LMqT84g/Oqt94cgZTfVBIPUa1Se0cvHOng0Pv2hG7kiAPk41DFYHMIJS1uLpKR7rwqm6Ory94ALPki2SnwLSSRHck867Vm8360ylOetwY+FWL2PsFBnOu14LXYgyK6GY72Waly+NVv2lkIIprULuCMpTFEzTOME1VLg9wMGDGur77cHarUditVVqmohpBQXpG9JV1vUYXAiQZ7zrT7naq8EyGHDKYYfE+3wZHxpRv8AbbyTFSnUo+VUUpaEqFiOhrsjHsLZzjIj6BuYXQ9ocDT6b/SgvipCqz1FsFK9lIpt5v8AmFlBpyMBJ6ZwSDpbtfHay0hlb6a1bwVPKrUKRdDBbqbATllXOtFT3rMAfIqZEgzTjOeb8DVKirXAqKfKtLC0GXaGhlZoinlYkAkGDOSDgm/EYqtHP6VP+P8A3qCIpFWLuSCFNPzAy3KxU3WYIJHS05xonwzxK/bCrVtBEhwAT1TAAHJJxA5Nw99XbXwvbsv+UrdjeCzAgwQWYkyD86upbABgS7sF9AaDYYiZ9TGMAsSRn66CIGHnJ9In3O/RDfsTVc1hah/9ERn28wj1H+AdIyDdpV4jsKfmHpB5WO0dWIBjAdh+Z99ao/3+ms/viQz4JMkwO/tHA0Clc8u5IHZ7BGrAR+EyVYggciCDjqA49/nTgeFlCX24gn1Jmyp3zza2fV8AGQBCPwZq63AlA5LFjUYfuxTCwYtDAuQDwwEHsPVbc1L2EXcLkQD08ZwB1D/lOTOiDC5yCX+CbV981RzYsvSIRaT9P35F0uR+FEhpEjqkZt1Lf0xTQUwxL1Gl3I6n92MccAAcAKAMDSLabitT3TEuetAoJhgDkgd4uVJ94RJ+GrMzNc7XNEcAQPYAY/8AvRLkzsLvA6RbfOUO+7VWCfw3dsCGM+8Cwye0j31Jd0EZWDLKMGGYm1h/vpjtfC6dRSXk3KUIkxbDp27w7Cfn4GlW78HVGjqAAIAGBBg4xI4GBHH6qnWoqb2mIIqpaRcpuA6ZifiD0n2MjSvxvYebbVpH76kcMrZj8SEiYPwQc9iCRrMbGpTsUPdYwvsUZSJqSAwzaKhwcEMvBgjSUHoAhwzlZaoGm1RaM3QRMCsJBBzz6Z07XLlcw4ZqC7a/aGnbFRuuOAJZ/oomG4kcCQQSpB1eNvUrEGsLKYgilyxI4NRh7furwckngIvEdtQvNbbtbW/zZUZBtDXZxlJJBGYI9wSq/iyVVO3roF3ClC1O24MoqC50ABkWhsciYzyXPgjAMUC59Ry8PflrpUSAABAGABwI7D4+NJvEaZ3NQU1kLSP3lUSGBIzTQjuQer2wNIa2/wCqsaT2O5iiHRlky4gywuFuVGLQUWMHRPhKvTrJLqKS+rrFplq4yTUjjyuVJbERadKLXKIa7Cvk7T7+B58E2p7OhRqGnT8yji9vLdrTOJtyLiQBAycaprbjbiaskmk6m92Ylxw4F34ecY6kOAROndXbIxyM/UziQOD2n+mqE8IoARZgRAJJiJ4k49TZ+TrSUjcdwzJ+xwUl3lK7DCTcMA9uo9u83fMyNWtu0AkuI+veCR/ISPppd4R4fTNJQQZW6mYJzb93P5qoP56JPg1I8gnFuT2iAfqBwe3IzJOSPaGuLeC93niARSw67SQQDGQpcjPwuPeR9debXf0z+KCzwMHuSF7d7TniQRMjVCbWnUBUK9tRnd7gytj7tsGCAwMT7Eme+k/j1X7uq+3pO6oet1YySHuZaQnqIJZi3A6wJ40wBQa0OKto7tKxepdiqbBEytBS1xAGfvLCoI7trV03uAIIiBEcRGI+I41mvCfCKa0w1SlYtihRkNSUEt1ZMEsxZoJAwD6SToqKBQFHCgAfQCB9eNZyz3hxnewrY0N4gkoY5EMPmDOrhVWeRP1GpnQpkQUkpBV2aVbi6nqwOQwUAgCZxN7/AJPrzRlljWHj8J9x7fUa9187iMfhvLSYXQHWsjo4/wDHzrg39/loXxXxNNtQq13UstMA2qRJlgPp3nOhN79qdlToNuPOWoi1Fpmwybj2yRwJb6A695dSN8PEUwueksg54UlV/wCkA68q7Eyzo5Rjk4uRjHJUnnsSCCffS3YfarYu9cDcIqrUADMcMWQHpM5BIb8w2mlHxLbuislamy1GKIQR1MBkD5Ecc6JzRY4tyUaNRix6VSsvqX8NQcA3HkHs/KkQfYn0KgYSPeCDEggwQfkaA3Vak1c0pK1KVPzTVEfdhu3yCFll4Ij4OlH/APrqSvRvFj1qRqkXADy19LMGgq8SQM4VgeBGzTOAN2+Y+tz86ao4AkmANIt9XVmLCY7k9/n+XfVXiH2n2pSfOS2TlXVptEnAOQAQT+WhdsKFST59OAyqc8F/Qsc9XYd9KgRC8BuaY6R/M6tuCiTMDMLyfgfxEkAe5I0S++2dKnXY1UrNRpu5pqRkJhrZwYOCcwfbVO58Z26Um3TAihQAaFgF6relRwDarTB/E6nlNaEquPgANIqXioxuZxkB8EEfCwAP4VA1LYbO5Azc5DLnpZTDCfaZz7Rr3efafaBQE3CNUYCxeph1YUmBx8TmIGob/wAcobWm4Aep5VLzXjDdTBRcGg3uSW4/CfcaMKtJ/HJ4/wB+E2VAIAEahVoqwgjH9wRrxN/t2ewV6d5ZlCyJuUXMs8SBkjVFHxrbvVSklRDeqmm96xULFhCqDd+E5Ig9p0FJJ954UiEdIi1lGBENbPzMIv5DUvDmWiSLLqTTKjlTiSpP+lZHe0ew09pVaVYdDrUXIlTIkSDx7ER+Wl+92Zpgt+ECSfYD3/8AGstE2Qvim/26p0Jd2m08mBAHLEgRHGO40qTaEt5rUKTPEdX+ZBJPrIgHvH1zo/abN6jea6EHIRWHoHuZ4Zh78CB7zZu6bI8FoMIVWBBk1A5J7KoCsTiIAPqyU9DMMUgSdfrf9HqP5gHlvIX1UqoL2vmDLMKic8XEAgFR20v/AMbrZpO6mxkuKuHwpRyR5icSrLDvIK5mckMS9vmUFM2ASJ9SsxExnqW2PeMaju6z0mX7qIQmEjqDNYUA7DAaTjpPvpqkobhic76Wt6g9Fem63ct5dQ1SquxUgq4nCEIcOpMkDKiMHIgtN3UKmK6TcCCaq4X90qTIYGZ5wY69Jam4ZekUm8tWBplWteizXKwpnm082YkgCCp1ftN83lhau6bzR6qjU0Qn8qlL2xJJ40YEJXYJOTZHEWt4jTeaffZfdXrUBcM/msYBBwYM9JMiZzx9ONOdZKlS21YwzGo8ctVdio7kC7pEd0Aj2PGup+J7iktJagYoZktBrBBURRJVuuEcAuksSRjltEQVz4uFJlu+R/iafaCq3kbhqc3CkVBBzceYPuMZ9/odLfDBWpfsyhnamgbzgpm24BQmWLkoylhE+ucC2Th4tSq0TCE02pMTHtBgAckkAxGgtubFesVU3MivKBgBSptewWVH4GbByGBE409iEgBGGAeJ6DooOd0KKBjWuk+ZF5MeZRtzREn7qZs7+Z86YPsqzbanE+YadMOht9XS1RjlRdgqQCvqJGRqdTc7Y3KaKsAzKSaS23KSsSRB4J/IjkEavTxhAVVUa1iirCxFzVEEgxao8uYORMRONLCQydF5RWtJDUkFMHgKGLBQ3EsJuNhBYCJYEYnQ+23O8EKaK58w5OFgEItwYz1QZ7q+MqRrQKhPY/prv7OqBqSfBLN5Xc0VkKtZshcsqmczGSAMHiSO3btQvvYue+B8L2/XnXa8DtvaPyYlshZWbYJb9s5rbWtt09VQAHkxDA/rjWNq+H7hl3IlfvjTaI4NO2O+fT/PWq3fH1Mfy1GqgABHOvVldiwPiI3dNiSoLNuErgWk5VSs+rKyYjkad/Z1d1RbzagENUNVwFBmRwAT05A49tPSgcEtkqtwPcEDkRwdOqlFTRptGWUT849hjROUoDgsofEKlShWlD5u7qRUj8NM4K8/uKKeJ5J1H7V7es4o+TAK0alJge4qxPBxxp8aCzwNWpRUZjvoSisP/gG98inSpMYCFWTIHUAJNpBP0Mj66nT+zu7otQebWpqgdThX8sEUyGPSSATEn2mO31iigVVAEY1kvtn4tWppVVHgFGBwOCCDmJ40wurYGA7GfS33WITwqqEFKm6VLqDiiA3UadQGW6ntVQskmFBt1pKW13G42dTbDFLywqpkMrHJeoDDEueoA4zOew7IFqbW0BfMqozQAJPSCccEgkEjkEgyDGteD5j1y3NJSabDDLgmLlgwTyCYPedGDEqIxADAz/SyFXwPfuKqOFCbk0/OhTI8qALDd04Ucz8a98R8Or7mnuKlRQGrkU5cA+UJHlEGekdMGO9UnW68B3LVNtSqOZZkBYwBJ+gxo4UwekgFWwRGCDIIPwRpZTsdSZXyjf8Ag+622y8sAswq3USvqokzcSxPUpBIIierUH8G3Nit1UiKdEIShIQ0WLI1yyvfuR319N8D66Cl+ogusnmFZlGe+ABOmdMRx/fGsmcAxxa4ZGOCx/2Jo09rt1V6yMxjg3Ex7Bckn4Gn6UWqsGdbUUyqGJJHDuJ7cqvY5OYAYuM/376iDx/fvrLB4H+Rv0USdTOpLqdQYJ+D/TQUlAT7n+eq91t70Kn6j+zq5hnUFOissZ4pVs8xqixTpFVaoHIZC3lsSCubbagOD+HMYhZsWapVSp5b/dpTxVqszI24cIMMCAVggkZ51vqvhlJpdkBYxM9ysEGOJlEzyQoBwNCnw+mu4YBYBpoxyfUjsynnsc6ydgz5JGtE1qQaog9bqCrMSrU3amSGtUqSVJBHYjOpUqxowWYvSBklh1Uj2cEDgcTEiZJKzrT09sigIBCksSPlmLN+rEn89I66gOQOxMaCQibJX4jU2oBsNBajMii1jBZ2ChzSSVYpN+Z9PfTujX2q01p3KUWLQyM3p4OVy3effS7cgClUgARTYjHcKSD+ur0GAe+NPWYUjhh1iTbxTD/EqHe75+7HvP708mfz0Hvd2rQKSDmb2QAg8yozBkk3c5PudVLwNQfS1O4ojCYNFJVIM3Nd7yZ0U25rR/nOR/Fn+udCNq9P++gqK3a1xhHAE4VhxPsw/wBxHPfnXaGqjoP012uHF7CHuqaYSlrNQv/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7" name="AutoShape 14" descr="data:image/jpeg;base64,/9j/4AAQSkZJRgABAQAAAQABAAD/2wCEAAkGBxMTEhUUExQWFhUXGR0aGBgYGSAgHRcdHCAfHBofIB0bICogHR4lHhwgITEiJisrLi4uGh8zODQtNygtLisBCgoKDg0OGxAQGzQmHyQsLCwsNDUuLywsLCwsLSwsLywtLywsMC8sLCwsNC80NC80LywvLC8vLC80LywsLCwvLP/AABEIAMsA+AMBIgACEQEDEQH/xAAbAAACAwEBAQAAAAAAAAAAAAAEBQIDBgABB//EAEAQAAIBAwMCBQEFBgQFBAMBAAECEQMSIQAEMSJBBRMyUWFxBiNCgZEUUmKhsfAVM3LBgpKi0eFDU2PxJIOyFv/EABoBAAMBAQEBAAAAAAAAAAAAAAECAwAEBQb/xAAuEQABAwIEAwgDAQEBAAAAAAABAAIREiEDMUHwUXGxBCJhgZGhwdET4fEyQiP/2gAMAwEAAhEDEQA/ANqIAAAgfA+T/f56krR/Y1VsNsyU1Wo5qMJucgAt1EyQMDBGBj2xq34/vnSoqVwjUZP9/T6a5V1Naf8AedZZR/vv/vpN4lsreoce3tPt8acVukEtj8v5aSbzdF2jhfb5+dBZLQCvB/I6Lo7Gq6B1K5mFM8cc9uO/8tU1VM2jLHAA50ZV2VbzKY87oppJBQikIMJ6WDu+GJl7RANuZ0QJUsR9IsgUbkMIYEgg8gj6f3+urBUgx/fxplufD1rKHVl8wYvQdJ+CJPH1JH0xoD9hrjlFJ+GH9TB/lrEQszFa4Zq7w+uwZVkjq5ESpJiR+gwZB7g6Y7nx003p3kKKlJCqyBLsKjEwRcVApjg4xgzOlO1kuAQVYEAg9v8AxpttK1hqVGWagNOjSSSD/lU3t+CXZixH4UBPp1xdqAsYVWtLnAN1S3xHxu9hCElQJtafKlC5IWIFQhYVzMAM2Mhjx4qA1OklEhVrBSZACqHNO4dz1RM+5nnRNdqe1QVarOTcxqFIh2ZSWLAkSFVOnuLQBJ1fSr02pw1Vb6oMksJBtyI9kBGP1ySdckiMk2K7/huXXe4KL/bqdzJet6xcCfSTBE9gTIgHntMHV947kfrpG2y27C9nC3m6oLxFQwy5J/DFUiR+ErnGqqvg1NSoPmOztUchLTIZuv15tUVAgCmbQP3Z0haEAVobx7jmOe8cfX40LW2dN2DMouBkMMMPYyM8H+elp8O2sNNTku83Ly4uJkDJCkMCZPfM5r3vhe0J8upUNxCpF5DHC2iQP4Qce4nBA0GiMifRYwc1enhVENY4uUqQtzGGuLF5AMM5vbJyQfgy022ypoQVVVIWwQPwgzH0nWc3Wy25th0dXqByGaAqU76z2lEzAqE2t2Y540Z4j4lQpU2J3FQEYBDMYJNo7EEXESTMTJ5BLuBdEFKJGkrQsusxuNw+6qBaRhcMrR/lqeKxBEGo0EUkOImoZwBVvtxuNwE26NCVpD1mWHsAmpYnDCYS+APvBAPOmdCtSoLZSUsZlurknks59TYH5ADAAGhFF8yqGW/6tvdldT8HpIECLb5c2EAFgW5a5gSS3c8nSHxlEp7lGeoyrTAYHowlldqpgIekAe3ce+tDR8VpnDTTP8XpP0Yf0MazfjKUdxvgoKY2tQVHiehyFicdm4/iYjWwiXG6dmTj4b+vNM02FIsfLLMUJQkJSAQgJIuamOAlPicInto6hvW9Nt5jLIwIH+okIoPwP0GstuPDaaoKVG4wHyyA4ZbTm4EXHnEkExxo6tQBt8tpAQqQado6isxmRFoxBgHk8hjRFyuYmTmtCC79jTHvgt+QEqPqZPwOdKG+y6qalSnHmuH6iM3MQwa4yZVgD34I76G8NpeS4chngEYYzlnbhjBMuc8404Pi4/DTef4rQP1k6nVB7pssC3ihW+z4JJuA+8RlAHZGZknI6uuJ4gAQeSs332TpL5F0OJFI3glRLM6GJzNQhTmYYwROrV+05dbifL+ACTFqtyVgeoDjJ4JmdBeIb2hUpsHqQWSckllGIYxIgMRkGJGDpxiOBVGYoY4Hd7JpX8Cp0URab1FYQJuuwo9nuH9nXaVbfxcFAxDQBlST0GCSACI5UjBPHxrtI+o7CR/acQGPifhWg7xayJLtTD0iznuEpqKo+j1Kgb/9T6lszXjbxfmwVrvMmTVoX+tZ9N8zAAujjTjwyuz0qbsULMiklGlCSJNpHKzwdFg/3nXuJlmfD6+4L0RVuAgT64JC0Ik2eoszgoYHq6sRrTqNRqDQHi28KLaOWnPsP/OsshPF90C0AiFxjue/9/GlO83a0xLME9yew/31YDiTjH/3oLwxA+7JqCBS8sqWwssHac4JAVR/xA6wElYkNaXHT+IrYeMbdOsFXJ5bzaZInsYa1PoW+ujtzvnqq4QLTpgddSrBAnmAjQYHzp2Rgg98Ee/vOkY8HWiEFJ/LpKzvYzQpZ8gFubQ8NE5yODGnBAyC43YgdmB7/JPReVK9Y9bUiwIw1hRiO0im7VV+lmJyBmJ0fEjaYBIGJkuEPsWSXH0dQfkaJpUK0QanYZxiX6vwZITAOBjjMgY7TcMyVD5YYEnqHWPSVQOgHSDcCMiD3PGq4oVNP+gPK369is5QR1ONxR81RhZUisF5E0xIeYwad2eWAxqvsd4e4U1qoi8lkSSSsqqszSB1NZwcgEjuToTw+hUNc1HZZBNJmAhllltgZKhlg8mS/sMa6jTCgKMAdtcHbsT/AJi5XbhRhyG75ZfsIbxbYCtTKkt3IiJkqyx1Ajhj/LQO18Cp9DIxC5aBGSxRwZj8LLOcngyJGnY0LsagKxIuE3LOQxMmRyBJx7iIxGuAE02QJ7wSpvsvSWw0ukoAqyZwsFeogmRaBJDfrkM2pCoQWvVkJGD2JBIujKtauRnHYzos67QL3HNYNjJKh4BQiAnZu/F6hGP1IGddT+z9EFTDEoQRJ4MATAHe1eMC0RGmtRgoJYgAZJJAAHyTxoBXesZRjTpDAYAXVD3IuBtT2aJPaBk4OcdVZuHUJyG9/pZzxLcbWkRToJUq1IdadJDajsV8t18x4WSB1WkkEHuc++E+EQ61Xaj5jHpZ3V4LdZWnSUimvTBBuc2weNS8J2QplVVLjRJotf5lSKatTakwCqYIWnAXp6urPcSjsHoUaNMkuVIy1OoD6qFRj/l5g0Sg46Smek66DwB39JKgLtO970Wjby6YLeb5lRiKZdnUsSPwwIVflFA54nOgfMJ9AnPMwv5Y/oCPnSChSc1FY5EsXgMAb4LLmnJggjsTAyMgaSMf3/ca5MW0arme6rJVgv8AwD9f+41kaHiTebuanlur3KlM1FHWFcU3YCQLVgHJESJOZ1q/EC3lVLJusa2JJmDBAGSfprObiqUrXinK2S4IdrZIVnieqVAYoc9MnInRwryEcMWI1P2ij4oyqxQgyhYXAXM/lllYwYMuAgAxwF7aknilWKslSaaEjAhmDMAObpNoAAWM4M41228ZDxbTDEQCBysuotk8dLBxwIg8Z0TS3ZLgGlkqTIABHPSJicg5J7jOROM6hKRFoS/c+O1QFKlPSpYR3K3MsFgcSPdvidaA0TOXY+0QP6CdKW31tUghSCTIa0CmZNskAm5xMAzJIj5lS+0CmIUZDn15FoJXFs9UHtIPY6zmzkEpbKvbwmmBBPTx1EnBAWMnIwIBmIEal+yUII6IgsersCJJzgAqM9o126Hn7U2yvmU1Igi4TDYPE9gfz0l3GyqrLkWqtA0JIXCQRdh+ZINsZ4njQBnMpmtTDZUqBNU3KULgqwfEFCxhgffzDM+57Y7SI0wGZQrtWcViEBWVvuWnf1WrYrtyZl3Ea7VhhtnvOjfNVxGGr06L6JTAUBQIAiABAA+AMa9Rj/c6SeGUtxSoUlqVdvIAS0houGLA5qEswiMiTGc6LpeIqCFq2oS1i9asjsOVVgfV/CwU/GvahWo4Gd+qZlvf/bSLxCsGckGRwPbHOmu5qBUJkYHxyZAGs9VNoJJwASeeAJOAM49tBIrtnthVcqfSok/J7D+c/kdBtSvNe2Q3n1VxP4UpqoFqsR0ieDhW0z+z9ZbXqEhQxxd0mKZKsYPaTz8D3Gqa6CnunZWEVEVmWch0dQCM4uVyD7yNM0Lne6agNL+mY3wU6fmXZZ48wsOmqOm7CxZEWSImJA+ur/E6hdBbcrAyLlcZAPew947HE6NrVAQVV1DEQDM8gkHnsM/+NLaXh1Zblp1BTUEFejEly7iJHSRag4/H8RgudUmpU8z/ADG9TGesKMiOmIyhK25zLcidRSpViPOAawiWct1XSMQMgd8zIyY0StOsGVPNJJUkG05tUKbmAtWSQ0e4MDkamdlXIYDcMpMBSOqAABMNwSwnuYYySYgIghLd/tKtRg9OugqBwVIBMoGJVSBliAZntkDmdazwjxIV6d0WsDDpM2kcgHuPY+0agKkzE4Oefg9+cEfz1k/E9tVXcM1J6gFVjIUwogW1GPllXJWAQCWDEGRm5Y9owBiN8Qr4GLPdO4W3rbhVZUaZaY6SRiJkgQORyRzpZ45u2W0IKcsVSm5eCKjkgA4wloJnucR30NuVQ0ghWoAKZp3vUF4UlSxDFgbzYGumQVB1Vt9pRr1OhWRZvEgjzHCimpH8CIsexxGJu88YJbcgwulsOne981V4OK1MolStDXKGu4ZaaKiojQVYkhmIJDS0xPDWjtNyJmsG6VgRwwQ3EmJN1S1vgXDvoX/CtsVQPdFX7spJIZiSzBsHMqQSTwBmdWL9mqYYlKldLgqsq1MFU4QSJVTmQpHPbSEgn9J5Y6+Xvvd1d4Rt2qKHrN5gGKc8GCesiAGJ4UkYCg4Lab1XgEwTAJgDJjt9Tpd4lW8sUwG8tZILAA2gIxUAEH8QUWgSeBzpfvPtJbgItxNS0FvwonmI8QCbsCAfmSAdJSXGQtiPk+Gih4dUqLQXcSzGojbirgAM1i20xcCV/dgRFh99C7/f1WZj5dpJVEMnAMlzgYtgj5MYiJJ8D8UVAFdbVqVRaCQShemtQyoGQXk3DksxgAaC2/iQZkSw9XUCTlcFhPzE8doMQTpsSRNv4udwNEIvY1CyyaflwSFWc2jgn2n+ke8BX4l4oVrsiOJWm33eDNSypUGPUTATA7HjTh6iqMnngdz9NIRtqwdj5SGatxvgmJqSw5BayxZ9oEwsag2DJKkIXtfxCr02PcAaskKpD4fyySBHKH0xMd+4ieL1jUo3ALdUIYYlFZ6ISe82M35+8av3CVQB0KDYJAWmSGMycQBHTAyLSSZ7UtSZ6goqvlz5blgqyFtPmDIyxxBOVnJ4GqBrUwbUgKG8rli22RmLVIqoFsCo3UkF15CtEgThiPUIeN4fU/8AaQni79pq3R26rbv56a7TapTW1FAHOO59z7k+511ZshZie45AGTnt2H56U4oJsFR+MCZievsQk1TZVYtXcNTI9i9Yj6+YSf1GqdtsaxHVumZxhrUo3XQQQBabRE+o++Bp/WpSlqsU9isSPpIIzxx3/PSrd0GVwVUkl2ebgABLMAOoHBciDg3NnRD92Uy9xGg8vnNSpeF1szuavxlcf8ir/XSb7SfZNqwSmd1Wlm/GblEDm0mTkgATye+iV89DYnmVGBvJZ1EAsLQSCZEIRiDljxzZttnUVSal4NoRSIJH3l5zcJJ6VgARaNMHOaZBCo1pYKidOPx7okeFEotE0aS4Fzg3MwGCfSCpbuZnkD95e0y8Io2UlBGe/BjJIGCcDgZ4+uvNSL3g90qVb+PVR2XhFRUCu1Nh5orSoI6jZdAJPJ8xrpyW4EmKh4DUsVDZAIVurBULSUkizIaxpXByvVzDrZUlSmqqQVURIgDAzgYA+Owx20Fu/E5xTMD3/wC3tr6FXCQGhUDeQwBNNqbqysplFFdQOpT1AvBxx3nRO5Q1B5XBqdE/6un/AH1DdkJUpt73J+oD/wBU/mdGU6iUSK1ZrcSiQSx7TaJbkx+fbQzTYhyPHqvfEtkU6+hSD0SzNm4soVQkkyxECScZ5nPVmb9qVfJEIgua/wDy7TTAvKCAT5Q6DMXyY7P6S19ybmU0UkxLC4p7IUJtv4d5nELjJY7TZgBOm0KCoQYC5jAXEdI+v01UNAXEcQNtmTmfrZ+6fDvC0VldbTbJBEkiUsPIBGDJBz/LTfSjdbF1H3Nrrn7t+QINop1BlIaMNIAwI0Hsa1b0o33dMqhaIZYQXeYrBmuuMyMHqkxB0I4JXNJ70yOP3w3dNN9RqM6MhEKGMMTFxiJAGYj3ESeeNVvTrKQfMFgZJnJCLhhhZLN9eeNF0lIDlSpB9GZUAL3/ADmfgDvOlSeG1o+5rdIXpNTqLVYtNQ49IEEARLSxm6dCEk2RFPb7m0G8KxBLcesqVAwnANhxxDA3SDoLxDb7wKHU03KQyrwS8LdLRFrC9YH7wYn2YJttyTmqACoHSIyXlokE4TpGfaffXm13LhKjl1rEvbTVVKgXHpUzk4bLcECRrDNOwGRSuTZeerebbUpsFNIFRKdJBbiQ+eRkTA0NvW8/bKBVUOMyCcvSIGCpB/zLDg5DQPUNQr+HNS21cGtUlVd4WApkFiIgkAmRzPznV++8CTDUUCFBARQqqRz04hHmCG4lRII0XC0K8MiztbeER1n2RFPYVhUinXNNGdKi0wpA8vE01BMLIm4jMspjUqW03SAGpukNksxstFoAtkS0iQ5biZxFsaA2XhSFFsYsEvVbnNy33SGEHrUs0E5BHxq6qhQGkBeasFoOUQMWabwwKyzAA5YtGBJHmO7M8G3wmDwDBRO1FepIbchaduXQw8hiMF1EdIALRhrgM8MKOxoIRDFWVgzHzDdUYghRVJJapIJgMTkD20v2vhtKrcgLpZYoBtJCLYcYI6mpj3AjAE6Z0/C6YJIDfh78WghY9omfqB7COd4g05J2kG6I3DixmEGASCCDxxke38tIwqgSYwOSAMd9M6m3WlQsT0g9zJMtJ/Uk6WVkkiYtBk/JHpH0nP5DUH5JcU2C+f7SjS8nZlfIUNu6oW4LbbFaSwEY9M/AQdhq3d+IN+xbJ0D/AHIWu8sCbKRFOTMEqwZiIEnGPbabjykAlRkwFCiWPsB3Pz7DOgtxsjWYCqFCkH7te4EYdplhJmBAwOedU/ICZIt/UoFqjl15LG/a/do1bd+X5Lg0aIZjaQsVGzJYZyuIJ+kaaHa+Wm7IIbcCtTNJzAZpFPyrf4SS4gYi4cTrRV2FIooWmEgAi3gXKsCCAIunIIx21D/EqeGNNuAFJUSCzFAoEzJj6RHxoVy0AC38+lq7QMlHxp9ytOs1MqSF+7CqQ44u6mYqzRNsKMxzrMfZ2moqVvKBNNq1cbi8GyyzonzPxXk45gtd2jU7zxRQl0NBDEYz0Mg4En1GD9DrxPEaVpawqrq7DA6gnvHEyQJ5M+4kNJDYje/dJJlZ37N0Go7UbkWKG2qKqqfW4BtdjgXkkL79iToG7/8AFoUqlvmbfdpSPmQYioLZAJxZzB99a479CrBaTNCFwoUCSvCQeHPtyDzHeja7i8KwoQ9VbrXgWAY6zyTcxwAT1dtGozVGu/aU4BcYWU8OpIadQkURG/VRgWlvOuJ+lpAHxOme1FNv2DpUEbl1YGJaoqVBUaSJy6gz3PzGnFXZ+SLyQ9zDzVIFpJxco/DaPr0rnOdNl2qiJAJBJkgSWnqP1JzovxdeM9IT4puCDI+hs7hfPaZKCr5EXuu9Wn5I6umpcC1vKwISOCe847Wv3tJke+knpXsIDGysYIBEifL+hjPOu1bCxjfug81OsBclW6lTsY3eWpLstpqSJh0H147Hj2MVrthfLcseAsGfoZ45yQNTRrlDZzBzM/8A3OCM99NvBtrC3kdT/wAl7D88E/8ADr1JTucGCVjfGKLNVWlWKU5AZVMF2PUIWDAgAzBJyMjv7taCAVqYqgVVM00d5NQCmzEeWTDBVMo2CDM8S2g8R2x3VQpJVVm1hBgowucT+I1AEB9kqxzOkXjfh9SktKgWCs1U1VrqphSxCVlOTaLarMGZjgRiAA4JBsi0kw0m+o6iOqdpuqYUxvVClLwQwEK7kKxgdltpq3YoPfMn3EBh+2i6RTgg9NQJx09RcmHjPcDvoH7UKxSyiGFOlt8Gmhe690VaYgMCLadxgSLVyBz6xYCmjq7eVvg13lt1oxar5htWBJqGYAEzgcaC5Y1TU106GbddLM7pAwUJgXRm1CfU0CYn21Fn26MKb1iK6gC/qVheTaLjKkFuAxIJEc6p3m3NOtuWtZlrbcJTCqTLg1SymMAsagaWIHU2caA23gjVKppVjUsG32iu1ptrPQLMw8xh+9aTGTJzzo6rNNNwU4JPmlL9u7zHXSIa4C6Cy9Be3qtABiTGvf8AGG8wUx5TOSRaDUUysFoJplTAIMzGRpeuxqWCjDX/ALaaxaDb5fmmtddEZU2RzJ41DbbtX3W3qhaljvuIY03C9YQUuorHUtMEf99aSmqGdI6dIWj2viClgjK1N+QrR1R+6wlW/WQO2s8/hDrVpKt3SHckBYHSlINmpMmD7ctGntStRqhqbHAIkmVE3MoKt73I0FTMroPwXdwtR9w6I1xpyzqMUh3INpaWJMdzxrJmRBc2x4c7W366Lt3sajOtJFZROcibEKOBAY4DkACc3MOnkXUV3DISl5DF4YtzKlUYBe10N2iJBeZJ+w3K21q5IF0tkjpRMJjtJBP1JHOjvDqVtKmpEFaaAj2IUA/zGsVNzo7vDrqklZEqVHWq9MMqqWJpLdSJAiKkiGN6crzNvBAN8F3KAFC4NYNbUlhc7DAb6ECQBgCRAgjRdfYUjIZZvaSCWIJy3vgYOBH9NUP4JRMFkuYFiHJNwLSSVb8JljEQBJjk6CIxA4UuJjpv6XoYqS9zFi7eWEUTbaJETDA2Fs+4jMaJPibZ+8o9MgyCItmZ6uwVp/0t7HQewAceVUzVpYOSLh+FsRcrDJGRMgzGhd89LzLEW92BX1lEUhzUcNVHLljdYJOMwCTqeJgsce8FmlzbI7eeMyolqRHSxKtm08G09jMyPj30B4h4zTRekh6hIVEDCWYmACfwieSfpzqt9xtvLVadO41AghrmCdPlp5lpIm3Ag9WDMdWh6e129Jy5Qz5jS7KZuBBZxAhVugR2OuTH7I0NqaMtFWdX+i8O/wDKqVGqAvaMsqkkE2G1BOEhiYifu2JJ4Fp8cpXMST92CCBBINwU4BmQQo/4v0Jq+MUwDklgJtgz6rM+3UCJ+NWbOqrLCmYJDT795B+deYSIkhBzi43VTb+n5i02U3MSFkA8BXMmcQfrlG9tXJ4fSBMU1ytkWiLZJj9ST8nOr4z2kalOlqjJKhnCMAq2kXFTbHTgsRjibR7amNkg4prgk+kcnB7dxj50D/hFMfiYQHyY6S6hSwMdJAXEcccY1X/hQIFhqLiASSAIIbC8zIJHHrYTBADWORWtKPqqs4ADQZbAtBMsSfrP1P56H2ZDMaoEIFspf6Ryw7wxAj4VffVW42aCoC4eqXNyqxBCWWhiAYH4lMfpEaL/AG6lzesQTM4gYJ+NaYFk4IDbZn235cEL4vTL0m5AJUQQcqXW8wCDlZEAgxPvoTwveV803ALoqkmB1SrQJnklQCfeffTI+I0iPWrT7C4cA9scEH8x76C3LqlQP5cqVsfC9MEkNEzE3A+366cSRBHJHDuC3c/z4VVbfVWNhBgwCfKbgtNxAM5RT0c8njXaYU9kjwxSlEdNoBBnvMZxgR7nJ7dpC7gpwDmEPsturGnTSAhj08WATiOMDEad+J1yqQptdzap7JOWY+wRQWz+6PfWcO6fb+bWp0vMVFMiTKSr1OAMqWQCfw3HtER3Xixao7VEUoJpoQxKlVNU1JxJvO3twPTI9yfogE7v9S7IX89+0rQ+DbcBLgIui1TyqKIpg95I6zP4qjav323LAFCA6GVk4PYqfggx8YOY1Qd+8oGVAziQt7H9SEgc/wDY6sXxBQQHNMXZVlcEHMfBGcTETiZxpg0rk/KQ6pBE0GdRYyVj+FBa4AIBbpIuWSucjPHMXbHdP5j03KEIoZagbLhiwMqMC0rBIMT2GrN/tqNUrcydJiJXNxUx8E2DjMAgaR7rwZNsy1A1RgQtO0XMxy2QAZkSMCJ6sgka0rpDm4gib6TeORWpWPj9ffQ25psWSJK5m17YMrE+4Ch8ZBJExyE9LbUGH+epWp6SgiPKR0NzA4tVhINolTIgxpt4f5aIFFRDAB5HHCk9RJm31dyMYgaC5y2lUUW3louWkHgzBNoNpt+SLgCT7MYGNe0zXCzUanSRFpkmARiDUBkwF/CD8T7SZuN2qASSSxhVXLMeDA7weTwO8aUbw1qjiywvTMlGk06JI6S7CC9bghOACDiQxMKrGTd1hvL7yCvG2NWPJQqoIPmPdmJi1JBYZOWgEk4M6WeG+D7aHUlalRHqBnZpsEksYmASpkj5kwI0x/wpnHWgk+qpWfzW7emnApr+QVR+6dRq/ZulSpt+zKKTkhmgEipawaGEEmY/CAc8wY1lUvhtExPC/qRx4ewVu08PpCuvlglKaCJJInpsKSYOAWJAIuZT6gYbjWR3CV1c1PKKkoVBpo5VCVKyQaYcQWJwSIHExHqUC1NbOoU6b0qZQsZAWsixUiV9VME8ypJ4Ggouwznon/jG2qVFKU2COBNxmAZ6ZjMEBgeMGRoFvDN3bau4USrSxDEl2qFyYxAtJUQRAOONKdjTemyOAMXtgBQwurFVEt0XA0umCM5IjWg+zwfyQrtcyswLXBrpMgyP9UR2iNYwUkUhBb7wvcOS3mKIKWEMS6BbgzL0iHIgkZDXMpxGq6deu5O2crUduo1LQUp0sFWCkQzs1yr2BWSIGW58RQRcQoZgqFiPvCxKiIzkjE8yI5gLq/iNBGSoKqQXMkHBR1yJ4AUhT24jJnREKuG4k0kcuf7TnZ7ZaShEEL9cknkknknuf/Gq9/tEZDdTD4YRGYf18CROSYyfrqKeJ0SLhUUiJxMxIA6RnllHHcatfdLwpUuelATAZoLASOcKZiSADoSomSlCbcrmyWsUFSucZCCMR1mPksO2r6lSAYABBE+0mJJjn30btfEKdRaZDq3mCVtJKsQJNpiD3/Q+xhe2+XzHkMAWFrEYYmVxBJHpmT2IPca4O14DKKmtumZVkSvP2iDFrNwJAjn4PAnHOq/2w4hTEmZ7gZx8/wBDzqz/ABKl++IznP4eTJ7Y51OlukYwrBukNicg8Ge4/wDHvry5HBMWu4qpawZgI4Mn8uPy4P6fMF6pUS5P7oI+pNpP6AD9fjVx0CEQkx8W29XN5FkXMO17FQpImLjTn4ABxOhdsNt0HzJZpKHkoKahxGCAUS2Z5iDPGmq7GmTbYoVSDEctlh+kz/xaIOzp90XiOBwRBH0jH00xIFrpplKWG2tUmpARC8sYtUBKRJLDEWr7H6gxogeB0MAoCIKweILF4/5jP5fGiK3lUmQ2qC58sHpE4LRLETgGAJJxjUqm7SDa6TBjOJChsn2hgfodKSdEZVOxewmkwIMsUPZ1JJx8qDBHx7a7VO6qpUUBqioVM3iBDqASULYgBuTMyRr3TUE3+D8LoDPy94Z62Jv5JTVqVAKtNvNIqLJtamehQQ8jywJM2iJyTzGe8B8F8mmBUBrMeqoRUdXBbpKgXWOBeRyh6m5ugy2m0aowqnDzGRwRBVR72wASCM3jM6nSLgrZUJMf8trq5YyBd0kKJGQwbjX0QKGJLRS0/wB8t+qav4WlSSr1GCgoRcC9PpZbStQT6ajRkGGHODoVqay1GrQLoFALQUuXpOFuKt1GTkdQJ7jTHZ0WcM61ZfAh19MIwQMBBZSTfOSCW440J4mruV3CdNRT5RDZNG4gOTnqAJk8BktI+SCCudpcHUm/3pcQfdFbbwyg6zTZ48wVCtxw6wRcHBIItHSf6aJ3Xh3mMrNUbpgjAHDBpxAPUq5IxGIzKvxDZhKqt55WDlAfvLc9l6mUEk2x2HcGZ7Hw0EKXpvuakEebuGtBBgwFa5gMAwE/PRU6WG8nfmN6KO58L2pAArMKiwJRrmxEAqoM9OII4OkviXjFOgy0Kyio1QSpcOmD92CyMYyBzKyUnBzrY/s1SLfMCL7UkAj83uH6KDoDZ+DUKldd0VLFcUmdmZiMy/UeJm1YgCSPVjSrMe2DIkDif1I9fVVeH+CvDXOVVzcxpmKlSTcZqA9Cnm2n7zcdENRrUSwoqpWOhYgLJrMe/qkoJ/FiYmQi/wAPqbd2aox8k+b0hxNPzHDq6gm0WsF9gBknGiqa10Z2FRGbySsXAAbhlLNUkn0y1sQSA2JzpSpvac5kHft0Tmtutwsny5AZ4CgmQB0cDBLED/fXqvuCUIBi4XEyvcKen6XGMcz2A0h3+zqeQgp1RcqvTZfMBJC0twlJg5KyT5iSCASYJiDr3xKk5L+SQAaLKLWRMmnWAAiqYJqMhtmOGuBXWSwE283dCS5hQoJJFMEdXWc4EDicRk5zq6pZh0rUkqsM9a21DwQQDnOLhkfy0VtgPJECBacWge/a5gAeYk886x/hdIeR4LgeqeB/7Ln2/n8a2SLCcwtj4bug6AQVZYV0P4SMduQYMH4+oBR0k8WrNRfzgAyIOsCbmvKgACIPV1ZlpmBnRy+J0+5g4kZPqW9cjuVE/qM6YxKVzRAc3LorRsqf7icyOkcyDPHMqP8AlHtpF9pmo0zSpmmS1QqtMIpiVdGAJGFwGAJ9z86av4xQALFsCPwn8QJWMZkAxHsdBePeI01QvcZDoICmSUqTC4yYDY9iDjQbmmwpGI0+IS+p4mgqOr0EVUJ8wKxuAVqaKSYAcS4Nv/xtzGme1qbasLlN5vPpLgK0FoIWACBkzwTOCdFN4ejy3l0mDfivbILBh+H3yP0HyB9n6JWmq2JekoTe+ShYHBWJ6j+TA8RGARfS5tUZfOXyiqFPbetVUeWpuLKxITqJtJ7XgnE8N30TT2tKpTW0C3BUjkREEfSBH0HxqFDYlQ4CpD+qXfjPSJXCiTjHJPJJ0UXFOmSwgKCSEBb9ABJ/T+WgZyKlYZJWdiiMMAlTAwBAIuwBx1f0GuWmik2KLoAIX4EKCeBA/P2nQ/iW/qrYzIq+Y8LTm6rBEBrVxaMFlExJMj06Pp0shFxGSSJ/sk99eT2rB/8AUNYMxyTgmLqNNIHzkn6kyf66kdWVaAQC+o2SAIGSTwBaJ/T2OqdyEVlAIkyJLZJ9vrpHdjxGtLnFEEZBV8OMcgz9BJB/XH5941fOhv2ymRN6RAOGEQRIPPEZnVG639NRLVAqzBM5JyAqxmSQRjOIGcjjMnJMAcgrd7RWrC5JBPpOMgqQWjiDwM+3EhW+0pm6lSXzWJa8g201LAKxYjloUdOTjtqndb52q2E2UlSfJUgO3tJHUgysqOAZPcaLpeNU0WFpwAEhVI/EpcxAjAUie5BOACdUu0LoDQ3/AFc8NPPjvkrNv4EoZHqEuymVGAi4AAVO0BQJyca7Uq3jaKYZWB+8wBIin5gJngT5Zgc5HzHaWMR2im4vcZKdbjZDywqki0QpmTiTyeSeSe5k6QUKcObrfSCLR+8zK35zTGc4A51qKiBvUJjI5kHsQQec6TeN0ijK4M3sEIbn0mCD7C2SPliOTP0YiE7pkHRArujTr0omKhsIUwSZFvYzntjE5GqPFXNQCoVYX3I6ioVVlQeYCVGGawMgLHE5GIBQqW2sB6SG+sHTzfoj8VE5DU2DrIP4TBPsYIxMkd9KErrPDkuXxSnTKpSpKFZlAtIX1ANdZb84ySYb20R4ZupSbemcFTdAIDQQADgtGAYtI7aF2+9eh07kHyyQKdZZZSTgIxWWBkwpMzMSTlj6fiVFjC1UJ9rhOfg6cSud+C7QeeYS7d+IM1lIAk1ryYUg06SyTIibmWF7EM/HA002G5vBBQpabY7Yx0mBI7TA4+RoTZ7Wm9arVAk9NO6e6DJB7eoLiPTo/wAth6Wn/UJP6gj/AH1kuIaQG7k7hXlZEHg8zwdLdizUsMZpu3Q2ZX8KK57i0ABj8A9pVP4pufvGW0KiksWttHriBAYkELz0wDOdUb77QolEgmmySEyfwg1S+QZu8qkIP7zA62kJmAzBuN3HitLV35VwgUtJQY7FiQSfhQFJP8Q0OPG1ZVZEqsGBOFP8UD5JsgRjK50jX7UulOtcUc0nCqT03gPVDH1kEmnSLA9MtOIiXC+Oio9an5VY0kECuPRUuEG1pHHEicjtjSo/iMxCjU8XV1cGg7dFzIRlgfLxbBkkVMxIlGGiE8G28Uz5FMeXlBaPuyYLWwMZ9omNVp4qAqqlKu0AABl/KSznPyc++vR4c9Q3bhj8UqbEKPhiMufnA5xGnpOqFMZmPcqHjdVRSrSRlLRMdVSTYB7kEjjgke2i6W1pMJsVg0OZUEHpAUgEYFoAHxoOv9mtuZimqk2ywEmF4AukKJ5jnQo8ESm1NCzNTa22csGpAkKSRLKRJE8FAJiANmmAYWUtNxJ36J+KSx6VxjgfP/f+Z99UbjaUwj9CCQxMKBmOcDnAz8DUaPhiK6OJlAQJiJM3MceoyZPfVHiLtUtpqQoqEjiTYvrbmBPpGD6gT7awlIy7gBuPpWeDk+UJ9l/miM3/AFE/qdLWpPWqPV27BFUhQSMVnUwzHBwqkqGAkxExovegu37PTJA9VZ+6q0woP77wf9KyYGNMqVMKoVRCgAADsBwB8aJtdMH0SdT7DPfh7L9yNx5rsuadoFNAV5BEsZIBkO4CkgTTWZkRBzuibSqEEpMRAUf5ky0wxjGTEiNH7rcqlt09TBVjux4H1P8AtqP7VTa2yohYg2kGQwkA8ZIm0Y7lfiVClJjJK32e4BP3dJixc1G4Lwn3QljcJqZiYUMR2kkeGUq6sA6rbYSzCJZ7ukRMgBSQe08aOq71VAkETOI4IIWP1Ye/vxrl3lMmA6E84I4mP640pbdNUSFHdbRakBxIBmPeQQZ+IY+3OltbwukjoUUglnZiCepmCSTnPoHPtptTrqxIVlYiCQDMBhIP5jVHifpDfutJ+kEHU8dtWG4eCzSQUmr+FUrYK3AsggyQBhIAmB0wPyB5A0OmwpUrHrspeQRlrFYcsikkr2ySYntOmtcyBGZIj8iCT+gnQfi2286BJCoTcQDyYgEgg2xyIIMieNeG2p1hKs1xBVn7ZQJmUktGYksRb35MAic4Htq9a9NoAKGRjIzm2R75Nv1xpfS8LtNNkYllYsTe4uBmAIJhRcTZ6cnQvhP2bNJ7mqFukKsYKw61QQT/APLe2f3gOBpIadUbK37R+I+XSHk01q1HgLEEIGuiofdZuj36vnXaBfwn9nCVahRkppRpYUyAhpJyef8A1MQP8zv27Vg5rRYT5Lq7Ox7gaWVeqc19ruAWApuQxfqVlgXM8cuDgPPHt7aXeLbTchHYBx967A3AQC1ZkmWPQSaKlunpxAgkbS73/wBtRrVbVYyBCk/9J5xr3QbpCFhdzRqLdddNSoVCreTAqEk4Jj7sfhjGMmNQ8MDl1lX8s0lEkCC4CkmJuk3MpkR0a1lCtRWjTvKr02w3MqACsckgiI+NVVFpt6adY8xFN4/6wNAhO1jnNqAsly/dyQAVOHQ+l17qR3x/37abFVDKj9aOJou4ksCJCsT+MDv+KD3B0kauf/aqn8lH/wDTDRfh9apUomj5J6SRNRlESblPQWaVbIIGCNYKeLhGJ+QitjWpUfMQlUAqkKOB1KKkAfS4x7DtGo7r7R0gYpkVDNszFMMAxINQ4wEaQJiD7HSCv4Lu6ihqxvrqSWUAik3SyU3QrGVBm1pzggAib94BhKoq0rq1R1BuAJqiqlgZX8sR5o9J6gpkZ04ElTcGE1jvHXnF/HeaNp0EqFjV3TkXWBKdRlS4TdABLNBBXn8JxxE6Hh+1pQEZCCxWGqZnEgMOeRgjvzorY7RqbKbWtV6jqBPDkmILQsAgdONAf4M9qDPQAsgH0qqKpgMAT0ZVpXPcDRqUayf+o5Zeir3fhNFx90EVmqBC1NySGJh5AUKWCXDM9xnjTSlsm2wVrnrU07PBemP3kiAQBysTEwcQYJTZKYLzFOt5gJLelmaZu4tVzgYxOnka1Vk5xDSKri+fxwS5PHaZAYnpgGZmAwBBgCfx08f/ACfGvV8XpkSLo6Yxk3AnAnkWtg56cA4BB8GZadWpR+7hmZkNJcJktYzHlvxwMDPEDTpaajAUATdgd+bvrnnSpMVlBgjO45ISl4tTYqBcbmYA2mDZAY57Z575IwNd4q4C0/fzacQJJ6pOO/SD/PXjbqVLi1FWZdvwxg2gcnt9RGeNKn2p3NNnE2qTajeqoyHIqE8XEEWLxOewDgcU2CyXB2TZzR+68W6TYpaMG3JBJiJEoDJHdj/DOpI60kepUZSwUAqDFgAlKSg5n65JzAwBbtqVEp5qqFR7KhPA6QLJzAtgfoNI98NvVr01SqGVb61UKwItDXjI4h1LD8+Z0BdFoAkAWGf1OQncp34NStphmIL1D5jmfxMAYHwFhR8AaNDD37/3+eklCltSGJFpIuIbkLTJScSIjpwcrAONSfwvbErLkm4wZGXcKvNuTAUSO5zJOQTKibmSm1SkGKkmbWDAYgkcT9JnEaGbwtCgQs5AW0SQSBKMB6Yx5agSOJmSZ17sN3RKoKdRWBHSQRnknjHIY/k0caOjWS3CUsi+d5TU4VgGV5B8xkg3e4ZYgk5IIM416vgqSZZmWFFptg2gqCYXMIbAMCJmSZEqzF90gHFJSW+rAf7R/wA+mWiUzhTEb2IQmz8OSkSylsqqwYgBBCxAB/mecRolxjXp15P/AI0qWZQK7UGbSUYRcsSPqB7YxH00F4b+0JaGU2yxIgSwtkZgQS84MnrHUQpJdVaYPqHExOCMdu/xjSTxKs9OrKlrEQkgMfVZWbuDPoQ849jdgBjAagLognJBUd1uAGpikhenznBkFh3McD39a8ZOiqm7qhiBSNoaFPNwlhMDgSFP+lj8aq8Q8dVYDgFyJBpmYNitgEXFWZoBI+vvrxKdbcJ96WoLGUpt94feX7D4X9c68jtXZaHVf8rqY0kS6w68ks8T371aqUWACrWucLyVXNIEmQGLBiRj0DA512iPFaKUqiWgKkJcBiIchfpIqPn4/TtQtAhPiMxHtBwJi88/LwWr3G7SmQpbqIkKJLH5CqJj50HuRWq0n/8ARUo3OahlT2yi/qx+mjtpt1piF75ZicsZyWPc/wBOBjXm/Y+WwHqItHPLG1f5nXvNzVnOa0GBO+H9S3ZotF6tQL0MVvckl1PlpJYkzYcHnp5iDhudD11FNg64TCOO0elG/LAP8Jz6RqtdgB/lO9PsRNwjjCuSFI7QIHEEcEwVKXTe6XboBWbIABOZERzz9NQ8M8VpI1Qs4te2GBBAKyIP5GNGb/wdqmfNYnEgqkMBB/CoN3zMfGhNxtgDLIJ92WTHtJGlgLGTZIjW3CUKaq8u2TD3GPKpyYV2OaisskjLFoHGrN1TrXuGvYspkKGBtI3RWQGJtuajJWFi2cK2mS7ZAMIg/wCEZ0o3PiKXhEpU3EGXIhFADzkKbsKcA/0OiHJRgEmQidm7kGmtRqZD1DearRTRb0QEBioKNb0YVhZM6uqeOOfPA86XqTRspsSEBtIQpdiEDZg/enHfShfDVNVqt4ZgFexKa2lbhTPlko0ntjJGe2tH4ZtNsyzTpmp7N5ruue1zNKfItAAj4GnickMellzfxGXTeiUVPFtyzK3l1X27QSWEI1MptixmCCM1TLRhiQZWAXsfE2r0wgcVWwoAYimVPDuwh6hIBNot9LSBAOmdXwDbqpZlp01AyaaWmOIuBJ+IEE6D2PhaUiFoqKDWGAMmjTYgs7kyC5K9KcAgnNraNkrcTuGkRwOs+Gfx8Hn8MqVGinualtEkZConmKYKKKaqyoASpMk5gGQYsG3rUwfIXcLU9nqrUpN+dRrl/wBQAIj0kY1QfEqlNz5VP7kC1FNxgfdC4AGSRLkfIeZJxfs/tG7sg8uA1RUJKnplirqIJkjBu45EY0laFDouAd+BCG8O3m4qO719utOnQYKtMtJEiRWMTMHvnBYrJUz3g32hvdmWnKVaqhCHBAc2ipJAgYufnNhHJ1d4huarBS1K1wpyAR0sxBVgTlIEMG4uBBUxMfs1SVr6YHlPRqMVToJAbElSvMdExwO0mTKaoHCII0jyn79ZUtpTJG3YqtRajSi1HxSV0NYQopwzAAr1Z9jB1fvGojdMtVlUOtOJa0NHmYkEd+3zpjsvC1pwFm1TcFgYNtogxcIXpAmAMAQNJvHfFArFyhIpsUMQfMBIC2ie1RXmcRTYZujRaeKVuIXkh2o+Z9yE5/wmgVIKXKwAMsxECIAJPHSDzJI/S/8AZEx0jEkc8sbj9ZOfqAdIqe5RWH7NcsswFPDUntALEQSUHUPTB91PGitr9pabwLKga0MVADGCSoIKkhxMZWfUPY6BSOwzFTTI9xzCZ7bYUkIKLaQIGTxJPc8yTnnJzrt9vVpgSCzMYRF9Tn2H+54Gl1T7SUwjNaxYKrGmCpfqiBAODMj26DmM6G8c3VVNwtVbPJSjWUMZuNS2+4A4NMWKJxJJHcTmpGNl0Hx9hKbeE7RkUs/+Y5uf4J7fkIE/A9ho06RVPF2FMAEMTnzZFsCt5ROBbcBB9u8djFvtGcfckytQ+oXCwHpIj1ErkDgMp99EulAhzjJT3Qu7oLUtV1DKSZUiQek9u+rNpXvRWiJE4M/oRgjE/n316mWJ/d6R/Isf6D8jrBTNkj2XgFGjUaoUpi12aiqLinfIkmAzMxugcKCVXtqrcq24SqQzilPlqqMQa9UyJuXNgJmR2WTAXLLxrqKUkgVKsqWP4af/AKhb4iAPkj51f4PRXpcDoClaPwp5f2mpyP4I4LHTWAVwYFRz034/fEKGx8E8pQq1qnyQtNWf3LMqT84g/Oqt94cgZTfVBIPUa1Se0cvHOng0Pv2hG7kiAPk41DFYHMIJS1uLpKR7rwqm6Ory94ALPki2SnwLSSRHck867Vm8360ylOetwY+FWL2PsFBnOu14LXYgyK6GY72Waly+NVv2lkIIprULuCMpTFEzTOME1VLg9wMGDGur77cHarUditVVqmohpBQXpG9JV1vUYXAiQZ7zrT7naq8EyGHDKYYfE+3wZHxpRv8AbbyTFSnUo+VUUpaEqFiOhrsjHsLZzjIj6BuYXQ9ocDT6b/SgvipCqz1FsFK9lIpt5v8AmFlBpyMBJ6ZwSDpbtfHay0hlb6a1bwVPKrUKRdDBbqbATllXOtFT3rMAfIqZEgzTjOeb8DVKirXAqKfKtLC0GXaGhlZoinlYkAkGDOSDgm/EYqtHP6VP+P8A3qCIpFWLuSCFNPzAy3KxU3WYIJHS05xonwzxK/bCrVtBEhwAT1TAAHJJxA5Nw99XbXwvbsv+UrdjeCzAgwQWYkyD86upbABgS7sF9AaDYYiZ9TGMAsSRn66CIGHnJ9In3O/RDfsTVc1hah/9ERn28wj1H+AdIyDdpV4jsKfmHpB5WO0dWIBjAdh+Z99ao/3+ms/viQz4JMkwO/tHA0Clc8u5IHZ7BGrAR+EyVYggciCDjqA49/nTgeFlCX24gn1Jmyp3zza2fV8AGQBCPwZq63AlA5LFjUYfuxTCwYtDAuQDwwEHsPVbc1L2EXcLkQD08ZwB1D/lOTOiDC5yCX+CbV981RzYsvSIRaT9P35F0uR+FEhpEjqkZt1Lf0xTQUwxL1Gl3I6n92MccAAcAKAMDSLabitT3TEuetAoJhgDkgd4uVJ94RJ+GrMzNc7XNEcAQPYAY/8AvRLkzsLvA6RbfOUO+7VWCfw3dsCGM+8Cwye0j31Jd0EZWDLKMGGYm1h/vpjtfC6dRSXk3KUIkxbDp27w7Cfn4GlW78HVGjqAAIAGBBg4xI4GBHH6qnWoqb2mIIqpaRcpuA6ZifiD0n2MjSvxvYebbVpH76kcMrZj8SEiYPwQc9iCRrMbGpTsUPdYwvsUZSJqSAwzaKhwcEMvBgjSUHoAhwzlZaoGm1RaM3QRMCsJBBzz6Z07XLlcw4ZqC7a/aGnbFRuuOAJZ/oomG4kcCQQSpB1eNvUrEGsLKYgilyxI4NRh7furwckngIvEdtQvNbbtbW/zZUZBtDXZxlJJBGYI9wSq/iyVVO3roF3ClC1O24MoqC50ABkWhsciYzyXPgjAMUC59Ry8PflrpUSAABAGABwI7D4+NJvEaZ3NQU1kLSP3lUSGBIzTQjuQer2wNIa2/wCqsaT2O5iiHRlky4gywuFuVGLQUWMHRPhKvTrJLqKS+rrFplq4yTUjjyuVJbERadKLXKIa7Cvk7T7+B58E2p7OhRqGnT8yji9vLdrTOJtyLiQBAycaprbjbiaskmk6m92Ylxw4F34ecY6kOAROndXbIxyM/UziQOD2n+mqE8IoARZgRAJJiJ4k49TZ+TrSUjcdwzJ+xwUl3lK7DCTcMA9uo9u83fMyNWtu0AkuI+veCR/ISPppd4R4fTNJQQZW6mYJzb93P5qoP56JPg1I8gnFuT2iAfqBwe3IzJOSPaGuLeC93niARSw67SQQDGQpcjPwuPeR9debXf0z+KCzwMHuSF7d7TniQRMjVCbWnUBUK9tRnd7gytj7tsGCAwMT7Eme+k/j1X7uq+3pO6oet1YySHuZaQnqIJZi3A6wJ40wBQa0OKto7tKxepdiqbBEytBS1xAGfvLCoI7trV03uAIIiBEcRGI+I41mvCfCKa0w1SlYtihRkNSUEt1ZMEsxZoJAwD6SToqKBQFHCgAfQCB9eNZyz3hxnewrY0N4gkoY5EMPmDOrhVWeRP1GpnQpkQUkpBV2aVbi6nqwOQwUAgCZxN7/AJPrzRlljWHj8J9x7fUa9187iMfhvLSYXQHWsjo4/wDHzrg39/loXxXxNNtQq13UstMA2qRJlgPp3nOhN79qdlToNuPOWoi1Fpmwybj2yRwJb6A695dSN8PEUwueksg54UlV/wCkA68q7Eyzo5Rjk4uRjHJUnnsSCCffS3YfarYu9cDcIqrUADMcMWQHpM5BIb8w2mlHxLbuislamy1GKIQR1MBkD5Ecc6JzRY4tyUaNRix6VSsvqX8NQcA3HkHs/KkQfYn0KgYSPeCDEggwQfkaA3Vak1c0pK1KVPzTVEfdhu3yCFll4Ij4OlH/APrqSvRvFj1qRqkXADy19LMGgq8SQM4VgeBGzTOAN2+Y+tz86ao4AkmANIt9XVmLCY7k9/n+XfVXiH2n2pSfOS2TlXVptEnAOQAQT+WhdsKFST59OAyqc8F/Qsc9XYd9KgRC8BuaY6R/M6tuCiTMDMLyfgfxEkAe5I0S++2dKnXY1UrNRpu5pqRkJhrZwYOCcwfbVO58Z26Um3TAihQAaFgF6relRwDarTB/E6nlNaEquPgANIqXioxuZxkB8EEfCwAP4VA1LYbO5Azc5DLnpZTDCfaZz7Rr3efafaBQE3CNUYCxeph1YUmBx8TmIGob/wAcobWm4Aep5VLzXjDdTBRcGg3uSW4/CfcaMKtJ/HJ4/wB+E2VAIAEahVoqwgjH9wRrxN/t2ewV6d5ZlCyJuUXMs8SBkjVFHxrbvVSklRDeqmm96xULFhCqDd+E5Ig9p0FJJ954UiEdIi1lGBENbPzMIv5DUvDmWiSLLqTTKjlTiSpP+lZHe0ew09pVaVYdDrUXIlTIkSDx7ER+Wl+92Zpgt+ECSfYD3/8AGstE2Qvim/26p0Jd2m08mBAHLEgRHGO40qTaEt5rUKTPEdX+ZBJPrIgHvH1zo/abN6jea6EHIRWHoHuZ4Zh78CB7zZu6bI8FoMIVWBBk1A5J7KoCsTiIAPqyU9DMMUgSdfrf9HqP5gHlvIX1UqoL2vmDLMKic8XEAgFR20v/AMbrZpO6mxkuKuHwpRyR5icSrLDvIK5mckMS9vmUFM2ASJ9SsxExnqW2PeMaju6z0mX7qIQmEjqDNYUA7DAaTjpPvpqkobhic76Wt6g9Fem63ct5dQ1SquxUgq4nCEIcOpMkDKiMHIgtN3UKmK6TcCCaq4X90qTIYGZ5wY69Jam4ZekUm8tWBplWteizXKwpnm082YkgCCp1ftN83lhau6bzR6qjU0Qn8qlL2xJJ40YEJXYJOTZHEWt4jTeaffZfdXrUBcM/msYBBwYM9JMiZzx9ONOdZKlS21YwzGo8ctVdio7kC7pEd0Aj2PGup+J7iktJagYoZktBrBBURRJVuuEcAuksSRjltEQVz4uFJlu+R/iafaCq3kbhqc3CkVBBzceYPuMZ9/odLfDBWpfsyhnamgbzgpm24BQmWLkoylhE+ucC2Th4tSq0TCE02pMTHtBgAckkAxGgtubFesVU3MivKBgBSptewWVH4GbByGBE409iEgBGGAeJ6DooOd0KKBjWuk+ZF5MeZRtzREn7qZs7+Z86YPsqzbanE+YadMOht9XS1RjlRdgqQCvqJGRqdTc7Y3KaKsAzKSaS23KSsSRB4J/IjkEavTxhAVVUa1iirCxFzVEEgxao8uYORMRONLCQydF5RWtJDUkFMHgKGLBQ3EsJuNhBYCJYEYnQ+23O8EKaK58w5OFgEItwYz1QZ7q+MqRrQKhPY/prv7OqBqSfBLN5Xc0VkKtZshcsqmczGSAMHiSO3btQvvYue+B8L2/XnXa8DtvaPyYlshZWbYJb9s5rbWtt09VQAHkxDA/rjWNq+H7hl3IlfvjTaI4NO2O+fT/PWq3fH1Mfy1GqgABHOvVldiwPiI3dNiSoLNuErgWk5VSs+rKyYjkad/Z1d1RbzagENUNVwFBmRwAT05A49tPSgcEtkqtwPcEDkRwdOqlFTRptGWUT849hjROUoDgsofEKlShWlD5u7qRUj8NM4K8/uKKeJ5J1H7V7es4o+TAK0alJge4qxPBxxp8aCzwNWpRUZjvoSisP/gG98inSpMYCFWTIHUAJNpBP0Mj66nT+zu7otQebWpqgdThX8sEUyGPSSATEn2mO31iigVVAEY1kvtn4tWppVVHgFGBwOCCDmJ40wurYGA7GfS33WITwqqEFKm6VLqDiiA3UadQGW6ntVQskmFBt1pKW13G42dTbDFLywqpkMrHJeoDDEueoA4zOew7IFqbW0BfMqozQAJPSCccEgkEjkEgyDGteD5j1y3NJSabDDLgmLlgwTyCYPedGDEqIxADAz/SyFXwPfuKqOFCbk0/OhTI8qALDd04Ucz8a98R8Or7mnuKlRQGrkU5cA+UJHlEGekdMGO9UnW68B3LVNtSqOZZkBYwBJ+gxo4UwekgFWwRGCDIIPwRpZTsdSZXyjf8Ag+622y8sAswq3USvqokzcSxPUpBIIierUH8G3Nit1UiKdEIShIQ0WLI1yyvfuR319N8D66Cl+ogusnmFZlGe+ABOmdMRx/fGsmcAxxa4ZGOCx/2Jo09rt1V6yMxjg3Ex7Bckn4Gn6UWqsGdbUUyqGJJHDuJ7cqvY5OYAYuM/376iDx/fvrLB4H+Rv0USdTOpLqdQYJ+D/TQUlAT7n+eq91t70Kn6j+zq5hnUFOissZ4pVs8xqixTpFVaoHIZC3lsSCubbagOD+HMYhZsWapVSp5b/dpTxVqszI24cIMMCAVggkZ51vqvhlJpdkBYxM9ysEGOJlEzyQoBwNCnw+mu4YBYBpoxyfUjsynnsc6ydgz5JGtE1qQaog9bqCrMSrU3amSGtUqSVJBHYjOpUqxowWYvSBklh1Uj2cEDgcTEiZJKzrT09sigIBCksSPlmLN+rEn89I66gOQOxMaCQibJX4jU2oBsNBajMii1jBZ2ChzSSVYpN+Z9PfTujX2q01p3KUWLQyM3p4OVy3effS7cgClUgARTYjHcKSD+ur0GAe+NPWYUjhh1iTbxTD/EqHe75+7HvP708mfz0Hvd2rQKSDmb2QAg8yozBkk3c5PudVLwNQfS1O4ojCYNFJVIM3Nd7yZ0U25rR/nOR/Fn+udCNq9P++gqK3a1xhHAE4VhxPsw/wBxHPfnXaGqjoP012uHF7CHuqaYSlrNQv/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8" name="Rectangle 7"/>
          <p:cNvSpPr/>
          <p:nvPr/>
        </p:nvSpPr>
        <p:spPr>
          <a:xfrm>
            <a:off x="0" y="6642556"/>
            <a:ext cx="9125272" cy="215444"/>
          </a:xfrm>
          <a:prstGeom prst="rect">
            <a:avLst/>
          </a:prstGeom>
        </p:spPr>
        <p:txBody>
          <a:bodyPr wrap="square">
            <a:spAutoFit/>
          </a:bodyPr>
          <a:lstStyle/>
          <a:p>
            <a:r>
              <a:rPr lang="en-US" sz="800" i="1" dirty="0">
                <a:solidFill>
                  <a:prstClr val="black"/>
                </a:solidFill>
                <a:hlinkClick r:id="rId3"/>
              </a:rPr>
              <a:t>www.euro.who.int/ru/health-topics/communicable-diseases/poliomyelitis/news/news/2015/09/circulating-vaccine-derived-poliovirus-type-1-confirmed-in-ukraine</a:t>
            </a:r>
            <a:r>
              <a:rPr lang="ru-RU" sz="800" i="1" dirty="0">
                <a:solidFill>
                  <a:prstClr val="black"/>
                </a:solidFill>
              </a:rPr>
              <a:t> доступ 26.01.2016</a:t>
            </a:r>
          </a:p>
        </p:txBody>
      </p:sp>
      <p:sp>
        <p:nvSpPr>
          <p:cNvPr id="9" name="Rectangle 8"/>
          <p:cNvSpPr/>
          <p:nvPr/>
        </p:nvSpPr>
        <p:spPr>
          <a:xfrm>
            <a:off x="73354" y="4792711"/>
            <a:ext cx="8910476" cy="1815882"/>
          </a:xfrm>
          <a:prstGeom prst="rect">
            <a:avLst/>
          </a:prstGeom>
        </p:spPr>
        <p:txBody>
          <a:bodyPr wrap="square">
            <a:spAutoFit/>
          </a:bodyPr>
          <a:lstStyle/>
          <a:p>
            <a:r>
              <a:rPr lang="ru-RU" sz="1600" dirty="0">
                <a:solidFill>
                  <a:prstClr val="black"/>
                </a:solidFill>
              </a:rPr>
              <a:t>Штамм выделен у двух детей в Закарпатской области на юго-западе Украины. </a:t>
            </a:r>
          </a:p>
          <a:p>
            <a:r>
              <a:rPr lang="ru-RU" sz="1600" dirty="0">
                <a:solidFill>
                  <a:prstClr val="black"/>
                </a:solidFill>
              </a:rPr>
              <a:t>Одному ребенку 4 года, другому – 10 месяцев; оба не были привиты против полиомиелита. </a:t>
            </a:r>
            <a:r>
              <a:rPr lang="ru-RU" sz="1600" b="1" dirty="0">
                <a:solidFill>
                  <a:prstClr val="black"/>
                </a:solidFill>
              </a:rPr>
              <a:t>Циркуляция </a:t>
            </a:r>
            <a:r>
              <a:rPr lang="ru-RU" sz="1600" b="1" dirty="0" err="1">
                <a:solidFill>
                  <a:prstClr val="black"/>
                </a:solidFill>
              </a:rPr>
              <a:t>цПВВП</a:t>
            </a:r>
            <a:r>
              <a:rPr lang="ru-RU" sz="1600" b="1" dirty="0">
                <a:solidFill>
                  <a:prstClr val="black"/>
                </a:solidFill>
              </a:rPr>
              <a:t> произошла из-за низкого охвата </a:t>
            </a:r>
            <a:r>
              <a:rPr lang="ru-RU" sz="1600" dirty="0">
                <a:solidFill>
                  <a:prstClr val="black"/>
                </a:solidFill>
              </a:rPr>
              <a:t>вакцинацией в Украине, который наблюдается начиная с 2008 г. </a:t>
            </a:r>
          </a:p>
          <a:p>
            <a:r>
              <a:rPr lang="ru-RU" sz="1600" dirty="0">
                <a:solidFill>
                  <a:prstClr val="black"/>
                </a:solidFill>
              </a:rPr>
              <a:t>В 2014 г. лишь 49% детей были полностью вакцинированы против полиомиелита. </a:t>
            </a:r>
          </a:p>
          <a:p>
            <a:r>
              <a:rPr lang="ru-RU" sz="1600" dirty="0">
                <a:solidFill>
                  <a:prstClr val="black"/>
                </a:solidFill>
              </a:rPr>
              <a:t>В настоящее время </a:t>
            </a:r>
            <a:r>
              <a:rPr lang="ru-RU" sz="1600" b="1" dirty="0">
                <a:solidFill>
                  <a:prstClr val="black"/>
                </a:solidFill>
              </a:rPr>
              <a:t>уровень охвата вакцинацией против полиомиелита </a:t>
            </a:r>
            <a:r>
              <a:rPr lang="ru-RU" sz="1600" dirty="0">
                <a:solidFill>
                  <a:prstClr val="black"/>
                </a:solidFill>
              </a:rPr>
              <a:t>среди детей в возрасте до года составляет </a:t>
            </a:r>
            <a:r>
              <a:rPr lang="ru-RU" sz="1600" b="1" dirty="0">
                <a:solidFill>
                  <a:prstClr val="black"/>
                </a:solidFill>
              </a:rPr>
              <a:t>лишь 14,1%</a:t>
            </a:r>
            <a:r>
              <a:rPr lang="ru-RU" sz="1600" dirty="0">
                <a:solidFill>
                  <a:prstClr val="black"/>
                </a:solidFill>
              </a:rPr>
              <a:t>, что обусловлено нехваткой вакцин. </a:t>
            </a:r>
          </a:p>
        </p:txBody>
      </p:sp>
      <p:sp>
        <p:nvSpPr>
          <p:cNvPr id="10" name="Rectangle 9"/>
          <p:cNvSpPr/>
          <p:nvPr/>
        </p:nvSpPr>
        <p:spPr>
          <a:xfrm>
            <a:off x="5241928" y="2060848"/>
            <a:ext cx="3763758" cy="1600438"/>
          </a:xfrm>
          <a:prstGeom prst="rect">
            <a:avLst/>
          </a:prstGeom>
        </p:spPr>
        <p:txBody>
          <a:bodyPr wrap="square">
            <a:spAutoFit/>
          </a:bodyPr>
          <a:lstStyle/>
          <a:p>
            <a:r>
              <a:rPr lang="ru-RU" sz="1400" dirty="0">
                <a:solidFill>
                  <a:prstClr val="black"/>
                </a:solidFill>
              </a:rPr>
              <a:t>28 августа 2015 г. </a:t>
            </a:r>
          </a:p>
          <a:p>
            <a:r>
              <a:rPr lang="ru-RU" sz="1400" dirty="0">
                <a:solidFill>
                  <a:prstClr val="black"/>
                </a:solidFill>
              </a:rPr>
              <a:t>Европейское региональное бюро ВОЗ проинформировано о двух подтвержденных случаях </a:t>
            </a:r>
            <a:r>
              <a:rPr lang="ru-RU" sz="1400" b="1" dirty="0">
                <a:solidFill>
                  <a:prstClr val="black"/>
                </a:solidFill>
              </a:rPr>
              <a:t>циркулирующего </a:t>
            </a:r>
            <a:r>
              <a:rPr lang="ru-RU" sz="1400" b="1" dirty="0" err="1">
                <a:solidFill>
                  <a:prstClr val="black"/>
                </a:solidFill>
              </a:rPr>
              <a:t>полиовируса</a:t>
            </a:r>
            <a:r>
              <a:rPr lang="ru-RU" sz="1400" b="1" dirty="0">
                <a:solidFill>
                  <a:prstClr val="black"/>
                </a:solidFill>
              </a:rPr>
              <a:t> вакцинного происхождения типа 1 </a:t>
            </a:r>
            <a:r>
              <a:rPr lang="ru-RU" sz="1400" dirty="0">
                <a:solidFill>
                  <a:prstClr val="black"/>
                </a:solidFill>
              </a:rPr>
              <a:t>в Украине. </a:t>
            </a:r>
          </a:p>
          <a:p>
            <a:r>
              <a:rPr lang="ru-RU" sz="1400" dirty="0">
                <a:solidFill>
                  <a:prstClr val="black"/>
                </a:solidFill>
              </a:rPr>
              <a:t>Эти два случая имеют генетическое сходство, что указывает на активную передачу цПВВП1. </a:t>
            </a:r>
          </a:p>
        </p:txBody>
      </p:sp>
      <p:pic>
        <p:nvPicPr>
          <p:cNvPr id="1026" name="Picture 2" descr="http://www.polioeradication.org/portals/0/Image/Data&amp;Monitoring/currentye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791044"/>
            <a:ext cx="5155138" cy="386635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3354" y="4541982"/>
            <a:ext cx="6645425" cy="230832"/>
          </a:xfrm>
          <a:prstGeom prst="rect">
            <a:avLst/>
          </a:prstGeom>
        </p:spPr>
        <p:txBody>
          <a:bodyPr wrap="square">
            <a:spAutoFit/>
          </a:bodyPr>
          <a:lstStyle/>
          <a:p>
            <a:r>
              <a:rPr lang="en-US" sz="900" i="1" dirty="0">
                <a:solidFill>
                  <a:prstClr val="black"/>
                </a:solidFill>
                <a:hlinkClick r:id="rId5"/>
              </a:rPr>
              <a:t>www.polioeradication.org/Dataandmonitoring/Poliothisweek/Poliocasesworldwide.aspx</a:t>
            </a:r>
            <a:r>
              <a:rPr lang="ru-RU" sz="900" i="1" dirty="0">
                <a:solidFill>
                  <a:prstClr val="black"/>
                </a:solidFill>
              </a:rPr>
              <a:t>  доступ 26.01.2016</a:t>
            </a:r>
          </a:p>
        </p:txBody>
      </p:sp>
      <p:sp>
        <p:nvSpPr>
          <p:cNvPr id="12" name="Oval 11"/>
          <p:cNvSpPr/>
          <p:nvPr/>
        </p:nvSpPr>
        <p:spPr>
          <a:xfrm>
            <a:off x="1763688" y="1268760"/>
            <a:ext cx="864096" cy="288032"/>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2530461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FF0000"/>
                </a:solidFill>
              </a:rPr>
              <a:t>Позиция ВОЗ</a:t>
            </a:r>
            <a:endParaRPr lang="ru-RU" dirty="0">
              <a:solidFill>
                <a:srgbClr val="FF0000"/>
              </a:solidFill>
            </a:endParaRPr>
          </a:p>
        </p:txBody>
      </p:sp>
      <p:sp>
        <p:nvSpPr>
          <p:cNvPr id="3" name="Объект 2"/>
          <p:cNvSpPr>
            <a:spLocks noGrp="1"/>
          </p:cNvSpPr>
          <p:nvPr>
            <p:ph idx="1"/>
          </p:nvPr>
        </p:nvSpPr>
        <p:spPr/>
        <p:txBody>
          <a:bodyPr>
            <a:normAutofit fontScale="85000" lnSpcReduction="20000"/>
          </a:bodyPr>
          <a:lstStyle/>
          <a:p>
            <a:r>
              <a:rPr lang="ru-RU" dirty="0"/>
              <a:t>Всем странам, использующим ОПВ в рамках своих программ иммунизации, </a:t>
            </a:r>
            <a:r>
              <a:rPr lang="ru-RU" dirty="0" smtClean="0"/>
              <a:t>ВОЗ продолжает </a:t>
            </a:r>
            <a:r>
              <a:rPr lang="ru-RU" dirty="0"/>
              <a:t>рекомендовать </a:t>
            </a:r>
            <a:r>
              <a:rPr lang="ru-RU" b="1" dirty="0"/>
              <a:t>включение в календарь прививок, по крайней мере, 1 </a:t>
            </a:r>
            <a:r>
              <a:rPr lang="ru-RU" b="1" dirty="0" smtClean="0"/>
              <a:t>дозы ИПВ</a:t>
            </a:r>
            <a:r>
              <a:rPr lang="ru-RU" b="1" dirty="0"/>
              <a:t>. </a:t>
            </a:r>
            <a:endParaRPr lang="ru-RU" b="1" dirty="0" smtClean="0"/>
          </a:p>
          <a:p>
            <a:r>
              <a:rPr lang="ru-RU" dirty="0" smtClean="0"/>
              <a:t>Основной </a:t>
            </a:r>
            <a:r>
              <a:rPr lang="ru-RU" b="1" dirty="0"/>
              <a:t>целью включения </a:t>
            </a:r>
            <a:r>
              <a:rPr lang="ru-RU" dirty="0"/>
              <a:t>этой дозы ИПВ является </a:t>
            </a:r>
            <a:r>
              <a:rPr lang="ru-RU" b="1" dirty="0" err="1"/>
              <a:t>индуцирование</a:t>
            </a:r>
            <a:r>
              <a:rPr lang="ru-RU" b="1" dirty="0"/>
              <a:t> основы</a:t>
            </a:r>
          </a:p>
          <a:p>
            <a:pPr marL="82296" indent="0">
              <a:buNone/>
            </a:pPr>
            <a:r>
              <a:rPr lang="ru-RU" b="1" dirty="0"/>
              <a:t>иммунитета</a:t>
            </a:r>
            <a:r>
              <a:rPr lang="ru-RU" dirty="0"/>
              <a:t>, которая может быть быстро активизирована в случае возникновения</a:t>
            </a:r>
          </a:p>
          <a:p>
            <a:pPr marL="82296" indent="0">
              <a:buNone/>
            </a:pPr>
            <a:r>
              <a:rPr lang="ru-RU" dirty="0"/>
              <a:t>вспышки полиомиелита, вызванной вирусом типа 2, </a:t>
            </a:r>
            <a:r>
              <a:rPr lang="ru-RU" b="1" dirty="0"/>
              <a:t>после изъятия из ОПВ компонента,</a:t>
            </a:r>
          </a:p>
          <a:p>
            <a:pPr marL="82296" indent="0">
              <a:buNone/>
            </a:pPr>
            <a:r>
              <a:rPr lang="ru-RU" b="1" dirty="0"/>
              <a:t>содержащего </a:t>
            </a:r>
            <a:r>
              <a:rPr lang="ru-RU" b="1" dirty="0" err="1"/>
              <a:t>полиовирус</a:t>
            </a:r>
            <a:r>
              <a:rPr lang="ru-RU" b="1" dirty="0"/>
              <a:t> 2.</a:t>
            </a:r>
          </a:p>
        </p:txBody>
      </p:sp>
    </p:spTree>
    <p:extLst>
      <p:ext uri="{BB962C8B-B14F-4D97-AF65-F5344CB8AC3E}">
        <p14:creationId xmlns:p14="http://schemas.microsoft.com/office/powerpoint/2010/main" val="1455373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928992" cy="864096"/>
          </a:xfrm>
        </p:spPr>
        <p:txBody>
          <a:bodyPr>
            <a:noAutofit/>
          </a:bodyPr>
          <a:lstStyle/>
          <a:p>
            <a:r>
              <a:rPr lang="ru-RU" sz="2800" b="1" dirty="0" smtClean="0">
                <a:solidFill>
                  <a:srgbClr val="0000FF"/>
                </a:solidFill>
              </a:rPr>
              <a:t>Устранение риска вакцинно-родственных </a:t>
            </a:r>
            <a:r>
              <a:rPr lang="ru-RU" sz="2800" b="1" dirty="0" err="1" smtClean="0">
                <a:solidFill>
                  <a:srgbClr val="0000FF"/>
                </a:solidFill>
              </a:rPr>
              <a:t>полиовирусов</a:t>
            </a:r>
            <a:r>
              <a:rPr lang="ru-RU" sz="2800" b="1" dirty="0" smtClean="0">
                <a:solidFill>
                  <a:srgbClr val="0000FF"/>
                </a:solidFill>
              </a:rPr>
              <a:t> </a:t>
            </a:r>
            <a:r>
              <a:rPr lang="ru-RU" sz="2800" b="1" dirty="0">
                <a:solidFill>
                  <a:srgbClr val="0000FF"/>
                </a:solidFill>
              </a:rPr>
              <a:t>2 типа на этапе </a:t>
            </a:r>
            <a:r>
              <a:rPr lang="ru-RU" sz="2800" b="1" dirty="0" smtClean="0">
                <a:solidFill>
                  <a:srgbClr val="0000FF"/>
                </a:solidFill>
              </a:rPr>
              <a:t>прекращения </a:t>
            </a:r>
            <a:r>
              <a:rPr lang="ru-RU" sz="2800" b="1" dirty="0">
                <a:solidFill>
                  <a:srgbClr val="0000FF"/>
                </a:solidFill>
              </a:rPr>
              <a:t>использования </a:t>
            </a:r>
            <a:r>
              <a:rPr lang="ru-RU" sz="2800" b="1" dirty="0" err="1">
                <a:solidFill>
                  <a:srgbClr val="0000FF"/>
                </a:solidFill>
              </a:rPr>
              <a:t>тОПВ</a:t>
            </a:r>
            <a:endParaRPr lang="ru-RU" sz="2800" b="1" dirty="0">
              <a:solidFill>
                <a:srgbClr val="0000FF"/>
              </a:solidFill>
            </a:endParaRPr>
          </a:p>
        </p:txBody>
      </p:sp>
      <p:sp>
        <p:nvSpPr>
          <p:cNvPr id="3" name="Content Placeholder 2"/>
          <p:cNvSpPr>
            <a:spLocks noGrp="1"/>
          </p:cNvSpPr>
          <p:nvPr>
            <p:ph idx="1"/>
          </p:nvPr>
        </p:nvSpPr>
        <p:spPr>
          <a:xfrm>
            <a:off x="827584" y="4365104"/>
            <a:ext cx="8136903" cy="1944216"/>
          </a:xfrm>
        </p:spPr>
        <p:txBody>
          <a:bodyPr>
            <a:normAutofit/>
          </a:bodyPr>
          <a:lstStyle/>
          <a:p>
            <a:pPr marL="0" indent="0">
              <a:buNone/>
            </a:pPr>
            <a:endParaRPr lang="ru-RU" sz="2000" dirty="0" smtClean="0"/>
          </a:p>
          <a:p>
            <a:pPr marL="0" indent="0">
              <a:buNone/>
            </a:pPr>
            <a:r>
              <a:rPr lang="ru-RU" sz="2100" b="1" dirty="0" smtClean="0">
                <a:solidFill>
                  <a:schemeClr val="accent5">
                    <a:lumMod val="50000"/>
                  </a:schemeClr>
                </a:solidFill>
                <a:cs typeface="Arial" pitchFamily="34" charset="0"/>
              </a:rPr>
              <a:t>Возможности</a:t>
            </a:r>
            <a:r>
              <a:rPr lang="ru-RU" sz="2100" b="1" dirty="0">
                <a:solidFill>
                  <a:schemeClr val="accent5">
                    <a:lumMod val="50000"/>
                  </a:schemeClr>
                </a:solidFill>
                <a:cs typeface="Arial" pitchFamily="34" charset="0"/>
              </a:rPr>
              <a:t>:</a:t>
            </a:r>
          </a:p>
          <a:p>
            <a:pPr>
              <a:buFontTx/>
              <a:buChar char="-"/>
            </a:pPr>
            <a:r>
              <a:rPr lang="ru-RU" sz="2000" dirty="0" smtClean="0"/>
              <a:t>увеличить количество доз ИПВ, т.к. она содержит </a:t>
            </a:r>
            <a:r>
              <a:rPr lang="ru-RU" sz="2000" dirty="0" err="1" smtClean="0"/>
              <a:t>полиовирус</a:t>
            </a:r>
            <a:r>
              <a:rPr lang="ru-RU" sz="2000" dirty="0" smtClean="0"/>
              <a:t> 2 типа</a:t>
            </a:r>
          </a:p>
          <a:p>
            <a:pPr>
              <a:buFontTx/>
              <a:buChar char="-"/>
            </a:pPr>
            <a:r>
              <a:rPr lang="ru-RU" sz="2000" dirty="0" smtClean="0"/>
              <a:t>перейти только на ИПВ, это исключит появление </a:t>
            </a:r>
            <a:r>
              <a:rPr lang="ru-RU" sz="2000" dirty="0" err="1" smtClean="0"/>
              <a:t>цПВВП</a:t>
            </a:r>
            <a:r>
              <a:rPr lang="ru-RU" sz="2000" dirty="0" smtClean="0"/>
              <a:t> совсем</a:t>
            </a:r>
          </a:p>
        </p:txBody>
      </p:sp>
      <p:sp>
        <p:nvSpPr>
          <p:cNvPr id="4" name="Rectangle 3"/>
          <p:cNvSpPr/>
          <p:nvPr/>
        </p:nvSpPr>
        <p:spPr>
          <a:xfrm>
            <a:off x="287016" y="6457890"/>
            <a:ext cx="8856984" cy="400110"/>
          </a:xfrm>
          <a:prstGeom prst="rect">
            <a:avLst/>
          </a:prstGeom>
        </p:spPr>
        <p:txBody>
          <a:bodyPr wrap="square">
            <a:spAutoFit/>
          </a:bodyPr>
          <a:lstStyle/>
          <a:p>
            <a:pPr algn="r"/>
            <a:r>
              <a:rPr lang="ru-RU" sz="1000" i="1" dirty="0">
                <a:solidFill>
                  <a:prstClr val="black"/>
                </a:solidFill>
              </a:rPr>
              <a:t>*Приказ ФМБА России от 23.03.2016 г. N 40</a:t>
            </a:r>
          </a:p>
          <a:p>
            <a:pPr algn="r"/>
            <a:r>
              <a:rPr lang="ru-RU" sz="1000" i="1" dirty="0">
                <a:solidFill>
                  <a:prstClr val="black"/>
                </a:solidFill>
              </a:rPr>
              <a:t>**Временное руководство, 14.08.2015 г </a:t>
            </a:r>
            <a:r>
              <a:rPr lang="en-US" sz="1000" i="1" dirty="0">
                <a:solidFill>
                  <a:prstClr val="black"/>
                </a:solidFill>
                <a:hlinkClick r:id="rId3"/>
              </a:rPr>
              <a:t>www.polioeradication.org/Portals/0/Document/Resources/VDPV_OperationalResponse_rus.pdf</a:t>
            </a:r>
            <a:r>
              <a:rPr lang="ru-RU" sz="1000" i="1" dirty="0">
                <a:solidFill>
                  <a:prstClr val="black"/>
                </a:solidFill>
              </a:rPr>
              <a:t> </a:t>
            </a:r>
          </a:p>
        </p:txBody>
      </p:sp>
      <p:sp>
        <p:nvSpPr>
          <p:cNvPr id="5" name="Rectangle 4"/>
          <p:cNvSpPr/>
          <p:nvPr/>
        </p:nvSpPr>
        <p:spPr>
          <a:xfrm>
            <a:off x="131032" y="1139994"/>
            <a:ext cx="8833456" cy="1200329"/>
          </a:xfrm>
          <a:prstGeom prst="rect">
            <a:avLst/>
          </a:prstGeom>
        </p:spPr>
        <p:txBody>
          <a:bodyPr wrap="square">
            <a:spAutoFit/>
          </a:bodyPr>
          <a:lstStyle/>
          <a:p>
            <a:r>
              <a:rPr lang="ru-RU" dirty="0">
                <a:solidFill>
                  <a:prstClr val="black"/>
                </a:solidFill>
              </a:rPr>
              <a:t>апрель 2016 г. - глобальное изъятие </a:t>
            </a:r>
            <a:r>
              <a:rPr lang="ru-RU" dirty="0" err="1">
                <a:solidFill>
                  <a:prstClr val="black"/>
                </a:solidFill>
              </a:rPr>
              <a:t>тОПВ</a:t>
            </a:r>
            <a:r>
              <a:rPr lang="ru-RU" dirty="0">
                <a:solidFill>
                  <a:prstClr val="black"/>
                </a:solidFill>
              </a:rPr>
              <a:t> </a:t>
            </a:r>
          </a:p>
          <a:p>
            <a:r>
              <a:rPr lang="ru-RU" dirty="0">
                <a:solidFill>
                  <a:prstClr val="black"/>
                </a:solidFill>
              </a:rPr>
              <a:t>(</a:t>
            </a:r>
            <a:r>
              <a:rPr lang="ru-RU" b="1" dirty="0">
                <a:solidFill>
                  <a:prstClr val="black"/>
                </a:solidFill>
              </a:rPr>
              <a:t>«дата перехода» </a:t>
            </a:r>
            <a:r>
              <a:rPr lang="ru-RU" dirty="0">
                <a:solidFill>
                  <a:prstClr val="black"/>
                </a:solidFill>
              </a:rPr>
              <a:t>*).</a:t>
            </a:r>
          </a:p>
          <a:p>
            <a:r>
              <a:rPr lang="ru-RU" dirty="0">
                <a:solidFill>
                  <a:prstClr val="black"/>
                </a:solidFill>
              </a:rPr>
              <a:t>замена </a:t>
            </a:r>
            <a:r>
              <a:rPr lang="ru-RU" dirty="0" err="1">
                <a:solidFill>
                  <a:prstClr val="black"/>
                </a:solidFill>
              </a:rPr>
              <a:t>тОПВ</a:t>
            </a:r>
            <a:r>
              <a:rPr lang="ru-RU" dirty="0">
                <a:solidFill>
                  <a:prstClr val="black"/>
                </a:solidFill>
              </a:rPr>
              <a:t> на </a:t>
            </a:r>
            <a:r>
              <a:rPr lang="ru-RU" dirty="0" err="1">
                <a:solidFill>
                  <a:prstClr val="black"/>
                </a:solidFill>
              </a:rPr>
              <a:t>бОПВ</a:t>
            </a:r>
            <a:r>
              <a:rPr lang="ru-RU" dirty="0">
                <a:solidFill>
                  <a:prstClr val="black"/>
                </a:solidFill>
              </a:rPr>
              <a:t>, содержащую </a:t>
            </a:r>
            <a:r>
              <a:rPr lang="ru-RU" dirty="0" err="1">
                <a:solidFill>
                  <a:prstClr val="black"/>
                </a:solidFill>
              </a:rPr>
              <a:t>полиовирус</a:t>
            </a:r>
            <a:r>
              <a:rPr lang="ru-RU" dirty="0">
                <a:solidFill>
                  <a:prstClr val="black"/>
                </a:solidFill>
              </a:rPr>
              <a:t> 1 и 3 типов и используемую во всех плановых и дополнительных мероприятиях по иммунизации против полиомиелита.**</a:t>
            </a:r>
          </a:p>
        </p:txBody>
      </p:sp>
      <p:sp>
        <p:nvSpPr>
          <p:cNvPr id="8" name="Rectangle 7"/>
          <p:cNvSpPr/>
          <p:nvPr/>
        </p:nvSpPr>
        <p:spPr>
          <a:xfrm>
            <a:off x="142080" y="3068960"/>
            <a:ext cx="8822408" cy="1569660"/>
          </a:xfrm>
          <a:prstGeom prst="rect">
            <a:avLst/>
          </a:prstGeom>
        </p:spPr>
        <p:txBody>
          <a:bodyPr wrap="square">
            <a:spAutoFit/>
          </a:bodyPr>
          <a:lstStyle/>
          <a:p>
            <a:r>
              <a:rPr lang="ru-RU" sz="2400" b="1" dirty="0">
                <a:solidFill>
                  <a:srgbClr val="4BACC6">
                    <a:lumMod val="50000"/>
                  </a:srgbClr>
                </a:solidFill>
                <a:cs typeface="Arial" pitchFamily="34" charset="0"/>
              </a:rPr>
              <a:t>В РФ схема иммунизации 2 дозы ИПВ+4 дозы ОПВ. </a:t>
            </a:r>
          </a:p>
          <a:p>
            <a:r>
              <a:rPr lang="ru-RU" sz="2400" dirty="0">
                <a:solidFill>
                  <a:prstClr val="black"/>
                </a:solidFill>
              </a:rPr>
              <a:t>При переходе на б-ОПВ ребенок получает </a:t>
            </a:r>
            <a:r>
              <a:rPr lang="ru-RU" sz="2400" b="1" dirty="0">
                <a:solidFill>
                  <a:prstClr val="black"/>
                </a:solidFill>
              </a:rPr>
              <a:t>только две прививки против </a:t>
            </a:r>
            <a:r>
              <a:rPr lang="ru-RU" sz="2400" b="1" dirty="0" err="1">
                <a:solidFill>
                  <a:prstClr val="black"/>
                </a:solidFill>
              </a:rPr>
              <a:t>полиовируса</a:t>
            </a:r>
            <a:r>
              <a:rPr lang="ru-RU" sz="2400" b="1" dirty="0">
                <a:solidFill>
                  <a:prstClr val="black"/>
                </a:solidFill>
              </a:rPr>
              <a:t> 2 типа</a:t>
            </a:r>
            <a:r>
              <a:rPr lang="ru-RU" sz="2400" dirty="0">
                <a:solidFill>
                  <a:prstClr val="black"/>
                </a:solidFill>
              </a:rPr>
              <a:t>, этой защиты может быть недостаточно.</a:t>
            </a:r>
          </a:p>
        </p:txBody>
      </p:sp>
    </p:spTree>
    <p:extLst>
      <p:ext uri="{BB962C8B-B14F-4D97-AF65-F5344CB8AC3E}">
        <p14:creationId xmlns:p14="http://schemas.microsoft.com/office/powerpoint/2010/main" val="1950566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928992" cy="792088"/>
          </a:xfrm>
        </p:spPr>
        <p:txBody>
          <a:bodyPr>
            <a:normAutofit/>
          </a:bodyPr>
          <a:lstStyle/>
          <a:p>
            <a:r>
              <a:rPr lang="ru-RU" sz="2900" b="1" dirty="0" smtClean="0">
                <a:solidFill>
                  <a:srgbClr val="0000FF"/>
                </a:solidFill>
              </a:rPr>
              <a:t>Вакцинация против полиомиелита </a:t>
            </a:r>
            <a:r>
              <a:rPr lang="ru-RU" sz="2900" b="1" dirty="0">
                <a:solidFill>
                  <a:srgbClr val="0000FF"/>
                </a:solidFill>
              </a:rPr>
              <a:t>в РФ</a:t>
            </a:r>
          </a:p>
        </p:txBody>
      </p:sp>
      <p:sp>
        <p:nvSpPr>
          <p:cNvPr id="3" name="Content Placeholder 2"/>
          <p:cNvSpPr>
            <a:spLocks noGrp="1"/>
          </p:cNvSpPr>
          <p:nvPr>
            <p:ph idx="1"/>
          </p:nvPr>
        </p:nvSpPr>
        <p:spPr>
          <a:xfrm>
            <a:off x="107504" y="3068960"/>
            <a:ext cx="8928992" cy="3456384"/>
          </a:xfrm>
        </p:spPr>
        <p:txBody>
          <a:bodyPr>
            <a:normAutofit fontScale="85000" lnSpcReduction="20000"/>
          </a:bodyPr>
          <a:lstStyle/>
          <a:p>
            <a:pPr marL="0" lvl="0" indent="342900" algn="just" eaLnBrk="0" fontAlgn="base" hangingPunct="0">
              <a:spcBef>
                <a:spcPct val="0"/>
              </a:spcBef>
              <a:spcAft>
                <a:spcPct val="0"/>
              </a:spcAft>
              <a:buNone/>
            </a:pPr>
            <a:r>
              <a:rPr lang="ru-RU" sz="1700" b="1" dirty="0">
                <a:ea typeface="Calibri" pitchFamily="34" charset="0"/>
                <a:cs typeface="Arial" pitchFamily="34" charset="0"/>
              </a:rPr>
              <a:t>Календарь прививок (Приказ №</a:t>
            </a:r>
            <a:r>
              <a:rPr lang="ru-RU" sz="1700" b="1" dirty="0" smtClean="0">
                <a:ea typeface="Calibri" pitchFamily="34" charset="0"/>
                <a:cs typeface="Arial" pitchFamily="34" charset="0"/>
              </a:rPr>
              <a:t>125н </a:t>
            </a:r>
            <a:r>
              <a:rPr lang="ru-RU" sz="1700" b="1" dirty="0">
                <a:ea typeface="Calibri" pitchFamily="34" charset="0"/>
                <a:cs typeface="Arial" pitchFamily="34" charset="0"/>
              </a:rPr>
              <a:t>от </a:t>
            </a:r>
            <a:r>
              <a:rPr lang="ru-RU" sz="1700" b="1" dirty="0" smtClean="0">
                <a:ea typeface="Calibri" pitchFamily="34" charset="0"/>
                <a:cs typeface="Arial" pitchFamily="34" charset="0"/>
              </a:rPr>
              <a:t>21.03.2014, изм. 13.04.2017)</a:t>
            </a:r>
          </a:p>
          <a:p>
            <a:pPr marL="0" lvl="0" indent="342900" eaLnBrk="0" fontAlgn="base" hangingPunct="0">
              <a:spcBef>
                <a:spcPct val="0"/>
              </a:spcBef>
              <a:spcAft>
                <a:spcPct val="0"/>
              </a:spcAft>
              <a:buNone/>
            </a:pPr>
            <a:r>
              <a:rPr lang="ru-RU" sz="1700" b="1" dirty="0" smtClean="0">
                <a:cs typeface="Arial" pitchFamily="34" charset="0"/>
              </a:rPr>
              <a:t>Плановая вакцинация против полиомиелита</a:t>
            </a:r>
            <a:endParaRPr lang="ru-RU" sz="1700" b="1" dirty="0">
              <a:cs typeface="Arial" pitchFamily="34" charset="0"/>
            </a:endParaRPr>
          </a:p>
          <a:p>
            <a:pPr marL="114300" indent="0">
              <a:buNone/>
            </a:pPr>
            <a:endParaRPr lang="ru-RU" altLang="ru-RU" sz="900" dirty="0" smtClean="0">
              <a:cs typeface="Arial" pitchFamily="34" charset="0"/>
            </a:endParaRPr>
          </a:p>
          <a:p>
            <a:pPr marL="114300" indent="0">
              <a:buNone/>
            </a:pPr>
            <a:r>
              <a:rPr lang="ru-RU" altLang="ru-RU" sz="1400" dirty="0" smtClean="0">
                <a:cs typeface="Arial" pitchFamily="34" charset="0"/>
              </a:rPr>
              <a:t>&lt;</a:t>
            </a:r>
            <a:r>
              <a:rPr lang="ru-RU" altLang="ru-RU" sz="1400" dirty="0">
                <a:cs typeface="Arial" pitchFamily="34" charset="0"/>
              </a:rPr>
              <a:t>6&gt; Третья вакцинация и последующие ревакцинации против полиомиелита проводятся детям вакциной для профилактики полиомиелита (живой); </a:t>
            </a:r>
          </a:p>
          <a:p>
            <a:pPr marL="114300" indent="0">
              <a:buNone/>
            </a:pPr>
            <a:r>
              <a:rPr lang="ru-RU" altLang="ru-RU" sz="1400" dirty="0" smtClean="0">
                <a:cs typeface="Arial" pitchFamily="34" charset="0"/>
              </a:rPr>
              <a:t>Детям</a:t>
            </a:r>
            <a:r>
              <a:rPr lang="ru-RU" altLang="ru-RU" sz="1400" dirty="0">
                <a:cs typeface="Arial" pitchFamily="34" charset="0"/>
              </a:rPr>
              <a:t>, относящимся к группам </a:t>
            </a:r>
            <a:r>
              <a:rPr lang="ru-RU" altLang="ru-RU" sz="1400" dirty="0" smtClean="0">
                <a:cs typeface="Arial" pitchFamily="34" charset="0"/>
              </a:rPr>
              <a:t>риска, </a:t>
            </a:r>
            <a:r>
              <a:rPr lang="ru-RU" altLang="ru-RU" sz="1400" b="1" dirty="0">
                <a:cs typeface="Arial" pitchFamily="34" charset="0"/>
              </a:rPr>
              <a:t>вакциной для профилактики полиомиелита (инактивированной</a:t>
            </a:r>
            <a:r>
              <a:rPr lang="ru-RU" altLang="ru-RU" sz="1400" b="1" dirty="0" smtClean="0">
                <a:cs typeface="Arial" pitchFamily="34" charset="0"/>
              </a:rPr>
              <a:t>):</a:t>
            </a:r>
            <a:endParaRPr lang="ru-RU" altLang="ru-RU" sz="1400" b="1" dirty="0">
              <a:cs typeface="Arial" pitchFamily="34" charset="0"/>
            </a:endParaRPr>
          </a:p>
          <a:p>
            <a:pPr marL="114300" indent="0">
              <a:buFontTx/>
              <a:buChar char="-"/>
            </a:pPr>
            <a:r>
              <a:rPr lang="ru-RU" altLang="ru-RU" sz="1400" dirty="0" smtClean="0">
                <a:cs typeface="Arial" pitchFamily="34" charset="0"/>
              </a:rPr>
              <a:t>с </a:t>
            </a:r>
            <a:r>
              <a:rPr lang="ru-RU" altLang="ru-RU" sz="1400" dirty="0" err="1">
                <a:cs typeface="Arial" pitchFamily="34" charset="0"/>
              </a:rPr>
              <a:t>иммунодефицитными</a:t>
            </a:r>
            <a:r>
              <a:rPr lang="ru-RU" altLang="ru-RU" sz="1400" dirty="0">
                <a:cs typeface="Arial" pitchFamily="34" charset="0"/>
              </a:rPr>
              <a:t> состояниями или анатомическими дефектами, приводящими к резко повышенной опасности заболевания гемофильной инфекцией; </a:t>
            </a:r>
          </a:p>
          <a:p>
            <a:pPr marL="114300" indent="0">
              <a:buFontTx/>
              <a:buChar char="-"/>
            </a:pPr>
            <a:r>
              <a:rPr lang="ru-RU" altLang="ru-RU" sz="1400" dirty="0">
                <a:cs typeface="Arial" pitchFamily="34" charset="0"/>
              </a:rPr>
              <a:t>с аномалиями развития кишечника; </a:t>
            </a:r>
          </a:p>
          <a:p>
            <a:pPr marL="114300" indent="0">
              <a:buFontTx/>
              <a:buChar char="-"/>
            </a:pPr>
            <a:r>
              <a:rPr lang="ru-RU" altLang="ru-RU" sz="1400" dirty="0">
                <a:cs typeface="Arial" pitchFamily="34" charset="0"/>
              </a:rPr>
              <a:t>с онкологическими заболеваниями и/или длительно получающим </a:t>
            </a:r>
            <a:r>
              <a:rPr lang="ru-RU" altLang="ru-RU" sz="1400" dirty="0" err="1">
                <a:cs typeface="Arial" pitchFamily="34" charset="0"/>
              </a:rPr>
              <a:t>иммуносупрессивную</a:t>
            </a:r>
            <a:r>
              <a:rPr lang="ru-RU" altLang="ru-RU" sz="1400" dirty="0">
                <a:cs typeface="Arial" pitchFamily="34" charset="0"/>
              </a:rPr>
              <a:t> терапию; </a:t>
            </a:r>
          </a:p>
          <a:p>
            <a:pPr marL="114300" indent="0">
              <a:buFontTx/>
              <a:buChar char="-"/>
            </a:pPr>
            <a:r>
              <a:rPr lang="ru-RU" altLang="ru-RU" sz="1400" dirty="0">
                <a:cs typeface="Arial" pitchFamily="34" charset="0"/>
              </a:rPr>
              <a:t>детям, рожденным от матерей с ВИЧ-инфекцией; </a:t>
            </a:r>
          </a:p>
          <a:p>
            <a:pPr marL="114300" indent="0">
              <a:buFontTx/>
              <a:buChar char="-"/>
            </a:pPr>
            <a:r>
              <a:rPr lang="ru-RU" altLang="ru-RU" sz="1400" dirty="0">
                <a:cs typeface="Arial" pitchFamily="34" charset="0"/>
              </a:rPr>
              <a:t>детям с ВИЧ-инфекцией; </a:t>
            </a:r>
            <a:r>
              <a:rPr lang="ru-RU" altLang="ru-RU" sz="1400" b="1" dirty="0">
                <a:solidFill>
                  <a:srgbClr val="FF0000"/>
                </a:solidFill>
                <a:cs typeface="Arial" pitchFamily="34" charset="0"/>
              </a:rPr>
              <a:t>недоношенным и маловесным детям; </a:t>
            </a:r>
          </a:p>
          <a:p>
            <a:pPr marL="114300" indent="0">
              <a:buFontTx/>
              <a:buChar char="-"/>
            </a:pPr>
            <a:r>
              <a:rPr lang="ru-RU" altLang="ru-RU" sz="1400" dirty="0" smtClean="0">
                <a:cs typeface="Arial" pitchFamily="34" charset="0"/>
              </a:rPr>
              <a:t>детям</a:t>
            </a:r>
            <a:r>
              <a:rPr lang="ru-RU" altLang="ru-RU" sz="1400" dirty="0">
                <a:cs typeface="Arial" pitchFamily="34" charset="0"/>
              </a:rPr>
              <a:t>, находящимся в домах ребенка) </a:t>
            </a:r>
            <a:endParaRPr lang="ru-RU" altLang="ru-RU" sz="1400" dirty="0" smtClean="0">
              <a:cs typeface="Arial" pitchFamily="34" charset="0"/>
            </a:endParaRPr>
          </a:p>
          <a:p>
            <a:pPr marL="0" indent="0">
              <a:buNone/>
            </a:pPr>
            <a:endParaRPr lang="ru-RU" sz="900" dirty="0" smtClean="0"/>
          </a:p>
          <a:p>
            <a:pPr marL="0" indent="0">
              <a:buNone/>
            </a:pPr>
            <a:r>
              <a:rPr lang="ru-RU" sz="1400" dirty="0"/>
              <a:t>&lt;6.1&gt; Вакцинация и ревакцинация детям, относящимся к группам риска, </a:t>
            </a:r>
            <a:r>
              <a:rPr lang="ru-RU" sz="1400" b="1" dirty="0"/>
              <a:t>может осуществляться </a:t>
            </a:r>
            <a:r>
              <a:rPr lang="ru-RU" sz="1400" dirty="0"/>
              <a:t>иммунобиологическими лекарственными препаратами для иммунопрофилактики инфекционных болезней, </a:t>
            </a:r>
            <a:r>
              <a:rPr lang="ru-RU" sz="1400" b="1" dirty="0"/>
              <a:t>содержащими комбинации вакцин</a:t>
            </a:r>
            <a:r>
              <a:rPr lang="ru-RU" sz="1400" dirty="0"/>
              <a:t>, предназначенных для применения в соответствующие возрастные периоды.</a:t>
            </a:r>
          </a:p>
        </p:txBody>
      </p:sp>
      <p:graphicFrame>
        <p:nvGraphicFramePr>
          <p:cNvPr id="4" name="Content Placeholder 3"/>
          <p:cNvGraphicFramePr>
            <a:graphicFrameLocks/>
          </p:cNvGraphicFramePr>
          <p:nvPr>
            <p:extLst>
              <p:ext uri="{D42A27DB-BD31-4B8C-83A1-F6EECF244321}">
                <p14:modId xmlns:p14="http://schemas.microsoft.com/office/powerpoint/2010/main" val="2178357455"/>
              </p:ext>
            </p:extLst>
          </p:nvPr>
        </p:nvGraphicFramePr>
        <p:xfrm>
          <a:off x="179512" y="908720"/>
          <a:ext cx="8784975" cy="2014925"/>
        </p:xfrm>
        <a:graphic>
          <a:graphicData uri="http://schemas.openxmlformats.org/drawingml/2006/table">
            <a:tbl>
              <a:tblPr firstRow="1" firstCol="1" bandRow="1">
                <a:tableStyleId>{5C22544A-7EE6-4342-B048-85BDC9FD1C3A}</a:tableStyleId>
              </a:tblPr>
              <a:tblGrid>
                <a:gridCol w="1366551"/>
                <a:gridCol w="1366551"/>
                <a:gridCol w="1561774"/>
                <a:gridCol w="1561774"/>
                <a:gridCol w="1561774"/>
                <a:gridCol w="1366551"/>
              </a:tblGrid>
              <a:tr h="577363">
                <a:tc>
                  <a:txBody>
                    <a:bodyPr/>
                    <a:lstStyle/>
                    <a:p>
                      <a:pPr>
                        <a:spcAft>
                          <a:spcPts val="0"/>
                        </a:spcAft>
                      </a:pPr>
                      <a:r>
                        <a:rPr lang="ru-RU" sz="1600" b="1" dirty="0">
                          <a:effectLst/>
                        </a:rPr>
                        <a:t>  3  </a:t>
                      </a:r>
                      <a:r>
                        <a:rPr lang="ru-RU" sz="1600" b="1" dirty="0" smtClean="0">
                          <a:effectLst/>
                        </a:rPr>
                        <a:t>мес</a:t>
                      </a:r>
                      <a:r>
                        <a:rPr lang="ru-RU" sz="1600" b="1" dirty="0">
                          <a:effectLst/>
                        </a:rPr>
                        <a:t>. </a:t>
                      </a:r>
                      <a:endParaRPr lang="ru-RU" sz="1600" b="1" dirty="0">
                        <a:effectLst/>
                        <a:latin typeface="Calibri"/>
                        <a:ea typeface="Calibri"/>
                      </a:endParaRPr>
                    </a:p>
                  </a:txBody>
                  <a:tcPr marL="18492" marR="18492" marT="34673" marB="34673"/>
                </a:tc>
                <a:tc>
                  <a:txBody>
                    <a:bodyPr/>
                    <a:lstStyle/>
                    <a:p>
                      <a:pPr>
                        <a:spcAft>
                          <a:spcPts val="0"/>
                        </a:spcAft>
                      </a:pPr>
                      <a:r>
                        <a:rPr lang="ru-RU" sz="1600" b="1" dirty="0">
                          <a:effectLst/>
                        </a:rPr>
                        <a:t> 4,5 </a:t>
                      </a:r>
                      <a:r>
                        <a:rPr lang="ru-RU" sz="1600" b="1" dirty="0" smtClean="0">
                          <a:effectLst/>
                        </a:rPr>
                        <a:t>мес</a:t>
                      </a:r>
                      <a:r>
                        <a:rPr lang="ru-RU" sz="1600" b="1" dirty="0">
                          <a:effectLst/>
                        </a:rPr>
                        <a:t>. </a:t>
                      </a:r>
                      <a:endParaRPr lang="ru-RU" sz="1600" b="1" dirty="0">
                        <a:effectLst/>
                        <a:latin typeface="Calibri"/>
                        <a:ea typeface="Calibri"/>
                      </a:endParaRPr>
                    </a:p>
                  </a:txBody>
                  <a:tcPr marL="18492" marR="18492" marT="34673" marB="34673"/>
                </a:tc>
                <a:tc>
                  <a:txBody>
                    <a:bodyPr/>
                    <a:lstStyle/>
                    <a:p>
                      <a:pPr>
                        <a:spcAft>
                          <a:spcPts val="0"/>
                        </a:spcAft>
                      </a:pPr>
                      <a:r>
                        <a:rPr lang="ru-RU" sz="1600" b="1" dirty="0">
                          <a:effectLst/>
                        </a:rPr>
                        <a:t>  6  </a:t>
                      </a:r>
                      <a:r>
                        <a:rPr lang="ru-RU" sz="1600" b="1" dirty="0" smtClean="0">
                          <a:effectLst/>
                        </a:rPr>
                        <a:t>мес</a:t>
                      </a:r>
                      <a:r>
                        <a:rPr lang="ru-RU" sz="1600" b="1" dirty="0">
                          <a:effectLst/>
                        </a:rPr>
                        <a:t>. </a:t>
                      </a:r>
                      <a:endParaRPr lang="ru-RU" sz="1600" b="1" dirty="0">
                        <a:effectLst/>
                        <a:latin typeface="Calibri"/>
                        <a:ea typeface="Calibri"/>
                      </a:endParaRPr>
                    </a:p>
                  </a:txBody>
                  <a:tcPr marL="18492" marR="18492" marT="34673" marB="34673"/>
                </a:tc>
                <a:tc>
                  <a:txBody>
                    <a:bodyPr/>
                    <a:lstStyle/>
                    <a:p>
                      <a:pPr>
                        <a:spcAft>
                          <a:spcPts val="0"/>
                        </a:spcAft>
                      </a:pPr>
                      <a:r>
                        <a:rPr lang="ru-RU" sz="1600" b="1" dirty="0">
                          <a:effectLst/>
                        </a:rPr>
                        <a:t>  18   мес. </a:t>
                      </a:r>
                      <a:endParaRPr lang="ru-RU" sz="1600" b="1" dirty="0">
                        <a:effectLst/>
                        <a:latin typeface="Calibri"/>
                        <a:ea typeface="Calibri"/>
                      </a:endParaRPr>
                    </a:p>
                  </a:txBody>
                  <a:tcPr marL="18492" marR="18492" marT="34673" marB="34673"/>
                </a:tc>
                <a:tc>
                  <a:txBody>
                    <a:bodyPr/>
                    <a:lstStyle/>
                    <a:p>
                      <a:pPr>
                        <a:spcAft>
                          <a:spcPts val="0"/>
                        </a:spcAft>
                      </a:pPr>
                      <a:r>
                        <a:rPr lang="ru-RU" sz="1600" b="1" dirty="0">
                          <a:effectLst/>
                        </a:rPr>
                        <a:t>  20   мес. </a:t>
                      </a:r>
                      <a:endParaRPr lang="ru-RU" sz="1600" b="1" dirty="0">
                        <a:effectLst/>
                        <a:latin typeface="Calibri"/>
                        <a:ea typeface="Calibri"/>
                      </a:endParaRPr>
                    </a:p>
                  </a:txBody>
                  <a:tcPr marL="18492" marR="18492" marT="34673" marB="34673"/>
                </a:tc>
                <a:tc>
                  <a:txBody>
                    <a:bodyPr/>
                    <a:lstStyle/>
                    <a:p>
                      <a:pPr>
                        <a:spcAft>
                          <a:spcPts val="0"/>
                        </a:spcAft>
                      </a:pPr>
                      <a:r>
                        <a:rPr lang="ru-RU" sz="1600" b="1" dirty="0">
                          <a:effectLst/>
                        </a:rPr>
                        <a:t> 14   лет </a:t>
                      </a:r>
                      <a:endParaRPr lang="ru-RU" sz="1600" b="1" dirty="0">
                        <a:effectLst/>
                        <a:latin typeface="Calibri"/>
                        <a:ea typeface="Calibri"/>
                      </a:endParaRPr>
                    </a:p>
                  </a:txBody>
                  <a:tcPr marL="18492" marR="18492" marT="34673" marB="34673"/>
                </a:tc>
              </a:tr>
              <a:tr h="718781">
                <a:tc>
                  <a:txBody>
                    <a:bodyPr/>
                    <a:lstStyle/>
                    <a:p>
                      <a:pPr>
                        <a:spcAft>
                          <a:spcPts val="0"/>
                        </a:spcAft>
                      </a:pPr>
                      <a:r>
                        <a:rPr lang="ru-RU" sz="1100" b="1">
                          <a:effectLst/>
                        </a:rPr>
                        <a:t> ИПВ </a:t>
                      </a:r>
                      <a:endParaRPr lang="ru-RU" sz="1100" b="1">
                        <a:effectLst/>
                        <a:latin typeface="Calibri"/>
                        <a:ea typeface="Calibri"/>
                      </a:endParaRPr>
                    </a:p>
                  </a:txBody>
                  <a:tcPr marL="18492" marR="18492" marT="34673" marB="34673"/>
                </a:tc>
                <a:tc>
                  <a:txBody>
                    <a:bodyPr/>
                    <a:lstStyle/>
                    <a:p>
                      <a:pPr>
                        <a:spcAft>
                          <a:spcPts val="0"/>
                        </a:spcAft>
                      </a:pPr>
                      <a:r>
                        <a:rPr lang="ru-RU" sz="1100" b="1" dirty="0">
                          <a:effectLst/>
                        </a:rPr>
                        <a:t> </a:t>
                      </a:r>
                      <a:r>
                        <a:rPr lang="ru-RU" sz="1100" b="1" dirty="0">
                          <a:solidFill>
                            <a:schemeClr val="bg1"/>
                          </a:solidFill>
                          <a:effectLst/>
                        </a:rPr>
                        <a:t>ИПВ </a:t>
                      </a:r>
                      <a:endParaRPr lang="ru-RU" sz="1100" b="1" dirty="0">
                        <a:solidFill>
                          <a:schemeClr val="bg1"/>
                        </a:solidFill>
                        <a:effectLst/>
                        <a:latin typeface="Calibri"/>
                        <a:ea typeface="Calibri"/>
                      </a:endParaRPr>
                    </a:p>
                  </a:txBody>
                  <a:tcPr marL="18492" marR="18492" marT="34673" marB="34673">
                    <a:solidFill>
                      <a:schemeClr val="accent1"/>
                    </a:solidFill>
                  </a:tcPr>
                </a:tc>
                <a:tc>
                  <a:txBody>
                    <a:bodyPr/>
                    <a:lstStyle/>
                    <a:p>
                      <a:pPr>
                        <a:spcAft>
                          <a:spcPts val="0"/>
                        </a:spcAft>
                      </a:pPr>
                      <a:r>
                        <a:rPr lang="ru-RU" sz="1100" b="1" dirty="0">
                          <a:effectLst/>
                        </a:rPr>
                        <a:t> </a:t>
                      </a:r>
                      <a:r>
                        <a:rPr lang="ru-RU" sz="1100" b="1" dirty="0" smtClean="0">
                          <a:effectLst/>
                        </a:rPr>
                        <a:t>ОПВ </a:t>
                      </a:r>
                    </a:p>
                    <a:p>
                      <a:pPr>
                        <a:spcAft>
                          <a:spcPts val="0"/>
                        </a:spcAft>
                      </a:pPr>
                      <a:endParaRPr lang="ru-RU" sz="1100" b="1" dirty="0" smtClean="0">
                        <a:effectLst/>
                        <a:latin typeface="Calibri"/>
                        <a:ea typeface="Calibri"/>
                      </a:endParaRPr>
                    </a:p>
                    <a:p>
                      <a:pPr>
                        <a:spcAft>
                          <a:spcPts val="0"/>
                        </a:spcAft>
                      </a:pPr>
                      <a:r>
                        <a:rPr lang="ru-RU" sz="1100" b="1" dirty="0" smtClean="0">
                          <a:effectLst/>
                          <a:latin typeface="Calibri"/>
                          <a:ea typeface="Calibri"/>
                        </a:rPr>
                        <a:t>ИПВ (группы риска)</a:t>
                      </a:r>
                      <a:endParaRPr lang="ru-RU" sz="1100" b="1" dirty="0">
                        <a:effectLst/>
                        <a:latin typeface="Calibri"/>
                        <a:ea typeface="Calibri"/>
                      </a:endParaRPr>
                    </a:p>
                  </a:txBody>
                  <a:tcPr marL="18492" marR="18492" marT="34673" marB="34673"/>
                </a:tc>
                <a:tc>
                  <a:txBody>
                    <a:bodyPr/>
                    <a:lstStyle/>
                    <a:p>
                      <a:pPr>
                        <a:spcAft>
                          <a:spcPts val="0"/>
                        </a:spcAft>
                      </a:pPr>
                      <a:r>
                        <a:rPr lang="ru-RU" sz="1100" b="1" dirty="0">
                          <a:effectLst/>
                        </a:rPr>
                        <a:t> </a:t>
                      </a:r>
                      <a:r>
                        <a:rPr lang="ru-RU" sz="1100" b="1" dirty="0" smtClean="0">
                          <a:effectLst/>
                        </a:rPr>
                        <a:t>ОПВ</a:t>
                      </a:r>
                      <a:r>
                        <a:rPr lang="ru-RU" sz="1100" b="1" dirty="0">
                          <a:effectLst/>
                        </a:rPr>
                        <a:t>  </a:t>
                      </a:r>
                      <a:endParaRPr lang="ru-RU" sz="1100" b="1" dirty="0" smtClean="0">
                        <a:effectLst/>
                      </a:endParaRPr>
                    </a:p>
                    <a:p>
                      <a:pPr>
                        <a:spcAft>
                          <a:spcPts val="0"/>
                        </a:spcAft>
                      </a:pPr>
                      <a:endParaRPr lang="ru-RU" sz="1100" b="1" dirty="0" smtClean="0">
                        <a:effectLst/>
                        <a:latin typeface="Calibri"/>
                        <a:ea typeface="Calibri"/>
                      </a:endParaRPr>
                    </a:p>
                    <a:p>
                      <a:pPr>
                        <a:spcAft>
                          <a:spcPts val="0"/>
                        </a:spcAft>
                      </a:pPr>
                      <a:r>
                        <a:rPr lang="ru-RU" sz="1100" b="1" dirty="0" smtClean="0">
                          <a:effectLst/>
                          <a:latin typeface="Calibri"/>
                          <a:ea typeface="Calibri"/>
                        </a:rPr>
                        <a:t>ИПВ (группы риска)</a:t>
                      </a:r>
                      <a:endParaRPr lang="ru-RU" sz="1100" b="1" dirty="0">
                        <a:effectLst/>
                        <a:latin typeface="Calibri"/>
                        <a:ea typeface="Calibri"/>
                      </a:endParaRPr>
                    </a:p>
                  </a:txBody>
                  <a:tcPr marL="18492" marR="18492" marT="34673" marB="34673"/>
                </a:tc>
                <a:tc>
                  <a:txBody>
                    <a:bodyPr/>
                    <a:lstStyle/>
                    <a:p>
                      <a:pPr>
                        <a:spcAft>
                          <a:spcPts val="0"/>
                        </a:spcAft>
                      </a:pPr>
                      <a:r>
                        <a:rPr lang="ru-RU" sz="1100" b="1" dirty="0">
                          <a:effectLst/>
                        </a:rPr>
                        <a:t> </a:t>
                      </a:r>
                      <a:r>
                        <a:rPr lang="ru-RU" sz="1100" b="1" dirty="0" smtClean="0">
                          <a:effectLst/>
                        </a:rPr>
                        <a:t>ОПВ</a:t>
                      </a:r>
                    </a:p>
                    <a:p>
                      <a:pPr>
                        <a:spcAft>
                          <a:spcPts val="0"/>
                        </a:spcAft>
                      </a:pPr>
                      <a:endParaRPr lang="ru-RU" sz="1100" b="1" dirty="0" smtClean="0">
                        <a:effectLst/>
                      </a:endParaRPr>
                    </a:p>
                    <a:p>
                      <a:pPr>
                        <a:spcAft>
                          <a:spcPts val="0"/>
                        </a:spcAft>
                      </a:pPr>
                      <a:r>
                        <a:rPr lang="ru-RU" sz="1100" b="1" dirty="0" smtClean="0">
                          <a:effectLst/>
                        </a:rPr>
                        <a:t>ИПВ (группы риска)</a:t>
                      </a:r>
                      <a:r>
                        <a:rPr lang="ru-RU" sz="1100" b="1" dirty="0">
                          <a:effectLst/>
                        </a:rPr>
                        <a:t>  </a:t>
                      </a:r>
                      <a:endParaRPr lang="ru-RU" sz="1100" b="1" dirty="0">
                        <a:effectLst/>
                        <a:latin typeface="Calibri"/>
                        <a:ea typeface="Calibri"/>
                      </a:endParaRPr>
                    </a:p>
                  </a:txBody>
                  <a:tcPr marL="18492" marR="18492" marT="34673" marB="34673"/>
                </a:tc>
                <a:tc>
                  <a:txBody>
                    <a:bodyPr/>
                    <a:lstStyle/>
                    <a:p>
                      <a:pPr>
                        <a:spcAft>
                          <a:spcPts val="0"/>
                        </a:spcAft>
                      </a:pPr>
                      <a:r>
                        <a:rPr lang="ru-RU" sz="1100" b="1" dirty="0">
                          <a:effectLst/>
                        </a:rPr>
                        <a:t> </a:t>
                      </a:r>
                      <a:r>
                        <a:rPr lang="ru-RU" sz="1100" b="1" dirty="0" smtClean="0">
                          <a:effectLst/>
                        </a:rPr>
                        <a:t>ОПВ </a:t>
                      </a:r>
                    </a:p>
                    <a:p>
                      <a:pPr>
                        <a:spcAft>
                          <a:spcPts val="0"/>
                        </a:spcAft>
                      </a:pPr>
                      <a:endParaRPr lang="ru-RU" sz="1100" b="1" dirty="0" smtClean="0">
                        <a:effectLst/>
                        <a:latin typeface="Calibri"/>
                        <a:ea typeface="Calibri"/>
                      </a:endParaRPr>
                    </a:p>
                    <a:p>
                      <a:pPr>
                        <a:spcAft>
                          <a:spcPts val="0"/>
                        </a:spcAft>
                      </a:pPr>
                      <a:r>
                        <a:rPr lang="ru-RU" sz="1100" b="1" dirty="0" smtClean="0">
                          <a:effectLst/>
                          <a:latin typeface="Calibri"/>
                          <a:ea typeface="Calibri"/>
                        </a:rPr>
                        <a:t>ИПВ (группы риска)</a:t>
                      </a:r>
                      <a:endParaRPr lang="ru-RU" sz="1100" b="1" dirty="0">
                        <a:effectLst/>
                        <a:latin typeface="Calibri"/>
                        <a:ea typeface="Calibri"/>
                      </a:endParaRPr>
                    </a:p>
                  </a:txBody>
                  <a:tcPr marL="18492" marR="18492" marT="34673" marB="34673"/>
                </a:tc>
              </a:tr>
              <a:tr h="718781">
                <a:tc gridSpan="6">
                  <a:txBody>
                    <a:bodyPr/>
                    <a:lstStyle/>
                    <a:p>
                      <a:r>
                        <a:rPr lang="ru-RU" sz="1400" b="1" kern="1200" dirty="0" smtClean="0">
                          <a:solidFill>
                            <a:schemeClr val="lt1"/>
                          </a:solidFill>
                          <a:effectLst/>
                          <a:latin typeface="+mn-lt"/>
                          <a:ea typeface="+mn-ea"/>
                          <a:cs typeface="+mn-cs"/>
                        </a:rPr>
                        <a:t>По эпидемическим показаниям ОПВ:</a:t>
                      </a:r>
                    </a:p>
                    <a:p>
                      <a:r>
                        <a:rPr lang="ru-RU" sz="1400" dirty="0" smtClean="0"/>
                        <a:t>регистрация случая полиомиелита, вызванного диким </a:t>
                      </a:r>
                      <a:r>
                        <a:rPr lang="ru-RU" sz="1400" dirty="0" err="1" smtClean="0"/>
                        <a:t>полиовирусом</a:t>
                      </a:r>
                      <a:r>
                        <a:rPr lang="ru-RU" sz="1400" dirty="0" smtClean="0"/>
                        <a:t>, выделение дикого </a:t>
                      </a:r>
                      <a:r>
                        <a:rPr lang="ru-RU" sz="1400" dirty="0" err="1" smtClean="0"/>
                        <a:t>полиовируса</a:t>
                      </a:r>
                      <a:r>
                        <a:rPr lang="ru-RU" sz="1400" dirty="0" smtClean="0"/>
                        <a:t> в </a:t>
                      </a:r>
                      <a:r>
                        <a:rPr lang="ru-RU" sz="1400" dirty="0" err="1" smtClean="0"/>
                        <a:t>биопробах</a:t>
                      </a:r>
                      <a:r>
                        <a:rPr lang="ru-RU" sz="1400" dirty="0" smtClean="0"/>
                        <a:t> человека или из объектов окружающей среды</a:t>
                      </a:r>
                      <a:endParaRPr lang="ru-RU" sz="1400" b="1" kern="1200" dirty="0">
                        <a:solidFill>
                          <a:schemeClr val="lt1"/>
                        </a:solidFill>
                        <a:effectLst/>
                        <a:latin typeface="+mn-lt"/>
                        <a:ea typeface="+mn-ea"/>
                        <a:cs typeface="+mn-cs"/>
                      </a:endParaRPr>
                    </a:p>
                  </a:txBody>
                  <a:tcPr marL="18492" marR="18492" marT="34673" marB="34673"/>
                </a:tc>
                <a:tc hMerge="1">
                  <a:txBody>
                    <a:bodyPr/>
                    <a:lstStyle/>
                    <a:p>
                      <a:pPr>
                        <a:spcAft>
                          <a:spcPts val="0"/>
                        </a:spcAft>
                      </a:pPr>
                      <a:endParaRPr lang="ru-RU" sz="1100" b="1" dirty="0">
                        <a:solidFill>
                          <a:schemeClr val="bg1"/>
                        </a:solidFill>
                        <a:effectLst/>
                        <a:latin typeface="Calibri"/>
                        <a:ea typeface="Calibri"/>
                      </a:endParaRPr>
                    </a:p>
                  </a:txBody>
                  <a:tcPr marL="18492" marR="18492" marT="34673" marB="34673">
                    <a:solidFill>
                      <a:schemeClr val="accent1"/>
                    </a:solidFill>
                  </a:tcPr>
                </a:tc>
                <a:tc hMerge="1">
                  <a:txBody>
                    <a:bodyPr/>
                    <a:lstStyle/>
                    <a:p>
                      <a:pPr>
                        <a:spcAft>
                          <a:spcPts val="0"/>
                        </a:spcAft>
                      </a:pPr>
                      <a:endParaRPr lang="ru-RU" sz="1100" b="1" dirty="0">
                        <a:effectLst/>
                        <a:latin typeface="Calibri"/>
                        <a:ea typeface="Calibri"/>
                      </a:endParaRPr>
                    </a:p>
                  </a:txBody>
                  <a:tcPr marL="18492" marR="18492" marT="34673" marB="34673"/>
                </a:tc>
                <a:tc hMerge="1">
                  <a:txBody>
                    <a:bodyPr/>
                    <a:lstStyle/>
                    <a:p>
                      <a:pPr>
                        <a:spcAft>
                          <a:spcPts val="0"/>
                        </a:spcAft>
                      </a:pPr>
                      <a:endParaRPr lang="ru-RU" sz="1100" b="1" dirty="0">
                        <a:effectLst/>
                        <a:latin typeface="Calibri"/>
                        <a:ea typeface="Calibri"/>
                      </a:endParaRPr>
                    </a:p>
                  </a:txBody>
                  <a:tcPr marL="18492" marR="18492" marT="34673" marB="34673"/>
                </a:tc>
                <a:tc hMerge="1">
                  <a:txBody>
                    <a:bodyPr/>
                    <a:lstStyle/>
                    <a:p>
                      <a:pPr>
                        <a:spcAft>
                          <a:spcPts val="0"/>
                        </a:spcAft>
                      </a:pPr>
                      <a:endParaRPr lang="ru-RU" sz="1100" b="1" dirty="0">
                        <a:effectLst/>
                        <a:latin typeface="Calibri"/>
                        <a:ea typeface="Calibri"/>
                      </a:endParaRPr>
                    </a:p>
                  </a:txBody>
                  <a:tcPr marL="18492" marR="18492" marT="34673" marB="34673"/>
                </a:tc>
                <a:tc hMerge="1">
                  <a:txBody>
                    <a:bodyPr/>
                    <a:lstStyle/>
                    <a:p>
                      <a:pPr>
                        <a:spcAft>
                          <a:spcPts val="0"/>
                        </a:spcAft>
                      </a:pPr>
                      <a:endParaRPr lang="ru-RU" sz="1100" b="1" dirty="0">
                        <a:effectLst/>
                        <a:latin typeface="Calibri"/>
                        <a:ea typeface="Calibri"/>
                      </a:endParaRPr>
                    </a:p>
                  </a:txBody>
                  <a:tcPr marL="18492" marR="18492" marT="34673" marB="34673"/>
                </a:tc>
              </a:tr>
            </a:tbl>
          </a:graphicData>
        </a:graphic>
      </p:graphicFrame>
      <p:sp>
        <p:nvSpPr>
          <p:cNvPr id="5" name="Rectangle 3"/>
          <p:cNvSpPr>
            <a:spLocks noChangeArrowheads="1"/>
          </p:cNvSpPr>
          <p:nvPr/>
        </p:nvSpPr>
        <p:spPr bwMode="auto">
          <a:xfrm>
            <a:off x="3478492" y="6611937"/>
            <a:ext cx="56721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itchFamily="18" charset="0"/>
                <a:cs typeface="Arial" pitchFamily="34" charset="0"/>
              </a:defRPr>
            </a:lvl1pPr>
            <a:lvl2pPr marL="742950" indent="-285750" eaLnBrk="0" hangingPunct="0">
              <a:defRPr kumimoji="1">
                <a:solidFill>
                  <a:schemeClr val="tx1"/>
                </a:solidFill>
                <a:latin typeface="Times New Roman" pitchFamily="18" charset="0"/>
                <a:cs typeface="Arial" pitchFamily="34" charset="0"/>
              </a:defRPr>
            </a:lvl2pPr>
            <a:lvl3pPr marL="1143000" indent="-228600" eaLnBrk="0" hangingPunct="0">
              <a:defRPr kumimoji="1">
                <a:solidFill>
                  <a:schemeClr val="tx1"/>
                </a:solidFill>
                <a:latin typeface="Times New Roman" pitchFamily="18" charset="0"/>
                <a:cs typeface="Arial" pitchFamily="34" charset="0"/>
              </a:defRPr>
            </a:lvl3pPr>
            <a:lvl4pPr marL="1600200" indent="-228600" eaLnBrk="0" hangingPunct="0">
              <a:defRPr kumimoji="1">
                <a:solidFill>
                  <a:schemeClr val="tx1"/>
                </a:solidFill>
                <a:latin typeface="Times New Roman" pitchFamily="18" charset="0"/>
                <a:cs typeface="Arial" pitchFamily="34" charset="0"/>
              </a:defRPr>
            </a:lvl4pPr>
            <a:lvl5pPr marL="2057400" indent="-228600" eaLnBrk="0" hangingPunct="0">
              <a:defRPr kumimoji="1">
                <a:solidFill>
                  <a:schemeClr val="tx1"/>
                </a:solidFill>
                <a:latin typeface="Times New Roman" pitchFamily="18" charset="0"/>
                <a:cs typeface="Arial" pitchFamily="34" charset="0"/>
              </a:defRPr>
            </a:lvl5pPr>
            <a:lvl6pPr marL="2514600" indent="-228600" defTabSz="457200" eaLnBrk="0" fontAlgn="base" hangingPunct="0">
              <a:spcBef>
                <a:spcPct val="0"/>
              </a:spcBef>
              <a:spcAft>
                <a:spcPct val="0"/>
              </a:spcAft>
              <a:defRPr kumimoji="1">
                <a:solidFill>
                  <a:schemeClr val="tx1"/>
                </a:solidFill>
                <a:latin typeface="Times New Roman" pitchFamily="18" charset="0"/>
                <a:cs typeface="Arial" pitchFamily="34" charset="0"/>
              </a:defRPr>
            </a:lvl6pPr>
            <a:lvl7pPr marL="2971800" indent="-228600" defTabSz="457200" eaLnBrk="0" fontAlgn="base" hangingPunct="0">
              <a:spcBef>
                <a:spcPct val="0"/>
              </a:spcBef>
              <a:spcAft>
                <a:spcPct val="0"/>
              </a:spcAft>
              <a:defRPr kumimoji="1">
                <a:solidFill>
                  <a:schemeClr val="tx1"/>
                </a:solidFill>
                <a:latin typeface="Times New Roman" pitchFamily="18" charset="0"/>
                <a:cs typeface="Arial" pitchFamily="34" charset="0"/>
              </a:defRPr>
            </a:lvl7pPr>
            <a:lvl8pPr marL="3429000" indent="-228600" defTabSz="457200" eaLnBrk="0" fontAlgn="base" hangingPunct="0">
              <a:spcBef>
                <a:spcPct val="0"/>
              </a:spcBef>
              <a:spcAft>
                <a:spcPct val="0"/>
              </a:spcAft>
              <a:defRPr kumimoji="1">
                <a:solidFill>
                  <a:schemeClr val="tx1"/>
                </a:solidFill>
                <a:latin typeface="Times New Roman" pitchFamily="18" charset="0"/>
                <a:cs typeface="Arial" pitchFamily="34" charset="0"/>
              </a:defRPr>
            </a:lvl8pPr>
            <a:lvl9pPr marL="3886200" indent="-228600" defTabSz="457200" eaLnBrk="0" fontAlgn="base" hangingPunct="0">
              <a:spcBef>
                <a:spcPct val="0"/>
              </a:spcBef>
              <a:spcAft>
                <a:spcPct val="0"/>
              </a:spcAft>
              <a:defRPr kumimoji="1">
                <a:solidFill>
                  <a:schemeClr val="tx1"/>
                </a:solidFill>
                <a:latin typeface="Times New Roman" pitchFamily="18" charset="0"/>
                <a:cs typeface="Arial" pitchFamily="34" charset="0"/>
              </a:defRPr>
            </a:lvl9pPr>
          </a:lstStyle>
          <a:p>
            <a:pPr algn="r" eaLnBrk="1" hangingPunct="1"/>
            <a:r>
              <a:rPr lang="ru-RU" altLang="ru-RU" sz="1000" i="1" dirty="0">
                <a:solidFill>
                  <a:prstClr val="black"/>
                </a:solidFill>
                <a:latin typeface="Calibri"/>
              </a:rPr>
              <a:t>Приказ Минздрава России  №125н в редакции Приказа Минздрава России №175н от 13.04.2017 г. </a:t>
            </a:r>
          </a:p>
        </p:txBody>
      </p:sp>
    </p:spTree>
    <p:extLst>
      <p:ext uri="{BB962C8B-B14F-4D97-AF65-F5344CB8AC3E}">
        <p14:creationId xmlns:p14="http://schemas.microsoft.com/office/powerpoint/2010/main" val="225339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576064"/>
          </a:xfrm>
        </p:spPr>
        <p:txBody>
          <a:bodyPr>
            <a:normAutofit/>
          </a:bodyPr>
          <a:lstStyle/>
          <a:p>
            <a:r>
              <a:rPr lang="ru-RU" sz="2700" b="1" dirty="0">
                <a:solidFill>
                  <a:srgbClr val="0000FF"/>
                </a:solidFill>
              </a:rPr>
              <a:t>ИПВ в составе комбинированной детской вакцины </a:t>
            </a:r>
          </a:p>
        </p:txBody>
      </p:sp>
      <p:sp>
        <p:nvSpPr>
          <p:cNvPr id="3" name="Content Placeholder 2"/>
          <p:cNvSpPr>
            <a:spLocks noGrp="1"/>
          </p:cNvSpPr>
          <p:nvPr>
            <p:ph idx="1"/>
          </p:nvPr>
        </p:nvSpPr>
        <p:spPr>
          <a:xfrm>
            <a:off x="107504" y="836712"/>
            <a:ext cx="8928992" cy="5544616"/>
          </a:xfrm>
        </p:spPr>
        <p:txBody>
          <a:bodyPr>
            <a:normAutofit fontScale="40000" lnSpcReduction="20000"/>
          </a:bodyPr>
          <a:lstStyle/>
          <a:p>
            <a:pPr marL="0" indent="0" algn="ctr">
              <a:buNone/>
            </a:pPr>
            <a:r>
              <a:rPr lang="ru-RU" sz="4400" b="1" dirty="0" err="1" smtClean="0">
                <a:solidFill>
                  <a:srgbClr val="0000FF"/>
                </a:solidFill>
              </a:rPr>
              <a:t>Пентаксим</a:t>
            </a:r>
            <a:r>
              <a:rPr lang="ru-RU" sz="4400" b="1" dirty="0" smtClean="0"/>
              <a:t> </a:t>
            </a:r>
          </a:p>
          <a:p>
            <a:pPr marL="0" indent="0">
              <a:buNone/>
            </a:pPr>
            <a:r>
              <a:rPr lang="ru-RU" dirty="0" smtClean="0"/>
              <a:t>вакцина для профилактики дифтерии, столбняка адсорбированная, </a:t>
            </a:r>
          </a:p>
          <a:p>
            <a:pPr marL="0" indent="0">
              <a:buNone/>
            </a:pPr>
            <a:r>
              <a:rPr lang="ru-RU" dirty="0" smtClean="0"/>
              <a:t>коклюша </a:t>
            </a:r>
            <a:r>
              <a:rPr lang="ru-RU" dirty="0" err="1" smtClean="0"/>
              <a:t>ацеллюлярная</a:t>
            </a:r>
            <a:r>
              <a:rPr lang="ru-RU" dirty="0" smtClean="0"/>
              <a:t>, </a:t>
            </a:r>
            <a:r>
              <a:rPr lang="ru-RU" b="1" dirty="0" smtClean="0"/>
              <a:t>полиомиелита инактивированная</a:t>
            </a:r>
            <a:r>
              <a:rPr lang="ru-RU" dirty="0" smtClean="0"/>
              <a:t>, </a:t>
            </a:r>
          </a:p>
          <a:p>
            <a:pPr marL="0" indent="0">
              <a:buNone/>
            </a:pPr>
            <a:r>
              <a:rPr lang="ru-RU" dirty="0" smtClean="0"/>
              <a:t>инфекции, вызываемой </a:t>
            </a:r>
            <a:r>
              <a:rPr lang="en-US" dirty="0" err="1" smtClean="0"/>
              <a:t>Hib</a:t>
            </a:r>
            <a:r>
              <a:rPr lang="ru-RU" dirty="0" smtClean="0"/>
              <a:t> конъюгированная</a:t>
            </a:r>
          </a:p>
          <a:p>
            <a:pPr marL="0" indent="0">
              <a:buNone/>
            </a:pPr>
            <a:endParaRPr lang="ru-RU" dirty="0" smtClean="0"/>
          </a:p>
          <a:p>
            <a:pPr marL="0" indent="0">
              <a:buNone/>
            </a:pPr>
            <a:r>
              <a:rPr lang="ru-RU" b="1" dirty="0" smtClean="0">
                <a:solidFill>
                  <a:srgbClr val="0000FF"/>
                </a:solidFill>
              </a:rPr>
              <a:t>Состав: </a:t>
            </a:r>
          </a:p>
          <a:p>
            <a:pPr marL="0" indent="0">
              <a:buNone/>
            </a:pPr>
            <a:r>
              <a:rPr lang="ru-RU" dirty="0" smtClean="0"/>
              <a:t>вирус полиомиелита 1-го типа инактивированный, </a:t>
            </a:r>
          </a:p>
          <a:p>
            <a:pPr marL="0" indent="0">
              <a:buNone/>
            </a:pPr>
            <a:r>
              <a:rPr lang="ru-RU" dirty="0" smtClean="0"/>
              <a:t>вирус полиомиелита 2-го </a:t>
            </a:r>
            <a:r>
              <a:rPr lang="ru-RU" dirty="0"/>
              <a:t>типа </a:t>
            </a:r>
            <a:r>
              <a:rPr lang="ru-RU" dirty="0" smtClean="0"/>
              <a:t>инактивированный, </a:t>
            </a:r>
          </a:p>
          <a:p>
            <a:pPr marL="0" indent="0">
              <a:buNone/>
            </a:pPr>
            <a:r>
              <a:rPr lang="ru-RU" dirty="0" smtClean="0"/>
              <a:t>вирус </a:t>
            </a:r>
            <a:r>
              <a:rPr lang="ru-RU" dirty="0"/>
              <a:t>полиомиелита </a:t>
            </a:r>
            <a:r>
              <a:rPr lang="ru-RU" dirty="0" smtClean="0"/>
              <a:t>3-го </a:t>
            </a:r>
            <a:r>
              <a:rPr lang="ru-RU" dirty="0"/>
              <a:t>типа </a:t>
            </a:r>
            <a:r>
              <a:rPr lang="ru-RU" dirty="0" smtClean="0"/>
              <a:t>инактивированный</a:t>
            </a:r>
          </a:p>
          <a:p>
            <a:pPr marL="0" indent="0">
              <a:buNone/>
            </a:pPr>
            <a:endParaRPr lang="ru-RU" dirty="0" smtClean="0"/>
          </a:p>
          <a:p>
            <a:pPr marL="0" indent="0">
              <a:buNone/>
            </a:pPr>
            <a:r>
              <a:rPr lang="ru-RU" b="1" dirty="0" smtClean="0">
                <a:solidFill>
                  <a:srgbClr val="0000FF"/>
                </a:solidFill>
              </a:rPr>
              <a:t>Способ применения и дозы</a:t>
            </a:r>
          </a:p>
          <a:p>
            <a:pPr marL="0" indent="0">
              <a:buNone/>
            </a:pPr>
            <a:r>
              <a:rPr lang="ru-RU" dirty="0"/>
              <a:t>В соответствии с Национальным календарем </a:t>
            </a:r>
            <a:r>
              <a:rPr lang="ru-RU" dirty="0" err="1"/>
              <a:t>проф.прививок</a:t>
            </a:r>
            <a:r>
              <a:rPr lang="ru-RU" dirty="0"/>
              <a:t> РФ курс первичной вакцинации состоит из трех доз вакцины, вводимых с интервалом в 1,5 мес. </a:t>
            </a:r>
            <a:endParaRPr lang="ru-RU" dirty="0" smtClean="0"/>
          </a:p>
          <a:p>
            <a:pPr marL="0" indent="0">
              <a:buNone/>
            </a:pPr>
            <a:r>
              <a:rPr lang="ru-RU" dirty="0" smtClean="0"/>
              <a:t>Ревакцинацию </a:t>
            </a:r>
            <a:r>
              <a:rPr lang="ru-RU" dirty="0"/>
              <a:t>проводят однократно в возрасте 18 мес.</a:t>
            </a:r>
          </a:p>
          <a:p>
            <a:pPr marL="0" indent="0">
              <a:buNone/>
            </a:pPr>
            <a:r>
              <a:rPr lang="ru-RU" dirty="0"/>
              <a:t>При нарушении графика вакцинации последующие интервалы  между введением очередной дозы вакцины не изменяются, в </a:t>
            </a:r>
            <a:r>
              <a:rPr lang="ru-RU" dirty="0" err="1"/>
              <a:t>т.ч</a:t>
            </a:r>
            <a:r>
              <a:rPr lang="ru-RU" dirty="0"/>
              <a:t>. </a:t>
            </a:r>
            <a:r>
              <a:rPr lang="ru-RU" dirty="0" smtClean="0"/>
              <a:t>интервал </a:t>
            </a:r>
            <a:r>
              <a:rPr lang="ru-RU" dirty="0"/>
              <a:t>перед 4-ой дозой – 12 мес.</a:t>
            </a:r>
          </a:p>
          <a:p>
            <a:pPr marL="0" indent="0">
              <a:buNone/>
            </a:pPr>
            <a:endParaRPr lang="ru-RU" b="1" dirty="0" smtClean="0">
              <a:solidFill>
                <a:srgbClr val="0000FF"/>
              </a:solidFill>
            </a:endParaRPr>
          </a:p>
          <a:p>
            <a:pPr marL="0" indent="0">
              <a:buNone/>
            </a:pPr>
            <a:r>
              <a:rPr lang="ru-RU" b="1" dirty="0" smtClean="0">
                <a:solidFill>
                  <a:srgbClr val="0000FF"/>
                </a:solidFill>
              </a:rPr>
              <a:t>Иммунологические свойства</a:t>
            </a:r>
          </a:p>
          <a:p>
            <a:pPr marL="0" indent="0">
              <a:buNone/>
            </a:pPr>
            <a:r>
              <a:rPr lang="ru-RU" b="1" dirty="0" smtClean="0"/>
              <a:t>Иммуногенность после первичной иммунизации</a:t>
            </a:r>
          </a:p>
          <a:p>
            <a:pPr marL="0" indent="0">
              <a:buNone/>
            </a:pPr>
            <a:r>
              <a:rPr lang="ru-RU" dirty="0" smtClean="0"/>
              <a:t>Как минимум у 99% детей после курса первичной иммунизации были достигнуты поствакцинальные титры против вирусов полиомиелита типа 1, 2 и 3, превышающие пороговое значение .., считающееся защитным</a:t>
            </a:r>
          </a:p>
          <a:p>
            <a:pPr marL="0" indent="0">
              <a:buNone/>
            </a:pPr>
            <a:r>
              <a:rPr lang="ru-RU" b="1" dirty="0" smtClean="0"/>
              <a:t>Иммуногенность после ревакцинации</a:t>
            </a:r>
          </a:p>
          <a:p>
            <a:pPr marL="0" indent="0">
              <a:buNone/>
            </a:pPr>
            <a:r>
              <a:rPr lang="ru-RU" dirty="0" smtClean="0"/>
              <a:t>У всех детей наблюдался достаточный уровень антител к вирусам полиомиелита типов 1,2 и 3…Эти данные подтверждают индукцию иммунологической памяти после вакцинации.</a:t>
            </a:r>
          </a:p>
          <a:p>
            <a:pPr marL="0" indent="0">
              <a:buNone/>
            </a:pPr>
            <a:endParaRPr lang="ru-RU" dirty="0"/>
          </a:p>
        </p:txBody>
      </p:sp>
      <p:sp>
        <p:nvSpPr>
          <p:cNvPr id="4" name="TextBox 3"/>
          <p:cNvSpPr txBox="1"/>
          <p:nvPr/>
        </p:nvSpPr>
        <p:spPr>
          <a:xfrm>
            <a:off x="91544" y="6484341"/>
            <a:ext cx="8856984" cy="246221"/>
          </a:xfrm>
          <a:prstGeom prst="rect">
            <a:avLst/>
          </a:prstGeom>
          <a:noFill/>
        </p:spPr>
        <p:txBody>
          <a:bodyPr wrap="square" rtlCol="0">
            <a:spAutoFit/>
          </a:bodyPr>
          <a:lstStyle/>
          <a:p>
            <a:r>
              <a:rPr lang="ru-RU" sz="1000" i="1" dirty="0">
                <a:solidFill>
                  <a:prstClr val="black"/>
                </a:solidFill>
              </a:rPr>
              <a:t>Инструкция по применению лекарственного препарата для медицинского применения </a:t>
            </a:r>
            <a:r>
              <a:rPr lang="ru-RU" sz="1000" i="1" dirty="0" err="1">
                <a:solidFill>
                  <a:prstClr val="black"/>
                </a:solidFill>
              </a:rPr>
              <a:t>Пентксим</a:t>
            </a:r>
            <a:r>
              <a:rPr lang="ru-RU" sz="1000" i="1" dirty="0">
                <a:solidFill>
                  <a:prstClr val="black"/>
                </a:solidFill>
              </a:rPr>
              <a:t> ЛРС</a:t>
            </a:r>
            <a:r>
              <a:rPr lang="en-US" sz="1000" i="1" dirty="0">
                <a:solidFill>
                  <a:prstClr val="black"/>
                </a:solidFill>
              </a:rPr>
              <a:t>-005121\08-260416</a:t>
            </a:r>
            <a:r>
              <a:rPr lang="ru-RU" sz="1000" i="1" dirty="0">
                <a:solidFill>
                  <a:prstClr val="black"/>
                </a:solidFill>
              </a:rPr>
              <a:t>   </a:t>
            </a:r>
            <a:r>
              <a:rPr lang="en-US" sz="1000" i="1" dirty="0">
                <a:solidFill>
                  <a:prstClr val="black"/>
                </a:solidFill>
                <a:hlinkClick r:id="rId3"/>
              </a:rPr>
              <a:t>http://grls.rosminzdrav.ru/grls.aspx</a:t>
            </a:r>
            <a:r>
              <a:rPr lang="ru-RU" sz="1000" i="1" dirty="0">
                <a:solidFill>
                  <a:prstClr val="black"/>
                </a:solidFill>
              </a:rPr>
              <a:t>  </a:t>
            </a:r>
          </a:p>
        </p:txBody>
      </p:sp>
      <p:sp>
        <p:nvSpPr>
          <p:cNvPr id="5" name="Rectangle 4"/>
          <p:cNvSpPr/>
          <p:nvPr/>
        </p:nvSpPr>
        <p:spPr>
          <a:xfrm>
            <a:off x="6012160" y="908720"/>
            <a:ext cx="2720344" cy="1754326"/>
          </a:xfrm>
          <a:prstGeom prst="rect">
            <a:avLst/>
          </a:prstGeom>
          <a:ln>
            <a:solidFill>
              <a:srgbClr val="0000FF"/>
            </a:solidFill>
          </a:ln>
        </p:spPr>
        <p:txBody>
          <a:bodyPr wrap="square">
            <a:spAutoFit/>
          </a:bodyPr>
          <a:lstStyle/>
          <a:p>
            <a:r>
              <a:rPr lang="ru-RU" sz="1200" dirty="0">
                <a:solidFill>
                  <a:prstClr val="black"/>
                </a:solidFill>
              </a:rPr>
              <a:t>В случаях, предусмотренных национальным календарем проф. прививок, допускается проведение вакцинации и ревакцинации иммунобиологическими препаратами, содержащими комбинации вакцин.</a:t>
            </a:r>
          </a:p>
          <a:p>
            <a:pPr algn="r"/>
            <a:r>
              <a:rPr lang="ru-RU" altLang="ru-RU" sz="800" i="1" dirty="0">
                <a:solidFill>
                  <a:prstClr val="black"/>
                </a:solidFill>
              </a:rPr>
              <a:t>Приказ Минздрава России  №125н</a:t>
            </a:r>
          </a:p>
          <a:p>
            <a:pPr algn="r"/>
            <a:r>
              <a:rPr lang="ru-RU" altLang="ru-RU" sz="800" i="1" dirty="0">
                <a:solidFill>
                  <a:prstClr val="black"/>
                </a:solidFill>
              </a:rPr>
              <a:t>в редакции Приказа Минздрава России №175н от 13.04.2017 г</a:t>
            </a:r>
            <a:endParaRPr lang="ru-RU" sz="800" dirty="0">
              <a:solidFill>
                <a:prstClr val="black"/>
              </a:solidFill>
            </a:endParaRPr>
          </a:p>
        </p:txBody>
      </p:sp>
    </p:spTree>
    <p:extLst>
      <p:ext uri="{BB962C8B-B14F-4D97-AF65-F5344CB8AC3E}">
        <p14:creationId xmlns:p14="http://schemas.microsoft.com/office/powerpoint/2010/main" val="3957320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dirty="0" smtClean="0"/>
              <a:t>Экономическая эффективность вакцинации</a:t>
            </a:r>
            <a:endParaRPr lang="ru-RU" sz="3200" dirty="0"/>
          </a:p>
        </p:txBody>
      </p:sp>
      <p:sp>
        <p:nvSpPr>
          <p:cNvPr id="3" name="Объект 2"/>
          <p:cNvSpPr>
            <a:spLocks noGrp="1"/>
          </p:cNvSpPr>
          <p:nvPr>
            <p:ph idx="1"/>
          </p:nvPr>
        </p:nvSpPr>
        <p:spPr/>
        <p:txBody>
          <a:bodyPr>
            <a:normAutofit fontScale="62500" lnSpcReduction="20000"/>
          </a:bodyPr>
          <a:lstStyle/>
          <a:p>
            <a:r>
              <a:rPr lang="ru-RU" dirty="0" smtClean="0"/>
              <a:t>Каждая </a:t>
            </a:r>
            <a:r>
              <a:rPr lang="ru-RU" dirty="0"/>
              <a:t>из поддерживаемых GAVI стран сэкономит в среднем </a:t>
            </a:r>
            <a:r>
              <a:rPr lang="ru-RU" b="1" dirty="0">
                <a:solidFill>
                  <a:srgbClr val="FF0000"/>
                </a:solidFill>
              </a:rPr>
              <a:t>$5 млн расходов на лечение в год в результате вакцинации против вируса гепатита В, вируса папилломы человека (ВПЧ), японского энцефалита, </a:t>
            </a:r>
            <a:r>
              <a:rPr lang="ru-RU" b="1" dirty="0" err="1">
                <a:solidFill>
                  <a:srgbClr val="FF0000"/>
                </a:solidFill>
              </a:rPr>
              <a:t>ротавирусной</a:t>
            </a:r>
            <a:r>
              <a:rPr lang="ru-RU" b="1" dirty="0">
                <a:solidFill>
                  <a:srgbClr val="FF0000"/>
                </a:solidFill>
              </a:rPr>
              <a:t> инфекции, краснухи, кори, желтой лихорадки и трех штаммов пневмонии и менингита.</a:t>
            </a:r>
          </a:p>
          <a:p>
            <a:r>
              <a:rPr lang="ru-RU" dirty="0"/>
              <a:t>Наибольшее экономическое преимущество, по результатам исследования, отмечается при вакцинации против вируса гепатита В, кори, гемофильной инфекции типа b и стрептококковой пневмонии.</a:t>
            </a:r>
          </a:p>
          <a:p>
            <a:r>
              <a:rPr lang="ru-RU" dirty="0"/>
              <a:t>По оценкам исследователей, к 2020 году с помощью вакцинации удастся предотвратить около 20 млн смертей, 500 млн случаев заболевания, 9 млн случаев долгосрочной нетрудоспособности и 960 млн лет инвалидности.</a:t>
            </a:r>
            <a:br>
              <a:rPr lang="ru-RU" dirty="0"/>
            </a:br>
            <a:r>
              <a:rPr lang="ru-RU" dirty="0"/>
              <a:t/>
            </a:r>
            <a:br>
              <a:rPr lang="ru-RU" dirty="0"/>
            </a:br>
            <a:r>
              <a:rPr lang="ru-RU" dirty="0"/>
              <a:t>Подробнее: https://www.medvestnik.ru/content/news/K-2020-godu-s-pomoshu-vakcinacii-udastsya-predotvratit-okolo-20-mln-smertei.html</a:t>
            </a:r>
          </a:p>
        </p:txBody>
      </p:sp>
    </p:spTree>
    <p:extLst>
      <p:ext uri="{BB962C8B-B14F-4D97-AF65-F5344CB8AC3E}">
        <p14:creationId xmlns:p14="http://schemas.microsoft.com/office/powerpoint/2010/main" val="636608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3"/>
          <p:cNvSpPr txBox="1">
            <a:spLocks/>
          </p:cNvSpPr>
          <p:nvPr/>
        </p:nvSpPr>
        <p:spPr bwMode="auto">
          <a:xfrm>
            <a:off x="0" y="13698"/>
            <a:ext cx="8937835" cy="82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kern="1200">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charset="0"/>
              </a:defRPr>
            </a:lvl2pPr>
            <a:lvl3pPr algn="l" rtl="0" eaLnBrk="0" fontAlgn="base" hangingPunct="0">
              <a:spcBef>
                <a:spcPct val="0"/>
              </a:spcBef>
              <a:spcAft>
                <a:spcPct val="0"/>
              </a:spcAft>
              <a:defRPr sz="2800" b="1">
                <a:solidFill>
                  <a:schemeClr val="bg1"/>
                </a:solidFill>
                <a:latin typeface="Arial" charset="0"/>
              </a:defRPr>
            </a:lvl3pPr>
            <a:lvl4pPr algn="l" rtl="0" eaLnBrk="0" fontAlgn="base" hangingPunct="0">
              <a:spcBef>
                <a:spcPct val="0"/>
              </a:spcBef>
              <a:spcAft>
                <a:spcPct val="0"/>
              </a:spcAft>
              <a:defRPr sz="2800" b="1">
                <a:solidFill>
                  <a:schemeClr val="bg1"/>
                </a:solidFill>
                <a:latin typeface="Arial" charset="0"/>
              </a:defRPr>
            </a:lvl4pPr>
            <a:lvl5pPr algn="l" rtl="0" eaLnBrk="0" fontAlgn="base" hangingPunct="0">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a:lstStyle>
          <a:p>
            <a:r>
              <a:rPr lang="ru-RU" altLang="ru-RU" dirty="0">
                <a:solidFill>
                  <a:schemeClr val="tx1"/>
                </a:solidFill>
              </a:rPr>
              <a:t>Пневмококк – убийца №1 </a:t>
            </a:r>
            <a:r>
              <a:rPr lang="ru-RU" altLang="ru-RU" dirty="0" smtClean="0">
                <a:solidFill>
                  <a:schemeClr val="tx1"/>
                </a:solidFill>
              </a:rPr>
              <a:t>детей в возрасте</a:t>
            </a:r>
          </a:p>
          <a:p>
            <a:r>
              <a:rPr lang="ru-RU" altLang="ru-RU" dirty="0" smtClean="0">
                <a:solidFill>
                  <a:schemeClr val="tx1"/>
                </a:solidFill>
              </a:rPr>
              <a:t> </a:t>
            </a:r>
            <a:r>
              <a:rPr lang="ru-RU" altLang="ru-RU" dirty="0">
                <a:solidFill>
                  <a:schemeClr val="tx1"/>
                </a:solidFill>
              </a:rPr>
              <a:t>до 5 </a:t>
            </a:r>
            <a:r>
              <a:rPr lang="ru-RU" altLang="ru-RU" dirty="0" smtClean="0">
                <a:solidFill>
                  <a:schemeClr val="tx1"/>
                </a:solidFill>
              </a:rPr>
              <a:t>лет*</a:t>
            </a:r>
            <a:endParaRPr lang="ru-RU" dirty="0">
              <a:solidFill>
                <a:schemeClr val="tx1"/>
              </a:solidFill>
            </a:endParaRPr>
          </a:p>
        </p:txBody>
      </p:sp>
      <p:sp>
        <p:nvSpPr>
          <p:cNvPr id="3" name="TextBox 2"/>
          <p:cNvSpPr txBox="1"/>
          <p:nvPr/>
        </p:nvSpPr>
        <p:spPr>
          <a:xfrm>
            <a:off x="3275856" y="6417640"/>
            <a:ext cx="5688632" cy="461665"/>
          </a:xfrm>
          <a:prstGeom prst="rect">
            <a:avLst/>
          </a:prstGeom>
          <a:noFill/>
        </p:spPr>
        <p:txBody>
          <a:bodyPr wrap="square" rtlCol="0">
            <a:spAutoFit/>
          </a:bodyPr>
          <a:lstStyle/>
          <a:p>
            <a:pPr algn="r"/>
            <a:r>
              <a:rPr lang="ru-RU" sz="1200" dirty="0" smtClean="0"/>
              <a:t>Данные ВОЗ, 201</a:t>
            </a:r>
            <a:r>
              <a:rPr lang="en-US" sz="1200" dirty="0" smtClean="0"/>
              <a:t>5</a:t>
            </a:r>
          </a:p>
          <a:p>
            <a:pPr algn="r"/>
            <a:r>
              <a:rPr lang="en-US" sz="1200" dirty="0" smtClean="0"/>
              <a:t>http://www.who.int/immunization/monitoring_surveillance/burden/estimates/en/</a:t>
            </a:r>
            <a:endParaRPr lang="ru-RU" sz="1200" dirty="0"/>
          </a:p>
        </p:txBody>
      </p:sp>
      <p:sp>
        <p:nvSpPr>
          <p:cNvPr id="2" name="Прямоугольник 1"/>
          <p:cNvSpPr/>
          <p:nvPr/>
        </p:nvSpPr>
        <p:spPr>
          <a:xfrm>
            <a:off x="5167104" y="6217076"/>
            <a:ext cx="504056" cy="14401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graphicFrame>
        <p:nvGraphicFramePr>
          <p:cNvPr id="6" name="Диаграмма 5"/>
          <p:cNvGraphicFramePr>
            <a:graphicFrameLocks/>
          </p:cNvGraphicFramePr>
          <p:nvPr>
            <p:extLst>
              <p:ext uri="{D42A27DB-BD31-4B8C-83A1-F6EECF244321}">
                <p14:modId xmlns:p14="http://schemas.microsoft.com/office/powerpoint/2010/main" val="1231202267"/>
              </p:ext>
            </p:extLst>
          </p:nvPr>
        </p:nvGraphicFramePr>
        <p:xfrm>
          <a:off x="323528" y="1052736"/>
          <a:ext cx="8640960" cy="482453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83568" y="5867719"/>
            <a:ext cx="6912768" cy="339804"/>
          </a:xfrm>
          <a:prstGeom prst="rect">
            <a:avLst/>
          </a:prstGeom>
          <a:noFill/>
        </p:spPr>
        <p:txBody>
          <a:bodyPr wrap="square" rtlCol="0">
            <a:spAutoFit/>
          </a:bodyPr>
          <a:lstStyle/>
          <a:p>
            <a:r>
              <a:rPr lang="ru-RU" sz="1600" dirty="0" smtClean="0"/>
              <a:t>* среди заболеваний, которые можно предотвратить вакцинацией </a:t>
            </a:r>
            <a:endParaRPr lang="ru-RU" sz="1600" dirty="0"/>
          </a:p>
        </p:txBody>
      </p:sp>
    </p:spTree>
    <p:extLst>
      <p:ext uri="{BB962C8B-B14F-4D97-AF65-F5344CB8AC3E}">
        <p14:creationId xmlns:p14="http://schemas.microsoft.com/office/powerpoint/2010/main" val="29534606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8967" y="0"/>
            <a:ext cx="9144000" cy="1081087"/>
          </a:xfrm>
        </p:spPr>
        <p:txBody>
          <a:bodyPr>
            <a:normAutofit/>
          </a:bodyPr>
          <a:lstStyle/>
          <a:p>
            <a:pPr algn="l"/>
            <a:r>
              <a:rPr lang="ru-RU" altLang="ru-RU" sz="2800" b="1" dirty="0">
                <a:solidFill>
                  <a:schemeClr val="tx1"/>
                </a:solidFill>
              </a:rPr>
              <a:t>Основные клинические формы </a:t>
            </a:r>
            <a:r>
              <a:rPr lang="ru-RU" altLang="ru-RU" sz="2800" b="1" dirty="0" smtClean="0">
                <a:solidFill>
                  <a:schemeClr val="tx1"/>
                </a:solidFill>
              </a:rPr>
              <a:t/>
            </a:r>
            <a:br>
              <a:rPr lang="ru-RU" altLang="ru-RU" sz="2800" b="1" dirty="0" smtClean="0">
                <a:solidFill>
                  <a:schemeClr val="tx1"/>
                </a:solidFill>
              </a:rPr>
            </a:br>
            <a:r>
              <a:rPr lang="ru-RU" altLang="ru-RU" sz="2800" b="1" dirty="0" smtClean="0">
                <a:solidFill>
                  <a:schemeClr val="tx1"/>
                </a:solidFill>
              </a:rPr>
              <a:t>пневмококковой </a:t>
            </a:r>
            <a:r>
              <a:rPr lang="ru-RU" altLang="ru-RU" sz="2800" b="1" dirty="0">
                <a:solidFill>
                  <a:schemeClr val="tx1"/>
                </a:solidFill>
              </a:rPr>
              <a:t>инфекции</a:t>
            </a:r>
            <a:endParaRPr lang="en-US" altLang="ru-RU" sz="2800" b="1" dirty="0">
              <a:solidFill>
                <a:schemeClr val="tx1"/>
              </a:solidFill>
            </a:endParaRPr>
          </a:p>
        </p:txBody>
      </p:sp>
      <p:sp>
        <p:nvSpPr>
          <p:cNvPr id="12291" name="AutoShape 4"/>
          <p:cNvSpPr>
            <a:spLocks noChangeArrowheads="1"/>
          </p:cNvSpPr>
          <p:nvPr/>
        </p:nvSpPr>
        <p:spPr bwMode="auto">
          <a:xfrm>
            <a:off x="3628628" y="1988840"/>
            <a:ext cx="1905000" cy="720080"/>
          </a:xfrm>
          <a:prstGeom prst="roundRect">
            <a:avLst>
              <a:gd name="adj" fmla="val 16667"/>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a:solidFill>
                  <a:schemeClr val="tx1"/>
                </a:solidFill>
                <a:latin typeface="Calibri" pitchFamily="34" charset="0"/>
                <a:cs typeface="Arial" pitchFamily="34" charset="0"/>
              </a:defRPr>
            </a:lvl1pPr>
            <a:lvl2pPr marL="742950" indent="-285750" eaLnBrk="0" hangingPunct="0">
              <a:defRPr kumimoji="1">
                <a:solidFill>
                  <a:schemeClr val="tx1"/>
                </a:solidFill>
                <a:latin typeface="Calibri" pitchFamily="34" charset="0"/>
                <a:cs typeface="Arial" pitchFamily="34" charset="0"/>
              </a:defRPr>
            </a:lvl2pPr>
            <a:lvl3pPr marL="1143000" indent="-228600" eaLnBrk="0" hangingPunct="0">
              <a:defRPr kumimoji="1">
                <a:solidFill>
                  <a:schemeClr val="tx1"/>
                </a:solidFill>
                <a:latin typeface="Calibri" pitchFamily="34" charset="0"/>
                <a:cs typeface="Arial" pitchFamily="34" charset="0"/>
              </a:defRPr>
            </a:lvl3pPr>
            <a:lvl4pPr marL="1600200" indent="-228600" eaLnBrk="0" hangingPunct="0">
              <a:defRPr kumimoji="1">
                <a:solidFill>
                  <a:schemeClr val="tx1"/>
                </a:solidFill>
                <a:latin typeface="Calibri" pitchFamily="34" charset="0"/>
                <a:cs typeface="Arial" pitchFamily="34" charset="0"/>
              </a:defRPr>
            </a:lvl4pPr>
            <a:lvl5pPr marL="2057400" indent="-228600" eaLnBrk="0" hangingPunct="0">
              <a:defRPr kumimoji="1">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kumimoji="1">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kumimoji="1">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kumimoji="1">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kumimoji="1">
                <a:solidFill>
                  <a:schemeClr val="tx1"/>
                </a:solidFill>
                <a:latin typeface="Calibri" pitchFamily="34" charset="0"/>
                <a:cs typeface="Arial" pitchFamily="34" charset="0"/>
              </a:defRPr>
            </a:lvl9pPr>
          </a:lstStyle>
          <a:p>
            <a:pPr algn="ctr" eaLnBrk="1" hangingPunct="1">
              <a:defRPr/>
            </a:pPr>
            <a:r>
              <a:rPr lang="ru-RU" altLang="ru-RU" sz="1400" b="1" dirty="0" smtClean="0">
                <a:solidFill>
                  <a:schemeClr val="bg1"/>
                </a:solidFill>
                <a:latin typeface="+mn-lt"/>
              </a:rPr>
              <a:t>Пневмококковое заболевание</a:t>
            </a:r>
            <a:endParaRPr lang="en-US" altLang="ru-RU" sz="1400" b="1" dirty="0" smtClean="0">
              <a:solidFill>
                <a:schemeClr val="bg1"/>
              </a:solidFill>
              <a:latin typeface="+mn-lt"/>
            </a:endParaRPr>
          </a:p>
        </p:txBody>
      </p:sp>
      <p:sp>
        <p:nvSpPr>
          <p:cNvPr id="12292" name="AutoShape 5"/>
          <p:cNvSpPr>
            <a:spLocks noChangeArrowheads="1"/>
          </p:cNvSpPr>
          <p:nvPr/>
        </p:nvSpPr>
        <p:spPr bwMode="auto">
          <a:xfrm>
            <a:off x="228600" y="4648200"/>
            <a:ext cx="1600200" cy="609600"/>
          </a:xfrm>
          <a:prstGeom prst="roundRect">
            <a:avLst>
              <a:gd name="adj" fmla="val 16667"/>
            </a:avLst>
          </a:prstGeom>
          <a:solidFill>
            <a:srgbClr val="E5007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Calibri" pitchFamily="34" charset="0"/>
                <a:cs typeface="Arial" pitchFamily="34" charset="0"/>
              </a:defRPr>
            </a:lvl1pPr>
            <a:lvl2pPr marL="742950" indent="-285750" eaLnBrk="0" hangingPunct="0">
              <a:defRPr kumimoji="1">
                <a:solidFill>
                  <a:schemeClr val="tx1"/>
                </a:solidFill>
                <a:latin typeface="Calibri" pitchFamily="34" charset="0"/>
                <a:cs typeface="Arial" pitchFamily="34" charset="0"/>
              </a:defRPr>
            </a:lvl2pPr>
            <a:lvl3pPr marL="1143000" indent="-228600" eaLnBrk="0" hangingPunct="0">
              <a:defRPr kumimoji="1">
                <a:solidFill>
                  <a:schemeClr val="tx1"/>
                </a:solidFill>
                <a:latin typeface="Calibri" pitchFamily="34" charset="0"/>
                <a:cs typeface="Arial" pitchFamily="34" charset="0"/>
              </a:defRPr>
            </a:lvl3pPr>
            <a:lvl4pPr marL="1600200" indent="-228600" eaLnBrk="0" hangingPunct="0">
              <a:defRPr kumimoji="1">
                <a:solidFill>
                  <a:schemeClr val="tx1"/>
                </a:solidFill>
                <a:latin typeface="Calibri" pitchFamily="34" charset="0"/>
                <a:cs typeface="Arial" pitchFamily="34" charset="0"/>
              </a:defRPr>
            </a:lvl4pPr>
            <a:lvl5pPr marL="2057400" indent="-228600" eaLnBrk="0" hangingPunct="0">
              <a:defRPr kumimoji="1">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kumimoji="1">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kumimoji="1">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kumimoji="1">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kumimoji="1">
                <a:solidFill>
                  <a:schemeClr val="tx1"/>
                </a:solidFill>
                <a:latin typeface="Calibri" pitchFamily="34" charset="0"/>
                <a:cs typeface="Arial" pitchFamily="34" charset="0"/>
              </a:defRPr>
            </a:lvl9pPr>
          </a:lstStyle>
          <a:p>
            <a:pPr algn="ctr" eaLnBrk="1" hangingPunct="1">
              <a:defRPr/>
            </a:pPr>
            <a:r>
              <a:rPr lang="ru-RU" altLang="ru-RU" sz="1400" b="1" dirty="0" smtClean="0">
                <a:solidFill>
                  <a:schemeClr val="bg1"/>
                </a:solidFill>
                <a:latin typeface="+mn-lt"/>
              </a:rPr>
              <a:t>Бактериемия</a:t>
            </a:r>
            <a:endParaRPr lang="en-US" altLang="ru-RU" sz="1400" b="1" dirty="0" smtClean="0">
              <a:solidFill>
                <a:schemeClr val="bg1"/>
              </a:solidFill>
              <a:latin typeface="+mn-lt"/>
            </a:endParaRPr>
          </a:p>
        </p:txBody>
      </p:sp>
      <p:sp>
        <p:nvSpPr>
          <p:cNvPr id="12293" name="AutoShape 6"/>
          <p:cNvSpPr>
            <a:spLocks noChangeArrowheads="1"/>
          </p:cNvSpPr>
          <p:nvPr/>
        </p:nvSpPr>
        <p:spPr bwMode="auto">
          <a:xfrm>
            <a:off x="2000250" y="4648201"/>
            <a:ext cx="1600200" cy="609600"/>
          </a:xfrm>
          <a:prstGeom prst="roundRect">
            <a:avLst>
              <a:gd name="adj" fmla="val 16667"/>
            </a:avLst>
          </a:prstGeom>
          <a:solidFill>
            <a:srgbClr val="E5007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Calibri" pitchFamily="34" charset="0"/>
                <a:cs typeface="Arial" pitchFamily="34" charset="0"/>
              </a:defRPr>
            </a:lvl1pPr>
            <a:lvl2pPr marL="742950" indent="-285750" eaLnBrk="0" hangingPunct="0">
              <a:defRPr kumimoji="1">
                <a:solidFill>
                  <a:schemeClr val="tx1"/>
                </a:solidFill>
                <a:latin typeface="Calibri" pitchFamily="34" charset="0"/>
                <a:cs typeface="Arial" pitchFamily="34" charset="0"/>
              </a:defRPr>
            </a:lvl2pPr>
            <a:lvl3pPr marL="1143000" indent="-228600" eaLnBrk="0" hangingPunct="0">
              <a:defRPr kumimoji="1">
                <a:solidFill>
                  <a:schemeClr val="tx1"/>
                </a:solidFill>
                <a:latin typeface="Calibri" pitchFamily="34" charset="0"/>
                <a:cs typeface="Arial" pitchFamily="34" charset="0"/>
              </a:defRPr>
            </a:lvl3pPr>
            <a:lvl4pPr marL="1600200" indent="-228600" eaLnBrk="0" hangingPunct="0">
              <a:defRPr kumimoji="1">
                <a:solidFill>
                  <a:schemeClr val="tx1"/>
                </a:solidFill>
                <a:latin typeface="Calibri" pitchFamily="34" charset="0"/>
                <a:cs typeface="Arial" pitchFamily="34" charset="0"/>
              </a:defRPr>
            </a:lvl4pPr>
            <a:lvl5pPr marL="2057400" indent="-228600" eaLnBrk="0" hangingPunct="0">
              <a:defRPr kumimoji="1">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kumimoji="1">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kumimoji="1">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kumimoji="1">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kumimoji="1">
                <a:solidFill>
                  <a:schemeClr val="tx1"/>
                </a:solidFill>
                <a:latin typeface="Calibri" pitchFamily="34" charset="0"/>
                <a:cs typeface="Arial" pitchFamily="34" charset="0"/>
              </a:defRPr>
            </a:lvl9pPr>
          </a:lstStyle>
          <a:p>
            <a:pPr algn="ctr" eaLnBrk="1" hangingPunct="1">
              <a:defRPr/>
            </a:pPr>
            <a:r>
              <a:rPr lang="ru-RU" altLang="ru-RU" sz="1400" b="1" dirty="0" smtClean="0">
                <a:solidFill>
                  <a:schemeClr val="bg1"/>
                </a:solidFill>
                <a:latin typeface="+mn-lt"/>
              </a:rPr>
              <a:t>Менингит</a:t>
            </a:r>
            <a:endParaRPr lang="en-US" altLang="ru-RU" sz="1400" b="1" dirty="0" smtClean="0">
              <a:solidFill>
                <a:schemeClr val="bg1"/>
              </a:solidFill>
              <a:latin typeface="+mn-lt"/>
            </a:endParaRPr>
          </a:p>
        </p:txBody>
      </p:sp>
      <p:sp>
        <p:nvSpPr>
          <p:cNvPr id="12294" name="AutoShape 7"/>
          <p:cNvSpPr>
            <a:spLocks noChangeArrowheads="1"/>
          </p:cNvSpPr>
          <p:nvPr/>
        </p:nvSpPr>
        <p:spPr bwMode="auto">
          <a:xfrm>
            <a:off x="3708400" y="4648200"/>
            <a:ext cx="1600200" cy="609600"/>
          </a:xfrm>
          <a:prstGeom prst="roundRect">
            <a:avLst>
              <a:gd name="adj" fmla="val 16667"/>
            </a:avLst>
          </a:prstGeom>
          <a:gradFill rotWithShape="1">
            <a:gsLst>
              <a:gs pos="0">
                <a:srgbClr val="E50076"/>
              </a:gs>
              <a:gs pos="100000">
                <a:srgbClr val="00259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Calibri" pitchFamily="34" charset="0"/>
                <a:cs typeface="Arial" pitchFamily="34" charset="0"/>
              </a:defRPr>
            </a:lvl1pPr>
            <a:lvl2pPr marL="742950" indent="-285750" eaLnBrk="0" hangingPunct="0">
              <a:defRPr kumimoji="1">
                <a:solidFill>
                  <a:schemeClr val="tx1"/>
                </a:solidFill>
                <a:latin typeface="Calibri" pitchFamily="34" charset="0"/>
                <a:cs typeface="Arial" pitchFamily="34" charset="0"/>
              </a:defRPr>
            </a:lvl2pPr>
            <a:lvl3pPr marL="1143000" indent="-228600" eaLnBrk="0" hangingPunct="0">
              <a:defRPr kumimoji="1">
                <a:solidFill>
                  <a:schemeClr val="tx1"/>
                </a:solidFill>
                <a:latin typeface="Calibri" pitchFamily="34" charset="0"/>
                <a:cs typeface="Arial" pitchFamily="34" charset="0"/>
              </a:defRPr>
            </a:lvl3pPr>
            <a:lvl4pPr marL="1600200" indent="-228600" eaLnBrk="0" hangingPunct="0">
              <a:defRPr kumimoji="1">
                <a:solidFill>
                  <a:schemeClr val="tx1"/>
                </a:solidFill>
                <a:latin typeface="Calibri" pitchFamily="34" charset="0"/>
                <a:cs typeface="Arial" pitchFamily="34" charset="0"/>
              </a:defRPr>
            </a:lvl4pPr>
            <a:lvl5pPr marL="2057400" indent="-228600" eaLnBrk="0" hangingPunct="0">
              <a:defRPr kumimoji="1">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kumimoji="1">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kumimoji="1">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kumimoji="1">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kumimoji="1">
                <a:solidFill>
                  <a:schemeClr val="tx1"/>
                </a:solidFill>
                <a:latin typeface="Calibri" pitchFamily="34" charset="0"/>
                <a:cs typeface="Arial" pitchFamily="34" charset="0"/>
              </a:defRPr>
            </a:lvl9pPr>
          </a:lstStyle>
          <a:p>
            <a:pPr algn="ctr" eaLnBrk="1" hangingPunct="1">
              <a:defRPr/>
            </a:pPr>
            <a:r>
              <a:rPr lang="ru-RU" altLang="ru-RU" sz="1400" b="1" dirty="0" smtClean="0">
                <a:solidFill>
                  <a:schemeClr val="bg1"/>
                </a:solidFill>
                <a:latin typeface="+mn-lt"/>
              </a:rPr>
              <a:t>Пневмония</a:t>
            </a:r>
            <a:endParaRPr lang="en-US" altLang="ru-RU" sz="1400" b="1" dirty="0" smtClean="0">
              <a:solidFill>
                <a:schemeClr val="bg1"/>
              </a:solidFill>
              <a:latin typeface="+mn-lt"/>
            </a:endParaRPr>
          </a:p>
        </p:txBody>
      </p:sp>
      <p:sp>
        <p:nvSpPr>
          <p:cNvPr id="12295" name="AutoShape 8"/>
          <p:cNvSpPr>
            <a:spLocks noChangeArrowheads="1"/>
          </p:cNvSpPr>
          <p:nvPr/>
        </p:nvSpPr>
        <p:spPr bwMode="auto">
          <a:xfrm>
            <a:off x="5533628" y="4648200"/>
            <a:ext cx="1600200" cy="609600"/>
          </a:xfrm>
          <a:prstGeom prst="roundRect">
            <a:avLst>
              <a:gd name="adj" fmla="val 16667"/>
            </a:avLst>
          </a:prstGeom>
          <a:solidFill>
            <a:srgbClr val="0025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a:solidFill>
                  <a:schemeClr val="tx1"/>
                </a:solidFill>
                <a:latin typeface="Calibri" pitchFamily="34" charset="0"/>
                <a:cs typeface="Arial" pitchFamily="34" charset="0"/>
              </a:defRPr>
            </a:lvl1pPr>
            <a:lvl2pPr marL="742950" indent="-285750" eaLnBrk="0" hangingPunct="0">
              <a:defRPr kumimoji="1">
                <a:solidFill>
                  <a:schemeClr val="tx1"/>
                </a:solidFill>
                <a:latin typeface="Calibri" pitchFamily="34" charset="0"/>
                <a:cs typeface="Arial" pitchFamily="34" charset="0"/>
              </a:defRPr>
            </a:lvl2pPr>
            <a:lvl3pPr marL="1143000" indent="-228600" eaLnBrk="0" hangingPunct="0">
              <a:defRPr kumimoji="1">
                <a:solidFill>
                  <a:schemeClr val="tx1"/>
                </a:solidFill>
                <a:latin typeface="Calibri" pitchFamily="34" charset="0"/>
                <a:cs typeface="Arial" pitchFamily="34" charset="0"/>
              </a:defRPr>
            </a:lvl3pPr>
            <a:lvl4pPr marL="1600200" indent="-228600" eaLnBrk="0" hangingPunct="0">
              <a:defRPr kumimoji="1">
                <a:solidFill>
                  <a:schemeClr val="tx1"/>
                </a:solidFill>
                <a:latin typeface="Calibri" pitchFamily="34" charset="0"/>
                <a:cs typeface="Arial" pitchFamily="34" charset="0"/>
              </a:defRPr>
            </a:lvl4pPr>
            <a:lvl5pPr marL="2057400" indent="-228600" eaLnBrk="0" hangingPunct="0">
              <a:defRPr kumimoji="1">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kumimoji="1">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kumimoji="1">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kumimoji="1">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kumimoji="1">
                <a:solidFill>
                  <a:schemeClr val="tx1"/>
                </a:solidFill>
                <a:latin typeface="Calibri" pitchFamily="34" charset="0"/>
                <a:cs typeface="Arial" pitchFamily="34" charset="0"/>
              </a:defRPr>
            </a:lvl9pPr>
          </a:lstStyle>
          <a:p>
            <a:pPr algn="ctr" eaLnBrk="1" hangingPunct="1">
              <a:defRPr/>
            </a:pPr>
            <a:r>
              <a:rPr lang="ru-RU" altLang="ru-RU" sz="1400" b="1" dirty="0" smtClean="0">
                <a:solidFill>
                  <a:schemeClr val="bg1"/>
                </a:solidFill>
                <a:latin typeface="+mn-lt"/>
              </a:rPr>
              <a:t>Острый средний отит</a:t>
            </a:r>
            <a:endParaRPr lang="en-US" altLang="ru-RU" sz="1400" b="1" dirty="0" smtClean="0">
              <a:solidFill>
                <a:schemeClr val="bg1"/>
              </a:solidFill>
              <a:latin typeface="+mn-lt"/>
            </a:endParaRPr>
          </a:p>
        </p:txBody>
      </p:sp>
      <p:sp>
        <p:nvSpPr>
          <p:cNvPr id="12296" name="AutoShape 9"/>
          <p:cNvSpPr>
            <a:spLocks noChangeArrowheads="1"/>
          </p:cNvSpPr>
          <p:nvPr/>
        </p:nvSpPr>
        <p:spPr bwMode="auto">
          <a:xfrm>
            <a:off x="7315201" y="4630058"/>
            <a:ext cx="1600200" cy="609600"/>
          </a:xfrm>
          <a:prstGeom prst="roundRect">
            <a:avLst>
              <a:gd name="adj" fmla="val 16667"/>
            </a:avLst>
          </a:prstGeom>
          <a:solidFill>
            <a:srgbClr val="0025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Calibri" pitchFamily="34" charset="0"/>
                <a:cs typeface="Arial" pitchFamily="34" charset="0"/>
              </a:defRPr>
            </a:lvl1pPr>
            <a:lvl2pPr marL="742950" indent="-285750" eaLnBrk="0" hangingPunct="0">
              <a:defRPr kumimoji="1">
                <a:solidFill>
                  <a:schemeClr val="tx1"/>
                </a:solidFill>
                <a:latin typeface="Calibri" pitchFamily="34" charset="0"/>
                <a:cs typeface="Arial" pitchFamily="34" charset="0"/>
              </a:defRPr>
            </a:lvl2pPr>
            <a:lvl3pPr marL="1143000" indent="-228600" eaLnBrk="0" hangingPunct="0">
              <a:defRPr kumimoji="1">
                <a:solidFill>
                  <a:schemeClr val="tx1"/>
                </a:solidFill>
                <a:latin typeface="Calibri" pitchFamily="34" charset="0"/>
                <a:cs typeface="Arial" pitchFamily="34" charset="0"/>
              </a:defRPr>
            </a:lvl3pPr>
            <a:lvl4pPr marL="1600200" indent="-228600" eaLnBrk="0" hangingPunct="0">
              <a:defRPr kumimoji="1">
                <a:solidFill>
                  <a:schemeClr val="tx1"/>
                </a:solidFill>
                <a:latin typeface="Calibri" pitchFamily="34" charset="0"/>
                <a:cs typeface="Arial" pitchFamily="34" charset="0"/>
              </a:defRPr>
            </a:lvl4pPr>
            <a:lvl5pPr marL="2057400" indent="-228600" eaLnBrk="0" hangingPunct="0">
              <a:defRPr kumimoji="1">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kumimoji="1">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kumimoji="1">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kumimoji="1">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kumimoji="1">
                <a:solidFill>
                  <a:schemeClr val="tx1"/>
                </a:solidFill>
                <a:latin typeface="Calibri" pitchFamily="34" charset="0"/>
                <a:cs typeface="Arial" pitchFamily="34" charset="0"/>
              </a:defRPr>
            </a:lvl9pPr>
          </a:lstStyle>
          <a:p>
            <a:pPr algn="ctr" eaLnBrk="1" hangingPunct="1">
              <a:defRPr/>
            </a:pPr>
            <a:r>
              <a:rPr lang="ru-RU" altLang="ru-RU" sz="1400" b="1" smtClean="0">
                <a:solidFill>
                  <a:schemeClr val="bg1"/>
                </a:solidFill>
                <a:latin typeface="+mn-lt"/>
              </a:rPr>
              <a:t>Синусит</a:t>
            </a:r>
            <a:endParaRPr lang="en-US" altLang="ru-RU" sz="1400" b="1" smtClean="0">
              <a:solidFill>
                <a:schemeClr val="bg1"/>
              </a:solidFill>
              <a:latin typeface="+mn-lt"/>
            </a:endParaRPr>
          </a:p>
        </p:txBody>
      </p:sp>
      <p:sp>
        <p:nvSpPr>
          <p:cNvPr id="12297" name="AutoShape 10"/>
          <p:cNvSpPr>
            <a:spLocks noChangeArrowheads="1"/>
          </p:cNvSpPr>
          <p:nvPr/>
        </p:nvSpPr>
        <p:spPr bwMode="auto">
          <a:xfrm>
            <a:off x="1114425" y="3263104"/>
            <a:ext cx="1600200" cy="609600"/>
          </a:xfrm>
          <a:prstGeom prst="roundRect">
            <a:avLst>
              <a:gd name="adj" fmla="val 16667"/>
            </a:avLst>
          </a:prstGeom>
          <a:solidFill>
            <a:srgbClr val="E5007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Calibri" pitchFamily="34" charset="0"/>
                <a:cs typeface="Arial" pitchFamily="34" charset="0"/>
              </a:defRPr>
            </a:lvl1pPr>
            <a:lvl2pPr marL="742950" indent="-285750" eaLnBrk="0" hangingPunct="0">
              <a:defRPr kumimoji="1">
                <a:solidFill>
                  <a:schemeClr val="tx1"/>
                </a:solidFill>
                <a:latin typeface="Calibri" pitchFamily="34" charset="0"/>
                <a:cs typeface="Arial" pitchFamily="34" charset="0"/>
              </a:defRPr>
            </a:lvl2pPr>
            <a:lvl3pPr marL="1143000" indent="-228600" eaLnBrk="0" hangingPunct="0">
              <a:defRPr kumimoji="1">
                <a:solidFill>
                  <a:schemeClr val="tx1"/>
                </a:solidFill>
                <a:latin typeface="Calibri" pitchFamily="34" charset="0"/>
                <a:cs typeface="Arial" pitchFamily="34" charset="0"/>
              </a:defRPr>
            </a:lvl3pPr>
            <a:lvl4pPr marL="1600200" indent="-228600" eaLnBrk="0" hangingPunct="0">
              <a:defRPr kumimoji="1">
                <a:solidFill>
                  <a:schemeClr val="tx1"/>
                </a:solidFill>
                <a:latin typeface="Calibri" pitchFamily="34" charset="0"/>
                <a:cs typeface="Arial" pitchFamily="34" charset="0"/>
              </a:defRPr>
            </a:lvl4pPr>
            <a:lvl5pPr marL="2057400" indent="-228600" eaLnBrk="0" hangingPunct="0">
              <a:defRPr kumimoji="1">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kumimoji="1">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kumimoji="1">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kumimoji="1">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kumimoji="1">
                <a:solidFill>
                  <a:schemeClr val="tx1"/>
                </a:solidFill>
                <a:latin typeface="Calibri" pitchFamily="34" charset="0"/>
                <a:cs typeface="Arial" pitchFamily="34" charset="0"/>
              </a:defRPr>
            </a:lvl9pPr>
          </a:lstStyle>
          <a:p>
            <a:pPr algn="ctr" eaLnBrk="1" hangingPunct="1">
              <a:defRPr/>
            </a:pPr>
            <a:r>
              <a:rPr lang="ru-RU" altLang="ru-RU" sz="1400" b="1" smtClean="0">
                <a:solidFill>
                  <a:schemeClr val="bg1"/>
                </a:solidFill>
                <a:latin typeface="+mn-lt"/>
              </a:rPr>
              <a:t>Инвазивное</a:t>
            </a:r>
            <a:endParaRPr lang="en-US" altLang="ru-RU" sz="1400" b="1" smtClean="0">
              <a:solidFill>
                <a:schemeClr val="bg1"/>
              </a:solidFill>
              <a:latin typeface="+mn-lt"/>
            </a:endParaRPr>
          </a:p>
        </p:txBody>
      </p:sp>
      <p:sp>
        <p:nvSpPr>
          <p:cNvPr id="12298" name="AutoShape 12"/>
          <p:cNvSpPr>
            <a:spLocks noChangeArrowheads="1"/>
          </p:cNvSpPr>
          <p:nvPr/>
        </p:nvSpPr>
        <p:spPr bwMode="auto">
          <a:xfrm>
            <a:off x="5555457" y="3263105"/>
            <a:ext cx="1871663" cy="609600"/>
          </a:xfrm>
          <a:prstGeom prst="roundRect">
            <a:avLst>
              <a:gd name="adj" fmla="val 16667"/>
            </a:avLst>
          </a:prstGeom>
          <a:solidFill>
            <a:srgbClr val="0025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Calibri" pitchFamily="34" charset="0"/>
                <a:cs typeface="Arial" pitchFamily="34" charset="0"/>
              </a:defRPr>
            </a:lvl1pPr>
            <a:lvl2pPr marL="742950" indent="-285750" eaLnBrk="0" hangingPunct="0">
              <a:defRPr kumimoji="1">
                <a:solidFill>
                  <a:schemeClr val="tx1"/>
                </a:solidFill>
                <a:latin typeface="Calibri" pitchFamily="34" charset="0"/>
                <a:cs typeface="Arial" pitchFamily="34" charset="0"/>
              </a:defRPr>
            </a:lvl2pPr>
            <a:lvl3pPr marL="1143000" indent="-228600" eaLnBrk="0" hangingPunct="0">
              <a:defRPr kumimoji="1">
                <a:solidFill>
                  <a:schemeClr val="tx1"/>
                </a:solidFill>
                <a:latin typeface="Calibri" pitchFamily="34" charset="0"/>
                <a:cs typeface="Arial" pitchFamily="34" charset="0"/>
              </a:defRPr>
            </a:lvl3pPr>
            <a:lvl4pPr marL="1600200" indent="-228600" eaLnBrk="0" hangingPunct="0">
              <a:defRPr kumimoji="1">
                <a:solidFill>
                  <a:schemeClr val="tx1"/>
                </a:solidFill>
                <a:latin typeface="Calibri" pitchFamily="34" charset="0"/>
                <a:cs typeface="Arial" pitchFamily="34" charset="0"/>
              </a:defRPr>
            </a:lvl4pPr>
            <a:lvl5pPr marL="2057400" indent="-228600" eaLnBrk="0" hangingPunct="0">
              <a:defRPr kumimoji="1">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kumimoji="1">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kumimoji="1">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kumimoji="1">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kumimoji="1">
                <a:solidFill>
                  <a:schemeClr val="tx1"/>
                </a:solidFill>
                <a:latin typeface="Calibri" pitchFamily="34" charset="0"/>
                <a:cs typeface="Arial" pitchFamily="34" charset="0"/>
              </a:defRPr>
            </a:lvl9pPr>
          </a:lstStyle>
          <a:p>
            <a:pPr algn="ctr" eaLnBrk="1" hangingPunct="1">
              <a:defRPr/>
            </a:pPr>
            <a:r>
              <a:rPr lang="ru-RU" altLang="ru-RU" sz="1200" b="1" dirty="0" err="1" smtClean="0">
                <a:solidFill>
                  <a:schemeClr val="bg1"/>
                </a:solidFill>
                <a:latin typeface="+mn-lt"/>
              </a:rPr>
              <a:t>Неинвазивное</a:t>
            </a:r>
            <a:r>
              <a:rPr lang="en-US" altLang="ru-RU" sz="1200" b="1" dirty="0" smtClean="0">
                <a:solidFill>
                  <a:schemeClr val="bg1"/>
                </a:solidFill>
                <a:latin typeface="+mn-lt"/>
              </a:rPr>
              <a:t/>
            </a:r>
            <a:br>
              <a:rPr lang="en-US" altLang="ru-RU" sz="1200" b="1" dirty="0" smtClean="0">
                <a:solidFill>
                  <a:schemeClr val="bg1"/>
                </a:solidFill>
                <a:latin typeface="+mn-lt"/>
              </a:rPr>
            </a:br>
            <a:r>
              <a:rPr lang="en-US" altLang="ru-RU" sz="1200" b="1" dirty="0" smtClean="0">
                <a:solidFill>
                  <a:schemeClr val="bg1"/>
                </a:solidFill>
                <a:latin typeface="+mn-lt"/>
              </a:rPr>
              <a:t>(</a:t>
            </a:r>
            <a:r>
              <a:rPr lang="ru-RU" altLang="ru-RU" sz="1200" b="1" dirty="0" smtClean="0">
                <a:solidFill>
                  <a:schemeClr val="bg1"/>
                </a:solidFill>
                <a:latin typeface="+mn-lt"/>
              </a:rPr>
              <a:t>ограниченное</a:t>
            </a:r>
          </a:p>
          <a:p>
            <a:pPr algn="ctr" eaLnBrk="1" hangingPunct="1">
              <a:defRPr/>
            </a:pPr>
            <a:r>
              <a:rPr lang="ru-RU" altLang="ru-RU" sz="1200" b="1" dirty="0" smtClean="0">
                <a:solidFill>
                  <a:schemeClr val="bg1"/>
                </a:solidFill>
                <a:latin typeface="+mn-lt"/>
              </a:rPr>
              <a:t> слизистой оболочкой</a:t>
            </a:r>
            <a:r>
              <a:rPr lang="en-US" altLang="ru-RU" sz="1200" b="1" dirty="0" smtClean="0">
                <a:solidFill>
                  <a:schemeClr val="bg1"/>
                </a:solidFill>
                <a:latin typeface="+mn-lt"/>
              </a:rPr>
              <a:t>)</a:t>
            </a:r>
          </a:p>
        </p:txBody>
      </p:sp>
      <p:cxnSp>
        <p:nvCxnSpPr>
          <p:cNvPr id="6155" name="AutoShape 14"/>
          <p:cNvCxnSpPr>
            <a:cxnSpLocks noChangeShapeType="1"/>
            <a:stCxn id="12291" idx="2"/>
            <a:endCxn id="12297" idx="0"/>
          </p:cNvCxnSpPr>
          <p:nvPr/>
        </p:nvCxnSpPr>
        <p:spPr bwMode="auto">
          <a:xfrm rot="5400000">
            <a:off x="2970735" y="1652711"/>
            <a:ext cx="554184" cy="2666603"/>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6156" name="AutoShape 15"/>
          <p:cNvCxnSpPr>
            <a:cxnSpLocks noChangeShapeType="1"/>
            <a:stCxn id="12291" idx="2"/>
            <a:endCxn id="12298" idx="0"/>
          </p:cNvCxnSpPr>
          <p:nvPr/>
        </p:nvCxnSpPr>
        <p:spPr bwMode="auto">
          <a:xfrm rot="16200000" flipH="1">
            <a:off x="5259116" y="2030931"/>
            <a:ext cx="554185" cy="1910161"/>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6157" name="AutoShape 17"/>
          <p:cNvCxnSpPr>
            <a:cxnSpLocks noChangeShapeType="1"/>
            <a:stCxn id="12297" idx="2"/>
            <a:endCxn id="12292" idx="0"/>
          </p:cNvCxnSpPr>
          <p:nvPr/>
        </p:nvCxnSpPr>
        <p:spPr bwMode="auto">
          <a:xfrm rot="5400000">
            <a:off x="1083865" y="3817540"/>
            <a:ext cx="775496" cy="885825"/>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6158" name="AutoShape 18"/>
          <p:cNvCxnSpPr>
            <a:cxnSpLocks noChangeShapeType="1"/>
            <a:stCxn id="12297" idx="2"/>
            <a:endCxn id="12293" idx="0"/>
          </p:cNvCxnSpPr>
          <p:nvPr/>
        </p:nvCxnSpPr>
        <p:spPr bwMode="auto">
          <a:xfrm rot="16200000" flipH="1">
            <a:off x="1969689" y="3817539"/>
            <a:ext cx="775497" cy="885825"/>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2303" name="Rectangle 19"/>
          <p:cNvSpPr>
            <a:spLocks noChangeArrowheads="1"/>
          </p:cNvSpPr>
          <p:nvPr/>
        </p:nvSpPr>
        <p:spPr bwMode="auto">
          <a:xfrm>
            <a:off x="3924300" y="4038600"/>
            <a:ext cx="114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Calibri" pitchFamily="34" charset="0"/>
                <a:cs typeface="Arial" pitchFamily="34" charset="0"/>
              </a:defRPr>
            </a:lvl1pPr>
            <a:lvl2pPr marL="742950" indent="-285750" eaLnBrk="0" hangingPunct="0">
              <a:defRPr kumimoji="1">
                <a:solidFill>
                  <a:schemeClr val="tx1"/>
                </a:solidFill>
                <a:latin typeface="Calibri" pitchFamily="34" charset="0"/>
                <a:cs typeface="Arial" pitchFamily="34" charset="0"/>
              </a:defRPr>
            </a:lvl2pPr>
            <a:lvl3pPr marL="1143000" indent="-228600" eaLnBrk="0" hangingPunct="0">
              <a:defRPr kumimoji="1">
                <a:solidFill>
                  <a:schemeClr val="tx1"/>
                </a:solidFill>
                <a:latin typeface="Calibri" pitchFamily="34" charset="0"/>
                <a:cs typeface="Arial" pitchFamily="34" charset="0"/>
              </a:defRPr>
            </a:lvl3pPr>
            <a:lvl4pPr marL="1600200" indent="-228600" eaLnBrk="0" hangingPunct="0">
              <a:defRPr kumimoji="1">
                <a:solidFill>
                  <a:schemeClr val="tx1"/>
                </a:solidFill>
                <a:latin typeface="Calibri" pitchFamily="34" charset="0"/>
                <a:cs typeface="Arial" pitchFamily="34" charset="0"/>
              </a:defRPr>
            </a:lvl4pPr>
            <a:lvl5pPr marL="2057400" indent="-228600" eaLnBrk="0" hangingPunct="0">
              <a:defRPr kumimoji="1">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kumimoji="1">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kumimoji="1">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kumimoji="1">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kumimoji="1">
                <a:solidFill>
                  <a:schemeClr val="tx1"/>
                </a:solidFill>
                <a:latin typeface="Calibri" pitchFamily="34" charset="0"/>
                <a:cs typeface="Arial" pitchFamily="34" charset="0"/>
              </a:defRPr>
            </a:lvl9pPr>
          </a:lstStyle>
          <a:p>
            <a:pPr eaLnBrk="1" hangingPunct="1">
              <a:defRPr/>
            </a:pPr>
            <a:endParaRPr lang="en-US" altLang="ru-RU" sz="1400" b="1" smtClean="0">
              <a:latin typeface="+mn-lt"/>
            </a:endParaRPr>
          </a:p>
        </p:txBody>
      </p:sp>
      <p:cxnSp>
        <p:nvCxnSpPr>
          <p:cNvPr id="6160" name="AutoShape 20"/>
          <p:cNvCxnSpPr>
            <a:cxnSpLocks noChangeShapeType="1"/>
            <a:stCxn id="12297" idx="3"/>
          </p:cNvCxnSpPr>
          <p:nvPr/>
        </p:nvCxnSpPr>
        <p:spPr bwMode="auto">
          <a:xfrm>
            <a:off x="2714625" y="3567904"/>
            <a:ext cx="1323975" cy="1062154"/>
          </a:xfrm>
          <a:prstGeom prst="bentConnector3">
            <a:avLst>
              <a:gd name="adj1" fmla="val 108102"/>
            </a:avLst>
          </a:prstGeom>
          <a:noFill/>
          <a:ln w="9525">
            <a:solidFill>
              <a:schemeClr val="tx1"/>
            </a:solidFill>
            <a:prstDash val="dash"/>
            <a:miter lim="800000"/>
            <a:headEnd/>
            <a:tailEnd/>
          </a:ln>
          <a:extLst>
            <a:ext uri="{909E8E84-426E-40DD-AFC4-6F175D3DCCD1}">
              <a14:hiddenFill xmlns:a14="http://schemas.microsoft.com/office/drawing/2010/main">
                <a:noFill/>
              </a14:hiddenFill>
            </a:ext>
          </a:extLst>
        </p:spPr>
      </p:cxnSp>
      <p:cxnSp>
        <p:nvCxnSpPr>
          <p:cNvPr id="6161" name="AutoShape 21"/>
          <p:cNvCxnSpPr>
            <a:cxnSpLocks noChangeShapeType="1"/>
            <a:stCxn id="12298" idx="2"/>
            <a:endCxn id="12294" idx="0"/>
          </p:cNvCxnSpPr>
          <p:nvPr/>
        </p:nvCxnSpPr>
        <p:spPr bwMode="auto">
          <a:xfrm rot="5400000">
            <a:off x="5112148" y="3269058"/>
            <a:ext cx="775495" cy="1982789"/>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6162" name="AutoShape 22"/>
          <p:cNvCxnSpPr>
            <a:cxnSpLocks noChangeShapeType="1"/>
            <a:stCxn id="12298" idx="2"/>
            <a:endCxn id="12296" idx="0"/>
          </p:cNvCxnSpPr>
          <p:nvPr/>
        </p:nvCxnSpPr>
        <p:spPr bwMode="auto">
          <a:xfrm rot="16200000" flipH="1">
            <a:off x="6924619" y="3439375"/>
            <a:ext cx="757353" cy="1624012"/>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6163" name="AutoShape 23"/>
          <p:cNvCxnSpPr>
            <a:cxnSpLocks noChangeShapeType="1"/>
          </p:cNvCxnSpPr>
          <p:nvPr/>
        </p:nvCxnSpPr>
        <p:spPr bwMode="auto">
          <a:xfrm>
            <a:off x="6480175" y="3222625"/>
            <a:ext cx="11113" cy="7842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8932" name="AutoShape 24"/>
          <p:cNvSpPr>
            <a:spLocks noChangeArrowheads="1"/>
          </p:cNvSpPr>
          <p:nvPr/>
        </p:nvSpPr>
        <p:spPr bwMode="auto">
          <a:xfrm>
            <a:off x="228601" y="980729"/>
            <a:ext cx="8686800" cy="792088"/>
          </a:xfrm>
          <a:prstGeom prst="roundRect">
            <a:avLst>
              <a:gd name="adj" fmla="val 16667"/>
            </a:avLst>
          </a:prstGeom>
          <a:solidFill>
            <a:srgbClr val="E50076"/>
          </a:solidFill>
          <a:ln w="38100">
            <a:noFill/>
            <a:round/>
            <a:headEnd/>
            <a:tailEnd/>
          </a:ln>
          <a:scene3d>
            <a:camera prst="orthographicFront"/>
            <a:lightRig rig="threePt" dir="t"/>
          </a:scene3d>
          <a:sp3d>
            <a:bevelT/>
          </a:sp3d>
        </p:spPr>
        <p:txBody>
          <a:bodyPr wrap="none" anchor="ctr"/>
          <a:lstStyle/>
          <a:p>
            <a:pPr algn="ctr">
              <a:defRPr/>
            </a:pPr>
            <a:r>
              <a:rPr lang="ru-RU" b="1" dirty="0">
                <a:latin typeface="+mn-lt"/>
                <a:cs typeface="Arial" charset="0"/>
              </a:rPr>
              <a:t>Пневмококковые заболевания в общем могут быть разделены </a:t>
            </a:r>
          </a:p>
          <a:p>
            <a:pPr algn="ctr">
              <a:defRPr/>
            </a:pPr>
            <a:r>
              <a:rPr lang="ru-RU" b="1" dirty="0">
                <a:latin typeface="+mn-lt"/>
                <a:cs typeface="Arial" charset="0"/>
              </a:rPr>
              <a:t>на инвазивные и </a:t>
            </a:r>
            <a:r>
              <a:rPr lang="ru-RU" b="1" dirty="0" err="1">
                <a:latin typeface="+mn-lt"/>
                <a:cs typeface="Arial" charset="0"/>
              </a:rPr>
              <a:t>неинвазивные</a:t>
            </a:r>
            <a:endParaRPr lang="en-US" b="1" baseline="30000" dirty="0">
              <a:latin typeface="+mn-lt"/>
              <a:cs typeface="Arial" charset="0"/>
            </a:endParaRPr>
          </a:p>
        </p:txBody>
      </p:sp>
      <p:sp>
        <p:nvSpPr>
          <p:cNvPr id="6167" name="Text Box 25"/>
          <p:cNvSpPr txBox="1">
            <a:spLocks noChangeArrowheads="1"/>
          </p:cNvSpPr>
          <p:nvPr/>
        </p:nvSpPr>
        <p:spPr bwMode="auto">
          <a:xfrm>
            <a:off x="2372515" y="6430939"/>
            <a:ext cx="6732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spcBef>
                <a:spcPct val="20000"/>
              </a:spcBef>
              <a:buFont typeface="Arial" pitchFamily="34" charset="0"/>
              <a:buChar char="•"/>
              <a:defRPr kumimoji="1"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9pPr>
          </a:lstStyle>
          <a:p>
            <a:pPr eaLnBrk="1" hangingPunct="1">
              <a:spcBef>
                <a:spcPct val="0"/>
              </a:spcBef>
              <a:buFontTx/>
              <a:buNone/>
            </a:pPr>
            <a:r>
              <a:rPr lang="en-US" altLang="ru-RU" sz="1000" dirty="0"/>
              <a:t>1.E. Ludwig*, P. </a:t>
            </a:r>
            <a:r>
              <a:rPr lang="en-US" altLang="ru-RU" sz="1000" dirty="0" err="1"/>
              <a:t>Bonanni</a:t>
            </a:r>
            <a:r>
              <a:rPr lang="ru-RU" altLang="ru-RU" sz="1000" dirty="0"/>
              <a:t> </a:t>
            </a:r>
            <a:r>
              <a:rPr lang="en-US" altLang="ru-RU" sz="1000" dirty="0"/>
              <a:t>The remaining challenges of</a:t>
            </a:r>
            <a:r>
              <a:rPr lang="ru-RU" altLang="ru-RU" sz="1000" dirty="0"/>
              <a:t> </a:t>
            </a:r>
            <a:r>
              <a:rPr lang="en-US" altLang="ru-RU" sz="1000" dirty="0"/>
              <a:t>pneumococcal disease in adults</a:t>
            </a:r>
            <a:r>
              <a:rPr lang="ru-RU" altLang="ru-RU" sz="1000" dirty="0"/>
              <a:t> </a:t>
            </a:r>
            <a:r>
              <a:rPr lang="en-US" altLang="ru-RU" sz="1000" dirty="0"/>
              <a:t>EUROPEAN RESPIRATORY REVIEW VOLUME 21 NUMBER 123</a:t>
            </a:r>
            <a:r>
              <a:rPr lang="ru-RU" altLang="ru-RU" sz="1000" dirty="0"/>
              <a:t>. </a:t>
            </a:r>
            <a:r>
              <a:rPr lang="en-US" altLang="ru-RU" sz="1000" dirty="0"/>
              <a:t>p 57-65</a:t>
            </a:r>
          </a:p>
        </p:txBody>
      </p:sp>
    </p:spTree>
    <p:extLst>
      <p:ext uri="{BB962C8B-B14F-4D97-AF65-F5344CB8AC3E}">
        <p14:creationId xmlns:p14="http://schemas.microsoft.com/office/powerpoint/2010/main" val="3861854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rotWithShape="1">
          <a:blip r:embed="rId3" cstate="print"/>
          <a:srcRect l="21119" t="30991" r="9178" b="-167"/>
          <a:stretch/>
        </p:blipFill>
        <p:spPr bwMode="auto">
          <a:xfrm>
            <a:off x="2107162" y="1154570"/>
            <a:ext cx="6675130" cy="4665313"/>
          </a:xfrm>
          <a:prstGeom prst="rect">
            <a:avLst/>
          </a:prstGeom>
          <a:noFill/>
          <a:ln w="9525">
            <a:noFill/>
            <a:miter lim="800000"/>
            <a:headEnd/>
            <a:tailEnd/>
          </a:ln>
        </p:spPr>
      </p:pic>
      <p:grpSp>
        <p:nvGrpSpPr>
          <p:cNvPr id="2" name="Группа 1"/>
          <p:cNvGrpSpPr/>
          <p:nvPr/>
        </p:nvGrpSpPr>
        <p:grpSpPr>
          <a:xfrm>
            <a:off x="8575104" y="1154570"/>
            <a:ext cx="533400" cy="3177446"/>
            <a:chOff x="8651329" y="958941"/>
            <a:chExt cx="533400" cy="3584575"/>
          </a:xfrm>
        </p:grpSpPr>
        <p:sp>
          <p:nvSpPr>
            <p:cNvPr id="22535" name="AutoShape 15"/>
            <p:cNvSpPr>
              <a:spLocks noChangeArrowheads="1"/>
            </p:cNvSpPr>
            <p:nvPr/>
          </p:nvSpPr>
          <p:spPr bwMode="auto">
            <a:xfrm rot="10800000">
              <a:off x="8651329" y="958941"/>
              <a:ext cx="533400" cy="3584575"/>
            </a:xfrm>
            <a:prstGeom prst="upArrow">
              <a:avLst>
                <a:gd name="adj1" fmla="val 50000"/>
                <a:gd name="adj2" fmla="val 168006"/>
              </a:avLst>
            </a:prstGeom>
            <a:gradFill rotWithShape="0">
              <a:gsLst>
                <a:gs pos="0">
                  <a:srgbClr val="000099"/>
                </a:gs>
                <a:gs pos="100000">
                  <a:srgbClr val="CCECFF"/>
                </a:gs>
              </a:gsLst>
              <a:lin ang="5400000" scaled="1"/>
            </a:gradFill>
            <a:ln w="9525">
              <a:noFill/>
              <a:miter lim="800000"/>
              <a:headEnd/>
              <a:tailEnd/>
            </a:ln>
          </p:spPr>
          <p:txBody>
            <a:bodyPr rot="10800000" wrap="none" anchor="ctr"/>
            <a:lstStyle/>
            <a:p>
              <a:pPr algn="ctr" eaLnBrk="0" hangingPunct="0"/>
              <a:endParaRPr lang="en-US" sz="1400" b="1">
                <a:cs typeface="Tahoma" pitchFamily="34" charset="0"/>
              </a:endParaRPr>
            </a:p>
          </p:txBody>
        </p:sp>
        <p:sp>
          <p:nvSpPr>
            <p:cNvPr id="22537" name="Text Box 17"/>
            <p:cNvSpPr txBox="1">
              <a:spLocks noChangeArrowheads="1"/>
            </p:cNvSpPr>
            <p:nvPr/>
          </p:nvSpPr>
          <p:spPr bwMode="auto">
            <a:xfrm rot="-5400000">
              <a:off x="7949252" y="2422935"/>
              <a:ext cx="1911350" cy="307777"/>
            </a:xfrm>
            <a:prstGeom prst="rect">
              <a:avLst/>
            </a:prstGeom>
            <a:noFill/>
            <a:ln w="9525">
              <a:noFill/>
              <a:miter lim="800000"/>
              <a:headEnd/>
              <a:tailEnd/>
            </a:ln>
          </p:spPr>
          <p:txBody>
            <a:bodyPr wrap="square">
              <a:spAutoFit/>
            </a:bodyPr>
            <a:lstStyle/>
            <a:p>
              <a:pPr algn="ctr"/>
              <a:r>
                <a:rPr lang="ru-RU" sz="1400" b="1" dirty="0" smtClean="0">
                  <a:solidFill>
                    <a:schemeClr val="bg1"/>
                  </a:solidFill>
                  <a:cs typeface="Tahoma" pitchFamily="34" charset="0"/>
                </a:rPr>
                <a:t>Встречаемость</a:t>
              </a:r>
              <a:endParaRPr lang="en-GB" sz="1400" b="1" dirty="0">
                <a:solidFill>
                  <a:schemeClr val="bg1"/>
                </a:solidFill>
                <a:cs typeface="Tahoma" pitchFamily="34" charset="0"/>
              </a:endParaRPr>
            </a:p>
          </p:txBody>
        </p:sp>
      </p:grpSp>
      <p:sp>
        <p:nvSpPr>
          <p:cNvPr id="22538" name="Rectangle 19"/>
          <p:cNvSpPr>
            <a:spLocks noChangeArrowheads="1"/>
          </p:cNvSpPr>
          <p:nvPr/>
        </p:nvSpPr>
        <p:spPr bwMode="auto">
          <a:xfrm>
            <a:off x="0" y="-478"/>
            <a:ext cx="8780338" cy="908989"/>
          </a:xfrm>
          <a:prstGeom prst="rect">
            <a:avLst/>
          </a:prstGeom>
          <a:noFill/>
          <a:ln w="9525" algn="ctr">
            <a:noFill/>
            <a:miter lim="800000"/>
            <a:headEnd/>
            <a:tailEnd/>
          </a:ln>
        </p:spPr>
        <p:txBody>
          <a:bodyPr lIns="91431" tIns="45715" rIns="91431" bIns="45715" anchor="ctr"/>
          <a:lstStyle/>
          <a:p>
            <a:pPr eaLnBrk="0" hangingPunct="0">
              <a:buClr>
                <a:schemeClr val="hlink"/>
              </a:buClr>
              <a:buSzPct val="110000"/>
            </a:pPr>
            <a:r>
              <a:rPr lang="ru-RU" sz="3200" b="1" dirty="0">
                <a:latin typeface="+mj-lt"/>
                <a:ea typeface="+mj-ea"/>
                <a:cs typeface="+mj-cs"/>
              </a:rPr>
              <a:t>Бремя пневмококковой инфекции</a:t>
            </a:r>
            <a:r>
              <a:rPr lang="en-US" sz="3200" b="1" dirty="0">
                <a:latin typeface="+mj-lt"/>
                <a:ea typeface="+mj-ea"/>
                <a:cs typeface="+mj-cs"/>
              </a:rPr>
              <a:t> </a:t>
            </a:r>
            <a:endParaRPr lang="ru-RU" sz="3200" b="1" dirty="0" smtClean="0">
              <a:latin typeface="+mj-lt"/>
              <a:ea typeface="+mj-ea"/>
              <a:cs typeface="+mj-cs"/>
            </a:endParaRPr>
          </a:p>
          <a:p>
            <a:pPr eaLnBrk="0" hangingPunct="0">
              <a:buClr>
                <a:schemeClr val="hlink"/>
              </a:buClr>
              <a:buSzPct val="110000"/>
            </a:pPr>
            <a:r>
              <a:rPr lang="ru-RU" sz="3200" b="1" dirty="0" smtClean="0">
                <a:latin typeface="+mj-lt"/>
                <a:ea typeface="+mj-ea"/>
                <a:cs typeface="+mj-cs"/>
              </a:rPr>
              <a:t>в Российской Федерации</a:t>
            </a:r>
            <a:endParaRPr lang="en-US" sz="3200" b="1" dirty="0">
              <a:latin typeface="+mj-lt"/>
              <a:ea typeface="+mj-ea"/>
              <a:cs typeface="+mj-cs"/>
            </a:endParaRPr>
          </a:p>
        </p:txBody>
      </p:sp>
      <p:grpSp>
        <p:nvGrpSpPr>
          <p:cNvPr id="3" name="Группа 2"/>
          <p:cNvGrpSpPr/>
          <p:nvPr/>
        </p:nvGrpSpPr>
        <p:grpSpPr>
          <a:xfrm>
            <a:off x="8090108" y="1106171"/>
            <a:ext cx="533400" cy="3120831"/>
            <a:chOff x="8225879" y="801341"/>
            <a:chExt cx="533400" cy="3584575"/>
          </a:xfrm>
        </p:grpSpPr>
        <p:sp>
          <p:nvSpPr>
            <p:cNvPr id="22539" name="AutoShape 15"/>
            <p:cNvSpPr>
              <a:spLocks noChangeArrowheads="1"/>
            </p:cNvSpPr>
            <p:nvPr/>
          </p:nvSpPr>
          <p:spPr bwMode="auto">
            <a:xfrm>
              <a:off x="8225879" y="801341"/>
              <a:ext cx="533400" cy="3584575"/>
            </a:xfrm>
            <a:prstGeom prst="upArrow">
              <a:avLst>
                <a:gd name="adj1" fmla="val 50000"/>
                <a:gd name="adj2" fmla="val 168006"/>
              </a:avLst>
            </a:prstGeom>
            <a:gradFill rotWithShape="0">
              <a:gsLst>
                <a:gs pos="0">
                  <a:srgbClr val="000099"/>
                </a:gs>
                <a:gs pos="100000">
                  <a:srgbClr val="CCECFF"/>
                </a:gs>
              </a:gsLst>
              <a:lin ang="5400000" scaled="1"/>
            </a:gradFill>
            <a:ln w="9525">
              <a:noFill/>
              <a:miter lim="800000"/>
              <a:headEnd/>
              <a:tailEnd/>
            </a:ln>
          </p:spPr>
          <p:txBody>
            <a:bodyPr wrap="none" anchor="ctr"/>
            <a:lstStyle/>
            <a:p>
              <a:pPr algn="ctr" eaLnBrk="0" hangingPunct="0"/>
              <a:endParaRPr lang="en-US" sz="1400" b="1">
                <a:cs typeface="Tahoma" pitchFamily="34" charset="0"/>
              </a:endParaRPr>
            </a:p>
          </p:txBody>
        </p:sp>
        <p:sp>
          <p:nvSpPr>
            <p:cNvPr id="22540" name="Text Box 17"/>
            <p:cNvSpPr txBox="1">
              <a:spLocks noChangeArrowheads="1"/>
            </p:cNvSpPr>
            <p:nvPr/>
          </p:nvSpPr>
          <p:spPr bwMode="auto">
            <a:xfrm rot="-5400000">
              <a:off x="7156697" y="2529335"/>
              <a:ext cx="2684463" cy="304800"/>
            </a:xfrm>
            <a:prstGeom prst="rect">
              <a:avLst/>
            </a:prstGeom>
            <a:noFill/>
            <a:ln w="9525">
              <a:noFill/>
              <a:miter lim="800000"/>
              <a:headEnd/>
              <a:tailEnd/>
            </a:ln>
          </p:spPr>
          <p:txBody>
            <a:bodyPr>
              <a:spAutoFit/>
            </a:bodyPr>
            <a:lstStyle/>
            <a:p>
              <a:pPr algn="ctr"/>
              <a:r>
                <a:rPr lang="ru-RU" sz="1400" b="1" dirty="0" smtClean="0">
                  <a:solidFill>
                    <a:schemeClr val="bg1"/>
                  </a:solidFill>
                  <a:cs typeface="Tahoma" pitchFamily="34" charset="0"/>
                </a:rPr>
                <a:t>Тяжесть</a:t>
              </a:r>
              <a:endParaRPr lang="en-GB" sz="1400" b="1" dirty="0">
                <a:solidFill>
                  <a:schemeClr val="bg1"/>
                </a:solidFill>
                <a:cs typeface="Tahoma" pitchFamily="34" charset="0"/>
              </a:endParaRPr>
            </a:p>
          </p:txBody>
        </p:sp>
      </p:grpSp>
      <p:sp>
        <p:nvSpPr>
          <p:cNvPr id="22543" name="Rectangle 42"/>
          <p:cNvSpPr>
            <a:spLocks noChangeArrowheads="1"/>
          </p:cNvSpPr>
          <p:nvPr/>
        </p:nvSpPr>
        <p:spPr bwMode="auto">
          <a:xfrm>
            <a:off x="1324630" y="1506850"/>
            <a:ext cx="2815322" cy="553998"/>
          </a:xfrm>
          <a:prstGeom prst="rect">
            <a:avLst/>
          </a:prstGeom>
          <a:noFill/>
          <a:ln w="9525">
            <a:noFill/>
            <a:miter lim="800000"/>
            <a:headEnd/>
            <a:tailEnd/>
          </a:ln>
        </p:spPr>
        <p:txBody>
          <a:bodyPr wrap="none">
            <a:spAutoFit/>
          </a:bodyPr>
          <a:lstStyle/>
          <a:p>
            <a:r>
              <a:rPr lang="ru-RU" sz="1400" b="1" dirty="0"/>
              <a:t>Пневмококковые менингиты:</a:t>
            </a:r>
            <a:br>
              <a:rPr lang="ru-RU" sz="1400" b="1" dirty="0"/>
            </a:br>
            <a:r>
              <a:rPr lang="ru-RU" sz="1600" b="1" dirty="0" smtClean="0"/>
              <a:t>324,3 </a:t>
            </a:r>
            <a:r>
              <a:rPr lang="ru-RU" sz="1600" b="1" dirty="0"/>
              <a:t>ребенка в год</a:t>
            </a:r>
          </a:p>
        </p:txBody>
      </p:sp>
      <p:sp>
        <p:nvSpPr>
          <p:cNvPr id="22544" name="Rectangle 43"/>
          <p:cNvSpPr>
            <a:spLocks noChangeArrowheads="1"/>
          </p:cNvSpPr>
          <p:nvPr/>
        </p:nvSpPr>
        <p:spPr bwMode="auto">
          <a:xfrm>
            <a:off x="637894" y="2391271"/>
            <a:ext cx="2925994" cy="461665"/>
          </a:xfrm>
          <a:prstGeom prst="rect">
            <a:avLst/>
          </a:prstGeom>
          <a:noFill/>
          <a:ln w="9525">
            <a:noFill/>
            <a:miter lim="800000"/>
            <a:headEnd/>
            <a:tailEnd/>
          </a:ln>
        </p:spPr>
        <p:txBody>
          <a:bodyPr wrap="none">
            <a:spAutoFit/>
          </a:bodyPr>
          <a:lstStyle/>
          <a:p>
            <a:pPr eaLnBrk="0" hangingPunct="0">
              <a:lnSpc>
                <a:spcPct val="80000"/>
              </a:lnSpc>
              <a:spcBef>
                <a:spcPct val="50000"/>
              </a:spcBef>
            </a:pPr>
            <a:r>
              <a:rPr lang="ru-RU" sz="1400" b="1" dirty="0"/>
              <a:t>Пневмококковая бактериемия:</a:t>
            </a:r>
            <a:br>
              <a:rPr lang="ru-RU" sz="1400" b="1" dirty="0"/>
            </a:br>
            <a:r>
              <a:rPr lang="ru-RU" sz="1600" b="1" dirty="0" smtClean="0"/>
              <a:t>3.243 </a:t>
            </a:r>
            <a:r>
              <a:rPr lang="ru-RU" sz="1600" b="1" dirty="0"/>
              <a:t>ребенка в год</a:t>
            </a:r>
            <a:r>
              <a:rPr lang="ru-RU" sz="1400" dirty="0"/>
              <a:t> </a:t>
            </a:r>
            <a:endParaRPr lang="en-US" sz="1400" dirty="0"/>
          </a:p>
        </p:txBody>
      </p:sp>
      <p:sp>
        <p:nvSpPr>
          <p:cNvPr id="22545" name="Rectangle 44"/>
          <p:cNvSpPr>
            <a:spLocks noChangeArrowheads="1"/>
          </p:cNvSpPr>
          <p:nvPr/>
        </p:nvSpPr>
        <p:spPr bwMode="auto">
          <a:xfrm>
            <a:off x="248374" y="3552835"/>
            <a:ext cx="4117975" cy="507831"/>
          </a:xfrm>
          <a:prstGeom prst="rect">
            <a:avLst/>
          </a:prstGeom>
          <a:noFill/>
          <a:ln w="9525">
            <a:noFill/>
            <a:miter lim="800000"/>
            <a:headEnd/>
            <a:tailEnd/>
          </a:ln>
        </p:spPr>
        <p:txBody>
          <a:bodyPr>
            <a:spAutoFit/>
          </a:bodyPr>
          <a:lstStyle/>
          <a:p>
            <a:pPr>
              <a:lnSpc>
                <a:spcPct val="90000"/>
              </a:lnSpc>
            </a:pPr>
            <a:r>
              <a:rPr lang="ru-RU" sz="1400" b="1" dirty="0"/>
              <a:t>Пневмококковая пневмония: </a:t>
            </a:r>
          </a:p>
          <a:p>
            <a:pPr>
              <a:lnSpc>
                <a:spcPct val="90000"/>
              </a:lnSpc>
            </a:pPr>
            <a:r>
              <a:rPr lang="ru-RU" sz="1600" b="1" dirty="0" smtClean="0"/>
              <a:t>38.960 </a:t>
            </a:r>
            <a:r>
              <a:rPr lang="ru-RU" sz="1600" b="1" dirty="0"/>
              <a:t>детей в год</a:t>
            </a:r>
          </a:p>
        </p:txBody>
      </p:sp>
      <p:sp>
        <p:nvSpPr>
          <p:cNvPr id="22546" name="Rectangle 45"/>
          <p:cNvSpPr>
            <a:spLocks noChangeArrowheads="1"/>
          </p:cNvSpPr>
          <p:nvPr/>
        </p:nvSpPr>
        <p:spPr bwMode="auto">
          <a:xfrm>
            <a:off x="35496" y="4725144"/>
            <a:ext cx="3203848" cy="729430"/>
          </a:xfrm>
          <a:prstGeom prst="rect">
            <a:avLst/>
          </a:prstGeom>
          <a:noFill/>
          <a:ln w="9525">
            <a:noFill/>
            <a:miter lim="800000"/>
            <a:headEnd/>
            <a:tailEnd/>
          </a:ln>
        </p:spPr>
        <p:txBody>
          <a:bodyPr wrap="square">
            <a:spAutoFit/>
          </a:bodyPr>
          <a:lstStyle/>
          <a:p>
            <a:pPr>
              <a:lnSpc>
                <a:spcPct val="90000"/>
              </a:lnSpc>
            </a:pPr>
            <a:r>
              <a:rPr lang="ru-RU" sz="1400" b="1" dirty="0"/>
              <a:t>Пневмококковые </a:t>
            </a:r>
            <a:r>
              <a:rPr lang="ru-RU" sz="1400" b="1" dirty="0" smtClean="0"/>
              <a:t>отиты</a:t>
            </a:r>
            <a:r>
              <a:rPr lang="ru-RU" sz="1400" b="1" dirty="0"/>
              <a:t>: </a:t>
            </a:r>
          </a:p>
          <a:p>
            <a:pPr>
              <a:lnSpc>
                <a:spcPct val="90000"/>
              </a:lnSpc>
            </a:pPr>
            <a:r>
              <a:rPr lang="ru-RU" sz="1600" b="1" dirty="0" smtClean="0"/>
              <a:t>Более 700 тысяч детей</a:t>
            </a:r>
          </a:p>
          <a:p>
            <a:pPr>
              <a:lnSpc>
                <a:spcPct val="90000"/>
              </a:lnSpc>
            </a:pPr>
            <a:r>
              <a:rPr lang="ru-RU" sz="1600" b="1" dirty="0" smtClean="0"/>
              <a:t>в год</a:t>
            </a:r>
            <a:endParaRPr lang="ru-RU" sz="1600" b="1" dirty="0"/>
          </a:p>
        </p:txBody>
      </p:sp>
      <p:sp>
        <p:nvSpPr>
          <p:cNvPr id="22547" name="Text Box 46"/>
          <p:cNvSpPr txBox="1">
            <a:spLocks noChangeArrowheads="1"/>
          </p:cNvSpPr>
          <p:nvPr/>
        </p:nvSpPr>
        <p:spPr bwMode="auto">
          <a:xfrm>
            <a:off x="0" y="1048162"/>
            <a:ext cx="4173537" cy="396875"/>
          </a:xfrm>
          <a:prstGeom prst="rect">
            <a:avLst/>
          </a:prstGeom>
          <a:noFill/>
          <a:ln w="9525">
            <a:noFill/>
            <a:miter lim="800000"/>
            <a:headEnd/>
            <a:tailEnd/>
          </a:ln>
        </p:spPr>
        <p:txBody>
          <a:bodyPr wrap="none">
            <a:spAutoFit/>
          </a:bodyPr>
          <a:lstStyle/>
          <a:p>
            <a:r>
              <a:rPr lang="ru-RU" sz="2000" dirty="0"/>
              <a:t>Расчет по РФ </a:t>
            </a:r>
            <a:r>
              <a:rPr lang="ru-RU" sz="1600" dirty="0"/>
              <a:t>(</a:t>
            </a:r>
            <a:r>
              <a:rPr lang="ru-RU" sz="1800" b="1" u="sng" dirty="0"/>
              <a:t>дети от 0 до 2 лет</a:t>
            </a:r>
            <a:r>
              <a:rPr lang="ru-RU" sz="1600" dirty="0"/>
              <a:t>):</a:t>
            </a:r>
          </a:p>
        </p:txBody>
      </p:sp>
      <p:sp>
        <p:nvSpPr>
          <p:cNvPr id="30" name="Прямоугольник 29"/>
          <p:cNvSpPr/>
          <p:nvPr/>
        </p:nvSpPr>
        <p:spPr>
          <a:xfrm>
            <a:off x="3931718" y="6203195"/>
            <a:ext cx="5220072"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050" dirty="0" smtClean="0">
                <a:solidFill>
                  <a:schemeClr val="tx1"/>
                </a:solidFill>
              </a:rPr>
              <a:t>1. Рекомендации расширенного заседания Совета экспертов на тему «Бремя пневмококковых заболеваний в России», ВСП, 2009,Т.8, №2</a:t>
            </a:r>
          </a:p>
          <a:p>
            <a:r>
              <a:rPr lang="ru-RU" sz="1050" dirty="0" smtClean="0">
                <a:solidFill>
                  <a:schemeClr val="tx1"/>
                </a:solidFill>
              </a:rPr>
              <a:t>2. Методические </a:t>
            </a:r>
            <a:r>
              <a:rPr lang="ru-RU" sz="1050" dirty="0">
                <a:solidFill>
                  <a:schemeClr val="tx1"/>
                </a:solidFill>
              </a:rPr>
              <a:t>рекомендации. МР 3.3.1.0027-11. Эпидемиология и вакцинопрофилактика инфекции, вызываемой </a:t>
            </a:r>
            <a:r>
              <a:rPr lang="en-US" sz="1050" dirty="0">
                <a:solidFill>
                  <a:schemeClr val="tx1"/>
                </a:solidFill>
              </a:rPr>
              <a:t>Streptococcus </a:t>
            </a:r>
            <a:r>
              <a:rPr lang="en-US" sz="1050" dirty="0" err="1" smtClean="0">
                <a:solidFill>
                  <a:schemeClr val="tx1"/>
                </a:solidFill>
              </a:rPr>
              <a:t>pneumoniae</a:t>
            </a:r>
            <a:r>
              <a:rPr lang="en-US" sz="1050" dirty="0">
                <a:solidFill>
                  <a:schemeClr val="tx1"/>
                </a:solidFill>
              </a:rPr>
              <a:t>.</a:t>
            </a:r>
            <a:endParaRPr lang="ru-RU" sz="1050" dirty="0">
              <a:solidFill>
                <a:schemeClr val="tx1"/>
              </a:solidFill>
            </a:endParaRPr>
          </a:p>
        </p:txBody>
      </p:sp>
    </p:spTree>
    <p:extLst>
      <p:ext uri="{BB962C8B-B14F-4D97-AF65-F5344CB8AC3E}">
        <p14:creationId xmlns:p14="http://schemas.microsoft.com/office/powerpoint/2010/main" val="174584250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6"/>
          <p:cNvSpPr txBox="1">
            <a:spLocks noChangeArrowheads="1"/>
          </p:cNvSpPr>
          <p:nvPr/>
        </p:nvSpPr>
        <p:spPr bwMode="auto">
          <a:xfrm>
            <a:off x="0" y="37534"/>
            <a:ext cx="8928962" cy="781752"/>
          </a:xfrm>
          <a:prstGeom prst="rect">
            <a:avLst/>
          </a:prstGeom>
          <a:noFill/>
          <a:ln w="9525">
            <a:noFill/>
            <a:miter lim="800000"/>
            <a:headEnd/>
            <a:tailEnd/>
          </a:ln>
        </p:spPr>
        <p:txBody>
          <a:bodyPr wrap="square">
            <a:spAutoFit/>
          </a:bodyPr>
          <a:lstStyle/>
          <a:p>
            <a:pPr eaLnBrk="0" hangingPunct="0">
              <a:lnSpc>
                <a:spcPct val="80000"/>
              </a:lnSpc>
              <a:buClr>
                <a:schemeClr val="hlink"/>
              </a:buClr>
              <a:buSzPct val="110000"/>
            </a:pPr>
            <a:r>
              <a:rPr lang="ru-RU" sz="2800" b="1" dirty="0">
                <a:latin typeface="+mj-lt"/>
                <a:ea typeface="+mj-ea"/>
                <a:cs typeface="+mj-cs"/>
              </a:rPr>
              <a:t>Основные возбудители</a:t>
            </a:r>
            <a:r>
              <a:rPr lang="en-US" sz="2800" b="1" dirty="0">
                <a:latin typeface="+mj-lt"/>
                <a:ea typeface="+mj-ea"/>
                <a:cs typeface="+mj-cs"/>
              </a:rPr>
              <a:t> </a:t>
            </a:r>
            <a:r>
              <a:rPr lang="ru-RU" sz="2800" b="1" dirty="0" smtClean="0">
                <a:latin typeface="+mj-lt"/>
                <a:ea typeface="+mj-ea"/>
                <a:cs typeface="+mj-cs"/>
              </a:rPr>
              <a:t>бактериальных </a:t>
            </a:r>
          </a:p>
          <a:p>
            <a:pPr eaLnBrk="0" hangingPunct="0">
              <a:lnSpc>
                <a:spcPct val="80000"/>
              </a:lnSpc>
              <a:buClr>
                <a:schemeClr val="hlink"/>
              </a:buClr>
              <a:buSzPct val="110000"/>
            </a:pPr>
            <a:r>
              <a:rPr lang="ru-RU" sz="2800" b="1" dirty="0" smtClean="0">
                <a:latin typeface="+mj-lt"/>
                <a:ea typeface="+mj-ea"/>
                <a:cs typeface="+mj-cs"/>
              </a:rPr>
              <a:t>гнойных менингитов </a:t>
            </a:r>
            <a:r>
              <a:rPr lang="ru-RU" sz="2800" b="1" dirty="0">
                <a:latin typeface="+mj-lt"/>
                <a:ea typeface="+mj-ea"/>
                <a:cs typeface="+mj-cs"/>
              </a:rPr>
              <a:t>в РФ</a:t>
            </a:r>
          </a:p>
        </p:txBody>
      </p:sp>
      <p:graphicFrame>
        <p:nvGraphicFramePr>
          <p:cNvPr id="336047" name="Group 175"/>
          <p:cNvGraphicFramePr>
            <a:graphicFrameLocks noGrp="1"/>
          </p:cNvGraphicFramePr>
          <p:nvPr>
            <p:ph/>
            <p:extLst>
              <p:ext uri="{D42A27DB-BD31-4B8C-83A1-F6EECF244321}">
                <p14:modId xmlns:p14="http://schemas.microsoft.com/office/powerpoint/2010/main" val="4198606658"/>
              </p:ext>
            </p:extLst>
          </p:nvPr>
        </p:nvGraphicFramePr>
        <p:xfrm>
          <a:off x="179819" y="1412776"/>
          <a:ext cx="8569323" cy="3096344"/>
        </p:xfrm>
        <a:graphic>
          <a:graphicData uri="http://schemas.openxmlformats.org/drawingml/2006/table">
            <a:tbl>
              <a:tblPr/>
              <a:tblGrid>
                <a:gridCol w="2142845"/>
                <a:gridCol w="2213565"/>
                <a:gridCol w="2010737"/>
                <a:gridCol w="2202176"/>
              </a:tblGrid>
              <a:tr h="910941">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1800" b="1" i="0" u="none" strike="noStrike" cap="none" normalizeH="0" baseline="0" dirty="0" smtClean="0">
                          <a:ln>
                            <a:noFill/>
                          </a:ln>
                          <a:solidFill>
                            <a:schemeClr val="tx1"/>
                          </a:solidFill>
                          <a:effectLst/>
                          <a:latin typeface="+mn-lt"/>
                        </a:rPr>
                        <a:t>Возбудители</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1800" b="1" i="0" u="none" strike="noStrike" cap="none" normalizeH="0" baseline="0" dirty="0" smtClean="0">
                          <a:ln>
                            <a:noFill/>
                          </a:ln>
                          <a:solidFill>
                            <a:schemeClr val="tx1"/>
                          </a:solidFill>
                          <a:effectLst/>
                          <a:latin typeface="+mn-lt"/>
                        </a:rPr>
                        <a:t>Частота встречаемости</a:t>
                      </a:r>
                      <a:endParaRPr kumimoji="0" lang="ru-RU" sz="1800" b="1" i="0" u="none" strike="noStrike" cap="none" normalizeH="0" baseline="3000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1800" b="1" i="0" u="none" strike="noStrike" cap="none" normalizeH="0" baseline="0" dirty="0" smtClean="0">
                          <a:ln>
                            <a:noFill/>
                          </a:ln>
                          <a:solidFill>
                            <a:schemeClr val="tx1"/>
                          </a:solidFill>
                          <a:effectLst/>
                          <a:latin typeface="+mn-lt"/>
                        </a:rPr>
                        <a:t>Летальность</a:t>
                      </a:r>
                      <a:endParaRPr kumimoji="0" lang="ru-RU" sz="1800" b="1" i="0" u="none" strike="noStrike" cap="none" normalizeH="0" baseline="3000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1800" b="1" i="0" u="none" strike="noStrike" cap="none" normalizeH="0" baseline="0" dirty="0" err="1" smtClean="0">
                          <a:ln>
                            <a:noFill/>
                          </a:ln>
                          <a:solidFill>
                            <a:schemeClr val="tx1"/>
                          </a:solidFill>
                          <a:effectLst/>
                          <a:latin typeface="+mn-lt"/>
                        </a:rPr>
                        <a:t>Инвалидизация</a:t>
                      </a:r>
                      <a:endParaRPr kumimoji="0" lang="ru-RU" sz="1800" b="1"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7945">
                <a:tc>
                  <a:txBody>
                    <a:body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en-US" sz="2000" b="1" i="0" u="none" strike="noStrike" cap="none" normalizeH="0" baseline="0" dirty="0" err="1" smtClean="0">
                          <a:ln>
                            <a:noFill/>
                          </a:ln>
                          <a:solidFill>
                            <a:schemeClr val="tx1"/>
                          </a:solidFill>
                          <a:effectLst/>
                          <a:latin typeface="+mn-lt"/>
                        </a:rPr>
                        <a:t>N.meningitidis</a:t>
                      </a:r>
                      <a:endParaRPr kumimoji="0" lang="ru-RU" sz="2000" b="1" i="0" u="none" strike="noStrike" cap="none" normalizeH="0" baseline="0" dirty="0" smtClean="0">
                        <a:ln>
                          <a:noFill/>
                        </a:ln>
                        <a:solidFill>
                          <a:schemeClr val="tx1"/>
                        </a:solidFill>
                        <a:effectLst/>
                        <a:latin typeface="+mn-lt"/>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2000" b="1" i="0" u="none" strike="noStrike" cap="none" normalizeH="0" baseline="0" dirty="0" smtClean="0">
                          <a:ln>
                            <a:noFill/>
                          </a:ln>
                          <a:solidFill>
                            <a:schemeClr val="tx1"/>
                          </a:solidFill>
                          <a:effectLst/>
                          <a:latin typeface="+mn-lt"/>
                        </a:rPr>
                        <a:t>54%</a:t>
                      </a:r>
                      <a:r>
                        <a:rPr kumimoji="0" lang="ru-RU" sz="2000" b="1" i="0" u="none" strike="noStrike" cap="none" normalizeH="0" baseline="30000" dirty="0" smtClean="0">
                          <a:ln>
                            <a:noFill/>
                          </a:ln>
                          <a:solidFill>
                            <a:schemeClr val="tx1"/>
                          </a:solidFill>
                          <a:effectLst/>
                          <a:latin typeface="+mn-lt"/>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2000" b="1" i="0" u="none" strike="noStrike" cap="none" normalizeH="0" baseline="0" dirty="0" smtClean="0">
                          <a:ln>
                            <a:noFill/>
                          </a:ln>
                          <a:solidFill>
                            <a:schemeClr val="tx1"/>
                          </a:solidFill>
                          <a:effectLst/>
                          <a:latin typeface="+mn-lt"/>
                        </a:rPr>
                        <a:t>9-11% </a:t>
                      </a:r>
                      <a:r>
                        <a:rPr kumimoji="0" lang="ru-RU" sz="2000" b="1" i="0" u="none" strike="noStrike" cap="none" normalizeH="0" baseline="30000" dirty="0" smtClean="0">
                          <a:ln>
                            <a:noFill/>
                          </a:ln>
                          <a:solidFill>
                            <a:schemeClr val="tx1"/>
                          </a:solidFill>
                          <a:effectLst/>
                          <a:latin typeface="+mn-lt"/>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2000" b="1" i="0" u="none" strike="noStrike" cap="none" normalizeH="0" baseline="0" dirty="0" smtClean="0">
                          <a:ln>
                            <a:noFill/>
                          </a:ln>
                          <a:solidFill>
                            <a:schemeClr val="tx1"/>
                          </a:solidFill>
                          <a:effectLst/>
                          <a:latin typeface="+mn-lt"/>
                        </a:rPr>
                        <a:t>До 20%</a:t>
                      </a:r>
                      <a:r>
                        <a:rPr kumimoji="0" lang="en-US" sz="2000" b="1" i="0" u="none" strike="noStrike" cap="none" normalizeH="0" baseline="0" dirty="0" smtClean="0">
                          <a:ln>
                            <a:noFill/>
                          </a:ln>
                          <a:solidFill>
                            <a:schemeClr val="tx1"/>
                          </a:solidFill>
                          <a:effectLst/>
                          <a:latin typeface="+mn-lt"/>
                        </a:rPr>
                        <a:t> </a:t>
                      </a:r>
                      <a:r>
                        <a:rPr kumimoji="0" lang="en-US" sz="2000" b="1" i="0" u="none" strike="noStrike" cap="none" normalizeH="0" baseline="30000" dirty="0" smtClean="0">
                          <a:ln>
                            <a:noFill/>
                          </a:ln>
                          <a:solidFill>
                            <a:schemeClr val="tx1"/>
                          </a:solidFill>
                          <a:effectLst/>
                          <a:latin typeface="+mn-lt"/>
                        </a:rPr>
                        <a:t>2</a:t>
                      </a:r>
                      <a:endParaRPr kumimoji="0" lang="ru-RU" sz="2000" b="1" i="0" u="none" strike="noStrike" cap="none" normalizeH="0" baseline="3000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9513">
                <a:tc>
                  <a:txBody>
                    <a:body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en-US" sz="2000" b="1" i="0" u="none" strike="noStrike" cap="none" normalizeH="0" baseline="0" dirty="0" err="1" smtClean="0">
                          <a:ln>
                            <a:noFill/>
                          </a:ln>
                          <a:solidFill>
                            <a:schemeClr val="tx1"/>
                          </a:solidFill>
                          <a:effectLst/>
                          <a:latin typeface="+mn-lt"/>
                        </a:rPr>
                        <a:t>H.influenzae</a:t>
                      </a:r>
                      <a:r>
                        <a:rPr kumimoji="0" lang="en-US" sz="2000" b="1" i="0" u="none" strike="noStrike" cap="none" normalizeH="0" baseline="0" dirty="0" smtClean="0">
                          <a:ln>
                            <a:noFill/>
                          </a:ln>
                          <a:solidFill>
                            <a:schemeClr val="tx1"/>
                          </a:solidFill>
                          <a:effectLst/>
                          <a:latin typeface="+mn-lt"/>
                        </a:rPr>
                        <a:t> </a:t>
                      </a:r>
                      <a:r>
                        <a:rPr kumimoji="0" lang="ru-RU" sz="2000" b="1" i="0" u="none" strike="noStrike" cap="none" normalizeH="0" baseline="0" dirty="0" smtClean="0">
                          <a:ln>
                            <a:noFill/>
                          </a:ln>
                          <a:solidFill>
                            <a:schemeClr val="tx1"/>
                          </a:solidFill>
                          <a:effectLst/>
                          <a:latin typeface="+mn-lt"/>
                        </a:rPr>
                        <a:t>тип</a:t>
                      </a:r>
                      <a:r>
                        <a:rPr kumimoji="0" lang="en-US" sz="2000" b="1" i="0" u="none" strike="noStrike" cap="none" normalizeH="0" baseline="0" dirty="0" smtClean="0">
                          <a:ln>
                            <a:noFill/>
                          </a:ln>
                          <a:solidFill>
                            <a:schemeClr val="tx1"/>
                          </a:solidFill>
                          <a:effectLst/>
                          <a:latin typeface="+mn-lt"/>
                        </a:rPr>
                        <a:t> b</a:t>
                      </a:r>
                      <a:endParaRPr kumimoji="0" lang="ru-RU" sz="2000" b="1" i="0" u="none" strike="noStrike" cap="none" normalizeH="0" baseline="0" dirty="0" smtClean="0">
                        <a:ln>
                          <a:noFill/>
                        </a:ln>
                        <a:solidFill>
                          <a:schemeClr val="tx1"/>
                        </a:solidFill>
                        <a:effectLst/>
                        <a:latin typeface="+mn-lt"/>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2000" b="1" i="0" u="none" strike="noStrike" cap="none" normalizeH="0" baseline="0" dirty="0" smtClean="0">
                          <a:ln>
                            <a:noFill/>
                          </a:ln>
                          <a:solidFill>
                            <a:schemeClr val="tx1"/>
                          </a:solidFill>
                          <a:effectLst/>
                          <a:latin typeface="+mn-lt"/>
                        </a:rPr>
                        <a:t>9% </a:t>
                      </a:r>
                      <a:r>
                        <a:rPr kumimoji="0" lang="ru-RU" sz="2000" b="1" i="0" u="none" strike="noStrike" cap="none" normalizeH="0" baseline="30000" dirty="0" smtClean="0">
                          <a:ln>
                            <a:noFill/>
                          </a:ln>
                          <a:solidFill>
                            <a:schemeClr val="tx1"/>
                          </a:solidFill>
                          <a:effectLst/>
                          <a:latin typeface="+mn-lt"/>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2000" b="1" i="0" u="none" strike="noStrike" cap="none" normalizeH="0" baseline="0" dirty="0" smtClean="0">
                          <a:ln>
                            <a:noFill/>
                          </a:ln>
                          <a:solidFill>
                            <a:schemeClr val="tx1"/>
                          </a:solidFill>
                          <a:effectLst/>
                          <a:latin typeface="+mn-lt"/>
                        </a:rPr>
                        <a:t>3-6% </a:t>
                      </a:r>
                      <a:r>
                        <a:rPr kumimoji="0" lang="ru-RU" sz="2000" b="1" i="0" u="none" strike="noStrike" cap="none" normalizeH="0" baseline="30000" dirty="0" smtClean="0">
                          <a:ln>
                            <a:noFill/>
                          </a:ln>
                          <a:solidFill>
                            <a:schemeClr val="tx1"/>
                          </a:solidFill>
                          <a:effectLst/>
                          <a:latin typeface="+mn-lt"/>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2000" b="1" i="0" u="none" strike="noStrike" cap="none" normalizeH="0" baseline="0" dirty="0" smtClean="0">
                          <a:ln>
                            <a:noFill/>
                          </a:ln>
                          <a:solidFill>
                            <a:schemeClr val="tx1"/>
                          </a:solidFill>
                          <a:effectLst/>
                          <a:latin typeface="+mn-lt"/>
                        </a:rPr>
                        <a:t>До 20% </a:t>
                      </a:r>
                      <a:r>
                        <a:rPr kumimoji="0" lang="en-US" sz="2000" b="1" i="0" u="none" strike="noStrike" cap="none" normalizeH="0" baseline="30000" dirty="0" smtClean="0">
                          <a:ln>
                            <a:noFill/>
                          </a:ln>
                          <a:solidFill>
                            <a:schemeClr val="tx1"/>
                          </a:solidFill>
                          <a:effectLst/>
                          <a:latin typeface="+mn-lt"/>
                        </a:rPr>
                        <a:t>3</a:t>
                      </a:r>
                      <a:endParaRPr kumimoji="0" lang="ru-RU" sz="2000" b="1" i="0" u="none" strike="noStrike" cap="none" normalizeH="0" baseline="3000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7945">
                <a:tc>
                  <a:txBody>
                    <a:body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en-US" sz="2000" b="1" i="0" u="none" strike="noStrike" cap="none" normalizeH="0" baseline="0" dirty="0" err="1" smtClean="0">
                          <a:ln>
                            <a:noFill/>
                          </a:ln>
                          <a:solidFill>
                            <a:srgbClr val="FF0000"/>
                          </a:solidFill>
                          <a:effectLst/>
                          <a:latin typeface="+mn-lt"/>
                        </a:rPr>
                        <a:t>St.pneumoniae</a:t>
                      </a:r>
                      <a:endParaRPr kumimoji="0" lang="ru-RU" sz="2000" b="1" i="0" u="none" strike="noStrike" cap="none" normalizeH="0" baseline="0" dirty="0" smtClean="0">
                        <a:ln>
                          <a:noFill/>
                        </a:ln>
                        <a:solidFill>
                          <a:srgbClr val="FF0000"/>
                        </a:solidFill>
                        <a:effectLst/>
                        <a:latin typeface="+mn-lt"/>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2000" b="1" i="0" u="none" strike="noStrike" cap="none" normalizeH="0" baseline="0" dirty="0" smtClean="0">
                          <a:ln>
                            <a:noFill/>
                          </a:ln>
                          <a:solidFill>
                            <a:srgbClr val="FF0000"/>
                          </a:solidFill>
                          <a:effectLst/>
                          <a:latin typeface="+mn-lt"/>
                        </a:rPr>
                        <a:t>до 22% </a:t>
                      </a:r>
                      <a:r>
                        <a:rPr kumimoji="0" lang="ru-RU" sz="2000" b="1" i="0" u="none" strike="noStrike" cap="none" normalizeH="0" baseline="30000" dirty="0" smtClean="0">
                          <a:ln>
                            <a:noFill/>
                          </a:ln>
                          <a:solidFill>
                            <a:srgbClr val="FF0000"/>
                          </a:solidFill>
                          <a:effectLst/>
                          <a:latin typeface="+mn-lt"/>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2000" b="1" i="0" u="none" strike="noStrike" cap="none" normalizeH="0" baseline="0" dirty="0" smtClean="0">
                          <a:ln>
                            <a:noFill/>
                          </a:ln>
                          <a:solidFill>
                            <a:srgbClr val="FF0000"/>
                          </a:solidFill>
                          <a:effectLst/>
                          <a:latin typeface="+mn-lt"/>
                        </a:rPr>
                        <a:t>до 29% </a:t>
                      </a:r>
                      <a:r>
                        <a:rPr kumimoji="0" lang="ru-RU" sz="2000" b="1" i="0" u="none" strike="noStrike" cap="none" normalizeH="0" baseline="30000" dirty="0" smtClean="0">
                          <a:ln>
                            <a:noFill/>
                          </a:ln>
                          <a:solidFill>
                            <a:srgbClr val="FF0000"/>
                          </a:solidFill>
                          <a:effectLst/>
                          <a:latin typeface="+mn-lt"/>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10000"/>
                        <a:buFont typeface="Wingdings" pitchFamily="2" charset="2"/>
                        <a:buNone/>
                        <a:tabLst/>
                      </a:pPr>
                      <a:r>
                        <a:rPr kumimoji="0" lang="ru-RU" sz="2000" b="1" i="0" u="none" strike="noStrike" cap="none" normalizeH="0" baseline="0" dirty="0" smtClean="0">
                          <a:ln>
                            <a:noFill/>
                          </a:ln>
                          <a:solidFill>
                            <a:srgbClr val="FF0000"/>
                          </a:solidFill>
                          <a:effectLst/>
                          <a:latin typeface="+mn-lt"/>
                        </a:rPr>
                        <a:t>До 60% </a:t>
                      </a:r>
                      <a:r>
                        <a:rPr kumimoji="0" lang="en-US" sz="2000" b="1" i="0" u="none" strike="noStrike" cap="none" normalizeH="0" baseline="30000" dirty="0" smtClean="0">
                          <a:ln>
                            <a:noFill/>
                          </a:ln>
                          <a:solidFill>
                            <a:srgbClr val="FF0000"/>
                          </a:solidFill>
                          <a:effectLst/>
                          <a:latin typeface="+mn-lt"/>
                        </a:rPr>
                        <a:t>4</a:t>
                      </a:r>
                      <a:endParaRPr kumimoji="0" lang="ru-RU" sz="2000" b="1" i="0" u="none" strike="noStrike" cap="none" normalizeH="0" baseline="30000" dirty="0" smtClean="0">
                        <a:ln>
                          <a:noFill/>
                        </a:ln>
                        <a:solidFill>
                          <a:srgbClr val="FF0000"/>
                        </a:solidFill>
                        <a:effectLst/>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6905" name="Picture 2" descr="выбухание большого родничка"/>
          <p:cNvPicPr>
            <a:picLocks noChangeAspect="1" noChangeArrowheads="1"/>
          </p:cNvPicPr>
          <p:nvPr/>
        </p:nvPicPr>
        <p:blipFill>
          <a:blip r:embed="rId3" cstate="print"/>
          <a:srcRect l="5354" t="19055" r="12520"/>
          <a:stretch>
            <a:fillRect/>
          </a:stretch>
        </p:blipFill>
        <p:spPr bwMode="auto">
          <a:xfrm>
            <a:off x="6156176" y="4653136"/>
            <a:ext cx="2772786" cy="2049386"/>
          </a:xfrm>
          <a:prstGeom prst="rect">
            <a:avLst/>
          </a:prstGeom>
          <a:noFill/>
          <a:ln w="9525">
            <a:noFill/>
            <a:miter lim="800000"/>
            <a:headEnd/>
            <a:tailEnd/>
          </a:ln>
        </p:spPr>
      </p:pic>
      <p:sp>
        <p:nvSpPr>
          <p:cNvPr id="6" name="Прямоугольник 5"/>
          <p:cNvSpPr/>
          <p:nvPr/>
        </p:nvSpPr>
        <p:spPr>
          <a:xfrm>
            <a:off x="0" y="5013176"/>
            <a:ext cx="5976664" cy="18448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ru-RU" sz="900" dirty="0" smtClean="0">
                <a:solidFill>
                  <a:srgbClr val="003300"/>
                </a:solidFill>
                <a:latin typeface="Arial" pitchFamily="34" charset="0"/>
              </a:rPr>
              <a:t>1. Королёва М.А. Эпидемиологический мониторинг за гнойными бактериальными менингитами в Российской Федерации. </a:t>
            </a:r>
            <a:r>
              <a:rPr lang="ru-RU" sz="900" dirty="0" err="1" smtClean="0">
                <a:solidFill>
                  <a:srgbClr val="003300"/>
                </a:solidFill>
                <a:latin typeface="Arial" pitchFamily="34" charset="0"/>
              </a:rPr>
              <a:t>Автореф</a:t>
            </a:r>
            <a:r>
              <a:rPr lang="ru-RU" sz="900" dirty="0" smtClean="0">
                <a:solidFill>
                  <a:srgbClr val="003300"/>
                </a:solidFill>
                <a:latin typeface="Arial" pitchFamily="34" charset="0"/>
              </a:rPr>
              <a:t>. </a:t>
            </a:r>
            <a:r>
              <a:rPr lang="ru-RU" sz="900" dirty="0" err="1" smtClean="0">
                <a:solidFill>
                  <a:srgbClr val="003300"/>
                </a:solidFill>
                <a:latin typeface="Arial" pitchFamily="34" charset="0"/>
              </a:rPr>
              <a:t>дисс</a:t>
            </a:r>
            <a:r>
              <a:rPr lang="ru-RU" sz="900" dirty="0" smtClean="0">
                <a:solidFill>
                  <a:srgbClr val="003300"/>
                </a:solidFill>
                <a:latin typeface="Arial" pitchFamily="34" charset="0"/>
              </a:rPr>
              <a:t>. … канд. мед. наук. М., 2014.-24 с.</a:t>
            </a:r>
            <a:endParaRPr lang="ru-RU" sz="900" dirty="0">
              <a:solidFill>
                <a:srgbClr val="003300"/>
              </a:solidFill>
              <a:latin typeface="Arial" pitchFamily="34" charset="0"/>
            </a:endParaRPr>
          </a:p>
          <a:p>
            <a:r>
              <a:rPr lang="ru-RU" sz="900" dirty="0" smtClean="0">
                <a:solidFill>
                  <a:srgbClr val="003300"/>
                </a:solidFill>
                <a:latin typeface="Arial" pitchFamily="34" charset="0"/>
              </a:rPr>
              <a:t>2. Лабораторная </a:t>
            </a:r>
            <a:r>
              <a:rPr lang="ru-RU" sz="900" dirty="0">
                <a:solidFill>
                  <a:srgbClr val="003300"/>
                </a:solidFill>
                <a:latin typeface="Arial" pitchFamily="34" charset="0"/>
              </a:rPr>
              <a:t>диагностика менингококковой инфекции и гнойных бактериальных менингитов. Методические указания. МУК 4.2.1887-04.</a:t>
            </a:r>
          </a:p>
          <a:p>
            <a:r>
              <a:rPr lang="ru-RU" sz="900" dirty="0" smtClean="0">
                <a:solidFill>
                  <a:srgbClr val="003300"/>
                </a:solidFill>
                <a:latin typeface="Arial" pitchFamily="34" charset="0"/>
              </a:rPr>
              <a:t>3. </a:t>
            </a:r>
            <a:r>
              <a:rPr lang="ru-RU" sz="900" dirty="0" err="1" smtClean="0">
                <a:solidFill>
                  <a:srgbClr val="003300"/>
                </a:solidFill>
                <a:latin typeface="Arial" pitchFamily="34" charset="0"/>
              </a:rPr>
              <a:t>Костинов</a:t>
            </a:r>
            <a:r>
              <a:rPr lang="ru-RU" sz="900" dirty="0" smtClean="0">
                <a:solidFill>
                  <a:srgbClr val="003300"/>
                </a:solidFill>
                <a:latin typeface="Arial" pitchFamily="34" charset="0"/>
              </a:rPr>
              <a:t> </a:t>
            </a:r>
            <a:r>
              <a:rPr lang="ru-RU" sz="900" dirty="0">
                <a:solidFill>
                  <a:srgbClr val="003300"/>
                </a:solidFill>
                <a:latin typeface="Arial" pitchFamily="34" charset="0"/>
              </a:rPr>
              <a:t>М.П. и др. </a:t>
            </a:r>
            <a:r>
              <a:rPr lang="ru-RU" sz="900" dirty="0" err="1">
                <a:solidFill>
                  <a:srgbClr val="003300"/>
                </a:solidFill>
                <a:latin typeface="Arial" pitchFamily="34" charset="0"/>
              </a:rPr>
              <a:t>Фармакоэкономический</a:t>
            </a:r>
            <a:r>
              <a:rPr lang="ru-RU" sz="900" dirty="0">
                <a:solidFill>
                  <a:srgbClr val="003300"/>
                </a:solidFill>
                <a:latin typeface="Arial" pitchFamily="34" charset="0"/>
              </a:rPr>
              <a:t> эффект вакцинации против пневмококковой и гемофильной типа b инфекций. Бюллетень Вакцинация. 2009. </a:t>
            </a:r>
            <a:r>
              <a:rPr lang="en-US" sz="900" dirty="0">
                <a:solidFill>
                  <a:srgbClr val="003300"/>
                </a:solidFill>
                <a:latin typeface="Arial" pitchFamily="34" charset="0"/>
              </a:rPr>
              <a:t>N</a:t>
            </a:r>
            <a:r>
              <a:rPr lang="ru-RU" sz="900" dirty="0">
                <a:solidFill>
                  <a:srgbClr val="003300"/>
                </a:solidFill>
                <a:latin typeface="Arial" pitchFamily="34" charset="0"/>
              </a:rPr>
              <a:t>2.</a:t>
            </a:r>
          </a:p>
          <a:p>
            <a:r>
              <a:rPr lang="en-US" sz="900" dirty="0">
                <a:solidFill>
                  <a:srgbClr val="003300"/>
                </a:solidFill>
                <a:latin typeface="Arial" pitchFamily="34" charset="0"/>
              </a:rPr>
              <a:t>4</a:t>
            </a:r>
            <a:r>
              <a:rPr lang="ru-RU" sz="900" dirty="0" smtClean="0">
                <a:solidFill>
                  <a:srgbClr val="003300"/>
                </a:solidFill>
                <a:latin typeface="Arial" pitchFamily="34" charset="0"/>
              </a:rPr>
              <a:t>. </a:t>
            </a:r>
            <a:r>
              <a:rPr lang="ru-RU" sz="900" dirty="0" err="1" smtClean="0">
                <a:solidFill>
                  <a:srgbClr val="003300"/>
                </a:solidFill>
                <a:latin typeface="Arial" pitchFamily="34" charset="0"/>
              </a:rPr>
              <a:t>Г.П.Мартынова</a:t>
            </a:r>
            <a:r>
              <a:rPr lang="ru-RU" sz="900" dirty="0" smtClean="0">
                <a:solidFill>
                  <a:srgbClr val="003300"/>
                </a:solidFill>
                <a:latin typeface="Arial" pitchFamily="34" charset="0"/>
              </a:rPr>
              <a:t>, </a:t>
            </a:r>
            <a:r>
              <a:rPr lang="ru-RU" sz="900" dirty="0" err="1" smtClean="0">
                <a:solidFill>
                  <a:srgbClr val="003300"/>
                </a:solidFill>
                <a:latin typeface="Arial" pitchFamily="34" charset="0"/>
              </a:rPr>
              <a:t>Л.А.Гульман</a:t>
            </a:r>
            <a:r>
              <a:rPr lang="ru-RU" sz="900" dirty="0" smtClean="0">
                <a:solidFill>
                  <a:srgbClr val="003300"/>
                </a:solidFill>
                <a:latin typeface="Arial" pitchFamily="34" charset="0"/>
              </a:rPr>
              <a:t>. Клиника, течение и исходы гнойного </a:t>
            </a:r>
            <a:r>
              <a:rPr lang="ru-RU" sz="900" dirty="0" err="1" smtClean="0">
                <a:solidFill>
                  <a:srgbClr val="003300"/>
                </a:solidFill>
                <a:latin typeface="Arial" pitchFamily="34" charset="0"/>
              </a:rPr>
              <a:t>менингоэнцефалита</a:t>
            </a:r>
            <a:r>
              <a:rPr lang="ru-RU" sz="900" dirty="0" smtClean="0">
                <a:solidFill>
                  <a:srgbClr val="003300"/>
                </a:solidFill>
                <a:latin typeface="Arial" pitchFamily="34" charset="0"/>
              </a:rPr>
              <a:t> пневмококковой этиологии у детей. Вопросы современной педиатрии, 2010.</a:t>
            </a:r>
            <a:endParaRPr lang="en-US" sz="900" dirty="0" smtClean="0">
              <a:solidFill>
                <a:srgbClr val="003300"/>
              </a:solidFill>
              <a:latin typeface="Arial" pitchFamily="34" charset="0"/>
            </a:endParaRPr>
          </a:p>
        </p:txBody>
      </p:sp>
      <p:pic>
        <p:nvPicPr>
          <p:cNvPr id="9" name="Picture 2" descr="http://www.chitalnya.ru/upload2/863/c2a6b452de240c9966f5dcf9bcfee5f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583" y="0"/>
            <a:ext cx="1198002" cy="105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801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9" name="Picture 2" descr="http://www.chitalnya.ru/upload2/863/c2a6b452de240c9966f5dcf9bcfee5f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7583" y="0"/>
            <a:ext cx="1198002" cy="1058235"/>
          </a:xfrm>
          <a:prstGeom prst="rect">
            <a:avLst/>
          </a:prstGeom>
          <a:noFill/>
          <a:extLst>
            <a:ext uri="{909E8E84-426E-40DD-AFC4-6F175D3DCCD1}">
              <a14:hiddenFill xmlns:a14="http://schemas.microsoft.com/office/drawing/2010/main">
                <a:solidFill>
                  <a:srgbClr val="FFFFFF"/>
                </a:solidFill>
              </a14:hiddenFill>
            </a:ext>
          </a:extLst>
        </p:spPr>
      </p:pic>
      <p:sp>
        <p:nvSpPr>
          <p:cNvPr id="313" name="Shape 313"/>
          <p:cNvSpPr txBox="1">
            <a:spLocks noGrp="1"/>
          </p:cNvSpPr>
          <p:nvPr>
            <p:ph type="title"/>
          </p:nvPr>
        </p:nvSpPr>
        <p:spPr>
          <a:xfrm>
            <a:off x="-15237" y="0"/>
            <a:ext cx="7963566" cy="1169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ru-RU" sz="1800" dirty="0" smtClean="0">
                <a:solidFill>
                  <a:schemeClr val="tx1"/>
                </a:solidFill>
                <a:ea typeface="Arial"/>
                <a:cs typeface="Arial"/>
                <a:sym typeface="Arial"/>
              </a:rPr>
              <a:t>Доля </a:t>
            </a:r>
            <a:r>
              <a:rPr lang="en-US" sz="1800" b="1" i="0" u="none" strike="noStrike" cap="none" baseline="0" dirty="0" smtClean="0">
                <a:solidFill>
                  <a:schemeClr val="tx1"/>
                </a:solidFill>
                <a:ea typeface="Arial"/>
                <a:cs typeface="Arial"/>
                <a:sym typeface="Arial"/>
              </a:rPr>
              <a:t>пневмококковых </a:t>
            </a:r>
            <a:r>
              <a:rPr lang="en-US" sz="1800" b="1" i="0" u="none" strike="noStrike" cap="none" baseline="0" dirty="0" err="1" smtClean="0">
                <a:solidFill>
                  <a:schemeClr val="tx1"/>
                </a:solidFill>
                <a:ea typeface="Arial"/>
                <a:cs typeface="Arial"/>
                <a:sym typeface="Arial"/>
              </a:rPr>
              <a:t>менингитов</a:t>
            </a:r>
            <a:r>
              <a:rPr lang="ru-RU" sz="1800" b="1" i="0" u="none" strike="noStrike" cap="none" baseline="0" dirty="0" smtClean="0">
                <a:solidFill>
                  <a:schemeClr val="tx1"/>
                </a:solidFill>
                <a:ea typeface="Arial"/>
                <a:cs typeface="Arial"/>
                <a:sym typeface="Arial"/>
              </a:rPr>
              <a:t> </a:t>
            </a:r>
            <a:r>
              <a:rPr lang="ru-RU" sz="1800" dirty="0" smtClean="0">
                <a:solidFill>
                  <a:schemeClr val="tx1"/>
                </a:solidFill>
                <a:ea typeface="Arial"/>
                <a:cs typeface="Arial"/>
                <a:sym typeface="Arial"/>
              </a:rPr>
              <a:t>в общей структуре смертности от менингитов </a:t>
            </a:r>
            <a:r>
              <a:rPr lang="en-US" sz="1800" b="1" i="0" u="none" strike="noStrike" cap="none" baseline="0" dirty="0" smtClean="0">
                <a:solidFill>
                  <a:schemeClr val="tx1"/>
                </a:solidFill>
                <a:ea typeface="Arial"/>
                <a:cs typeface="Arial"/>
                <a:sym typeface="Arial"/>
              </a:rPr>
              <a:t>в РФ</a:t>
            </a:r>
            <a:r>
              <a:rPr lang="ru-RU" sz="1800" b="1" i="0" u="none" strike="noStrike" cap="none" baseline="0" dirty="0" smtClean="0">
                <a:solidFill>
                  <a:schemeClr val="tx1"/>
                </a:solidFill>
                <a:ea typeface="Arial"/>
                <a:cs typeface="Arial"/>
                <a:sym typeface="Arial"/>
              </a:rPr>
              <a:t> </a:t>
            </a:r>
            <a:r>
              <a:rPr lang="en-US" sz="1800" b="1" i="0" u="none" strike="noStrike" cap="none" baseline="0" dirty="0" smtClean="0">
                <a:solidFill>
                  <a:schemeClr val="tx1"/>
                </a:solidFill>
                <a:ea typeface="Arial"/>
                <a:cs typeface="Arial"/>
                <a:sym typeface="Arial"/>
              </a:rPr>
              <a:t>(2003-2006 </a:t>
            </a:r>
            <a:r>
              <a:rPr lang="en-US" sz="1800" b="1" i="0" u="none" strike="noStrike" cap="none" baseline="0" dirty="0" err="1">
                <a:solidFill>
                  <a:schemeClr val="tx1"/>
                </a:solidFill>
                <a:ea typeface="Arial"/>
                <a:cs typeface="Arial"/>
                <a:sym typeface="Arial"/>
              </a:rPr>
              <a:t>гг</a:t>
            </a:r>
            <a:r>
              <a:rPr lang="en-US" sz="1800" b="1" i="0" u="none" strike="noStrike" cap="none" baseline="0" dirty="0" smtClean="0">
                <a:solidFill>
                  <a:schemeClr val="tx1"/>
                </a:solidFill>
                <a:ea typeface="Arial"/>
                <a:cs typeface="Arial"/>
                <a:sym typeface="Arial"/>
              </a:rPr>
              <a:t>.)</a:t>
            </a:r>
            <a:r>
              <a:rPr lang="ru-RU" sz="1800" b="1" i="0" u="none" strike="noStrike" cap="none" baseline="0" dirty="0" smtClean="0">
                <a:solidFill>
                  <a:schemeClr val="tx1"/>
                </a:solidFill>
                <a:ea typeface="Arial"/>
                <a:cs typeface="Arial"/>
                <a:sym typeface="Arial"/>
              </a:rPr>
              <a:t> </a:t>
            </a:r>
            <a:r>
              <a:rPr lang="en-US" sz="1800" b="1" i="0" u="none" strike="noStrike" cap="none" baseline="0" dirty="0" smtClean="0">
                <a:solidFill>
                  <a:schemeClr val="tx1"/>
                </a:solidFill>
                <a:ea typeface="Arial"/>
                <a:cs typeface="Arial"/>
                <a:sym typeface="Arial"/>
              </a:rPr>
              <a:t>n=1265 </a:t>
            </a:r>
            <a:r>
              <a:rPr lang="en-US" sz="1800" b="1" i="0" u="none" strike="noStrike" cap="none" baseline="0" dirty="0" err="1">
                <a:solidFill>
                  <a:schemeClr val="tx1"/>
                </a:solidFill>
                <a:ea typeface="Arial"/>
                <a:cs typeface="Arial"/>
                <a:sym typeface="Arial"/>
              </a:rPr>
              <a:t>из</a:t>
            </a:r>
            <a:r>
              <a:rPr lang="en-US" sz="1800" b="1" i="0" u="none" strike="noStrike" cap="none" baseline="0" dirty="0">
                <a:solidFill>
                  <a:schemeClr val="tx1"/>
                </a:solidFill>
                <a:ea typeface="Arial"/>
                <a:cs typeface="Arial"/>
                <a:sym typeface="Arial"/>
              </a:rPr>
              <a:t> 85 </a:t>
            </a:r>
            <a:r>
              <a:rPr lang="en-US" sz="1800" b="1" i="0" u="none" strike="noStrike" cap="none" baseline="0" dirty="0" err="1">
                <a:solidFill>
                  <a:schemeClr val="tx1"/>
                </a:solidFill>
                <a:ea typeface="Arial"/>
                <a:cs typeface="Arial"/>
                <a:sym typeface="Arial"/>
              </a:rPr>
              <a:t>субъектов</a:t>
            </a:r>
            <a:r>
              <a:rPr lang="en-US" sz="1800" b="1" i="0" u="none" strike="noStrike" cap="none" baseline="0" dirty="0">
                <a:solidFill>
                  <a:schemeClr val="tx1"/>
                </a:solidFill>
                <a:ea typeface="Arial"/>
                <a:cs typeface="Arial"/>
                <a:sym typeface="Arial"/>
              </a:rPr>
              <a:t> РФ</a:t>
            </a:r>
            <a:r>
              <a:rPr lang="en-US" sz="1800" b="1" i="0" u="none" strike="noStrike" cap="none" baseline="30000" dirty="0">
                <a:solidFill>
                  <a:schemeClr val="tx1"/>
                </a:solidFill>
                <a:ea typeface="Arial"/>
                <a:cs typeface="Arial"/>
                <a:sym typeface="Arial"/>
              </a:rPr>
              <a:t> 1,2</a:t>
            </a:r>
          </a:p>
        </p:txBody>
      </p:sp>
      <p:sp>
        <p:nvSpPr>
          <p:cNvPr id="315" name="Shape 315"/>
          <p:cNvSpPr txBox="1"/>
          <p:nvPr/>
        </p:nvSpPr>
        <p:spPr>
          <a:xfrm>
            <a:off x="304801" y="6324600"/>
            <a:ext cx="457199" cy="301624"/>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baseline="0">
                <a:solidFill>
                  <a:srgbClr val="FFFFFF"/>
                </a:solidFill>
                <a:latin typeface="Calibri"/>
                <a:ea typeface="Calibri"/>
                <a:cs typeface="Calibri"/>
                <a:sym typeface="Calibri"/>
              </a:rPr>
              <a:t>44</a:t>
            </a:fld>
            <a:endParaRPr lang="en-US" sz="1200" b="0" i="0" u="none" strike="noStrike" cap="none" baseline="0">
              <a:solidFill>
                <a:srgbClr val="FFFFFF"/>
              </a:solidFill>
              <a:latin typeface="Calibri"/>
              <a:ea typeface="Calibri"/>
              <a:cs typeface="Calibri"/>
              <a:sym typeface="Calibri"/>
            </a:endParaRPr>
          </a:p>
        </p:txBody>
      </p:sp>
      <p:sp>
        <p:nvSpPr>
          <p:cNvPr id="316" name="Shape 316"/>
          <p:cNvSpPr txBox="1"/>
          <p:nvPr/>
        </p:nvSpPr>
        <p:spPr>
          <a:xfrm>
            <a:off x="3369998" y="6184503"/>
            <a:ext cx="5774002" cy="581818"/>
          </a:xfrm>
          <a:prstGeom prst="rect">
            <a:avLst/>
          </a:prstGeom>
          <a:noFill/>
          <a:ln>
            <a:noFill/>
          </a:ln>
        </p:spPr>
        <p:txBody>
          <a:bodyPr lIns="91425" tIns="45700" rIns="91425" bIns="45700" anchor="ctr" anchorCtr="0">
            <a:noAutofit/>
          </a:bodyPr>
          <a:lstStyle/>
          <a:p>
            <a:pPr marL="255588" marR="0" lvl="0" indent="-228600" algn="l" rtl="0">
              <a:lnSpc>
                <a:spcPct val="100000"/>
              </a:lnSpc>
              <a:spcBef>
                <a:spcPts val="0"/>
              </a:spcBef>
              <a:spcAft>
                <a:spcPts val="0"/>
              </a:spcAft>
              <a:buClr>
                <a:schemeClr val="dk1"/>
              </a:buClr>
              <a:buSzPct val="100000"/>
              <a:buFont typeface="+mj-lt"/>
              <a:buAutoNum type="arabicPeriod"/>
            </a:pPr>
            <a:r>
              <a:rPr lang="en-US" sz="1000" b="0" i="0" u="none" strike="noStrike" cap="none" baseline="0" dirty="0" err="1" smtClean="0">
                <a:solidFill>
                  <a:schemeClr val="dk1"/>
                </a:solidFill>
                <a:latin typeface="Arial"/>
                <a:ea typeface="Arial"/>
                <a:cs typeface="Arial"/>
                <a:sym typeface="Arial"/>
              </a:rPr>
              <a:t>Белошицкий</a:t>
            </a:r>
            <a:r>
              <a:rPr lang="en-US" sz="1000" b="0" i="0" u="none" strike="noStrike" cap="none" baseline="0" dirty="0" smtClean="0">
                <a:solidFill>
                  <a:schemeClr val="dk1"/>
                </a:solidFill>
                <a:latin typeface="Arial"/>
                <a:ea typeface="Arial"/>
                <a:cs typeface="Arial"/>
                <a:sym typeface="Arial"/>
              </a:rPr>
              <a:t> </a:t>
            </a:r>
            <a:r>
              <a:rPr lang="en-US" sz="1000" b="0" i="0" u="none" strike="noStrike" cap="none" baseline="0" dirty="0">
                <a:solidFill>
                  <a:schemeClr val="dk1"/>
                </a:solidFill>
                <a:latin typeface="Arial"/>
                <a:ea typeface="Arial"/>
                <a:cs typeface="Arial"/>
                <a:sym typeface="Arial"/>
              </a:rPr>
              <a:t>Г.В., </a:t>
            </a:r>
            <a:r>
              <a:rPr lang="en-US" sz="1000" b="0" i="0" u="none" strike="noStrike" cap="none" baseline="0" dirty="0" err="1">
                <a:solidFill>
                  <a:schemeClr val="dk1"/>
                </a:solidFill>
                <a:latin typeface="Arial"/>
                <a:ea typeface="Arial"/>
                <a:cs typeface="Arial"/>
                <a:sym typeface="Arial"/>
              </a:rPr>
              <a:t>Королёва</a:t>
            </a:r>
            <a:r>
              <a:rPr lang="en-US" sz="1000" b="0" i="0" u="none" strike="noStrike" cap="none" baseline="0" dirty="0">
                <a:solidFill>
                  <a:schemeClr val="dk1"/>
                </a:solidFill>
                <a:latin typeface="Arial"/>
                <a:ea typeface="Arial"/>
                <a:cs typeface="Arial"/>
                <a:sym typeface="Arial"/>
              </a:rPr>
              <a:t> И.С., </a:t>
            </a:r>
            <a:r>
              <a:rPr lang="en-US" sz="1000" b="0" i="0" u="none" strike="noStrike" cap="none" baseline="0" dirty="0" err="1">
                <a:solidFill>
                  <a:schemeClr val="dk1"/>
                </a:solidFill>
                <a:latin typeface="Arial"/>
                <a:ea typeface="Arial"/>
                <a:cs typeface="Arial"/>
                <a:sym typeface="Arial"/>
              </a:rPr>
              <a:t>Кошкина</a:t>
            </a:r>
            <a:r>
              <a:rPr lang="en-US" sz="1000" b="0" i="0" u="none" strike="noStrike" cap="none" baseline="0" dirty="0">
                <a:solidFill>
                  <a:schemeClr val="dk1"/>
                </a:solidFill>
                <a:latin typeface="Arial"/>
                <a:ea typeface="Arial"/>
                <a:cs typeface="Arial"/>
                <a:sym typeface="Arial"/>
              </a:rPr>
              <a:t> Н.И. </a:t>
            </a:r>
            <a:r>
              <a:rPr lang="en-US" sz="1000" b="0" i="0" u="none" strike="noStrike" cap="none" baseline="0" dirty="0" err="1">
                <a:solidFill>
                  <a:schemeClr val="dk1"/>
                </a:solidFill>
                <a:latin typeface="Arial"/>
                <a:ea typeface="Arial"/>
                <a:cs typeface="Arial"/>
                <a:sym typeface="Arial"/>
              </a:rPr>
              <a:t>Пневмококковые</a:t>
            </a:r>
            <a:r>
              <a:rPr lang="en-US" sz="1000" b="0" i="0" u="none" strike="noStrike" cap="none" baseline="0" dirty="0">
                <a:solidFill>
                  <a:schemeClr val="dk1"/>
                </a:solidFill>
                <a:latin typeface="Arial"/>
                <a:ea typeface="Arial"/>
                <a:cs typeface="Arial"/>
                <a:sym typeface="Arial"/>
              </a:rPr>
              <a:t> </a:t>
            </a:r>
            <a:r>
              <a:rPr lang="en-US" sz="1000" b="0" i="0" u="none" strike="noStrike" cap="none" baseline="0" dirty="0" err="1">
                <a:solidFill>
                  <a:schemeClr val="dk1"/>
                </a:solidFill>
                <a:latin typeface="Arial"/>
                <a:ea typeface="Arial"/>
                <a:cs typeface="Arial"/>
                <a:sym typeface="Arial"/>
              </a:rPr>
              <a:t>менингиты</a:t>
            </a:r>
            <a:r>
              <a:rPr lang="en-US" sz="1000" b="0" i="0" u="none" strike="noStrike" cap="none" baseline="0" dirty="0">
                <a:solidFill>
                  <a:schemeClr val="dk1"/>
                </a:solidFill>
                <a:latin typeface="Arial"/>
                <a:ea typeface="Arial"/>
                <a:cs typeface="Arial"/>
                <a:sym typeface="Arial"/>
              </a:rPr>
              <a:t> в </a:t>
            </a:r>
            <a:r>
              <a:rPr lang="en-US" sz="1000" b="0" i="0" u="none" strike="noStrike" cap="none" baseline="0" dirty="0" err="1">
                <a:solidFill>
                  <a:schemeClr val="dk1"/>
                </a:solidFill>
                <a:latin typeface="Arial"/>
                <a:ea typeface="Arial"/>
                <a:cs typeface="Arial"/>
                <a:sym typeface="Arial"/>
              </a:rPr>
              <a:t>Российской</a:t>
            </a:r>
            <a:r>
              <a:rPr lang="en-US" sz="1000" b="0" i="0" u="none" strike="noStrike" cap="none" baseline="0" dirty="0">
                <a:solidFill>
                  <a:schemeClr val="dk1"/>
                </a:solidFill>
                <a:latin typeface="Arial"/>
                <a:ea typeface="Arial"/>
                <a:cs typeface="Arial"/>
                <a:sym typeface="Arial"/>
              </a:rPr>
              <a:t> </a:t>
            </a:r>
            <a:r>
              <a:rPr lang="en-US" sz="1000" b="0" i="0" u="none" strike="noStrike" cap="none" baseline="0" dirty="0" err="1">
                <a:solidFill>
                  <a:schemeClr val="dk1"/>
                </a:solidFill>
                <a:latin typeface="Arial"/>
                <a:ea typeface="Arial"/>
                <a:cs typeface="Arial"/>
                <a:sym typeface="Arial"/>
              </a:rPr>
              <a:t>Федерации</a:t>
            </a:r>
            <a:r>
              <a:rPr lang="en-US" sz="1000" b="0" i="0" u="none" strike="noStrike" cap="none" baseline="0" dirty="0">
                <a:solidFill>
                  <a:schemeClr val="dk1"/>
                </a:solidFill>
                <a:latin typeface="Arial"/>
                <a:ea typeface="Arial"/>
                <a:cs typeface="Arial"/>
                <a:sym typeface="Arial"/>
              </a:rPr>
              <a:t>// </a:t>
            </a:r>
            <a:r>
              <a:rPr lang="en-US" sz="1000" b="0" i="0" u="none" strike="noStrike" cap="none" baseline="0" dirty="0" err="1">
                <a:solidFill>
                  <a:schemeClr val="dk1"/>
                </a:solidFill>
                <a:latin typeface="Arial"/>
                <a:ea typeface="Arial"/>
                <a:cs typeface="Arial"/>
                <a:sym typeface="Arial"/>
              </a:rPr>
              <a:t>Эпидемиология</a:t>
            </a:r>
            <a:r>
              <a:rPr lang="en-US" sz="1000" b="0" i="0" u="none" strike="noStrike" cap="none" baseline="0" dirty="0">
                <a:solidFill>
                  <a:schemeClr val="dk1"/>
                </a:solidFill>
                <a:latin typeface="Arial"/>
                <a:ea typeface="Arial"/>
                <a:cs typeface="Arial"/>
                <a:sym typeface="Arial"/>
              </a:rPr>
              <a:t> и </a:t>
            </a:r>
            <a:r>
              <a:rPr lang="en-US" sz="1000" b="0" i="0" u="none" strike="noStrike" cap="none" baseline="0" dirty="0" err="1">
                <a:solidFill>
                  <a:schemeClr val="dk1"/>
                </a:solidFill>
                <a:latin typeface="Arial"/>
                <a:ea typeface="Arial"/>
                <a:cs typeface="Arial"/>
                <a:sym typeface="Arial"/>
              </a:rPr>
              <a:t>вакцинопрофилактика</a:t>
            </a:r>
            <a:r>
              <a:rPr lang="en-US" sz="1000" b="0" i="0" u="none" strike="noStrike" cap="none" baseline="0" dirty="0">
                <a:solidFill>
                  <a:schemeClr val="dk1"/>
                </a:solidFill>
                <a:latin typeface="Arial"/>
                <a:ea typeface="Arial"/>
                <a:cs typeface="Arial"/>
                <a:sym typeface="Arial"/>
              </a:rPr>
              <a:t>.- 2009.-2(45).- С. 21-26.</a:t>
            </a:r>
          </a:p>
        </p:txBody>
      </p:sp>
      <p:graphicFrame>
        <p:nvGraphicFramePr>
          <p:cNvPr id="3" name="Диаграмма 2"/>
          <p:cNvGraphicFramePr/>
          <p:nvPr>
            <p:extLst>
              <p:ext uri="{D42A27DB-BD31-4B8C-83A1-F6EECF244321}">
                <p14:modId xmlns:p14="http://schemas.microsoft.com/office/powerpoint/2010/main" val="630480523"/>
              </p:ext>
            </p:extLst>
          </p:nvPr>
        </p:nvGraphicFramePr>
        <p:xfrm>
          <a:off x="304801" y="1397000"/>
          <a:ext cx="8659687" cy="44965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20360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p:cNvSpPr>
            <a:spLocks noGrp="1" noChangeArrowheads="1"/>
          </p:cNvSpPr>
          <p:nvPr>
            <p:ph type="title" idx="4294967295"/>
          </p:nvPr>
        </p:nvSpPr>
        <p:spPr>
          <a:xfrm>
            <a:off x="107503" y="0"/>
            <a:ext cx="7560841" cy="1052736"/>
          </a:xfrm>
          <a:noFill/>
        </p:spPr>
        <p:txBody>
          <a:bodyPr lIns="0" tIns="0" rIns="0" bIns="0" anchor="t">
            <a:noAutofit/>
          </a:bodyPr>
          <a:lstStyle/>
          <a:p>
            <a:pPr algn="l"/>
            <a:r>
              <a:rPr lang="ru-RU" sz="2800" b="1" dirty="0">
                <a:solidFill>
                  <a:schemeClr val="tx1"/>
                </a:solidFill>
              </a:rPr>
              <a:t>Пневмококковый сепсис </a:t>
            </a:r>
            <a:r>
              <a:rPr lang="ru-RU" sz="2800" b="1" dirty="0" smtClean="0">
                <a:solidFill>
                  <a:schemeClr val="tx1"/>
                </a:solidFill>
              </a:rPr>
              <a:t/>
            </a:r>
            <a:br>
              <a:rPr lang="ru-RU" sz="2800" b="1" dirty="0" smtClean="0">
                <a:solidFill>
                  <a:schemeClr val="tx1"/>
                </a:solidFill>
              </a:rPr>
            </a:br>
            <a:r>
              <a:rPr lang="ru-RU" sz="2800" b="1" dirty="0" smtClean="0">
                <a:solidFill>
                  <a:schemeClr val="tx1"/>
                </a:solidFill>
              </a:rPr>
              <a:t>с </a:t>
            </a:r>
            <a:r>
              <a:rPr lang="ru-RU" sz="2800" b="1" dirty="0">
                <a:solidFill>
                  <a:schemeClr val="tx1"/>
                </a:solidFill>
              </a:rPr>
              <a:t>высоким</a:t>
            </a:r>
            <a:r>
              <a:rPr lang="en-US" sz="2800" b="1" dirty="0">
                <a:solidFill>
                  <a:schemeClr val="tx1"/>
                </a:solidFill>
              </a:rPr>
              <a:t> </a:t>
            </a:r>
            <a:r>
              <a:rPr lang="ru-RU" sz="2800" b="1" dirty="0">
                <a:solidFill>
                  <a:schemeClr val="tx1"/>
                </a:solidFill>
              </a:rPr>
              <a:t>уровнем летальности</a:t>
            </a:r>
            <a:r>
              <a:rPr lang="ru-RU" sz="2800" b="1" baseline="30000" dirty="0">
                <a:solidFill>
                  <a:schemeClr val="tx1"/>
                </a:solidFill>
              </a:rPr>
              <a:t>1</a:t>
            </a:r>
            <a:endParaRPr lang="de-DE" sz="2800" b="1" baseline="30000" dirty="0">
              <a:solidFill>
                <a:schemeClr val="tx1"/>
              </a:solidFill>
            </a:endParaRPr>
          </a:p>
        </p:txBody>
      </p:sp>
      <p:pic>
        <p:nvPicPr>
          <p:cNvPr id="32772" name="Picture 5" descr="insolation"/>
          <p:cNvPicPr>
            <a:picLocks noChangeAspect="1" noChangeArrowheads="1"/>
          </p:cNvPicPr>
          <p:nvPr/>
        </p:nvPicPr>
        <p:blipFill>
          <a:blip r:embed="rId3" cstate="print"/>
          <a:srcRect/>
          <a:stretch>
            <a:fillRect/>
          </a:stretch>
        </p:blipFill>
        <p:spPr bwMode="auto">
          <a:xfrm>
            <a:off x="251520" y="1668198"/>
            <a:ext cx="5139401" cy="3388494"/>
          </a:xfrm>
          <a:prstGeom prst="rect">
            <a:avLst/>
          </a:prstGeom>
          <a:noFill/>
          <a:ln w="9525">
            <a:noFill/>
            <a:miter lim="800000"/>
            <a:headEnd/>
            <a:tailEnd/>
          </a:ln>
        </p:spPr>
      </p:pic>
      <p:sp>
        <p:nvSpPr>
          <p:cNvPr id="6" name="Rectangle 3"/>
          <p:cNvSpPr txBox="1">
            <a:spLocks noChangeArrowheads="1"/>
          </p:cNvSpPr>
          <p:nvPr/>
        </p:nvSpPr>
        <p:spPr>
          <a:xfrm>
            <a:off x="5390922" y="2064966"/>
            <a:ext cx="3618180" cy="3024336"/>
          </a:xfrm>
          <a:prstGeom prst="rect">
            <a:avLst/>
          </a:prstGeom>
        </p:spPr>
        <p:txBody>
          <a:bodyPr/>
          <a:lstStyle>
            <a:lvl1pPr marL="342900" indent="-342900" algn="l" rtl="0" fontAlgn="base">
              <a:spcBef>
                <a:spcPct val="0"/>
              </a:spcBef>
              <a:spcAft>
                <a:spcPts val="1000"/>
              </a:spcAft>
              <a:buClr>
                <a:schemeClr val="accent1"/>
              </a:buClr>
              <a:buFont typeface="Arial" charset="0"/>
              <a:buChar char="•"/>
              <a:defRPr sz="2200" kern="1200">
                <a:solidFill>
                  <a:schemeClr val="tx1"/>
                </a:solidFill>
                <a:latin typeface="+mn-lt"/>
                <a:ea typeface="+mn-ea"/>
                <a:cs typeface="+mn-cs"/>
              </a:defRPr>
            </a:lvl1pPr>
            <a:lvl2pPr marL="742950" indent="-285750" algn="l" rtl="0" fontAlgn="base">
              <a:spcBef>
                <a:spcPct val="0"/>
              </a:spcBef>
              <a:spcAft>
                <a:spcPts val="1000"/>
              </a:spcAft>
              <a:buClr>
                <a:schemeClr val="accent1"/>
              </a:buClr>
              <a:buFont typeface="Arial" charset="0"/>
              <a:buChar char="–"/>
              <a:defRPr sz="2000" kern="1200">
                <a:solidFill>
                  <a:schemeClr val="tx1"/>
                </a:solidFill>
                <a:latin typeface="+mn-lt"/>
                <a:ea typeface="+mn-ea"/>
                <a:cs typeface="+mn-cs"/>
              </a:defRPr>
            </a:lvl2pPr>
            <a:lvl3pPr marL="1143000" indent="-228600" algn="l" rtl="0" fontAlgn="base">
              <a:spcBef>
                <a:spcPct val="0"/>
              </a:spcBef>
              <a:spcAft>
                <a:spcPts val="1000"/>
              </a:spcAft>
              <a:buClr>
                <a:schemeClr val="accent1"/>
              </a:buClr>
              <a:buFont typeface="Arial" charset="0"/>
              <a:buChar char="•"/>
              <a:defRPr kern="1200">
                <a:solidFill>
                  <a:schemeClr val="tx1"/>
                </a:solidFill>
                <a:latin typeface="+mn-lt"/>
                <a:ea typeface="+mn-ea"/>
                <a:cs typeface="+mn-cs"/>
              </a:defRPr>
            </a:lvl3pPr>
            <a:lvl4pPr marL="1600200" indent="-228600" algn="l" rtl="0" fontAlgn="base">
              <a:spcBef>
                <a:spcPct val="0"/>
              </a:spcBef>
              <a:spcAft>
                <a:spcPts val="1000"/>
              </a:spcAft>
              <a:buClr>
                <a:schemeClr val="accent1"/>
              </a:buClr>
              <a:buFont typeface="Arial" charset="0"/>
              <a:buChar char="–"/>
              <a:defRPr sz="1600" kern="1200">
                <a:solidFill>
                  <a:schemeClr val="tx1"/>
                </a:solidFill>
                <a:latin typeface="+mn-lt"/>
                <a:ea typeface="+mn-ea"/>
                <a:cs typeface="+mn-cs"/>
              </a:defRPr>
            </a:lvl4pPr>
            <a:lvl5pPr marL="2057400" indent="-228600" algn="l" rtl="0" fontAlgn="base">
              <a:spcBef>
                <a:spcPct val="0"/>
              </a:spcBef>
              <a:spcAft>
                <a:spcPts val="1000"/>
              </a:spcAft>
              <a:buClr>
                <a:schemeClr val="accent1"/>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400"/>
              </a:spcAft>
            </a:pPr>
            <a:r>
              <a:rPr lang="ru-RU" sz="2400" dirty="0"/>
              <a:t>Инвазивные пневмококковые инфекции наиболее часто поражают детей младше 2 </a:t>
            </a:r>
            <a:r>
              <a:rPr lang="ru-RU" sz="2400" dirty="0" smtClean="0"/>
              <a:t>лет </a:t>
            </a:r>
            <a:r>
              <a:rPr lang="ru-RU" sz="2400" baseline="30000" dirty="0" smtClean="0"/>
              <a:t>2</a:t>
            </a:r>
            <a:endParaRPr lang="ru-RU" sz="2400" baseline="30000" dirty="0"/>
          </a:p>
        </p:txBody>
      </p:sp>
      <p:sp>
        <p:nvSpPr>
          <p:cNvPr id="8" name="TextBox 7"/>
          <p:cNvSpPr txBox="1"/>
          <p:nvPr/>
        </p:nvSpPr>
        <p:spPr>
          <a:xfrm>
            <a:off x="3779912" y="6067789"/>
            <a:ext cx="5364088" cy="769441"/>
          </a:xfrm>
          <a:prstGeom prst="rect">
            <a:avLst/>
          </a:prstGeom>
          <a:noFill/>
        </p:spPr>
        <p:txBody>
          <a:bodyPr wrap="square" rtlCol="0">
            <a:spAutoFit/>
          </a:bodyPr>
          <a:lstStyle/>
          <a:p>
            <a:r>
              <a:rPr lang="ru-RU" sz="1100" dirty="0" smtClean="0"/>
              <a:t>1. Королева И.С. и др. Пневмококковая инфекция в России – эпидемиологическая ситуация. Педиатрическая фармакология. 2010. Т.7, </a:t>
            </a:r>
            <a:r>
              <a:rPr lang="en-US" sz="1100" dirty="0" smtClean="0"/>
              <a:t>N4</a:t>
            </a:r>
            <a:r>
              <a:rPr lang="ru-RU" sz="1100" dirty="0" smtClean="0"/>
              <a:t>.</a:t>
            </a:r>
          </a:p>
          <a:p>
            <a:r>
              <a:rPr lang="ru-RU" sz="1100" dirty="0" smtClean="0"/>
              <a:t>2. Методические рекомендации. МР 3.3.1.0027-11. Эпидемиология и </a:t>
            </a:r>
            <a:r>
              <a:rPr lang="ru-RU" sz="1100" dirty="0" err="1" smtClean="0"/>
              <a:t>вакцинопрофилактика</a:t>
            </a:r>
            <a:r>
              <a:rPr lang="ru-RU" sz="1100" dirty="0" smtClean="0"/>
              <a:t> инфекции, вызываемой </a:t>
            </a:r>
            <a:r>
              <a:rPr lang="en-US" sz="1100" dirty="0" smtClean="0"/>
              <a:t>Streptococcus </a:t>
            </a:r>
            <a:r>
              <a:rPr lang="en-US" sz="1100" dirty="0" err="1" smtClean="0"/>
              <a:t>pneumoniae</a:t>
            </a:r>
            <a:r>
              <a:rPr lang="en-US" sz="1100" dirty="0" smtClean="0"/>
              <a:t>.</a:t>
            </a:r>
            <a:r>
              <a:rPr lang="ru-RU" sz="1100" dirty="0" smtClean="0"/>
              <a:t> </a:t>
            </a:r>
            <a:endParaRPr lang="ru-RU" sz="1100" dirty="0"/>
          </a:p>
        </p:txBody>
      </p:sp>
      <p:pic>
        <p:nvPicPr>
          <p:cNvPr id="7" name="Picture 4" descr="http://narod-trauma.ru/wp-content/uploads/2012/12/sepsis-septicaemia-300x1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334" y="20235"/>
            <a:ext cx="2015666" cy="116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3697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4"/>
          <p:cNvSpPr>
            <a:spLocks noGrp="1" noChangeArrowheads="1"/>
          </p:cNvSpPr>
          <p:nvPr>
            <p:ph type="title"/>
          </p:nvPr>
        </p:nvSpPr>
        <p:spPr>
          <a:xfrm>
            <a:off x="-34441" y="116632"/>
            <a:ext cx="8642350" cy="836712"/>
          </a:xfrm>
          <a:noFill/>
        </p:spPr>
        <p:txBody>
          <a:bodyPr>
            <a:noAutofit/>
          </a:bodyPr>
          <a:lstStyle/>
          <a:p>
            <a:pPr algn="l" eaLnBrk="0" hangingPunct="0">
              <a:lnSpc>
                <a:spcPct val="80000"/>
              </a:lnSpc>
              <a:buClr>
                <a:schemeClr val="hlink"/>
              </a:buClr>
              <a:buSzPct val="110000"/>
            </a:pPr>
            <a:r>
              <a:rPr lang="ru-RU" sz="2800" b="1" dirty="0">
                <a:solidFill>
                  <a:schemeClr val="tx1"/>
                </a:solidFill>
              </a:rPr>
              <a:t>Пневмония – одна из ведущих причин </a:t>
            </a:r>
            <a:r>
              <a:rPr lang="ru-RU" sz="2800" b="1" dirty="0" smtClean="0">
                <a:solidFill>
                  <a:schemeClr val="tx1"/>
                </a:solidFill>
              </a:rPr>
              <a:t/>
            </a:r>
            <a:br>
              <a:rPr lang="ru-RU" sz="2800" b="1" dirty="0" smtClean="0">
                <a:solidFill>
                  <a:schemeClr val="tx1"/>
                </a:solidFill>
              </a:rPr>
            </a:br>
            <a:r>
              <a:rPr lang="ru-RU" sz="2800" b="1" dirty="0" smtClean="0">
                <a:solidFill>
                  <a:schemeClr val="tx1"/>
                </a:solidFill>
              </a:rPr>
              <a:t>смертности </a:t>
            </a:r>
            <a:r>
              <a:rPr lang="ru-RU" sz="2800" b="1" dirty="0">
                <a:solidFill>
                  <a:schemeClr val="tx1"/>
                </a:solidFill>
              </a:rPr>
              <a:t>детей первых 5 лет жизни</a:t>
            </a:r>
            <a:endParaRPr lang="de-DE" sz="2800" b="1" dirty="0">
              <a:solidFill>
                <a:schemeClr val="tx1"/>
              </a:solidFill>
            </a:endParaRPr>
          </a:p>
        </p:txBody>
      </p:sp>
      <p:sp>
        <p:nvSpPr>
          <p:cNvPr id="10" name="Text Box 33"/>
          <p:cNvSpPr txBox="1">
            <a:spLocks noChangeArrowheads="1"/>
          </p:cNvSpPr>
          <p:nvPr/>
        </p:nvSpPr>
        <p:spPr bwMode="auto">
          <a:xfrm>
            <a:off x="5327576" y="6425290"/>
            <a:ext cx="3816424" cy="415498"/>
          </a:xfrm>
          <a:prstGeom prst="rect">
            <a:avLst/>
          </a:prstGeom>
          <a:noFill/>
          <a:ln w="9525">
            <a:noFill/>
            <a:miter lim="800000"/>
            <a:headEnd/>
            <a:tailEnd/>
          </a:ln>
        </p:spPr>
        <p:txBody>
          <a:bodyPr wrap="square">
            <a:spAutoFit/>
          </a:bodyPr>
          <a:lstStyle/>
          <a:p>
            <a:r>
              <a:rPr lang="ru-RU" sz="1050" dirty="0" smtClean="0"/>
              <a:t>1. </a:t>
            </a:r>
            <a:r>
              <a:rPr lang="en-US" sz="1050" dirty="0" smtClean="0"/>
              <a:t>WHO Global Health Observatory Data </a:t>
            </a:r>
            <a:r>
              <a:rPr lang="en-US" sz="1050" dirty="0" smtClean="0">
                <a:hlinkClick r:id="rId3"/>
              </a:rPr>
              <a:t>http</a:t>
            </a:r>
            <a:r>
              <a:rPr lang="en-US" sz="1050" dirty="0">
                <a:hlinkClick r:id="rId3"/>
              </a:rPr>
              <a:t>://www.who.int/gho/child_health/mortality/causes/en/</a:t>
            </a:r>
            <a:endParaRPr lang="en-US" sz="1050" dirty="0"/>
          </a:p>
        </p:txBody>
      </p:sp>
      <p:graphicFrame>
        <p:nvGraphicFramePr>
          <p:cNvPr id="5" name="Диаграмма 4"/>
          <p:cNvGraphicFramePr>
            <a:graphicFrameLocks/>
          </p:cNvGraphicFramePr>
          <p:nvPr>
            <p:extLst>
              <p:ext uri="{D42A27DB-BD31-4B8C-83A1-F6EECF244321}">
                <p14:modId xmlns:p14="http://schemas.microsoft.com/office/powerpoint/2010/main" val="1759340077"/>
              </p:ext>
            </p:extLst>
          </p:nvPr>
        </p:nvGraphicFramePr>
        <p:xfrm>
          <a:off x="-612576" y="1083348"/>
          <a:ext cx="7992888" cy="532859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1"/>
          <p:cNvSpPr txBox="1"/>
          <p:nvPr/>
        </p:nvSpPr>
        <p:spPr>
          <a:xfrm>
            <a:off x="3938736" y="1124744"/>
            <a:ext cx="5220072" cy="49634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ru-RU" sz="2000" b="1" dirty="0" smtClean="0"/>
              <a:t>Данные мониторинга ВОЗ, 2013 год</a:t>
            </a:r>
            <a:endParaRPr lang="ru-RU" sz="2000" b="1" dirty="0"/>
          </a:p>
        </p:txBody>
      </p:sp>
      <p:pic>
        <p:nvPicPr>
          <p:cNvPr id="6" name="Picture 6" descr="http://megabook.ru/stream/mediapreview?Key=%D0%9A%D1%80%D1%83%D0%BF%D0%BE%D0%B7%D0%BD%D0%B0%D1%8F%20%D0%BF%D0%BD%D0%B5%D0%B2%D0%BC%D0%BE%D0%BD%D0%B8%D1%8F&amp;Width=654&amp;Height=6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4368" y="0"/>
            <a:ext cx="1101849" cy="1226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135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31935"/>
            <a:ext cx="9144000" cy="954107"/>
          </a:xfrm>
          <a:prstGeom prst="rect">
            <a:avLst/>
          </a:prstGeom>
        </p:spPr>
        <p:txBody>
          <a:bodyPr wrap="square">
            <a:spAutoFit/>
          </a:bodyPr>
          <a:lstStyle/>
          <a:p>
            <a:r>
              <a:rPr lang="ru-RU" sz="2800" b="1" dirty="0">
                <a:latin typeface="+mj-lt"/>
                <a:ea typeface="+mj-ea"/>
                <a:cs typeface="+mj-cs"/>
              </a:rPr>
              <a:t>Пневмококк – главный возбудитель внебольничных пневмоний у детей</a:t>
            </a:r>
          </a:p>
        </p:txBody>
      </p:sp>
      <p:graphicFrame>
        <p:nvGraphicFramePr>
          <p:cNvPr id="5" name="Таблица 4"/>
          <p:cNvGraphicFramePr>
            <a:graphicFrameLocks noGrp="1"/>
          </p:cNvGraphicFramePr>
          <p:nvPr>
            <p:extLst>
              <p:ext uri="{D42A27DB-BD31-4B8C-83A1-F6EECF244321}">
                <p14:modId xmlns:p14="http://schemas.microsoft.com/office/powerpoint/2010/main" val="3363794814"/>
              </p:ext>
            </p:extLst>
          </p:nvPr>
        </p:nvGraphicFramePr>
        <p:xfrm>
          <a:off x="755576" y="1021651"/>
          <a:ext cx="7272808" cy="1135380"/>
        </p:xfrm>
        <a:graphic>
          <a:graphicData uri="http://schemas.openxmlformats.org/drawingml/2006/table">
            <a:tbl>
              <a:tblPr>
                <a:tableStyleId>{5C22544A-7EE6-4342-B048-85BDC9FD1C3A}</a:tableStyleId>
              </a:tblPr>
              <a:tblGrid>
                <a:gridCol w="4444494"/>
                <a:gridCol w="2828314"/>
              </a:tblGrid>
              <a:tr h="216024">
                <a:tc gridSpan="2">
                  <a:txBody>
                    <a:bodyPr/>
                    <a:lstStyle/>
                    <a:p>
                      <a:pPr algn="ctr" fontAlgn="b"/>
                      <a:r>
                        <a:rPr lang="ru-RU" sz="1800" b="1" i="0" u="none" strike="noStrike" dirty="0" smtClean="0">
                          <a:solidFill>
                            <a:srgbClr val="000000"/>
                          </a:solidFill>
                          <a:effectLst/>
                          <a:latin typeface="Calibri"/>
                        </a:rPr>
                        <a:t>Ведущие возбудители пневмоний у детей первых 5 лет жизни</a:t>
                      </a:r>
                      <a:r>
                        <a:rPr lang="ru-RU" sz="1800" b="1" i="0" u="none" strike="noStrike" baseline="30000" dirty="0" smtClean="0">
                          <a:solidFill>
                            <a:srgbClr val="000000"/>
                          </a:solidFill>
                          <a:effectLst/>
                          <a:latin typeface="Calibri"/>
                        </a:rPr>
                        <a:t>1</a:t>
                      </a:r>
                      <a:endParaRPr lang="en-US" sz="1800" b="1" i="0" u="none" strike="noStrike" baseline="30000" dirty="0">
                        <a:solidFill>
                          <a:srgbClr val="000000"/>
                        </a:solidFill>
                        <a:effectLst/>
                        <a:latin typeface="Calibri"/>
                      </a:endParaRPr>
                    </a:p>
                  </a:txBody>
                  <a:tcPr marL="9525" marR="9525" marT="9525" marB="0" anchor="b">
                    <a:solidFill>
                      <a:schemeClr val="tx2">
                        <a:lumMod val="40000"/>
                        <a:lumOff val="60000"/>
                      </a:schemeClr>
                    </a:solidFill>
                  </a:tcPr>
                </a:tc>
                <a:tc hMerge="1">
                  <a:txBody>
                    <a:bodyPr/>
                    <a:lstStyle/>
                    <a:p>
                      <a:pPr algn="l" fontAlgn="b"/>
                      <a:endParaRPr lang="ru-RU" sz="1800" b="1" i="0" u="none" strike="noStrike" dirty="0">
                        <a:solidFill>
                          <a:srgbClr val="000000"/>
                        </a:solidFill>
                        <a:effectLst/>
                        <a:latin typeface="Calibri"/>
                      </a:endParaRPr>
                    </a:p>
                  </a:txBody>
                  <a:tcPr marL="9525" marR="9525" marT="9525" marB="0" anchor="b"/>
                </a:tc>
              </a:tr>
              <a:tr h="216024">
                <a:tc>
                  <a:txBody>
                    <a:bodyPr/>
                    <a:lstStyle/>
                    <a:p>
                      <a:pPr algn="ctr" fontAlgn="b"/>
                      <a:r>
                        <a:rPr lang="ru-RU" sz="1800" b="1" i="0" u="none" strike="noStrike" dirty="0" smtClean="0">
                          <a:solidFill>
                            <a:srgbClr val="000000"/>
                          </a:solidFill>
                          <a:effectLst/>
                          <a:latin typeface="Calibri"/>
                        </a:rPr>
                        <a:t>Возбудитель</a:t>
                      </a:r>
                      <a:endParaRPr lang="en-US" sz="1800" b="1" i="0" u="none" strike="noStrike" dirty="0">
                        <a:solidFill>
                          <a:srgbClr val="000000"/>
                        </a:solidFill>
                        <a:effectLst/>
                        <a:latin typeface="Calibri"/>
                      </a:endParaRPr>
                    </a:p>
                  </a:txBody>
                  <a:tcPr marL="9525" marR="9525" marT="9525" marB="0" anchor="b"/>
                </a:tc>
                <a:tc>
                  <a:txBody>
                    <a:bodyPr/>
                    <a:lstStyle/>
                    <a:p>
                      <a:pPr algn="ctr" fontAlgn="b"/>
                      <a:r>
                        <a:rPr lang="ru-RU" sz="1800" b="1" i="0" u="none" strike="noStrike" dirty="0" smtClean="0">
                          <a:solidFill>
                            <a:srgbClr val="000000"/>
                          </a:solidFill>
                          <a:effectLst/>
                          <a:latin typeface="Calibri"/>
                        </a:rPr>
                        <a:t>Частота встречаемости</a:t>
                      </a:r>
                      <a:endParaRPr lang="ru-RU" sz="1800" b="1" i="0" u="none" strike="noStrike" dirty="0">
                        <a:solidFill>
                          <a:srgbClr val="000000"/>
                        </a:solidFill>
                        <a:effectLst/>
                        <a:latin typeface="Calibri"/>
                      </a:endParaRPr>
                    </a:p>
                  </a:txBody>
                  <a:tcPr marL="9525" marR="9525" marT="9525" marB="0" anchor="b"/>
                </a:tc>
              </a:tr>
              <a:tr h="216024">
                <a:tc>
                  <a:txBody>
                    <a:bodyPr/>
                    <a:lstStyle/>
                    <a:p>
                      <a:pPr marL="0" algn="ctr" defTabSz="914400" rtl="0" eaLnBrk="1" fontAlgn="b" latinLnBrk="0" hangingPunct="1"/>
                      <a:r>
                        <a:rPr lang="en-US" sz="1800" b="1" kern="1200" dirty="0" err="1">
                          <a:solidFill>
                            <a:srgbClr val="CC0099"/>
                          </a:solidFill>
                          <a:latin typeface="+mj-lt"/>
                          <a:ea typeface="+mj-ea"/>
                          <a:cs typeface="+mj-cs"/>
                        </a:rPr>
                        <a:t>S.pneumoniae</a:t>
                      </a:r>
                      <a:endParaRPr lang="en-US" sz="1800" b="1" kern="1200" dirty="0">
                        <a:solidFill>
                          <a:srgbClr val="CC0099"/>
                        </a:solidFill>
                        <a:latin typeface="+mj-lt"/>
                        <a:ea typeface="+mj-ea"/>
                        <a:cs typeface="+mj-cs"/>
                      </a:endParaRPr>
                    </a:p>
                  </a:txBody>
                  <a:tcPr marL="9525" marR="9525" marT="9525" marB="0" anchor="b"/>
                </a:tc>
                <a:tc>
                  <a:txBody>
                    <a:bodyPr/>
                    <a:lstStyle/>
                    <a:p>
                      <a:pPr marL="0" algn="ctr" defTabSz="914400" rtl="0" eaLnBrk="1" fontAlgn="b" latinLnBrk="0" hangingPunct="1"/>
                      <a:r>
                        <a:rPr lang="ru-RU" sz="1800" b="1" kern="1200" dirty="0">
                          <a:solidFill>
                            <a:srgbClr val="CC0099"/>
                          </a:solidFill>
                          <a:latin typeface="+mj-lt"/>
                          <a:ea typeface="+mj-ea"/>
                          <a:cs typeface="+mj-cs"/>
                        </a:rPr>
                        <a:t>70-88%</a:t>
                      </a:r>
                    </a:p>
                  </a:txBody>
                  <a:tcPr marL="9525" marR="9525" marT="9525" marB="0" anchor="b"/>
                </a:tc>
              </a:tr>
              <a:tr h="216024">
                <a:tc>
                  <a:txBody>
                    <a:bodyPr/>
                    <a:lstStyle/>
                    <a:p>
                      <a:pPr algn="ctr" fontAlgn="b"/>
                      <a:r>
                        <a:rPr lang="en-US" sz="1800" u="none" strike="noStrike">
                          <a:effectLst/>
                        </a:rPr>
                        <a:t>H.influenzae</a:t>
                      </a:r>
                      <a:endParaRPr lang="en-US" sz="1800" b="0" i="0" u="none" strike="noStrike">
                        <a:solidFill>
                          <a:srgbClr val="000000"/>
                        </a:solidFill>
                        <a:effectLst/>
                        <a:latin typeface="Calibri"/>
                      </a:endParaRPr>
                    </a:p>
                  </a:txBody>
                  <a:tcPr marL="9525" marR="9525" marT="9525" marB="0" anchor="b"/>
                </a:tc>
                <a:tc>
                  <a:txBody>
                    <a:bodyPr/>
                    <a:lstStyle/>
                    <a:p>
                      <a:pPr algn="ctr" fontAlgn="b"/>
                      <a:r>
                        <a:rPr lang="ru-RU" sz="1800" u="none" strike="noStrike" dirty="0">
                          <a:effectLst/>
                        </a:rPr>
                        <a:t>до 10%</a:t>
                      </a:r>
                      <a:endParaRPr lang="ru-RU" sz="1800" b="0" i="0" u="none" strike="noStrike" dirty="0">
                        <a:solidFill>
                          <a:srgbClr val="000000"/>
                        </a:solidFill>
                        <a:effectLst/>
                        <a:latin typeface="Calibri"/>
                      </a:endParaRPr>
                    </a:p>
                  </a:txBody>
                  <a:tcPr marL="9525" marR="9525" marT="9525" marB="0" anchor="b"/>
                </a:tc>
              </a:tr>
            </a:tbl>
          </a:graphicData>
        </a:graphic>
      </p:graphicFrame>
      <p:sp>
        <p:nvSpPr>
          <p:cNvPr id="6" name="TextBox 5"/>
          <p:cNvSpPr txBox="1"/>
          <p:nvPr/>
        </p:nvSpPr>
        <p:spPr>
          <a:xfrm>
            <a:off x="296888" y="6442502"/>
            <a:ext cx="8641952" cy="369332"/>
          </a:xfrm>
          <a:prstGeom prst="rect">
            <a:avLst/>
          </a:prstGeom>
          <a:noFill/>
        </p:spPr>
        <p:txBody>
          <a:bodyPr wrap="square" rtlCol="0">
            <a:spAutoFit/>
          </a:bodyPr>
          <a:lstStyle/>
          <a:p>
            <a:r>
              <a:rPr lang="ru-RU" sz="900" dirty="0" smtClean="0"/>
              <a:t>1. Внебольничная </a:t>
            </a:r>
            <a:r>
              <a:rPr lang="ru-RU" sz="900" dirty="0"/>
              <a:t>пневмония у детей: распространенность, диагностика, лечение, профилактика. Научно-практическая программа. М., 2010. 64 с.</a:t>
            </a:r>
          </a:p>
          <a:p>
            <a:r>
              <a:rPr lang="ru-RU" sz="900" dirty="0" smtClean="0"/>
              <a:t>2. Внебольничная </a:t>
            </a:r>
            <a:r>
              <a:rPr lang="ru-RU" sz="900" dirty="0"/>
              <a:t>пневмония у детей. Клинические рекомендации. — Москва : </a:t>
            </a:r>
            <a:r>
              <a:rPr lang="ru-RU" sz="900" dirty="0" smtClean="0"/>
              <a:t>Оригинал-макет</a:t>
            </a:r>
            <a:r>
              <a:rPr lang="ru-RU" sz="900" dirty="0"/>
              <a:t>, 2015. — 64 с.</a:t>
            </a:r>
          </a:p>
        </p:txBody>
      </p:sp>
      <p:graphicFrame>
        <p:nvGraphicFramePr>
          <p:cNvPr id="7" name="Таблица 6"/>
          <p:cNvGraphicFramePr>
            <a:graphicFrameLocks noGrp="1"/>
          </p:cNvGraphicFramePr>
          <p:nvPr>
            <p:extLst>
              <p:ext uri="{D42A27DB-BD31-4B8C-83A1-F6EECF244321}">
                <p14:modId xmlns:p14="http://schemas.microsoft.com/office/powerpoint/2010/main" val="2084679791"/>
              </p:ext>
            </p:extLst>
          </p:nvPr>
        </p:nvGraphicFramePr>
        <p:xfrm>
          <a:off x="899593" y="2276873"/>
          <a:ext cx="7534696" cy="4069323"/>
        </p:xfrm>
        <a:graphic>
          <a:graphicData uri="http://schemas.openxmlformats.org/drawingml/2006/table">
            <a:tbl>
              <a:tblPr>
                <a:tableStyleId>{5C22544A-7EE6-4342-B048-85BDC9FD1C3A}</a:tableStyleId>
              </a:tblPr>
              <a:tblGrid>
                <a:gridCol w="2664295"/>
                <a:gridCol w="1496246"/>
                <a:gridCol w="1014990"/>
                <a:gridCol w="1344175"/>
                <a:gridCol w="1014990"/>
              </a:tblGrid>
              <a:tr h="480303">
                <a:tc rowSpan="2">
                  <a:txBody>
                    <a:bodyPr/>
                    <a:lstStyle/>
                    <a:p>
                      <a:pPr algn="l" fontAlgn="b"/>
                      <a:endParaRPr lang="ru-RU" sz="16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gridSpan="4">
                  <a:txBody>
                    <a:bodyPr/>
                    <a:lstStyle/>
                    <a:p>
                      <a:pPr algn="ctr" fontAlgn="b"/>
                      <a:r>
                        <a:rPr lang="ru-RU" sz="1600" b="1" u="none" strike="noStrike" dirty="0" smtClean="0">
                          <a:effectLst/>
                        </a:rPr>
                        <a:t>Значимость возбудителей</a:t>
                      </a:r>
                      <a:r>
                        <a:rPr lang="ru-RU" sz="1600" b="1" u="none" strike="noStrike" baseline="0" dirty="0" smtClean="0">
                          <a:effectLst/>
                        </a:rPr>
                        <a:t> пневмоний в разных возрастных группах детей</a:t>
                      </a:r>
                      <a:r>
                        <a:rPr lang="ru-RU" sz="1600" b="1" u="none" strike="noStrike" baseline="30000" dirty="0" smtClean="0">
                          <a:effectLst/>
                        </a:rPr>
                        <a:t>2</a:t>
                      </a:r>
                      <a:endParaRPr lang="ru-RU" sz="1600" b="1" i="0" u="none" strike="noStrike" baseline="30000" dirty="0">
                        <a:solidFill>
                          <a:srgbClr val="000000"/>
                        </a:solidFill>
                        <a:effectLst/>
                        <a:latin typeface="Calibri"/>
                      </a:endParaRPr>
                    </a:p>
                  </a:txBody>
                  <a:tcPr marL="9525" marR="9525" marT="9525" marB="0" anchor="b">
                    <a:solidFill>
                      <a:schemeClr val="tx2">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480303">
                <a:tc vMerge="1">
                  <a:txBody>
                    <a:bodyPr/>
                    <a:lstStyle/>
                    <a:p>
                      <a:pPr algn="l" fontAlgn="b"/>
                      <a:endParaRPr lang="ru-RU" sz="1600" b="0" i="0" u="none" strike="noStrike" dirty="0">
                        <a:solidFill>
                          <a:srgbClr val="000000"/>
                        </a:solidFill>
                        <a:effectLst/>
                        <a:latin typeface="Calibri"/>
                      </a:endParaRPr>
                    </a:p>
                  </a:txBody>
                  <a:tcPr marL="9525" marR="9525" marT="9525" marB="0" anchor="b"/>
                </a:tc>
                <a:tc>
                  <a:txBody>
                    <a:bodyPr/>
                    <a:lstStyle/>
                    <a:p>
                      <a:pPr algn="ctr" fontAlgn="b"/>
                      <a:r>
                        <a:rPr lang="ru-RU" sz="1400" b="1" u="none" strike="noStrike" dirty="0">
                          <a:effectLst/>
                        </a:rPr>
                        <a:t>Новорожденные</a:t>
                      </a:r>
                      <a:endParaRPr lang="ru-RU"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ru-RU" sz="1600" b="1" u="none" strike="noStrike" dirty="0">
                          <a:effectLst/>
                        </a:rPr>
                        <a:t>1–3 </a:t>
                      </a:r>
                      <a:r>
                        <a:rPr lang="ru-RU" sz="1600" b="1" u="none" strike="noStrike" dirty="0" err="1">
                          <a:effectLst/>
                        </a:rPr>
                        <a:t>мес</a:t>
                      </a:r>
                      <a:endParaRPr lang="ru-RU" sz="16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ru-RU" sz="1600" b="1" u="none" strike="noStrike" dirty="0">
                          <a:effectLst/>
                        </a:rPr>
                        <a:t>4 </a:t>
                      </a:r>
                      <a:r>
                        <a:rPr lang="ru-RU" sz="1600" b="1" u="none" strike="noStrike" dirty="0" err="1">
                          <a:effectLst/>
                        </a:rPr>
                        <a:t>мес</a:t>
                      </a:r>
                      <a:r>
                        <a:rPr lang="ru-RU" sz="1600" b="1" u="none" strike="noStrike" dirty="0">
                          <a:effectLst/>
                        </a:rPr>
                        <a:t> – 4 года</a:t>
                      </a:r>
                      <a:endParaRPr lang="ru-RU" sz="16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ru-RU" sz="1600" b="1" u="none" strike="noStrike" dirty="0">
                          <a:effectLst/>
                        </a:rPr>
                        <a:t>5–18 лет</a:t>
                      </a:r>
                      <a:endParaRPr lang="ru-RU" sz="16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480303">
                <a:tc>
                  <a:txBody>
                    <a:bodyPr/>
                    <a:lstStyle/>
                    <a:p>
                      <a:pPr algn="l" fontAlgn="b"/>
                      <a:r>
                        <a:rPr lang="en-US" sz="1800" b="1" kern="1200" dirty="0">
                          <a:solidFill>
                            <a:srgbClr val="CC0099"/>
                          </a:solidFill>
                          <a:latin typeface="+mj-lt"/>
                          <a:ea typeface="+mj-ea"/>
                          <a:cs typeface="+mj-cs"/>
                        </a:rPr>
                        <a:t>Streptococcus </a:t>
                      </a:r>
                      <a:r>
                        <a:rPr lang="en-US" sz="1800" b="1" kern="1200" dirty="0" err="1">
                          <a:solidFill>
                            <a:srgbClr val="CC0099"/>
                          </a:solidFill>
                          <a:latin typeface="+mj-lt"/>
                          <a:ea typeface="+mj-ea"/>
                          <a:cs typeface="+mj-cs"/>
                        </a:rPr>
                        <a:t>pneumoniae</a:t>
                      </a:r>
                      <a:endParaRPr lang="en-US" sz="1800" b="1" kern="1200" dirty="0">
                        <a:solidFill>
                          <a:srgbClr val="CC0099"/>
                        </a:solidFill>
                        <a:latin typeface="+mj-lt"/>
                        <a:ea typeface="+mj-ea"/>
                        <a:cs typeface="+mj-cs"/>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r>
              <a:tr h="244752">
                <a:tc>
                  <a:txBody>
                    <a:bodyPr/>
                    <a:lstStyle/>
                    <a:p>
                      <a:pPr algn="l" fontAlgn="b"/>
                      <a:r>
                        <a:rPr lang="en-US" sz="1600" u="none" strike="noStrike" dirty="0">
                          <a:effectLst/>
                        </a:rPr>
                        <a:t>Haemophilus </a:t>
                      </a:r>
                      <a:r>
                        <a:rPr lang="en-US" sz="1600" u="none" strike="noStrike" dirty="0" err="1" smtClean="0">
                          <a:effectLst/>
                        </a:rPr>
                        <a:t>influenzae</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r>
              <a:tr h="244752">
                <a:tc>
                  <a:txBody>
                    <a:bodyPr/>
                    <a:lstStyle/>
                    <a:p>
                      <a:pPr algn="l" fontAlgn="b"/>
                      <a:r>
                        <a:rPr lang="en-US" sz="1600" u="none" strike="noStrike">
                          <a:effectLst/>
                        </a:rPr>
                        <a:t>Streptococcus pyogenes</a:t>
                      </a:r>
                      <a:endParaRPr lang="en-US"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r>
              <a:tr h="244752">
                <a:tc>
                  <a:txBody>
                    <a:bodyPr/>
                    <a:lstStyle/>
                    <a:p>
                      <a:pPr algn="l" fontAlgn="b"/>
                      <a:r>
                        <a:rPr lang="en-US" sz="1600" u="none" strike="noStrike">
                          <a:effectLst/>
                        </a:rPr>
                        <a:t>Staphylococcus aureus</a:t>
                      </a:r>
                      <a:endParaRPr lang="en-US"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r>
              <a:tr h="244752">
                <a:tc>
                  <a:txBody>
                    <a:bodyPr/>
                    <a:lstStyle/>
                    <a:p>
                      <a:pPr algn="l" fontAlgn="b"/>
                      <a:r>
                        <a:rPr lang="en-US" sz="1600" u="none" strike="noStrike">
                          <a:effectLst/>
                        </a:rPr>
                        <a:t>Streptococcus agalactiae</a:t>
                      </a:r>
                      <a:endParaRPr lang="en-US"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r>
              <a:tr h="244752">
                <a:tc>
                  <a:txBody>
                    <a:bodyPr/>
                    <a:lstStyle/>
                    <a:p>
                      <a:pPr algn="l" fontAlgn="b"/>
                      <a:r>
                        <a:rPr lang="en-US" sz="1600" u="none" strike="noStrike">
                          <a:effectLst/>
                        </a:rPr>
                        <a:t>Escherichia coli</a:t>
                      </a:r>
                      <a:endParaRPr lang="en-US"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r>
              <a:tr h="244752">
                <a:tc>
                  <a:txBody>
                    <a:bodyPr/>
                    <a:lstStyle/>
                    <a:p>
                      <a:pPr algn="l" fontAlgn="b"/>
                      <a:r>
                        <a:rPr lang="en-US" sz="1600" u="none" strike="noStrike">
                          <a:effectLst/>
                        </a:rPr>
                        <a:t>Mycoplasma pneumoniae</a:t>
                      </a:r>
                      <a:endParaRPr lang="en-US"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r>
              <a:tr h="244752">
                <a:tc>
                  <a:txBody>
                    <a:bodyPr/>
                    <a:lstStyle/>
                    <a:p>
                      <a:pPr algn="l" fontAlgn="b"/>
                      <a:r>
                        <a:rPr lang="en-US" sz="1600" u="none" strike="noStrike">
                          <a:effectLst/>
                        </a:rPr>
                        <a:t>Clamydophyla pneumoniae</a:t>
                      </a:r>
                      <a:endParaRPr lang="en-US"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r>
              <a:tr h="244752">
                <a:tc>
                  <a:txBody>
                    <a:bodyPr/>
                    <a:lstStyle/>
                    <a:p>
                      <a:pPr algn="l" fontAlgn="b"/>
                      <a:r>
                        <a:rPr lang="en-US" sz="1600" u="none" strike="noStrike">
                          <a:effectLst/>
                        </a:rPr>
                        <a:t>Legionella pneumophila</a:t>
                      </a:r>
                      <a:endParaRPr lang="en-US"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r>
              <a:tr h="244752">
                <a:tc>
                  <a:txBody>
                    <a:bodyPr/>
                    <a:lstStyle/>
                    <a:p>
                      <a:pPr algn="l" fontAlgn="b"/>
                      <a:r>
                        <a:rPr lang="en-US" sz="1600" u="none" strike="noStrike">
                          <a:effectLst/>
                        </a:rPr>
                        <a:t>Chlamydia trachomatis</a:t>
                      </a:r>
                      <a:endParaRPr lang="en-US"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r>
              <a:tr h="244752">
                <a:tc>
                  <a:txBody>
                    <a:bodyPr/>
                    <a:lstStyle/>
                    <a:p>
                      <a:pPr algn="l" fontAlgn="b"/>
                      <a:r>
                        <a:rPr lang="en-US" sz="1600" u="none" strike="noStrike">
                          <a:effectLst/>
                        </a:rPr>
                        <a:t>Bordetella pertussis</a:t>
                      </a:r>
                      <a:endParaRPr lang="en-US"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a:effectLst/>
                        </a:rPr>
                        <a:t>+</a:t>
                      </a:r>
                      <a:endParaRPr lang="ru-RU" sz="1600" b="0" i="0" u="none" strike="noStrike">
                        <a:solidFill>
                          <a:srgbClr val="000000"/>
                        </a:solidFill>
                        <a:effectLst/>
                        <a:latin typeface="Calibri"/>
                      </a:endParaRPr>
                    </a:p>
                  </a:txBody>
                  <a:tcPr marL="9525" marR="9525" marT="9525" marB="0" anchor="b"/>
                </a:tc>
                <a:tc>
                  <a:txBody>
                    <a:bodyPr/>
                    <a:lstStyle/>
                    <a:p>
                      <a:pPr algn="ctr" fontAlgn="b"/>
                      <a:r>
                        <a:rPr lang="ru-RU" sz="1600" u="none" strike="noStrike" dirty="0">
                          <a:effectLst/>
                        </a:rPr>
                        <a:t>+</a:t>
                      </a:r>
                      <a:endParaRPr lang="ru-RU" sz="16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758789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a:graphicFrameLocks/>
          </p:cNvGraphicFramePr>
          <p:nvPr>
            <p:extLst>
              <p:ext uri="{D42A27DB-BD31-4B8C-83A1-F6EECF244321}">
                <p14:modId xmlns:p14="http://schemas.microsoft.com/office/powerpoint/2010/main" val="861891611"/>
              </p:ext>
            </p:extLst>
          </p:nvPr>
        </p:nvGraphicFramePr>
        <p:xfrm>
          <a:off x="349607" y="1412776"/>
          <a:ext cx="8395060" cy="4589922"/>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0" y="31935"/>
            <a:ext cx="8744667" cy="954107"/>
          </a:xfrm>
          <a:prstGeom prst="rect">
            <a:avLst/>
          </a:prstGeom>
        </p:spPr>
        <p:txBody>
          <a:bodyPr wrap="square">
            <a:spAutoFit/>
          </a:bodyPr>
          <a:lstStyle/>
          <a:p>
            <a:r>
              <a:rPr lang="ru-RU" sz="2800" b="1" dirty="0" smtClean="0"/>
              <a:t>Пневмококк – ведущий возбудитель </a:t>
            </a:r>
          </a:p>
          <a:p>
            <a:r>
              <a:rPr lang="ru-RU" sz="2800" b="1" dirty="0" smtClean="0"/>
              <a:t>острых средних отитов у детей</a:t>
            </a:r>
            <a:endParaRPr lang="ru-RU" sz="2800" b="1" dirty="0">
              <a:latin typeface="+mj-lt"/>
              <a:ea typeface="+mj-ea"/>
              <a:cs typeface="+mj-cs"/>
            </a:endParaRPr>
          </a:p>
        </p:txBody>
      </p:sp>
      <p:sp>
        <p:nvSpPr>
          <p:cNvPr id="4" name="TextBox 3"/>
          <p:cNvSpPr txBox="1"/>
          <p:nvPr/>
        </p:nvSpPr>
        <p:spPr>
          <a:xfrm>
            <a:off x="179512" y="6290730"/>
            <a:ext cx="8784976" cy="461665"/>
          </a:xfrm>
          <a:prstGeom prst="rect">
            <a:avLst/>
          </a:prstGeom>
          <a:noFill/>
        </p:spPr>
        <p:txBody>
          <a:bodyPr wrap="square" rtlCol="0">
            <a:spAutoFit/>
          </a:bodyPr>
          <a:lstStyle/>
          <a:p>
            <a:r>
              <a:rPr lang="ru-RU" sz="1200" dirty="0" smtClean="0"/>
              <a:t>1. </a:t>
            </a:r>
            <a:r>
              <a:rPr lang="ru-RU" sz="1200" dirty="0" err="1" smtClean="0"/>
              <a:t>А.А.Баранов</a:t>
            </a:r>
            <a:r>
              <a:rPr lang="ru-RU" sz="1200" dirty="0" smtClean="0"/>
              <a:t>, </a:t>
            </a:r>
            <a:r>
              <a:rPr lang="ru-RU" sz="1200" dirty="0" err="1" smtClean="0"/>
              <a:t>Л.С.Намазова</a:t>
            </a:r>
            <a:r>
              <a:rPr lang="ru-RU" sz="1200" dirty="0" smtClean="0"/>
              <a:t>-Баранова, </a:t>
            </a:r>
            <a:r>
              <a:rPr lang="ru-RU" sz="1200" dirty="0" err="1" smtClean="0"/>
              <a:t>Н.А.Маянский</a:t>
            </a:r>
            <a:r>
              <a:rPr lang="ru-RU" sz="1200" dirty="0" smtClean="0"/>
              <a:t> и др. </a:t>
            </a:r>
            <a:r>
              <a:rPr lang="ru-RU" sz="1200" dirty="0"/>
              <a:t>Роль </a:t>
            </a:r>
            <a:r>
              <a:rPr lang="ru-RU" sz="1200" dirty="0" err="1"/>
              <a:t>Streptococcus</a:t>
            </a:r>
            <a:r>
              <a:rPr lang="ru-RU" sz="1200" dirty="0"/>
              <a:t> </a:t>
            </a:r>
            <a:r>
              <a:rPr lang="ru-RU" sz="1200" dirty="0" err="1"/>
              <a:t>pneumoniae</a:t>
            </a:r>
            <a:r>
              <a:rPr lang="ru-RU" sz="1200" dirty="0"/>
              <a:t> в структуре бактериальных инфекций у детей, госпитализированных в стационары г. Москвы в 2011–2012 </a:t>
            </a:r>
            <a:r>
              <a:rPr lang="ru-RU" sz="1200" dirty="0" smtClean="0"/>
              <a:t>гг. Педиатрическая </a:t>
            </a:r>
            <a:r>
              <a:rPr lang="ru-RU" sz="1200" dirty="0"/>
              <a:t>фармакология. 2013; 10 (5</a:t>
            </a:r>
            <a:r>
              <a:rPr lang="ru-RU" sz="1200" dirty="0" smtClean="0"/>
              <a:t>): 6-12.</a:t>
            </a:r>
            <a:endParaRPr lang="ru-RU" sz="1200" dirty="0"/>
          </a:p>
        </p:txBody>
      </p:sp>
      <p:sp>
        <p:nvSpPr>
          <p:cNvPr id="6" name="TextBox 5"/>
          <p:cNvSpPr txBox="1"/>
          <p:nvPr/>
        </p:nvSpPr>
        <p:spPr>
          <a:xfrm>
            <a:off x="2834872" y="2692635"/>
            <a:ext cx="5514798" cy="923330"/>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ru-RU" dirty="0"/>
              <a:t>Спектр бактериальных возбудителей острого среднего отита у детей, госпитализированных в стационары г. Москвы (</a:t>
            </a:r>
            <a:r>
              <a:rPr lang="en-US" dirty="0" smtClean="0"/>
              <a:t>n=742)</a:t>
            </a:r>
            <a:r>
              <a:rPr lang="ru-RU" baseline="30000" dirty="0" smtClean="0"/>
              <a:t>1</a:t>
            </a:r>
            <a:endParaRPr lang="ru-RU" baseline="30000" dirty="0"/>
          </a:p>
        </p:txBody>
      </p:sp>
      <p:pic>
        <p:nvPicPr>
          <p:cNvPr id="7" name="Picture 8" descr="https://im0-tub-ru.yandex.net/i?id=1fa4222c81f6c8300e300aa0a171dc30&amp;n=33&amp;h=215&amp;w=3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0"/>
            <a:ext cx="1619672" cy="1134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2326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https://im0-tub-ru.yandex.net/i?id=1fa4222c81f6c8300e300aa0a171dc30&amp;n=33&amp;h=215&amp;w=3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0"/>
            <a:ext cx="1619672" cy="113429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a:blip r:embed="rId3" cstate="print"/>
          <a:srcRect l="13760" t="24560" r="24515" b="53134"/>
          <a:stretch>
            <a:fillRect/>
          </a:stretch>
        </p:blipFill>
        <p:spPr bwMode="auto">
          <a:xfrm>
            <a:off x="495539" y="1124744"/>
            <a:ext cx="7148781" cy="1872208"/>
          </a:xfrm>
          <a:prstGeom prst="rect">
            <a:avLst/>
          </a:prstGeom>
          <a:noFill/>
          <a:ln w="9525">
            <a:noFill/>
            <a:miter lim="800000"/>
            <a:headEnd/>
            <a:tailEnd/>
          </a:ln>
          <a:effectLst/>
        </p:spPr>
      </p:pic>
      <p:sp>
        <p:nvSpPr>
          <p:cNvPr id="3" name="Прямоугольник 2"/>
          <p:cNvSpPr/>
          <p:nvPr/>
        </p:nvSpPr>
        <p:spPr>
          <a:xfrm>
            <a:off x="3439792" y="5691961"/>
            <a:ext cx="5704208" cy="1169551"/>
          </a:xfrm>
          <a:prstGeom prst="rect">
            <a:avLst/>
          </a:prstGeom>
        </p:spPr>
        <p:txBody>
          <a:bodyPr wrap="square">
            <a:spAutoFit/>
          </a:bodyPr>
          <a:lstStyle/>
          <a:p>
            <a:pPr algn="r"/>
            <a:r>
              <a:rPr lang="en-US" sz="1000" dirty="0" smtClean="0">
                <a:cs typeface="Arial" pitchFamily="34" charset="0"/>
              </a:rPr>
              <a:t>1. </a:t>
            </a:r>
            <a:r>
              <a:rPr lang="ru-RU" sz="1000" dirty="0" err="1" smtClean="0">
                <a:cs typeface="Arial" pitchFamily="34" charset="0"/>
              </a:rPr>
              <a:t>Маянский</a:t>
            </a:r>
            <a:r>
              <a:rPr lang="ru-RU" sz="1000" dirty="0" smtClean="0">
                <a:cs typeface="Arial" pitchFamily="34" charset="0"/>
              </a:rPr>
              <a:t>  Н.А. и др. Бактериальная этиология острого среднего отита у детей до 5 лет: роль </a:t>
            </a:r>
            <a:r>
              <a:rPr lang="en-US" sz="1000" dirty="0" smtClean="0">
                <a:cs typeface="Arial" pitchFamily="34" charset="0"/>
              </a:rPr>
              <a:t>Streptococcus </a:t>
            </a:r>
            <a:r>
              <a:rPr lang="en-US" sz="1000" dirty="0" err="1" smtClean="0">
                <a:cs typeface="Arial" pitchFamily="34" charset="0"/>
              </a:rPr>
              <a:t>pneumoniae</a:t>
            </a:r>
            <a:r>
              <a:rPr lang="ru-RU" sz="1000" dirty="0" smtClean="0">
                <a:cs typeface="Arial" pitchFamily="34" charset="0"/>
              </a:rPr>
              <a:t>.</a:t>
            </a:r>
            <a:r>
              <a:rPr lang="en-US" sz="1000" dirty="0" smtClean="0">
                <a:cs typeface="Arial" pitchFamily="34" charset="0"/>
              </a:rPr>
              <a:t> </a:t>
            </a:r>
            <a:r>
              <a:rPr lang="ru-RU" sz="1000" dirty="0" smtClean="0">
                <a:cs typeface="Arial" pitchFamily="34" charset="0"/>
              </a:rPr>
              <a:t>Вопросы диагностики в педиатрии. 2013. Том 5. </a:t>
            </a:r>
            <a:r>
              <a:rPr lang="en-US" sz="1000" dirty="0" smtClean="0">
                <a:cs typeface="Arial" pitchFamily="34" charset="0"/>
              </a:rPr>
              <a:t>N</a:t>
            </a:r>
            <a:r>
              <a:rPr lang="ru-RU" sz="1000" dirty="0" smtClean="0">
                <a:cs typeface="Arial" pitchFamily="34" charset="0"/>
              </a:rPr>
              <a:t>3. С.5-13.</a:t>
            </a:r>
            <a:endParaRPr lang="en-US" sz="1000" dirty="0" smtClean="0">
              <a:cs typeface="Arial" pitchFamily="34" charset="0"/>
            </a:endParaRPr>
          </a:p>
          <a:p>
            <a:pPr algn="r"/>
            <a:r>
              <a:rPr lang="en-US" sz="1000" dirty="0" smtClean="0"/>
              <a:t>2. </a:t>
            </a:r>
            <a:r>
              <a:rPr lang="en-US" sz="1000" dirty="0" err="1" smtClean="0"/>
              <a:t>Vergison</a:t>
            </a:r>
            <a:r>
              <a:rPr lang="en-US" sz="1000" dirty="0" smtClean="0"/>
              <a:t> A et al. </a:t>
            </a:r>
            <a:r>
              <a:rPr lang="en-US" sz="1000" dirty="0"/>
              <a:t>Otitis media and its consequences: beyond the earache. Lancet Infect Dis. 2010 Mar;10(3):195-203</a:t>
            </a:r>
            <a:r>
              <a:rPr lang="en-US" sz="1000" dirty="0" smtClean="0"/>
              <a:t>.</a:t>
            </a:r>
          </a:p>
          <a:p>
            <a:pPr algn="r"/>
            <a:r>
              <a:rPr lang="en-US" sz="1000" dirty="0" smtClean="0"/>
              <a:t>3. Zhou </a:t>
            </a:r>
            <a:r>
              <a:rPr lang="en-US" sz="1000" dirty="0"/>
              <a:t>F, </a:t>
            </a:r>
            <a:r>
              <a:rPr lang="en-US" sz="1000" dirty="0" err="1"/>
              <a:t>Shefer</a:t>
            </a:r>
            <a:r>
              <a:rPr lang="en-US" sz="1000" dirty="0"/>
              <a:t> A, Kong Y, </a:t>
            </a:r>
            <a:r>
              <a:rPr lang="en-US" sz="1000" dirty="0" err="1"/>
              <a:t>Nuorti</a:t>
            </a:r>
            <a:r>
              <a:rPr lang="en-US" sz="1000" dirty="0"/>
              <a:t> JP. Trends in acute otitis media-related health care utilization by privately insured young children in the United States, 1997-2004. Pediatrics. 2008 Feb;121(2):253-60</a:t>
            </a:r>
            <a:r>
              <a:rPr lang="en-US" sz="1000" dirty="0" smtClean="0"/>
              <a:t>.</a:t>
            </a:r>
            <a:endParaRPr lang="en-US" sz="1000" dirty="0"/>
          </a:p>
        </p:txBody>
      </p:sp>
      <p:sp>
        <p:nvSpPr>
          <p:cNvPr id="4" name="Прямоугольник 3"/>
          <p:cNvSpPr/>
          <p:nvPr/>
        </p:nvSpPr>
        <p:spPr>
          <a:xfrm>
            <a:off x="-26079" y="215343"/>
            <a:ext cx="8744667" cy="413318"/>
          </a:xfrm>
          <a:prstGeom prst="rect">
            <a:avLst/>
          </a:prstGeom>
        </p:spPr>
        <p:txBody>
          <a:bodyPr wrap="square">
            <a:spAutoFit/>
          </a:bodyPr>
          <a:lstStyle/>
          <a:p>
            <a:pPr eaLnBrk="0" hangingPunct="0">
              <a:lnSpc>
                <a:spcPct val="70000"/>
              </a:lnSpc>
            </a:pPr>
            <a:r>
              <a:rPr lang="ru-RU" sz="2800" b="1" dirty="0">
                <a:latin typeface="+mj-lt"/>
                <a:ea typeface="+mj-ea"/>
                <a:cs typeface="+mj-cs"/>
              </a:rPr>
              <a:t>Острый средний отит</a:t>
            </a:r>
          </a:p>
        </p:txBody>
      </p:sp>
      <p:sp>
        <p:nvSpPr>
          <p:cNvPr id="6" name="Rectangle 3"/>
          <p:cNvSpPr txBox="1">
            <a:spLocks noChangeArrowheads="1"/>
          </p:cNvSpPr>
          <p:nvPr/>
        </p:nvSpPr>
        <p:spPr>
          <a:xfrm>
            <a:off x="323528" y="3068960"/>
            <a:ext cx="8640960" cy="2520280"/>
          </a:xfrm>
          <a:prstGeom prst="rect">
            <a:avLst/>
          </a:prstGeom>
        </p:spPr>
        <p:txBody>
          <a:bodyPr/>
          <a:lstStyle>
            <a:lvl1pPr marL="342900" indent="-342900" algn="l" rtl="0" fontAlgn="base">
              <a:spcBef>
                <a:spcPct val="0"/>
              </a:spcBef>
              <a:spcAft>
                <a:spcPts val="1000"/>
              </a:spcAft>
              <a:buClr>
                <a:schemeClr val="accent1"/>
              </a:buClr>
              <a:buFont typeface="Arial" charset="0"/>
              <a:buChar char="•"/>
              <a:defRPr sz="2200" kern="1200">
                <a:solidFill>
                  <a:schemeClr val="tx1"/>
                </a:solidFill>
                <a:latin typeface="+mn-lt"/>
                <a:ea typeface="+mn-ea"/>
                <a:cs typeface="+mn-cs"/>
              </a:defRPr>
            </a:lvl1pPr>
            <a:lvl2pPr marL="742950" indent="-285750" algn="l" rtl="0" fontAlgn="base">
              <a:spcBef>
                <a:spcPct val="0"/>
              </a:spcBef>
              <a:spcAft>
                <a:spcPts val="1000"/>
              </a:spcAft>
              <a:buClr>
                <a:schemeClr val="accent1"/>
              </a:buClr>
              <a:buFont typeface="Arial" charset="0"/>
              <a:buChar char="–"/>
              <a:defRPr sz="2000" kern="1200">
                <a:solidFill>
                  <a:schemeClr val="tx1"/>
                </a:solidFill>
                <a:latin typeface="+mn-lt"/>
                <a:ea typeface="+mn-ea"/>
                <a:cs typeface="+mn-cs"/>
              </a:defRPr>
            </a:lvl2pPr>
            <a:lvl3pPr marL="1143000" indent="-228600" algn="l" rtl="0" fontAlgn="base">
              <a:spcBef>
                <a:spcPct val="0"/>
              </a:spcBef>
              <a:spcAft>
                <a:spcPts val="1000"/>
              </a:spcAft>
              <a:buClr>
                <a:schemeClr val="accent1"/>
              </a:buClr>
              <a:buFont typeface="Arial" charset="0"/>
              <a:buChar char="•"/>
              <a:defRPr kern="1200">
                <a:solidFill>
                  <a:schemeClr val="tx1"/>
                </a:solidFill>
                <a:latin typeface="+mn-lt"/>
                <a:ea typeface="+mn-ea"/>
                <a:cs typeface="+mn-cs"/>
              </a:defRPr>
            </a:lvl3pPr>
            <a:lvl4pPr marL="1600200" indent="-228600" algn="l" rtl="0" fontAlgn="base">
              <a:spcBef>
                <a:spcPct val="0"/>
              </a:spcBef>
              <a:spcAft>
                <a:spcPts val="1000"/>
              </a:spcAft>
              <a:buClr>
                <a:schemeClr val="accent1"/>
              </a:buClr>
              <a:buFont typeface="Arial" charset="0"/>
              <a:buChar char="–"/>
              <a:defRPr sz="1600" kern="1200">
                <a:solidFill>
                  <a:schemeClr val="tx1"/>
                </a:solidFill>
                <a:latin typeface="+mn-lt"/>
                <a:ea typeface="+mn-ea"/>
                <a:cs typeface="+mn-cs"/>
              </a:defRPr>
            </a:lvl4pPr>
            <a:lvl5pPr marL="2057400" indent="-228600" algn="l" rtl="0" fontAlgn="base">
              <a:spcBef>
                <a:spcPct val="0"/>
              </a:spcBef>
              <a:spcAft>
                <a:spcPts val="1000"/>
              </a:spcAft>
              <a:buClr>
                <a:schemeClr val="accent1"/>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400"/>
              </a:spcAft>
            </a:pPr>
            <a:r>
              <a:rPr lang="ru-RU" sz="1600" dirty="0" smtClean="0"/>
              <a:t>Более </a:t>
            </a:r>
            <a:r>
              <a:rPr lang="ru-RU" sz="1600" b="1" dirty="0" smtClean="0"/>
              <a:t>80% </a:t>
            </a:r>
            <a:r>
              <a:rPr lang="ru-RU" sz="1600" dirty="0"/>
              <a:t>детей </a:t>
            </a:r>
            <a:r>
              <a:rPr lang="ru-RU" sz="1600" dirty="0" smtClean="0"/>
              <a:t>к возрасту 3 лет переносят как минимум один эпизод ОСО</a:t>
            </a:r>
            <a:r>
              <a:rPr lang="en-US" sz="1600" baseline="30000" dirty="0"/>
              <a:t>1</a:t>
            </a:r>
            <a:endParaRPr lang="ru-RU" sz="1600" baseline="30000" dirty="0"/>
          </a:p>
          <a:p>
            <a:pPr>
              <a:spcAft>
                <a:spcPts val="2400"/>
              </a:spcAft>
            </a:pPr>
            <a:r>
              <a:rPr lang="ru-RU" sz="1600" b="1" dirty="0" smtClean="0"/>
              <a:t>40%</a:t>
            </a:r>
            <a:r>
              <a:rPr lang="ru-RU" sz="1600" dirty="0" smtClean="0"/>
              <a:t> детей к 7-летнему возрасту переболевают ОСО шесть и более раз</a:t>
            </a:r>
            <a:r>
              <a:rPr lang="ru-RU" sz="1600" b="1" dirty="0" smtClean="0"/>
              <a:t> </a:t>
            </a:r>
            <a:r>
              <a:rPr lang="en-US" sz="1600" baseline="30000" dirty="0" smtClean="0"/>
              <a:t>1</a:t>
            </a:r>
            <a:endParaRPr lang="ru-RU" sz="1600" baseline="30000" dirty="0"/>
          </a:p>
          <a:p>
            <a:pPr>
              <a:spcAft>
                <a:spcPts val="2400"/>
              </a:spcAft>
            </a:pPr>
            <a:r>
              <a:rPr lang="ru-RU" sz="1600" dirty="0"/>
              <a:t>Хронические рецидивирующие отиты – причина стойких нарушений слуха и задержки интеллектуального развития </a:t>
            </a:r>
            <a:r>
              <a:rPr lang="ru-RU" sz="1600" dirty="0" smtClean="0"/>
              <a:t>ребенка</a:t>
            </a:r>
            <a:r>
              <a:rPr lang="en-US" sz="1600" dirty="0" smtClean="0"/>
              <a:t> </a:t>
            </a:r>
            <a:r>
              <a:rPr lang="en-US" sz="1600" baseline="30000" dirty="0" smtClean="0"/>
              <a:t>2</a:t>
            </a:r>
            <a:endParaRPr lang="ru-RU" sz="1600" baseline="30000" dirty="0"/>
          </a:p>
          <a:p>
            <a:pPr>
              <a:spcAft>
                <a:spcPts val="2400"/>
              </a:spcAft>
            </a:pPr>
            <a:r>
              <a:rPr lang="ru-RU" sz="1600" dirty="0" smtClean="0"/>
              <a:t>ОСО – наиболее частое показание к назначению антибиотиков у детей дошкольного возраста</a:t>
            </a:r>
            <a:r>
              <a:rPr lang="en-US" sz="1600" dirty="0" smtClean="0"/>
              <a:t> </a:t>
            </a:r>
            <a:r>
              <a:rPr lang="en-US" sz="1600" baseline="30000" dirty="0" smtClean="0"/>
              <a:t>3</a:t>
            </a:r>
            <a:endParaRPr lang="ru-RU" sz="1600" baseline="30000" dirty="0"/>
          </a:p>
        </p:txBody>
      </p:sp>
    </p:spTree>
    <p:extLst>
      <p:ext uri="{BB962C8B-B14F-4D97-AF65-F5344CB8AC3E}">
        <p14:creationId xmlns:p14="http://schemas.microsoft.com/office/powerpoint/2010/main" val="450962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7" name="Rectangle 3"/>
          <p:cNvSpPr>
            <a:spLocks noGrp="1" noChangeArrowheads="1"/>
          </p:cNvSpPr>
          <p:nvPr>
            <p:ph type="body" idx="1"/>
          </p:nvPr>
        </p:nvSpPr>
        <p:spPr/>
        <p:txBody>
          <a:bodyPr/>
          <a:lstStyle/>
          <a:p>
            <a:endParaRPr lang="ru-RU" altLang="ru-RU" smtClean="0"/>
          </a:p>
        </p:txBody>
      </p:sp>
      <p:pic>
        <p:nvPicPr>
          <p:cNvPr id="472068" name="Picture 4"/>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899592" y="476672"/>
            <a:ext cx="8244408" cy="6148388"/>
          </a:xfrm>
          <a:solidFill>
            <a:srgbClr val="FFFF00"/>
          </a:solidFill>
          <a:ln/>
          <a:effectLst>
            <a:prstShdw prst="shdw13" dist="53882" dir="13500000">
              <a:schemeClr val="bg2">
                <a:alpha val="50000"/>
              </a:schemeClr>
            </a:prstShdw>
          </a:effectLst>
        </p:spPr>
      </p:pic>
    </p:spTree>
    <p:extLst>
      <p:ext uri="{BB962C8B-B14F-4D97-AF65-F5344CB8AC3E}">
        <p14:creationId xmlns:p14="http://schemas.microsoft.com/office/powerpoint/2010/main" val="6625166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88640"/>
            <a:ext cx="8229600" cy="476672"/>
          </a:xfrm>
        </p:spPr>
        <p:txBody>
          <a:bodyPr anchor="t">
            <a:noAutofit/>
          </a:bodyPr>
          <a:lstStyle/>
          <a:p>
            <a:pPr algn="l"/>
            <a:r>
              <a:rPr lang="ru-RU" sz="2800" b="1" dirty="0">
                <a:solidFill>
                  <a:schemeClr val="tx1"/>
                </a:solidFill>
              </a:rPr>
              <a:t>Пневмококк: </a:t>
            </a:r>
            <a:r>
              <a:rPr lang="ru-RU" sz="2800" b="1" dirty="0" smtClean="0">
                <a:solidFill>
                  <a:schemeClr val="tx1"/>
                </a:solidFill>
              </a:rPr>
              <a:t>как защититься?</a:t>
            </a:r>
            <a:endParaRPr lang="en-US" sz="2800" b="1" dirty="0">
              <a:solidFill>
                <a:schemeClr val="tx1"/>
              </a:solidFill>
            </a:endParaRPr>
          </a:p>
        </p:txBody>
      </p:sp>
      <p:sp>
        <p:nvSpPr>
          <p:cNvPr id="17411" name="Rectangle 3"/>
          <p:cNvSpPr>
            <a:spLocks noGrp="1" noChangeArrowheads="1"/>
          </p:cNvSpPr>
          <p:nvPr>
            <p:ph idx="1"/>
          </p:nvPr>
        </p:nvSpPr>
        <p:spPr>
          <a:xfrm>
            <a:off x="1259632" y="1268760"/>
            <a:ext cx="7056784" cy="3960440"/>
          </a:xfrm>
        </p:spPr>
        <p:txBody>
          <a:bodyPr>
            <a:noAutofit/>
          </a:bodyPr>
          <a:lstStyle/>
          <a:p>
            <a:pPr>
              <a:buClr>
                <a:schemeClr val="accent2"/>
              </a:buClr>
              <a:buFont typeface="Arial" panose="020B0604020202020204" pitchFamily="34" charset="0"/>
              <a:buChar char="•"/>
            </a:pPr>
            <a:r>
              <a:rPr lang="ru-RU" sz="2400" dirty="0"/>
              <a:t>Уже </a:t>
            </a:r>
            <a:r>
              <a:rPr lang="ru-RU" sz="2400" dirty="0" smtClean="0"/>
              <a:t>свыше 15 лет </a:t>
            </a:r>
            <a:r>
              <a:rPr lang="ru-RU" sz="2400" dirty="0"/>
              <a:t>в мире делают прививки против пневмококковой инфекции детям, начиная </a:t>
            </a:r>
            <a:r>
              <a:rPr lang="ru-RU" sz="2400" dirty="0" smtClean="0"/>
              <a:t>с возраста 2 месяцев</a:t>
            </a:r>
            <a:endParaRPr lang="ru-RU" sz="2400" dirty="0"/>
          </a:p>
          <a:p>
            <a:pPr>
              <a:buClr>
                <a:schemeClr val="accent2"/>
              </a:buClr>
              <a:buFont typeface="Arial" panose="020B0604020202020204" pitchFamily="34" charset="0"/>
              <a:buChar char="•"/>
            </a:pPr>
            <a:r>
              <a:rPr lang="ru-RU" sz="2400" dirty="0" smtClean="0"/>
              <a:t>Вакцина включена в календари прививок более 120 государств</a:t>
            </a:r>
            <a:endParaRPr lang="ru-RU" sz="2400" dirty="0"/>
          </a:p>
          <a:p>
            <a:pPr>
              <a:buClr>
                <a:schemeClr val="accent2"/>
              </a:buClr>
              <a:buFont typeface="Arial" panose="020B0604020202020204" pitchFamily="34" charset="0"/>
              <a:buChar char="•"/>
            </a:pPr>
            <a:r>
              <a:rPr lang="ru-RU" sz="2400" dirty="0" smtClean="0"/>
              <a:t>Вакцина </a:t>
            </a:r>
            <a:r>
              <a:rPr lang="ru-RU" sz="2400" dirty="0"/>
              <a:t>не содержит </a:t>
            </a:r>
            <a:r>
              <a:rPr lang="ru-RU" sz="2400" dirty="0" smtClean="0"/>
              <a:t>живых возбудителей, </a:t>
            </a:r>
            <a:r>
              <a:rPr lang="ru-RU" sz="2400" dirty="0"/>
              <a:t>поэтому безопасна для каждого </a:t>
            </a:r>
            <a:r>
              <a:rPr lang="ru-RU" sz="2400" dirty="0" smtClean="0"/>
              <a:t>ребенка</a:t>
            </a:r>
          </a:p>
          <a:p>
            <a:pPr>
              <a:buClr>
                <a:schemeClr val="accent2"/>
              </a:buClr>
              <a:buFont typeface="Arial" panose="020B0604020202020204" pitchFamily="34" charset="0"/>
              <a:buChar char="•"/>
            </a:pPr>
            <a:r>
              <a:rPr lang="ru-RU" sz="2400" dirty="0" smtClean="0"/>
              <a:t>Вакцина не содержит консервантов (ртутьсодержащих соединений), формальдегида, желатина, антибиотиков, белков дрожжей и куриных яиц </a:t>
            </a:r>
            <a:r>
              <a:rPr lang="ru-RU" sz="2400" baseline="30000" dirty="0" smtClean="0"/>
              <a:t>1, 2</a:t>
            </a:r>
            <a:endParaRPr lang="en-US" sz="2400" baseline="30000" dirty="0"/>
          </a:p>
        </p:txBody>
      </p:sp>
      <p:sp>
        <p:nvSpPr>
          <p:cNvPr id="4" name="Прямоугольник 3"/>
          <p:cNvSpPr/>
          <p:nvPr/>
        </p:nvSpPr>
        <p:spPr>
          <a:xfrm>
            <a:off x="2643562" y="6150114"/>
            <a:ext cx="6477000" cy="861774"/>
          </a:xfrm>
          <a:prstGeom prst="rect">
            <a:avLst/>
          </a:prstGeom>
        </p:spPr>
        <p:txBody>
          <a:bodyPr wrap="square">
            <a:spAutoFit/>
          </a:bodyPr>
          <a:lstStyle/>
          <a:p>
            <a:pPr marL="228600" indent="-228600">
              <a:buAutoNum type="arabicPeriod"/>
            </a:pPr>
            <a:r>
              <a:rPr lang="en-US" sz="1000" dirty="0" smtClean="0"/>
              <a:t>FDA: </a:t>
            </a:r>
            <a:r>
              <a:rPr lang="en-US" sz="1000" dirty="0" err="1" smtClean="0"/>
              <a:t>Prevnar</a:t>
            </a:r>
            <a:r>
              <a:rPr lang="en-US" sz="1000" dirty="0" smtClean="0"/>
              <a:t> 13 Full Prescribing Information (Revised 01/2014). Available at: </a:t>
            </a:r>
            <a:r>
              <a:rPr lang="en-US" sz="1000" dirty="0" smtClean="0">
                <a:hlinkClick r:id="rId2"/>
              </a:rPr>
              <a:t>http://www.fda.gov/BiologicsBloodVaccines/Vaccines/ApprovedProducts/ucm201667.htm</a:t>
            </a:r>
            <a:endParaRPr lang="ru-RU" sz="1000" dirty="0" smtClean="0"/>
          </a:p>
          <a:p>
            <a:pPr marL="228600" indent="-228600">
              <a:buFontTx/>
              <a:buAutoNum type="arabicPeriod"/>
            </a:pPr>
            <a:r>
              <a:rPr lang="ru-RU" sz="1000" dirty="0" err="1"/>
              <a:t>Превенар</a:t>
            </a:r>
            <a:r>
              <a:rPr lang="ru-RU" sz="1000" dirty="0"/>
              <a:t>® 13. Инструкция по применению лекарственного препарата для медицинского применения (с изменениями). ЛП </a:t>
            </a:r>
            <a:r>
              <a:rPr lang="ru-RU" sz="1000" dirty="0" smtClean="0"/>
              <a:t>000798-</a:t>
            </a:r>
            <a:r>
              <a:rPr lang="en-US" sz="1000" dirty="0" smtClean="0"/>
              <a:t>140915</a:t>
            </a:r>
            <a:endParaRPr lang="ru-RU" sz="1000" dirty="0"/>
          </a:p>
          <a:p>
            <a:pPr marL="228600" indent="-228600" algn="r">
              <a:buAutoNum type="arabicPeriod"/>
            </a:pPr>
            <a:endParaRPr lang="en-US" sz="1000" dirty="0" smtClean="0"/>
          </a:p>
        </p:txBody>
      </p:sp>
    </p:spTree>
    <p:extLst>
      <p:ext uri="{BB962C8B-B14F-4D97-AF65-F5344CB8AC3E}">
        <p14:creationId xmlns:p14="http://schemas.microsoft.com/office/powerpoint/2010/main" val="40110440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35896" y="1268760"/>
            <a:ext cx="2304256" cy="584775"/>
          </a:xfrm>
          <a:prstGeom prst="rect">
            <a:avLst/>
          </a:prstGeom>
          <a:noFill/>
        </p:spPr>
        <p:txBody>
          <a:bodyPr wrap="square" rtlCol="0">
            <a:spAutoFit/>
          </a:bodyPr>
          <a:lstStyle/>
          <a:p>
            <a:pPr algn="ctr"/>
            <a:r>
              <a:rPr lang="ru-RU" sz="3200" b="1" dirty="0" smtClean="0">
                <a:solidFill>
                  <a:schemeClr val="tx2">
                    <a:lumMod val="75000"/>
                  </a:schemeClr>
                </a:solidFill>
              </a:rPr>
              <a:t>20</a:t>
            </a:r>
            <a:r>
              <a:rPr lang="en-US" sz="3200" b="1" dirty="0" smtClean="0">
                <a:solidFill>
                  <a:schemeClr val="tx2">
                    <a:lumMod val="75000"/>
                  </a:schemeClr>
                </a:solidFill>
              </a:rPr>
              <a:t>16</a:t>
            </a:r>
            <a:r>
              <a:rPr lang="ru-RU" sz="3200" b="1" dirty="0" smtClean="0">
                <a:solidFill>
                  <a:schemeClr val="tx2">
                    <a:lumMod val="75000"/>
                  </a:schemeClr>
                </a:solidFill>
              </a:rPr>
              <a:t> г.</a:t>
            </a:r>
            <a:endParaRPr lang="ru-RU" sz="3200" b="1" dirty="0">
              <a:solidFill>
                <a:schemeClr val="tx2">
                  <a:lumMod val="75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65" y="1988840"/>
            <a:ext cx="8649908" cy="4629796"/>
          </a:xfrm>
          <a:prstGeom prst="rect">
            <a:avLst/>
          </a:prstGeom>
        </p:spPr>
      </p:pic>
      <p:sp>
        <p:nvSpPr>
          <p:cNvPr id="9" name="Rectangle 2"/>
          <p:cNvSpPr>
            <a:spLocks noGrp="1" noChangeArrowheads="1"/>
          </p:cNvSpPr>
          <p:nvPr>
            <p:ph type="title"/>
          </p:nvPr>
        </p:nvSpPr>
        <p:spPr>
          <a:xfrm>
            <a:off x="-13254" y="0"/>
            <a:ext cx="8964488" cy="1017534"/>
          </a:xfrm>
        </p:spPr>
        <p:txBody>
          <a:bodyPr anchor="t">
            <a:noAutofit/>
          </a:bodyPr>
          <a:lstStyle/>
          <a:p>
            <a:pPr algn="l"/>
            <a:r>
              <a:rPr lang="ru-RU" sz="2800" b="1" dirty="0" smtClean="0">
                <a:solidFill>
                  <a:schemeClr val="tx1"/>
                </a:solidFill>
              </a:rPr>
              <a:t>Вакцинопрофилактика пневмококковой </a:t>
            </a:r>
            <a:br>
              <a:rPr lang="ru-RU" sz="2800" b="1" dirty="0" smtClean="0">
                <a:solidFill>
                  <a:schemeClr val="tx1"/>
                </a:solidFill>
              </a:rPr>
            </a:br>
            <a:r>
              <a:rPr lang="ru-RU" sz="2800" b="1" dirty="0" smtClean="0">
                <a:solidFill>
                  <a:schemeClr val="tx1"/>
                </a:solidFill>
              </a:rPr>
              <a:t>инфекции в мире</a:t>
            </a:r>
            <a:endParaRPr lang="en-US" sz="2800" b="1" dirty="0">
              <a:solidFill>
                <a:schemeClr val="tx1"/>
              </a:solidFill>
            </a:endParaRPr>
          </a:p>
        </p:txBody>
      </p:sp>
    </p:spTree>
    <p:extLst>
      <p:ext uri="{BB962C8B-B14F-4D97-AF65-F5344CB8AC3E}">
        <p14:creationId xmlns:p14="http://schemas.microsoft.com/office/powerpoint/2010/main" val="37603014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2500" b="1" dirty="0">
                <a:solidFill>
                  <a:schemeClr val="bg1"/>
                </a:solidFill>
              </a:rPr>
              <a:t>Обзор существующих вакцин</a:t>
            </a:r>
          </a:p>
        </p:txBody>
      </p:sp>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3545846103"/>
              </p:ext>
            </p:extLst>
          </p:nvPr>
        </p:nvGraphicFramePr>
        <p:xfrm>
          <a:off x="415636" y="813374"/>
          <a:ext cx="8332827" cy="5351930"/>
        </p:xfrm>
        <a:graphic>
          <a:graphicData uri="http://schemas.openxmlformats.org/drawingml/2006/table">
            <a:tbl>
              <a:tblPr firstRow="1" bandRow="1">
                <a:tableStyleId>{5C22544A-7EE6-4342-B048-85BDC9FD1C3A}</a:tableStyleId>
              </a:tblPr>
              <a:tblGrid>
                <a:gridCol w="1708092">
                  <a:extLst>
                    <a:ext uri="{9D8B030D-6E8A-4147-A177-3AD203B41FA5}">
                      <a16:colId xmlns="" xmlns:a16="http://schemas.microsoft.com/office/drawing/2014/main" val="20000"/>
                    </a:ext>
                  </a:extLst>
                </a:gridCol>
                <a:gridCol w="1728192">
                  <a:extLst>
                    <a:ext uri="{9D8B030D-6E8A-4147-A177-3AD203B41FA5}">
                      <a16:colId xmlns="" xmlns:a16="http://schemas.microsoft.com/office/drawing/2014/main" val="20001"/>
                    </a:ext>
                  </a:extLst>
                </a:gridCol>
                <a:gridCol w="3168352">
                  <a:extLst>
                    <a:ext uri="{9D8B030D-6E8A-4147-A177-3AD203B41FA5}">
                      <a16:colId xmlns="" xmlns:a16="http://schemas.microsoft.com/office/drawing/2014/main" val="20002"/>
                    </a:ext>
                  </a:extLst>
                </a:gridCol>
                <a:gridCol w="1728191">
                  <a:extLst>
                    <a:ext uri="{9D8B030D-6E8A-4147-A177-3AD203B41FA5}">
                      <a16:colId xmlns="" xmlns:a16="http://schemas.microsoft.com/office/drawing/2014/main" val="20003"/>
                    </a:ext>
                  </a:extLst>
                </a:gridCol>
              </a:tblGrid>
              <a:tr h="806824">
                <a:tc>
                  <a:txBody>
                    <a:bodyPr/>
                    <a:lstStyle/>
                    <a:p>
                      <a:pPr algn="ctr"/>
                      <a:r>
                        <a:rPr lang="ru-RU" sz="1600" dirty="0" smtClean="0"/>
                        <a:t>Торговое наименование</a:t>
                      </a:r>
                      <a:endParaRPr lang="ru-RU" sz="1600" dirty="0"/>
                    </a:p>
                  </a:txBody>
                  <a:tcPr marL="83127" marR="83127" marT="40341" marB="40341"/>
                </a:tc>
                <a:tc>
                  <a:txBody>
                    <a:bodyPr/>
                    <a:lstStyle/>
                    <a:p>
                      <a:pPr algn="ctr"/>
                      <a:r>
                        <a:rPr lang="ru-RU" sz="1600" dirty="0" smtClean="0"/>
                        <a:t>Тип вакцины</a:t>
                      </a:r>
                      <a:endParaRPr lang="ru-RU" sz="1600" dirty="0"/>
                    </a:p>
                  </a:txBody>
                  <a:tcPr marL="83127" marR="83127" marT="40341" marB="40341"/>
                </a:tc>
                <a:tc>
                  <a:txBody>
                    <a:bodyPr/>
                    <a:lstStyle/>
                    <a:p>
                      <a:pPr algn="ctr"/>
                      <a:r>
                        <a:rPr lang="ru-RU" sz="1600" dirty="0" smtClean="0"/>
                        <a:t>Серотиповый состав</a:t>
                      </a:r>
                      <a:endParaRPr lang="ru-RU" sz="1600" dirty="0"/>
                    </a:p>
                  </a:txBody>
                  <a:tcPr marL="83127" marR="83127" marT="40341" marB="40341"/>
                </a:tc>
                <a:tc>
                  <a:txBody>
                    <a:bodyPr/>
                    <a:lstStyle/>
                    <a:p>
                      <a:pPr algn="ctr"/>
                      <a:r>
                        <a:rPr lang="ru-RU" sz="1600" dirty="0" smtClean="0"/>
                        <a:t>Возраст</a:t>
                      </a:r>
                      <a:endParaRPr lang="ru-RU" sz="1600" dirty="0"/>
                    </a:p>
                  </a:txBody>
                  <a:tcPr marL="83127" marR="83127" marT="40341" marB="40341"/>
                </a:tc>
                <a:extLst>
                  <a:ext uri="{0D108BD9-81ED-4DB2-BD59-A6C34878D82A}">
                    <a16:rowId xmlns="" xmlns:a16="http://schemas.microsoft.com/office/drawing/2014/main" val="10000"/>
                  </a:ext>
                </a:extLst>
              </a:tr>
              <a:tr h="1801906">
                <a:tc>
                  <a:txBody>
                    <a:bodyPr/>
                    <a:lstStyle/>
                    <a:p>
                      <a:r>
                        <a:rPr lang="ru-RU" sz="1400" b="1" dirty="0" err="1" smtClean="0"/>
                        <a:t>Пневмовакс</a:t>
                      </a:r>
                      <a:r>
                        <a:rPr lang="ru-RU" sz="1400" b="1" baseline="30000" dirty="0" smtClean="0">
                          <a:latin typeface="Arial"/>
                          <a:cs typeface="Arial"/>
                        </a:rPr>
                        <a:t>®</a:t>
                      </a:r>
                      <a:r>
                        <a:rPr lang="ru-RU" sz="1400" b="1" dirty="0" smtClean="0"/>
                        <a:t> 23</a:t>
                      </a:r>
                      <a:r>
                        <a:rPr lang="ru-RU" sz="1400" dirty="0" smtClean="0"/>
                        <a:t> </a:t>
                      </a:r>
                      <a:r>
                        <a:rPr lang="ru-RU" sz="1100" dirty="0" smtClean="0"/>
                        <a:t>(Мерк</a:t>
                      </a:r>
                      <a:r>
                        <a:rPr lang="ru-RU" sz="1100" baseline="0" dirty="0" smtClean="0"/>
                        <a:t> Шарп и </a:t>
                      </a:r>
                      <a:r>
                        <a:rPr lang="ru-RU" sz="1100" baseline="0" dirty="0" err="1" smtClean="0"/>
                        <a:t>Доум</a:t>
                      </a:r>
                      <a:r>
                        <a:rPr lang="ru-RU" sz="1100" baseline="0" dirty="0" smtClean="0"/>
                        <a:t> Б.В.</a:t>
                      </a:r>
                      <a:r>
                        <a:rPr lang="en-US" sz="1100" dirty="0" smtClean="0"/>
                        <a:t>)</a:t>
                      </a:r>
                      <a:endParaRPr lang="ru-RU" sz="1100" dirty="0" smtClean="0"/>
                    </a:p>
                    <a:p>
                      <a:endParaRPr lang="ru-RU" sz="1400" dirty="0" smtClean="0"/>
                    </a:p>
                    <a:p>
                      <a:r>
                        <a:rPr lang="ru-RU" sz="1400" b="1" dirty="0" err="1" smtClean="0"/>
                        <a:t>Пневмо</a:t>
                      </a:r>
                      <a:r>
                        <a:rPr lang="ru-RU" sz="1400" b="1" baseline="30000" dirty="0" smtClean="0">
                          <a:latin typeface="+mn-lt"/>
                          <a:cs typeface="Arial"/>
                        </a:rPr>
                        <a:t>®</a:t>
                      </a:r>
                      <a:r>
                        <a:rPr lang="ru-RU" sz="1400" b="1" dirty="0" smtClean="0"/>
                        <a:t> 23</a:t>
                      </a:r>
                    </a:p>
                    <a:p>
                      <a:r>
                        <a:rPr lang="ru-RU" sz="1100" dirty="0" smtClean="0"/>
                        <a:t>(</a:t>
                      </a:r>
                      <a:r>
                        <a:rPr lang="ru-RU" sz="1100" dirty="0" err="1" smtClean="0"/>
                        <a:t>Санофи</a:t>
                      </a:r>
                      <a:r>
                        <a:rPr lang="ru-RU" sz="1100" baseline="0" dirty="0" smtClean="0"/>
                        <a:t> Пастер С.А.</a:t>
                      </a:r>
                      <a:r>
                        <a:rPr lang="en-US" sz="1100" dirty="0" smtClean="0"/>
                        <a:t>)</a:t>
                      </a:r>
                      <a:endParaRPr lang="ru-RU" sz="1100" dirty="0"/>
                    </a:p>
                  </a:txBody>
                  <a:tcPr marL="83127" marR="83127" marT="40341" marB="40341"/>
                </a:tc>
                <a:tc>
                  <a:txBody>
                    <a:bodyPr/>
                    <a:lstStyle/>
                    <a:p>
                      <a:r>
                        <a:rPr lang="ru-RU" sz="1400" dirty="0" smtClean="0"/>
                        <a:t>Полисахаридная</a:t>
                      </a:r>
                      <a:endParaRPr lang="ru-RU" sz="1400" dirty="0"/>
                    </a:p>
                  </a:txBody>
                  <a:tcPr marL="83127" marR="83127" marT="40341" marB="40341"/>
                </a:tc>
                <a:tc>
                  <a:txBody>
                    <a:bodyPr/>
                    <a:lstStyle/>
                    <a:p>
                      <a:r>
                        <a:rPr lang="ru-RU" sz="1400" dirty="0" smtClean="0"/>
                        <a:t>№23</a:t>
                      </a:r>
                      <a:endParaRPr lang="ru-RU" sz="1400" baseline="0" dirty="0" smtClean="0"/>
                    </a:p>
                    <a:p>
                      <a:r>
                        <a:rPr lang="pt-BR" sz="1400" b="0" i="0" u="none" strike="noStrike" kern="1200" baseline="0" dirty="0" smtClean="0">
                          <a:solidFill>
                            <a:schemeClr val="dk1"/>
                          </a:solidFill>
                          <a:latin typeface="+mn-lt"/>
                          <a:ea typeface="+mn-ea"/>
                          <a:cs typeface="+mn-cs"/>
                        </a:rPr>
                        <a:t>1, </a:t>
                      </a:r>
                      <a:r>
                        <a:rPr lang="pt-BR" sz="1400" b="1" i="0" u="none" strike="noStrike" kern="1200" baseline="0" dirty="0" smtClean="0">
                          <a:solidFill>
                            <a:srgbClr val="FF0000"/>
                          </a:solidFill>
                          <a:latin typeface="+mn-lt"/>
                          <a:ea typeface="+mn-ea"/>
                          <a:cs typeface="+mn-cs"/>
                        </a:rPr>
                        <a:t>2,* </a:t>
                      </a:r>
                      <a:r>
                        <a:rPr lang="pt-BR" sz="1400" b="0" i="0" u="none" strike="noStrike" kern="1200" baseline="0" dirty="0" smtClean="0">
                          <a:solidFill>
                            <a:schemeClr val="dk1"/>
                          </a:solidFill>
                          <a:latin typeface="+mn-lt"/>
                          <a:ea typeface="+mn-ea"/>
                          <a:cs typeface="+mn-cs"/>
                        </a:rPr>
                        <a:t>3, 4, 5, 6B, 7F, </a:t>
                      </a:r>
                      <a:r>
                        <a:rPr lang="pt-BR" sz="1400" b="1" i="0" u="none" strike="noStrike" kern="1200" baseline="0" dirty="0" smtClean="0">
                          <a:solidFill>
                            <a:srgbClr val="FF0000"/>
                          </a:solidFill>
                          <a:latin typeface="+mn-lt"/>
                          <a:ea typeface="+mn-ea"/>
                          <a:cs typeface="+mn-cs"/>
                        </a:rPr>
                        <a:t>8,* 9N,* </a:t>
                      </a:r>
                      <a:r>
                        <a:rPr lang="pt-BR" sz="1400" b="0" i="0" u="none" strike="noStrike" kern="1200" baseline="0" dirty="0" smtClean="0">
                          <a:solidFill>
                            <a:schemeClr val="dk1"/>
                          </a:solidFill>
                          <a:latin typeface="+mn-lt"/>
                          <a:ea typeface="+mn-ea"/>
                          <a:cs typeface="+mn-cs"/>
                        </a:rPr>
                        <a:t>9V, </a:t>
                      </a:r>
                      <a:r>
                        <a:rPr lang="pt-BR" sz="1400" b="1" i="0" u="none" strike="noStrike" kern="1200" baseline="0" dirty="0" smtClean="0">
                          <a:solidFill>
                            <a:srgbClr val="FF0000"/>
                          </a:solidFill>
                          <a:latin typeface="+mn-lt"/>
                          <a:ea typeface="+mn-ea"/>
                          <a:cs typeface="+mn-cs"/>
                        </a:rPr>
                        <a:t>10A,* 11A,* 12F,* </a:t>
                      </a:r>
                      <a:r>
                        <a:rPr lang="pt-BR" sz="1400" b="0" i="0" u="none" strike="noStrike" kern="1200" baseline="0" dirty="0" smtClean="0">
                          <a:solidFill>
                            <a:schemeClr val="dk1"/>
                          </a:solidFill>
                          <a:latin typeface="+mn-lt"/>
                          <a:ea typeface="+mn-ea"/>
                          <a:cs typeface="+mn-cs"/>
                        </a:rPr>
                        <a:t>14,</a:t>
                      </a:r>
                      <a:r>
                        <a:rPr lang="ru-RU" sz="1400" b="0" i="0" u="none" strike="noStrike" kern="1200" baseline="0" dirty="0" smtClean="0">
                          <a:solidFill>
                            <a:schemeClr val="dk1"/>
                          </a:solidFill>
                          <a:latin typeface="+mn-lt"/>
                          <a:ea typeface="+mn-ea"/>
                          <a:cs typeface="+mn-cs"/>
                        </a:rPr>
                        <a:t> </a:t>
                      </a:r>
                      <a:r>
                        <a:rPr lang="en-US" sz="1400" b="1" i="0" u="none" strike="noStrike" kern="1200" baseline="0" dirty="0" smtClean="0">
                          <a:solidFill>
                            <a:srgbClr val="FF0000"/>
                          </a:solidFill>
                          <a:latin typeface="+mn-lt"/>
                          <a:ea typeface="+mn-ea"/>
                          <a:cs typeface="+mn-cs"/>
                        </a:rPr>
                        <a:t>15B,* 17F,* </a:t>
                      </a:r>
                      <a:r>
                        <a:rPr lang="en-US" sz="1400" b="0" i="0" u="none" strike="noStrike" kern="1200" baseline="0" dirty="0" smtClean="0">
                          <a:solidFill>
                            <a:schemeClr val="dk1"/>
                          </a:solidFill>
                          <a:latin typeface="+mn-lt"/>
                          <a:ea typeface="+mn-ea"/>
                          <a:cs typeface="+mn-cs"/>
                        </a:rPr>
                        <a:t>18C, 19A, 19F, </a:t>
                      </a:r>
                      <a:r>
                        <a:rPr lang="en-US" sz="1400" b="1" i="0" u="none" strike="noStrike" kern="1200" baseline="0" dirty="0" smtClean="0">
                          <a:solidFill>
                            <a:srgbClr val="FF0000"/>
                          </a:solidFill>
                          <a:latin typeface="+mn-lt"/>
                          <a:ea typeface="+mn-ea"/>
                          <a:cs typeface="+mn-cs"/>
                        </a:rPr>
                        <a:t>20,* 22F,* </a:t>
                      </a:r>
                      <a:r>
                        <a:rPr lang="en-US" sz="1400" b="0" i="0" u="none" strike="noStrike" kern="1200" baseline="0" dirty="0" smtClean="0">
                          <a:solidFill>
                            <a:schemeClr val="dk1"/>
                          </a:solidFill>
                          <a:latin typeface="+mn-lt"/>
                          <a:ea typeface="+mn-ea"/>
                          <a:cs typeface="+mn-cs"/>
                        </a:rPr>
                        <a:t>23F</a:t>
                      </a:r>
                      <a:r>
                        <a:rPr lang="ru-RU" sz="1400" b="0" i="0" u="none" strike="noStrike" kern="1200" baseline="0" dirty="0" smtClean="0">
                          <a:solidFill>
                            <a:schemeClr val="dk1"/>
                          </a:solidFill>
                          <a:latin typeface="+mn-lt"/>
                          <a:ea typeface="+mn-ea"/>
                          <a:cs typeface="+mn-cs"/>
                        </a:rPr>
                        <a:t> и</a:t>
                      </a:r>
                      <a:r>
                        <a:rPr lang="en-US" sz="1400" b="0" i="0" u="none" strike="noStrike" kern="1200" baseline="0" dirty="0" smtClean="0">
                          <a:solidFill>
                            <a:schemeClr val="dk1"/>
                          </a:solidFill>
                          <a:latin typeface="+mn-lt"/>
                          <a:ea typeface="+mn-ea"/>
                          <a:cs typeface="+mn-cs"/>
                        </a:rPr>
                        <a:t> </a:t>
                      </a:r>
                      <a:r>
                        <a:rPr lang="en-US" sz="1400" b="1" i="0" u="none" strike="noStrike" kern="1200" baseline="0" dirty="0" smtClean="0">
                          <a:solidFill>
                            <a:srgbClr val="FF0000"/>
                          </a:solidFill>
                          <a:latin typeface="+mn-lt"/>
                          <a:ea typeface="+mn-ea"/>
                          <a:cs typeface="+mn-cs"/>
                        </a:rPr>
                        <a:t>33F*</a:t>
                      </a:r>
                      <a:endParaRPr lang="ru-RU" sz="1400" b="1" dirty="0">
                        <a:solidFill>
                          <a:srgbClr val="FF0000"/>
                        </a:solidFill>
                      </a:endParaRPr>
                    </a:p>
                  </a:txBody>
                  <a:tcPr marL="83127" marR="83127" marT="40341" marB="40341"/>
                </a:tc>
                <a:tc>
                  <a:txBody>
                    <a:bodyPr/>
                    <a:lstStyle/>
                    <a:p>
                      <a:r>
                        <a:rPr lang="en-US" sz="1400" b="0" dirty="0" smtClean="0">
                          <a:solidFill>
                            <a:schemeClr val="tx1"/>
                          </a:solidFill>
                        </a:rPr>
                        <a:t>&gt; 2 </a:t>
                      </a:r>
                      <a:r>
                        <a:rPr lang="ru-RU" sz="1400" b="0" dirty="0" smtClean="0">
                          <a:solidFill>
                            <a:schemeClr val="tx1"/>
                          </a:solidFill>
                        </a:rPr>
                        <a:t>лет</a:t>
                      </a:r>
                      <a:endParaRPr lang="ru-RU" sz="1400" b="0" dirty="0">
                        <a:solidFill>
                          <a:schemeClr val="tx1"/>
                        </a:solidFill>
                      </a:endParaRPr>
                    </a:p>
                  </a:txBody>
                  <a:tcPr marL="83127" marR="83127" marT="40341" marB="40341"/>
                </a:tc>
                <a:extLst>
                  <a:ext uri="{0D108BD9-81ED-4DB2-BD59-A6C34878D82A}">
                    <a16:rowId xmlns="" xmlns:a16="http://schemas.microsoft.com/office/drawing/2014/main" val="10001"/>
                  </a:ext>
                </a:extLst>
              </a:tr>
              <a:tr h="1586753">
                <a:tc>
                  <a:txBody>
                    <a:bodyPr/>
                    <a:lstStyle/>
                    <a:p>
                      <a:r>
                        <a:rPr lang="ru-RU" sz="1400" b="1" dirty="0" err="1" smtClean="0"/>
                        <a:t>Превенар</a:t>
                      </a:r>
                      <a:r>
                        <a:rPr lang="ru-RU" sz="1400" b="1" baseline="30000" dirty="0" smtClean="0">
                          <a:latin typeface="+mn-lt"/>
                          <a:cs typeface="Arial"/>
                        </a:rPr>
                        <a:t>®</a:t>
                      </a:r>
                      <a:r>
                        <a:rPr lang="ru-RU" sz="1400" b="1" baseline="0" dirty="0" smtClean="0"/>
                        <a:t> 13</a:t>
                      </a:r>
                    </a:p>
                    <a:p>
                      <a:r>
                        <a:rPr lang="ru-RU" sz="1100" baseline="0" dirty="0" smtClean="0"/>
                        <a:t>(</a:t>
                      </a:r>
                      <a:r>
                        <a:rPr lang="ru-RU" sz="1100" baseline="0" dirty="0" err="1" smtClean="0"/>
                        <a:t>Пфайзен</a:t>
                      </a:r>
                      <a:r>
                        <a:rPr lang="ru-RU" sz="1100" baseline="0" dirty="0" smtClean="0"/>
                        <a:t> Инк</a:t>
                      </a:r>
                      <a:r>
                        <a:rPr lang="en-US" sz="1100" baseline="0" dirty="0" smtClean="0"/>
                        <a:t>)</a:t>
                      </a:r>
                      <a:endParaRPr lang="ru-RU" sz="1100" dirty="0"/>
                    </a:p>
                  </a:txBody>
                  <a:tcPr marL="83127" marR="83127" marT="40341" marB="40341"/>
                </a:tc>
                <a:tc>
                  <a:txBody>
                    <a:bodyPr/>
                    <a:lstStyle/>
                    <a:p>
                      <a:r>
                        <a:rPr lang="ru-RU" sz="1400" dirty="0" smtClean="0"/>
                        <a:t>Конъюгированная</a:t>
                      </a:r>
                      <a:endParaRPr lang="ru-RU" sz="1400" dirty="0"/>
                    </a:p>
                  </a:txBody>
                  <a:tcPr marL="83127" marR="83127" marT="40341" marB="40341"/>
                </a:tc>
                <a:tc>
                  <a:txBody>
                    <a:bodyPr/>
                    <a:lstStyle/>
                    <a:p>
                      <a:r>
                        <a:rPr lang="ru-RU" sz="1400" dirty="0" smtClean="0"/>
                        <a:t>№13</a:t>
                      </a:r>
                    </a:p>
                    <a:p>
                      <a:r>
                        <a:rPr lang="en-US" sz="1400" b="0" i="0" u="none" strike="noStrike" kern="1200" baseline="0" dirty="0" smtClean="0">
                          <a:solidFill>
                            <a:schemeClr val="dk1"/>
                          </a:solidFill>
                          <a:latin typeface="+mn-lt"/>
                          <a:ea typeface="+mn-ea"/>
                          <a:cs typeface="+mn-cs"/>
                        </a:rPr>
                        <a:t>1, 3, 4, 5, </a:t>
                      </a:r>
                      <a:r>
                        <a:rPr lang="en-US" sz="1400" b="1" i="0" u="none" strike="noStrike" kern="1200" baseline="0" dirty="0" smtClean="0">
                          <a:solidFill>
                            <a:srgbClr val="FF0000"/>
                          </a:solidFill>
                          <a:latin typeface="+mn-lt"/>
                          <a:ea typeface="+mn-ea"/>
                          <a:cs typeface="+mn-cs"/>
                        </a:rPr>
                        <a:t>6A,† </a:t>
                      </a:r>
                      <a:r>
                        <a:rPr lang="en-US" sz="1400" b="0" i="0" u="none" strike="noStrike" kern="1200" baseline="0" dirty="0" smtClean="0">
                          <a:solidFill>
                            <a:schemeClr val="dk1"/>
                          </a:solidFill>
                          <a:latin typeface="+mn-lt"/>
                          <a:ea typeface="+mn-ea"/>
                          <a:cs typeface="+mn-cs"/>
                        </a:rPr>
                        <a:t>6B, 7F, 9V, 14, 18C, 19A, 19F </a:t>
                      </a:r>
                      <a:r>
                        <a:rPr lang="ru-RU" sz="1400" b="0" i="0" u="none" strike="noStrike" kern="1200" baseline="0" dirty="0" smtClean="0">
                          <a:solidFill>
                            <a:schemeClr val="dk1"/>
                          </a:solidFill>
                          <a:latin typeface="+mn-lt"/>
                          <a:ea typeface="+mn-ea"/>
                          <a:cs typeface="+mn-cs"/>
                        </a:rPr>
                        <a:t>и</a:t>
                      </a:r>
                      <a:r>
                        <a:rPr lang="en-US" sz="1400" b="0" i="0" u="none" strike="noStrike" kern="1200" baseline="0" dirty="0" smtClean="0">
                          <a:solidFill>
                            <a:schemeClr val="dk1"/>
                          </a:solidFill>
                          <a:latin typeface="+mn-lt"/>
                          <a:ea typeface="+mn-ea"/>
                          <a:cs typeface="+mn-cs"/>
                        </a:rPr>
                        <a:t> 23F</a:t>
                      </a:r>
                      <a:endParaRPr lang="en-US" sz="1400" dirty="0" smtClean="0"/>
                    </a:p>
                    <a:p>
                      <a:endParaRPr lang="en-US" sz="1400" dirty="0" smtClean="0"/>
                    </a:p>
                    <a:p>
                      <a:endParaRPr lang="ru-RU" sz="1400" dirty="0"/>
                    </a:p>
                  </a:txBody>
                  <a:tcPr marL="83127" marR="83127" marT="40341" marB="40341"/>
                </a:tc>
                <a:tc>
                  <a:txBody>
                    <a:bodyPr/>
                    <a:lstStyle/>
                    <a:p>
                      <a:r>
                        <a:rPr lang="en-US" sz="1400" b="0" dirty="0" smtClean="0">
                          <a:solidFill>
                            <a:schemeClr val="tx1"/>
                          </a:solidFill>
                        </a:rPr>
                        <a:t>&gt;</a:t>
                      </a:r>
                      <a:r>
                        <a:rPr lang="en-US" sz="1400" b="0" baseline="0" dirty="0" smtClean="0">
                          <a:solidFill>
                            <a:schemeClr val="tx1"/>
                          </a:solidFill>
                        </a:rPr>
                        <a:t> </a:t>
                      </a:r>
                      <a:r>
                        <a:rPr lang="ru-RU" sz="1400" b="0" baseline="0" dirty="0" smtClean="0">
                          <a:solidFill>
                            <a:schemeClr val="tx1"/>
                          </a:solidFill>
                        </a:rPr>
                        <a:t>2 месяцев</a:t>
                      </a:r>
                      <a:endParaRPr lang="ru-RU" sz="1400" b="0" dirty="0">
                        <a:solidFill>
                          <a:schemeClr val="tx1"/>
                        </a:solidFill>
                      </a:endParaRPr>
                    </a:p>
                  </a:txBody>
                  <a:tcPr marL="83127" marR="83127" marT="40341" marB="40341"/>
                </a:tc>
                <a:extLst>
                  <a:ext uri="{0D108BD9-81ED-4DB2-BD59-A6C34878D82A}">
                    <a16:rowId xmlns="" xmlns:a16="http://schemas.microsoft.com/office/drawing/2014/main" val="10002"/>
                  </a:ext>
                </a:extLst>
              </a:tr>
              <a:tr h="1156447">
                <a:tc>
                  <a:txBody>
                    <a:bodyPr/>
                    <a:lstStyle/>
                    <a:p>
                      <a:r>
                        <a:rPr lang="ru-RU" sz="1400" b="1" dirty="0" err="1" smtClean="0"/>
                        <a:t>Синфлорикс</a:t>
                      </a:r>
                      <a:r>
                        <a:rPr lang="ru-RU" sz="1400" b="1" baseline="30000" dirty="0" smtClean="0">
                          <a:latin typeface="+mn-lt"/>
                          <a:cs typeface="Arial"/>
                        </a:rPr>
                        <a:t>®</a:t>
                      </a:r>
                      <a:endParaRPr lang="ru-RU" sz="1400" b="1" dirty="0" smtClean="0"/>
                    </a:p>
                    <a:p>
                      <a:r>
                        <a:rPr lang="ru-RU" sz="1100" dirty="0" smtClean="0"/>
                        <a:t>(ЗАО</a:t>
                      </a:r>
                      <a:r>
                        <a:rPr lang="ru-RU" sz="1100" baseline="0" dirty="0" smtClean="0"/>
                        <a:t> «</a:t>
                      </a:r>
                      <a:r>
                        <a:rPr lang="ru-RU" sz="1100" baseline="0" dirty="0" err="1" smtClean="0"/>
                        <a:t>ГлаксоСмитКляйн</a:t>
                      </a:r>
                      <a:r>
                        <a:rPr lang="ru-RU" sz="1100" baseline="0" dirty="0" smtClean="0"/>
                        <a:t> </a:t>
                      </a:r>
                      <a:r>
                        <a:rPr lang="ru-RU" sz="1100" baseline="0" dirty="0" err="1" smtClean="0"/>
                        <a:t>Трейдинг</a:t>
                      </a:r>
                      <a:r>
                        <a:rPr lang="ru-RU" sz="1100" baseline="0" dirty="0" smtClean="0"/>
                        <a:t>»</a:t>
                      </a:r>
                      <a:r>
                        <a:rPr lang="en-US" sz="1100" dirty="0" smtClean="0"/>
                        <a:t>)</a:t>
                      </a:r>
                      <a:endParaRPr lang="ru-RU" sz="1100" dirty="0"/>
                    </a:p>
                  </a:txBody>
                  <a:tcPr marL="83127" marR="83127" marT="40341" marB="40341"/>
                </a:tc>
                <a:tc>
                  <a:txBody>
                    <a:bodyPr/>
                    <a:lstStyle/>
                    <a:p>
                      <a:r>
                        <a:rPr lang="ru-RU" sz="1400" dirty="0" smtClean="0"/>
                        <a:t>Конъюгированная</a:t>
                      </a:r>
                      <a:endParaRPr lang="ru-RU" sz="1400" dirty="0"/>
                    </a:p>
                  </a:txBody>
                  <a:tcPr marL="83127" marR="83127" marT="40341" marB="40341"/>
                </a:tc>
                <a:tc>
                  <a:txBody>
                    <a:bodyPr/>
                    <a:lstStyle/>
                    <a:p>
                      <a:r>
                        <a:rPr lang="ru-RU" sz="1400" dirty="0" smtClean="0"/>
                        <a:t>№10</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b="0" i="0" u="none" strike="noStrike" kern="1200" baseline="0" dirty="0" smtClean="0">
                          <a:solidFill>
                            <a:schemeClr val="dk1"/>
                          </a:solidFill>
                          <a:latin typeface="+mn-lt"/>
                          <a:ea typeface="+mn-ea"/>
                          <a:cs typeface="+mn-cs"/>
                        </a:rPr>
                        <a:t>1, </a:t>
                      </a:r>
                      <a:r>
                        <a:rPr lang="en-US" sz="1400" b="0" i="0" u="none" strike="noStrike" kern="1200" baseline="0" dirty="0" smtClean="0">
                          <a:solidFill>
                            <a:schemeClr val="dk1"/>
                          </a:solidFill>
                          <a:latin typeface="+mn-lt"/>
                          <a:ea typeface="+mn-ea"/>
                          <a:cs typeface="+mn-cs"/>
                        </a:rPr>
                        <a:t>4,</a:t>
                      </a:r>
                      <a:r>
                        <a:rPr lang="ru-RU" sz="1400" b="0" i="0" u="none" strike="noStrike" kern="1200" baseline="0" dirty="0" smtClean="0">
                          <a:solidFill>
                            <a:schemeClr val="dk1"/>
                          </a:solidFill>
                          <a:latin typeface="+mn-lt"/>
                          <a:ea typeface="+mn-ea"/>
                          <a:cs typeface="+mn-cs"/>
                        </a:rPr>
                        <a:t> 5,</a:t>
                      </a:r>
                      <a:r>
                        <a:rPr lang="en-US" sz="1400" b="0" i="0" u="none" strike="noStrike" kern="1200" baseline="0" dirty="0" smtClean="0">
                          <a:solidFill>
                            <a:schemeClr val="dk1"/>
                          </a:solidFill>
                          <a:latin typeface="+mn-lt"/>
                          <a:ea typeface="+mn-ea"/>
                          <a:cs typeface="+mn-cs"/>
                        </a:rPr>
                        <a:t> 6B,</a:t>
                      </a:r>
                      <a:r>
                        <a:rPr lang="ru-RU" sz="1400" b="0" i="0" u="none" strike="noStrike" kern="1200" baseline="0" dirty="0" smtClean="0">
                          <a:solidFill>
                            <a:schemeClr val="dk1"/>
                          </a:solidFill>
                          <a:latin typeface="+mn-lt"/>
                          <a:ea typeface="+mn-ea"/>
                          <a:cs typeface="+mn-cs"/>
                        </a:rPr>
                        <a:t> 7</a:t>
                      </a:r>
                      <a:r>
                        <a:rPr lang="en-US" sz="1400" b="0" i="0" u="none" strike="noStrike" kern="1200" baseline="0" dirty="0" smtClean="0">
                          <a:solidFill>
                            <a:schemeClr val="dk1"/>
                          </a:solidFill>
                          <a:latin typeface="+mn-lt"/>
                          <a:ea typeface="+mn-ea"/>
                          <a:cs typeface="+mn-cs"/>
                        </a:rPr>
                        <a:t>F, 9V,</a:t>
                      </a:r>
                      <a:r>
                        <a:rPr lang="ru-RU" sz="1400" b="0" i="0" u="none" strike="noStrike" kern="1200" baseline="0" dirty="0" smtClean="0">
                          <a:solidFill>
                            <a:schemeClr val="dk1"/>
                          </a:solidFill>
                          <a:latin typeface="+mn-lt"/>
                          <a:ea typeface="+mn-ea"/>
                          <a:cs typeface="+mn-cs"/>
                        </a:rPr>
                        <a:t> </a:t>
                      </a:r>
                      <a:r>
                        <a:rPr lang="en-US" sz="1400" b="0" i="0" u="none" strike="noStrike" kern="1200" baseline="0" dirty="0" smtClean="0">
                          <a:solidFill>
                            <a:schemeClr val="dk1"/>
                          </a:solidFill>
                          <a:latin typeface="+mn-lt"/>
                          <a:ea typeface="+mn-ea"/>
                          <a:cs typeface="+mn-cs"/>
                        </a:rPr>
                        <a:t>14, 18C, 19F </a:t>
                      </a:r>
                      <a:r>
                        <a:rPr lang="ru-RU" sz="1400" b="0" i="0" u="none" strike="noStrike" kern="1200" baseline="0" dirty="0" smtClean="0">
                          <a:solidFill>
                            <a:schemeClr val="dk1"/>
                          </a:solidFill>
                          <a:latin typeface="+mn-lt"/>
                          <a:ea typeface="+mn-ea"/>
                          <a:cs typeface="+mn-cs"/>
                        </a:rPr>
                        <a:t>и</a:t>
                      </a:r>
                      <a:r>
                        <a:rPr lang="en-US" sz="1400" b="0" i="0" u="none" strike="noStrike" kern="1200" baseline="0" dirty="0" smtClean="0">
                          <a:solidFill>
                            <a:schemeClr val="dk1"/>
                          </a:solidFill>
                          <a:latin typeface="+mn-lt"/>
                          <a:ea typeface="+mn-ea"/>
                          <a:cs typeface="+mn-cs"/>
                        </a:rPr>
                        <a:t> 23F</a:t>
                      </a:r>
                      <a:endParaRPr lang="en-US" sz="1400" dirty="0" smtClean="0"/>
                    </a:p>
                    <a:p>
                      <a:endParaRPr lang="en-US" sz="1400" b="0" i="0" u="none" strike="noStrike" kern="1200" baseline="0" dirty="0" smtClean="0">
                        <a:solidFill>
                          <a:schemeClr val="dk1"/>
                        </a:solidFill>
                        <a:latin typeface="+mn-lt"/>
                        <a:ea typeface="+mn-ea"/>
                        <a:cs typeface="+mn-cs"/>
                      </a:endParaRPr>
                    </a:p>
                    <a:p>
                      <a:endParaRPr lang="ru-RU" sz="1400" dirty="0"/>
                    </a:p>
                  </a:txBody>
                  <a:tcPr marL="83127" marR="83127" marT="40341" marB="40341"/>
                </a:tc>
                <a:tc>
                  <a:txBody>
                    <a:bodyPr/>
                    <a:lstStyle/>
                    <a:p>
                      <a:r>
                        <a:rPr lang="ru-RU" sz="1400" b="0" dirty="0" smtClean="0">
                          <a:solidFill>
                            <a:schemeClr val="tx1"/>
                          </a:solidFill>
                        </a:rPr>
                        <a:t>6 недель – 5</a:t>
                      </a:r>
                      <a:r>
                        <a:rPr lang="ru-RU" sz="1400" b="0" baseline="0" dirty="0" smtClean="0">
                          <a:solidFill>
                            <a:schemeClr val="tx1"/>
                          </a:solidFill>
                        </a:rPr>
                        <a:t> лет</a:t>
                      </a:r>
                      <a:endParaRPr lang="ru-RU" sz="1400" b="0" dirty="0">
                        <a:solidFill>
                          <a:schemeClr val="tx1"/>
                        </a:solidFill>
                      </a:endParaRPr>
                    </a:p>
                  </a:txBody>
                  <a:tcPr marL="83127" marR="83127" marT="40341" marB="40341"/>
                </a:tc>
                <a:extLst>
                  <a:ext uri="{0D108BD9-81ED-4DB2-BD59-A6C34878D82A}">
                    <a16:rowId xmlns="" xmlns:a16="http://schemas.microsoft.com/office/drawing/2014/main" val="10003"/>
                  </a:ext>
                </a:extLst>
              </a:tr>
            </a:tbl>
          </a:graphicData>
        </a:graphic>
      </p:graphicFrame>
      <p:sp>
        <p:nvSpPr>
          <p:cNvPr id="4" name="TextBox 3"/>
          <p:cNvSpPr txBox="1"/>
          <p:nvPr/>
        </p:nvSpPr>
        <p:spPr>
          <a:xfrm>
            <a:off x="-36512" y="-27384"/>
            <a:ext cx="9001000" cy="584775"/>
          </a:xfrm>
          <a:prstGeom prst="rect">
            <a:avLst/>
          </a:prstGeom>
          <a:noFill/>
        </p:spPr>
        <p:txBody>
          <a:bodyPr wrap="square" rtlCol="0">
            <a:spAutoFit/>
          </a:bodyPr>
          <a:lstStyle/>
          <a:p>
            <a:r>
              <a:rPr lang="ru-RU" sz="3200" b="1" dirty="0" smtClean="0"/>
              <a:t>ПНЕВМОКОККОВЫЕ ВАКЦИНЫ В РФ</a:t>
            </a:r>
            <a:endParaRPr lang="ru-RU" sz="3200" b="1" dirty="0"/>
          </a:p>
        </p:txBody>
      </p:sp>
      <p:cxnSp>
        <p:nvCxnSpPr>
          <p:cNvPr id="5" name="Straight Connector 4"/>
          <p:cNvCxnSpPr/>
          <p:nvPr/>
        </p:nvCxnSpPr>
        <p:spPr>
          <a:xfrm>
            <a:off x="72008" y="548680"/>
            <a:ext cx="738031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 Box 4"/>
          <p:cNvSpPr txBox="1">
            <a:spLocks noChangeArrowheads="1"/>
          </p:cNvSpPr>
          <p:nvPr/>
        </p:nvSpPr>
        <p:spPr bwMode="auto">
          <a:xfrm>
            <a:off x="-11850" y="6525344"/>
            <a:ext cx="8976338" cy="338554"/>
          </a:xfrm>
          <a:prstGeom prst="rect">
            <a:avLst/>
          </a:prstGeom>
          <a:noFill/>
          <a:extLst/>
        </p:spPr>
        <p:txBody>
          <a:bodyPr wrap="square" rtlCol="0">
            <a:spAutoFit/>
          </a:bodyPr>
          <a:lstStyle>
            <a:defPPr>
              <a:defRPr lang="ru-RU"/>
            </a:defPPr>
            <a:lvl1pPr marL="228600" indent="-228600">
              <a:buFont typeface="+mj-lt"/>
              <a:buAutoNum type="arabicPeriod"/>
              <a:defRPr sz="800">
                <a:latin typeface="+mj-lt"/>
              </a:defRPr>
            </a:lvl1pPr>
          </a:lstStyle>
          <a:p>
            <a:pPr marL="0" indent="0">
              <a:buNone/>
            </a:pPr>
            <a:r>
              <a:rPr lang="ru-RU" dirty="0" smtClean="0"/>
              <a:t>*, </a:t>
            </a:r>
            <a:r>
              <a:rPr lang="en-US" dirty="0" smtClean="0"/>
              <a:t>†</a:t>
            </a:r>
            <a:r>
              <a:rPr lang="ru-RU" dirty="0" smtClean="0"/>
              <a:t> - серотипы, уникальные для данной пневмококковой вакцины</a:t>
            </a:r>
          </a:p>
          <a:p>
            <a:r>
              <a:rPr lang="ru-RU" dirty="0" smtClean="0"/>
              <a:t>Государственный реестр лекарственных средств РФ. Доступно по адресу: </a:t>
            </a:r>
            <a:r>
              <a:rPr lang="en-US" dirty="0">
                <a:hlinkClick r:id="rId3"/>
              </a:rPr>
              <a:t>http://</a:t>
            </a:r>
            <a:r>
              <a:rPr lang="en-US" dirty="0" smtClean="0">
                <a:hlinkClick r:id="rId3"/>
              </a:rPr>
              <a:t>grls.rosminzdrav.ru/Default.aspx</a:t>
            </a:r>
            <a:r>
              <a:rPr lang="ru-RU" dirty="0" smtClean="0"/>
              <a:t>. Доступ 22.01.2017</a:t>
            </a:r>
            <a:endParaRPr lang="en-US" dirty="0"/>
          </a:p>
        </p:txBody>
      </p:sp>
    </p:spTree>
    <p:extLst>
      <p:ext uri="{BB962C8B-B14F-4D97-AF65-F5344CB8AC3E}">
        <p14:creationId xmlns:p14="http://schemas.microsoft.com/office/powerpoint/2010/main" val="29135250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961"/>
            <a:ext cx="7467600" cy="620688"/>
          </a:xfrm>
        </p:spPr>
        <p:txBody>
          <a:bodyPr>
            <a:normAutofit/>
          </a:bodyPr>
          <a:lstStyle/>
          <a:p>
            <a:pPr algn="l"/>
            <a:r>
              <a:rPr lang="ru-RU" sz="2800" b="1" dirty="0">
                <a:solidFill>
                  <a:schemeClr val="tx1"/>
                </a:solidFill>
                <a:cs typeface="Arial" pitchFamily="34" charset="0"/>
              </a:rPr>
              <a:t>Схемы вакцинации Превенар®</a:t>
            </a:r>
            <a:r>
              <a:rPr lang="en-US" sz="2800" b="1" dirty="0">
                <a:solidFill>
                  <a:schemeClr val="tx1"/>
                </a:solidFill>
                <a:cs typeface="Arial" pitchFamily="34" charset="0"/>
              </a:rPr>
              <a:t> </a:t>
            </a:r>
            <a:r>
              <a:rPr lang="ru-RU" sz="2800" b="1" dirty="0">
                <a:solidFill>
                  <a:schemeClr val="tx1"/>
                </a:solidFill>
                <a:cs typeface="Arial" pitchFamily="34" charset="0"/>
              </a:rPr>
              <a:t>13 </a:t>
            </a:r>
          </a:p>
        </p:txBody>
      </p:sp>
      <p:sp>
        <p:nvSpPr>
          <p:cNvPr id="5" name="TextBox 4"/>
          <p:cNvSpPr txBox="1"/>
          <p:nvPr/>
        </p:nvSpPr>
        <p:spPr>
          <a:xfrm>
            <a:off x="211538" y="616175"/>
            <a:ext cx="8486563" cy="1077218"/>
          </a:xfrm>
          <a:prstGeom prst="rect">
            <a:avLst/>
          </a:prstGeom>
          <a:noFill/>
        </p:spPr>
        <p:txBody>
          <a:bodyPr wrap="square" rtlCol="0">
            <a:spAutoFit/>
          </a:bodyPr>
          <a:lstStyle/>
          <a:p>
            <a:pPr marL="171450" lvl="0" indent="-171450" algn="just">
              <a:spcAft>
                <a:spcPts val="0"/>
              </a:spcAft>
              <a:buFont typeface="Arial" panose="020B0604020202020204" pitchFamily="34" charset="0"/>
              <a:buChar char="•"/>
              <a:tabLst>
                <a:tab pos="457200" algn="l"/>
              </a:tabLst>
            </a:pPr>
            <a:r>
              <a:rPr lang="ru-RU" sz="1600" dirty="0" smtClean="0">
                <a:ea typeface="Calibri" pitchFamily="34" charset="0"/>
                <a:cs typeface="Times New Roman" pitchFamily="18" charset="0"/>
              </a:rPr>
              <a:t>Вакцинация против пневмококковой инфекции проводится в возрасте </a:t>
            </a:r>
            <a:r>
              <a:rPr lang="ru-RU" sz="1600" b="1" dirty="0" smtClean="0">
                <a:solidFill>
                  <a:srgbClr val="C00000"/>
                </a:solidFill>
                <a:ea typeface="Calibri" pitchFamily="34" charset="0"/>
                <a:cs typeface="Times New Roman" pitchFamily="18" charset="0"/>
              </a:rPr>
              <a:t>2 и 4,5 мес. с ревакцинацией в 15 месяцев </a:t>
            </a:r>
            <a:r>
              <a:rPr lang="ru-RU" sz="1600" dirty="0" smtClean="0">
                <a:ea typeface="Calibri" pitchFamily="34" charset="0"/>
                <a:cs typeface="Times New Roman" pitchFamily="18" charset="0"/>
              </a:rPr>
              <a:t>(схема 2+1)</a:t>
            </a:r>
            <a:r>
              <a:rPr lang="ru-RU" sz="1600" baseline="30000" dirty="0" smtClean="0">
                <a:ea typeface="Calibri" pitchFamily="34" charset="0"/>
                <a:cs typeface="Times New Roman" pitchFamily="18" charset="0"/>
              </a:rPr>
              <a:t>1</a:t>
            </a:r>
          </a:p>
          <a:p>
            <a:pPr marL="171450" indent="-171450" algn="just">
              <a:spcAft>
                <a:spcPts val="0"/>
              </a:spcAft>
              <a:buFont typeface="Arial" panose="020B0604020202020204" pitchFamily="34" charset="0"/>
              <a:buChar char="•"/>
              <a:tabLst>
                <a:tab pos="457200" algn="l"/>
              </a:tabLst>
            </a:pPr>
            <a:r>
              <a:rPr lang="ru-RU" sz="1600" dirty="0" smtClean="0"/>
              <a:t>Если </a:t>
            </a:r>
            <a:r>
              <a:rPr lang="ru-RU" sz="1600" dirty="0"/>
              <a:t>начата вакцинация </a:t>
            </a:r>
            <a:r>
              <a:rPr lang="ru-RU" sz="1600" dirty="0" err="1" smtClean="0"/>
              <a:t>Превенаром</a:t>
            </a:r>
            <a:r>
              <a:rPr lang="ru-RU" sz="1600" baseline="30000" dirty="0" smtClean="0"/>
              <a:t>® </a:t>
            </a:r>
            <a:r>
              <a:rPr lang="ru-RU" sz="1600" dirty="0"/>
              <a:t>13, </a:t>
            </a:r>
            <a:r>
              <a:rPr lang="ru-RU" sz="1600" b="1" dirty="0">
                <a:solidFill>
                  <a:srgbClr val="C00000"/>
                </a:solidFill>
              </a:rPr>
              <a:t>рекомендуется завершить ее также вакциной Превенар</a:t>
            </a:r>
            <a:r>
              <a:rPr lang="ru-RU" sz="1600" b="1" baseline="30000" dirty="0">
                <a:solidFill>
                  <a:srgbClr val="C00000"/>
                </a:solidFill>
              </a:rPr>
              <a:t>®</a:t>
            </a:r>
            <a:r>
              <a:rPr lang="ru-RU" sz="1600" b="1" dirty="0">
                <a:solidFill>
                  <a:srgbClr val="C00000"/>
                </a:solidFill>
              </a:rPr>
              <a:t> </a:t>
            </a:r>
            <a:r>
              <a:rPr lang="ru-RU" sz="1600" b="1" dirty="0" smtClean="0">
                <a:solidFill>
                  <a:srgbClr val="C00000"/>
                </a:solidFill>
              </a:rPr>
              <a:t>13</a:t>
            </a:r>
            <a:r>
              <a:rPr lang="ru-RU" sz="1600" baseline="30000" dirty="0" smtClean="0">
                <a:solidFill>
                  <a:srgbClr val="C00000"/>
                </a:solidFill>
              </a:rPr>
              <a:t>2</a:t>
            </a:r>
          </a:p>
        </p:txBody>
      </p:sp>
      <p:sp>
        <p:nvSpPr>
          <p:cNvPr id="7" name="TextBox 6"/>
          <p:cNvSpPr txBox="1"/>
          <p:nvPr/>
        </p:nvSpPr>
        <p:spPr>
          <a:xfrm>
            <a:off x="-27424" y="6281568"/>
            <a:ext cx="8964488" cy="553998"/>
          </a:xfrm>
          <a:prstGeom prst="rect">
            <a:avLst/>
          </a:prstGeom>
          <a:solidFill>
            <a:schemeClr val="bg1"/>
          </a:solidFill>
        </p:spPr>
        <p:txBody>
          <a:bodyPr wrap="square" rtlCol="0">
            <a:spAutoFit/>
          </a:bodyPr>
          <a:lstStyle/>
          <a:p>
            <a:pPr marL="228600" indent="-228600">
              <a:buAutoNum type="arabicPeriod"/>
            </a:pPr>
            <a:r>
              <a:rPr lang="ru-RU" sz="1000" dirty="0" smtClean="0"/>
              <a:t>Об утверждении национального календаря профилактических прививок и календаря профилактических прививок по эпидемическим показаниям: Приказ Министерства здравоохранения Российской Федерации (Минздрав России) от 21 марта 2014 г. N 125н</a:t>
            </a:r>
          </a:p>
          <a:p>
            <a:pPr marL="228600" indent="-228600">
              <a:buAutoNum type="arabicPeriod"/>
            </a:pPr>
            <a:r>
              <a:rPr lang="ru-RU" sz="1000" dirty="0" err="1" smtClean="0"/>
              <a:t>Превенар</a:t>
            </a:r>
            <a:r>
              <a:rPr lang="ru-RU" sz="1000" dirty="0" smtClean="0"/>
              <a:t>® 13. Инструкция по применению лекарственного препарата для медицинского применения (с изменениями). ЛП 000798-</a:t>
            </a:r>
            <a:r>
              <a:rPr lang="en-US" sz="1000" dirty="0" smtClean="0"/>
              <a:t>140915</a:t>
            </a:r>
            <a:endParaRPr lang="ru-RU" sz="1000" dirty="0" smtClean="0"/>
          </a:p>
        </p:txBody>
      </p:sp>
      <p:graphicFrame>
        <p:nvGraphicFramePr>
          <p:cNvPr id="6" name="Group 51"/>
          <p:cNvGraphicFramePr>
            <a:graphicFrameLocks/>
          </p:cNvGraphicFramePr>
          <p:nvPr>
            <p:extLst>
              <p:ext uri="{D42A27DB-BD31-4B8C-83A1-F6EECF244321}">
                <p14:modId xmlns:p14="http://schemas.microsoft.com/office/powerpoint/2010/main" val="3604273154"/>
              </p:ext>
            </p:extLst>
          </p:nvPr>
        </p:nvGraphicFramePr>
        <p:xfrm>
          <a:off x="179827" y="2132856"/>
          <a:ext cx="8666075" cy="2830145"/>
        </p:xfrm>
        <a:graphic>
          <a:graphicData uri="http://schemas.openxmlformats.org/drawingml/2006/table">
            <a:tbl>
              <a:tblPr firstRow="1">
                <a:tableStyleId>{3C2FFA5D-87B4-456A-9821-1D502468CF0F}</a:tableStyleId>
              </a:tblPr>
              <a:tblGrid>
                <a:gridCol w="1636715"/>
                <a:gridCol w="1872208"/>
                <a:gridCol w="5157152"/>
              </a:tblGrid>
              <a:tr h="346893">
                <a:tc>
                  <a:txBody>
                    <a:bodyPr/>
                    <a:lstStyle/>
                    <a:p>
                      <a:pPr algn="ctr">
                        <a:lnSpc>
                          <a:spcPct val="115000"/>
                        </a:lnSpc>
                        <a:spcAft>
                          <a:spcPts val="0"/>
                        </a:spcAft>
                      </a:pPr>
                      <a:r>
                        <a:rPr lang="ru-RU" sz="1400" dirty="0"/>
                        <a:t>Возраст начала вакцинации</a:t>
                      </a:r>
                      <a:endParaRPr lang="ru-RU" sz="1400" b="1" dirty="0">
                        <a:solidFill>
                          <a:schemeClr val="bg1"/>
                        </a:solidFill>
                        <a:latin typeface="+mn-lt"/>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dirty="0"/>
                        <a:t>Схема вакцинации</a:t>
                      </a:r>
                      <a:endParaRPr lang="ru-RU" sz="1400" b="1" dirty="0">
                        <a:solidFill>
                          <a:schemeClr val="bg1"/>
                        </a:solidFill>
                        <a:latin typeface="+mn-lt"/>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dirty="0"/>
                        <a:t>Интервалы и дозировка</a:t>
                      </a:r>
                      <a:endParaRPr lang="ru-RU" sz="1400" b="1" dirty="0">
                        <a:solidFill>
                          <a:schemeClr val="bg1"/>
                        </a:solidFill>
                        <a:latin typeface="+mn-lt"/>
                        <a:ea typeface="Calibri"/>
                        <a:cs typeface="Times New Roman" panose="02020603050405020304" pitchFamily="18" charset="0"/>
                      </a:endParaRPr>
                    </a:p>
                  </a:txBody>
                  <a:tcPr marL="68580" marR="68580" marT="0" marB="0" anchor="ctr"/>
                </a:tc>
              </a:tr>
              <a:tr h="1214127">
                <a:tc>
                  <a:txBody>
                    <a:bodyPr/>
                    <a:lstStyle/>
                    <a:p>
                      <a:pPr marL="3175" indent="0" algn="just">
                        <a:lnSpc>
                          <a:spcPct val="115000"/>
                        </a:lnSpc>
                        <a:spcAft>
                          <a:spcPts val="0"/>
                        </a:spcAft>
                      </a:pPr>
                      <a:r>
                        <a:rPr lang="ru-RU" sz="1400" dirty="0"/>
                        <a:t>2-6 </a:t>
                      </a:r>
                      <a:r>
                        <a:rPr lang="ru-RU" sz="1400" dirty="0" err="1"/>
                        <a:t>мес</a:t>
                      </a:r>
                      <a:endParaRPr lang="ru-RU" sz="1400" b="1" dirty="0">
                        <a:solidFill>
                          <a:schemeClr val="accent2"/>
                        </a:solidFill>
                        <a:latin typeface="+mn-lt"/>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ru-RU" sz="1400" dirty="0"/>
                    </a:p>
                    <a:p>
                      <a:pPr algn="ctr">
                        <a:lnSpc>
                          <a:spcPct val="115000"/>
                        </a:lnSpc>
                        <a:spcAft>
                          <a:spcPts val="0"/>
                        </a:spcAft>
                      </a:pPr>
                      <a:r>
                        <a:rPr lang="ru-RU" sz="1400" dirty="0"/>
                        <a:t>3+1</a:t>
                      </a:r>
                    </a:p>
                    <a:p>
                      <a:pPr algn="ctr">
                        <a:lnSpc>
                          <a:spcPct val="115000"/>
                        </a:lnSpc>
                        <a:spcAft>
                          <a:spcPts val="0"/>
                        </a:spcAft>
                      </a:pPr>
                      <a:r>
                        <a:rPr lang="ru-RU" sz="1400" dirty="0"/>
                        <a:t>или</a:t>
                      </a:r>
                    </a:p>
                    <a:p>
                      <a:pPr algn="ctr">
                        <a:lnSpc>
                          <a:spcPct val="115000"/>
                        </a:lnSpc>
                        <a:spcAft>
                          <a:spcPts val="0"/>
                        </a:spcAft>
                      </a:pPr>
                      <a:r>
                        <a:rPr lang="ru-RU" sz="1400" dirty="0"/>
                        <a:t>2+1</a:t>
                      </a:r>
                      <a:endParaRPr lang="ru-RU" sz="1400" b="1" dirty="0">
                        <a:solidFill>
                          <a:schemeClr val="accent2"/>
                        </a:solidFill>
                        <a:latin typeface="+mn-lt"/>
                        <a:ea typeface="Calibri"/>
                        <a:cs typeface="Times New Roman" panose="02020603050405020304" pitchFamily="18" charset="0"/>
                      </a:endParaRPr>
                    </a:p>
                  </a:txBody>
                  <a:tcPr marL="68580" marR="68580" marT="0" marB="0" anchor="ctr"/>
                </a:tc>
                <a:tc>
                  <a:txBody>
                    <a:bodyPr/>
                    <a:lstStyle/>
                    <a:p>
                      <a:pPr marL="0" indent="0" algn="just">
                        <a:lnSpc>
                          <a:spcPct val="115000"/>
                        </a:lnSpc>
                        <a:spcAft>
                          <a:spcPts val="0"/>
                        </a:spcAft>
                      </a:pPr>
                      <a:r>
                        <a:rPr lang="ru-RU" sz="1400" dirty="0"/>
                        <a:t>Индивидуальная иммунизация: 3 дозы с интервалом не менее 4 </a:t>
                      </a:r>
                      <a:r>
                        <a:rPr lang="ru-RU" sz="1400" dirty="0" err="1" smtClean="0"/>
                        <a:t>нед</a:t>
                      </a:r>
                      <a:r>
                        <a:rPr lang="ru-RU" sz="1400" dirty="0" smtClean="0"/>
                        <a:t>. </a:t>
                      </a:r>
                      <a:r>
                        <a:rPr lang="ru-RU" sz="1400" dirty="0"/>
                        <a:t>между введениями. Первую дозу можно вводить со второго месяца жизни. Ревакцинация однократно в 11-15 мес.</a:t>
                      </a:r>
                    </a:p>
                    <a:p>
                      <a:pPr marL="0" indent="0" algn="just">
                        <a:lnSpc>
                          <a:spcPct val="115000"/>
                        </a:lnSpc>
                        <a:spcAft>
                          <a:spcPts val="0"/>
                        </a:spcAft>
                      </a:pPr>
                      <a:r>
                        <a:rPr lang="ru-RU" sz="1400" dirty="0"/>
                        <a:t>Массовая иммунизация детей: 2 дозы с интервалом не менее 8 </a:t>
                      </a:r>
                      <a:r>
                        <a:rPr lang="ru-RU" sz="1400" dirty="0" err="1" smtClean="0"/>
                        <a:t>нед</a:t>
                      </a:r>
                      <a:r>
                        <a:rPr lang="ru-RU" sz="1400" dirty="0" smtClean="0"/>
                        <a:t>. </a:t>
                      </a:r>
                      <a:r>
                        <a:rPr lang="ru-RU" sz="1400" dirty="0"/>
                        <a:t>между введениями. Ревакцинация однократно в 11-15 мес.</a:t>
                      </a:r>
                      <a:endParaRPr lang="ru-RU" sz="1400" dirty="0">
                        <a:solidFill>
                          <a:schemeClr val="accent2"/>
                        </a:solidFill>
                        <a:latin typeface="+mn-lt"/>
                        <a:ea typeface="Calibri"/>
                        <a:cs typeface="Times New Roman" panose="02020603050405020304" pitchFamily="18" charset="0"/>
                      </a:endParaRPr>
                    </a:p>
                  </a:txBody>
                  <a:tcPr marL="68580" marR="68580" marT="0" marB="0" anchor="ctr"/>
                </a:tc>
              </a:tr>
              <a:tr h="520340">
                <a:tc>
                  <a:txBody>
                    <a:bodyPr/>
                    <a:lstStyle/>
                    <a:p>
                      <a:pPr marL="3175" indent="0" algn="just">
                        <a:lnSpc>
                          <a:spcPct val="115000"/>
                        </a:lnSpc>
                        <a:spcAft>
                          <a:spcPts val="0"/>
                        </a:spcAft>
                      </a:pPr>
                      <a:r>
                        <a:rPr lang="ru-RU" sz="1400" dirty="0"/>
                        <a:t>7-11 </a:t>
                      </a:r>
                      <a:r>
                        <a:rPr lang="ru-RU" sz="1400" dirty="0" err="1"/>
                        <a:t>мес</a:t>
                      </a:r>
                      <a:endParaRPr lang="ru-RU" sz="1400" b="1" dirty="0">
                        <a:solidFill>
                          <a:schemeClr val="accent2"/>
                        </a:solidFill>
                        <a:latin typeface="+mn-lt"/>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dirty="0"/>
                        <a:t>2+1</a:t>
                      </a:r>
                      <a:endParaRPr lang="ru-RU" sz="1400" b="1" dirty="0">
                        <a:solidFill>
                          <a:schemeClr val="accent2"/>
                        </a:solidFill>
                        <a:latin typeface="+mn-lt"/>
                        <a:ea typeface="Calibri"/>
                        <a:cs typeface="Times New Roman" panose="02020603050405020304" pitchFamily="18" charset="0"/>
                      </a:endParaRPr>
                    </a:p>
                  </a:txBody>
                  <a:tcPr marL="68580" marR="68580" marT="0" marB="0" anchor="ctr"/>
                </a:tc>
                <a:tc>
                  <a:txBody>
                    <a:bodyPr/>
                    <a:lstStyle/>
                    <a:p>
                      <a:pPr marL="0" indent="0" algn="just">
                        <a:lnSpc>
                          <a:spcPct val="115000"/>
                        </a:lnSpc>
                        <a:spcAft>
                          <a:spcPts val="0"/>
                        </a:spcAft>
                      </a:pPr>
                      <a:r>
                        <a:rPr lang="ru-RU" sz="1400" dirty="0"/>
                        <a:t>2 дозы с интервалом не менее 4 </a:t>
                      </a:r>
                      <a:r>
                        <a:rPr lang="ru-RU" sz="1400" dirty="0" err="1"/>
                        <a:t>нед</a:t>
                      </a:r>
                      <a:r>
                        <a:rPr lang="ru-RU" sz="1400" dirty="0"/>
                        <a:t> между введениями. Ревакцинация однократно на втором году жизни</a:t>
                      </a:r>
                      <a:endParaRPr lang="ru-RU" sz="1400" dirty="0">
                        <a:solidFill>
                          <a:schemeClr val="accent2"/>
                        </a:solidFill>
                        <a:latin typeface="+mn-lt"/>
                        <a:ea typeface="Calibri"/>
                        <a:cs typeface="Times New Roman" panose="02020603050405020304" pitchFamily="18" charset="0"/>
                      </a:endParaRPr>
                    </a:p>
                  </a:txBody>
                  <a:tcPr marL="68580" marR="68580" marT="0" marB="0" anchor="ctr"/>
                </a:tc>
              </a:tr>
              <a:tr h="346893">
                <a:tc>
                  <a:txBody>
                    <a:bodyPr/>
                    <a:lstStyle/>
                    <a:p>
                      <a:pPr marL="3175" indent="0" algn="just">
                        <a:lnSpc>
                          <a:spcPct val="115000"/>
                        </a:lnSpc>
                        <a:spcAft>
                          <a:spcPts val="0"/>
                        </a:spcAft>
                      </a:pPr>
                      <a:r>
                        <a:rPr lang="ru-RU" sz="1400" dirty="0"/>
                        <a:t>12-23 </a:t>
                      </a:r>
                      <a:r>
                        <a:rPr lang="ru-RU" sz="1400" dirty="0" err="1"/>
                        <a:t>мес</a:t>
                      </a:r>
                      <a:endParaRPr lang="ru-RU" sz="1400" b="1" dirty="0">
                        <a:solidFill>
                          <a:schemeClr val="accent2"/>
                        </a:solidFill>
                        <a:latin typeface="+mn-lt"/>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dirty="0"/>
                        <a:t>1+1</a:t>
                      </a:r>
                      <a:endParaRPr lang="ru-RU" sz="1400" b="1" dirty="0">
                        <a:solidFill>
                          <a:schemeClr val="accent2"/>
                        </a:solidFill>
                        <a:latin typeface="+mn-lt"/>
                        <a:ea typeface="Calibri"/>
                        <a:cs typeface="Times New Roman" panose="02020603050405020304" pitchFamily="18" charset="0"/>
                      </a:endParaRPr>
                    </a:p>
                  </a:txBody>
                  <a:tcPr marL="68580" marR="68580" marT="0" marB="0" anchor="ctr"/>
                </a:tc>
                <a:tc>
                  <a:txBody>
                    <a:bodyPr/>
                    <a:lstStyle/>
                    <a:p>
                      <a:pPr marL="0" indent="0" algn="just">
                        <a:lnSpc>
                          <a:spcPct val="115000"/>
                        </a:lnSpc>
                        <a:spcAft>
                          <a:spcPts val="0"/>
                        </a:spcAft>
                      </a:pPr>
                      <a:r>
                        <a:rPr lang="ru-RU" sz="1400" dirty="0"/>
                        <a:t>2 дозы с интервалом не менее 8 </a:t>
                      </a:r>
                      <a:r>
                        <a:rPr lang="ru-RU" sz="1400" dirty="0" err="1"/>
                        <a:t>нед</a:t>
                      </a:r>
                      <a:r>
                        <a:rPr lang="ru-RU" sz="1400" dirty="0"/>
                        <a:t> между введениями</a:t>
                      </a:r>
                      <a:endParaRPr lang="ru-RU" sz="1400" dirty="0">
                        <a:solidFill>
                          <a:schemeClr val="accent2"/>
                        </a:solidFill>
                        <a:latin typeface="+mn-lt"/>
                        <a:ea typeface="Calibri"/>
                        <a:cs typeface="Times New Roman" panose="02020603050405020304" pitchFamily="18" charset="0"/>
                      </a:endParaRPr>
                    </a:p>
                  </a:txBody>
                  <a:tcPr marL="68580" marR="68580" marT="0" marB="0" anchor="ctr"/>
                </a:tc>
              </a:tr>
              <a:tr h="173447">
                <a:tc>
                  <a:txBody>
                    <a:bodyPr/>
                    <a:lstStyle/>
                    <a:p>
                      <a:pPr marL="3175" indent="0" algn="just">
                        <a:lnSpc>
                          <a:spcPct val="115000"/>
                        </a:lnSpc>
                        <a:spcAft>
                          <a:spcPts val="0"/>
                        </a:spcAft>
                      </a:pPr>
                      <a:r>
                        <a:rPr lang="ru-RU" sz="1400" dirty="0" smtClean="0"/>
                        <a:t>2 года и старше</a:t>
                      </a:r>
                      <a:endParaRPr lang="ru-RU" sz="1400" b="1" dirty="0">
                        <a:solidFill>
                          <a:schemeClr val="accent2"/>
                        </a:solidFill>
                        <a:latin typeface="+mn-lt"/>
                        <a:ea typeface="Calibri"/>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dirty="0"/>
                        <a:t>1</a:t>
                      </a:r>
                      <a:endParaRPr lang="ru-RU" sz="1400" b="1" dirty="0">
                        <a:solidFill>
                          <a:schemeClr val="accent2"/>
                        </a:solidFill>
                        <a:latin typeface="+mn-lt"/>
                        <a:ea typeface="Calibri"/>
                        <a:cs typeface="Times New Roman" panose="02020603050405020304" pitchFamily="18" charset="0"/>
                      </a:endParaRPr>
                    </a:p>
                  </a:txBody>
                  <a:tcPr marL="68580" marR="68580" marT="0" marB="0" anchor="ctr"/>
                </a:tc>
                <a:tc>
                  <a:txBody>
                    <a:bodyPr/>
                    <a:lstStyle/>
                    <a:p>
                      <a:pPr marL="0" indent="0" algn="just">
                        <a:lnSpc>
                          <a:spcPct val="115000"/>
                        </a:lnSpc>
                        <a:spcAft>
                          <a:spcPts val="0"/>
                        </a:spcAft>
                      </a:pPr>
                      <a:r>
                        <a:rPr lang="ru-RU" sz="1400" dirty="0"/>
                        <a:t>Однократно</a:t>
                      </a:r>
                      <a:endParaRPr lang="ru-RU" sz="1400" dirty="0">
                        <a:solidFill>
                          <a:schemeClr val="accent2"/>
                        </a:solidFill>
                        <a:latin typeface="+mn-lt"/>
                        <a:ea typeface="Calibri"/>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5525876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0428"/>
            <a:ext cx="8712968" cy="1001156"/>
          </a:xfrm>
        </p:spPr>
        <p:txBody>
          <a:bodyPr>
            <a:noAutofit/>
          </a:bodyPr>
          <a:lstStyle/>
          <a:p>
            <a:pPr algn="l"/>
            <a:r>
              <a:rPr lang="ru-RU" sz="2800" b="1" dirty="0">
                <a:solidFill>
                  <a:schemeClr val="tx1"/>
                </a:solidFill>
                <a:cs typeface="Arial" pitchFamily="34" charset="0"/>
              </a:rPr>
              <a:t>Схемы вакцинации Превенар®</a:t>
            </a:r>
            <a:r>
              <a:rPr lang="en-US" sz="2800" b="1" dirty="0">
                <a:solidFill>
                  <a:schemeClr val="tx1"/>
                </a:solidFill>
                <a:cs typeface="Arial" pitchFamily="34" charset="0"/>
              </a:rPr>
              <a:t> </a:t>
            </a:r>
            <a:r>
              <a:rPr lang="ru-RU" sz="2800" b="1" dirty="0">
                <a:solidFill>
                  <a:schemeClr val="tx1"/>
                </a:solidFill>
                <a:cs typeface="Arial" pitchFamily="34" charset="0"/>
              </a:rPr>
              <a:t>13 </a:t>
            </a:r>
            <a:br>
              <a:rPr lang="ru-RU" sz="2800" b="1" dirty="0">
                <a:solidFill>
                  <a:schemeClr val="tx1"/>
                </a:solidFill>
                <a:cs typeface="Arial" pitchFamily="34" charset="0"/>
              </a:rPr>
            </a:br>
            <a:r>
              <a:rPr lang="ru-RU" sz="2800" b="1" dirty="0" smtClean="0">
                <a:solidFill>
                  <a:schemeClr val="tx1"/>
                </a:solidFill>
                <a:cs typeface="Arial" pitchFamily="34" charset="0"/>
              </a:rPr>
              <a:t>при </a:t>
            </a:r>
            <a:r>
              <a:rPr lang="ru-RU" sz="2800" b="1" dirty="0">
                <a:solidFill>
                  <a:schemeClr val="tx1"/>
                </a:solidFill>
                <a:cs typeface="Arial" pitchFamily="34" charset="0"/>
              </a:rPr>
              <a:t>нарушенном </a:t>
            </a:r>
            <a:r>
              <a:rPr lang="ru-RU" sz="2800" b="1" dirty="0" smtClean="0">
                <a:solidFill>
                  <a:schemeClr val="tx1"/>
                </a:solidFill>
                <a:cs typeface="Arial" pitchFamily="34" charset="0"/>
              </a:rPr>
              <a:t>графике</a:t>
            </a:r>
            <a:endParaRPr lang="ru-RU" sz="2800" b="1" dirty="0">
              <a:solidFill>
                <a:schemeClr val="tx1"/>
              </a:solidFill>
              <a:cs typeface="Arial" pitchFamily="34" charset="0"/>
            </a:endParaRPr>
          </a:p>
        </p:txBody>
      </p:sp>
      <p:sp>
        <p:nvSpPr>
          <p:cNvPr id="3" name="Содержимое 2"/>
          <p:cNvSpPr>
            <a:spLocks noGrp="1"/>
          </p:cNvSpPr>
          <p:nvPr>
            <p:ph idx="1"/>
          </p:nvPr>
        </p:nvSpPr>
        <p:spPr>
          <a:xfrm>
            <a:off x="203243" y="1556792"/>
            <a:ext cx="8568952" cy="3664390"/>
          </a:xfrm>
        </p:spPr>
        <p:txBody>
          <a:bodyPr/>
          <a:lstStyle/>
          <a:p>
            <a:pPr algn="just"/>
            <a:r>
              <a:rPr lang="ru-RU" sz="1800" b="1" dirty="0" smtClean="0">
                <a:solidFill>
                  <a:srgbClr val="C00000"/>
                </a:solidFill>
              </a:rPr>
              <a:t>При вынужденном увеличении интервала</a:t>
            </a:r>
            <a:r>
              <a:rPr lang="ru-RU" sz="1800" dirty="0" smtClean="0">
                <a:solidFill>
                  <a:srgbClr val="C00000"/>
                </a:solidFill>
              </a:rPr>
              <a:t> </a:t>
            </a:r>
            <a:r>
              <a:rPr lang="ru-RU" sz="1800" dirty="0" smtClean="0"/>
              <a:t>между инъекциями любого из курсов вакцинации, </a:t>
            </a:r>
            <a:r>
              <a:rPr lang="ru-RU" sz="1800" b="1" dirty="0" smtClean="0">
                <a:solidFill>
                  <a:srgbClr val="C00000"/>
                </a:solidFill>
              </a:rPr>
              <a:t>введение дополнительных доз Превенар</a:t>
            </a:r>
            <a:r>
              <a:rPr lang="ru-RU" sz="1800" b="1" baseline="30000" dirty="0" smtClean="0">
                <a:solidFill>
                  <a:srgbClr val="C00000"/>
                </a:solidFill>
              </a:rPr>
              <a:t>®</a:t>
            </a:r>
            <a:r>
              <a:rPr lang="ru-RU" sz="1800" b="1" dirty="0" smtClean="0">
                <a:solidFill>
                  <a:srgbClr val="C00000"/>
                </a:solidFill>
              </a:rPr>
              <a:t> 13 не требуется</a:t>
            </a:r>
            <a:r>
              <a:rPr lang="ru-RU" sz="1800" dirty="0" smtClean="0">
                <a:solidFill>
                  <a:srgbClr val="C00000"/>
                </a:solidFill>
              </a:rPr>
              <a:t>.</a:t>
            </a:r>
            <a:r>
              <a:rPr lang="ru-RU" sz="1800" baseline="30000" dirty="0" smtClean="0"/>
              <a:t>1</a:t>
            </a:r>
          </a:p>
          <a:p>
            <a:pPr lvl="0" algn="just" eaLnBrk="0" hangingPunct="0">
              <a:spcAft>
                <a:spcPts val="0"/>
              </a:spcAft>
              <a:buFontTx/>
              <a:buChar char="•"/>
              <a:tabLst>
                <a:tab pos="457200" algn="l"/>
              </a:tabLst>
            </a:pPr>
            <a:r>
              <a:rPr lang="ru-RU" sz="1800" dirty="0">
                <a:ea typeface="Calibri" pitchFamily="34" charset="0"/>
                <a:cs typeface="Times New Roman" pitchFamily="18" charset="0"/>
              </a:rPr>
              <a:t>Вакцинация рожденных в 2014 г. детей, которым иммунопрофилактика против пневмококковой инфекции </a:t>
            </a:r>
            <a:r>
              <a:rPr lang="ru-RU" sz="1800" b="1" dirty="0">
                <a:solidFill>
                  <a:srgbClr val="C00000"/>
                </a:solidFill>
                <a:ea typeface="Calibri" pitchFamily="34" charset="0"/>
                <a:cs typeface="Times New Roman" pitchFamily="18" charset="0"/>
              </a:rPr>
              <a:t>не была начата в первые 6 месяцев жизни</a:t>
            </a:r>
            <a:r>
              <a:rPr lang="ru-RU" sz="1800" dirty="0">
                <a:ea typeface="Calibri" pitchFamily="34" charset="0"/>
                <a:cs typeface="Times New Roman" pitchFamily="18" charset="0"/>
              </a:rPr>
              <a:t>, проводится двукратно с интервалом между прививками </a:t>
            </a:r>
            <a:r>
              <a:rPr lang="ru-RU" sz="1800" b="1" dirty="0">
                <a:solidFill>
                  <a:srgbClr val="C00000"/>
                </a:solidFill>
                <a:ea typeface="Calibri" pitchFamily="34" charset="0"/>
                <a:cs typeface="Times New Roman" pitchFamily="18" charset="0"/>
              </a:rPr>
              <a:t>не менее 2 </a:t>
            </a:r>
            <a:r>
              <a:rPr lang="ru-RU" sz="1800" b="1" dirty="0" smtClean="0">
                <a:solidFill>
                  <a:srgbClr val="C00000"/>
                </a:solidFill>
                <a:ea typeface="Calibri" pitchFamily="34" charset="0"/>
                <a:cs typeface="Times New Roman" pitchFamily="18" charset="0"/>
              </a:rPr>
              <a:t>месяцев</a:t>
            </a:r>
            <a:r>
              <a:rPr lang="ru-RU" sz="1800" dirty="0" smtClean="0">
                <a:ea typeface="Calibri" pitchFamily="34" charset="0"/>
                <a:cs typeface="Times New Roman" pitchFamily="18" charset="0"/>
              </a:rPr>
              <a:t>.</a:t>
            </a:r>
            <a:r>
              <a:rPr lang="ru-RU" sz="1800" baseline="30000" dirty="0" smtClean="0">
                <a:ea typeface="Calibri" pitchFamily="34" charset="0"/>
                <a:cs typeface="Times New Roman" pitchFamily="18" charset="0"/>
              </a:rPr>
              <a:t>2</a:t>
            </a:r>
            <a:endParaRPr lang="ru-RU" sz="1800" b="1" baseline="30000" dirty="0">
              <a:solidFill>
                <a:srgbClr val="FF0000"/>
              </a:solidFill>
              <a:ea typeface="Calibri" pitchFamily="34" charset="0"/>
              <a:cs typeface="Times New Roman" pitchFamily="18" charset="0"/>
            </a:endParaRPr>
          </a:p>
          <a:p>
            <a:pPr lvl="0" algn="just" eaLnBrk="0" hangingPunct="0">
              <a:spcAft>
                <a:spcPts val="0"/>
              </a:spcAft>
              <a:buFontTx/>
              <a:buChar char="•"/>
              <a:tabLst>
                <a:tab pos="457200" algn="l"/>
              </a:tabLst>
            </a:pPr>
            <a:r>
              <a:rPr lang="ru-RU" sz="1800" dirty="0">
                <a:ea typeface="Calibri" pitchFamily="34" charset="0"/>
                <a:cs typeface="Times New Roman" pitchFamily="18" charset="0"/>
              </a:rPr>
              <a:t>Интервал между последней вакцинацией первичной серии и ревакцинирующей дозой должен быть </a:t>
            </a:r>
            <a:r>
              <a:rPr lang="ru-RU" sz="1800" b="1" dirty="0">
                <a:solidFill>
                  <a:srgbClr val="C00000"/>
                </a:solidFill>
                <a:ea typeface="Calibri" pitchFamily="34" charset="0"/>
                <a:cs typeface="Times New Roman" pitchFamily="18" charset="0"/>
              </a:rPr>
              <a:t>не менее 4 </a:t>
            </a:r>
            <a:r>
              <a:rPr lang="ru-RU" sz="1800" b="1" dirty="0" smtClean="0">
                <a:solidFill>
                  <a:srgbClr val="C00000"/>
                </a:solidFill>
                <a:ea typeface="Calibri" pitchFamily="34" charset="0"/>
                <a:cs typeface="Times New Roman" pitchFamily="18" charset="0"/>
              </a:rPr>
              <a:t>мес</a:t>
            </a:r>
            <a:r>
              <a:rPr lang="ru-RU" sz="1800" dirty="0" smtClean="0">
                <a:ea typeface="Calibri" pitchFamily="34" charset="0"/>
                <a:cs typeface="Times New Roman" pitchFamily="18" charset="0"/>
              </a:rPr>
              <a:t>.</a:t>
            </a:r>
            <a:r>
              <a:rPr lang="ru-RU" sz="1800" baseline="30000" dirty="0" smtClean="0">
                <a:ea typeface="Calibri" pitchFamily="34" charset="0"/>
                <a:cs typeface="Times New Roman" pitchFamily="18" charset="0"/>
              </a:rPr>
              <a:t>3</a:t>
            </a:r>
          </a:p>
          <a:p>
            <a:pPr lvl="0" algn="just" eaLnBrk="0" hangingPunct="0">
              <a:spcBef>
                <a:spcPts val="0"/>
              </a:spcBef>
              <a:buFontTx/>
              <a:buChar char="•"/>
              <a:tabLst>
                <a:tab pos="457200" algn="l"/>
              </a:tabLst>
            </a:pPr>
            <a:r>
              <a:rPr lang="ru-RU" sz="1800" dirty="0" smtClean="0">
                <a:ea typeface="Calibri" pitchFamily="34" charset="0"/>
                <a:cs typeface="Times New Roman" pitchFamily="18" charset="0"/>
              </a:rPr>
              <a:t>Детям</a:t>
            </a:r>
            <a:r>
              <a:rPr lang="ru-RU" sz="1800" dirty="0">
                <a:ea typeface="Calibri" pitchFamily="34" charset="0"/>
                <a:cs typeface="Times New Roman" pitchFamily="18" charset="0"/>
              </a:rPr>
              <a:t>, имеющим особенности в состоянии здоровья (</a:t>
            </a:r>
            <a:r>
              <a:rPr lang="ru-RU" sz="1800" b="1" dirty="0">
                <a:solidFill>
                  <a:srgbClr val="C00000"/>
                </a:solidFill>
                <a:ea typeface="Calibri" pitchFamily="34" charset="0"/>
                <a:cs typeface="Times New Roman" pitchFamily="18" charset="0"/>
              </a:rPr>
              <a:t>недоношенные, </a:t>
            </a:r>
            <a:r>
              <a:rPr lang="ru-RU" sz="1800" b="1" dirty="0" err="1">
                <a:solidFill>
                  <a:srgbClr val="C00000"/>
                </a:solidFill>
                <a:ea typeface="Calibri" pitchFamily="34" charset="0"/>
                <a:cs typeface="Times New Roman" pitchFamily="18" charset="0"/>
              </a:rPr>
              <a:t>иммунокомпрометированные</a:t>
            </a:r>
            <a:r>
              <a:rPr lang="ru-RU" sz="1800" b="1" dirty="0">
                <a:solidFill>
                  <a:srgbClr val="C00000"/>
                </a:solidFill>
                <a:ea typeface="Calibri" pitchFamily="34" charset="0"/>
                <a:cs typeface="Times New Roman" pitchFamily="18" charset="0"/>
              </a:rPr>
              <a:t>, включая ВИЧ-инфицированных</a:t>
            </a:r>
            <a:r>
              <a:rPr lang="ru-RU" sz="1800" dirty="0">
                <a:ea typeface="Calibri" pitchFamily="34" charset="0"/>
                <a:cs typeface="Times New Roman" pitchFamily="18" charset="0"/>
              </a:rPr>
              <a:t>) рекомендуется вакцинация </a:t>
            </a:r>
            <a:r>
              <a:rPr lang="ru-RU" sz="1800" b="1" dirty="0">
                <a:solidFill>
                  <a:srgbClr val="C00000"/>
                </a:solidFill>
                <a:ea typeface="Calibri" pitchFamily="34" charset="0"/>
                <a:cs typeface="Times New Roman" pitchFamily="18" charset="0"/>
              </a:rPr>
              <a:t>по схеме 3+1 </a:t>
            </a:r>
            <a:r>
              <a:rPr lang="ru-RU" sz="1800" dirty="0">
                <a:ea typeface="Calibri" pitchFamily="34" charset="0"/>
                <a:cs typeface="Times New Roman" pitchFamily="18" charset="0"/>
              </a:rPr>
              <a:t>с возраста 2 </a:t>
            </a:r>
            <a:r>
              <a:rPr lang="ru-RU" sz="1800" dirty="0" smtClean="0">
                <a:ea typeface="Calibri" pitchFamily="34" charset="0"/>
                <a:cs typeface="Times New Roman" pitchFamily="18" charset="0"/>
              </a:rPr>
              <a:t>мес. </a:t>
            </a:r>
            <a:r>
              <a:rPr lang="ru-RU" sz="1800" baseline="30000" dirty="0" smtClean="0">
                <a:ea typeface="Calibri" pitchFamily="34" charset="0"/>
                <a:cs typeface="Times New Roman" pitchFamily="18" charset="0"/>
              </a:rPr>
              <a:t>1</a:t>
            </a:r>
            <a:endParaRPr lang="ru-RU" sz="1800" dirty="0"/>
          </a:p>
        </p:txBody>
      </p:sp>
      <p:sp>
        <p:nvSpPr>
          <p:cNvPr id="5" name="Прямоугольник 4"/>
          <p:cNvSpPr/>
          <p:nvPr/>
        </p:nvSpPr>
        <p:spPr>
          <a:xfrm>
            <a:off x="2051720" y="5661248"/>
            <a:ext cx="6720475" cy="1169551"/>
          </a:xfrm>
          <a:prstGeom prst="rect">
            <a:avLst/>
          </a:prstGeom>
        </p:spPr>
        <p:txBody>
          <a:bodyPr wrap="square">
            <a:spAutoFit/>
          </a:bodyPr>
          <a:lstStyle/>
          <a:p>
            <a:pPr marL="228600" indent="-228600">
              <a:buAutoNum type="arabicPeriod"/>
            </a:pPr>
            <a:r>
              <a:rPr lang="ru-RU" sz="1000" dirty="0" err="1" smtClean="0"/>
              <a:t>Превенар</a:t>
            </a:r>
            <a:r>
              <a:rPr lang="ru-RU" sz="1000" dirty="0" smtClean="0"/>
              <a:t>® 13. Инструкция по применению лекарственного препарата для медицинского применения (с изменениями). ЛП 000798-</a:t>
            </a:r>
            <a:r>
              <a:rPr lang="en-US" sz="1000" dirty="0" smtClean="0"/>
              <a:t>140915</a:t>
            </a:r>
            <a:endParaRPr lang="ru-RU" sz="1000" dirty="0" smtClean="0"/>
          </a:p>
          <a:p>
            <a:pPr marL="228600" indent="-228600">
              <a:buAutoNum type="arabicPeriod"/>
            </a:pPr>
            <a:r>
              <a:rPr lang="ru-RU" sz="1000" dirty="0" smtClean="0"/>
              <a:t>Об утверждении национального календаря профилактических прививок и календаря профилактических прививок по эпидемическим показаниям: Приказ Министерства здравоохранения Российской Федерации (Минздрав России) от 21 марта 2014 г. N 125н</a:t>
            </a:r>
          </a:p>
          <a:p>
            <a:pPr marL="228600" indent="-228600">
              <a:buAutoNum type="arabicPeriod"/>
            </a:pPr>
            <a:r>
              <a:rPr lang="en-US" sz="1000" dirty="0" err="1" smtClean="0"/>
              <a:t>Siegrist</a:t>
            </a:r>
            <a:r>
              <a:rPr lang="en-US" sz="1000" dirty="0" smtClean="0"/>
              <a:t> CA. Vaccine immunology. In: </a:t>
            </a:r>
            <a:r>
              <a:rPr lang="en-US" sz="1000" dirty="0" err="1" smtClean="0"/>
              <a:t>Plotkin</a:t>
            </a:r>
            <a:r>
              <a:rPr lang="en-US" sz="1000" dirty="0" smtClean="0"/>
              <a:t> SA, Orenstein WA, </a:t>
            </a:r>
            <a:r>
              <a:rPr lang="en-US" sz="1000" dirty="0" err="1" smtClean="0"/>
              <a:t>Offit</a:t>
            </a:r>
            <a:r>
              <a:rPr lang="en-US" sz="1000" dirty="0" smtClean="0"/>
              <a:t> PA, eds. Vaccines. 6th ed. 2013. </a:t>
            </a:r>
            <a:endParaRPr lang="ru-RU" sz="1000" dirty="0" smtClean="0"/>
          </a:p>
          <a:p>
            <a:endParaRPr lang="en-US" sz="1000" dirty="0" smtClean="0"/>
          </a:p>
        </p:txBody>
      </p:sp>
    </p:spTree>
    <p:extLst>
      <p:ext uri="{BB962C8B-B14F-4D97-AF65-F5344CB8AC3E}">
        <p14:creationId xmlns:p14="http://schemas.microsoft.com/office/powerpoint/2010/main" val="32336746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36512" y="-27384"/>
            <a:ext cx="9001000" cy="461665"/>
          </a:xfrm>
          <a:prstGeom prst="rect">
            <a:avLst/>
          </a:prstGeom>
          <a:noFill/>
        </p:spPr>
        <p:txBody>
          <a:bodyPr wrap="square" rtlCol="0">
            <a:spAutoFit/>
          </a:bodyPr>
          <a:lstStyle/>
          <a:p>
            <a:r>
              <a:rPr lang="ru-RU" sz="2400" b="1" dirty="0" smtClean="0"/>
              <a:t>НАЦИОНАЛЬНЫЙ КАЛЕНДАРЬ ПРИВИВОК, РФ</a:t>
            </a:r>
            <a:endParaRPr lang="ru-RU" sz="2400" b="1" dirty="0"/>
          </a:p>
        </p:txBody>
      </p:sp>
      <p:cxnSp>
        <p:nvCxnSpPr>
          <p:cNvPr id="14" name="Straight Connector 13"/>
          <p:cNvCxnSpPr/>
          <p:nvPr/>
        </p:nvCxnSpPr>
        <p:spPr>
          <a:xfrm>
            <a:off x="66105" y="404664"/>
            <a:ext cx="709818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27584" y="692696"/>
            <a:ext cx="7056784" cy="1323439"/>
          </a:xfrm>
          <a:prstGeom prst="rect">
            <a:avLst/>
          </a:prstGeom>
        </p:spPr>
        <p:txBody>
          <a:bodyPr wrap="square">
            <a:spAutoFit/>
          </a:bodyPr>
          <a:lstStyle/>
          <a:p>
            <a:pPr algn="ctr"/>
            <a:r>
              <a:rPr lang="ru-RU" sz="1600" b="1" dirty="0">
                <a:latin typeface="Arial" panose="020B0604020202020204" pitchFamily="34" charset="0"/>
                <a:cs typeface="Arial" panose="020B0604020202020204" pitchFamily="34" charset="0"/>
              </a:rPr>
              <a:t>Приказ Министерства здравоохранения Российской Федерации (Минздрав России) от 21 марта 2014 г. N 125н г. Москва "Об утверждении национального календаря профилактических прививок и календаря профилактических прививок по эпидемическим показаниям"</a:t>
            </a:r>
            <a:endParaRPr lang="ru-RU" sz="1600" dirty="0"/>
          </a:p>
        </p:txBody>
      </p:sp>
      <p:graphicFrame>
        <p:nvGraphicFramePr>
          <p:cNvPr id="11" name="Table 10"/>
          <p:cNvGraphicFramePr>
            <a:graphicFrameLocks noGrp="1"/>
          </p:cNvGraphicFramePr>
          <p:nvPr>
            <p:extLst>
              <p:ext uri="{D42A27DB-BD31-4B8C-83A1-F6EECF244321}">
                <p14:modId xmlns:p14="http://schemas.microsoft.com/office/powerpoint/2010/main" val="4266023373"/>
              </p:ext>
            </p:extLst>
          </p:nvPr>
        </p:nvGraphicFramePr>
        <p:xfrm>
          <a:off x="467542" y="2136616"/>
          <a:ext cx="8136906" cy="3596640"/>
        </p:xfrm>
        <a:graphic>
          <a:graphicData uri="http://schemas.openxmlformats.org/drawingml/2006/table">
            <a:tbl>
              <a:tblPr firstRow="1" bandRow="1">
                <a:tableStyleId>{5C22544A-7EE6-4342-B048-85BDC9FD1C3A}</a:tableStyleId>
              </a:tblPr>
              <a:tblGrid>
                <a:gridCol w="2520283">
                  <a:extLst>
                    <a:ext uri="{9D8B030D-6E8A-4147-A177-3AD203B41FA5}">
                      <a16:colId xmlns:a16="http://schemas.microsoft.com/office/drawing/2014/main" xmlns="" val="20000"/>
                    </a:ext>
                  </a:extLst>
                </a:gridCol>
                <a:gridCol w="5616623">
                  <a:extLst>
                    <a:ext uri="{9D8B030D-6E8A-4147-A177-3AD203B41FA5}">
                      <a16:colId xmlns:a16="http://schemas.microsoft.com/office/drawing/2014/main" xmlns="" val="20001"/>
                    </a:ext>
                  </a:extLst>
                </a:gridCol>
              </a:tblGrid>
              <a:tr h="0">
                <a:tc>
                  <a:txBody>
                    <a:bodyPr/>
                    <a:lstStyle/>
                    <a:p>
                      <a:r>
                        <a:rPr lang="ru-RU" sz="2800" dirty="0" smtClean="0">
                          <a:latin typeface="Arial" panose="020B0604020202020204" pitchFamily="34" charset="0"/>
                          <a:cs typeface="Arial" panose="020B0604020202020204" pitchFamily="34" charset="0"/>
                        </a:rPr>
                        <a:t>1</a:t>
                      </a:r>
                      <a:r>
                        <a:rPr lang="ru-RU" sz="2800" baseline="30000" dirty="0" smtClean="0">
                          <a:latin typeface="Arial" panose="020B0604020202020204" pitchFamily="34" charset="0"/>
                          <a:cs typeface="Arial" panose="020B0604020202020204" pitchFamily="34" charset="0"/>
                        </a:rPr>
                        <a:t>ая</a:t>
                      </a:r>
                      <a:r>
                        <a:rPr lang="ru-RU" sz="2800" baseline="0" dirty="0" smtClean="0">
                          <a:latin typeface="Arial" panose="020B0604020202020204" pitchFamily="34" charset="0"/>
                          <a:cs typeface="Arial" panose="020B0604020202020204" pitchFamily="34" charset="0"/>
                        </a:rPr>
                        <a:t> часть</a:t>
                      </a:r>
                      <a:endParaRPr lang="en-US" sz="2800" baseline="30000" dirty="0">
                        <a:latin typeface="Arial" panose="020B0604020202020204" pitchFamily="34" charset="0"/>
                        <a:cs typeface="Arial" panose="020B0604020202020204" pitchFamily="34" charset="0"/>
                      </a:endParaRPr>
                    </a:p>
                  </a:txBody>
                  <a:tcPr/>
                </a:tc>
                <a:tc>
                  <a:txBody>
                    <a:bodyPr/>
                    <a:lstStyle/>
                    <a:p>
                      <a:r>
                        <a:rPr lang="ru-RU" sz="2800" dirty="0" smtClean="0">
                          <a:latin typeface="Arial" panose="020B0604020202020204" pitchFamily="34" charset="0"/>
                          <a:cs typeface="Arial" panose="020B0604020202020204" pitchFamily="34" charset="0"/>
                        </a:rPr>
                        <a:t>2</a:t>
                      </a:r>
                      <a:r>
                        <a:rPr lang="ru-RU" sz="2800" baseline="30000" dirty="0" smtClean="0">
                          <a:latin typeface="Arial" panose="020B0604020202020204" pitchFamily="34" charset="0"/>
                          <a:cs typeface="Arial" panose="020B0604020202020204" pitchFamily="34" charset="0"/>
                        </a:rPr>
                        <a:t>ая</a:t>
                      </a:r>
                      <a:r>
                        <a:rPr lang="ru-RU" sz="2800" baseline="0" dirty="0" smtClean="0">
                          <a:latin typeface="Arial" panose="020B0604020202020204" pitchFamily="34" charset="0"/>
                          <a:cs typeface="Arial" panose="020B0604020202020204" pitchFamily="34" charset="0"/>
                        </a:rPr>
                        <a:t> часть</a:t>
                      </a:r>
                      <a:endParaRPr lang="en-US" sz="2800" baseline="30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370840">
                <a:tc>
                  <a:txBody>
                    <a:bodyPr/>
                    <a:lstStyle/>
                    <a:p>
                      <a:r>
                        <a:rPr lang="en-US" sz="2800" dirty="0" smtClean="0">
                          <a:latin typeface="Arial" panose="020B0604020202020204" pitchFamily="34" charset="0"/>
                          <a:cs typeface="Arial" panose="020B0604020202020204" pitchFamily="34" charset="0"/>
                        </a:rPr>
                        <a:t>2-4</a:t>
                      </a:r>
                      <a:r>
                        <a:rPr lang="ru-RU" sz="2800" dirty="0"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5-15 </a:t>
                      </a:r>
                      <a:r>
                        <a:rPr lang="ru-RU" sz="2800" dirty="0" smtClean="0">
                          <a:latin typeface="Arial" panose="020B0604020202020204" pitchFamily="34" charset="0"/>
                          <a:cs typeface="Arial" panose="020B0604020202020204" pitchFamily="34" charset="0"/>
                        </a:rPr>
                        <a:t>месяцев</a:t>
                      </a:r>
                      <a:r>
                        <a:rPr lang="ru-RU" sz="2800" baseline="0" dirty="0" smtClean="0">
                          <a:latin typeface="Arial" panose="020B0604020202020204" pitchFamily="34" charset="0"/>
                          <a:cs typeface="Arial" panose="020B0604020202020204" pitchFamily="34" charset="0"/>
                        </a:rPr>
                        <a:t> жизни</a:t>
                      </a:r>
                      <a:endParaRPr lang="en-US" sz="2800" dirty="0">
                        <a:latin typeface="Arial" panose="020B0604020202020204" pitchFamily="34" charset="0"/>
                        <a:cs typeface="Arial" panose="020B0604020202020204" pitchFamily="34" charset="0"/>
                      </a:endParaRPr>
                    </a:p>
                  </a:txBody>
                  <a:tcPr/>
                </a:tc>
                <a:tc>
                  <a:txBody>
                    <a:bodyPr/>
                    <a:lstStyle/>
                    <a:p>
                      <a:r>
                        <a:rPr lang="en-US" sz="2800" kern="1200" dirty="0" err="1" smtClean="0">
                          <a:solidFill>
                            <a:schemeClr val="dk1"/>
                          </a:solidFill>
                          <a:effectLst/>
                          <a:latin typeface="+mn-lt"/>
                          <a:ea typeface="+mn-ea"/>
                          <a:cs typeface="+mn-cs"/>
                        </a:rPr>
                        <a:t>Дети</a:t>
                      </a:r>
                      <a:r>
                        <a:rPr lang="en-US" sz="2800" kern="1200" dirty="0" smtClean="0">
                          <a:solidFill>
                            <a:schemeClr val="dk1"/>
                          </a:solidFill>
                          <a:effectLst/>
                          <a:latin typeface="+mn-lt"/>
                          <a:ea typeface="+mn-ea"/>
                          <a:cs typeface="+mn-cs"/>
                        </a:rPr>
                        <a:t> в </a:t>
                      </a:r>
                      <a:r>
                        <a:rPr lang="en-US" sz="2800" kern="1200" dirty="0" err="1" smtClean="0">
                          <a:solidFill>
                            <a:schemeClr val="dk1"/>
                          </a:solidFill>
                          <a:effectLst/>
                          <a:latin typeface="+mn-lt"/>
                          <a:ea typeface="+mn-ea"/>
                          <a:cs typeface="+mn-cs"/>
                        </a:rPr>
                        <a:t>возрасте</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от</a:t>
                      </a:r>
                      <a:r>
                        <a:rPr lang="en-US" sz="2800" kern="1200" dirty="0" smtClean="0">
                          <a:solidFill>
                            <a:schemeClr val="dk1"/>
                          </a:solidFill>
                          <a:effectLst/>
                          <a:latin typeface="+mn-lt"/>
                          <a:ea typeface="+mn-ea"/>
                          <a:cs typeface="+mn-cs"/>
                        </a:rPr>
                        <a:t> 2 </a:t>
                      </a:r>
                      <a:r>
                        <a:rPr lang="en-US" sz="2800" kern="1200" dirty="0" err="1" smtClean="0">
                          <a:solidFill>
                            <a:schemeClr val="dk1"/>
                          </a:solidFill>
                          <a:effectLst/>
                          <a:latin typeface="+mn-lt"/>
                          <a:ea typeface="+mn-ea"/>
                          <a:cs typeface="+mn-cs"/>
                        </a:rPr>
                        <a:t>до</a:t>
                      </a:r>
                      <a:r>
                        <a:rPr lang="en-US" sz="2800" kern="1200" dirty="0" smtClean="0">
                          <a:solidFill>
                            <a:schemeClr val="dk1"/>
                          </a:solidFill>
                          <a:effectLst/>
                          <a:latin typeface="+mn-lt"/>
                          <a:ea typeface="+mn-ea"/>
                          <a:cs typeface="+mn-cs"/>
                        </a:rPr>
                        <a:t> 5 </a:t>
                      </a:r>
                      <a:r>
                        <a:rPr lang="en-US" sz="2800" kern="1200" dirty="0" err="1" smtClean="0">
                          <a:solidFill>
                            <a:schemeClr val="dk1"/>
                          </a:solidFill>
                          <a:effectLst/>
                          <a:latin typeface="+mn-lt"/>
                          <a:ea typeface="+mn-ea"/>
                          <a:cs typeface="+mn-cs"/>
                        </a:rPr>
                        <a:t>лет</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взрослые</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из</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групп</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риска</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включая</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лиц</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подлежащих</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призыву</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на</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военную</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службу</a:t>
                      </a:r>
                      <a:r>
                        <a:rPr lang="en-US" sz="2800" kern="1200" dirty="0" smtClean="0">
                          <a:solidFill>
                            <a:schemeClr val="dk1"/>
                          </a:solidFill>
                          <a:effectLst/>
                          <a:latin typeface="+mn-lt"/>
                          <a:ea typeface="+mn-ea"/>
                          <a:cs typeface="+mn-cs"/>
                        </a:rPr>
                        <a:t>, </a:t>
                      </a:r>
                      <a:r>
                        <a:rPr lang="ru-RU" sz="2800" kern="1200" dirty="0" smtClean="0">
                          <a:solidFill>
                            <a:schemeClr val="dk1"/>
                          </a:solidFill>
                          <a:effectLst/>
                          <a:latin typeface="+mn-lt"/>
                          <a:ea typeface="+mn-ea"/>
                          <a:cs typeface="+mn-cs"/>
                        </a:rPr>
                        <a:t/>
                      </a:r>
                      <a:br>
                        <a:rPr lang="ru-RU" sz="2800" kern="1200" dirty="0" smtClean="0">
                          <a:solidFill>
                            <a:schemeClr val="dk1"/>
                          </a:solidFill>
                          <a:effectLst/>
                          <a:latin typeface="+mn-lt"/>
                          <a:ea typeface="+mn-ea"/>
                          <a:cs typeface="+mn-cs"/>
                        </a:rPr>
                      </a:br>
                      <a:r>
                        <a:rPr lang="en-US" sz="2800" kern="1200" dirty="0" smtClean="0">
                          <a:solidFill>
                            <a:schemeClr val="dk1"/>
                          </a:solidFill>
                          <a:effectLst/>
                          <a:latin typeface="+mn-lt"/>
                          <a:ea typeface="+mn-ea"/>
                          <a:cs typeface="+mn-cs"/>
                        </a:rPr>
                        <a:t>а </a:t>
                      </a:r>
                      <a:r>
                        <a:rPr lang="en-US" sz="2800" kern="1200" dirty="0" err="1" smtClean="0">
                          <a:solidFill>
                            <a:schemeClr val="dk1"/>
                          </a:solidFill>
                          <a:effectLst/>
                          <a:latin typeface="+mn-lt"/>
                          <a:ea typeface="+mn-ea"/>
                          <a:cs typeface="+mn-cs"/>
                        </a:rPr>
                        <a:t>также</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лиц</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старше</a:t>
                      </a:r>
                      <a:r>
                        <a:rPr lang="en-US" sz="2800" kern="1200" dirty="0" smtClean="0">
                          <a:solidFill>
                            <a:schemeClr val="dk1"/>
                          </a:solidFill>
                          <a:effectLst/>
                          <a:latin typeface="+mn-lt"/>
                          <a:ea typeface="+mn-ea"/>
                          <a:cs typeface="+mn-cs"/>
                        </a:rPr>
                        <a:t> 60 </a:t>
                      </a:r>
                      <a:r>
                        <a:rPr lang="en-US" sz="2800" kern="1200" dirty="0" err="1" smtClean="0">
                          <a:solidFill>
                            <a:schemeClr val="dk1"/>
                          </a:solidFill>
                          <a:effectLst/>
                          <a:latin typeface="+mn-lt"/>
                          <a:ea typeface="+mn-ea"/>
                          <a:cs typeface="+mn-cs"/>
                        </a:rPr>
                        <a:t>лет</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страдающих</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хроническими</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заболеваниями</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легких</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bl>
          </a:graphicData>
        </a:graphic>
      </p:graphicFrame>
      <p:sp>
        <p:nvSpPr>
          <p:cNvPr id="12" name="Rectangle 11"/>
          <p:cNvSpPr/>
          <p:nvPr/>
        </p:nvSpPr>
        <p:spPr>
          <a:xfrm>
            <a:off x="13820" y="6500137"/>
            <a:ext cx="8945226" cy="400110"/>
          </a:xfrm>
          <a:prstGeom prst="rect">
            <a:avLst/>
          </a:prstGeom>
        </p:spPr>
        <p:txBody>
          <a:bodyPr wrap="square">
            <a:spAutoFit/>
          </a:bodyPr>
          <a:lstStyle/>
          <a:p>
            <a:r>
              <a:rPr lang="ru-RU" sz="1000" dirty="0">
                <a:latin typeface="Arial" panose="020B0604020202020204" pitchFamily="34" charset="0"/>
                <a:cs typeface="Arial" panose="020B0604020202020204" pitchFamily="34" charset="0"/>
              </a:rPr>
              <a:t>Приказ Министерства здравоохранения Российской Федерации (Минздрав России) от 21 марта 2014 г. N 125н г. Москва </a:t>
            </a:r>
            <a:r>
              <a:rPr lang="ru-RU" sz="1000" dirty="0" smtClean="0">
                <a:latin typeface="Arial" panose="020B0604020202020204" pitchFamily="34" charset="0"/>
                <a:cs typeface="Arial" panose="020B0604020202020204" pitchFamily="34" charset="0"/>
              </a:rPr>
              <a:t>«Об </a:t>
            </a:r>
            <a:r>
              <a:rPr lang="ru-RU" sz="1000" dirty="0">
                <a:latin typeface="Arial" panose="020B0604020202020204" pitchFamily="34" charset="0"/>
                <a:cs typeface="Arial" panose="020B0604020202020204" pitchFamily="34" charset="0"/>
              </a:rPr>
              <a:t>утверждении национального календаря профилактических прививок и календаря профилактических прививок по эпидемическим </a:t>
            </a:r>
            <a:r>
              <a:rPr lang="ru-RU" sz="1000" dirty="0" smtClean="0">
                <a:latin typeface="Arial" panose="020B0604020202020204" pitchFamily="34" charset="0"/>
                <a:cs typeface="Arial" panose="020B0604020202020204" pitchFamily="34" charset="0"/>
              </a:rPr>
              <a:t>показаниям». </a:t>
            </a:r>
            <a:endParaRPr lang="ru-R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0516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a:blip r:embed="rId2" cstate="print"/>
          <a:srcRect/>
          <a:stretch>
            <a:fillRect/>
          </a:stretch>
        </p:blipFill>
        <p:spPr bwMode="auto">
          <a:xfrm>
            <a:off x="4981556" y="1381174"/>
            <a:ext cx="3240087" cy="3921125"/>
          </a:xfrm>
          <a:prstGeom prst="rect">
            <a:avLst/>
          </a:prstGeom>
          <a:noFill/>
          <a:ln w="9525">
            <a:noFill/>
            <a:miter lim="800000"/>
            <a:headEnd/>
            <a:tailEnd/>
          </a:ln>
        </p:spPr>
      </p:pic>
      <p:sp>
        <p:nvSpPr>
          <p:cNvPr id="49" name="Прямоугольник 48"/>
          <p:cNvSpPr/>
          <p:nvPr/>
        </p:nvSpPr>
        <p:spPr>
          <a:xfrm>
            <a:off x="0" y="3509990"/>
            <a:ext cx="4067944" cy="273630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lstStyle/>
          <a:p>
            <a:pPr>
              <a:defRPr/>
            </a:pPr>
            <a:r>
              <a:rPr lang="ru-RU" sz="1400" b="1" dirty="0">
                <a:solidFill>
                  <a:schemeClr val="tx1"/>
                </a:solidFill>
              </a:rPr>
              <a:t>*Группы </a:t>
            </a:r>
            <a:r>
              <a:rPr lang="ru-RU" sz="1400" b="1" dirty="0" smtClean="0">
                <a:solidFill>
                  <a:schemeClr val="tx1"/>
                </a:solidFill>
              </a:rPr>
              <a:t>риска</a:t>
            </a:r>
            <a:r>
              <a:rPr lang="ru-RU" sz="1400" b="1" baseline="30000" dirty="0">
                <a:solidFill>
                  <a:schemeClr val="tx1"/>
                </a:solidFill>
              </a:rPr>
              <a:t>1</a:t>
            </a:r>
            <a:r>
              <a:rPr lang="ru-RU" sz="1400" b="1" dirty="0" smtClean="0">
                <a:solidFill>
                  <a:schemeClr val="tx1"/>
                </a:solidFill>
              </a:rPr>
              <a:t>:</a:t>
            </a:r>
            <a:endParaRPr lang="ru-RU" sz="1400" b="1" dirty="0">
              <a:solidFill>
                <a:schemeClr val="tx1"/>
              </a:solidFill>
            </a:endParaRPr>
          </a:p>
          <a:p>
            <a:pPr marL="174625" indent="-174625">
              <a:buFont typeface="Arial" pitchFamily="34" charset="0"/>
              <a:buChar char="•"/>
              <a:defRPr/>
            </a:pPr>
            <a:r>
              <a:rPr lang="ru-RU" sz="1400" dirty="0">
                <a:solidFill>
                  <a:schemeClr val="tx1"/>
                </a:solidFill>
              </a:rPr>
              <a:t>Дети с </a:t>
            </a:r>
            <a:r>
              <a:rPr lang="ru-RU" sz="1400" dirty="0" err="1">
                <a:solidFill>
                  <a:schemeClr val="tx1"/>
                </a:solidFill>
              </a:rPr>
              <a:t>иммунодефицитными</a:t>
            </a:r>
            <a:r>
              <a:rPr lang="ru-RU" sz="1400" dirty="0">
                <a:solidFill>
                  <a:schemeClr val="tx1"/>
                </a:solidFill>
              </a:rPr>
              <a:t> состояниями</a:t>
            </a:r>
          </a:p>
          <a:p>
            <a:pPr marL="174625" indent="-174625">
              <a:buFont typeface="Arial" pitchFamily="34" charset="0"/>
              <a:buChar char="•"/>
              <a:defRPr/>
            </a:pPr>
            <a:r>
              <a:rPr lang="ru-RU" sz="1400" dirty="0">
                <a:solidFill>
                  <a:schemeClr val="tx1"/>
                </a:solidFill>
              </a:rPr>
              <a:t>С анатомическими дефектами, приводящими к резко повышенной опасности заболевания </a:t>
            </a:r>
            <a:r>
              <a:rPr lang="ru-RU" sz="1400" dirty="0" err="1">
                <a:solidFill>
                  <a:schemeClr val="tx1"/>
                </a:solidFill>
              </a:rPr>
              <a:t>гемофильной</a:t>
            </a:r>
            <a:r>
              <a:rPr lang="ru-RU" sz="1400" dirty="0">
                <a:solidFill>
                  <a:schemeClr val="tx1"/>
                </a:solidFill>
              </a:rPr>
              <a:t> инфекцией</a:t>
            </a:r>
          </a:p>
          <a:p>
            <a:pPr marL="174625" indent="-174625">
              <a:buFont typeface="Arial" pitchFamily="34" charset="0"/>
              <a:buChar char="•"/>
              <a:defRPr/>
            </a:pPr>
            <a:r>
              <a:rPr lang="ru-RU" sz="1400" dirty="0">
                <a:solidFill>
                  <a:schemeClr val="tx1"/>
                </a:solidFill>
              </a:rPr>
              <a:t>Дети с </a:t>
            </a:r>
            <a:r>
              <a:rPr lang="ru-RU" sz="1400" dirty="0" err="1">
                <a:solidFill>
                  <a:schemeClr val="tx1"/>
                </a:solidFill>
              </a:rPr>
              <a:t>онкогематологическими</a:t>
            </a:r>
            <a:r>
              <a:rPr lang="ru-RU" sz="1400" dirty="0">
                <a:solidFill>
                  <a:schemeClr val="tx1"/>
                </a:solidFill>
              </a:rPr>
              <a:t> заболеваниями и/или длительно получающие </a:t>
            </a:r>
            <a:r>
              <a:rPr lang="ru-RU" sz="1400" dirty="0" err="1">
                <a:solidFill>
                  <a:schemeClr val="tx1"/>
                </a:solidFill>
              </a:rPr>
              <a:t>иммуносупрессивную</a:t>
            </a:r>
            <a:r>
              <a:rPr lang="ru-RU" sz="1400" dirty="0">
                <a:solidFill>
                  <a:schemeClr val="tx1"/>
                </a:solidFill>
              </a:rPr>
              <a:t> терапию</a:t>
            </a:r>
          </a:p>
          <a:p>
            <a:pPr marL="174625" indent="-174625">
              <a:buFont typeface="Arial" pitchFamily="34" charset="0"/>
              <a:buChar char="•"/>
              <a:defRPr/>
            </a:pPr>
            <a:r>
              <a:rPr lang="ru-RU" sz="1400" dirty="0">
                <a:solidFill>
                  <a:schemeClr val="tx1"/>
                </a:solidFill>
              </a:rPr>
              <a:t>Дети, рожденные от матерей с ВИЧ-инфекцией</a:t>
            </a:r>
          </a:p>
          <a:p>
            <a:pPr marL="174625" indent="-174625">
              <a:buFont typeface="Arial" pitchFamily="34" charset="0"/>
              <a:buChar char="•"/>
              <a:defRPr/>
            </a:pPr>
            <a:r>
              <a:rPr lang="ru-RU" sz="1400" dirty="0">
                <a:solidFill>
                  <a:schemeClr val="tx1"/>
                </a:solidFill>
              </a:rPr>
              <a:t>Дети с ВИЧ-инфекцией</a:t>
            </a:r>
          </a:p>
          <a:p>
            <a:pPr marL="174625" indent="-174625">
              <a:buFont typeface="Arial" pitchFamily="34" charset="0"/>
              <a:buChar char="•"/>
              <a:defRPr/>
            </a:pPr>
            <a:r>
              <a:rPr lang="ru-RU" sz="1400" dirty="0">
                <a:solidFill>
                  <a:schemeClr val="tx1"/>
                </a:solidFill>
              </a:rPr>
              <a:t>Дети, находящиеся в домах ребенка</a:t>
            </a:r>
          </a:p>
        </p:txBody>
      </p:sp>
      <p:sp>
        <p:nvSpPr>
          <p:cNvPr id="2" name="Заголовок 1"/>
          <p:cNvSpPr>
            <a:spLocks noGrp="1"/>
          </p:cNvSpPr>
          <p:nvPr>
            <p:ph type="title"/>
          </p:nvPr>
        </p:nvSpPr>
        <p:spPr>
          <a:xfrm>
            <a:off x="-8731" y="260648"/>
            <a:ext cx="9144000" cy="476672"/>
          </a:xfrm>
        </p:spPr>
        <p:txBody>
          <a:bodyPr>
            <a:noAutofit/>
          </a:bodyPr>
          <a:lstStyle/>
          <a:p>
            <a:pPr algn="l"/>
            <a:r>
              <a:rPr lang="ru-RU" sz="2800" b="1" dirty="0">
                <a:solidFill>
                  <a:schemeClr val="tx1"/>
                </a:solidFill>
                <a:cs typeface="Arial" pitchFamily="34" charset="0"/>
              </a:rPr>
              <a:t>Техника одновременной </a:t>
            </a:r>
            <a:r>
              <a:rPr lang="ru-RU" sz="2800" b="1" dirty="0" smtClean="0">
                <a:solidFill>
                  <a:schemeClr val="tx1"/>
                </a:solidFill>
                <a:cs typeface="Arial" pitchFamily="34" charset="0"/>
              </a:rPr>
              <a:t>вакцинации</a:t>
            </a:r>
            <a:r>
              <a:rPr lang="en-US" sz="2800" b="1" dirty="0" smtClean="0">
                <a:solidFill>
                  <a:schemeClr val="tx1"/>
                </a:solidFill>
                <a:cs typeface="Arial" pitchFamily="34" charset="0"/>
              </a:rPr>
              <a:t> </a:t>
            </a:r>
            <a:r>
              <a:rPr lang="ru-RU" sz="2800" b="1" dirty="0" smtClean="0">
                <a:solidFill>
                  <a:schemeClr val="tx1"/>
                </a:solidFill>
                <a:cs typeface="Arial" pitchFamily="34" charset="0"/>
              </a:rPr>
              <a:t>в </a:t>
            </a:r>
            <a:r>
              <a:rPr lang="ru-RU" sz="2800" b="1" dirty="0">
                <a:solidFill>
                  <a:schemeClr val="tx1"/>
                </a:solidFill>
                <a:cs typeface="Arial" pitchFamily="34" charset="0"/>
              </a:rPr>
              <a:t>4</a:t>
            </a:r>
            <a:r>
              <a:rPr lang="en-US" sz="2800" b="1" dirty="0">
                <a:solidFill>
                  <a:schemeClr val="tx1"/>
                </a:solidFill>
                <a:cs typeface="Arial" pitchFamily="34" charset="0"/>
              </a:rPr>
              <a:t>,</a:t>
            </a:r>
            <a:r>
              <a:rPr lang="ru-RU" sz="2800" b="1" dirty="0">
                <a:solidFill>
                  <a:schemeClr val="tx1"/>
                </a:solidFill>
                <a:cs typeface="Arial" pitchFamily="34" charset="0"/>
              </a:rPr>
              <a:t>5 месяца</a:t>
            </a:r>
            <a:r>
              <a:rPr lang="ru-RU" sz="2800" b="1" baseline="30000" dirty="0">
                <a:solidFill>
                  <a:schemeClr val="tx1"/>
                </a:solidFill>
                <a:cs typeface="Arial" pitchFamily="34" charset="0"/>
              </a:rPr>
              <a:t>1</a:t>
            </a:r>
          </a:p>
        </p:txBody>
      </p:sp>
      <p:sp>
        <p:nvSpPr>
          <p:cNvPr id="11" name="TextBox 10"/>
          <p:cNvSpPr txBox="1"/>
          <p:nvPr/>
        </p:nvSpPr>
        <p:spPr>
          <a:xfrm>
            <a:off x="3851920" y="5634588"/>
            <a:ext cx="5292080" cy="1223412"/>
          </a:xfrm>
          <a:prstGeom prst="rect">
            <a:avLst/>
          </a:prstGeom>
          <a:noFill/>
        </p:spPr>
        <p:txBody>
          <a:bodyPr wrap="square" rtlCol="0">
            <a:spAutoFit/>
          </a:bodyPr>
          <a:lstStyle/>
          <a:p>
            <a:r>
              <a:rPr lang="ru-RU" sz="1050" dirty="0" smtClean="0"/>
              <a:t>1. Об утверждении национального календаря профилактических прививок и календаря профилактических прививок по эпидемическим показаниям: Приказ Министерства здравоохранения Российской Федерации (Минздрав России) от 21 марта 2014 г. N 125н</a:t>
            </a:r>
          </a:p>
          <a:p>
            <a:r>
              <a:rPr lang="ru-RU" sz="1050" dirty="0"/>
              <a:t>2</a:t>
            </a:r>
            <a:r>
              <a:rPr lang="ru-RU" sz="1050" dirty="0" smtClean="0"/>
              <a:t>. Иммунопрофилактика-2014: (справочник) / </a:t>
            </a:r>
            <a:r>
              <a:rPr lang="ru-RU" sz="1050" dirty="0" err="1" smtClean="0"/>
              <a:t>В.К.Таточенко</a:t>
            </a:r>
            <a:r>
              <a:rPr lang="ru-RU" sz="1050" dirty="0" smtClean="0"/>
              <a:t>, </a:t>
            </a:r>
            <a:r>
              <a:rPr lang="ru-RU" sz="1050" dirty="0" err="1" smtClean="0"/>
              <a:t>Н.А.Озерецковский</a:t>
            </a:r>
            <a:r>
              <a:rPr lang="ru-RU" sz="1050" dirty="0" smtClean="0"/>
              <a:t>, А.М.Фёдоров; Союз педиатров России, </a:t>
            </a:r>
            <a:r>
              <a:rPr lang="ru-RU" sz="1050" dirty="0" err="1" smtClean="0"/>
              <a:t>Науч</a:t>
            </a:r>
            <a:r>
              <a:rPr lang="ru-RU" sz="1050" dirty="0" smtClean="0"/>
              <a:t>. Центр здоровья детей РАМН. – 12-е изд., дом. – Москва: </a:t>
            </a:r>
            <a:r>
              <a:rPr lang="ru-RU" sz="1050" dirty="0" err="1" smtClean="0"/>
              <a:t>ПедиатрЪ</a:t>
            </a:r>
            <a:r>
              <a:rPr lang="ru-RU" sz="1050" dirty="0" smtClean="0"/>
              <a:t>, 2014. – 280 с.</a:t>
            </a:r>
          </a:p>
        </p:txBody>
      </p:sp>
      <p:graphicFrame>
        <p:nvGraphicFramePr>
          <p:cNvPr id="43" name="Таблица 42"/>
          <p:cNvGraphicFramePr>
            <a:graphicFrameLocks noGrp="1"/>
          </p:cNvGraphicFramePr>
          <p:nvPr>
            <p:extLst>
              <p:ext uri="{D42A27DB-BD31-4B8C-83A1-F6EECF244321}">
                <p14:modId xmlns:p14="http://schemas.microsoft.com/office/powerpoint/2010/main" val="1361007580"/>
              </p:ext>
            </p:extLst>
          </p:nvPr>
        </p:nvGraphicFramePr>
        <p:xfrm>
          <a:off x="180653" y="1161784"/>
          <a:ext cx="3888432" cy="1910600"/>
        </p:xfrm>
        <a:graphic>
          <a:graphicData uri="http://schemas.openxmlformats.org/drawingml/2006/table">
            <a:tbl>
              <a:tblPr>
                <a:tableStyleId>{2D5ABB26-0587-4C30-8999-92F81FD0307C}</a:tableStyleId>
              </a:tblPr>
              <a:tblGrid>
                <a:gridCol w="2952328"/>
                <a:gridCol w="936104"/>
              </a:tblGrid>
              <a:tr h="5046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effectLst/>
                        </a:rPr>
                        <a:t>Дифтерия, Столбняк, Коклюш</a:t>
                      </a:r>
                      <a:r>
                        <a:rPr kumimoji="0" lang="en-US" sz="1600" b="0" u="none" strike="noStrike" cap="none" normalizeH="0" baseline="0" dirty="0" smtClean="0">
                          <a:ln>
                            <a:noFill/>
                          </a:ln>
                          <a:effectLst/>
                        </a:rPr>
                        <a:t> </a:t>
                      </a:r>
                      <a:endParaRPr kumimoji="0" lang="en-US" sz="1600" b="0" i="0"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effectLst/>
                        </a:rPr>
                        <a:t>АКДС</a:t>
                      </a:r>
                      <a:endParaRPr kumimoji="0" lang="en-US" sz="1600" b="0" i="0"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r>
              <a:tr h="3600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effectLst/>
                        </a:rPr>
                        <a:t>Полиомиелит</a:t>
                      </a:r>
                      <a:endParaRPr kumimoji="0" lang="en-US" sz="1600" b="0" i="0"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effectLst/>
                        </a:rPr>
                        <a:t>ИПВ</a:t>
                      </a:r>
                      <a:r>
                        <a:rPr kumimoji="0" lang="en-US" sz="1600" b="0" u="none" strike="noStrike" cap="none" normalizeH="0" baseline="0" dirty="0" smtClean="0">
                          <a:ln>
                            <a:noFill/>
                          </a:ln>
                          <a:effectLst/>
                        </a:rPr>
                        <a:t> </a:t>
                      </a:r>
                      <a:r>
                        <a:rPr kumimoji="0" lang="ru-RU" sz="1600" b="0" u="none" strike="noStrike" cap="none" normalizeH="0" baseline="0" dirty="0" smtClean="0">
                          <a:ln>
                            <a:noFill/>
                          </a:ln>
                          <a:effectLst/>
                        </a:rPr>
                        <a:t>2</a:t>
                      </a:r>
                      <a:endParaRPr kumimoji="0" lang="en-US" sz="1600" b="0" i="0"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r>
              <a:tr h="46462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effectLst/>
                        </a:rPr>
                        <a:t>Пневмококковая инфекция</a:t>
                      </a:r>
                      <a:endParaRPr kumimoji="0" lang="en-US" sz="1600" b="0" i="0"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marR="0" lvl="0" indent="0" algn="ctr" defTabSz="914400" rtl="0" eaLnBrk="0" fontAlgn="base" latinLnBrk="0" hangingPunct="0">
                        <a:lnSpc>
                          <a:spcPct val="105000"/>
                        </a:lnSpc>
                        <a:spcBef>
                          <a:spcPct val="50000"/>
                        </a:spcBef>
                        <a:spcAft>
                          <a:spcPct val="0"/>
                        </a:spcAft>
                        <a:buClr>
                          <a:schemeClr val="bg2"/>
                        </a:buClr>
                        <a:buSzPct val="98000"/>
                        <a:buFont typeface="Wingdings" pitchFamily="2" charset="2"/>
                        <a:buNone/>
                        <a:tabLst/>
                      </a:pPr>
                      <a:r>
                        <a:rPr kumimoji="0" lang="ru-RU" sz="1600" b="0" u="none" strike="noStrike" cap="none" normalizeH="0" baseline="0" dirty="0" smtClean="0">
                          <a:ln>
                            <a:noFill/>
                          </a:ln>
                          <a:effectLst/>
                        </a:rPr>
                        <a:t>ПКВ 2</a:t>
                      </a:r>
                      <a:endParaRPr kumimoji="0" lang="ru-RU" sz="1600" b="0" i="0"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r>
              <a:tr h="53650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err="1" smtClean="0">
                          <a:ln>
                            <a:noFill/>
                          </a:ln>
                          <a:effectLst/>
                        </a:rPr>
                        <a:t>Гемофильная</a:t>
                      </a:r>
                      <a:r>
                        <a:rPr kumimoji="0" lang="ru-RU" sz="1600" b="0" u="none" strike="noStrike" cap="none" normalizeH="0" baseline="0" dirty="0" smtClean="0">
                          <a:ln>
                            <a:noFill/>
                          </a:ln>
                          <a:effectLst/>
                        </a:rPr>
                        <a:t> инфекция типа </a:t>
                      </a:r>
                      <a:r>
                        <a:rPr kumimoji="0" lang="en-US" sz="1600" b="0" u="none" strike="noStrike" cap="none" normalizeH="0" baseline="0" dirty="0" smtClean="0">
                          <a:ln>
                            <a:noFill/>
                          </a:ln>
                          <a:effectLst/>
                        </a:rPr>
                        <a:t>b</a:t>
                      </a:r>
                      <a:br>
                        <a:rPr kumimoji="0" lang="en-US" sz="1600" b="0" u="none" strike="noStrike" cap="none" normalizeH="0" baseline="0" dirty="0" smtClean="0">
                          <a:ln>
                            <a:noFill/>
                          </a:ln>
                          <a:effectLst/>
                        </a:rPr>
                      </a:br>
                      <a:r>
                        <a:rPr kumimoji="0" lang="ru-RU" sz="1600" b="0" u="none" strike="noStrike" cap="none" normalizeH="0" baseline="0" dirty="0" smtClean="0">
                          <a:ln>
                            <a:noFill/>
                          </a:ln>
                          <a:effectLst/>
                        </a:rPr>
                        <a:t>(группы риска)*</a:t>
                      </a:r>
                      <a:endParaRPr kumimoji="0" lang="en-US" sz="1600" b="0" i="1"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0" fontAlgn="base" latinLnBrk="0" hangingPunct="0">
                        <a:lnSpc>
                          <a:spcPct val="105000"/>
                        </a:lnSpc>
                        <a:spcBef>
                          <a:spcPct val="50000"/>
                        </a:spcBef>
                        <a:spcAft>
                          <a:spcPct val="0"/>
                        </a:spcAft>
                        <a:buClr>
                          <a:schemeClr val="bg2"/>
                        </a:buClr>
                        <a:buSzPct val="98000"/>
                        <a:buFont typeface="Wingdings" pitchFamily="2" charset="2"/>
                        <a:buNone/>
                        <a:tabLst/>
                      </a:pPr>
                      <a:r>
                        <a:rPr kumimoji="0" lang="ru-RU" sz="1600" b="0" u="none" strike="noStrike" cap="none" normalizeH="0" baseline="0" dirty="0" smtClean="0">
                          <a:ln>
                            <a:noFill/>
                          </a:ln>
                          <a:effectLst/>
                        </a:rPr>
                        <a:t>ХИБ 2</a:t>
                      </a:r>
                      <a:endParaRPr kumimoji="0" lang="ru-RU" sz="1600" b="0" i="1"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bl>
          </a:graphicData>
        </a:graphic>
      </p:graphicFrame>
      <p:cxnSp>
        <p:nvCxnSpPr>
          <p:cNvPr id="45" name="Прямая со стрелкой 44"/>
          <p:cNvCxnSpPr/>
          <p:nvPr/>
        </p:nvCxnSpPr>
        <p:spPr>
          <a:xfrm>
            <a:off x="4837093" y="3252836"/>
            <a:ext cx="1295400" cy="504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flipV="1">
            <a:off x="4908531" y="3973561"/>
            <a:ext cx="1152525" cy="6492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flipH="1">
            <a:off x="7285018" y="3181399"/>
            <a:ext cx="1079500" cy="576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flipH="1" flipV="1">
            <a:off x="7285018" y="3973561"/>
            <a:ext cx="1079500" cy="576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Прямоугольник 49"/>
          <p:cNvSpPr/>
          <p:nvPr/>
        </p:nvSpPr>
        <p:spPr>
          <a:xfrm>
            <a:off x="4189393" y="2749599"/>
            <a:ext cx="1150938" cy="503237"/>
          </a:xfrm>
          <a:prstGeom prst="rect">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solidFill>
                  <a:schemeClr val="tx1"/>
                </a:solidFill>
              </a:rPr>
              <a:t>ИПВ</a:t>
            </a:r>
          </a:p>
        </p:txBody>
      </p:sp>
      <p:sp>
        <p:nvSpPr>
          <p:cNvPr id="51" name="Прямоугольник 50"/>
          <p:cNvSpPr/>
          <p:nvPr/>
        </p:nvSpPr>
        <p:spPr>
          <a:xfrm>
            <a:off x="4260831" y="4621261"/>
            <a:ext cx="1152525" cy="504825"/>
          </a:xfrm>
          <a:prstGeom prst="rect">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solidFill>
                  <a:schemeClr val="tx1"/>
                </a:solidFill>
              </a:rPr>
              <a:t>ПКВ</a:t>
            </a:r>
          </a:p>
        </p:txBody>
      </p:sp>
      <p:sp>
        <p:nvSpPr>
          <p:cNvPr id="52" name="Прямоугольник 51"/>
          <p:cNvSpPr/>
          <p:nvPr/>
        </p:nvSpPr>
        <p:spPr>
          <a:xfrm>
            <a:off x="7861281" y="2749599"/>
            <a:ext cx="1152525" cy="503237"/>
          </a:xfrm>
          <a:prstGeom prst="rect">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solidFill>
                  <a:schemeClr val="tx1"/>
                </a:solidFill>
              </a:rPr>
              <a:t>АКДС</a:t>
            </a:r>
          </a:p>
        </p:txBody>
      </p:sp>
      <p:sp>
        <p:nvSpPr>
          <p:cNvPr id="53" name="Прямоугольник 52"/>
          <p:cNvSpPr/>
          <p:nvPr/>
        </p:nvSpPr>
        <p:spPr>
          <a:xfrm>
            <a:off x="7861553" y="4621360"/>
            <a:ext cx="1152525" cy="5048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Hib*</a:t>
            </a:r>
            <a:endParaRPr lang="ru-RU" sz="2400" b="1" dirty="0">
              <a:solidFill>
                <a:schemeClr val="tx1"/>
              </a:solidFill>
            </a:endParaRPr>
          </a:p>
        </p:txBody>
      </p:sp>
      <p:cxnSp>
        <p:nvCxnSpPr>
          <p:cNvPr id="54" name="Прямая со стрелкой 53"/>
          <p:cNvCxnSpPr/>
          <p:nvPr/>
        </p:nvCxnSpPr>
        <p:spPr>
          <a:xfrm>
            <a:off x="4692631" y="3252836"/>
            <a:ext cx="0" cy="12969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Прямоугольник 54"/>
          <p:cNvSpPr/>
          <p:nvPr/>
        </p:nvSpPr>
        <p:spPr>
          <a:xfrm>
            <a:off x="4333856" y="3686224"/>
            <a:ext cx="935037" cy="35877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ru-RU" b="1" dirty="0"/>
              <a:t>3 см</a:t>
            </a:r>
          </a:p>
        </p:txBody>
      </p:sp>
      <p:cxnSp>
        <p:nvCxnSpPr>
          <p:cNvPr id="56" name="Прямая со стрелкой 55"/>
          <p:cNvCxnSpPr/>
          <p:nvPr/>
        </p:nvCxnSpPr>
        <p:spPr>
          <a:xfrm>
            <a:off x="8437543" y="3252836"/>
            <a:ext cx="0" cy="12969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7" name="Прямоугольник 56"/>
          <p:cNvSpPr/>
          <p:nvPr/>
        </p:nvSpPr>
        <p:spPr>
          <a:xfrm>
            <a:off x="8077181" y="3686224"/>
            <a:ext cx="936625" cy="358775"/>
          </a:xfrm>
          <a:prstGeom prst="rect">
            <a:avLst/>
          </a:prstGeom>
          <a:ln w="19050"/>
        </p:spPr>
        <p:style>
          <a:lnRef idx="2">
            <a:schemeClr val="dk1"/>
          </a:lnRef>
          <a:fillRef idx="1">
            <a:schemeClr val="lt1"/>
          </a:fillRef>
          <a:effectRef idx="0">
            <a:schemeClr val="dk1"/>
          </a:effectRef>
          <a:fontRef idx="minor">
            <a:schemeClr val="dk1"/>
          </a:fontRef>
        </p:style>
        <p:txBody>
          <a:bodyPr anchor="ctr"/>
          <a:lstStyle/>
          <a:p>
            <a:pPr algn="ctr">
              <a:defRPr/>
            </a:pPr>
            <a:r>
              <a:rPr lang="ru-RU" b="1" dirty="0"/>
              <a:t>3 см</a:t>
            </a:r>
          </a:p>
        </p:txBody>
      </p:sp>
    </p:spTree>
    <p:extLst>
      <p:ext uri="{BB962C8B-B14F-4D97-AF65-F5344CB8AC3E}">
        <p14:creationId xmlns:p14="http://schemas.microsoft.com/office/powerpoint/2010/main" val="28610599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150974" cy="665411"/>
          </a:xfrm>
        </p:spPr>
        <p:txBody>
          <a:bodyPr>
            <a:noAutofit/>
          </a:bodyPr>
          <a:lstStyle/>
          <a:p>
            <a:pPr algn="l"/>
            <a:r>
              <a:rPr lang="ru-RU" sz="2800" b="1" dirty="0">
                <a:solidFill>
                  <a:schemeClr val="tx1"/>
                </a:solidFill>
              </a:rPr>
              <a:t>Группы риска: кого вакцинировать вне </a:t>
            </a:r>
            <a:r>
              <a:rPr lang="ru-RU" sz="2800" b="1" dirty="0" smtClean="0">
                <a:solidFill>
                  <a:schemeClr val="tx1"/>
                </a:solidFill>
              </a:rPr>
              <a:t>Календаря</a:t>
            </a:r>
            <a:r>
              <a:rPr lang="ru-RU" sz="2800" b="1" dirty="0">
                <a:solidFill>
                  <a:schemeClr val="tx1"/>
                </a:solidFill>
              </a:rPr>
              <a:t>?</a:t>
            </a:r>
          </a:p>
        </p:txBody>
      </p:sp>
      <p:sp>
        <p:nvSpPr>
          <p:cNvPr id="3" name="Объект 2"/>
          <p:cNvSpPr txBox="1">
            <a:spLocks/>
          </p:cNvSpPr>
          <p:nvPr/>
        </p:nvSpPr>
        <p:spPr>
          <a:xfrm>
            <a:off x="179512" y="1067426"/>
            <a:ext cx="8784976" cy="511256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Ø"/>
            </a:pPr>
            <a:r>
              <a:rPr lang="ru-RU" sz="1800" dirty="0"/>
              <a:t>с хроническими заболеваниями легких, в том числе бронхиальной астмой и хронической </a:t>
            </a:r>
            <a:r>
              <a:rPr lang="ru-RU" sz="1800" dirty="0" err="1"/>
              <a:t>обструктивной</a:t>
            </a:r>
            <a:r>
              <a:rPr lang="ru-RU" sz="1800" dirty="0"/>
              <a:t> болезнью легких</a:t>
            </a:r>
            <a:r>
              <a:rPr lang="ru-RU" sz="1800" dirty="0" smtClean="0"/>
              <a:t>;</a:t>
            </a:r>
            <a:r>
              <a:rPr lang="ru-RU" sz="1800" dirty="0"/>
              <a:t> </a:t>
            </a:r>
            <a:endParaRPr lang="ru-RU" sz="1800" dirty="0" smtClean="0"/>
          </a:p>
          <a:p>
            <a:pPr lvl="1">
              <a:buFont typeface="Wingdings" panose="05000000000000000000" pitchFamily="2" charset="2"/>
              <a:buChar char="Ø"/>
            </a:pPr>
            <a:r>
              <a:rPr lang="ru-RU" sz="1800" dirty="0" smtClean="0"/>
              <a:t>с </a:t>
            </a:r>
            <a:r>
              <a:rPr lang="ru-RU" sz="1800" dirty="0"/>
              <a:t>хроническими заболеваниями сердечно-сосудистой системы, печени (хронический вирусный гепатит В и С), почек, в том числе с нефротическим синдромом, хронической почечной недостаточностью, </a:t>
            </a:r>
          </a:p>
          <a:p>
            <a:pPr lvl="1">
              <a:buFont typeface="Wingdings" panose="05000000000000000000" pitchFamily="2" charset="2"/>
              <a:buChar char="Ø"/>
            </a:pPr>
            <a:r>
              <a:rPr lang="ru-RU" sz="1800" dirty="0"/>
              <a:t>больные сахарным диабетом;</a:t>
            </a:r>
          </a:p>
          <a:p>
            <a:pPr lvl="1">
              <a:buFont typeface="Wingdings" panose="05000000000000000000" pitchFamily="2" charset="2"/>
              <a:buChar char="Ø"/>
            </a:pPr>
            <a:r>
              <a:rPr lang="ru-RU" sz="1800" dirty="0" smtClean="0"/>
              <a:t>дети с </a:t>
            </a:r>
            <a:r>
              <a:rPr lang="ru-RU" sz="1800" dirty="0" err="1" smtClean="0"/>
              <a:t>иммунодефицитными</a:t>
            </a:r>
            <a:r>
              <a:rPr lang="ru-RU" sz="1800" dirty="0" smtClean="0"/>
              <a:t> состояниями, в том числе ВИЧ, онкологическими заболеваниями, получающие </a:t>
            </a:r>
            <a:r>
              <a:rPr lang="ru-RU" sz="1800" dirty="0" err="1" smtClean="0"/>
              <a:t>иммуносупрессивную</a:t>
            </a:r>
            <a:r>
              <a:rPr lang="ru-RU" sz="1800" dirty="0" smtClean="0"/>
              <a:t> терапию, в том числе кортикостероидами;</a:t>
            </a:r>
          </a:p>
          <a:p>
            <a:pPr lvl="1">
              <a:buFont typeface="Wingdings" panose="05000000000000000000" pitchFamily="2" charset="2"/>
              <a:buChar char="Ø"/>
            </a:pPr>
            <a:r>
              <a:rPr lang="ru-RU" sz="1800" dirty="0" smtClean="0"/>
              <a:t>с </a:t>
            </a:r>
            <a:r>
              <a:rPr lang="ru-RU" sz="1800" dirty="0"/>
              <a:t>анатомической/функциональной </a:t>
            </a:r>
            <a:r>
              <a:rPr lang="ru-RU" sz="1800" dirty="0" err="1"/>
              <a:t>аспленией</a:t>
            </a:r>
            <a:r>
              <a:rPr lang="ru-RU" sz="1800" dirty="0"/>
              <a:t>;</a:t>
            </a:r>
          </a:p>
          <a:p>
            <a:pPr lvl="1">
              <a:buFont typeface="Wingdings" panose="05000000000000000000" pitchFamily="2" charset="2"/>
              <a:buChar char="Ø"/>
            </a:pPr>
            <a:r>
              <a:rPr lang="ru-RU" sz="1800" dirty="0" smtClean="0"/>
              <a:t>с </a:t>
            </a:r>
            <a:r>
              <a:rPr lang="ru-RU" sz="1800" dirty="0"/>
              <a:t>установленным </a:t>
            </a:r>
            <a:r>
              <a:rPr lang="ru-RU" sz="1800" dirty="0" err="1"/>
              <a:t>кохлеарным</a:t>
            </a:r>
            <a:r>
              <a:rPr lang="ru-RU" sz="1800" dirty="0"/>
              <a:t> </a:t>
            </a:r>
            <a:r>
              <a:rPr lang="ru-RU" sz="1800" dirty="0" err="1"/>
              <a:t>имплантом</a:t>
            </a:r>
            <a:r>
              <a:rPr lang="ru-RU" sz="1800" dirty="0"/>
              <a:t> или планирующиеся на </a:t>
            </a:r>
            <a:r>
              <a:rPr lang="ru-RU" sz="1800" dirty="0" smtClean="0"/>
              <a:t>эту операцию</a:t>
            </a:r>
            <a:r>
              <a:rPr lang="ru-RU" sz="1800" dirty="0"/>
              <a:t>;</a:t>
            </a:r>
          </a:p>
          <a:p>
            <a:pPr lvl="1">
              <a:buFont typeface="Wingdings" panose="05000000000000000000" pitchFamily="2" charset="2"/>
              <a:buChar char="Ø"/>
            </a:pPr>
            <a:r>
              <a:rPr lang="ru-RU" sz="1800" dirty="0" smtClean="0"/>
              <a:t>пациенты </a:t>
            </a:r>
            <a:r>
              <a:rPr lang="ru-RU" sz="1800" dirty="0"/>
              <a:t>с </a:t>
            </a:r>
            <a:r>
              <a:rPr lang="ru-RU" sz="1800" dirty="0" err="1"/>
              <a:t>подтеканием</a:t>
            </a:r>
            <a:r>
              <a:rPr lang="ru-RU" sz="1800" dirty="0"/>
              <a:t> спинномозговой жидкости;</a:t>
            </a:r>
          </a:p>
          <a:p>
            <a:pPr lvl="1">
              <a:buFont typeface="Wingdings" panose="05000000000000000000" pitchFamily="2" charset="2"/>
              <a:buChar char="Ø"/>
            </a:pPr>
            <a:r>
              <a:rPr lang="ru-RU" sz="1800" dirty="0" smtClean="0"/>
              <a:t>находящихся на гемодиализе;</a:t>
            </a:r>
          </a:p>
          <a:p>
            <a:pPr lvl="1">
              <a:buFont typeface="Wingdings" panose="05000000000000000000" pitchFamily="2" charset="2"/>
              <a:buChar char="Ø"/>
            </a:pPr>
            <a:r>
              <a:rPr lang="ru-RU" sz="1800" dirty="0" smtClean="0"/>
              <a:t>пациенты</a:t>
            </a:r>
            <a:r>
              <a:rPr lang="ru-RU" sz="1800" dirty="0"/>
              <a:t>, подлежащие трансплантации или получившие </a:t>
            </a:r>
            <a:r>
              <a:rPr lang="ru-RU" sz="1800" dirty="0" smtClean="0"/>
              <a:t>трансплантацию </a:t>
            </a:r>
            <a:r>
              <a:rPr lang="ru-RU" sz="1800" dirty="0"/>
              <a:t>органов, тканей и/или костного </a:t>
            </a:r>
            <a:r>
              <a:rPr lang="ru-RU" sz="1800" dirty="0" smtClean="0"/>
              <a:t>мозга</a:t>
            </a:r>
          </a:p>
        </p:txBody>
      </p:sp>
      <p:sp>
        <p:nvSpPr>
          <p:cNvPr id="5" name="TextBox 4"/>
          <p:cNvSpPr txBox="1"/>
          <p:nvPr/>
        </p:nvSpPr>
        <p:spPr>
          <a:xfrm>
            <a:off x="3563889" y="6154955"/>
            <a:ext cx="5587086" cy="707886"/>
          </a:xfrm>
          <a:prstGeom prst="rect">
            <a:avLst/>
          </a:prstGeom>
          <a:noFill/>
        </p:spPr>
        <p:txBody>
          <a:bodyPr wrap="square" rtlCol="0">
            <a:spAutoFit/>
          </a:bodyPr>
          <a:lstStyle/>
          <a:p>
            <a:r>
              <a:rPr lang="ru-RU" sz="1000" dirty="0"/>
              <a:t>Вакцинопрофилактика пневмококковой инфекции у детей </a:t>
            </a:r>
            <a:r>
              <a:rPr lang="ru-RU" sz="1000" dirty="0" smtClean="0"/>
              <a:t>/ В14 </a:t>
            </a:r>
            <a:r>
              <a:rPr lang="ru-RU" sz="1000" dirty="0"/>
              <a:t>под ред. Л.С. </a:t>
            </a:r>
            <a:r>
              <a:rPr lang="ru-RU" sz="1000" dirty="0" err="1"/>
              <a:t>Намазовой</a:t>
            </a:r>
            <a:r>
              <a:rPr lang="ru-RU" sz="1000" dirty="0"/>
              <a:t>-Барановой. — М.: </a:t>
            </a:r>
            <a:r>
              <a:rPr lang="ru-RU" sz="1000" dirty="0" err="1"/>
              <a:t>ПедиатрЪ</a:t>
            </a:r>
            <a:r>
              <a:rPr lang="ru-RU" sz="1000" dirty="0"/>
              <a:t>, 2016. — 32 с. </a:t>
            </a:r>
            <a:r>
              <a:rPr lang="ru-RU" sz="1000" dirty="0" smtClean="0"/>
              <a:t>— (</a:t>
            </a:r>
            <a:r>
              <a:rPr lang="ru-RU" sz="1000" dirty="0"/>
              <a:t>Болезни детского возраста от А до Я / М-во </a:t>
            </a:r>
            <a:r>
              <a:rPr lang="ru-RU" sz="1000" dirty="0" smtClean="0"/>
              <a:t>здравоохранения Российской </a:t>
            </a:r>
            <a:r>
              <a:rPr lang="ru-RU" sz="1000" dirty="0"/>
              <a:t>Федерации, Союз педиатров России, ФГАУ «Науч. центр</a:t>
            </a:r>
          </a:p>
          <a:p>
            <a:r>
              <a:rPr lang="ru-RU" sz="1000" dirty="0"/>
              <a:t>здоровья детей» Минздрава России; </a:t>
            </a:r>
            <a:r>
              <a:rPr lang="ru-RU" sz="1000" dirty="0" err="1"/>
              <a:t>вып</a:t>
            </a:r>
            <a:r>
              <a:rPr lang="ru-RU" sz="1000" dirty="0"/>
              <a:t>. 10).</a:t>
            </a:r>
          </a:p>
        </p:txBody>
      </p:sp>
    </p:spTree>
    <p:extLst>
      <p:ext uri="{BB962C8B-B14F-4D97-AF65-F5344CB8AC3E}">
        <p14:creationId xmlns:p14="http://schemas.microsoft.com/office/powerpoint/2010/main" val="12656642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36512" y="-27384"/>
            <a:ext cx="9001000" cy="461665"/>
          </a:xfrm>
          <a:prstGeom prst="rect">
            <a:avLst/>
          </a:prstGeom>
          <a:noFill/>
        </p:spPr>
        <p:txBody>
          <a:bodyPr wrap="square" rtlCol="0">
            <a:spAutoFit/>
          </a:bodyPr>
          <a:lstStyle/>
          <a:p>
            <a:r>
              <a:rPr lang="ru-RU" sz="2400" b="1" dirty="0" smtClean="0"/>
              <a:t>КЛИНИЧЕСКИЕ РЕКОМЕНДАЦИИ, РФ</a:t>
            </a:r>
            <a:endParaRPr lang="ru-RU" sz="2400" b="1" dirty="0"/>
          </a:p>
        </p:txBody>
      </p:sp>
      <p:cxnSp>
        <p:nvCxnSpPr>
          <p:cNvPr id="14" name="Straight Connector 13"/>
          <p:cNvCxnSpPr/>
          <p:nvPr/>
        </p:nvCxnSpPr>
        <p:spPr>
          <a:xfrm>
            <a:off x="66105" y="404664"/>
            <a:ext cx="558601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001" y="6479359"/>
            <a:ext cx="9100999" cy="406025"/>
          </a:xfrm>
          <a:prstGeom prst="rect">
            <a:avLst/>
          </a:prstGeom>
          <a:noFill/>
        </p:spPr>
        <p:txBody>
          <a:bodyPr wrap="square" lIns="82058" tIns="41029" rIns="82058" bIns="41029" rtlCol="0">
            <a:spAutoFit/>
          </a:bodyPr>
          <a:lstStyle/>
          <a:p>
            <a:pPr marL="228600" indent="-228600">
              <a:buFont typeface="+mj-lt"/>
              <a:buAutoNum type="arabicPeriod"/>
            </a:pPr>
            <a:r>
              <a:rPr lang="ru-RU" sz="1050" dirty="0" smtClean="0"/>
              <a:t>Клинические </a:t>
            </a:r>
            <a:r>
              <a:rPr lang="ru-RU" sz="1050" dirty="0"/>
              <a:t>рекомендации. Вакцинопрофилактика болезней органов дыхания в </a:t>
            </a:r>
            <a:r>
              <a:rPr lang="ru-RU" sz="1050" dirty="0" smtClean="0"/>
              <a:t>рамках первичной </a:t>
            </a:r>
            <a:r>
              <a:rPr lang="ru-RU" sz="1050" dirty="0"/>
              <a:t>медико-санитарной помощи населению. Пульмонология. </a:t>
            </a:r>
            <a:r>
              <a:rPr lang="ru-RU" sz="1050" dirty="0" smtClean="0"/>
              <a:t>2015;25(2):4-19. </a:t>
            </a:r>
            <a:r>
              <a:rPr lang="ru-RU" sz="1050" dirty="0"/>
              <a:t>Приложение</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846" y="764704"/>
            <a:ext cx="3868338" cy="5520084"/>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64704"/>
            <a:ext cx="3872684" cy="5520084"/>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425556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5214"/>
            <a:ext cx="8229600" cy="576064"/>
          </a:xfrm>
        </p:spPr>
        <p:txBody>
          <a:bodyPr>
            <a:noAutofit/>
          </a:bodyPr>
          <a:lstStyle/>
          <a:p>
            <a:pPr algn="l"/>
            <a:r>
              <a:rPr lang="ru-RU" sz="2800" b="1" dirty="0">
                <a:solidFill>
                  <a:schemeClr val="tx1"/>
                </a:solidFill>
              </a:rPr>
              <a:t>Группы риска: какую вакцину применить?</a:t>
            </a:r>
          </a:p>
        </p:txBody>
      </p:sp>
      <p:sp>
        <p:nvSpPr>
          <p:cNvPr id="3" name="Объект 2"/>
          <p:cNvSpPr txBox="1">
            <a:spLocks/>
          </p:cNvSpPr>
          <p:nvPr/>
        </p:nvSpPr>
        <p:spPr>
          <a:xfrm>
            <a:off x="179512" y="692696"/>
            <a:ext cx="8784976" cy="59046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ru-RU" sz="1800" dirty="0"/>
          </a:p>
        </p:txBody>
      </p:sp>
      <p:sp>
        <p:nvSpPr>
          <p:cNvPr id="5" name="Объект 2"/>
          <p:cNvSpPr txBox="1">
            <a:spLocks/>
          </p:cNvSpPr>
          <p:nvPr/>
        </p:nvSpPr>
        <p:spPr>
          <a:xfrm>
            <a:off x="363724" y="1268760"/>
            <a:ext cx="8416552" cy="445611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sz="2000" dirty="0"/>
              <a:t>Для достижения оптимального эффекта вакцинации с учетом особенностей формирования иммунитета детям 2–18 лет из групп повышенного риска </a:t>
            </a:r>
            <a:r>
              <a:rPr lang="ru-RU" sz="2000" b="1" dirty="0"/>
              <a:t>начинать вакцинацию против пневмококковой инфекции необходимо с </a:t>
            </a:r>
            <a:r>
              <a:rPr lang="ru-RU" sz="2000" b="1" dirty="0" smtClean="0"/>
              <a:t>ПКВ13</a:t>
            </a:r>
            <a:r>
              <a:rPr lang="ru-RU" sz="2000" dirty="0" smtClean="0"/>
              <a:t> </a:t>
            </a:r>
          </a:p>
          <a:p>
            <a:r>
              <a:rPr lang="ru-RU" sz="2000" b="1" dirty="0" smtClean="0"/>
              <a:t>не </a:t>
            </a:r>
            <a:r>
              <a:rPr lang="ru-RU" sz="2000" b="1" dirty="0"/>
              <a:t>ранее, чем через 12 месяцев</a:t>
            </a:r>
            <a:r>
              <a:rPr lang="ru-RU" sz="2000" dirty="0"/>
              <a:t>, рекомендуется введение одной дозы </a:t>
            </a:r>
            <a:r>
              <a:rPr lang="ru-RU" sz="2000" dirty="0" smtClean="0"/>
              <a:t>ППВ23</a:t>
            </a:r>
          </a:p>
          <a:p>
            <a:r>
              <a:rPr lang="ru-RU" sz="2000" dirty="0" smtClean="0"/>
              <a:t>В </a:t>
            </a:r>
            <a:r>
              <a:rPr lang="ru-RU" sz="2000" dirty="0"/>
              <a:t>особых случаях (подготовка к трансплантации и/или </a:t>
            </a:r>
            <a:r>
              <a:rPr lang="ru-RU" sz="2000" dirty="0" err="1"/>
              <a:t>иммуносупрессивной</a:t>
            </a:r>
            <a:r>
              <a:rPr lang="ru-RU" sz="2000" dirty="0"/>
              <a:t> терапии, оперативным вмешательствам) </a:t>
            </a:r>
            <a:r>
              <a:rPr lang="ru-RU" sz="2000" b="1" dirty="0"/>
              <a:t>допустимый минимальный интервал между ПКВ и ППВ23 может составлять не менее 8 </a:t>
            </a:r>
            <a:r>
              <a:rPr lang="ru-RU" sz="2000" b="1" dirty="0" smtClean="0"/>
              <a:t>недель</a:t>
            </a:r>
            <a:endParaRPr lang="ru-RU" sz="2000" dirty="0"/>
          </a:p>
        </p:txBody>
      </p:sp>
      <p:sp>
        <p:nvSpPr>
          <p:cNvPr id="6" name="TextBox 5"/>
          <p:cNvSpPr txBox="1"/>
          <p:nvPr/>
        </p:nvSpPr>
        <p:spPr>
          <a:xfrm>
            <a:off x="3563889" y="6154955"/>
            <a:ext cx="5587086" cy="707886"/>
          </a:xfrm>
          <a:prstGeom prst="rect">
            <a:avLst/>
          </a:prstGeom>
          <a:noFill/>
        </p:spPr>
        <p:txBody>
          <a:bodyPr wrap="square" rtlCol="0">
            <a:spAutoFit/>
          </a:bodyPr>
          <a:lstStyle/>
          <a:p>
            <a:r>
              <a:rPr lang="ru-RU" sz="1000" dirty="0"/>
              <a:t>Вакцинопрофилактика пневмококковой инфекции у детей </a:t>
            </a:r>
            <a:r>
              <a:rPr lang="ru-RU" sz="1000" dirty="0" smtClean="0"/>
              <a:t>/ В14 </a:t>
            </a:r>
            <a:r>
              <a:rPr lang="ru-RU" sz="1000" dirty="0"/>
              <a:t>под ред. Л.С. </a:t>
            </a:r>
            <a:r>
              <a:rPr lang="ru-RU" sz="1000" dirty="0" err="1"/>
              <a:t>Намазовой</a:t>
            </a:r>
            <a:r>
              <a:rPr lang="ru-RU" sz="1000" dirty="0"/>
              <a:t>-Барановой. — М.: </a:t>
            </a:r>
            <a:r>
              <a:rPr lang="ru-RU" sz="1000" dirty="0" err="1"/>
              <a:t>ПедиатрЪ</a:t>
            </a:r>
            <a:r>
              <a:rPr lang="ru-RU" sz="1000" dirty="0"/>
              <a:t>, 2016. — 32 с. </a:t>
            </a:r>
            <a:r>
              <a:rPr lang="ru-RU" sz="1000" dirty="0" smtClean="0"/>
              <a:t>— (</a:t>
            </a:r>
            <a:r>
              <a:rPr lang="ru-RU" sz="1000" dirty="0"/>
              <a:t>Болезни детского возраста от А до Я / М-во </a:t>
            </a:r>
            <a:r>
              <a:rPr lang="ru-RU" sz="1000" dirty="0" smtClean="0"/>
              <a:t>здравоохранения Российской </a:t>
            </a:r>
            <a:r>
              <a:rPr lang="ru-RU" sz="1000" dirty="0"/>
              <a:t>Федерации, Союз педиатров России, ФГАУ «Науч. центр</a:t>
            </a:r>
          </a:p>
          <a:p>
            <a:r>
              <a:rPr lang="ru-RU" sz="1000" dirty="0"/>
              <a:t>здоровья детей» Минздрава России; </a:t>
            </a:r>
            <a:r>
              <a:rPr lang="ru-RU" sz="1000" dirty="0" err="1"/>
              <a:t>вып</a:t>
            </a:r>
            <a:r>
              <a:rPr lang="ru-RU" sz="1000" dirty="0"/>
              <a:t>. 10).</a:t>
            </a:r>
          </a:p>
        </p:txBody>
      </p:sp>
    </p:spTree>
    <p:extLst>
      <p:ext uri="{BB962C8B-B14F-4D97-AF65-F5344CB8AC3E}">
        <p14:creationId xmlns:p14="http://schemas.microsoft.com/office/powerpoint/2010/main" val="3613823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ru-RU" altLang="ru-RU" sz="2800" dirty="0" smtClean="0"/>
              <a:t>Проблемы вакцинопрофилактики в современных условиях</a:t>
            </a:r>
          </a:p>
        </p:txBody>
      </p:sp>
      <p:sp>
        <p:nvSpPr>
          <p:cNvPr id="22531" name="Rectangle 3"/>
          <p:cNvSpPr>
            <a:spLocks noGrp="1" noChangeArrowheads="1"/>
          </p:cNvSpPr>
          <p:nvPr>
            <p:ph idx="1"/>
          </p:nvPr>
        </p:nvSpPr>
        <p:spPr>
          <a:xfrm>
            <a:off x="457200" y="1412776"/>
            <a:ext cx="8686800" cy="5061049"/>
          </a:xfrm>
        </p:spPr>
        <p:txBody>
          <a:bodyPr>
            <a:normAutofit/>
          </a:bodyPr>
          <a:lstStyle/>
          <a:p>
            <a:pPr marL="609600" indent="-609600" eaLnBrk="1" hangingPunct="1">
              <a:lnSpc>
                <a:spcPct val="90000"/>
              </a:lnSpc>
              <a:buFontTx/>
              <a:buAutoNum type="arabicPeriod"/>
            </a:pPr>
            <a:r>
              <a:rPr lang="ru-RU" altLang="ru-RU" sz="2000" b="1" dirty="0" smtClean="0"/>
              <a:t>Активность </a:t>
            </a:r>
            <a:r>
              <a:rPr lang="ru-RU" altLang="ru-RU" sz="2000" b="1" dirty="0" err="1" smtClean="0"/>
              <a:t>антипрививочного</a:t>
            </a:r>
            <a:r>
              <a:rPr lang="ru-RU" altLang="ru-RU" sz="2000" b="1" dirty="0" smtClean="0"/>
              <a:t> движения</a:t>
            </a:r>
          </a:p>
          <a:p>
            <a:pPr marL="609600" indent="-609600" eaLnBrk="1" hangingPunct="1">
              <a:lnSpc>
                <a:spcPct val="90000"/>
              </a:lnSpc>
              <a:buFontTx/>
              <a:buAutoNum type="arabicPeriod"/>
            </a:pPr>
            <a:r>
              <a:rPr lang="ru-RU" altLang="ru-RU" sz="2000" b="1" dirty="0" smtClean="0"/>
              <a:t>Недостаточность знаний медработников всех уровней</a:t>
            </a:r>
          </a:p>
          <a:p>
            <a:pPr marL="609600" indent="-609600" eaLnBrk="1" hangingPunct="1">
              <a:lnSpc>
                <a:spcPct val="90000"/>
              </a:lnSpc>
              <a:buFontTx/>
              <a:buAutoNum type="arabicPeriod"/>
            </a:pPr>
            <a:r>
              <a:rPr lang="ru-RU" altLang="ru-RU" sz="2000" b="1" dirty="0" smtClean="0"/>
              <a:t>Постоянный рост когорты детей и взрослых с хронической патологией, неохваченных вакцинацией</a:t>
            </a:r>
          </a:p>
          <a:p>
            <a:pPr marL="609600" indent="-609600" eaLnBrk="1" hangingPunct="1">
              <a:lnSpc>
                <a:spcPct val="90000"/>
              </a:lnSpc>
              <a:buFontTx/>
              <a:buAutoNum type="arabicPeriod"/>
            </a:pPr>
            <a:r>
              <a:rPr lang="ru-RU" altLang="ru-RU" sz="2000" b="1" dirty="0" smtClean="0"/>
              <a:t>Недостаточное включение в Национальный календарь прививок современных вакцинных препаратов.</a:t>
            </a:r>
          </a:p>
          <a:p>
            <a:pPr marL="609600" indent="-609600" eaLnBrk="1" hangingPunct="1">
              <a:lnSpc>
                <a:spcPct val="90000"/>
              </a:lnSpc>
              <a:buFontTx/>
              <a:buAutoNum type="arabicPeriod"/>
            </a:pPr>
            <a:r>
              <a:rPr lang="ru-RU" altLang="ru-RU" sz="2000" b="1" dirty="0" smtClean="0"/>
              <a:t>Необходимость модернизации  технологий производства вакцинных препаратов</a:t>
            </a:r>
          </a:p>
          <a:p>
            <a:pPr marL="609600" indent="-609600" eaLnBrk="1" hangingPunct="1">
              <a:lnSpc>
                <a:spcPct val="90000"/>
              </a:lnSpc>
              <a:buFontTx/>
              <a:buAutoNum type="arabicPeriod"/>
            </a:pPr>
            <a:r>
              <a:rPr lang="ru-RU" altLang="ru-RU" sz="2000" b="1" dirty="0" smtClean="0"/>
              <a:t>Потребность в усовершенствовании стратегии вакцинопрофилактики, особенно у лиц с нарушенным состоянием здоровья</a:t>
            </a:r>
          </a:p>
          <a:p>
            <a:pPr marL="609600" indent="-609600" eaLnBrk="1" hangingPunct="1">
              <a:lnSpc>
                <a:spcPct val="90000"/>
              </a:lnSpc>
              <a:buFontTx/>
              <a:buAutoNum type="arabicPeriod"/>
            </a:pPr>
            <a:r>
              <a:rPr lang="ru-RU" altLang="ru-RU" sz="2000" b="1" dirty="0" smtClean="0"/>
              <a:t>Несовершенство законодательной базы, регламентирующей процесс апробации и внедрения новых иммунобиологических препаратов у детей</a:t>
            </a:r>
          </a:p>
        </p:txBody>
      </p:sp>
    </p:spTree>
    <p:extLst>
      <p:ext uri="{BB962C8B-B14F-4D97-AF65-F5344CB8AC3E}">
        <p14:creationId xmlns:p14="http://schemas.microsoft.com/office/powerpoint/2010/main" val="687415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1890" name="Rectangle 2"/>
          <p:cNvSpPr>
            <a:spLocks noGrp="1" noChangeArrowheads="1"/>
          </p:cNvSpPr>
          <p:nvPr>
            <p:ph type="title" idx="4294967295"/>
          </p:nvPr>
        </p:nvSpPr>
        <p:spPr>
          <a:xfrm>
            <a:off x="684213" y="406400"/>
            <a:ext cx="7850187" cy="1317625"/>
          </a:xfrm>
          <a:solidFill>
            <a:schemeClr val="accent1"/>
          </a:solid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lIns="86413" tIns="43206" rIns="86413" bIns="43206" anchor="t">
            <a:normAutofit/>
          </a:bodyPr>
          <a:lstStyle/>
          <a:p>
            <a:pPr algn="ctr" eaLnBrk="1" hangingPunct="1"/>
            <a:r>
              <a:rPr lang="ru-RU" altLang="ru-RU" sz="1800" b="1" dirty="0" smtClean="0">
                <a:solidFill>
                  <a:schemeClr val="bg1"/>
                </a:solidFill>
              </a:rPr>
              <a:t>Методические указания МУ 3.3.1.1095-02</a:t>
            </a:r>
            <a:br>
              <a:rPr lang="ru-RU" altLang="ru-RU" sz="1800" b="1" dirty="0" smtClean="0">
                <a:solidFill>
                  <a:schemeClr val="bg1"/>
                </a:solidFill>
              </a:rPr>
            </a:br>
            <a:r>
              <a:rPr lang="ru-RU" altLang="ru-RU" sz="2000" b="1" dirty="0" smtClean="0">
                <a:solidFill>
                  <a:schemeClr val="bg1"/>
                </a:solidFill>
              </a:rPr>
              <a:t>Медицинские противопоказания к проведению профилактических прививок препаратами национального календаря прививок</a:t>
            </a:r>
            <a:endParaRPr lang="fr-FR" altLang="ru-RU" sz="2000" b="1" dirty="0" smtClean="0">
              <a:solidFill>
                <a:schemeClr val="bg1"/>
              </a:solidFill>
            </a:endParaRPr>
          </a:p>
        </p:txBody>
      </p:sp>
      <p:sp>
        <p:nvSpPr>
          <p:cNvPr id="421891" name="Rectangle 3"/>
          <p:cNvSpPr>
            <a:spLocks noGrp="1" noChangeArrowheads="1"/>
          </p:cNvSpPr>
          <p:nvPr>
            <p:ph type="body" idx="4294967295"/>
          </p:nvPr>
        </p:nvSpPr>
        <p:spPr>
          <a:xfrm>
            <a:off x="188913" y="1787525"/>
            <a:ext cx="8759825" cy="1563688"/>
          </a:xfrm>
        </p:spPr>
        <p:txBody>
          <a:bodyPr lIns="86413" tIns="43206" rIns="86413" bIns="43206">
            <a:normAutofit lnSpcReduction="10000"/>
          </a:bodyPr>
          <a:lstStyle/>
          <a:p>
            <a:pPr marL="576263" indent="-576263" algn="ctr" eaLnBrk="1" hangingPunct="1">
              <a:buSzPct val="35000"/>
              <a:buFont typeface="Wingdings" pitchFamily="2" charset="2"/>
              <a:buNone/>
            </a:pPr>
            <a:r>
              <a:rPr lang="ru-RU" altLang="ru-RU" sz="1500" b="1" dirty="0" smtClean="0"/>
              <a:t>Утверждены Главным государственным санитарным врачом РФ 9 января 2002 г.</a:t>
            </a:r>
          </a:p>
          <a:p>
            <a:pPr marL="576263" indent="-576263" eaLnBrk="1" hangingPunct="1">
              <a:buSzPct val="35000"/>
              <a:buFont typeface="Wingdings" pitchFamily="2" charset="2"/>
              <a:buNone/>
            </a:pPr>
            <a:r>
              <a:rPr lang="ru-RU" altLang="ru-RU" sz="1600" dirty="0" smtClean="0"/>
              <a:t>Использование для массовой иммунизации современных высокоэффективных, мало-реактогенных вакцин </a:t>
            </a:r>
            <a:r>
              <a:rPr lang="ru-RU" altLang="ru-RU" sz="1600" dirty="0" smtClean="0">
                <a:solidFill>
                  <a:srgbClr val="AD0334"/>
                </a:solidFill>
              </a:rPr>
              <a:t>привело к резкому сокращению частоты тяжелых реакций и осложнений, возникающих в поствакцинальном периоде</a:t>
            </a:r>
            <a:r>
              <a:rPr lang="ru-RU" altLang="ru-RU" sz="1600" dirty="0" smtClean="0"/>
              <a:t>. Основная их часть носит характер индивидуальных реакций, которые невозможно предвидеть, т.е. связать с предшествующим состоянием прививаемого. </a:t>
            </a:r>
            <a:endParaRPr lang="ru-RU" altLang="ru-RU" sz="1600" b="1" dirty="0" smtClean="0"/>
          </a:p>
        </p:txBody>
      </p:sp>
      <p:sp>
        <p:nvSpPr>
          <p:cNvPr id="421892" name="Rectangle 4"/>
          <p:cNvSpPr>
            <a:spLocks noGrp="1" noChangeArrowheads="1"/>
          </p:cNvSpPr>
          <p:nvPr>
            <p:ph type="title" idx="4294967295"/>
          </p:nvPr>
        </p:nvSpPr>
        <p:spPr>
          <a:xfrm>
            <a:off x="617538" y="3451225"/>
            <a:ext cx="7850187" cy="1071563"/>
          </a:xfrm>
          <a:solidFill>
            <a:schemeClr val="accent1"/>
          </a:solidFill>
        </p:spPr>
        <p:txBody>
          <a:bodyPr lIns="86413" tIns="43206" rIns="86413" bIns="43206" anchor="t">
            <a:normAutofit/>
          </a:bodyPr>
          <a:lstStyle/>
          <a:p>
            <a:pPr algn="ctr" eaLnBrk="1" hangingPunct="1"/>
            <a:r>
              <a:rPr lang="ru-RU" altLang="ru-RU" sz="2000" b="1" dirty="0" smtClean="0">
                <a:solidFill>
                  <a:schemeClr val="bg1"/>
                </a:solidFill>
              </a:rPr>
              <a:t>Методические указания МУ 3.3.1.1123-02</a:t>
            </a:r>
            <a:br>
              <a:rPr lang="ru-RU" altLang="ru-RU" sz="2000" b="1" dirty="0" smtClean="0">
                <a:solidFill>
                  <a:schemeClr val="bg1"/>
                </a:solidFill>
              </a:rPr>
            </a:br>
            <a:r>
              <a:rPr lang="ru-RU" altLang="ru-RU" sz="2000" b="1" dirty="0" smtClean="0">
                <a:solidFill>
                  <a:schemeClr val="bg1"/>
                </a:solidFill>
              </a:rPr>
              <a:t>Мониторинг поствакцинальных осложнений и их профилактика</a:t>
            </a:r>
            <a:endParaRPr lang="fr-FR" altLang="ru-RU" sz="2000" b="1" dirty="0" smtClean="0">
              <a:solidFill>
                <a:schemeClr val="bg1"/>
              </a:solidFill>
            </a:endParaRPr>
          </a:p>
        </p:txBody>
      </p:sp>
      <p:sp>
        <p:nvSpPr>
          <p:cNvPr id="421893" name="Rectangle 5"/>
          <p:cNvSpPr>
            <a:spLocks noGrp="1" noChangeArrowheads="1"/>
          </p:cNvSpPr>
          <p:nvPr>
            <p:ph type="body" idx="4294967295"/>
          </p:nvPr>
        </p:nvSpPr>
        <p:spPr>
          <a:xfrm>
            <a:off x="228600" y="4554538"/>
            <a:ext cx="8731250" cy="2138362"/>
          </a:xfrm>
          <a:noFill/>
        </p:spPr>
        <p:txBody>
          <a:bodyPr lIns="86413" tIns="43206" rIns="86413" bIns="43206">
            <a:normAutofit lnSpcReduction="10000"/>
          </a:bodyPr>
          <a:lstStyle/>
          <a:p>
            <a:pPr marL="576263" indent="-576263" algn="ctr" eaLnBrk="1" hangingPunct="1">
              <a:buSzPct val="35000"/>
              <a:buFont typeface="Wingdings" pitchFamily="2" charset="2"/>
              <a:buNone/>
            </a:pPr>
            <a:r>
              <a:rPr lang="ru-RU" altLang="ru-RU" sz="1400" b="1" dirty="0" smtClean="0"/>
              <a:t>Утверждены Главным государственным санитарным врачом РФ 26 мая 2002 г.</a:t>
            </a:r>
          </a:p>
          <a:p>
            <a:pPr marL="576263" indent="-576263" eaLnBrk="1" hangingPunct="1">
              <a:buSzPct val="35000"/>
              <a:buFont typeface="Wingdings" pitchFamily="2" charset="2"/>
              <a:buNone/>
            </a:pPr>
            <a:r>
              <a:rPr lang="ru-RU" altLang="ru-RU" sz="1600" dirty="0" smtClean="0"/>
              <a:t>Сокращение числа противопоказаний к вакцинации </a:t>
            </a:r>
            <a:r>
              <a:rPr lang="ru-RU" altLang="ru-RU" sz="1600" b="1" dirty="0" smtClean="0">
                <a:solidFill>
                  <a:srgbClr val="AD0334"/>
                </a:solidFill>
              </a:rPr>
              <a:t>ставит </a:t>
            </a:r>
            <a:r>
              <a:rPr lang="ru-RU" altLang="ru-RU" sz="1800" b="1" dirty="0" smtClean="0">
                <a:solidFill>
                  <a:srgbClr val="AD0334"/>
                </a:solidFill>
              </a:rPr>
              <a:t>вопрос о выработке рациональной тактики проведения прививок детям с отклонениями в состоянии здоровья, не являющимися противопоказанием к прививке</a:t>
            </a:r>
            <a:r>
              <a:rPr lang="ru-RU" altLang="ru-RU" sz="1600" b="1" dirty="0" smtClean="0"/>
              <a:t>.</a:t>
            </a:r>
            <a:r>
              <a:rPr lang="ru-RU" altLang="ru-RU" sz="1600" dirty="0" smtClean="0"/>
              <a:t> Обозначение таких детей как "группы риска" неоправданно, поскольку </a:t>
            </a:r>
            <a:r>
              <a:rPr lang="ru-RU" altLang="ru-RU" sz="1600" dirty="0" smtClean="0">
                <a:solidFill>
                  <a:srgbClr val="AD0334"/>
                </a:solidFill>
              </a:rPr>
              <a:t>речь идет не о риске вакцинации, а о выборе наиболее подходящего времени и методики ее проведения, а также о методах лечения основного заболевания с достижением возможно более полной ремиссии. </a:t>
            </a:r>
          </a:p>
        </p:txBody>
      </p:sp>
    </p:spTree>
    <p:extLst>
      <p:ext uri="{BB962C8B-B14F-4D97-AF65-F5344CB8AC3E}">
        <p14:creationId xmlns:p14="http://schemas.microsoft.com/office/powerpoint/2010/main" val="2848218343"/>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91125" name="Group 277"/>
          <p:cNvGraphicFramePr>
            <a:graphicFrameLocks noGrp="1"/>
          </p:cNvGraphicFramePr>
          <p:nvPr/>
        </p:nvGraphicFramePr>
        <p:xfrm>
          <a:off x="458788" y="188913"/>
          <a:ext cx="8289925" cy="4783138"/>
        </p:xfrm>
        <a:graphic>
          <a:graphicData uri="http://schemas.openxmlformats.org/drawingml/2006/table">
            <a:tbl>
              <a:tblPr/>
              <a:tblGrid>
                <a:gridCol w="3624262"/>
                <a:gridCol w="4665663"/>
              </a:tblGrid>
              <a:tr h="427038">
                <a:tc gridSpan="2">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1" i="0" u="none" strike="noStrike" cap="none" normalizeH="0" baseline="0" smtClean="0">
                          <a:ln>
                            <a:noFill/>
                          </a:ln>
                          <a:solidFill>
                            <a:srgbClr val="FFFFFF"/>
                          </a:solidFill>
                          <a:effectLst/>
                          <a:latin typeface="Times New Roman" pitchFamily="18" charset="0"/>
                          <a:cs typeface="Times New Roman" pitchFamily="18" charset="0"/>
                        </a:rPr>
                        <a:t>Ложные противопоказания к проведению вакцинации</a:t>
                      </a:r>
                      <a:endPar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585858"/>
                    </a:solidFill>
                  </a:tcPr>
                </a:tc>
                <a:tc hMerge="1">
                  <a:txBody>
                    <a:bodyPr/>
                    <a:lstStyle/>
                    <a:p>
                      <a:endParaRPr lang="ru-RU"/>
                    </a:p>
                  </a:txBody>
                  <a:tcPr/>
                </a:tc>
              </a:tr>
              <a:tr h="349250">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1" i="0" u="none" strike="noStrike" cap="none" normalizeH="0" baseline="0" smtClean="0">
                          <a:ln>
                            <a:noFill/>
                          </a:ln>
                          <a:solidFill>
                            <a:schemeClr val="tx1"/>
                          </a:solidFill>
                          <a:effectLst/>
                          <a:latin typeface="Times New Roman" pitchFamily="18" charset="0"/>
                          <a:cs typeface="Times New Roman" pitchFamily="18" charset="0"/>
                        </a:rPr>
                        <a:t>Состояния</a:t>
                      </a:r>
                      <a:endPar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1" i="0" u="none" strike="noStrike" cap="none" normalizeH="0" baseline="0" smtClean="0">
                          <a:ln>
                            <a:noFill/>
                          </a:ln>
                          <a:solidFill>
                            <a:schemeClr val="tx1"/>
                          </a:solidFill>
                          <a:effectLst/>
                          <a:latin typeface="Times New Roman" pitchFamily="18" charset="0"/>
                          <a:cs typeface="Times New Roman" pitchFamily="18" charset="0"/>
                        </a:rPr>
                        <a:t>Указания в анамнезе на</a:t>
                      </a:r>
                      <a:endPar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Перинатальная энцефалопатия</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Недоношенность</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03250">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Стабильные неврологические состояния</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Гемолитическая болезнь новорожденных</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Аллергия, астма, экзема</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Сепсис</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Анемии</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Болезнь гиалиновых мембран</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Увеличение тени тимуса</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Поствакцинальные осложнения в семье</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Врожденные пороки</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Аллергия в семье</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Дисбактериоз</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Эпилепсия в семье</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Поддерживающая терапия</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Внезапная смерть в семье</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Стероиды местного применения</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itchFamily="2" charset="2"/>
                        <a:defRPr sz="2600">
                          <a:solidFill>
                            <a:schemeClr val="tx1"/>
                          </a:solidFill>
                          <a:latin typeface="Verdana" pitchFamily="34" charset="0"/>
                        </a:defRPr>
                      </a:lvl1pPr>
                      <a:lvl2pPr marL="742950" indent="-285750" eaLnBrk="0" hangingPunct="0">
                        <a:spcBef>
                          <a:spcPct val="20000"/>
                        </a:spcBef>
                        <a:buClr>
                          <a:schemeClr val="accent2"/>
                        </a:buClr>
                        <a:buFont typeface="Wingdings" pitchFamily="2" charset="2"/>
                        <a:defRPr sz="2200">
                          <a:solidFill>
                            <a:schemeClr val="tx1"/>
                          </a:solidFill>
                          <a:latin typeface="Verdana" pitchFamily="34" charset="0"/>
                        </a:defRPr>
                      </a:lvl2pPr>
                      <a:lvl3pPr marL="1143000" indent="-228600" eaLnBrk="0" hangingPunct="0">
                        <a:spcBef>
                          <a:spcPct val="20000"/>
                        </a:spcBef>
                        <a:buClr>
                          <a:schemeClr val="accent2"/>
                        </a:buClr>
                        <a:buFont typeface="Wingdings" pitchFamily="2" charset="2"/>
                        <a:defRPr sz="2100">
                          <a:solidFill>
                            <a:schemeClr val="tx1"/>
                          </a:solidFill>
                          <a:latin typeface="Verdana" pitchFamily="34" charset="0"/>
                        </a:defRPr>
                      </a:lvl3pPr>
                      <a:lvl4pPr marL="1600200" indent="-228600" eaLnBrk="0" hangingPunct="0">
                        <a:spcBef>
                          <a:spcPct val="20000"/>
                        </a:spcBef>
                        <a:buClr>
                          <a:schemeClr val="accent2"/>
                        </a:buClr>
                        <a:buFont typeface="Wingdings" pitchFamily="2" charset="2"/>
                        <a:defRPr>
                          <a:solidFill>
                            <a:schemeClr val="tx1"/>
                          </a:solidFill>
                          <a:latin typeface="Verdana" pitchFamily="34" charset="0"/>
                        </a:defRPr>
                      </a:lvl4pPr>
                      <a:lvl5pPr marL="2057400" indent="-228600" eaLnBrk="0" hangingPunct="0">
                        <a:spcBef>
                          <a:spcPct val="25000"/>
                        </a:spcBef>
                        <a:buClr>
                          <a:schemeClr val="accent2"/>
                        </a:buClr>
                        <a:buFont typeface="Wingdings" pitchFamily="2" charset="2"/>
                        <a:defRPr>
                          <a:solidFill>
                            <a:schemeClr val="tx1"/>
                          </a:solidFill>
                          <a:latin typeface="Verdana" pitchFamily="34" charset="0"/>
                        </a:defRPr>
                      </a:lvl5pPr>
                      <a:lvl6pPr marL="25146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6pPr>
                      <a:lvl7pPr marL="29718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7pPr>
                      <a:lvl8pPr marL="34290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8pPr>
                      <a:lvl9pPr marL="3886200" indent="-228600" eaLnBrk="0" fontAlgn="base" hangingPunct="0">
                        <a:spcBef>
                          <a:spcPct val="25000"/>
                        </a:spcBef>
                        <a:spcAft>
                          <a:spcPct val="0"/>
                        </a:spcAft>
                        <a:buClr>
                          <a:schemeClr val="accent2"/>
                        </a:buClr>
                        <a:buFont typeface="Wingdings" pitchFamily="2" charset="2"/>
                        <a:defRPr>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
                          <a:schemeClr val="accent2"/>
                        </a:buClr>
                        <a:buSzTx/>
                        <a:buFontTx/>
                        <a:buNone/>
                        <a:tabLst/>
                      </a:pPr>
                      <a:r>
                        <a:rPr kumimoji="0" lang="ru-RU" altLang="ru-RU" sz="1600" b="0" i="0" u="none" strike="noStrike" cap="none" normalizeH="0" baseline="0" smtClean="0">
                          <a:ln>
                            <a:noFill/>
                          </a:ln>
                          <a:solidFill>
                            <a:schemeClr val="tx1"/>
                          </a:solidFill>
                          <a:effectLst/>
                          <a:latin typeface="Times New Roman" pitchFamily="18" charset="0"/>
                          <a:cs typeface="Times New Roman" pitchFamily="18" charset="0"/>
                        </a:rPr>
                        <a:t> </a:t>
                      </a:r>
                    </a:p>
                  </a:txBody>
                  <a:tcPr marL="87636" marR="87636" marT="42479" marB="424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327" name="Rectangle 271"/>
          <p:cNvSpPr>
            <a:spLocks noGrp="1" noChangeArrowheads="1"/>
          </p:cNvSpPr>
          <p:nvPr>
            <p:ph type="title" idx="4294967295"/>
          </p:nvPr>
        </p:nvSpPr>
        <p:spPr>
          <a:xfrm>
            <a:off x="3376613" y="6300788"/>
            <a:ext cx="5489575" cy="376237"/>
          </a:xfrm>
        </p:spPr>
        <p:txBody>
          <a:bodyPr lIns="86466" tIns="43233" rIns="86466" bIns="43233" anchor="ctr">
            <a:normAutofit/>
          </a:bodyPr>
          <a:lstStyle/>
          <a:p>
            <a:pPr algn="r"/>
            <a:r>
              <a:rPr lang="ru-RU" altLang="ru-RU" sz="800" smtClean="0"/>
              <a:t>Методические указания МУ 3.3.1.1095-02</a:t>
            </a:r>
            <a:br>
              <a:rPr lang="ru-RU" altLang="ru-RU" sz="800" smtClean="0"/>
            </a:br>
            <a:r>
              <a:rPr lang="ru-RU" altLang="ru-RU" sz="800" smtClean="0"/>
              <a:t>Медицинские противопоказания к проведению профилактических прививок…</a:t>
            </a:r>
            <a:endParaRPr lang="fr-FR" altLang="ru-RU" sz="800" smtClean="0"/>
          </a:p>
        </p:txBody>
      </p:sp>
      <p:sp>
        <p:nvSpPr>
          <p:cNvPr id="274472" name="Rectangle 275"/>
          <p:cNvSpPr>
            <a:spLocks noGrp="1" noChangeArrowheads="1"/>
          </p:cNvSpPr>
          <p:nvPr>
            <p:ph type="body" idx="4294967295"/>
          </p:nvPr>
        </p:nvSpPr>
        <p:spPr>
          <a:xfrm>
            <a:off x="528638" y="5151438"/>
            <a:ext cx="8615362" cy="1230312"/>
          </a:xfrm>
        </p:spPr>
        <p:txBody>
          <a:bodyPr>
            <a:noAutofit/>
          </a:bodyPr>
          <a:lstStyle/>
          <a:p>
            <a:pPr marL="0" indent="0">
              <a:spcAft>
                <a:spcPct val="50000"/>
              </a:spcAft>
              <a:buSzPct val="40000"/>
              <a:buFontTx/>
              <a:buNone/>
            </a:pPr>
            <a:r>
              <a:rPr lang="ru-RU" altLang="ru-RU" sz="1600" b="1" dirty="0" smtClean="0">
                <a:solidFill>
                  <a:srgbClr val="FF0000"/>
                </a:solidFill>
              </a:rPr>
              <a:t>Основными причинами таких отводов являются перинатальная энцефалопатия, аллергия и анемии.</a:t>
            </a:r>
          </a:p>
          <a:p>
            <a:pPr marL="0" indent="0">
              <a:spcAft>
                <a:spcPct val="50000"/>
              </a:spcAft>
              <a:buSzPct val="40000"/>
              <a:buFontTx/>
              <a:buNone/>
            </a:pPr>
            <a:r>
              <a:rPr lang="ru-RU" altLang="ru-RU" sz="1600" b="1" dirty="0" smtClean="0">
                <a:solidFill>
                  <a:srgbClr val="FF0000"/>
                </a:solidFill>
              </a:rPr>
              <a:t>Использование педиатром перечисленных в таблице и иных ложных противопоказаний должно рассматриваться как свидетельство его некомпетентности в вопросах иммунопрофилактики.</a:t>
            </a:r>
            <a:endParaRPr lang="en-US" altLang="ru-RU" sz="1600" b="1" dirty="0" smtClean="0">
              <a:solidFill>
                <a:srgbClr val="FF0000"/>
              </a:solidFill>
            </a:endParaRPr>
          </a:p>
        </p:txBody>
      </p:sp>
    </p:spTree>
    <p:extLst>
      <p:ext uri="{BB962C8B-B14F-4D97-AF65-F5344CB8AC3E}">
        <p14:creationId xmlns:p14="http://schemas.microsoft.com/office/powerpoint/2010/main" val="3292053860"/>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Text Box 2"/>
          <p:cNvSpPr txBox="1">
            <a:spLocks noChangeArrowheads="1"/>
          </p:cNvSpPr>
          <p:nvPr/>
        </p:nvSpPr>
        <p:spPr bwMode="auto">
          <a:xfrm>
            <a:off x="576263" y="533400"/>
            <a:ext cx="8135937"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8" rIns="91418" bIns="45708">
            <a:spAutoFit/>
          </a:bodyPr>
          <a:lstStyle>
            <a:lvl1pPr eaLnBrk="0" hangingPunct="0">
              <a:defRPr>
                <a:solidFill>
                  <a:schemeClr val="tx1"/>
                </a:solidFill>
                <a:latin typeface="Verdana" pitchFamily="34" charset="0"/>
              </a:defRPr>
            </a:lvl1pPr>
            <a:lvl2pPr marL="703263" indent="-271463" eaLnBrk="0" hangingPunct="0">
              <a:defRPr>
                <a:solidFill>
                  <a:schemeClr val="tx1"/>
                </a:solidFill>
                <a:latin typeface="Verdana" pitchFamily="34" charset="0"/>
              </a:defRPr>
            </a:lvl2pPr>
            <a:lvl3pPr marL="1081088" indent="-215900" eaLnBrk="0" hangingPunct="0">
              <a:defRPr>
                <a:solidFill>
                  <a:schemeClr val="tx1"/>
                </a:solidFill>
                <a:latin typeface="Verdana" pitchFamily="34" charset="0"/>
              </a:defRPr>
            </a:lvl3pPr>
            <a:lvl4pPr marL="1512888" indent="-215900" eaLnBrk="0" hangingPunct="0">
              <a:defRPr>
                <a:solidFill>
                  <a:schemeClr val="tx1"/>
                </a:solidFill>
                <a:latin typeface="Verdana" pitchFamily="34" charset="0"/>
              </a:defRPr>
            </a:lvl4pPr>
            <a:lvl5pPr marL="1944688" indent="-215900" eaLnBrk="0" hangingPunct="0">
              <a:defRPr>
                <a:solidFill>
                  <a:schemeClr val="tx1"/>
                </a:solidFill>
                <a:latin typeface="Verdana" pitchFamily="34" charset="0"/>
              </a:defRPr>
            </a:lvl5pPr>
            <a:lvl6pPr marL="2401888" indent="-215900" eaLnBrk="0" fontAlgn="base" hangingPunct="0">
              <a:spcBef>
                <a:spcPct val="0"/>
              </a:spcBef>
              <a:spcAft>
                <a:spcPct val="0"/>
              </a:spcAft>
              <a:defRPr>
                <a:solidFill>
                  <a:schemeClr val="tx1"/>
                </a:solidFill>
                <a:latin typeface="Verdana" pitchFamily="34" charset="0"/>
              </a:defRPr>
            </a:lvl6pPr>
            <a:lvl7pPr marL="2859088" indent="-215900" eaLnBrk="0" fontAlgn="base" hangingPunct="0">
              <a:spcBef>
                <a:spcPct val="0"/>
              </a:spcBef>
              <a:spcAft>
                <a:spcPct val="0"/>
              </a:spcAft>
              <a:defRPr>
                <a:solidFill>
                  <a:schemeClr val="tx1"/>
                </a:solidFill>
                <a:latin typeface="Verdana" pitchFamily="34" charset="0"/>
              </a:defRPr>
            </a:lvl7pPr>
            <a:lvl8pPr marL="3316288" indent="-215900" eaLnBrk="0" fontAlgn="base" hangingPunct="0">
              <a:spcBef>
                <a:spcPct val="0"/>
              </a:spcBef>
              <a:spcAft>
                <a:spcPct val="0"/>
              </a:spcAft>
              <a:defRPr>
                <a:solidFill>
                  <a:schemeClr val="tx1"/>
                </a:solidFill>
                <a:latin typeface="Verdana" pitchFamily="34" charset="0"/>
              </a:defRPr>
            </a:lvl8pPr>
            <a:lvl9pPr marL="3773488" indent="-215900" eaLnBrk="0" fontAlgn="base" hangingPunct="0">
              <a:spcBef>
                <a:spcPct val="0"/>
              </a:spcBef>
              <a:spcAft>
                <a:spcPct val="0"/>
              </a:spcAft>
              <a:defRPr>
                <a:solidFill>
                  <a:schemeClr val="tx1"/>
                </a:solidFill>
                <a:latin typeface="Verdana" pitchFamily="34" charset="0"/>
              </a:defRPr>
            </a:lvl9pPr>
          </a:lstStyle>
          <a:p>
            <a:pPr>
              <a:lnSpc>
                <a:spcPct val="120000"/>
              </a:lnSpc>
              <a:spcBef>
                <a:spcPct val="25000"/>
              </a:spcBef>
              <a:buClr>
                <a:srgbClr val="0099CC"/>
              </a:buClr>
              <a:buFont typeface="Arial" pitchFamily="34" charset="0"/>
              <a:buNone/>
            </a:pPr>
            <a:r>
              <a:rPr lang="ru-RU" altLang="ru-RU" sz="2300" b="1">
                <a:solidFill>
                  <a:srgbClr val="CC0066"/>
                </a:solidFill>
                <a:latin typeface="Arial" pitchFamily="34" charset="0"/>
                <a:cs typeface="Arial" pitchFamily="34" charset="0"/>
              </a:rPr>
              <a:t>«Наличие противопоказаний, особенно относительных, не означает полного отвода от прививок – речь идет о подборе вакцины, времени вакцинации. </a:t>
            </a:r>
          </a:p>
          <a:p>
            <a:pPr>
              <a:lnSpc>
                <a:spcPct val="120000"/>
              </a:lnSpc>
              <a:spcBef>
                <a:spcPct val="25000"/>
              </a:spcBef>
              <a:buClr>
                <a:srgbClr val="0099CC"/>
              </a:buClr>
              <a:buFont typeface="Arial" pitchFamily="34" charset="0"/>
              <a:buNone/>
            </a:pPr>
            <a:r>
              <a:rPr lang="ru-RU" altLang="ru-RU" sz="2300" b="1">
                <a:solidFill>
                  <a:srgbClr val="CC0066"/>
                </a:solidFill>
                <a:latin typeface="Arial" pitchFamily="34" charset="0"/>
                <a:cs typeface="Arial" pitchFamily="34" charset="0"/>
              </a:rPr>
              <a:t>Расширенное толкование противопоказаний недопустимо, рост числа необоснованных отводов снижает охват прививками и , как показал опыт СССР и других стран, чреват эпидемией управляемых инфекций»</a:t>
            </a:r>
            <a:endParaRPr lang="en-GB" altLang="ru-RU" sz="2300" b="1">
              <a:solidFill>
                <a:srgbClr val="CC0066"/>
              </a:solidFill>
              <a:latin typeface="Arial" pitchFamily="34" charset="0"/>
              <a:cs typeface="Arial" pitchFamily="34" charset="0"/>
            </a:endParaRPr>
          </a:p>
        </p:txBody>
      </p:sp>
      <p:sp>
        <p:nvSpPr>
          <p:cNvPr id="423939" name="Text Box 3"/>
          <p:cNvSpPr txBox="1">
            <a:spLocks noChangeArrowheads="1"/>
          </p:cNvSpPr>
          <p:nvPr/>
        </p:nvSpPr>
        <p:spPr bwMode="auto">
          <a:xfrm>
            <a:off x="2322513" y="4368800"/>
            <a:ext cx="6477000"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8" rIns="91418" bIns="45708">
            <a:spAutoFit/>
          </a:bodyPr>
          <a:lstStyle>
            <a:lvl1pPr eaLnBrk="0" hangingPunct="0">
              <a:defRPr>
                <a:solidFill>
                  <a:schemeClr val="tx1"/>
                </a:solidFill>
                <a:latin typeface="Verdana" pitchFamily="34" charset="0"/>
              </a:defRPr>
            </a:lvl1pPr>
            <a:lvl2pPr marL="703263" indent="-271463" eaLnBrk="0" hangingPunct="0">
              <a:defRPr>
                <a:solidFill>
                  <a:schemeClr val="tx1"/>
                </a:solidFill>
                <a:latin typeface="Verdana" pitchFamily="34" charset="0"/>
              </a:defRPr>
            </a:lvl2pPr>
            <a:lvl3pPr marL="1081088" indent="-215900" eaLnBrk="0" hangingPunct="0">
              <a:defRPr>
                <a:solidFill>
                  <a:schemeClr val="tx1"/>
                </a:solidFill>
                <a:latin typeface="Verdana" pitchFamily="34" charset="0"/>
              </a:defRPr>
            </a:lvl3pPr>
            <a:lvl4pPr marL="1512888" indent="-215900" eaLnBrk="0" hangingPunct="0">
              <a:defRPr>
                <a:solidFill>
                  <a:schemeClr val="tx1"/>
                </a:solidFill>
                <a:latin typeface="Verdana" pitchFamily="34" charset="0"/>
              </a:defRPr>
            </a:lvl4pPr>
            <a:lvl5pPr marL="1944688" indent="-215900" eaLnBrk="0" hangingPunct="0">
              <a:defRPr>
                <a:solidFill>
                  <a:schemeClr val="tx1"/>
                </a:solidFill>
                <a:latin typeface="Verdana" pitchFamily="34" charset="0"/>
              </a:defRPr>
            </a:lvl5pPr>
            <a:lvl6pPr marL="2401888" indent="-215900" eaLnBrk="0" fontAlgn="base" hangingPunct="0">
              <a:spcBef>
                <a:spcPct val="0"/>
              </a:spcBef>
              <a:spcAft>
                <a:spcPct val="0"/>
              </a:spcAft>
              <a:defRPr>
                <a:solidFill>
                  <a:schemeClr val="tx1"/>
                </a:solidFill>
                <a:latin typeface="Verdana" pitchFamily="34" charset="0"/>
              </a:defRPr>
            </a:lvl6pPr>
            <a:lvl7pPr marL="2859088" indent="-215900" eaLnBrk="0" fontAlgn="base" hangingPunct="0">
              <a:spcBef>
                <a:spcPct val="0"/>
              </a:spcBef>
              <a:spcAft>
                <a:spcPct val="0"/>
              </a:spcAft>
              <a:defRPr>
                <a:solidFill>
                  <a:schemeClr val="tx1"/>
                </a:solidFill>
                <a:latin typeface="Verdana" pitchFamily="34" charset="0"/>
              </a:defRPr>
            </a:lvl7pPr>
            <a:lvl8pPr marL="3316288" indent="-215900" eaLnBrk="0" fontAlgn="base" hangingPunct="0">
              <a:spcBef>
                <a:spcPct val="0"/>
              </a:spcBef>
              <a:spcAft>
                <a:spcPct val="0"/>
              </a:spcAft>
              <a:defRPr>
                <a:solidFill>
                  <a:schemeClr val="tx1"/>
                </a:solidFill>
                <a:latin typeface="Verdana" pitchFamily="34" charset="0"/>
              </a:defRPr>
            </a:lvl8pPr>
            <a:lvl9pPr marL="3773488" indent="-215900" eaLnBrk="0" fontAlgn="base" hangingPunct="0">
              <a:spcBef>
                <a:spcPct val="0"/>
              </a:spcBef>
              <a:spcAft>
                <a:spcPct val="0"/>
              </a:spcAft>
              <a:defRPr>
                <a:solidFill>
                  <a:schemeClr val="tx1"/>
                </a:solidFill>
                <a:latin typeface="Verdana" pitchFamily="34" charset="0"/>
              </a:defRPr>
            </a:lvl9pPr>
          </a:lstStyle>
          <a:p>
            <a:pPr>
              <a:lnSpc>
                <a:spcPct val="120000"/>
              </a:lnSpc>
              <a:spcBef>
                <a:spcPct val="25000"/>
              </a:spcBef>
              <a:buClr>
                <a:srgbClr val="0099CC"/>
              </a:buClr>
              <a:buFont typeface="Arial" pitchFamily="34" charset="0"/>
              <a:buNone/>
            </a:pPr>
            <a:r>
              <a:rPr lang="ru-RU" altLang="ru-RU" sz="2300">
                <a:latin typeface="Arial" pitchFamily="34" charset="0"/>
                <a:cs typeface="Arial" pitchFamily="34" charset="0"/>
              </a:rPr>
              <a:t>В.К. Таточенко</a:t>
            </a:r>
          </a:p>
          <a:p>
            <a:pPr>
              <a:lnSpc>
                <a:spcPct val="120000"/>
              </a:lnSpc>
              <a:spcBef>
                <a:spcPct val="25000"/>
              </a:spcBef>
              <a:buClr>
                <a:srgbClr val="0099CC"/>
              </a:buClr>
              <a:buFont typeface="Arial" pitchFamily="34" charset="0"/>
              <a:buNone/>
            </a:pPr>
            <a:r>
              <a:rPr lang="ru-RU" altLang="ru-RU" sz="1400">
                <a:solidFill>
                  <a:srgbClr val="1F60A9"/>
                </a:solidFill>
                <a:latin typeface="Arial" pitchFamily="34" charset="0"/>
                <a:cs typeface="Arial" pitchFamily="34" charset="0"/>
              </a:rPr>
              <a:t>Заслуженный деятель науки РФ, член Комитета советников Европейского бюро ВОЗ по Расширенной Программе Иммунизации, Научный центр здоровья детей РАМН</a:t>
            </a:r>
            <a:r>
              <a:rPr lang="ru-RU" altLang="ru-RU" sz="1600">
                <a:solidFill>
                  <a:srgbClr val="1F60A9"/>
                </a:solidFill>
                <a:latin typeface="Arial" pitchFamily="34" charset="0"/>
                <a:cs typeface="Arial" pitchFamily="34" charset="0"/>
              </a:rPr>
              <a:t>  </a:t>
            </a:r>
            <a:endParaRPr lang="ru-RU" altLang="ru-RU" sz="2400">
              <a:latin typeface="Arial" pitchFamily="34" charset="0"/>
              <a:cs typeface="Arial" pitchFamily="34" charset="0"/>
            </a:endParaRPr>
          </a:p>
          <a:p>
            <a:pPr>
              <a:lnSpc>
                <a:spcPct val="120000"/>
              </a:lnSpc>
              <a:spcBef>
                <a:spcPct val="25000"/>
              </a:spcBef>
              <a:buClr>
                <a:srgbClr val="0099CC"/>
              </a:buClr>
              <a:buFont typeface="Arial" pitchFamily="34" charset="0"/>
              <a:buNone/>
            </a:pPr>
            <a:r>
              <a:rPr lang="ru-RU" altLang="ru-RU">
                <a:latin typeface="Arial" pitchFamily="34" charset="0"/>
                <a:cs typeface="Arial" pitchFamily="34" charset="0"/>
              </a:rPr>
              <a:t>из справочника «Иммунопрофилактика-2009»</a:t>
            </a:r>
            <a:endParaRPr lang="en-GB" altLang="ru-RU">
              <a:latin typeface="Arial" pitchFamily="34" charset="0"/>
              <a:cs typeface="Arial" pitchFamily="34" charset="0"/>
            </a:endParaRPr>
          </a:p>
        </p:txBody>
      </p:sp>
      <p:pic>
        <p:nvPicPr>
          <p:cNvPr id="423940" name="Picture 4" descr="i?id=111912777&amp;tov=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479925"/>
            <a:ext cx="1252538"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0333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idx="4294967295"/>
          </p:nvPr>
        </p:nvSpPr>
        <p:spPr>
          <a:xfrm>
            <a:off x="404813" y="184150"/>
            <a:ext cx="8513762" cy="1081088"/>
          </a:xfrm>
        </p:spPr>
        <p:txBody>
          <a:bodyPr lIns="86413" tIns="43206" rIns="86413" bIns="43206" anchor="t">
            <a:noAutofit/>
          </a:bodyPr>
          <a:lstStyle/>
          <a:p>
            <a:pPr eaLnBrk="1" hangingPunct="1"/>
            <a:r>
              <a:rPr lang="ru-RU" altLang="ru-RU" sz="2000" b="1" dirty="0" err="1" smtClean="0"/>
              <a:t>Иммунодефицитные</a:t>
            </a:r>
            <a:r>
              <a:rPr lang="ru-RU" altLang="ru-RU" sz="2000" b="1" dirty="0" smtClean="0"/>
              <a:t> состояния.</a:t>
            </a:r>
            <a:br>
              <a:rPr lang="ru-RU" altLang="ru-RU" sz="2000" b="1" dirty="0" smtClean="0"/>
            </a:br>
            <a:r>
              <a:rPr lang="ru-RU" altLang="ru-RU" sz="2000" b="1" dirty="0" smtClean="0">
                <a:solidFill>
                  <a:schemeClr val="tx1"/>
                </a:solidFill>
              </a:rPr>
              <a:t>Состояниями, заставляющими думать о первичном иммунодефиците, являются:</a:t>
            </a:r>
            <a:r>
              <a:rPr lang="ru-RU" altLang="ru-RU" sz="2000" b="1" dirty="0" smtClean="0"/>
              <a:t/>
            </a:r>
            <a:br>
              <a:rPr lang="ru-RU" altLang="ru-RU" sz="2000" b="1" dirty="0" smtClean="0"/>
            </a:br>
            <a:endParaRPr lang="ru-RU" altLang="ru-RU" sz="2000" b="1" dirty="0" smtClean="0"/>
          </a:p>
        </p:txBody>
      </p:sp>
      <p:sp>
        <p:nvSpPr>
          <p:cNvPr id="436227" name="Rectangle 3"/>
          <p:cNvSpPr>
            <a:spLocks noGrp="1" noChangeArrowheads="1"/>
          </p:cNvSpPr>
          <p:nvPr>
            <p:ph type="body" idx="4294967295"/>
          </p:nvPr>
        </p:nvSpPr>
        <p:spPr>
          <a:xfrm>
            <a:off x="207963" y="1308100"/>
            <a:ext cx="8612187" cy="1606550"/>
          </a:xfrm>
        </p:spPr>
        <p:txBody>
          <a:bodyPr lIns="86413" tIns="43206" rIns="86413" bIns="43206"/>
          <a:lstStyle/>
          <a:p>
            <a:pPr eaLnBrk="1" hangingPunct="1"/>
            <a:r>
              <a:rPr lang="ru-RU" altLang="ru-RU" sz="1600" smtClean="0"/>
              <a:t>тяжелое, особенно рецидивирующее гнойное заболевание;    парапроктит, аноректальный свищ;</a:t>
            </a:r>
          </a:p>
          <a:p>
            <a:pPr eaLnBrk="1" hangingPunct="1"/>
            <a:r>
              <a:rPr lang="ru-RU" altLang="ru-RU" sz="1600" smtClean="0"/>
              <a:t>наличие упорного кандидоза полости рта (молочницы) или других слизистых и кожи;</a:t>
            </a:r>
          </a:p>
          <a:p>
            <a:pPr eaLnBrk="1" hangingPunct="1"/>
            <a:r>
              <a:rPr lang="ru-RU" altLang="ru-RU" sz="1600" smtClean="0"/>
              <a:t>пневмоцистная пневмония; упорная экзема, в т.ч. себорейная;</a:t>
            </a:r>
          </a:p>
          <a:p>
            <a:pPr eaLnBrk="1" hangingPunct="1"/>
            <a:r>
              <a:rPr lang="ru-RU" altLang="ru-RU" sz="1600" smtClean="0"/>
              <a:t>тромбоцитопения;   наличие в семье иммунодефицита.</a:t>
            </a:r>
          </a:p>
        </p:txBody>
      </p:sp>
      <p:sp>
        <p:nvSpPr>
          <p:cNvPr id="436228" name="Text Box 5"/>
          <p:cNvSpPr txBox="1">
            <a:spLocks noChangeArrowheads="1"/>
          </p:cNvSpPr>
          <p:nvPr/>
        </p:nvSpPr>
        <p:spPr bwMode="auto">
          <a:xfrm>
            <a:off x="3663950" y="6432550"/>
            <a:ext cx="56705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55" tIns="43228" rIns="86455" bIns="43228">
            <a:spAutoFit/>
          </a:bodyPr>
          <a:lstStyle>
            <a:lvl1pPr defTabSz="865188" eaLnBrk="0" hangingPunct="0">
              <a:defRPr>
                <a:solidFill>
                  <a:schemeClr val="tx1"/>
                </a:solidFill>
                <a:latin typeface="Verdana" pitchFamily="34" charset="0"/>
              </a:defRPr>
            </a:lvl1pPr>
            <a:lvl2pPr marL="703263" indent="-271463" defTabSz="865188" eaLnBrk="0" hangingPunct="0">
              <a:defRPr>
                <a:solidFill>
                  <a:schemeClr val="tx1"/>
                </a:solidFill>
                <a:latin typeface="Verdana" pitchFamily="34" charset="0"/>
              </a:defRPr>
            </a:lvl2pPr>
            <a:lvl3pPr marL="1081088" indent="-215900" defTabSz="865188" eaLnBrk="0" hangingPunct="0">
              <a:defRPr>
                <a:solidFill>
                  <a:schemeClr val="tx1"/>
                </a:solidFill>
                <a:latin typeface="Verdana" pitchFamily="34" charset="0"/>
              </a:defRPr>
            </a:lvl3pPr>
            <a:lvl4pPr marL="1512888" indent="-215900" defTabSz="865188" eaLnBrk="0" hangingPunct="0">
              <a:defRPr>
                <a:solidFill>
                  <a:schemeClr val="tx1"/>
                </a:solidFill>
                <a:latin typeface="Verdana" pitchFamily="34" charset="0"/>
              </a:defRPr>
            </a:lvl4pPr>
            <a:lvl5pPr marL="1944688" indent="-215900" defTabSz="865188" eaLnBrk="0" hangingPunct="0">
              <a:defRPr>
                <a:solidFill>
                  <a:schemeClr val="tx1"/>
                </a:solidFill>
                <a:latin typeface="Verdana" pitchFamily="34" charset="0"/>
              </a:defRPr>
            </a:lvl5pPr>
            <a:lvl6pPr marL="2401888" indent="-215900" defTabSz="865188" eaLnBrk="0" fontAlgn="base" hangingPunct="0">
              <a:spcBef>
                <a:spcPct val="0"/>
              </a:spcBef>
              <a:spcAft>
                <a:spcPct val="0"/>
              </a:spcAft>
              <a:defRPr>
                <a:solidFill>
                  <a:schemeClr val="tx1"/>
                </a:solidFill>
                <a:latin typeface="Verdana" pitchFamily="34" charset="0"/>
              </a:defRPr>
            </a:lvl6pPr>
            <a:lvl7pPr marL="2859088" indent="-215900" defTabSz="865188" eaLnBrk="0" fontAlgn="base" hangingPunct="0">
              <a:spcBef>
                <a:spcPct val="0"/>
              </a:spcBef>
              <a:spcAft>
                <a:spcPct val="0"/>
              </a:spcAft>
              <a:defRPr>
                <a:solidFill>
                  <a:schemeClr val="tx1"/>
                </a:solidFill>
                <a:latin typeface="Verdana" pitchFamily="34" charset="0"/>
              </a:defRPr>
            </a:lvl7pPr>
            <a:lvl8pPr marL="3316288" indent="-215900" defTabSz="865188" eaLnBrk="0" fontAlgn="base" hangingPunct="0">
              <a:spcBef>
                <a:spcPct val="0"/>
              </a:spcBef>
              <a:spcAft>
                <a:spcPct val="0"/>
              </a:spcAft>
              <a:defRPr>
                <a:solidFill>
                  <a:schemeClr val="tx1"/>
                </a:solidFill>
                <a:latin typeface="Verdana" pitchFamily="34" charset="0"/>
              </a:defRPr>
            </a:lvl8pPr>
            <a:lvl9pPr marL="3773488" indent="-215900" defTabSz="865188" eaLnBrk="0" fontAlgn="base" hangingPunct="0">
              <a:spcBef>
                <a:spcPct val="0"/>
              </a:spcBef>
              <a:spcAft>
                <a:spcPct val="0"/>
              </a:spcAft>
              <a:defRPr>
                <a:solidFill>
                  <a:schemeClr val="tx1"/>
                </a:solidFill>
                <a:latin typeface="Verdana" pitchFamily="34" charset="0"/>
              </a:defRPr>
            </a:lvl9pPr>
          </a:lstStyle>
          <a:p>
            <a:pPr>
              <a:spcBef>
                <a:spcPct val="50000"/>
              </a:spcBef>
            </a:pPr>
            <a:r>
              <a:rPr lang="ru-RU" altLang="ru-RU" sz="1100" b="1">
                <a:latin typeface="Arial" pitchFamily="34" charset="0"/>
                <a:cs typeface="Arial" pitchFamily="34" charset="0"/>
              </a:rPr>
              <a:t>Методические указания МУ 3.3.1.1095-02</a:t>
            </a:r>
            <a:br>
              <a:rPr lang="ru-RU" altLang="ru-RU" sz="1100" b="1">
                <a:latin typeface="Arial" pitchFamily="34" charset="0"/>
                <a:cs typeface="Arial" pitchFamily="34" charset="0"/>
              </a:rPr>
            </a:br>
            <a:r>
              <a:rPr lang="ru-RU" altLang="ru-RU" sz="1100" b="1">
                <a:latin typeface="Arial" pitchFamily="34" charset="0"/>
                <a:cs typeface="Arial" pitchFamily="34" charset="0"/>
              </a:rPr>
              <a:t>Медицинские противопоказания к проведению профилактических прививок…</a:t>
            </a:r>
          </a:p>
        </p:txBody>
      </p:sp>
      <p:sp>
        <p:nvSpPr>
          <p:cNvPr id="436229" name="Text Box 6"/>
          <p:cNvSpPr txBox="1">
            <a:spLocks noChangeArrowheads="1"/>
          </p:cNvSpPr>
          <p:nvPr/>
        </p:nvSpPr>
        <p:spPr bwMode="auto">
          <a:xfrm>
            <a:off x="228600" y="2881313"/>
            <a:ext cx="8675688"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55" tIns="43228" rIns="86455" bIns="43228">
            <a:spAutoFit/>
          </a:bodyPr>
          <a:lstStyle>
            <a:lvl1pPr defTabSz="865188" eaLnBrk="0" hangingPunct="0">
              <a:defRPr>
                <a:solidFill>
                  <a:schemeClr val="tx1"/>
                </a:solidFill>
                <a:latin typeface="Verdana" pitchFamily="34" charset="0"/>
              </a:defRPr>
            </a:lvl1pPr>
            <a:lvl2pPr marL="703263" indent="-271463" defTabSz="865188" eaLnBrk="0" hangingPunct="0">
              <a:defRPr>
                <a:solidFill>
                  <a:schemeClr val="tx1"/>
                </a:solidFill>
                <a:latin typeface="Verdana" pitchFamily="34" charset="0"/>
              </a:defRPr>
            </a:lvl2pPr>
            <a:lvl3pPr marL="1081088" indent="-215900" defTabSz="865188" eaLnBrk="0" hangingPunct="0">
              <a:defRPr>
                <a:solidFill>
                  <a:schemeClr val="tx1"/>
                </a:solidFill>
                <a:latin typeface="Verdana" pitchFamily="34" charset="0"/>
              </a:defRPr>
            </a:lvl3pPr>
            <a:lvl4pPr marL="1512888" indent="-215900" defTabSz="865188" eaLnBrk="0" hangingPunct="0">
              <a:defRPr>
                <a:solidFill>
                  <a:schemeClr val="tx1"/>
                </a:solidFill>
                <a:latin typeface="Verdana" pitchFamily="34" charset="0"/>
              </a:defRPr>
            </a:lvl4pPr>
            <a:lvl5pPr marL="1944688" indent="-215900" defTabSz="865188" eaLnBrk="0" hangingPunct="0">
              <a:defRPr>
                <a:solidFill>
                  <a:schemeClr val="tx1"/>
                </a:solidFill>
                <a:latin typeface="Verdana" pitchFamily="34" charset="0"/>
              </a:defRPr>
            </a:lvl5pPr>
            <a:lvl6pPr marL="2401888" indent="-215900" defTabSz="865188" eaLnBrk="0" fontAlgn="base" hangingPunct="0">
              <a:spcBef>
                <a:spcPct val="0"/>
              </a:spcBef>
              <a:spcAft>
                <a:spcPct val="0"/>
              </a:spcAft>
              <a:defRPr>
                <a:solidFill>
                  <a:schemeClr val="tx1"/>
                </a:solidFill>
                <a:latin typeface="Verdana" pitchFamily="34" charset="0"/>
              </a:defRPr>
            </a:lvl6pPr>
            <a:lvl7pPr marL="2859088" indent="-215900" defTabSz="865188" eaLnBrk="0" fontAlgn="base" hangingPunct="0">
              <a:spcBef>
                <a:spcPct val="0"/>
              </a:spcBef>
              <a:spcAft>
                <a:spcPct val="0"/>
              </a:spcAft>
              <a:defRPr>
                <a:solidFill>
                  <a:schemeClr val="tx1"/>
                </a:solidFill>
                <a:latin typeface="Verdana" pitchFamily="34" charset="0"/>
              </a:defRPr>
            </a:lvl7pPr>
            <a:lvl8pPr marL="3316288" indent="-215900" defTabSz="865188" eaLnBrk="0" fontAlgn="base" hangingPunct="0">
              <a:spcBef>
                <a:spcPct val="0"/>
              </a:spcBef>
              <a:spcAft>
                <a:spcPct val="0"/>
              </a:spcAft>
              <a:defRPr>
                <a:solidFill>
                  <a:schemeClr val="tx1"/>
                </a:solidFill>
                <a:latin typeface="Verdana" pitchFamily="34" charset="0"/>
              </a:defRPr>
            </a:lvl8pPr>
            <a:lvl9pPr marL="3773488" indent="-215900" defTabSz="865188" eaLnBrk="0" fontAlgn="base" hangingPunct="0">
              <a:spcBef>
                <a:spcPct val="0"/>
              </a:spcBef>
              <a:spcAft>
                <a:spcPct val="0"/>
              </a:spcAft>
              <a:defRPr>
                <a:solidFill>
                  <a:schemeClr val="tx1"/>
                </a:solidFill>
                <a:latin typeface="Verdana" pitchFamily="34" charset="0"/>
              </a:defRPr>
            </a:lvl9pPr>
          </a:lstStyle>
          <a:p>
            <a:pPr eaLnBrk="1" hangingPunct="1">
              <a:spcBef>
                <a:spcPct val="80000"/>
              </a:spcBef>
              <a:buSzPct val="50000"/>
            </a:pPr>
            <a:r>
              <a:rPr lang="ru-RU" altLang="ru-RU" sz="1500" b="1">
                <a:latin typeface="Arial" pitchFamily="34" charset="0"/>
                <a:cs typeface="Arial" pitchFamily="34" charset="0"/>
              </a:rPr>
              <a:t>Детей с такими состояниями надо обследовать иммунологически и при выявлении иммунодефицита заменить живую вакцину на инактивированную. Также поступают при невозможности проведения обследования. </a:t>
            </a:r>
            <a:endParaRPr lang="ru-RU" altLang="ru-RU" sz="1500">
              <a:latin typeface="Arial" pitchFamily="34" charset="0"/>
              <a:cs typeface="Arial" pitchFamily="34" charset="0"/>
            </a:endParaRPr>
          </a:p>
        </p:txBody>
      </p:sp>
      <p:pic>
        <p:nvPicPr>
          <p:cNvPr id="436230" name="Picture 8" descr="iьь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1475" y="257175"/>
            <a:ext cx="7953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31" name="Text Box 9"/>
          <p:cNvSpPr txBox="1">
            <a:spLocks noChangeArrowheads="1"/>
          </p:cNvSpPr>
          <p:nvPr/>
        </p:nvSpPr>
        <p:spPr bwMode="auto">
          <a:xfrm>
            <a:off x="246063" y="3929063"/>
            <a:ext cx="8648700"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55" tIns="43228" rIns="86455" bIns="43228">
            <a:spAutoFit/>
          </a:bodyPr>
          <a:lstStyle>
            <a:lvl1pPr defTabSz="865188" eaLnBrk="0" hangingPunct="0">
              <a:defRPr>
                <a:solidFill>
                  <a:schemeClr val="tx1"/>
                </a:solidFill>
                <a:latin typeface="Verdana" pitchFamily="34" charset="0"/>
              </a:defRPr>
            </a:lvl1pPr>
            <a:lvl2pPr marL="703263" indent="-271463" defTabSz="865188" eaLnBrk="0" hangingPunct="0">
              <a:defRPr>
                <a:solidFill>
                  <a:schemeClr val="tx1"/>
                </a:solidFill>
                <a:latin typeface="Verdana" pitchFamily="34" charset="0"/>
              </a:defRPr>
            </a:lvl2pPr>
            <a:lvl3pPr marL="1081088" indent="-215900" defTabSz="865188" eaLnBrk="0" hangingPunct="0">
              <a:defRPr>
                <a:solidFill>
                  <a:schemeClr val="tx1"/>
                </a:solidFill>
                <a:latin typeface="Verdana" pitchFamily="34" charset="0"/>
              </a:defRPr>
            </a:lvl3pPr>
            <a:lvl4pPr marL="1512888" indent="-215900" defTabSz="865188" eaLnBrk="0" hangingPunct="0">
              <a:defRPr>
                <a:solidFill>
                  <a:schemeClr val="tx1"/>
                </a:solidFill>
                <a:latin typeface="Verdana" pitchFamily="34" charset="0"/>
              </a:defRPr>
            </a:lvl4pPr>
            <a:lvl5pPr marL="1944688" indent="-215900" defTabSz="865188" eaLnBrk="0" hangingPunct="0">
              <a:defRPr>
                <a:solidFill>
                  <a:schemeClr val="tx1"/>
                </a:solidFill>
                <a:latin typeface="Verdana" pitchFamily="34" charset="0"/>
              </a:defRPr>
            </a:lvl5pPr>
            <a:lvl6pPr marL="2401888" indent="-215900" defTabSz="865188" eaLnBrk="0" fontAlgn="base" hangingPunct="0">
              <a:spcBef>
                <a:spcPct val="0"/>
              </a:spcBef>
              <a:spcAft>
                <a:spcPct val="0"/>
              </a:spcAft>
              <a:defRPr>
                <a:solidFill>
                  <a:schemeClr val="tx1"/>
                </a:solidFill>
                <a:latin typeface="Verdana" pitchFamily="34" charset="0"/>
              </a:defRPr>
            </a:lvl6pPr>
            <a:lvl7pPr marL="2859088" indent="-215900" defTabSz="865188" eaLnBrk="0" fontAlgn="base" hangingPunct="0">
              <a:spcBef>
                <a:spcPct val="0"/>
              </a:spcBef>
              <a:spcAft>
                <a:spcPct val="0"/>
              </a:spcAft>
              <a:defRPr>
                <a:solidFill>
                  <a:schemeClr val="tx1"/>
                </a:solidFill>
                <a:latin typeface="Verdana" pitchFamily="34" charset="0"/>
              </a:defRPr>
            </a:lvl7pPr>
            <a:lvl8pPr marL="3316288" indent="-215900" defTabSz="865188" eaLnBrk="0" fontAlgn="base" hangingPunct="0">
              <a:spcBef>
                <a:spcPct val="0"/>
              </a:spcBef>
              <a:spcAft>
                <a:spcPct val="0"/>
              </a:spcAft>
              <a:defRPr>
                <a:solidFill>
                  <a:schemeClr val="tx1"/>
                </a:solidFill>
                <a:latin typeface="Verdana" pitchFamily="34" charset="0"/>
              </a:defRPr>
            </a:lvl8pPr>
            <a:lvl9pPr marL="3773488" indent="-215900" defTabSz="865188" eaLnBrk="0" fontAlgn="base" hangingPunct="0">
              <a:spcBef>
                <a:spcPct val="0"/>
              </a:spcBef>
              <a:spcAft>
                <a:spcPct val="0"/>
              </a:spcAft>
              <a:defRPr>
                <a:solidFill>
                  <a:schemeClr val="tx1"/>
                </a:solidFill>
                <a:latin typeface="Verdana" pitchFamily="34" charset="0"/>
              </a:defRPr>
            </a:lvl9pPr>
          </a:lstStyle>
          <a:p>
            <a:pPr>
              <a:spcBef>
                <a:spcPct val="50000"/>
              </a:spcBef>
            </a:pPr>
            <a:r>
              <a:rPr lang="ru-RU" altLang="ru-RU" sz="1400" b="1" dirty="0">
                <a:solidFill>
                  <a:srgbClr val="1F60A9"/>
                </a:solidFill>
                <a:latin typeface="Arial" pitchFamily="34" charset="0"/>
                <a:cs typeface="Arial" pitchFamily="34" charset="0"/>
              </a:rPr>
              <a:t>Детей с иммунодефицитом, связанным со злокачественными заболеваниями лимфоидной системы и (или) </a:t>
            </a:r>
            <a:r>
              <a:rPr lang="ru-RU" altLang="ru-RU" sz="1400" b="1" dirty="0" err="1">
                <a:solidFill>
                  <a:srgbClr val="1F60A9"/>
                </a:solidFill>
                <a:latin typeface="Arial" pitchFamily="34" charset="0"/>
                <a:cs typeface="Arial" pitchFamily="34" charset="0"/>
              </a:rPr>
              <a:t>иммуносупрессией</a:t>
            </a:r>
            <a:r>
              <a:rPr lang="ru-RU" altLang="ru-RU" sz="1400" b="1" dirty="0">
                <a:solidFill>
                  <a:srgbClr val="1F60A9"/>
                </a:solidFill>
                <a:latin typeface="Arial" pitchFamily="34" charset="0"/>
                <a:cs typeface="Arial" pitchFamily="34" charset="0"/>
              </a:rPr>
              <a:t> прививают живыми вакцинами после наступления ремиссии, не ранее чем через 3 месяца по окончании </a:t>
            </a:r>
            <a:r>
              <a:rPr lang="ru-RU" altLang="ru-RU" sz="1400" b="1" dirty="0" err="1">
                <a:solidFill>
                  <a:srgbClr val="1F60A9"/>
                </a:solidFill>
                <a:latin typeface="Arial" pitchFamily="34" charset="0"/>
                <a:cs typeface="Arial" pitchFamily="34" charset="0"/>
              </a:rPr>
              <a:t>иммуносупрессивной</a:t>
            </a:r>
            <a:r>
              <a:rPr lang="ru-RU" altLang="ru-RU" sz="1400" b="1" dirty="0">
                <a:solidFill>
                  <a:srgbClr val="1F60A9"/>
                </a:solidFill>
                <a:latin typeface="Arial" pitchFamily="34" charset="0"/>
                <a:cs typeface="Arial" pitchFamily="34" charset="0"/>
              </a:rPr>
              <a:t> терапии. </a:t>
            </a:r>
          </a:p>
          <a:p>
            <a:pPr>
              <a:spcBef>
                <a:spcPct val="50000"/>
              </a:spcBef>
            </a:pPr>
            <a:r>
              <a:rPr lang="ru-RU" altLang="ru-RU" sz="1400" b="1" dirty="0">
                <a:solidFill>
                  <a:srgbClr val="1F60A9"/>
                </a:solidFill>
                <a:latin typeface="Arial" pitchFamily="34" charset="0"/>
                <a:cs typeface="Arial" pitchFamily="34" charset="0"/>
              </a:rPr>
              <a:t>Детям от инфицированных ВИЧ матерей оральную </a:t>
            </a:r>
            <a:r>
              <a:rPr lang="ru-RU" altLang="ru-RU" sz="1400" b="1" dirty="0" err="1">
                <a:solidFill>
                  <a:srgbClr val="1F60A9"/>
                </a:solidFill>
                <a:latin typeface="Arial" pitchFamily="34" charset="0"/>
                <a:cs typeface="Arial" pitchFamily="34" charset="0"/>
              </a:rPr>
              <a:t>полиовакцину</a:t>
            </a:r>
            <a:r>
              <a:rPr lang="ru-RU" altLang="ru-RU" sz="1400" b="1" dirty="0">
                <a:solidFill>
                  <a:srgbClr val="1F60A9"/>
                </a:solidFill>
                <a:latin typeface="Arial" pitchFamily="34" charset="0"/>
                <a:cs typeface="Arial" pitchFamily="34" charset="0"/>
              </a:rPr>
              <a:t> (ОПВ) следует заменить на инактивированную (ИПВ). Коревую и другие живые вакцины этим детям вводят, несмотря на риск выраженной реакции, поскольку корь у инфицированных ВИЧ течет очень тяжело.</a:t>
            </a:r>
          </a:p>
          <a:p>
            <a:pPr>
              <a:spcBef>
                <a:spcPct val="50000"/>
              </a:spcBef>
            </a:pPr>
            <a:r>
              <a:rPr lang="ru-RU" altLang="ru-RU" sz="1400" b="1" dirty="0">
                <a:solidFill>
                  <a:srgbClr val="1F60A9"/>
                </a:solidFill>
                <a:latin typeface="Arial" pitchFamily="34" charset="0"/>
                <a:cs typeface="Arial" pitchFamily="34" charset="0"/>
              </a:rPr>
              <a:t>Инактивированные вакцины детям со всеми формами иммунодефицита вводят как обычно, у них целесообразно оценить иммунный ответ и ввести дополнительную дозу вакцины в случае его слабой выраженности.</a:t>
            </a:r>
          </a:p>
        </p:txBody>
      </p:sp>
      <p:sp>
        <p:nvSpPr>
          <p:cNvPr id="8" name="Text Box 8"/>
          <p:cNvSpPr txBox="1">
            <a:spLocks noChangeArrowheads="1"/>
          </p:cNvSpPr>
          <p:nvPr/>
        </p:nvSpPr>
        <p:spPr bwMode="auto">
          <a:xfrm>
            <a:off x="246063" y="3929063"/>
            <a:ext cx="8655051" cy="2310986"/>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455" tIns="43228" rIns="86455" bIns="43228">
            <a:spAutoFit/>
          </a:bodyPr>
          <a:lstStyle>
            <a:lvl1pPr defTabSz="865188" eaLnBrk="0" hangingPunct="0">
              <a:defRPr>
                <a:solidFill>
                  <a:schemeClr val="tx1"/>
                </a:solidFill>
                <a:latin typeface="Verdana" pitchFamily="34" charset="0"/>
              </a:defRPr>
            </a:lvl1pPr>
            <a:lvl2pPr marL="703263" indent="-271463" defTabSz="865188" eaLnBrk="0" hangingPunct="0">
              <a:defRPr>
                <a:solidFill>
                  <a:schemeClr val="tx1"/>
                </a:solidFill>
                <a:latin typeface="Verdana" pitchFamily="34" charset="0"/>
              </a:defRPr>
            </a:lvl2pPr>
            <a:lvl3pPr marL="1081088" indent="-215900" defTabSz="865188" eaLnBrk="0" hangingPunct="0">
              <a:defRPr>
                <a:solidFill>
                  <a:schemeClr val="tx1"/>
                </a:solidFill>
                <a:latin typeface="Verdana" pitchFamily="34" charset="0"/>
              </a:defRPr>
            </a:lvl3pPr>
            <a:lvl4pPr marL="1512888" indent="-215900" defTabSz="865188" eaLnBrk="0" hangingPunct="0">
              <a:defRPr>
                <a:solidFill>
                  <a:schemeClr val="tx1"/>
                </a:solidFill>
                <a:latin typeface="Verdana" pitchFamily="34" charset="0"/>
              </a:defRPr>
            </a:lvl4pPr>
            <a:lvl5pPr marL="1944688" indent="-215900" defTabSz="865188" eaLnBrk="0" hangingPunct="0">
              <a:defRPr>
                <a:solidFill>
                  <a:schemeClr val="tx1"/>
                </a:solidFill>
                <a:latin typeface="Verdana" pitchFamily="34" charset="0"/>
              </a:defRPr>
            </a:lvl5pPr>
            <a:lvl6pPr marL="2401888" indent="-215900" defTabSz="865188" eaLnBrk="0" fontAlgn="base" hangingPunct="0">
              <a:spcBef>
                <a:spcPct val="0"/>
              </a:spcBef>
              <a:spcAft>
                <a:spcPct val="0"/>
              </a:spcAft>
              <a:defRPr>
                <a:solidFill>
                  <a:schemeClr val="tx1"/>
                </a:solidFill>
                <a:latin typeface="Verdana" pitchFamily="34" charset="0"/>
              </a:defRPr>
            </a:lvl6pPr>
            <a:lvl7pPr marL="2859088" indent="-215900" defTabSz="865188" eaLnBrk="0" fontAlgn="base" hangingPunct="0">
              <a:spcBef>
                <a:spcPct val="0"/>
              </a:spcBef>
              <a:spcAft>
                <a:spcPct val="0"/>
              </a:spcAft>
              <a:defRPr>
                <a:solidFill>
                  <a:schemeClr val="tx1"/>
                </a:solidFill>
                <a:latin typeface="Verdana" pitchFamily="34" charset="0"/>
              </a:defRPr>
            </a:lvl7pPr>
            <a:lvl8pPr marL="3316288" indent="-215900" defTabSz="865188" eaLnBrk="0" fontAlgn="base" hangingPunct="0">
              <a:spcBef>
                <a:spcPct val="0"/>
              </a:spcBef>
              <a:spcAft>
                <a:spcPct val="0"/>
              </a:spcAft>
              <a:defRPr>
                <a:solidFill>
                  <a:schemeClr val="tx1"/>
                </a:solidFill>
                <a:latin typeface="Verdana" pitchFamily="34" charset="0"/>
              </a:defRPr>
            </a:lvl8pPr>
            <a:lvl9pPr marL="3773488" indent="-215900" defTabSz="865188" eaLnBrk="0" fontAlgn="base" hangingPunct="0">
              <a:spcBef>
                <a:spcPct val="0"/>
              </a:spcBef>
              <a:spcAft>
                <a:spcPct val="0"/>
              </a:spcAft>
              <a:defRPr>
                <a:solidFill>
                  <a:schemeClr val="tx1"/>
                </a:solidFill>
                <a:latin typeface="Verdana" pitchFamily="34" charset="0"/>
              </a:defRPr>
            </a:lvl9pPr>
          </a:lstStyle>
          <a:p>
            <a:pPr>
              <a:spcBef>
                <a:spcPct val="50000"/>
              </a:spcBef>
            </a:pPr>
            <a:r>
              <a:rPr lang="ru-RU" altLang="ru-RU" sz="1700" b="1" dirty="0">
                <a:solidFill>
                  <a:schemeClr val="bg1"/>
                </a:solidFill>
                <a:latin typeface="Arial" pitchFamily="34" charset="0"/>
                <a:cs typeface="Arial" pitchFamily="34" charset="0"/>
              </a:rPr>
              <a:t>Неправомерен отказ от вакцинации ребенка без соответствующей клинической картины, у которого выявлены отклонения показателей иммунного статуса, не достигающих уровней, характерных для конкретного </a:t>
            </a:r>
            <a:r>
              <a:rPr lang="ru-RU" altLang="ru-RU" sz="1700" b="1" dirty="0" err="1">
                <a:solidFill>
                  <a:schemeClr val="bg1"/>
                </a:solidFill>
                <a:latin typeface="Arial" pitchFamily="34" charset="0"/>
                <a:cs typeface="Arial" pitchFamily="34" charset="0"/>
              </a:rPr>
              <a:t>иммунодефицитного</a:t>
            </a:r>
            <a:r>
              <a:rPr lang="ru-RU" altLang="ru-RU" sz="1700" b="1" dirty="0">
                <a:solidFill>
                  <a:schemeClr val="bg1"/>
                </a:solidFill>
                <a:latin typeface="Arial" pitchFamily="34" charset="0"/>
                <a:cs typeface="Arial" pitchFamily="34" charset="0"/>
              </a:rPr>
              <a:t> состояния. </a:t>
            </a:r>
          </a:p>
          <a:p>
            <a:pPr>
              <a:spcBef>
                <a:spcPct val="50000"/>
              </a:spcBef>
            </a:pPr>
            <a:r>
              <a:rPr lang="ru-RU" altLang="ru-RU" sz="1700" b="1" dirty="0">
                <a:solidFill>
                  <a:schemeClr val="bg1"/>
                </a:solidFill>
                <a:latin typeface="Arial" pitchFamily="34" charset="0"/>
                <a:cs typeface="Arial" pitchFamily="34" charset="0"/>
              </a:rPr>
              <a:t>Нерезкое снижение уровней сывороточных иммуноглобулинов, изменения в соотношении лимфоцитов, снижение численности Т-клеток и т.д. возникают при различных состояниях, не сопровождаясь соответствующими клиническими проявлениями. </a:t>
            </a:r>
          </a:p>
        </p:txBody>
      </p:sp>
    </p:spTree>
    <p:extLst>
      <p:ext uri="{BB962C8B-B14F-4D97-AF65-F5344CB8AC3E}">
        <p14:creationId xmlns:p14="http://schemas.microsoft.com/office/powerpoint/2010/main" val="6420512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3394" name="Rectangle 2"/>
          <p:cNvSpPr>
            <a:spLocks noGrp="1" noChangeArrowheads="1"/>
          </p:cNvSpPr>
          <p:nvPr>
            <p:ph type="title" idx="4294967295"/>
          </p:nvPr>
        </p:nvSpPr>
        <p:spPr>
          <a:xfrm>
            <a:off x="2838450" y="327025"/>
            <a:ext cx="5969000" cy="84772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lIns="86413" tIns="43206" rIns="86413" bIns="43206" anchor="t">
            <a:normAutofit/>
          </a:bodyPr>
          <a:lstStyle/>
          <a:p>
            <a:pPr algn="ctr" eaLnBrk="1" hangingPunct="1"/>
            <a:r>
              <a:rPr lang="ru-RU" altLang="ru-RU" sz="2400" b="1" dirty="0" smtClean="0"/>
              <a:t>Перенесенные в первом полугодии заболевания и недоношенность</a:t>
            </a:r>
            <a:endParaRPr lang="fr-FR" altLang="ru-RU" sz="2400" b="1" dirty="0" smtClean="0"/>
          </a:p>
        </p:txBody>
      </p:sp>
      <p:sp>
        <p:nvSpPr>
          <p:cNvPr id="443395" name="Rectangle 3"/>
          <p:cNvSpPr>
            <a:spLocks noGrp="1" noChangeArrowheads="1"/>
          </p:cNvSpPr>
          <p:nvPr>
            <p:ph type="body" idx="4294967295"/>
          </p:nvPr>
        </p:nvSpPr>
        <p:spPr>
          <a:xfrm>
            <a:off x="1025525" y="2025650"/>
            <a:ext cx="7416800" cy="1268413"/>
          </a:xfrm>
        </p:spPr>
        <p:txBody>
          <a:bodyPr lIns="86413" tIns="43206" rIns="86413" bIns="43206">
            <a:normAutofit fontScale="92500"/>
          </a:bodyPr>
          <a:lstStyle/>
          <a:p>
            <a:pPr marL="576263" indent="-576263" eaLnBrk="1" hangingPunct="1">
              <a:lnSpc>
                <a:spcPct val="110000"/>
              </a:lnSpc>
              <a:buSzPct val="40000"/>
              <a:buFont typeface="Wingdings" pitchFamily="2" charset="2"/>
              <a:buNone/>
            </a:pPr>
            <a:r>
              <a:rPr lang="ru-RU" altLang="ru-RU" sz="2600" b="1" dirty="0" smtClean="0"/>
              <a:t> </a:t>
            </a:r>
            <a:r>
              <a:rPr lang="ru-RU" altLang="ru-RU" sz="1800" b="1" dirty="0" smtClean="0"/>
              <a:t>Дети первых месяцев жизни, перенесшие тяжелые заболевания (сепсис, гемолитическую анемию, пневмонию, болезнь гиалиновых мембран и др.) и поправившиеся от них, </a:t>
            </a:r>
            <a:r>
              <a:rPr lang="ru-RU" altLang="ru-RU" sz="1800" b="1" i="1" dirty="0" smtClean="0">
                <a:solidFill>
                  <a:srgbClr val="CC0066"/>
                </a:solidFill>
              </a:rPr>
              <a:t>вакцинируются в обычном порядке</a:t>
            </a:r>
            <a:r>
              <a:rPr lang="ru-RU" altLang="ru-RU" sz="1800" b="1" dirty="0" smtClean="0"/>
              <a:t>.</a:t>
            </a:r>
            <a:endParaRPr lang="en-US" altLang="ru-RU" sz="1800" b="1" dirty="0" smtClean="0"/>
          </a:p>
        </p:txBody>
      </p:sp>
      <p:sp>
        <p:nvSpPr>
          <p:cNvPr id="443396" name="Rectangle 4"/>
          <p:cNvSpPr>
            <a:spLocks noGrp="1" noChangeArrowheads="1"/>
          </p:cNvSpPr>
          <p:nvPr>
            <p:ph type="title" idx="4294967295"/>
          </p:nvPr>
        </p:nvSpPr>
        <p:spPr>
          <a:xfrm>
            <a:off x="3059113" y="3500438"/>
            <a:ext cx="5489575" cy="471487"/>
          </a:xfrm>
          <a:noFill/>
        </p:spPr>
        <p:txBody>
          <a:bodyPr lIns="86413" tIns="43206" rIns="86413" bIns="43206" anchor="t"/>
          <a:lstStyle/>
          <a:p>
            <a:pPr algn="r" eaLnBrk="1" hangingPunct="1"/>
            <a:r>
              <a:rPr lang="ru-RU" altLang="ru-RU" sz="1200" b="1" dirty="0" smtClean="0">
                <a:solidFill>
                  <a:schemeClr val="tx1"/>
                </a:solidFill>
              </a:rPr>
              <a:t>Методические указания МУ 3.3.1.1123-02</a:t>
            </a:r>
            <a:r>
              <a:rPr lang="ru-RU" altLang="ru-RU" sz="1700" b="1" dirty="0" smtClean="0">
                <a:solidFill>
                  <a:schemeClr val="tx1"/>
                </a:solidFill>
              </a:rPr>
              <a:t/>
            </a:r>
            <a:br>
              <a:rPr lang="ru-RU" altLang="ru-RU" sz="1700" b="1" dirty="0" smtClean="0">
                <a:solidFill>
                  <a:schemeClr val="tx1"/>
                </a:solidFill>
              </a:rPr>
            </a:br>
            <a:r>
              <a:rPr lang="ru-RU" altLang="ru-RU" sz="1200" b="1" dirty="0" smtClean="0">
                <a:solidFill>
                  <a:schemeClr val="tx1"/>
                </a:solidFill>
              </a:rPr>
              <a:t>Мониторинг поствакцинальных осложнений и их профилактика</a:t>
            </a:r>
          </a:p>
        </p:txBody>
      </p:sp>
      <p:sp>
        <p:nvSpPr>
          <p:cNvPr id="443397" name="Rectangle 5"/>
          <p:cNvSpPr>
            <a:spLocks noGrp="1" noChangeArrowheads="1"/>
          </p:cNvSpPr>
          <p:nvPr>
            <p:ph type="body" idx="4294967295"/>
          </p:nvPr>
        </p:nvSpPr>
        <p:spPr>
          <a:xfrm>
            <a:off x="492125" y="3789363"/>
            <a:ext cx="8253413" cy="2549525"/>
          </a:xfrm>
          <a:noFill/>
        </p:spPr>
        <p:txBody>
          <a:bodyPr lIns="86413" tIns="43206" rIns="86413" bIns="43206">
            <a:normAutofit lnSpcReduction="10000"/>
          </a:bodyPr>
          <a:lstStyle/>
          <a:p>
            <a:pPr marL="0" indent="0" eaLnBrk="1" hangingPunct="1">
              <a:buSzPct val="40000"/>
              <a:buFont typeface="Wingdings" pitchFamily="2" charset="2"/>
              <a:buNone/>
            </a:pPr>
            <a:r>
              <a:rPr lang="ru-RU" altLang="ru-RU" b="1" dirty="0" smtClean="0"/>
              <a:t> </a:t>
            </a:r>
            <a:r>
              <a:rPr lang="ru-RU" altLang="ru-RU" sz="1800" b="1" i="1" dirty="0" smtClean="0"/>
              <a:t>Отвод от всех прививок на полгода-год для детей только на том основании, что в неонатальном периоде у них наблюдалась та или иная патология</a:t>
            </a:r>
            <a:r>
              <a:rPr lang="ru-RU" altLang="ru-RU" sz="1800" i="1" dirty="0" smtClean="0"/>
              <a:t>, </a:t>
            </a:r>
            <a:r>
              <a:rPr lang="ru-RU" altLang="ru-RU" sz="1800" i="1" dirty="0" err="1" smtClean="0">
                <a:solidFill>
                  <a:srgbClr val="CC0066"/>
                </a:solidFill>
              </a:rPr>
              <a:t>необоснован</a:t>
            </a:r>
            <a:r>
              <a:rPr lang="ru-RU" altLang="ru-RU" sz="1800" i="1" dirty="0" smtClean="0"/>
              <a:t>.</a:t>
            </a:r>
          </a:p>
          <a:p>
            <a:pPr marL="0" indent="0" eaLnBrk="1" hangingPunct="1">
              <a:buSzPct val="40000"/>
            </a:pPr>
            <a:r>
              <a:rPr lang="ru-RU" altLang="ru-RU" sz="1800" b="1" dirty="0" smtClean="0"/>
              <a:t> Недоношенные дети дают адекватный ответ на вакцинацию, а частота реакций и осложнений у них даже несколько ниже, чем у доношенных. Поэтому, </a:t>
            </a:r>
            <a:r>
              <a:rPr lang="ru-RU" altLang="ru-RU" sz="1800" b="1" i="1" dirty="0" smtClean="0">
                <a:solidFill>
                  <a:srgbClr val="CC0066"/>
                </a:solidFill>
              </a:rPr>
              <a:t>недоношенные дети прививаются всеми вакцинами после стабилизации их состояния</a:t>
            </a:r>
            <a:r>
              <a:rPr lang="ru-RU" altLang="ru-RU" sz="1800" b="1" dirty="0" smtClean="0"/>
              <a:t> на фоне адекватной прибавки веса и при исключении противопоказаний.</a:t>
            </a:r>
            <a:endParaRPr lang="ru-RU" altLang="ru-RU" sz="1800" dirty="0" smtClean="0"/>
          </a:p>
        </p:txBody>
      </p:sp>
      <p:sp>
        <p:nvSpPr>
          <p:cNvPr id="443398" name="Rectangle 7"/>
          <p:cNvSpPr>
            <a:spLocks noGrp="1" noChangeArrowheads="1"/>
          </p:cNvSpPr>
          <p:nvPr>
            <p:ph type="title" idx="4294967295"/>
          </p:nvPr>
        </p:nvSpPr>
        <p:spPr>
          <a:xfrm>
            <a:off x="3190875" y="6278563"/>
            <a:ext cx="5489575" cy="471487"/>
          </a:xfrm>
          <a:noFill/>
        </p:spPr>
        <p:txBody>
          <a:bodyPr lIns="86413" tIns="43206" rIns="86413" bIns="43206" anchor="t"/>
          <a:lstStyle/>
          <a:p>
            <a:pPr algn="r" eaLnBrk="1" hangingPunct="1"/>
            <a:r>
              <a:rPr lang="ru-RU" altLang="ru-RU" sz="1200" b="1" dirty="0" smtClean="0">
                <a:solidFill>
                  <a:schemeClr val="tx1"/>
                </a:solidFill>
              </a:rPr>
              <a:t>Методические указания МУ 3.3.1.1123-02</a:t>
            </a:r>
            <a:br>
              <a:rPr lang="ru-RU" altLang="ru-RU" sz="1200" b="1" dirty="0" smtClean="0">
                <a:solidFill>
                  <a:schemeClr val="tx1"/>
                </a:solidFill>
              </a:rPr>
            </a:br>
            <a:r>
              <a:rPr lang="ru-RU" altLang="ru-RU" sz="1200" b="1" dirty="0" smtClean="0">
                <a:solidFill>
                  <a:schemeClr val="tx1"/>
                </a:solidFill>
              </a:rPr>
              <a:t>Мониторинг поствакцинальных осложнений и их профилактика</a:t>
            </a:r>
          </a:p>
        </p:txBody>
      </p:sp>
      <p:pic>
        <p:nvPicPr>
          <p:cNvPr id="443399" name="Picture 9" descr="Картинка 500 из 59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200025"/>
            <a:ext cx="22891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254340"/>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idx="4294967295"/>
          </p:nvPr>
        </p:nvSpPr>
        <p:spPr/>
        <p:txBody>
          <a:bodyPr lIns="86413" tIns="43206" rIns="86413" bIns="43206" anchor="t"/>
          <a:lstStyle/>
          <a:p>
            <a:pPr eaLnBrk="1" hangingPunct="1"/>
            <a:r>
              <a:rPr lang="ru-RU" altLang="ru-RU" sz="2000" b="1" smtClean="0"/>
              <a:t>Хронические болезни</a:t>
            </a:r>
            <a:r>
              <a:rPr lang="ru-RU" altLang="ru-RU" smtClean="0"/>
              <a:t> </a:t>
            </a:r>
          </a:p>
        </p:txBody>
      </p:sp>
      <p:sp>
        <p:nvSpPr>
          <p:cNvPr id="447491" name="Rectangle 3"/>
          <p:cNvSpPr>
            <a:spLocks noGrp="1" noChangeArrowheads="1"/>
          </p:cNvSpPr>
          <p:nvPr>
            <p:ph type="body" idx="4294967295"/>
          </p:nvPr>
        </p:nvSpPr>
        <p:spPr>
          <a:xfrm>
            <a:off x="273050" y="2798763"/>
            <a:ext cx="8386763" cy="3638550"/>
          </a:xfrm>
        </p:spPr>
        <p:txBody>
          <a:bodyPr lIns="86413" tIns="43206" rIns="86413" bIns="43206">
            <a:normAutofit/>
          </a:bodyPr>
          <a:lstStyle/>
          <a:p>
            <a:pPr eaLnBrk="1" hangingPunct="1">
              <a:buFont typeface="Wingdings" pitchFamily="2" charset="2"/>
              <a:buNone/>
            </a:pPr>
            <a:r>
              <a:rPr lang="ru-RU" altLang="ru-RU" sz="2000" b="1" dirty="0" smtClean="0"/>
              <a:t>Неправомерен и термин "</a:t>
            </a:r>
            <a:r>
              <a:rPr lang="ru-RU" altLang="ru-RU" sz="2000" b="1" i="1" dirty="0" smtClean="0">
                <a:solidFill>
                  <a:srgbClr val="CC0066"/>
                </a:solidFill>
              </a:rPr>
              <a:t>подготовка к вакцинации</a:t>
            </a:r>
            <a:r>
              <a:rPr lang="ru-RU" altLang="ru-RU" sz="2000" b="1" dirty="0" smtClean="0"/>
              <a:t>", используемый нередко при назначении витаминов, "общеукрепляющих" и других подобных средств "ослабленному ребенку"; в отсутствие обострения хронической болезни </a:t>
            </a:r>
            <a:r>
              <a:rPr lang="ru-RU" altLang="ru-RU" sz="2000" b="1" i="1" dirty="0" smtClean="0">
                <a:solidFill>
                  <a:srgbClr val="CC0066"/>
                </a:solidFill>
              </a:rPr>
              <a:t>следует провести вакцинацию</a:t>
            </a:r>
            <a:r>
              <a:rPr lang="ru-RU" altLang="ru-RU" sz="2000" b="1" dirty="0" smtClean="0"/>
              <a:t>, назначив необходимые средства.</a:t>
            </a:r>
          </a:p>
          <a:p>
            <a:pPr eaLnBrk="1" hangingPunct="1">
              <a:buFont typeface="Wingdings" pitchFamily="2" charset="2"/>
              <a:buNone/>
            </a:pPr>
            <a:r>
              <a:rPr lang="ru-RU" altLang="ru-RU" sz="2000" b="1" dirty="0" smtClean="0"/>
              <a:t>Детей с гемофилией из-за опасности кровотечения вакцинируют подкожно в область, где можно прижать место инъекции (например, тыл стопы или кисти). Внутримышечное введение АКДС (что предпочтительно) осуществляют в мышцы дорзальной поверхности предплечья. </a:t>
            </a:r>
          </a:p>
        </p:txBody>
      </p:sp>
      <p:sp>
        <p:nvSpPr>
          <p:cNvPr id="447492" name="Text Box 5"/>
          <p:cNvSpPr txBox="1">
            <a:spLocks noChangeArrowheads="1"/>
          </p:cNvSpPr>
          <p:nvPr/>
        </p:nvSpPr>
        <p:spPr bwMode="auto">
          <a:xfrm>
            <a:off x="3409950" y="6156325"/>
            <a:ext cx="5480050"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55" tIns="43228" rIns="86455" bIns="43228">
            <a:spAutoFit/>
          </a:bodyPr>
          <a:lstStyle>
            <a:lvl1pPr defTabSz="865188" eaLnBrk="0" hangingPunct="0">
              <a:defRPr>
                <a:solidFill>
                  <a:schemeClr val="tx1"/>
                </a:solidFill>
                <a:latin typeface="Verdana" pitchFamily="34" charset="0"/>
              </a:defRPr>
            </a:lvl1pPr>
            <a:lvl2pPr marL="703263" indent="-271463" defTabSz="865188" eaLnBrk="0" hangingPunct="0">
              <a:defRPr>
                <a:solidFill>
                  <a:schemeClr val="tx1"/>
                </a:solidFill>
                <a:latin typeface="Verdana" pitchFamily="34" charset="0"/>
              </a:defRPr>
            </a:lvl2pPr>
            <a:lvl3pPr marL="1081088" indent="-215900" defTabSz="865188" eaLnBrk="0" hangingPunct="0">
              <a:defRPr>
                <a:solidFill>
                  <a:schemeClr val="tx1"/>
                </a:solidFill>
                <a:latin typeface="Verdana" pitchFamily="34" charset="0"/>
              </a:defRPr>
            </a:lvl3pPr>
            <a:lvl4pPr marL="1512888" indent="-215900" defTabSz="865188" eaLnBrk="0" hangingPunct="0">
              <a:defRPr>
                <a:solidFill>
                  <a:schemeClr val="tx1"/>
                </a:solidFill>
                <a:latin typeface="Verdana" pitchFamily="34" charset="0"/>
              </a:defRPr>
            </a:lvl4pPr>
            <a:lvl5pPr marL="1944688" indent="-215900" defTabSz="865188" eaLnBrk="0" hangingPunct="0">
              <a:defRPr>
                <a:solidFill>
                  <a:schemeClr val="tx1"/>
                </a:solidFill>
                <a:latin typeface="Verdana" pitchFamily="34" charset="0"/>
              </a:defRPr>
            </a:lvl5pPr>
            <a:lvl6pPr marL="2401888" indent="-215900" defTabSz="865188" eaLnBrk="0" fontAlgn="base" hangingPunct="0">
              <a:spcBef>
                <a:spcPct val="0"/>
              </a:spcBef>
              <a:spcAft>
                <a:spcPct val="0"/>
              </a:spcAft>
              <a:defRPr>
                <a:solidFill>
                  <a:schemeClr val="tx1"/>
                </a:solidFill>
                <a:latin typeface="Verdana" pitchFamily="34" charset="0"/>
              </a:defRPr>
            </a:lvl6pPr>
            <a:lvl7pPr marL="2859088" indent="-215900" defTabSz="865188" eaLnBrk="0" fontAlgn="base" hangingPunct="0">
              <a:spcBef>
                <a:spcPct val="0"/>
              </a:spcBef>
              <a:spcAft>
                <a:spcPct val="0"/>
              </a:spcAft>
              <a:defRPr>
                <a:solidFill>
                  <a:schemeClr val="tx1"/>
                </a:solidFill>
                <a:latin typeface="Verdana" pitchFamily="34" charset="0"/>
              </a:defRPr>
            </a:lvl7pPr>
            <a:lvl8pPr marL="3316288" indent="-215900" defTabSz="865188" eaLnBrk="0" fontAlgn="base" hangingPunct="0">
              <a:spcBef>
                <a:spcPct val="0"/>
              </a:spcBef>
              <a:spcAft>
                <a:spcPct val="0"/>
              </a:spcAft>
              <a:defRPr>
                <a:solidFill>
                  <a:schemeClr val="tx1"/>
                </a:solidFill>
                <a:latin typeface="Verdana" pitchFamily="34" charset="0"/>
              </a:defRPr>
            </a:lvl8pPr>
            <a:lvl9pPr marL="3773488" indent="-215900" defTabSz="865188" eaLnBrk="0" fontAlgn="base" hangingPunct="0">
              <a:spcBef>
                <a:spcPct val="0"/>
              </a:spcBef>
              <a:spcAft>
                <a:spcPct val="0"/>
              </a:spcAft>
              <a:defRPr>
                <a:solidFill>
                  <a:schemeClr val="tx1"/>
                </a:solidFill>
                <a:latin typeface="Verdana" pitchFamily="34" charset="0"/>
              </a:defRPr>
            </a:lvl9pPr>
          </a:lstStyle>
          <a:p>
            <a:pPr algn="r">
              <a:spcBef>
                <a:spcPct val="50000"/>
              </a:spcBef>
            </a:pPr>
            <a:r>
              <a:rPr lang="ru-RU" altLang="ru-RU" sz="1100">
                <a:latin typeface="Arial" pitchFamily="34" charset="0"/>
                <a:cs typeface="Arial" pitchFamily="34" charset="0"/>
              </a:rPr>
              <a:t>Методические указания МУ 3.3.1.1095-02</a:t>
            </a:r>
            <a:br>
              <a:rPr lang="ru-RU" altLang="ru-RU" sz="1100">
                <a:latin typeface="Arial" pitchFamily="34" charset="0"/>
                <a:cs typeface="Arial" pitchFamily="34" charset="0"/>
              </a:rPr>
            </a:br>
            <a:r>
              <a:rPr lang="ru-RU" altLang="ru-RU" sz="1100">
                <a:latin typeface="Arial" pitchFamily="34" charset="0"/>
                <a:cs typeface="Arial" pitchFamily="34" charset="0"/>
              </a:rPr>
              <a:t>Медицинские противопоказания к проведению профилактических прививок…</a:t>
            </a:r>
          </a:p>
        </p:txBody>
      </p:sp>
      <p:sp>
        <p:nvSpPr>
          <p:cNvPr id="447493" name="Text Box 6"/>
          <p:cNvSpPr txBox="1">
            <a:spLocks noChangeArrowheads="1"/>
          </p:cNvSpPr>
          <p:nvPr/>
        </p:nvSpPr>
        <p:spPr bwMode="auto">
          <a:xfrm>
            <a:off x="330200" y="919163"/>
            <a:ext cx="5705475" cy="1526156"/>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55" tIns="43228" rIns="86455" bIns="43228">
            <a:spAutoFit/>
          </a:bodyPr>
          <a:lstStyle>
            <a:lvl1pPr defTabSz="865188" eaLnBrk="0" hangingPunct="0">
              <a:defRPr>
                <a:solidFill>
                  <a:schemeClr val="tx1"/>
                </a:solidFill>
                <a:latin typeface="Verdana" pitchFamily="34" charset="0"/>
              </a:defRPr>
            </a:lvl1pPr>
            <a:lvl2pPr marL="703263" indent="-271463" defTabSz="865188" eaLnBrk="0" hangingPunct="0">
              <a:defRPr>
                <a:solidFill>
                  <a:schemeClr val="tx1"/>
                </a:solidFill>
                <a:latin typeface="Verdana" pitchFamily="34" charset="0"/>
              </a:defRPr>
            </a:lvl2pPr>
            <a:lvl3pPr marL="1081088" indent="-215900" defTabSz="865188" eaLnBrk="0" hangingPunct="0">
              <a:defRPr>
                <a:solidFill>
                  <a:schemeClr val="tx1"/>
                </a:solidFill>
                <a:latin typeface="Verdana" pitchFamily="34" charset="0"/>
              </a:defRPr>
            </a:lvl3pPr>
            <a:lvl4pPr marL="1512888" indent="-215900" defTabSz="865188" eaLnBrk="0" hangingPunct="0">
              <a:defRPr>
                <a:solidFill>
                  <a:schemeClr val="tx1"/>
                </a:solidFill>
                <a:latin typeface="Verdana" pitchFamily="34" charset="0"/>
              </a:defRPr>
            </a:lvl4pPr>
            <a:lvl5pPr marL="1944688" indent="-215900" defTabSz="865188" eaLnBrk="0" hangingPunct="0">
              <a:defRPr>
                <a:solidFill>
                  <a:schemeClr val="tx1"/>
                </a:solidFill>
                <a:latin typeface="Verdana" pitchFamily="34" charset="0"/>
              </a:defRPr>
            </a:lvl5pPr>
            <a:lvl6pPr marL="2401888" indent="-215900" defTabSz="865188" eaLnBrk="0" fontAlgn="base" hangingPunct="0">
              <a:spcBef>
                <a:spcPct val="0"/>
              </a:spcBef>
              <a:spcAft>
                <a:spcPct val="0"/>
              </a:spcAft>
              <a:defRPr>
                <a:solidFill>
                  <a:schemeClr val="tx1"/>
                </a:solidFill>
                <a:latin typeface="Verdana" pitchFamily="34" charset="0"/>
              </a:defRPr>
            </a:lvl6pPr>
            <a:lvl7pPr marL="2859088" indent="-215900" defTabSz="865188" eaLnBrk="0" fontAlgn="base" hangingPunct="0">
              <a:spcBef>
                <a:spcPct val="0"/>
              </a:spcBef>
              <a:spcAft>
                <a:spcPct val="0"/>
              </a:spcAft>
              <a:defRPr>
                <a:solidFill>
                  <a:schemeClr val="tx1"/>
                </a:solidFill>
                <a:latin typeface="Verdana" pitchFamily="34" charset="0"/>
              </a:defRPr>
            </a:lvl7pPr>
            <a:lvl8pPr marL="3316288" indent="-215900" defTabSz="865188" eaLnBrk="0" fontAlgn="base" hangingPunct="0">
              <a:spcBef>
                <a:spcPct val="0"/>
              </a:spcBef>
              <a:spcAft>
                <a:spcPct val="0"/>
              </a:spcAft>
              <a:defRPr>
                <a:solidFill>
                  <a:schemeClr val="tx1"/>
                </a:solidFill>
                <a:latin typeface="Verdana" pitchFamily="34" charset="0"/>
              </a:defRPr>
            </a:lvl8pPr>
            <a:lvl9pPr marL="3773488" indent="-215900" defTabSz="865188" eaLnBrk="0" fontAlgn="base" hangingPunct="0">
              <a:spcBef>
                <a:spcPct val="0"/>
              </a:spcBef>
              <a:spcAft>
                <a:spcPct val="0"/>
              </a:spcAft>
              <a:defRPr>
                <a:solidFill>
                  <a:schemeClr val="tx1"/>
                </a:solidFill>
                <a:latin typeface="Verdana" pitchFamily="34" charset="0"/>
              </a:defRPr>
            </a:lvl9pPr>
          </a:lstStyle>
          <a:p>
            <a:pPr algn="ctr" eaLnBrk="1" hangingPunct="1">
              <a:lnSpc>
                <a:spcPct val="110000"/>
              </a:lnSpc>
              <a:spcBef>
                <a:spcPct val="80000"/>
              </a:spcBef>
              <a:buSzPct val="50000"/>
            </a:pPr>
            <a:r>
              <a:rPr lang="ru-RU" altLang="ru-RU" sz="1700" b="1" dirty="0">
                <a:solidFill>
                  <a:schemeClr val="bg1"/>
                </a:solidFill>
                <a:latin typeface="Arial" pitchFamily="34" charset="0"/>
                <a:cs typeface="Arial" pitchFamily="34" charset="0"/>
              </a:rPr>
              <a:t>Вакцинация </a:t>
            </a:r>
            <a:r>
              <a:rPr lang="ru-RU" altLang="ru-RU" sz="1700" b="1" dirty="0" smtClean="0">
                <a:solidFill>
                  <a:schemeClr val="bg1"/>
                </a:solidFill>
                <a:latin typeface="Arial" pitchFamily="34" charset="0"/>
                <a:cs typeface="Arial" pitchFamily="34" charset="0"/>
              </a:rPr>
              <a:t>не </a:t>
            </a:r>
            <a:r>
              <a:rPr lang="ru-RU" altLang="ru-RU" sz="1700" b="1" dirty="0">
                <a:solidFill>
                  <a:schemeClr val="bg1"/>
                </a:solidFill>
                <a:latin typeface="Arial" pitchFamily="34" charset="0"/>
                <a:cs typeface="Arial" pitchFamily="34" charset="0"/>
              </a:rPr>
              <a:t>проводится во время обострения хр. болезни: она откладывается до наступления ремиссии - полной или максимально достижимой, в </a:t>
            </a:r>
            <a:r>
              <a:rPr lang="ru-RU" altLang="ru-RU" sz="1700" b="1" dirty="0" err="1">
                <a:solidFill>
                  <a:schemeClr val="bg1"/>
                </a:solidFill>
                <a:latin typeface="Arial" pitchFamily="34" charset="0"/>
                <a:cs typeface="Arial" pitchFamily="34" charset="0"/>
              </a:rPr>
              <a:t>т.ч</a:t>
            </a:r>
            <a:r>
              <a:rPr lang="ru-RU" altLang="ru-RU" sz="1700" b="1" dirty="0">
                <a:solidFill>
                  <a:schemeClr val="bg1"/>
                </a:solidFill>
                <a:latin typeface="Arial" pitchFamily="34" charset="0"/>
                <a:cs typeface="Arial" pitchFamily="34" charset="0"/>
              </a:rPr>
              <a:t>. на фоне поддерживающего лечения (кроме </a:t>
            </a:r>
            <a:r>
              <a:rPr lang="ru-RU" altLang="ru-RU" sz="1700" b="1" dirty="0" err="1">
                <a:solidFill>
                  <a:schemeClr val="bg1"/>
                </a:solidFill>
                <a:latin typeface="Arial" pitchFamily="34" charset="0"/>
                <a:cs typeface="Arial" pitchFamily="34" charset="0"/>
              </a:rPr>
              <a:t>иммуносупрессивного</a:t>
            </a:r>
            <a:r>
              <a:rPr lang="ru-RU" altLang="ru-RU" sz="1700" b="1" dirty="0">
                <a:solidFill>
                  <a:schemeClr val="bg1"/>
                </a:solidFill>
                <a:latin typeface="Arial" pitchFamily="34" charset="0"/>
                <a:cs typeface="Arial" pitchFamily="34" charset="0"/>
              </a:rPr>
              <a:t>).</a:t>
            </a:r>
            <a:endParaRPr lang="ru-RU" altLang="ru-RU" sz="1700" dirty="0">
              <a:solidFill>
                <a:schemeClr val="bg1"/>
              </a:solidFill>
              <a:latin typeface="Arial" pitchFamily="34" charset="0"/>
              <a:cs typeface="Arial" pitchFamily="34" charset="0"/>
            </a:endParaRPr>
          </a:p>
        </p:txBody>
      </p:sp>
      <p:pic>
        <p:nvPicPr>
          <p:cNvPr id="447494" name="Picture 8" descr="Картинка 82 из 73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25" y="252413"/>
            <a:ext cx="261143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876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idx="4294967295"/>
          </p:nvPr>
        </p:nvSpPr>
        <p:spPr>
          <a:xfrm>
            <a:off x="228600" y="228600"/>
            <a:ext cx="8610600" cy="914400"/>
          </a:xfrm>
          <a:solidFill>
            <a:schemeClr val="bg1"/>
          </a:solidFill>
        </p:spPr>
        <p:txBody>
          <a:bodyPr anchor="ctr">
            <a:normAutofit/>
          </a:bodyPr>
          <a:lstStyle/>
          <a:p>
            <a:pPr eaLnBrk="1" hangingPunct="1"/>
            <a:r>
              <a:rPr lang="ru-RU" altLang="ru-RU" sz="2000" b="1" dirty="0" smtClean="0">
                <a:solidFill>
                  <a:srgbClr val="0000FF"/>
                </a:solidFill>
              </a:rPr>
              <a:t>Для интересующихся родителей: приводит ли введение многого числа вакцин к подавлению или ослаблению иммунной системы грудных детей?</a:t>
            </a:r>
            <a:endParaRPr lang="ru-RU" altLang="ru-RU" sz="2000" i="1" dirty="0" smtClean="0">
              <a:solidFill>
                <a:srgbClr val="0000FF"/>
              </a:solidFill>
            </a:endParaRPr>
          </a:p>
        </p:txBody>
      </p:sp>
      <p:sp>
        <p:nvSpPr>
          <p:cNvPr id="475139" name="Rectangle 3"/>
          <p:cNvSpPr>
            <a:spLocks noChangeArrowheads="1"/>
          </p:cNvSpPr>
          <p:nvPr/>
        </p:nvSpPr>
        <p:spPr bwMode="auto">
          <a:xfrm>
            <a:off x="228600" y="1258888"/>
            <a:ext cx="8686800"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ru-RU" altLang="ru-RU" sz="1600" b="1" dirty="0">
                <a:solidFill>
                  <a:srgbClr val="000000"/>
                </a:solidFill>
                <a:latin typeface="Arial" pitchFamily="34" charset="0"/>
                <a:cs typeface="Arial" pitchFamily="34" charset="0"/>
              </a:rPr>
              <a:t>ВЫВОДЫ:</a:t>
            </a:r>
          </a:p>
          <a:p>
            <a:r>
              <a:rPr lang="ru-RU" altLang="ru-RU" sz="1600" b="1" dirty="0">
                <a:solidFill>
                  <a:srgbClr val="000000"/>
                </a:solidFill>
                <a:latin typeface="Arial" pitchFamily="34" charset="0"/>
                <a:cs typeface="Arial" pitchFamily="34" charset="0"/>
              </a:rPr>
              <a:t>-  каждый младенец обладает теоретической способностью отвечать на примерно</a:t>
            </a:r>
            <a:r>
              <a:rPr lang="ru-RU" altLang="ru-RU" sz="1600" b="1" dirty="0">
                <a:solidFill>
                  <a:srgbClr val="990099"/>
                </a:solidFill>
                <a:latin typeface="Arial" pitchFamily="34" charset="0"/>
                <a:cs typeface="Arial" pitchFamily="34" charset="0"/>
              </a:rPr>
              <a:t> </a:t>
            </a:r>
            <a:r>
              <a:rPr lang="ru-RU" altLang="ru-RU" sz="2000" b="1" dirty="0">
                <a:solidFill>
                  <a:srgbClr val="990099"/>
                </a:solidFill>
                <a:latin typeface="Arial" pitchFamily="34" charset="0"/>
                <a:cs typeface="Arial" pitchFamily="34" charset="0"/>
              </a:rPr>
              <a:t>10 000 вакцин, введенных одновременно</a:t>
            </a:r>
            <a:r>
              <a:rPr lang="ru-RU" altLang="ru-RU" sz="1600" b="1" dirty="0">
                <a:solidFill>
                  <a:srgbClr val="990099"/>
                </a:solidFill>
                <a:latin typeface="Arial" pitchFamily="34" charset="0"/>
                <a:cs typeface="Arial" pitchFamily="34" charset="0"/>
              </a:rPr>
              <a:t> </a:t>
            </a:r>
            <a:r>
              <a:rPr lang="ru-RU" altLang="ru-RU" sz="1600" b="1" dirty="0">
                <a:solidFill>
                  <a:srgbClr val="000000"/>
                </a:solidFill>
                <a:latin typeface="Arial" pitchFamily="34" charset="0"/>
                <a:cs typeface="Arial" pitchFamily="34" charset="0"/>
              </a:rPr>
              <a:t>(получено делением 10</a:t>
            </a:r>
            <a:r>
              <a:rPr lang="ru-RU" altLang="ru-RU" sz="1600" b="1" baseline="30000" dirty="0">
                <a:solidFill>
                  <a:srgbClr val="000000"/>
                </a:solidFill>
                <a:latin typeface="Arial" pitchFamily="34" charset="0"/>
                <a:ea typeface="Arial Unicode MS" pitchFamily="34" charset="-128"/>
                <a:cs typeface="Arial Unicode MS" pitchFamily="34" charset="-128"/>
              </a:rPr>
              <a:t>7</a:t>
            </a:r>
            <a:r>
              <a:rPr lang="ru-RU" altLang="ru-RU" sz="1600" b="1" dirty="0">
                <a:solidFill>
                  <a:srgbClr val="000000"/>
                </a:solidFill>
                <a:latin typeface="Arial" pitchFamily="34" charset="0"/>
                <a:cs typeface="Arial" pitchFamily="34" charset="0"/>
              </a:rPr>
              <a:t> B-клеток на 1 мл на 10</a:t>
            </a:r>
            <a:r>
              <a:rPr lang="ru-RU" altLang="ru-RU" sz="1600" b="1" baseline="30000" dirty="0">
                <a:solidFill>
                  <a:srgbClr val="000000"/>
                </a:solidFill>
                <a:latin typeface="Arial" pitchFamily="34" charset="0"/>
                <a:ea typeface="Arial Unicode MS" pitchFamily="34" charset="-128"/>
                <a:cs typeface="Arial Unicode MS" pitchFamily="34" charset="-128"/>
              </a:rPr>
              <a:t>3</a:t>
            </a:r>
            <a:r>
              <a:rPr lang="ru-RU" altLang="ru-RU" sz="1600" b="1" dirty="0">
                <a:solidFill>
                  <a:srgbClr val="000000"/>
                </a:solidFill>
                <a:latin typeface="Arial" pitchFamily="34" charset="0"/>
                <a:cs typeface="Arial" pitchFamily="34" charset="0"/>
              </a:rPr>
              <a:t> </a:t>
            </a:r>
            <a:r>
              <a:rPr lang="ru-RU" altLang="ru-RU" sz="1600" b="1" dirty="0" err="1">
                <a:solidFill>
                  <a:srgbClr val="000000"/>
                </a:solidFill>
                <a:latin typeface="Arial" pitchFamily="34" charset="0"/>
                <a:cs typeface="Arial" pitchFamily="34" charset="0"/>
              </a:rPr>
              <a:t>эпитопов</a:t>
            </a:r>
            <a:r>
              <a:rPr lang="ru-RU" altLang="ru-RU" sz="1600" b="1" dirty="0">
                <a:solidFill>
                  <a:srgbClr val="000000"/>
                </a:solidFill>
                <a:latin typeface="Arial" pitchFamily="34" charset="0"/>
                <a:cs typeface="Arial" pitchFamily="34" charset="0"/>
              </a:rPr>
              <a:t> в вакцине);</a:t>
            </a:r>
          </a:p>
          <a:p>
            <a:r>
              <a:rPr lang="ru-RU" altLang="ru-RU" sz="1600" b="1" dirty="0">
                <a:solidFill>
                  <a:srgbClr val="000000"/>
                </a:solidFill>
                <a:latin typeface="Arial" pitchFamily="34" charset="0"/>
                <a:cs typeface="Arial" pitchFamily="34" charset="0"/>
              </a:rPr>
              <a:t>- данные показывают, что слабое или умеренно выраженное заболевание</a:t>
            </a:r>
            <a:r>
              <a:rPr lang="ru-RU" altLang="ru-RU" sz="1600" b="1" dirty="0">
                <a:solidFill>
                  <a:srgbClr val="990099"/>
                </a:solidFill>
                <a:latin typeface="Arial" pitchFamily="34" charset="0"/>
                <a:cs typeface="Arial" pitchFamily="34" charset="0"/>
              </a:rPr>
              <a:t> </a:t>
            </a:r>
          </a:p>
          <a:p>
            <a:r>
              <a:rPr lang="ru-RU" altLang="ru-RU" sz="2000" b="1" dirty="0">
                <a:solidFill>
                  <a:srgbClr val="990099"/>
                </a:solidFill>
                <a:latin typeface="Arial" pitchFamily="34" charset="0"/>
                <a:cs typeface="Arial" pitchFamily="34" charset="0"/>
              </a:rPr>
              <a:t>не влияет</a:t>
            </a:r>
            <a:r>
              <a:rPr lang="ru-RU" altLang="ru-RU" sz="1600" b="1" dirty="0">
                <a:solidFill>
                  <a:srgbClr val="990099"/>
                </a:solidFill>
                <a:latin typeface="Arial" pitchFamily="34" charset="0"/>
                <a:cs typeface="Arial" pitchFamily="34" charset="0"/>
              </a:rPr>
              <a:t> </a:t>
            </a:r>
            <a:r>
              <a:rPr lang="ru-RU" altLang="ru-RU" sz="1600" b="1" dirty="0">
                <a:solidFill>
                  <a:srgbClr val="000000"/>
                </a:solidFill>
                <a:latin typeface="Arial" pitchFamily="34" charset="0"/>
                <a:cs typeface="Arial" pitchFamily="34" charset="0"/>
              </a:rPr>
              <a:t>на способность младенца проявлять защитную иммунную реакцию на вакцины;</a:t>
            </a:r>
            <a:r>
              <a:rPr lang="ru-RU" altLang="ru-RU" sz="1600" b="1" dirty="0">
                <a:solidFill>
                  <a:srgbClr val="990099"/>
                </a:solidFill>
                <a:latin typeface="Arial" pitchFamily="34" charset="0"/>
                <a:cs typeface="Arial" pitchFamily="34" charset="0"/>
              </a:rPr>
              <a:t> </a:t>
            </a:r>
          </a:p>
          <a:p>
            <a:r>
              <a:rPr lang="ru-RU" altLang="ru-RU" sz="1600" b="1" dirty="0">
                <a:solidFill>
                  <a:srgbClr val="000000"/>
                </a:solidFill>
                <a:latin typeface="Arial" pitchFamily="34" charset="0"/>
                <a:cs typeface="Arial" pitchFamily="34" charset="0"/>
              </a:rPr>
              <a:t>- данные показывают, что у вакцинированных детей</a:t>
            </a:r>
            <a:r>
              <a:rPr lang="ru-RU" altLang="ru-RU" sz="1600" b="1" dirty="0">
                <a:solidFill>
                  <a:srgbClr val="990099"/>
                </a:solidFill>
                <a:latin typeface="Arial" pitchFamily="34" charset="0"/>
                <a:cs typeface="Arial" pitchFamily="34" charset="0"/>
              </a:rPr>
              <a:t> </a:t>
            </a:r>
            <a:r>
              <a:rPr lang="ru-RU" altLang="ru-RU" sz="2000" b="1" dirty="0">
                <a:solidFill>
                  <a:srgbClr val="990099"/>
                </a:solidFill>
                <a:latin typeface="Arial" pitchFamily="34" charset="0"/>
                <a:cs typeface="Arial" pitchFamily="34" charset="0"/>
              </a:rPr>
              <a:t>не чаще</a:t>
            </a:r>
            <a:r>
              <a:rPr lang="ru-RU" altLang="ru-RU" sz="1600" b="1" dirty="0">
                <a:solidFill>
                  <a:srgbClr val="990099"/>
                </a:solidFill>
                <a:latin typeface="Arial" pitchFamily="34" charset="0"/>
                <a:cs typeface="Arial" pitchFamily="34" charset="0"/>
              </a:rPr>
              <a:t> </a:t>
            </a:r>
            <a:r>
              <a:rPr lang="ru-RU" altLang="ru-RU" sz="1600" b="1" dirty="0">
                <a:solidFill>
                  <a:srgbClr val="000000"/>
                </a:solidFill>
                <a:latin typeface="Arial" pitchFamily="34" charset="0"/>
                <a:cs typeface="Arial" pitchFamily="34" charset="0"/>
              </a:rPr>
              <a:t>развиваются другие инфекции по сравнению с </a:t>
            </a:r>
            <a:r>
              <a:rPr lang="ru-RU" altLang="ru-RU" sz="1600" b="1" dirty="0" err="1">
                <a:solidFill>
                  <a:srgbClr val="000000"/>
                </a:solidFill>
                <a:latin typeface="Arial" pitchFamily="34" charset="0"/>
                <a:cs typeface="Arial" pitchFamily="34" charset="0"/>
              </a:rPr>
              <a:t>непривитыми</a:t>
            </a:r>
            <a:r>
              <a:rPr lang="ru-RU" altLang="ru-RU" sz="1600" b="1" dirty="0">
                <a:solidFill>
                  <a:srgbClr val="000000"/>
                </a:solidFill>
                <a:latin typeface="Arial" pitchFamily="34" charset="0"/>
                <a:cs typeface="Arial" pitchFamily="34" charset="0"/>
              </a:rPr>
              <a:t>;</a:t>
            </a:r>
          </a:p>
          <a:p>
            <a:r>
              <a:rPr lang="ru-RU" altLang="ru-RU" sz="1600" b="1" dirty="0">
                <a:solidFill>
                  <a:srgbClr val="990099"/>
                </a:solidFill>
                <a:latin typeface="Arial" pitchFamily="34" charset="0"/>
                <a:cs typeface="Arial" pitchFamily="34" charset="0"/>
              </a:rPr>
              <a:t>- </a:t>
            </a:r>
            <a:r>
              <a:rPr lang="ru-RU" altLang="ru-RU" sz="1600" b="1" dirty="0">
                <a:solidFill>
                  <a:srgbClr val="000000"/>
                </a:solidFill>
                <a:latin typeface="Arial" pitchFamily="34" charset="0"/>
                <a:cs typeface="Arial" pitchFamily="34" charset="0"/>
              </a:rPr>
              <a:t>младенцы действительно получают сегодня</a:t>
            </a:r>
            <a:r>
              <a:rPr lang="ru-RU" altLang="ru-RU" sz="1600" b="1" dirty="0">
                <a:solidFill>
                  <a:srgbClr val="990099"/>
                </a:solidFill>
                <a:latin typeface="Arial" pitchFamily="34" charset="0"/>
                <a:cs typeface="Arial" pitchFamily="34" charset="0"/>
              </a:rPr>
              <a:t> </a:t>
            </a:r>
            <a:r>
              <a:rPr lang="ru-RU" altLang="ru-RU" sz="2000" b="1" dirty="0">
                <a:solidFill>
                  <a:srgbClr val="990099"/>
                </a:solidFill>
                <a:latin typeface="Arial" pitchFamily="34" charset="0"/>
                <a:cs typeface="Arial" pitchFamily="34" charset="0"/>
              </a:rPr>
              <a:t>меньше антигенов в вакцинах</a:t>
            </a:r>
            <a:r>
              <a:rPr lang="ru-RU" altLang="ru-RU" sz="1600" b="1" dirty="0">
                <a:solidFill>
                  <a:srgbClr val="000000"/>
                </a:solidFill>
                <a:latin typeface="Arial" pitchFamily="34" charset="0"/>
                <a:cs typeface="Arial" pitchFamily="34" charset="0"/>
              </a:rPr>
              <a:t>, чем 40 или 100 лет назад.</a:t>
            </a:r>
            <a:r>
              <a:rPr lang="ru-RU" altLang="ru-RU" sz="1600" dirty="0">
                <a:solidFill>
                  <a:srgbClr val="990099"/>
                </a:solidFill>
                <a:latin typeface="Arial" pitchFamily="34" charset="0"/>
                <a:cs typeface="Arial" pitchFamily="34" charset="0"/>
              </a:rPr>
              <a:t> </a:t>
            </a:r>
          </a:p>
          <a:p>
            <a:endParaRPr lang="ru-RU" altLang="ru-RU" sz="1200" dirty="0">
              <a:solidFill>
                <a:srgbClr val="990099"/>
              </a:solidFill>
              <a:latin typeface="Arial" pitchFamily="34" charset="0"/>
              <a:cs typeface="Arial" pitchFamily="34" charset="0"/>
            </a:endParaRPr>
          </a:p>
          <a:p>
            <a:r>
              <a:rPr lang="ru-RU" altLang="ru-RU" sz="1600" b="1" i="1" dirty="0">
                <a:solidFill>
                  <a:srgbClr val="000000"/>
                </a:solidFill>
                <a:latin typeface="Arial" pitchFamily="34" charset="0"/>
                <a:cs typeface="Arial" pitchFamily="34" charset="0"/>
              </a:rPr>
              <a:t>Текущие исследования не подтверждают гипотезу о том, что одновременно введение нескольких вакцин подавляет, ослабляет или "истощает" иммунную систему. </a:t>
            </a:r>
          </a:p>
          <a:p>
            <a:r>
              <a:rPr lang="ru-RU" altLang="ru-RU" sz="1600" b="1" i="1" dirty="0">
                <a:solidFill>
                  <a:srgbClr val="000000"/>
                </a:solidFill>
                <a:latin typeface="Arial" pitchFamily="34" charset="0"/>
                <a:cs typeface="Arial" pitchFamily="34" charset="0"/>
              </a:rPr>
              <a:t>Напротив, младенцы обладают гигантской способностью демонстрировать ответ на многое число вакцин, а также на многие другие факторы, присутствующие в окружающей среде. </a:t>
            </a:r>
          </a:p>
          <a:p>
            <a:r>
              <a:rPr lang="ru-RU" altLang="ru-RU" sz="1600" b="1" i="1" dirty="0">
                <a:solidFill>
                  <a:srgbClr val="000000"/>
                </a:solidFill>
                <a:latin typeface="Arial" pitchFamily="34" charset="0"/>
                <a:cs typeface="Arial" pitchFamily="34" charset="0"/>
              </a:rPr>
              <a:t>Обеспечивая защиту от ряда бактериальных и вирусных патогенов, вакцины предотвращают "ослабление" иммунной системы и последующие вторичные бактериальные инфекции, иногда вызываемые натуральной инфекцией.</a:t>
            </a:r>
          </a:p>
        </p:txBody>
      </p:sp>
      <p:sp>
        <p:nvSpPr>
          <p:cNvPr id="475140" name="Rectangle 4"/>
          <p:cNvSpPr>
            <a:spLocks noChangeArrowheads="1"/>
          </p:cNvSpPr>
          <p:nvPr/>
        </p:nvSpPr>
        <p:spPr bwMode="auto">
          <a:xfrm>
            <a:off x="1676400" y="0"/>
            <a:ext cx="7467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r>
              <a:rPr lang="ru-RU" altLang="ru-RU" sz="1200" i="1">
                <a:solidFill>
                  <a:srgbClr val="000000"/>
                </a:solidFill>
                <a:latin typeface="Arial" pitchFamily="34" charset="0"/>
                <a:cs typeface="Arial" pitchFamily="34" charset="0"/>
              </a:rPr>
              <a:t>Адаптировано из </a:t>
            </a:r>
            <a:r>
              <a:rPr lang="en-US" altLang="ru-RU" sz="1200" i="1">
                <a:solidFill>
                  <a:srgbClr val="000000"/>
                </a:solidFill>
                <a:latin typeface="Arial" pitchFamily="34" charset="0"/>
                <a:cs typeface="Arial" pitchFamily="34" charset="0"/>
              </a:rPr>
              <a:t>Paul A. Offit</a:t>
            </a:r>
            <a:r>
              <a:rPr lang="ru-RU" altLang="ru-RU" sz="1200" i="1">
                <a:solidFill>
                  <a:srgbClr val="000000"/>
                </a:solidFill>
                <a:latin typeface="Arial" pitchFamily="34" charset="0"/>
                <a:cs typeface="Arial" pitchFamily="34" charset="0"/>
              </a:rPr>
              <a:t> и соавт. Pediatrics 2002;109:124–129</a:t>
            </a:r>
          </a:p>
        </p:txBody>
      </p:sp>
    </p:spTree>
    <p:extLst>
      <p:ext uri="{BB962C8B-B14F-4D97-AF65-F5344CB8AC3E}">
        <p14:creationId xmlns:p14="http://schemas.microsoft.com/office/powerpoint/2010/main" val="7894480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820472" cy="1008112"/>
          </a:xfrm>
        </p:spPr>
        <p:txBody>
          <a:bodyPr>
            <a:noAutofit/>
          </a:bodyPr>
          <a:lstStyle/>
          <a:p>
            <a:r>
              <a:rPr lang="ru-RU" sz="2800" b="1" dirty="0">
                <a:solidFill>
                  <a:schemeClr val="tx2"/>
                </a:solidFill>
                <a:latin typeface="Arial" pitchFamily="34" charset="0"/>
                <a:cs typeface="Arial" pitchFamily="34" charset="0"/>
              </a:rPr>
              <a:t>Вакцинация новорожденных против гепатита В  - одна из составляющих </a:t>
            </a:r>
            <a:r>
              <a:rPr lang="ru-RU" sz="2800" b="1" dirty="0" smtClean="0">
                <a:solidFill>
                  <a:schemeClr val="tx2"/>
                </a:solidFill>
                <a:latin typeface="Arial" pitchFamily="34" charset="0"/>
                <a:cs typeface="Arial" pitchFamily="34" charset="0"/>
              </a:rPr>
              <a:t>программ профилактики </a:t>
            </a:r>
            <a:r>
              <a:rPr lang="ru-RU" sz="2800" b="1" dirty="0">
                <a:solidFill>
                  <a:schemeClr val="tx2"/>
                </a:solidFill>
                <a:latin typeface="Arial" pitchFamily="34" charset="0"/>
                <a:cs typeface="Arial" pitchFamily="34" charset="0"/>
              </a:rPr>
              <a:t>рака</a:t>
            </a:r>
          </a:p>
        </p:txBody>
      </p:sp>
      <p:sp>
        <p:nvSpPr>
          <p:cNvPr id="3" name="Content Placeholder 2"/>
          <p:cNvSpPr>
            <a:spLocks noGrp="1"/>
          </p:cNvSpPr>
          <p:nvPr>
            <p:ph idx="1"/>
          </p:nvPr>
        </p:nvSpPr>
        <p:spPr>
          <a:xfrm>
            <a:off x="467544" y="1916832"/>
            <a:ext cx="6949280" cy="3096344"/>
          </a:xfrm>
        </p:spPr>
        <p:txBody>
          <a:bodyPr>
            <a:noAutofit/>
          </a:bodyPr>
          <a:lstStyle/>
          <a:p>
            <a:pPr>
              <a:spcBef>
                <a:spcPts val="2400"/>
              </a:spcBef>
              <a:buFont typeface="Wingdings" pitchFamily="2" charset="2"/>
              <a:buChar char="q"/>
            </a:pPr>
            <a:r>
              <a:rPr lang="ru-RU" sz="2000" b="1" dirty="0">
                <a:solidFill>
                  <a:schemeClr val="tx2"/>
                </a:solidFill>
                <a:latin typeface="Arial" pitchFamily="34" charset="0"/>
                <a:ea typeface="+mj-ea"/>
                <a:cs typeface="Arial" pitchFamily="34" charset="0"/>
              </a:rPr>
              <a:t>Эффективное, широко используемое на практике средство профилактики </a:t>
            </a:r>
          </a:p>
          <a:p>
            <a:pPr>
              <a:spcBef>
                <a:spcPts val="2400"/>
              </a:spcBef>
              <a:buFont typeface="Wingdings" pitchFamily="2" charset="2"/>
              <a:buChar char="q"/>
            </a:pPr>
            <a:r>
              <a:rPr lang="ru-RU" sz="2000" b="1" dirty="0">
                <a:solidFill>
                  <a:schemeClr val="tx2"/>
                </a:solidFill>
                <a:latin typeface="Arial" pitchFamily="34" charset="0"/>
                <a:ea typeface="+mj-ea"/>
                <a:cs typeface="Arial" pitchFamily="34" charset="0"/>
              </a:rPr>
              <a:t>Позволяет добиться реального снижения заболеваемости злокачественными новообразованиями </a:t>
            </a:r>
            <a:endParaRPr lang="ru-RU" sz="2000" b="1" dirty="0" smtClean="0">
              <a:solidFill>
                <a:schemeClr val="tx2"/>
              </a:solidFill>
              <a:latin typeface="Arial" pitchFamily="34" charset="0"/>
              <a:ea typeface="+mj-ea"/>
              <a:cs typeface="Arial" pitchFamily="34" charset="0"/>
            </a:endParaRPr>
          </a:p>
          <a:p>
            <a:pPr>
              <a:spcBef>
                <a:spcPts val="2400"/>
              </a:spcBef>
              <a:buFont typeface="Wingdings" pitchFamily="2" charset="2"/>
              <a:buChar char="q"/>
            </a:pPr>
            <a:r>
              <a:rPr lang="ru-RU" sz="2000" b="1" dirty="0" smtClean="0">
                <a:solidFill>
                  <a:schemeClr val="tx2"/>
                </a:solidFill>
                <a:latin typeface="Arial" pitchFamily="34" charset="0"/>
                <a:ea typeface="+mj-ea"/>
                <a:cs typeface="Arial" pitchFamily="34" charset="0"/>
              </a:rPr>
              <a:t>Применение </a:t>
            </a:r>
            <a:r>
              <a:rPr lang="ru-RU" sz="2000" b="1" dirty="0">
                <a:solidFill>
                  <a:schemeClr val="tx2"/>
                </a:solidFill>
                <a:latin typeface="Arial" pitchFamily="34" charset="0"/>
                <a:ea typeface="+mj-ea"/>
                <a:cs typeface="Arial" pitchFamily="34" charset="0"/>
              </a:rPr>
              <a:t>вакцины позволяет ожидать в будущем снижения заболеваемости населения раком печени в нашей стране</a:t>
            </a:r>
          </a:p>
        </p:txBody>
      </p:sp>
      <p:sp>
        <p:nvSpPr>
          <p:cNvPr id="4" name="TextBox 3"/>
          <p:cNvSpPr txBox="1"/>
          <p:nvPr/>
        </p:nvSpPr>
        <p:spPr>
          <a:xfrm>
            <a:off x="0" y="6211669"/>
            <a:ext cx="8892480" cy="646331"/>
          </a:xfrm>
          <a:prstGeom prst="rect">
            <a:avLst/>
          </a:prstGeom>
          <a:noFill/>
        </p:spPr>
        <p:txBody>
          <a:bodyPr wrap="square" rtlCol="0">
            <a:spAutoFit/>
          </a:bodyPr>
          <a:lstStyle/>
          <a:p>
            <a:pPr>
              <a:defRPr/>
            </a:pPr>
            <a:r>
              <a:rPr lang="ru-RU" sz="1200" i="1" dirty="0"/>
              <a:t>Методические рекомендации МР 2.2.9.0012-10  «Модель региональной программы первичной профилактики рака»</a:t>
            </a:r>
          </a:p>
          <a:p>
            <a:r>
              <a:rPr lang="ru-RU" sz="1200" i="1" dirty="0"/>
              <a:t>Проект модели региональной программы ППР. Краткое содержание базовых блоков модели региональной программы профилактики рака</a:t>
            </a:r>
          </a:p>
        </p:txBody>
      </p:sp>
      <p:sp>
        <p:nvSpPr>
          <p:cNvPr id="20482" name="AutoShape 2" descr="data:image/jpeg;base64,/9j/4AAQSkZJRgABAQAAAQABAAD/2wCEAAkGBxQTEhUTExQVFhUXGRcaGBgYGBgYFxwYHBcWGBseGBoaHSggGhwlGxcXITEhJSkrLi4uFx8zODMsNygtLiwBCgoKDg0OGhAQGywkICQsLCwsLCwsLCwsLCwsLCwsLCwsLCwsLCwsLCwsLCwsLCwsLCwsLCwsLCwsLCwsLCw3K//AABEIAKIAvwMBIgACEQEDEQH/xAAbAAABBQEBAAAAAAAAAAAAAAAFAAEDBAYCB//EADwQAAEDAgQDBgUDBAECBwAAAAEAAhEDIQQSMUEFUWEGEyJxgZEyobHR8MHh8QcUQlIjgrIWJDNicpKi/8QAGQEAAwEBAQAAAAAAAAAAAAAAAQIDAAQF/8QAJREAAgICAgIBBAMAAAAAAAAAAAECEQMhEjEEQRMyQlFhInGR/9oADAMBAAIRAxEAPwD2+E6SSwBJJJiVgjykg/FO0eHoWfUGb/UXKx3Ff6jm/dMjlmuUjmkNHHKT0j0arVa0S4gDmSB9ULxXaTDMmagPlf6LxXinHqmIdmqOJO17DyCq0sQdpj81U3lOpeG62z1PiHbtt+7BDeZF56IHiO2lSJ8R8zr6WCx3eOA++kJmuJkWve/IJHNs6I+LFBvEdqq7tIHSxVGtjzUPjBn85Kiy9soknXWSpGuj890tl444x0kEsGwc5CNYNg5yFnMM7cFFqLytYZJlrGYJ2bM2Z6aR/KtUKlVrQ0Pc2NYJC4w+IKvMqAo2QeNPsGO7Q4ug6z3Pbrc5vqjfC+3NRx8bGuHMS0qo+i07AqlW4e0iBItqtyl6G+HFJbRusJ2ow7yAX5CdnW+eiMMqA6EHfXZeN46kYyn3iR7IfSNWm8EEkC7bw4eR1CdZWuyL8JP6We7pLGcB7asLQ2vLXAXMfUD6rXYfENe0OYQ5puCNFaM00cU8coOmiVJJJMTEkU0oR2k44zC0szruNmt5n7IN0An4vxmlh25qjgOQ3PkF5b2o7fVauZtKWM0sbmdyUA47xapiKhc8yZ/IQar091GUrOzFgXciepWc4i9zqd/Vdtp81SDuSuUhHiI9PQJKOvkkWf7L1U2UNCq9+TMfn5KbxE7n8/lGhPkvsnfVMG1x+SnbTEEuzaaid1FkcRAgT9VYoNdG1uiVotGd9HVFoALy7K0Tp8RJ2b91H3kkGwEWA5bjzurNOmSC2x+l7+n7KIVAIBJBaZn4hpAj6+iA7Y1IFouYvB89foVZoYl2n5yKjYQ4uaSQ3N8R8hMc3FJ9B3iBtAbIkGDO8brUHl6DFCsHAHb5+RRKjUus9gGGYvuPf8+aOYfbyR0SbZdD9FJm5qFuikyGEAcmRYnDhygqYYOGU+6ttcNE+Wd/1WGUwXiMFuRMaEcuq57Ndpn4OqWPOagYLgdWgmMzeYB2RZ1KyzfHeHkw4AFwM30I3B81lpjPHHIqZ7TQrte0OaZaRIKkXmnYDj4p1XYZ2ZoJlrXenwncWXpQXTCfJHlZ8LxSplTHYptNpc42Akrx7tTxd1eoXHS0dBe30Wo7bcZk90023j6Lz7HXN9oSN2Lhju2UnAuNtL/P+QuC0RG8D3MH9VKNPr77fJVK5kn86folo7FIfvAHcwD5dAk3EF5j81lUcTVgj0PyUrCGPfGgDtdFqC5BFuMAGYfn5ZdVMZoGnQRbl99UEpVZ62P7q22o4mWNJiYIBI+izdBinItjGOm8efJSNxTjFx0vb0I0QkvI5g9bJNqD3SMvBboOd7UcY0uJnfzHPqrVF+UHwSIMxBgDU6ys/SrOGht5orSreBwcIziA8DYEEtPnz6JbKU6L9OoGZoiG3IN7OAsDFpt5LulUa4kQQc0kHnptqY580OruM1CbyWtEaFsfqFKyqc1Nzfis13ofCetjHolcgxja2GuHPAFV8QBbTa91cwGY0+v+PkI/dVaDQXPa2OYHORdp5X+qLYSiPBJIiRz8JQsVpDNqwWA/7G/kDC7qYg91nJN4MEnfTzU3cjX/ANxgfJc/28sDInSx6Qj0Ck0PUpmhh3VX/EWuJ3gxYfNDqXEIp0nzOd2X18kYrU8zCHuMT44aId019FUrcHZUysAawZmu5OB6RuU/oTXstsKkeyNRI+Y+4RAYNsS2TbKPNVMW4snNaI+abiKp70CMTgaIL31JmAGZZzA3NuUFa/sNxc1qAZVI71hg6SW7GPzRAnUZB5Hp1Rjs9hWipLWRY5jrzi6aGmJ5DUobPOMdibk7nUoJiauynx1eAUFqYi/omOaEdWWa1eAPVU8ViMsHUB5HsGn9So+/nwjU5o/6YMe0qnia2YsG1/cmSsxlsjxDtouDHsP3U+GYXgAkl2w62/dU3VpJJ3M/dbfsvwnI3vHNOciQI8QbsANidZ8lNyovGFr9kHCeDNDx3jZA3PwT0GpWubhv8hlIGzZaPUj6BcVsM3XIXOtA/wAR6pmMzEF72giwaLgBc2Se7O7DHjHQ/EDlHipAE6E3n3QCvwplcE5GsfsWkifMFaXHENESXA7aj01CBOOUjKchGuawPv0T4pWgZEjJVcHUpOhzSPT6K5RxLso1A9vfZa/DA1GPNRstEQTH/wCT7e6p4zAkfD4mxy/7h9lTsTlWgFTeDbc/g0+ykwb4MOHkd581OeHSMzIHMTt5J8DQDHXkC/Ta2oIMylo1oJ4WkZBbMg7iInmdxqjuHxEiTbztf9UEwjoa1rQdzGgInToPuVaYTY5dCbi+ggAx9VhWpMOMaTeVYptIItMqpw/EZhltrbyI90bpN8I8/lY2WWxZPiQOpiZyukaGzo8gnpYYySGu83DKB85KJMp25QnLSdeUbplElzI8LTygCZ/Nl3Ww4ebi1p1U/dRGv5KeP3VEiTe7KWMoNbeABsq2GxbqLpBsUWNIOBB0QPG4ctLgQYtCEtDwSkqZ5Di60m6HCYd6R76e0q3ioH56oe6vAITkb1RC50OBE2kixlQVahJ/hSkl3mbAdUewPDm0BnqXd8gg3oaNXSF2Y4CwxWrzzY3nG55rf4Ko55BAIveBPuVl8HjPE10e4ke32W3wnEIbAyGdh9tlxznKR0qsf7IxhKZMvJceRsPYJY6g14Ab4SOQF/Oys1S0xMDzVV9GNPqp8UMs8uyjjeDnKXtqmdcuo/ZCXYyoyM1ORFpmT5TI+S0jy4b2OxCjqhpIDhYadFuTXQ3zt9oFcN4/QIy1Q6nHSWT1i60FDBMqiab6bha7TP66+aCcQ4XSqAuEhw5faFmq2Dq0Tmpucw//AFJ+66IZ0+0I8ae4s3eL4MI1l1oAA9fIDmhbuGm5gEHWDI+SD4TtViszS8Nq5DMRDiIiCB8Q3Wt4R2mw1YZXxRqCAGVIaCehOk9VVcX0TfOPewI2nlDwBGeergeYVvhZlj2uIJiHGQJB3G59IWkxPD5Ac0Ni03n2IPP6Ia/h3it4YBGYWmep2CzhYymPgcLDgRAsIkCYm46zrKNUDIg68unNU6BFNzabiC58kHSAAJzHQmTbmrDKRcXOBEDr5/YplDROc9l9q6BGhVUPLWj0HrF0hU1Qs3Gy3TxQNxcfL+F1mVeg8QCf4XTRmsTrB5+/2VETouYSpdNVaHSNtz1VCpW8AyGObuaRrZQHCDtE/P8AdFbQtU7R4DjakE3VehQLzKL0sCKsOcQ0biRfylR1+KU6fhpQT/sb3St0Kk5aRcwGCZRbnqRm2/SOqH4/iGd1xbYKiarqpnMT5/llewnC2/FVqsZzEg2/RQlO9HTjgse32FeyeKBebiRo0n6Stv3jYnQ9F5+xmBpuzCs8u1EG0+ysDtaW2aM45mxKlKLfQXTZt2VbSDI5G6hGPANh5wf03Wbw/H83+Lmc5aY907+LRoWex+6TgwqjTjiLDbTz/RcVKwdusyzizfiOX3V2jj2vADCybzcT6BDix4xj+QvLv8deikFEvEPAIOv8ofTBAkGPVWA4A3cTa8aeyWh3EtjhuHt/xAEWnc/uhfHOy7HtNSk50gEmXFx00AKJjFMgTUy//IiFVxPHaDBLauaZs0+mqy5XoCVbMpheJYnAvaA8tBEgEyxwWlodumvaMzA14BmCQD10Kw2PJcR4wWj4ZOgJmxKH13Fg1afVdSTGco/ceoYbjzHRmf4vEQYF7Zrj/UEBvqtHhcUHA92CSQwkC4BkifLU2XhVDjndgZYJi+6K8L7cup2AvaNYHoOqonJdoSXxS6ez2bEYhwzHLp7HmR7/ACXYfAgAXjrJnZY7gHayjUaG1nwWg32Mg/rCK1+NUKVMONVsNyAmZJMAeH5lbT2LxfR32txFSnSaWk+F47zL8WSbwhXaLtUyg+kKWb/la4ZjsLAG+tySfRS8W4pSrty5yWOyk2y+EnXQ2BHmVlMXw/8AuXOZLi6m0dwAdp8RgyRMTGoQ5FowSXWyLi/bWs2oaVOoHNmJi0mxhehdisX32GDi9xfoSSNo57Ssdw/sjhXUQXiHi7y55a2Oeb806rjszwt9I1XUszmNdF3fFyLRy3umjPSaITi22pGPx3FXOsQ2BoImEMr4w9B5ABS18K9ziWAAcgZ9lD/YuBgiPqgkvZKTfSRy/HPM+I35WTUZ3U7cHrcDzKsMwYP+Y/OS3KKEp+yCR+BG+F12WGRpOkRJ9kPw3Dy+o1jbkkCeXVem8J7O06TGtaJO5Os+ankmlopHRmamBquPijy2HsrNDszUcJ09FsH8MaDf6rumzL8JP1UXlkPGMGZTD9kXnV0dAESw/ZqnSuT4tM1p+eivPbUBJBjoruGa4i9z5fdZTb9lXgitgerg2s1qENnUifkBKDcTLxBzuFOfiDRmjruJWuxL3ScxA5QmpYPOLHXyS21sZUkZHDdwGS5+Y8yZP7ILiO5aHZZkm24A6ra8V7DCo/NTinYCIsTzN1lOO8BqYV7WPg5gSCNI3VVk/AqUZPsAV2Bx6ey5pcPe6crSQBJMSAOZ5K/TY2TYlWqtRwpsptzZSTmDeUbndbk7HUEBxwwOOUXO52A5q/w7gLcO+nUqkPmHNyaAg6G3kVvOG8JZhKBxNszw0X0APIRedJWefWYatFtUB9NhJLCdXOERb0sm5SapFMePFXJ9lY8NrFznUyHMdIcKYGYN1i9/4VzieFw+CotL8O51Z5tnkMO2vO4lH+Fl5llJr2uYJu4kECZhsDQQITv4b/e0P+V1Vzw4HKbBjnERYfwnjjt2yWXKuoiwmIZQwtSq3KauXN4mixiwAAgCNFmaWIqPdQeBFUnxHKW3LpFxzBPojHA6FRprYPENAkOgkcoO2tgB0lFn0cPRYW5/glwiSIGgPXVM4aonDN/JtgnGcQdmFIUy2mynL4NyTJ5QYshbeOUzSysY9tSYdcgGLzHsieIxGejWIM+GQSCCXGzRHlFhZaHsV2FDmF9WQ114EST0OwRS9I2TIopNnlOGpgO0jUEdV1ialtJkACb6BSPYWGSLCZ9CosS3cG94TUcSnvY78HmGZgtuN/4UP9sRAsOpspeFPIeOUfPf3RzD4AOfJAyi/mVOa47LQny0G+zHA+6aCAS913GNOnRbKhhfDeei54M4Npi46QICvOM7j9VxL+TbYZWihiMNDhabei67i/RWGVDJEe6kbRO5H2W/sNspmkGzqZ8lFRqt0J1GysY9sDa/P9FTe22kflko0Z6LVTJUaWb7Ej2Q2tw5+cBtUBrSJgGSpaTDuVxiMa2mQHtMH/MbdDyR5MoqfQXwrzMEacvuVkP6i0y99IiC6CAARI0Jnp16LS4jGUabC7NJyg62jdYDEvbUqF4zEk76R6opP6hscEpFLD8NMmwMjS9uuyMN4dSouLO8DngZpBAgxdsneE/EKzcPhy63fPEMkTrv6arFvp1HEXJHUxOu5Vscb2zobUQnxytUD20i4vblAZ/oBFoAsYMot2dwDHNDqmWzmm5y3BET039FTOHbSbSl4fFPTZkky0A6H7qd2IbUaW0mtYYAiSQevRVsFOqO8TjnCq7I2NQToDeRF9JHrdb/AITUaaeZmxiRbxNbr5CFiOE4UtrtZZzwCSJEbxM81Ph8fTJr08xwzJkyZmoJEiNG6WHJPB2yPkRiopIJYt5qY12SqWubkLJu1wOYPLo0BAiy6c1hwxhrDUmII8RmTmmxAAtexlVOy9drm1ARa/idGZxMRYf4gkmy446dGikQ3NF5vAADvKU7kcePC4y29HXB6AquLQ0BoeAG63/mNF7Lh6eVoEAQAIGiy3Yfs/3TTWqf+pUgwdAtamhGts5/JyKUqXo8X432IrMJ7oGqx06fEPMfqEFPZWsdaTx/0le0VTyVeoFqOVZGjyCh2RrtMlh5xp7FXDgXUnAPBkgwD+1l6ZUaEF7S4TwB7dWzJibFTyK4lsGapqx+zWGc+nmzEX02Rnu2stqVkOBcV7txBNuUWC0rMeyobarz1rR6OWErv0J9UBwEa/mqjfUcNtdguquGtJd5fuu6IzamQEsruhbVWcVBnAJHw6C6qVKV8zvhCvY7FtYBmcADzWY4x2mptkU3B0iCTsf1R3dGgnLpHZ7RUmFwyuPLb3QXi/HxUOVrA61+Q9t4Ql1KriXh9U5G+gPSyv4NjKZIptuRdxXRDDeyz4w17K+Gwj6xuC1kRYQ0jqTcpY7FUcJZ7g52oY3cjm7YaKxxbGvpssS550Gw6wsa/CE+KoCHE9STKu4R9ghKUt9BVtR9aux9Y/G0OFpa0f6xy1uuMTiG6ACASJPTkFOMXLgKTIIbFxoR9FAzglUkkuDZ6XJ8uSFWdPOloqUCariARI6/VaThuCaySTmNoy8/NVuFcHcxxLnNcIEQBNuatcUpZy0kwJMNkeI2t4bwso2TlOtLsixOKy1DAkwCSDcH9kIq5w0NAzGqbmZJEiB0vclKtWqaZIJJaDN7chqtL2U7P1qkBlIuufGZyzsZPIp6ohPJGSpui9hCAGiWtLYho5mJ9LLd8E4QajQ6qPDYgbnzGwXPAuxbKb+8rO710gtboxvkN/MrWBieOPds5s/lJrjD/R2CBCdJNCscQGIXOVSPThJRIhfhpUbsKCDIt9Vcc5cuGi1GMDxrstUY41KJBYJkHUDX1ChwOONJ4LgAIuPsQtJ25e5tBoEhpeMxFragGNiV5nisaH2JLDtFguaeBN2j0cPlSceMuj0ZnFqdX4XAKriOPUqTsrnaaxsvMzUeLtqA/L9FTr4nm6T5qTwM6IrG/Zte03adtWGUxLRN9yTy6IRgsII7xwk/4jYcyQqvAcP3jgXZ8sxLWz+ea0o4I6oXtpU3QdBcuMdT8Iv6qkMVD5MsIxpaAZxYcYaZM3P26K5gKcunlcrRcN/p3Vb4nZAeWb7ArU8D7IspHPVIqPmQAIaPTf1srqLOSeeH2mY4b2MqYhvfPfkDh4QGnNlnedJ1Vun/AE5puLS+q45dIj9ZXoRFioaFKLI/GjnfkZOkzDu/pwwPzU6paORGY+myK4fsLhx8RqOtF3R9IWpIXTUyxpAefI1Vmfw/ZHDMgtpieZJJ+ZS/8HYWc3dCfWPbZaEJ0eKE5Su7ANHsfgwI7hpvIzSY8p26I1RoNaA1oDQNABAUiUopJAdvsdJNKUomHSTJArGA/NdhJJKTFupGaJkljFHtIwHC1pAPhJvzsvB+M6/nNMklZbF2BXFRPPwpJJTvR6d2MH/lmnfNr6hexgWCSSMTl8j6x12Ekk5zjlctTpIgY6SSSIRHZOkksEcpkkljDOThJJYwjokkksY//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84" name="Picture 4" descr="http://hospital-11.narod.ru/all/mtscr2.jpg"/>
          <p:cNvPicPr>
            <a:picLocks noChangeAspect="1" noChangeArrowheads="1"/>
          </p:cNvPicPr>
          <p:nvPr/>
        </p:nvPicPr>
        <p:blipFill>
          <a:blip r:embed="rId3" cstate="print"/>
          <a:srcRect/>
          <a:stretch>
            <a:fillRect/>
          </a:stretch>
        </p:blipFill>
        <p:spPr bwMode="auto">
          <a:xfrm>
            <a:off x="6948264" y="2348880"/>
            <a:ext cx="1944216" cy="1651365"/>
          </a:xfrm>
          <a:prstGeom prst="rect">
            <a:avLst/>
          </a:prstGeom>
          <a:noFill/>
        </p:spPr>
      </p:pic>
    </p:spTree>
    <p:extLst>
      <p:ext uri="{BB962C8B-B14F-4D97-AF65-F5344CB8AC3E}">
        <p14:creationId xmlns:p14="http://schemas.microsoft.com/office/powerpoint/2010/main" val="26944102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5760" y="116632"/>
            <a:ext cx="8784976" cy="994122"/>
          </a:xfrm>
        </p:spPr>
        <p:txBody>
          <a:bodyPr>
            <a:noAutofit/>
          </a:bodyPr>
          <a:lstStyle/>
          <a:p>
            <a:r>
              <a:rPr lang="ru-RU" sz="2800" b="1" dirty="0">
                <a:solidFill>
                  <a:schemeClr val="tx2"/>
                </a:solidFill>
                <a:latin typeface="Arial" pitchFamily="34" charset="0"/>
                <a:cs typeface="Arial" pitchFamily="34" charset="0"/>
              </a:rPr>
              <a:t>Есть ли связь вакцинации с развитием каких-то тяжелых заболеваний?</a:t>
            </a:r>
          </a:p>
        </p:txBody>
      </p:sp>
      <p:sp>
        <p:nvSpPr>
          <p:cNvPr id="3" name="Content Placeholder 2"/>
          <p:cNvSpPr>
            <a:spLocks noGrp="1"/>
          </p:cNvSpPr>
          <p:nvPr>
            <p:ph idx="1"/>
          </p:nvPr>
        </p:nvSpPr>
        <p:spPr>
          <a:xfrm>
            <a:off x="125760" y="1268760"/>
            <a:ext cx="8784976" cy="4880192"/>
          </a:xfrm>
        </p:spPr>
        <p:txBody>
          <a:bodyPr>
            <a:noAutofit/>
          </a:bodyPr>
          <a:lstStyle/>
          <a:p>
            <a:pPr>
              <a:buFont typeface="Wingdings" pitchFamily="2" charset="2"/>
              <a:buChar char="q"/>
            </a:pPr>
            <a:r>
              <a:rPr lang="ru-RU" sz="2000" b="1" dirty="0" smtClean="0">
                <a:solidFill>
                  <a:schemeClr val="tx2"/>
                </a:solidFill>
                <a:latin typeface="Arial" pitchFamily="34" charset="0"/>
                <a:cs typeface="Arial" pitchFamily="34" charset="0"/>
              </a:rPr>
              <a:t>Нет данных о наличии причинно-следственной связи </a:t>
            </a:r>
            <a:r>
              <a:rPr lang="ru-RU" sz="2000" b="1" dirty="0">
                <a:solidFill>
                  <a:schemeClr val="tx2"/>
                </a:solidFill>
                <a:latin typeface="Arial" pitchFamily="34" charset="0"/>
                <a:cs typeface="Arial" pitchFamily="34" charset="0"/>
              </a:rPr>
              <a:t>между вакциной против </a:t>
            </a:r>
            <a:r>
              <a:rPr lang="ru-RU" sz="2000" b="1" dirty="0" smtClean="0">
                <a:solidFill>
                  <a:schemeClr val="tx2"/>
                </a:solidFill>
                <a:latin typeface="Arial" pitchFamily="34" charset="0"/>
                <a:cs typeface="Arial" pitchFamily="34" charset="0"/>
              </a:rPr>
              <a:t>гепатита В </a:t>
            </a:r>
            <a:r>
              <a:rPr lang="ru-RU" sz="2000" b="1" dirty="0">
                <a:solidFill>
                  <a:schemeClr val="tx2"/>
                </a:solidFill>
                <a:latin typeface="Arial" pitchFamily="34" charset="0"/>
                <a:cs typeface="Arial" pitchFamily="34" charset="0"/>
              </a:rPr>
              <a:t>и синдромом </a:t>
            </a:r>
            <a:r>
              <a:rPr lang="ru-RU" sz="2000" b="1" dirty="0" err="1">
                <a:solidFill>
                  <a:schemeClr val="tx2"/>
                </a:solidFill>
                <a:latin typeface="Arial" pitchFamily="34" charset="0"/>
                <a:cs typeface="Arial" pitchFamily="34" charset="0"/>
              </a:rPr>
              <a:t>Гийена-Барре</a:t>
            </a:r>
            <a:r>
              <a:rPr lang="ru-RU" sz="2000" b="1" dirty="0">
                <a:solidFill>
                  <a:schemeClr val="tx2"/>
                </a:solidFill>
                <a:latin typeface="Arial" pitchFamily="34" charset="0"/>
                <a:cs typeface="Arial" pitchFamily="34" charset="0"/>
              </a:rPr>
              <a:t> или </a:t>
            </a:r>
            <a:r>
              <a:rPr lang="ru-RU" sz="2000" b="1" dirty="0" err="1">
                <a:solidFill>
                  <a:schemeClr val="tx2"/>
                </a:solidFill>
                <a:latin typeface="Arial" pitchFamily="34" charset="0"/>
                <a:cs typeface="Arial" pitchFamily="34" charset="0"/>
              </a:rPr>
              <a:t>демиелинизирующими</a:t>
            </a:r>
            <a:r>
              <a:rPr lang="ru-RU" sz="2000" b="1" dirty="0">
                <a:solidFill>
                  <a:schemeClr val="tx2"/>
                </a:solidFill>
                <a:latin typeface="Arial" pitchFamily="34" charset="0"/>
                <a:cs typeface="Arial" pitchFamily="34" charset="0"/>
              </a:rPr>
              <a:t> </a:t>
            </a:r>
            <a:r>
              <a:rPr lang="ru-RU" sz="2000" b="1" dirty="0" smtClean="0">
                <a:solidFill>
                  <a:schemeClr val="tx2"/>
                </a:solidFill>
                <a:latin typeface="Arial" pitchFamily="34" charset="0"/>
                <a:cs typeface="Arial" pitchFamily="34" charset="0"/>
              </a:rPr>
              <a:t>расстройствами</a:t>
            </a:r>
          </a:p>
          <a:p>
            <a:pPr>
              <a:buFont typeface="Wingdings" pitchFamily="2" charset="2"/>
              <a:buChar char="q"/>
            </a:pPr>
            <a:r>
              <a:rPr lang="ru-RU" sz="2000" b="1" dirty="0" smtClean="0">
                <a:solidFill>
                  <a:schemeClr val="tx2"/>
                </a:solidFill>
                <a:latin typeface="Arial" pitchFamily="34" charset="0"/>
                <a:cs typeface="Arial" pitchFamily="34" charset="0"/>
              </a:rPr>
              <a:t>Нет эпидемиологических данных о причинной связи с: </a:t>
            </a:r>
          </a:p>
          <a:p>
            <a:pPr indent="192088">
              <a:spcBef>
                <a:spcPts val="0"/>
              </a:spcBef>
            </a:pPr>
            <a:r>
              <a:rPr lang="ru-RU" sz="2000" dirty="0" smtClean="0">
                <a:solidFill>
                  <a:schemeClr val="tx2"/>
                </a:solidFill>
                <a:latin typeface="Arial" pitchFamily="34" charset="0"/>
                <a:cs typeface="Arial" pitchFamily="34" charset="0"/>
              </a:rPr>
              <a:t>синдромом </a:t>
            </a:r>
            <a:r>
              <a:rPr lang="ru-RU" sz="2000" dirty="0">
                <a:solidFill>
                  <a:schemeClr val="tx2"/>
                </a:solidFill>
                <a:latin typeface="Arial" pitchFamily="34" charset="0"/>
                <a:cs typeface="Arial" pitchFamily="34" charset="0"/>
              </a:rPr>
              <a:t>хронической </a:t>
            </a:r>
            <a:r>
              <a:rPr lang="ru-RU" sz="2000" dirty="0" smtClean="0">
                <a:solidFill>
                  <a:schemeClr val="tx2"/>
                </a:solidFill>
                <a:latin typeface="Arial" pitchFamily="34" charset="0"/>
                <a:cs typeface="Arial" pitchFamily="34" charset="0"/>
              </a:rPr>
              <a:t>усталости</a:t>
            </a:r>
          </a:p>
          <a:p>
            <a:pPr indent="192088">
              <a:spcBef>
                <a:spcPts val="0"/>
              </a:spcBef>
            </a:pPr>
            <a:r>
              <a:rPr lang="ru-RU" sz="2000" dirty="0" smtClean="0">
                <a:solidFill>
                  <a:schemeClr val="tx2"/>
                </a:solidFill>
                <a:latin typeface="Arial" pitchFamily="34" charset="0"/>
                <a:cs typeface="Arial" pitchFamily="34" charset="0"/>
              </a:rPr>
              <a:t>артритом </a:t>
            </a:r>
          </a:p>
          <a:p>
            <a:pPr indent="192088">
              <a:spcBef>
                <a:spcPts val="0"/>
              </a:spcBef>
            </a:pPr>
            <a:r>
              <a:rPr lang="ru-RU" sz="2000" dirty="0" smtClean="0">
                <a:solidFill>
                  <a:schemeClr val="tx2"/>
                </a:solidFill>
                <a:latin typeface="Arial" pitchFamily="34" charset="0"/>
                <a:cs typeface="Arial" pitchFamily="34" charset="0"/>
              </a:rPr>
              <a:t>аутоиммунными расстройствами</a:t>
            </a:r>
          </a:p>
          <a:p>
            <a:pPr indent="192088">
              <a:spcBef>
                <a:spcPts val="0"/>
              </a:spcBef>
            </a:pPr>
            <a:r>
              <a:rPr lang="ru-RU" sz="2000" dirty="0" smtClean="0">
                <a:solidFill>
                  <a:schemeClr val="tx2"/>
                </a:solidFill>
                <a:latin typeface="Arial" pitchFamily="34" charset="0"/>
                <a:cs typeface="Arial" pitchFamily="34" charset="0"/>
              </a:rPr>
              <a:t>астмой</a:t>
            </a:r>
          </a:p>
          <a:p>
            <a:pPr indent="192088">
              <a:spcBef>
                <a:spcPts val="0"/>
              </a:spcBef>
            </a:pPr>
            <a:r>
              <a:rPr lang="ru-RU" sz="2000" dirty="0" smtClean="0">
                <a:solidFill>
                  <a:schemeClr val="tx2"/>
                </a:solidFill>
                <a:latin typeface="Arial" pitchFamily="34" charset="0"/>
                <a:cs typeface="Arial" pitchFamily="34" charset="0"/>
              </a:rPr>
              <a:t>синдромом </a:t>
            </a:r>
            <a:r>
              <a:rPr lang="ru-RU" sz="2000" dirty="0">
                <a:solidFill>
                  <a:schemeClr val="tx2"/>
                </a:solidFill>
                <a:latin typeface="Arial" pitchFamily="34" charset="0"/>
                <a:cs typeface="Arial" pitchFamily="34" charset="0"/>
              </a:rPr>
              <a:t>внезапной смерти младенцев </a:t>
            </a:r>
            <a:endParaRPr lang="ru-RU" sz="2000" dirty="0" smtClean="0">
              <a:solidFill>
                <a:schemeClr val="tx2"/>
              </a:solidFill>
              <a:latin typeface="Arial" pitchFamily="34" charset="0"/>
              <a:cs typeface="Arial" pitchFamily="34" charset="0"/>
            </a:endParaRPr>
          </a:p>
          <a:p>
            <a:pPr indent="192088">
              <a:spcBef>
                <a:spcPts val="0"/>
              </a:spcBef>
            </a:pPr>
            <a:r>
              <a:rPr lang="ru-RU" sz="2000" dirty="0" smtClean="0">
                <a:solidFill>
                  <a:schemeClr val="tx2"/>
                </a:solidFill>
                <a:latin typeface="Arial" pitchFamily="34" charset="0"/>
                <a:cs typeface="Arial" pitchFamily="34" charset="0"/>
              </a:rPr>
              <a:t>диабетом</a:t>
            </a:r>
          </a:p>
          <a:p>
            <a:pPr>
              <a:buFont typeface="Wingdings" pitchFamily="2" charset="2"/>
              <a:buChar char="q"/>
            </a:pPr>
            <a:r>
              <a:rPr lang="ru-RU" sz="2000" b="1" dirty="0" smtClean="0">
                <a:solidFill>
                  <a:schemeClr val="tx2"/>
                </a:solidFill>
                <a:latin typeface="Arial" pitchFamily="34" charset="0"/>
                <a:cs typeface="Arial" pitchFamily="34" charset="0"/>
              </a:rPr>
              <a:t>Нет </a:t>
            </a:r>
            <a:r>
              <a:rPr lang="ru-RU" sz="2000" b="1" dirty="0">
                <a:solidFill>
                  <a:schemeClr val="tx2"/>
                </a:solidFill>
                <a:latin typeface="Arial" pitchFamily="34" charset="0"/>
                <a:cs typeface="Arial" pitchFamily="34" charset="0"/>
              </a:rPr>
              <a:t>указаний на развитие </a:t>
            </a:r>
            <a:r>
              <a:rPr lang="ru-RU" sz="2000" b="1" dirty="0" err="1">
                <a:solidFill>
                  <a:schemeClr val="tx2"/>
                </a:solidFill>
                <a:latin typeface="Arial" pitchFamily="34" charset="0"/>
                <a:cs typeface="Arial" pitchFamily="34" charset="0"/>
              </a:rPr>
              <a:t>конъюгационной</a:t>
            </a:r>
            <a:r>
              <a:rPr lang="ru-RU" sz="2000" b="1" dirty="0">
                <a:solidFill>
                  <a:schemeClr val="tx2"/>
                </a:solidFill>
                <a:latin typeface="Arial" pitchFamily="34" charset="0"/>
                <a:cs typeface="Arial" pitchFamily="34" charset="0"/>
              </a:rPr>
              <a:t> желтухи вследствие проведенной вакцинации </a:t>
            </a:r>
            <a:endParaRPr lang="ru-RU" sz="2000" b="1" dirty="0" smtClean="0">
              <a:solidFill>
                <a:schemeClr val="tx2"/>
              </a:solidFill>
              <a:latin typeface="Arial" pitchFamily="34" charset="0"/>
              <a:cs typeface="Arial" pitchFamily="34" charset="0"/>
            </a:endParaRPr>
          </a:p>
          <a:p>
            <a:pPr>
              <a:buFont typeface="Wingdings" pitchFamily="2" charset="2"/>
              <a:buChar char="q"/>
            </a:pPr>
            <a:r>
              <a:rPr lang="ru-RU" sz="2000" b="1" dirty="0">
                <a:solidFill>
                  <a:schemeClr val="tx2"/>
                </a:solidFill>
                <a:latin typeface="Arial" pitchFamily="34" charset="0"/>
                <a:cs typeface="Arial" pitchFamily="34" charset="0"/>
              </a:rPr>
              <a:t>Физиологическая неонатальная желтуха не связана с поражением печени </a:t>
            </a:r>
            <a:endParaRPr lang="ru-RU" sz="2000" b="1" dirty="0" smtClean="0">
              <a:solidFill>
                <a:schemeClr val="tx2"/>
              </a:solidFill>
              <a:latin typeface="Arial" pitchFamily="34" charset="0"/>
              <a:cs typeface="Arial" pitchFamily="34" charset="0"/>
            </a:endParaRPr>
          </a:p>
          <a:p>
            <a:pPr>
              <a:buFont typeface="Wingdings" pitchFamily="2" charset="2"/>
              <a:buChar char="q"/>
            </a:pPr>
            <a:r>
              <a:rPr lang="ru-RU" sz="2000" b="1" dirty="0" smtClean="0">
                <a:solidFill>
                  <a:schemeClr val="tx2"/>
                </a:solidFill>
                <a:latin typeface="Arial" pitchFamily="34" charset="0"/>
                <a:cs typeface="Arial" pitchFamily="34" charset="0"/>
              </a:rPr>
              <a:t>Сообщения </a:t>
            </a:r>
            <a:r>
              <a:rPr lang="ru-RU" sz="2000" b="1" dirty="0">
                <a:solidFill>
                  <a:schemeClr val="tx2"/>
                </a:solidFill>
                <a:latin typeface="Arial" pitchFamily="34" charset="0"/>
                <a:cs typeface="Arial" pitchFamily="34" charset="0"/>
              </a:rPr>
              <a:t>об анафилактических реакциях </a:t>
            </a:r>
            <a:r>
              <a:rPr lang="ru-RU" sz="2000" b="1" dirty="0" smtClean="0">
                <a:solidFill>
                  <a:schemeClr val="tx2"/>
                </a:solidFill>
                <a:latin typeface="Arial" pitchFamily="34" charset="0"/>
                <a:cs typeface="Arial" pitchFamily="34" charset="0"/>
              </a:rPr>
              <a:t>весьма редки</a:t>
            </a:r>
            <a:endParaRPr lang="ru-RU" sz="2000" b="1" dirty="0">
              <a:solidFill>
                <a:schemeClr val="tx2"/>
              </a:solidFill>
              <a:latin typeface="Arial" pitchFamily="34" charset="0"/>
              <a:cs typeface="Arial" pitchFamily="34" charset="0"/>
            </a:endParaRPr>
          </a:p>
        </p:txBody>
      </p:sp>
      <p:sp>
        <p:nvSpPr>
          <p:cNvPr id="5" name="Rectangle 4"/>
          <p:cNvSpPr/>
          <p:nvPr/>
        </p:nvSpPr>
        <p:spPr>
          <a:xfrm>
            <a:off x="0" y="6581001"/>
            <a:ext cx="9036496" cy="276999"/>
          </a:xfrm>
          <a:prstGeom prst="rect">
            <a:avLst/>
          </a:prstGeom>
        </p:spPr>
        <p:txBody>
          <a:bodyPr wrap="square">
            <a:spAutoFit/>
          </a:bodyPr>
          <a:lstStyle/>
          <a:p>
            <a:pPr lvl="0"/>
            <a:r>
              <a:rPr lang="en-US" sz="1200" i="1" dirty="0" err="1"/>
              <a:t>Вакцины</a:t>
            </a:r>
            <a:r>
              <a:rPr lang="en-US" sz="1200" i="1" dirty="0"/>
              <a:t> </a:t>
            </a:r>
            <a:r>
              <a:rPr lang="en-US" sz="1200" i="1" dirty="0" err="1"/>
              <a:t>против</a:t>
            </a:r>
            <a:r>
              <a:rPr lang="en-US" sz="1200" i="1" dirty="0"/>
              <a:t> </a:t>
            </a:r>
            <a:r>
              <a:rPr lang="en-US" sz="1200" i="1" dirty="0" err="1"/>
              <a:t>гепатита</a:t>
            </a:r>
            <a:r>
              <a:rPr lang="en-US" sz="1200" i="1" dirty="0"/>
              <a:t> В. </a:t>
            </a:r>
            <a:r>
              <a:rPr lang="en-US" sz="1200" i="1" dirty="0" err="1"/>
              <a:t>Документ</a:t>
            </a:r>
            <a:r>
              <a:rPr lang="en-US" sz="1200" i="1" dirty="0"/>
              <a:t> </a:t>
            </a:r>
            <a:r>
              <a:rPr lang="en-US" sz="1200" i="1" dirty="0" err="1"/>
              <a:t>позиции</a:t>
            </a:r>
            <a:r>
              <a:rPr lang="en-US" sz="1200" i="1" dirty="0"/>
              <a:t> ВОЗ. </a:t>
            </a:r>
            <a:r>
              <a:rPr lang="de-DE" sz="1200" i="1" dirty="0"/>
              <a:t>WER, </a:t>
            </a:r>
            <a:r>
              <a:rPr lang="de-DE" sz="1200" i="1" dirty="0" err="1"/>
              <a:t>No</a:t>
            </a:r>
            <a:r>
              <a:rPr lang="de-DE" sz="1200" i="1" dirty="0"/>
              <a:t>. 40, 2009, 84, </a:t>
            </a:r>
            <a:r>
              <a:rPr lang="de-DE" sz="1200" i="1" dirty="0" smtClean="0"/>
              <a:t>405–420</a:t>
            </a:r>
            <a:endParaRPr lang="ru-RU" sz="1200" i="1" dirty="0"/>
          </a:p>
        </p:txBody>
      </p:sp>
    </p:spTree>
    <p:extLst>
      <p:ext uri="{BB962C8B-B14F-4D97-AF65-F5344CB8AC3E}">
        <p14:creationId xmlns:p14="http://schemas.microsoft.com/office/powerpoint/2010/main" val="22703837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92307" y="188640"/>
            <a:ext cx="9016197" cy="1217003"/>
          </a:xfrm>
        </p:spPr>
        <p:txBody>
          <a:bodyPr>
            <a:noAutofit/>
          </a:bodyPr>
          <a:lstStyle/>
          <a:p>
            <a:r>
              <a:rPr lang="ru-RU" sz="2800" b="1" dirty="0">
                <a:solidFill>
                  <a:schemeClr val="tx2"/>
                </a:solidFill>
                <a:latin typeface="Arial" pitchFamily="34" charset="0"/>
                <a:cs typeface="Arial" pitchFamily="34" charset="0"/>
              </a:rPr>
              <a:t>Частота </a:t>
            </a:r>
            <a:r>
              <a:rPr lang="ru-RU" sz="2800" b="1" dirty="0" err="1">
                <a:solidFill>
                  <a:schemeClr val="tx2"/>
                </a:solidFill>
                <a:latin typeface="Arial" pitchFamily="34" charset="0"/>
                <a:cs typeface="Arial" pitchFamily="34" charset="0"/>
              </a:rPr>
              <a:t>коньюгационных</a:t>
            </a:r>
            <a:r>
              <a:rPr lang="ru-RU" sz="2800" b="1" dirty="0">
                <a:solidFill>
                  <a:schemeClr val="tx2"/>
                </a:solidFill>
                <a:latin typeface="Arial" pitchFamily="34" charset="0"/>
                <a:cs typeface="Arial" pitchFamily="34" charset="0"/>
              </a:rPr>
              <a:t> </a:t>
            </a:r>
            <a:r>
              <a:rPr lang="ru-RU" sz="2800" b="1" dirty="0" err="1">
                <a:solidFill>
                  <a:schemeClr val="tx2"/>
                </a:solidFill>
                <a:latin typeface="Arial" pitchFamily="34" charset="0"/>
                <a:cs typeface="Arial" pitchFamily="34" charset="0"/>
              </a:rPr>
              <a:t>желтух</a:t>
            </a:r>
            <a:r>
              <a:rPr lang="ru-RU" sz="2800" b="1" dirty="0">
                <a:solidFill>
                  <a:schemeClr val="tx2"/>
                </a:solidFill>
                <a:latin typeface="Arial" pitchFamily="34" charset="0"/>
                <a:cs typeface="Arial" pitchFamily="34" charset="0"/>
              </a:rPr>
              <a:t> у новорожденных детей, </a:t>
            </a:r>
            <a:r>
              <a:rPr lang="ru-RU" sz="2800" b="1" dirty="0" smtClean="0">
                <a:solidFill>
                  <a:schemeClr val="tx2"/>
                </a:solidFill>
                <a:latin typeface="Arial" pitchFamily="34" charset="0"/>
                <a:cs typeface="Arial" pitchFamily="34" charset="0"/>
              </a:rPr>
              <a:t>привитых </a:t>
            </a:r>
            <a:r>
              <a:rPr lang="ru-RU" sz="2800" b="1" dirty="0">
                <a:solidFill>
                  <a:schemeClr val="tx2"/>
                </a:solidFill>
                <a:latin typeface="Arial" pitchFamily="34" charset="0"/>
                <a:cs typeface="Arial" pitchFamily="34" charset="0"/>
              </a:rPr>
              <a:t>и не привитых против гепатита В</a:t>
            </a:r>
          </a:p>
        </p:txBody>
      </p:sp>
      <p:sp>
        <p:nvSpPr>
          <p:cNvPr id="3" name="Объект 2"/>
          <p:cNvSpPr>
            <a:spLocks noGrp="1"/>
          </p:cNvSpPr>
          <p:nvPr>
            <p:ph idx="1"/>
          </p:nvPr>
        </p:nvSpPr>
        <p:spPr>
          <a:xfrm>
            <a:off x="197790" y="1568092"/>
            <a:ext cx="8777328" cy="3836880"/>
          </a:xfrm>
        </p:spPr>
        <p:txBody>
          <a:bodyPr>
            <a:noAutofit/>
          </a:bodyPr>
          <a:lstStyle/>
          <a:p>
            <a:pPr marL="0" indent="0">
              <a:buNone/>
              <a:defRPr/>
            </a:pPr>
            <a:r>
              <a:rPr lang="ru-RU" sz="2000" dirty="0">
                <a:solidFill>
                  <a:srgbClr val="FF0000"/>
                </a:solidFill>
                <a:latin typeface="Arial" pitchFamily="34" charset="0"/>
                <a:cs typeface="Arial" pitchFamily="34" charset="0"/>
              </a:rPr>
              <a:t>Частота КЖ среди новорожденных </a:t>
            </a:r>
            <a:r>
              <a:rPr lang="ru-RU" sz="2000" dirty="0">
                <a:solidFill>
                  <a:schemeClr val="accent1">
                    <a:lumMod val="50000"/>
                  </a:schemeClr>
                </a:solidFill>
                <a:latin typeface="Arial" pitchFamily="34" charset="0"/>
                <a:cs typeface="Arial" pitchFamily="34" charset="0"/>
              </a:rPr>
              <a:t>после введения плановой вакцинопрофилактики против гепатита В оказалась не только не выше, а наоборот </a:t>
            </a:r>
            <a:r>
              <a:rPr lang="ru-RU" sz="2000" dirty="0">
                <a:solidFill>
                  <a:srgbClr val="FF0000"/>
                </a:solidFill>
                <a:latin typeface="Arial" pitchFamily="34" charset="0"/>
                <a:cs typeface="Arial" pitchFamily="34" charset="0"/>
              </a:rPr>
              <a:t>достоверно ниже</a:t>
            </a:r>
            <a:r>
              <a:rPr lang="ru-RU" sz="2000" dirty="0">
                <a:solidFill>
                  <a:schemeClr val="accent1">
                    <a:lumMod val="50000"/>
                  </a:schemeClr>
                </a:solidFill>
                <a:latin typeface="Arial" pitchFamily="34" charset="0"/>
                <a:cs typeface="Arial" pitchFamily="34" charset="0"/>
              </a:rPr>
              <a:t>, чем до начала массовой </a:t>
            </a:r>
            <a:r>
              <a:rPr lang="ru-RU" sz="2000" dirty="0" smtClean="0">
                <a:solidFill>
                  <a:schemeClr val="accent1">
                    <a:lumMod val="50000"/>
                  </a:schemeClr>
                </a:solidFill>
                <a:latin typeface="Arial" pitchFamily="34" charset="0"/>
                <a:cs typeface="Arial" pitchFamily="34" charset="0"/>
              </a:rPr>
              <a:t>иммунизации </a:t>
            </a:r>
            <a:r>
              <a:rPr lang="ru-RU" sz="2000" b="1" dirty="0">
                <a:solidFill>
                  <a:srgbClr val="FF0000"/>
                </a:solidFill>
                <a:latin typeface="Arial" pitchFamily="34" charset="0"/>
                <a:cs typeface="Arial" pitchFamily="34" charset="0"/>
              </a:rPr>
              <a:t>128, 2 </a:t>
            </a:r>
            <a:r>
              <a:rPr lang="ru-RU" sz="2000" dirty="0" smtClean="0">
                <a:solidFill>
                  <a:schemeClr val="accent1">
                    <a:lumMod val="50000"/>
                  </a:schemeClr>
                </a:solidFill>
                <a:latin typeface="Arial" pitchFamily="34" charset="0"/>
                <a:cs typeface="Arial" pitchFamily="34" charset="0"/>
              </a:rPr>
              <a:t>против </a:t>
            </a:r>
            <a:r>
              <a:rPr lang="ru-RU" sz="2000" b="1" dirty="0">
                <a:solidFill>
                  <a:srgbClr val="FF0000"/>
                </a:solidFill>
                <a:latin typeface="Arial" pitchFamily="34" charset="0"/>
                <a:cs typeface="Arial" pitchFamily="34" charset="0"/>
              </a:rPr>
              <a:t>155,6</a:t>
            </a:r>
            <a:r>
              <a:rPr lang="ru-RU" sz="2000" dirty="0" smtClean="0">
                <a:solidFill>
                  <a:schemeClr val="accent1">
                    <a:lumMod val="50000"/>
                  </a:schemeClr>
                </a:solidFill>
                <a:latin typeface="Arial" pitchFamily="34" charset="0"/>
                <a:cs typeface="Arial" pitchFamily="34" charset="0"/>
              </a:rPr>
              <a:t> на 1000 детей </a:t>
            </a:r>
            <a:r>
              <a:rPr lang="ru-RU" sz="2000" dirty="0" err="1" smtClean="0">
                <a:solidFill>
                  <a:schemeClr val="accent1">
                    <a:lumMod val="50000"/>
                  </a:schemeClr>
                </a:solidFill>
                <a:latin typeface="Arial" pitchFamily="34" charset="0"/>
                <a:cs typeface="Arial" pitchFamily="34" charset="0"/>
              </a:rPr>
              <a:t>соответсвенно</a:t>
            </a:r>
            <a:r>
              <a:rPr lang="ru-RU" sz="2000" dirty="0" smtClean="0">
                <a:solidFill>
                  <a:schemeClr val="accent1">
                    <a:lumMod val="50000"/>
                  </a:schemeClr>
                </a:solidFill>
                <a:latin typeface="Arial" pitchFamily="34" charset="0"/>
                <a:cs typeface="Arial" pitchFamily="34" charset="0"/>
              </a:rPr>
              <a:t> </a:t>
            </a:r>
            <a:endParaRPr lang="ru-RU" sz="2000" dirty="0">
              <a:solidFill>
                <a:schemeClr val="accent1">
                  <a:lumMod val="50000"/>
                </a:schemeClr>
              </a:solidFill>
              <a:latin typeface="Arial" pitchFamily="34" charset="0"/>
              <a:cs typeface="Arial" pitchFamily="34" charset="0"/>
            </a:endParaRPr>
          </a:p>
          <a:p>
            <a:pPr marL="0" indent="0">
              <a:buNone/>
              <a:defRPr/>
            </a:pPr>
            <a:r>
              <a:rPr lang="ru-RU" sz="2000" dirty="0">
                <a:solidFill>
                  <a:schemeClr val="accent1">
                    <a:lumMod val="50000"/>
                  </a:schemeClr>
                </a:solidFill>
                <a:latin typeface="Arial" pitchFamily="34" charset="0"/>
                <a:cs typeface="Arial" pitchFamily="34" charset="0"/>
              </a:rPr>
              <a:t>В исследованиях типа «случай – контроль» установлены </a:t>
            </a:r>
            <a:r>
              <a:rPr lang="ru-RU" sz="2000" dirty="0" smtClean="0">
                <a:solidFill>
                  <a:schemeClr val="accent1">
                    <a:lumMod val="50000"/>
                  </a:schemeClr>
                </a:solidFill>
                <a:latin typeface="Arial" pitchFamily="34" charset="0"/>
                <a:cs typeface="Arial" pitchFamily="34" charset="0"/>
              </a:rPr>
              <a:t>причины </a:t>
            </a:r>
            <a:r>
              <a:rPr lang="ru-RU" sz="2000" dirty="0">
                <a:solidFill>
                  <a:schemeClr val="accent1">
                    <a:lumMod val="50000"/>
                  </a:schemeClr>
                </a:solidFill>
                <a:latin typeface="Arial" pitchFamily="34" charset="0"/>
                <a:cs typeface="Arial" pitchFamily="34" charset="0"/>
              </a:rPr>
              <a:t>КЖ</a:t>
            </a:r>
            <a:r>
              <a:rPr lang="ru-RU" sz="2000" dirty="0" smtClean="0">
                <a:solidFill>
                  <a:schemeClr val="accent1">
                    <a:lumMod val="50000"/>
                  </a:schemeClr>
                </a:solidFill>
                <a:latin typeface="Arial" pitchFamily="34" charset="0"/>
                <a:cs typeface="Arial" pitchFamily="34" charset="0"/>
              </a:rPr>
              <a:t>:</a:t>
            </a:r>
          </a:p>
          <a:p>
            <a:pPr marL="0" indent="0">
              <a:buNone/>
              <a:defRPr/>
            </a:pPr>
            <a:endParaRPr lang="ru-RU" sz="2000" dirty="0">
              <a:solidFill>
                <a:schemeClr val="accent1">
                  <a:lumMod val="50000"/>
                </a:schemeClr>
              </a:solidFill>
              <a:latin typeface="Arial" pitchFamily="34" charset="0"/>
              <a:cs typeface="Arial" pitchFamily="34" charset="0"/>
            </a:endParaRPr>
          </a:p>
          <a:p>
            <a:pPr>
              <a:defRPr/>
            </a:pPr>
            <a:r>
              <a:rPr lang="ru-RU" sz="2000" dirty="0">
                <a:solidFill>
                  <a:schemeClr val="accent1">
                    <a:lumMod val="50000"/>
                  </a:schemeClr>
                </a:solidFill>
                <a:latin typeface="Arial" pitchFamily="34" charset="0"/>
                <a:cs typeface="Arial" pitchFamily="34" charset="0"/>
              </a:rPr>
              <a:t>Перинатальная патология ЦНС</a:t>
            </a:r>
          </a:p>
          <a:p>
            <a:pPr>
              <a:defRPr/>
            </a:pPr>
            <a:r>
              <a:rPr lang="ru-RU" sz="2000" dirty="0">
                <a:solidFill>
                  <a:schemeClr val="accent1">
                    <a:lumMod val="50000"/>
                  </a:schemeClr>
                </a:solidFill>
                <a:latin typeface="Arial" pitchFamily="34" charset="0"/>
                <a:cs typeface="Arial" pitchFamily="34" charset="0"/>
              </a:rPr>
              <a:t>Недоношенность</a:t>
            </a:r>
          </a:p>
          <a:p>
            <a:pPr>
              <a:defRPr/>
            </a:pPr>
            <a:r>
              <a:rPr lang="ru-RU" sz="2000" dirty="0">
                <a:solidFill>
                  <a:schemeClr val="accent1">
                    <a:lumMod val="50000"/>
                  </a:schemeClr>
                </a:solidFill>
                <a:latin typeface="Arial" pitchFamily="34" charset="0"/>
                <a:cs typeface="Arial" pitchFamily="34" charset="0"/>
              </a:rPr>
              <a:t>Задержка внутриутробного развития плода</a:t>
            </a:r>
          </a:p>
          <a:p>
            <a:pPr>
              <a:defRPr/>
            </a:pPr>
            <a:r>
              <a:rPr lang="ru-RU" sz="2000" dirty="0">
                <a:solidFill>
                  <a:schemeClr val="accent1">
                    <a:lumMod val="50000"/>
                  </a:schemeClr>
                </a:solidFill>
                <a:latin typeface="Arial" pitchFamily="34" charset="0"/>
                <a:cs typeface="Arial" pitchFamily="34" charset="0"/>
              </a:rPr>
              <a:t>Гипотрофия</a:t>
            </a:r>
          </a:p>
          <a:p>
            <a:pPr>
              <a:defRPr/>
            </a:pPr>
            <a:r>
              <a:rPr lang="ru-RU" sz="2000" dirty="0" err="1">
                <a:solidFill>
                  <a:schemeClr val="accent1">
                    <a:lumMod val="50000"/>
                  </a:schemeClr>
                </a:solidFill>
                <a:latin typeface="Arial" pitchFamily="34" charset="0"/>
                <a:cs typeface="Arial" pitchFamily="34" charset="0"/>
              </a:rPr>
              <a:t>Дисбиоз</a:t>
            </a:r>
            <a:endParaRPr lang="ru-RU" sz="2000" dirty="0">
              <a:solidFill>
                <a:schemeClr val="accent1">
                  <a:lumMod val="50000"/>
                </a:schemeClr>
              </a:solidFill>
              <a:latin typeface="Arial" pitchFamily="34" charset="0"/>
              <a:cs typeface="Arial" pitchFamily="34" charset="0"/>
            </a:endParaRPr>
          </a:p>
          <a:p>
            <a:pPr>
              <a:defRPr/>
            </a:pPr>
            <a:r>
              <a:rPr lang="ru-RU" sz="2000" dirty="0">
                <a:solidFill>
                  <a:schemeClr val="accent1">
                    <a:lumMod val="50000"/>
                  </a:schemeClr>
                </a:solidFill>
                <a:latin typeface="Arial" pitchFamily="34" charset="0"/>
                <a:cs typeface="Arial" pitchFamily="34" charset="0"/>
              </a:rPr>
              <a:t>Внутриутробная инфекция</a:t>
            </a:r>
          </a:p>
          <a:p>
            <a:pPr>
              <a:defRPr/>
            </a:pPr>
            <a:r>
              <a:rPr lang="ru-RU" sz="2000" dirty="0">
                <a:solidFill>
                  <a:schemeClr val="accent1">
                    <a:lumMod val="50000"/>
                  </a:schemeClr>
                </a:solidFill>
                <a:latin typeface="Arial" pitchFamily="34" charset="0"/>
                <a:cs typeface="Arial" pitchFamily="34" charset="0"/>
              </a:rPr>
              <a:t>Гидроцефалия</a:t>
            </a:r>
          </a:p>
          <a:p>
            <a:pPr marL="0" indent="0">
              <a:buNone/>
              <a:defRPr/>
            </a:pPr>
            <a:endParaRPr lang="ru-RU" sz="2000" dirty="0">
              <a:solidFill>
                <a:schemeClr val="accent1">
                  <a:lumMod val="50000"/>
                </a:schemeClr>
              </a:solidFill>
              <a:latin typeface="Arial" pitchFamily="34" charset="0"/>
              <a:cs typeface="Arial" pitchFamily="34" charset="0"/>
            </a:endParaRPr>
          </a:p>
        </p:txBody>
      </p:sp>
      <p:pic>
        <p:nvPicPr>
          <p:cNvPr id="1229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3351632"/>
            <a:ext cx="2511937" cy="295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Box 3"/>
          <p:cNvSpPr txBox="1">
            <a:spLocks noChangeArrowheads="1"/>
          </p:cNvSpPr>
          <p:nvPr/>
        </p:nvSpPr>
        <p:spPr bwMode="auto">
          <a:xfrm>
            <a:off x="127803" y="6235484"/>
            <a:ext cx="7972589" cy="64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66" tIns="43233" rIns="86466" bIns="43233">
            <a:spAutoFit/>
          </a:bodyPr>
          <a:lstStyle>
            <a:lvl1pPr>
              <a:defRPr sz="1200">
                <a:solidFill>
                  <a:srgbClr val="1F60A9"/>
                </a:solidFill>
                <a:latin typeface="Arial" charset="0"/>
                <a:cs typeface="Arial" charset="0"/>
              </a:defRPr>
            </a:lvl1pPr>
            <a:lvl2pPr marL="742950" indent="-285750">
              <a:defRPr sz="1200">
                <a:solidFill>
                  <a:srgbClr val="1F60A9"/>
                </a:solidFill>
                <a:latin typeface="Arial" charset="0"/>
                <a:cs typeface="Arial" charset="0"/>
              </a:defRPr>
            </a:lvl2pPr>
            <a:lvl3pPr marL="1143000" indent="-228600">
              <a:defRPr sz="1200">
                <a:solidFill>
                  <a:srgbClr val="1F60A9"/>
                </a:solidFill>
                <a:latin typeface="Arial" charset="0"/>
                <a:cs typeface="Arial" charset="0"/>
              </a:defRPr>
            </a:lvl3pPr>
            <a:lvl4pPr marL="1600200" indent="-228600">
              <a:defRPr sz="1200">
                <a:solidFill>
                  <a:srgbClr val="1F60A9"/>
                </a:solidFill>
                <a:latin typeface="Arial" charset="0"/>
                <a:cs typeface="Arial" charset="0"/>
              </a:defRPr>
            </a:lvl4pPr>
            <a:lvl5pPr marL="2057400" indent="-228600">
              <a:defRPr sz="1200">
                <a:solidFill>
                  <a:srgbClr val="1F60A9"/>
                </a:solidFill>
                <a:latin typeface="Arial" charset="0"/>
                <a:cs typeface="Arial" charset="0"/>
              </a:defRPr>
            </a:lvl5pPr>
            <a:lvl6pPr marL="2514600" indent="-228600" eaLnBrk="0" fontAlgn="base" hangingPunct="0">
              <a:spcBef>
                <a:spcPct val="50000"/>
              </a:spcBef>
              <a:spcAft>
                <a:spcPct val="0"/>
              </a:spcAft>
              <a:defRPr sz="1200">
                <a:solidFill>
                  <a:srgbClr val="1F60A9"/>
                </a:solidFill>
                <a:latin typeface="Arial" charset="0"/>
                <a:cs typeface="Arial" charset="0"/>
              </a:defRPr>
            </a:lvl6pPr>
            <a:lvl7pPr marL="2971800" indent="-228600" eaLnBrk="0" fontAlgn="base" hangingPunct="0">
              <a:spcBef>
                <a:spcPct val="50000"/>
              </a:spcBef>
              <a:spcAft>
                <a:spcPct val="0"/>
              </a:spcAft>
              <a:defRPr sz="1200">
                <a:solidFill>
                  <a:srgbClr val="1F60A9"/>
                </a:solidFill>
                <a:latin typeface="Arial" charset="0"/>
                <a:cs typeface="Arial" charset="0"/>
              </a:defRPr>
            </a:lvl7pPr>
            <a:lvl8pPr marL="3429000" indent="-228600" eaLnBrk="0" fontAlgn="base" hangingPunct="0">
              <a:spcBef>
                <a:spcPct val="50000"/>
              </a:spcBef>
              <a:spcAft>
                <a:spcPct val="0"/>
              </a:spcAft>
              <a:defRPr sz="1200">
                <a:solidFill>
                  <a:srgbClr val="1F60A9"/>
                </a:solidFill>
                <a:latin typeface="Arial" charset="0"/>
                <a:cs typeface="Arial" charset="0"/>
              </a:defRPr>
            </a:lvl8pPr>
            <a:lvl9pPr marL="3886200" indent="-228600" eaLnBrk="0" fontAlgn="base" hangingPunct="0">
              <a:spcBef>
                <a:spcPct val="50000"/>
              </a:spcBef>
              <a:spcAft>
                <a:spcPct val="0"/>
              </a:spcAft>
              <a:defRPr sz="1200">
                <a:solidFill>
                  <a:srgbClr val="1F60A9"/>
                </a:solidFill>
                <a:latin typeface="Arial" charset="0"/>
                <a:cs typeface="Arial" charset="0"/>
              </a:defRPr>
            </a:lvl9pPr>
          </a:lstStyle>
          <a:p>
            <a:r>
              <a:rPr lang="ru-RU" i="1" dirty="0">
                <a:solidFill>
                  <a:schemeClr val="tx1"/>
                </a:solidFill>
              </a:rPr>
              <a:t>Н.В. Исаева, И.В. </a:t>
            </a:r>
            <a:r>
              <a:rPr lang="ru-RU" i="1" dirty="0" err="1">
                <a:solidFill>
                  <a:schemeClr val="tx1"/>
                </a:solidFill>
              </a:rPr>
              <a:t>Фельдблюм</a:t>
            </a:r>
            <a:r>
              <a:rPr lang="ru-RU" i="1" dirty="0">
                <a:solidFill>
                  <a:schemeClr val="tx1"/>
                </a:solidFill>
              </a:rPr>
              <a:t>, Ю.А. Кожевникова г Пермь, Россия</a:t>
            </a:r>
            <a:br>
              <a:rPr lang="ru-RU" i="1" dirty="0">
                <a:solidFill>
                  <a:schemeClr val="tx1"/>
                </a:solidFill>
              </a:rPr>
            </a:br>
            <a:r>
              <a:rPr lang="ru-RU" i="1" dirty="0">
                <a:solidFill>
                  <a:schemeClr val="tx1"/>
                </a:solidFill>
              </a:rPr>
              <a:t>24-26 мая 2005 г Москва IV Всероссийская научно-практическая </a:t>
            </a:r>
            <a:r>
              <a:rPr lang="ru-RU" i="1" dirty="0" smtClean="0">
                <a:solidFill>
                  <a:schemeClr val="tx1"/>
                </a:solidFill>
              </a:rPr>
              <a:t>конференция «</a:t>
            </a:r>
            <a:r>
              <a:rPr lang="ru-RU" i="1" dirty="0">
                <a:solidFill>
                  <a:schemeClr val="tx1"/>
                </a:solidFill>
              </a:rPr>
              <a:t>Вирусные гепатиты – проблемы эпидемиологии, диагностики, лечения и профилактики»</a:t>
            </a:r>
          </a:p>
        </p:txBody>
      </p:sp>
    </p:spTree>
    <p:extLst>
      <p:ext uri="{BB962C8B-B14F-4D97-AF65-F5344CB8AC3E}">
        <p14:creationId xmlns:p14="http://schemas.microsoft.com/office/powerpoint/2010/main" val="3412526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title"/>
          </p:nvPr>
        </p:nvSpPr>
        <p:spPr>
          <a:xfrm>
            <a:off x="487363" y="-14288"/>
            <a:ext cx="8186737" cy="1073151"/>
          </a:xfrm>
        </p:spPr>
        <p:txBody>
          <a:bodyPr/>
          <a:lstStyle/>
          <a:p>
            <a:r>
              <a:rPr lang="ru-RU" sz="3200" dirty="0" smtClean="0"/>
              <a:t>Профилактика</a:t>
            </a:r>
            <a:r>
              <a:rPr lang="en-GB" sz="3200" dirty="0" smtClean="0"/>
              <a:t> </a:t>
            </a:r>
            <a:r>
              <a:rPr lang="ru-RU" sz="3200" i="1" dirty="0" smtClean="0"/>
              <a:t>или</a:t>
            </a:r>
            <a:r>
              <a:rPr lang="en-GB" sz="3200" dirty="0" smtClean="0"/>
              <a:t> </a:t>
            </a:r>
            <a:r>
              <a:rPr lang="ru-RU" sz="3200" dirty="0" smtClean="0"/>
              <a:t>лечение: сложный выбор</a:t>
            </a:r>
            <a:endParaRPr lang="en-GB" sz="3200" dirty="0" smtClean="0"/>
          </a:p>
        </p:txBody>
      </p:sp>
      <p:sp>
        <p:nvSpPr>
          <p:cNvPr id="33795" name="Rectangle 4"/>
          <p:cNvSpPr>
            <a:spLocks noGrp="1" noChangeArrowheads="1"/>
          </p:cNvSpPr>
          <p:nvPr>
            <p:ph sz="half" idx="1"/>
          </p:nvPr>
        </p:nvSpPr>
        <p:spPr>
          <a:xfrm>
            <a:off x="457200" y="1426575"/>
            <a:ext cx="4038600" cy="4525963"/>
          </a:xfrm>
        </p:spPr>
        <p:txBody>
          <a:bodyPr>
            <a:normAutofit lnSpcReduction="10000"/>
          </a:bodyPr>
          <a:lstStyle/>
          <a:p>
            <a:pPr algn="ctr">
              <a:buFont typeface="Arial" pitchFamily="34" charset="0"/>
              <a:buNone/>
              <a:defRPr/>
            </a:pPr>
            <a:r>
              <a:rPr lang="ru-RU" sz="2400" b="1" dirty="0" smtClean="0">
                <a:solidFill>
                  <a:srgbClr val="FF0000"/>
                </a:solidFill>
              </a:rPr>
              <a:t>Лечение</a:t>
            </a:r>
            <a:endParaRPr lang="en-GB" sz="2400" b="1" dirty="0" smtClean="0">
              <a:solidFill>
                <a:srgbClr val="FF0000"/>
              </a:solidFill>
            </a:endParaRPr>
          </a:p>
          <a:p>
            <a:pPr>
              <a:defRPr/>
            </a:pPr>
            <a:r>
              <a:rPr lang="ru-RU" sz="2400" dirty="0" smtClean="0"/>
              <a:t>Вмешательство у больных</a:t>
            </a:r>
            <a:endParaRPr lang="en-US" sz="2400" dirty="0" smtClean="0"/>
          </a:p>
          <a:p>
            <a:pPr marL="903288" lvl="1">
              <a:buFont typeface="Arial" pitchFamily="34" charset="0"/>
              <a:buNone/>
              <a:defRPr/>
            </a:pPr>
            <a:r>
              <a:rPr lang="ru-RU" dirty="0" smtClean="0"/>
              <a:t>Комплаентность</a:t>
            </a:r>
            <a:endParaRPr lang="en-US" dirty="0" smtClean="0"/>
          </a:p>
          <a:p>
            <a:pPr marL="903288" lvl="1">
              <a:buFont typeface="Arial" pitchFamily="34" charset="0"/>
              <a:buNone/>
              <a:defRPr/>
            </a:pPr>
            <a:r>
              <a:rPr lang="ru-RU" dirty="0" smtClean="0"/>
              <a:t>Готовность платить</a:t>
            </a:r>
            <a:endParaRPr lang="en-US" dirty="0" smtClean="0"/>
          </a:p>
          <a:p>
            <a:pPr marL="623888" lvl="1" indent="-6350">
              <a:buFont typeface="Arial" pitchFamily="34" charset="0"/>
              <a:buNone/>
              <a:defRPr/>
            </a:pPr>
            <a:r>
              <a:rPr lang="ru-RU" dirty="0" smtClean="0"/>
              <a:t>Принятие нежелательных эффектов</a:t>
            </a:r>
            <a:endParaRPr lang="en-US" dirty="0" smtClean="0"/>
          </a:p>
          <a:p>
            <a:pPr>
              <a:defRPr/>
            </a:pPr>
            <a:r>
              <a:rPr lang="ru-RU" sz="2400" dirty="0" smtClean="0"/>
              <a:t>Быстрый результат</a:t>
            </a:r>
            <a:endParaRPr lang="en-GB" sz="2400" dirty="0" smtClean="0"/>
          </a:p>
        </p:txBody>
      </p:sp>
      <p:sp>
        <p:nvSpPr>
          <p:cNvPr id="737282" name="Rectangle 2"/>
          <p:cNvSpPr>
            <a:spLocks noGrp="1" noChangeArrowheads="1"/>
          </p:cNvSpPr>
          <p:nvPr>
            <p:ph sz="half" idx="2"/>
          </p:nvPr>
        </p:nvSpPr>
        <p:spPr>
          <a:xfrm>
            <a:off x="4452730" y="1426575"/>
            <a:ext cx="4459495" cy="4525963"/>
          </a:xfrm>
        </p:spPr>
        <p:txBody>
          <a:bodyPr>
            <a:normAutofit lnSpcReduction="10000"/>
          </a:bodyPr>
          <a:lstStyle/>
          <a:p>
            <a:pPr algn="ctr">
              <a:buFont typeface="Arial" pitchFamily="34" charset="0"/>
              <a:buNone/>
              <a:defRPr/>
            </a:pPr>
            <a:r>
              <a:rPr lang="ru-RU" sz="2400" b="1" dirty="0" smtClean="0">
                <a:solidFill>
                  <a:srgbClr val="FF0000"/>
                </a:solidFill>
              </a:rPr>
              <a:t>Профилактика</a:t>
            </a:r>
            <a:endParaRPr lang="en-GB" sz="2400" b="1" dirty="0" smtClean="0">
              <a:solidFill>
                <a:srgbClr val="FF0000"/>
              </a:solidFill>
            </a:endParaRPr>
          </a:p>
          <a:p>
            <a:pPr>
              <a:defRPr/>
            </a:pPr>
            <a:r>
              <a:rPr lang="ru-RU" sz="2400" dirty="0" smtClean="0"/>
              <a:t>Вмешательство у здоровых</a:t>
            </a:r>
            <a:endParaRPr lang="en-US" sz="2400" dirty="0" smtClean="0"/>
          </a:p>
          <a:p>
            <a:pPr marL="987425" lvl="1" indent="-355600">
              <a:buFont typeface="Arial" pitchFamily="34" charset="0"/>
              <a:buNone/>
              <a:defRPr/>
            </a:pPr>
            <a:r>
              <a:rPr lang="ru-RU" dirty="0" smtClean="0"/>
              <a:t>Комплаентность</a:t>
            </a:r>
            <a:endParaRPr lang="en-US" dirty="0" smtClean="0"/>
          </a:p>
          <a:p>
            <a:pPr marL="987425" lvl="1" indent="-355600">
              <a:buFont typeface="Arial" pitchFamily="34" charset="0"/>
              <a:buNone/>
              <a:defRPr/>
            </a:pPr>
            <a:r>
              <a:rPr lang="ru-RU" dirty="0" smtClean="0"/>
              <a:t>Готовность платить</a:t>
            </a:r>
            <a:endParaRPr lang="en-US" dirty="0" smtClean="0"/>
          </a:p>
          <a:p>
            <a:pPr marL="987425" lvl="1" indent="-355600">
              <a:buNone/>
              <a:defRPr/>
            </a:pPr>
            <a:r>
              <a:rPr lang="ru-RU" dirty="0" smtClean="0"/>
              <a:t>Принятие нежелательных эффектов</a:t>
            </a:r>
            <a:endParaRPr lang="en-US" dirty="0" smtClean="0"/>
          </a:p>
          <a:p>
            <a:pPr>
              <a:defRPr/>
            </a:pPr>
            <a:r>
              <a:rPr lang="ru-RU" sz="2400" dirty="0" smtClean="0"/>
              <a:t>Международная политика вакцинации: Оценка пользы/риска/стоимости в долгосрочной перспективе</a:t>
            </a:r>
            <a:endParaRPr lang="en-US" sz="2400" dirty="0" smtClean="0"/>
          </a:p>
          <a:p>
            <a:pPr lvl="1">
              <a:defRPr/>
            </a:pPr>
            <a:r>
              <a:rPr lang="ru-RU" dirty="0" smtClean="0"/>
              <a:t>Эпидемиология/стратегия вакцинации</a:t>
            </a:r>
            <a:endParaRPr lang="en-GB" dirty="0" smtClean="0"/>
          </a:p>
        </p:txBody>
      </p:sp>
      <p:sp>
        <p:nvSpPr>
          <p:cNvPr id="737285" name="Line 5"/>
          <p:cNvSpPr>
            <a:spLocks noChangeShapeType="1"/>
          </p:cNvSpPr>
          <p:nvPr/>
        </p:nvSpPr>
        <p:spPr bwMode="auto">
          <a:xfrm rot="10800000" flipV="1">
            <a:off x="5218113" y="3380788"/>
            <a:ext cx="0" cy="214312"/>
          </a:xfrm>
          <a:prstGeom prst="line">
            <a:avLst/>
          </a:prstGeom>
          <a:noFill/>
          <a:ln w="28575">
            <a:solidFill>
              <a:schemeClr val="tx2"/>
            </a:solidFill>
            <a:round/>
            <a:headEnd/>
            <a:tailEnd type="triangle" w="lg" len="med"/>
          </a:ln>
        </p:spPr>
        <p:txBody>
          <a:bodyPr/>
          <a:lstStyle/>
          <a:p>
            <a:endParaRPr lang="ru-RU"/>
          </a:p>
        </p:txBody>
      </p:sp>
      <p:sp>
        <p:nvSpPr>
          <p:cNvPr id="737286" name="Line 6"/>
          <p:cNvSpPr>
            <a:spLocks noChangeShapeType="1"/>
          </p:cNvSpPr>
          <p:nvPr/>
        </p:nvSpPr>
        <p:spPr bwMode="auto">
          <a:xfrm rot="10800000" flipV="1">
            <a:off x="5230992" y="3816682"/>
            <a:ext cx="0" cy="214313"/>
          </a:xfrm>
          <a:prstGeom prst="line">
            <a:avLst/>
          </a:prstGeom>
          <a:noFill/>
          <a:ln w="28575">
            <a:solidFill>
              <a:schemeClr val="tx2"/>
            </a:solidFill>
            <a:round/>
            <a:headEnd/>
            <a:tailEnd type="triangle" w="lg" len="med"/>
          </a:ln>
        </p:spPr>
        <p:txBody>
          <a:bodyPr/>
          <a:lstStyle/>
          <a:p>
            <a:endParaRPr lang="ru-RU"/>
          </a:p>
        </p:txBody>
      </p:sp>
      <p:sp>
        <p:nvSpPr>
          <p:cNvPr id="737287" name="Line 7"/>
          <p:cNvSpPr>
            <a:spLocks noChangeShapeType="1"/>
          </p:cNvSpPr>
          <p:nvPr/>
        </p:nvSpPr>
        <p:spPr bwMode="auto">
          <a:xfrm rot="10800000" flipV="1">
            <a:off x="5218113" y="2942638"/>
            <a:ext cx="0" cy="214312"/>
          </a:xfrm>
          <a:prstGeom prst="line">
            <a:avLst/>
          </a:prstGeom>
          <a:noFill/>
          <a:ln w="28575">
            <a:solidFill>
              <a:schemeClr val="tx2"/>
            </a:solidFill>
            <a:round/>
            <a:headEnd/>
            <a:tailEnd type="triangle" w="lg" len="med"/>
          </a:ln>
        </p:spPr>
        <p:txBody>
          <a:bodyPr/>
          <a:lstStyle/>
          <a:p>
            <a:endParaRPr lang="ru-RU"/>
          </a:p>
        </p:txBody>
      </p:sp>
      <p:sp>
        <p:nvSpPr>
          <p:cNvPr id="64520" name="Text Box 8"/>
          <p:cNvSpPr txBox="1">
            <a:spLocks noChangeArrowheads="1"/>
          </p:cNvSpPr>
          <p:nvPr/>
        </p:nvSpPr>
        <p:spPr bwMode="auto">
          <a:xfrm>
            <a:off x="763588" y="2842888"/>
            <a:ext cx="427037" cy="461962"/>
          </a:xfrm>
          <a:prstGeom prst="rect">
            <a:avLst/>
          </a:prstGeom>
          <a:noFill/>
          <a:ln w="9525">
            <a:noFill/>
            <a:miter lim="800000"/>
            <a:headEnd/>
            <a:tailEnd/>
          </a:ln>
        </p:spPr>
        <p:txBody>
          <a:bodyPr wrap="none">
            <a:spAutoFit/>
          </a:bodyPr>
          <a:lstStyle/>
          <a:p>
            <a:r>
              <a:rPr lang="en-US" sz="2400">
                <a:solidFill>
                  <a:schemeClr val="tx2"/>
                </a:solidFill>
                <a:latin typeface="Tahoma" pitchFamily="34" charset="0"/>
                <a:sym typeface="Wingdings" pitchFamily="2" charset="2"/>
              </a:rPr>
              <a:t></a:t>
            </a:r>
            <a:endParaRPr lang="en-GB" sz="2400">
              <a:solidFill>
                <a:schemeClr val="tx2"/>
              </a:solidFill>
              <a:latin typeface="Tahoma" pitchFamily="34" charset="0"/>
              <a:sym typeface="Wingdings" pitchFamily="2" charset="2"/>
            </a:endParaRPr>
          </a:p>
        </p:txBody>
      </p:sp>
      <p:sp>
        <p:nvSpPr>
          <p:cNvPr id="64521" name="Text Box 9"/>
          <p:cNvSpPr txBox="1">
            <a:spLocks noChangeArrowheads="1"/>
          </p:cNvSpPr>
          <p:nvPr/>
        </p:nvSpPr>
        <p:spPr bwMode="auto">
          <a:xfrm>
            <a:off x="763588" y="3303263"/>
            <a:ext cx="427037" cy="461962"/>
          </a:xfrm>
          <a:prstGeom prst="rect">
            <a:avLst/>
          </a:prstGeom>
          <a:noFill/>
          <a:ln w="9525">
            <a:noFill/>
            <a:miter lim="800000"/>
            <a:headEnd/>
            <a:tailEnd/>
          </a:ln>
        </p:spPr>
        <p:txBody>
          <a:bodyPr wrap="none">
            <a:spAutoFit/>
          </a:bodyPr>
          <a:lstStyle/>
          <a:p>
            <a:r>
              <a:rPr lang="en-US" sz="2400">
                <a:solidFill>
                  <a:schemeClr val="tx2"/>
                </a:solidFill>
                <a:latin typeface="Tahoma" pitchFamily="34" charset="0"/>
                <a:sym typeface="Wingdings" pitchFamily="2" charset="2"/>
              </a:rPr>
              <a:t></a:t>
            </a:r>
            <a:endParaRPr lang="en-GB" sz="2400">
              <a:solidFill>
                <a:schemeClr val="tx2"/>
              </a:solidFill>
              <a:latin typeface="Tahoma" pitchFamily="34" charset="0"/>
              <a:sym typeface="Wingdings" pitchFamily="2" charset="2"/>
            </a:endParaRPr>
          </a:p>
        </p:txBody>
      </p:sp>
      <p:sp>
        <p:nvSpPr>
          <p:cNvPr id="64522" name="Text Box 10"/>
          <p:cNvSpPr txBox="1">
            <a:spLocks noChangeArrowheads="1"/>
          </p:cNvSpPr>
          <p:nvPr/>
        </p:nvSpPr>
        <p:spPr bwMode="auto">
          <a:xfrm>
            <a:off x="763588" y="4051163"/>
            <a:ext cx="427037" cy="461962"/>
          </a:xfrm>
          <a:prstGeom prst="rect">
            <a:avLst/>
          </a:prstGeom>
          <a:noFill/>
          <a:ln w="9525">
            <a:noFill/>
            <a:miter lim="800000"/>
            <a:headEnd/>
            <a:tailEnd/>
          </a:ln>
        </p:spPr>
        <p:txBody>
          <a:bodyPr wrap="none">
            <a:spAutoFit/>
          </a:bodyPr>
          <a:lstStyle/>
          <a:p>
            <a:r>
              <a:rPr lang="en-US" sz="2400">
                <a:solidFill>
                  <a:schemeClr val="tx2"/>
                </a:solidFill>
                <a:latin typeface="Tahoma" pitchFamily="34" charset="0"/>
                <a:sym typeface="Wingdings" pitchFamily="2" charset="2"/>
              </a:rPr>
              <a:t></a:t>
            </a:r>
            <a:endParaRPr lang="en-GB" sz="2400">
              <a:solidFill>
                <a:schemeClr val="tx2"/>
              </a:solidFill>
              <a:latin typeface="Tahoma" pitchFamily="34" charset="0"/>
              <a:sym typeface="Wingdings" pitchFamily="2" charset="2"/>
            </a:endParaRPr>
          </a:p>
        </p:txBody>
      </p:sp>
    </p:spTree>
    <p:extLst>
      <p:ext uri="{BB962C8B-B14F-4D97-AF65-F5344CB8AC3E}">
        <p14:creationId xmlns:p14="http://schemas.microsoft.com/office/powerpoint/2010/main" val="7830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28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28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3728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72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728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728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3728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72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37282">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728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5" grpId="0" animBg="1"/>
      <p:bldP spid="737286" grpId="0" animBg="1"/>
      <p:bldP spid="73728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86464" y="-99392"/>
            <a:ext cx="8229600" cy="692696"/>
          </a:xfrm>
          <a:noFill/>
          <a:ln/>
        </p:spPr>
        <p:txBody>
          <a:bodyPr>
            <a:normAutofit/>
          </a:bodyPr>
          <a:lstStyle/>
          <a:p>
            <a:r>
              <a:rPr lang="ru-RU" sz="2800" b="1" dirty="0">
                <a:solidFill>
                  <a:schemeClr val="tx2"/>
                </a:solidFill>
                <a:latin typeface="Arial" pitchFamily="34" charset="0"/>
              </a:rPr>
              <a:t>Производство рекомбинантных вакцин</a:t>
            </a:r>
          </a:p>
        </p:txBody>
      </p:sp>
      <p:sp>
        <p:nvSpPr>
          <p:cNvPr id="34823" name="Rectangle 7"/>
          <p:cNvSpPr>
            <a:spLocks noChangeArrowheads="1"/>
          </p:cNvSpPr>
          <p:nvPr/>
        </p:nvSpPr>
        <p:spPr bwMode="auto">
          <a:xfrm>
            <a:off x="2985497" y="4581128"/>
            <a:ext cx="2522607" cy="147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1125" tIns="53975" rIns="111125" bIns="53975" anchor="ctr"/>
          <a:lstStyle/>
          <a:p>
            <a:pPr algn="l" defTabSz="1079500"/>
            <a:r>
              <a:rPr lang="ru-RU" sz="1400" b="1" dirty="0" smtClean="0">
                <a:solidFill>
                  <a:schemeClr val="tx2"/>
                </a:solidFill>
                <a:latin typeface="Arial" pitchFamily="34" charset="0"/>
              </a:rPr>
              <a:t>А Ген</a:t>
            </a:r>
            <a:r>
              <a:rPr lang="ru-RU" sz="1400" b="1" dirty="0">
                <a:solidFill>
                  <a:schemeClr val="tx2"/>
                </a:solidFill>
                <a:latin typeface="Arial" pitchFamily="34" charset="0"/>
              </a:rPr>
              <a:t>, кодирующий </a:t>
            </a:r>
            <a:r>
              <a:rPr lang="ru-RU" sz="1400" b="1" dirty="0" err="1" smtClean="0">
                <a:solidFill>
                  <a:schemeClr val="tx2"/>
                </a:solidFill>
                <a:latin typeface="Arial" pitchFamily="34" charset="0"/>
              </a:rPr>
              <a:t>HBsAg</a:t>
            </a:r>
            <a:endParaRPr lang="en-US" sz="1400" b="1" dirty="0" smtClean="0">
              <a:solidFill>
                <a:schemeClr val="tx2"/>
              </a:solidFill>
              <a:latin typeface="Arial" pitchFamily="34" charset="0"/>
            </a:endParaRPr>
          </a:p>
          <a:p>
            <a:pPr defTabSz="1079500"/>
            <a:r>
              <a:rPr lang="ru-RU" sz="1400" b="1" dirty="0">
                <a:solidFill>
                  <a:schemeClr val="tx2"/>
                </a:solidFill>
                <a:latin typeface="Arial" pitchFamily="34" charset="0"/>
              </a:rPr>
              <a:t>В </a:t>
            </a:r>
            <a:r>
              <a:rPr lang="ru-RU" sz="1400" b="1" dirty="0" err="1" smtClean="0">
                <a:solidFill>
                  <a:schemeClr val="tx2"/>
                </a:solidFill>
                <a:latin typeface="Arial" pitchFamily="34" charset="0"/>
              </a:rPr>
              <a:t>Рестриктаза</a:t>
            </a:r>
            <a:endParaRPr lang="en-US" sz="1400" b="1" dirty="0" smtClean="0">
              <a:solidFill>
                <a:schemeClr val="tx2"/>
              </a:solidFill>
              <a:latin typeface="Arial" pitchFamily="34" charset="0"/>
            </a:endParaRPr>
          </a:p>
          <a:p>
            <a:pPr defTabSz="1079500"/>
            <a:r>
              <a:rPr lang="en-US" sz="1400" b="1" dirty="0" smtClean="0">
                <a:solidFill>
                  <a:schemeClr val="tx2"/>
                </a:solidFill>
                <a:latin typeface="Arial" pitchFamily="34" charset="0"/>
              </a:rPr>
              <a:t>C</a:t>
            </a:r>
            <a:r>
              <a:rPr lang="ru-RU" sz="1400" b="1" dirty="0" smtClean="0">
                <a:solidFill>
                  <a:schemeClr val="tx2"/>
                </a:solidFill>
                <a:latin typeface="Arial" pitchFamily="34" charset="0"/>
              </a:rPr>
              <a:t> </a:t>
            </a:r>
            <a:r>
              <a:rPr lang="ru-RU" sz="1400" b="1" dirty="0">
                <a:solidFill>
                  <a:schemeClr val="tx2"/>
                </a:solidFill>
                <a:latin typeface="Arial" pitchFamily="34" charset="0"/>
              </a:rPr>
              <a:t>ДНК вируса гепатита </a:t>
            </a:r>
            <a:r>
              <a:rPr lang="ru-RU" sz="1400" b="1" dirty="0" smtClean="0">
                <a:solidFill>
                  <a:schemeClr val="tx2"/>
                </a:solidFill>
                <a:latin typeface="Arial" pitchFamily="34" charset="0"/>
              </a:rPr>
              <a:t>B</a:t>
            </a:r>
            <a:endParaRPr lang="en-US" sz="1400" b="1" dirty="0" smtClean="0">
              <a:solidFill>
                <a:schemeClr val="tx2"/>
              </a:solidFill>
              <a:latin typeface="Arial" pitchFamily="34" charset="0"/>
            </a:endParaRPr>
          </a:p>
          <a:p>
            <a:pPr defTabSz="1079500"/>
            <a:r>
              <a:rPr lang="en-US" sz="1400" b="1" dirty="0">
                <a:solidFill>
                  <a:schemeClr val="tx2"/>
                </a:solidFill>
                <a:latin typeface="Arial" pitchFamily="34" charset="0"/>
              </a:rPr>
              <a:t>D </a:t>
            </a:r>
            <a:r>
              <a:rPr lang="ru-RU" sz="1400" b="1" dirty="0" err="1" smtClean="0">
                <a:solidFill>
                  <a:schemeClr val="tx2"/>
                </a:solidFill>
                <a:latin typeface="Arial" pitchFamily="34" charset="0"/>
              </a:rPr>
              <a:t>Плазмида</a:t>
            </a:r>
            <a:endParaRPr lang="en-US" sz="1400" b="1" dirty="0" smtClean="0">
              <a:solidFill>
                <a:schemeClr val="tx2"/>
              </a:solidFill>
              <a:latin typeface="Arial" pitchFamily="34" charset="0"/>
            </a:endParaRPr>
          </a:p>
          <a:p>
            <a:pPr defTabSz="1079500"/>
            <a:r>
              <a:rPr lang="en-US" sz="1400" b="1" dirty="0">
                <a:solidFill>
                  <a:schemeClr val="tx2"/>
                </a:solidFill>
                <a:latin typeface="Arial" pitchFamily="34" charset="0"/>
              </a:rPr>
              <a:t>E </a:t>
            </a:r>
            <a:r>
              <a:rPr lang="ru-RU" sz="1400" b="1" dirty="0" smtClean="0">
                <a:solidFill>
                  <a:schemeClr val="tx2"/>
                </a:solidFill>
                <a:latin typeface="Arial" pitchFamily="34" charset="0"/>
              </a:rPr>
              <a:t>ДНК-</a:t>
            </a:r>
            <a:r>
              <a:rPr lang="ru-RU" sz="1400" b="1" dirty="0" err="1" smtClean="0">
                <a:solidFill>
                  <a:schemeClr val="tx2"/>
                </a:solidFill>
                <a:latin typeface="Arial" pitchFamily="34" charset="0"/>
              </a:rPr>
              <a:t>лигаза</a:t>
            </a:r>
            <a:endParaRPr lang="en-US" sz="1400" b="1" dirty="0" smtClean="0">
              <a:solidFill>
                <a:schemeClr val="tx2"/>
              </a:solidFill>
              <a:latin typeface="Arial" pitchFamily="34" charset="0"/>
            </a:endParaRPr>
          </a:p>
          <a:p>
            <a:pPr defTabSz="1079500"/>
            <a:r>
              <a:rPr lang="en-US" sz="1400" b="1" dirty="0">
                <a:solidFill>
                  <a:schemeClr val="tx2"/>
                </a:solidFill>
                <a:latin typeface="Arial" pitchFamily="34" charset="0"/>
              </a:rPr>
              <a:t>F</a:t>
            </a:r>
            <a:r>
              <a:rPr lang="en-US" sz="1400" b="1" i="1" dirty="0">
                <a:solidFill>
                  <a:schemeClr val="tx2"/>
                </a:solidFill>
                <a:latin typeface="Arial" pitchFamily="34" charset="0"/>
              </a:rPr>
              <a:t> </a:t>
            </a:r>
            <a:r>
              <a:rPr lang="ru-RU" sz="1400" b="1" i="1" dirty="0">
                <a:solidFill>
                  <a:schemeClr val="tx2"/>
                </a:solidFill>
                <a:latin typeface="Arial" pitchFamily="34" charset="0"/>
              </a:rPr>
              <a:t>Клетка </a:t>
            </a:r>
            <a:r>
              <a:rPr lang="ru-RU" sz="1400" b="1" i="1" dirty="0" err="1">
                <a:solidFill>
                  <a:schemeClr val="tx2"/>
                </a:solidFill>
                <a:latin typeface="Arial" pitchFamily="34" charset="0"/>
              </a:rPr>
              <a:t>Saccharomyces</a:t>
            </a:r>
            <a:r>
              <a:rPr lang="ru-RU" sz="1400" b="1" i="1" dirty="0">
                <a:solidFill>
                  <a:schemeClr val="tx2"/>
                </a:solidFill>
                <a:latin typeface="Arial" pitchFamily="34" charset="0"/>
              </a:rPr>
              <a:t> </a:t>
            </a:r>
            <a:endParaRPr lang="en-US" sz="1400" b="1" i="1" dirty="0" smtClean="0">
              <a:solidFill>
                <a:schemeClr val="tx2"/>
              </a:solidFill>
              <a:latin typeface="Arial" pitchFamily="34" charset="0"/>
            </a:endParaRPr>
          </a:p>
          <a:p>
            <a:pPr defTabSz="1079500"/>
            <a:r>
              <a:rPr lang="ru-RU" sz="1400" b="1" i="1" dirty="0" err="1" smtClean="0">
                <a:solidFill>
                  <a:schemeClr val="tx2"/>
                </a:solidFill>
                <a:latin typeface="Arial" pitchFamily="34" charset="0"/>
              </a:rPr>
              <a:t>cerevisiae</a:t>
            </a:r>
            <a:endParaRPr lang="ru-RU" sz="1400" b="1" dirty="0">
              <a:solidFill>
                <a:schemeClr val="tx2"/>
              </a:solidFill>
              <a:latin typeface="Arial" pitchFamily="34" charset="0"/>
            </a:endParaRPr>
          </a:p>
        </p:txBody>
      </p:sp>
      <p:grpSp>
        <p:nvGrpSpPr>
          <p:cNvPr id="2" name="Group 1"/>
          <p:cNvGrpSpPr/>
          <p:nvPr/>
        </p:nvGrpSpPr>
        <p:grpSpPr>
          <a:xfrm>
            <a:off x="755576" y="1016353"/>
            <a:ext cx="1930474" cy="1542367"/>
            <a:chOff x="755576" y="1340768"/>
            <a:chExt cx="2180430" cy="1817687"/>
          </a:xfrm>
        </p:grpSpPr>
        <p:sp>
          <p:nvSpPr>
            <p:cNvPr id="34826" name="Rectangle 10"/>
            <p:cNvSpPr>
              <a:spLocks noChangeArrowheads="1"/>
            </p:cNvSpPr>
            <p:nvPr/>
          </p:nvSpPr>
          <p:spPr bwMode="auto">
            <a:xfrm>
              <a:off x="2594694" y="2481286"/>
              <a:ext cx="341312"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nchor="ctr"/>
            <a:lstStyle/>
            <a:p>
              <a:pPr defTabSz="1333500"/>
              <a:r>
                <a:rPr lang="ru-RU" sz="2100" b="1">
                  <a:latin typeface="Arial" pitchFamily="34" charset="0"/>
                </a:rPr>
                <a:t>B</a:t>
              </a:r>
            </a:p>
          </p:txBody>
        </p:sp>
        <p:sp>
          <p:nvSpPr>
            <p:cNvPr id="34827" name="Rectangle 11"/>
            <p:cNvSpPr>
              <a:spLocks noChangeArrowheads="1"/>
            </p:cNvSpPr>
            <p:nvPr/>
          </p:nvSpPr>
          <p:spPr bwMode="auto">
            <a:xfrm>
              <a:off x="1211188" y="1340768"/>
              <a:ext cx="341313"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nchor="ctr"/>
            <a:lstStyle/>
            <a:p>
              <a:pPr defTabSz="1333500"/>
              <a:r>
                <a:rPr lang="ru-RU" sz="2100" b="1">
                  <a:latin typeface="Arial" pitchFamily="34" charset="0"/>
                </a:rPr>
                <a:t>C</a:t>
              </a:r>
            </a:p>
          </p:txBody>
        </p:sp>
        <p:sp>
          <p:nvSpPr>
            <p:cNvPr id="34828" name="Rectangle 12"/>
            <p:cNvSpPr>
              <a:spLocks noChangeArrowheads="1"/>
            </p:cNvSpPr>
            <p:nvPr/>
          </p:nvSpPr>
          <p:spPr bwMode="auto">
            <a:xfrm>
              <a:off x="2424038" y="1758280"/>
              <a:ext cx="341313"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nchor="ctr"/>
            <a:lstStyle/>
            <a:p>
              <a:pPr defTabSz="1333500"/>
              <a:r>
                <a:rPr lang="ru-RU" sz="2100" b="1">
                  <a:latin typeface="Arial" pitchFamily="34" charset="0"/>
                </a:rPr>
                <a:t>B</a:t>
              </a:r>
            </a:p>
          </p:txBody>
        </p:sp>
        <p:sp>
          <p:nvSpPr>
            <p:cNvPr id="34829" name="Rectangle 13"/>
            <p:cNvSpPr>
              <a:spLocks noChangeArrowheads="1"/>
            </p:cNvSpPr>
            <p:nvPr/>
          </p:nvSpPr>
          <p:spPr bwMode="auto">
            <a:xfrm>
              <a:off x="1890638" y="2248818"/>
              <a:ext cx="338138"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238" tIns="60325" rIns="122238" bIns="60325" anchor="ctr"/>
            <a:lstStyle/>
            <a:p>
              <a:pPr defTabSz="1333500"/>
              <a:r>
                <a:rPr lang="ru-RU" sz="2100" b="1">
                  <a:latin typeface="Arial" pitchFamily="34" charset="0"/>
                </a:rPr>
                <a:t>A</a:t>
              </a:r>
            </a:p>
          </p:txBody>
        </p:sp>
        <p:sp>
          <p:nvSpPr>
            <p:cNvPr id="34830" name="Arc 14"/>
            <p:cNvSpPr>
              <a:spLocks/>
            </p:cNvSpPr>
            <p:nvPr/>
          </p:nvSpPr>
          <p:spPr bwMode="auto">
            <a:xfrm>
              <a:off x="757163" y="1550318"/>
              <a:ext cx="1058863" cy="911225"/>
            </a:xfrm>
            <a:custGeom>
              <a:avLst/>
              <a:gdLst>
                <a:gd name="G0" fmla="+- 30 0 0"/>
                <a:gd name="G1" fmla="+- 21600 0 0"/>
                <a:gd name="G2" fmla="+- 21600 0 0"/>
                <a:gd name="T0" fmla="*/ 0 w 20206"/>
                <a:gd name="T1" fmla="*/ 0 h 21600"/>
                <a:gd name="T2" fmla="*/ 20206 w 20206"/>
                <a:gd name="T3" fmla="*/ 13886 h 21600"/>
                <a:gd name="T4" fmla="*/ 30 w 20206"/>
                <a:gd name="T5" fmla="*/ 21600 h 21600"/>
              </a:gdLst>
              <a:ahLst/>
              <a:cxnLst>
                <a:cxn ang="0">
                  <a:pos x="T0" y="T1"/>
                </a:cxn>
                <a:cxn ang="0">
                  <a:pos x="T2" y="T3"/>
                </a:cxn>
                <a:cxn ang="0">
                  <a:pos x="T4" y="T5"/>
                </a:cxn>
              </a:cxnLst>
              <a:rect l="0" t="0" r="r" b="b"/>
              <a:pathLst>
                <a:path w="20206" h="21600" fill="none" extrusionOk="0">
                  <a:moveTo>
                    <a:pt x="0" y="0"/>
                  </a:moveTo>
                  <a:cubicBezTo>
                    <a:pt x="10" y="0"/>
                    <a:pt x="20" y="-1"/>
                    <a:pt x="30" y="0"/>
                  </a:cubicBezTo>
                  <a:cubicBezTo>
                    <a:pt x="8983" y="0"/>
                    <a:pt x="17008" y="5523"/>
                    <a:pt x="20205" y="13886"/>
                  </a:cubicBezTo>
                </a:path>
                <a:path w="20206" h="21600" stroke="0" extrusionOk="0">
                  <a:moveTo>
                    <a:pt x="0" y="0"/>
                  </a:moveTo>
                  <a:cubicBezTo>
                    <a:pt x="10" y="0"/>
                    <a:pt x="20" y="-1"/>
                    <a:pt x="30" y="0"/>
                  </a:cubicBezTo>
                  <a:cubicBezTo>
                    <a:pt x="8983" y="0"/>
                    <a:pt x="17008" y="5523"/>
                    <a:pt x="20205" y="13886"/>
                  </a:cubicBezTo>
                  <a:lnTo>
                    <a:pt x="30" y="21600"/>
                  </a:lnTo>
                  <a:close/>
                </a:path>
              </a:pathLst>
            </a:custGeom>
            <a:noFill/>
            <a:ln w="101600" cap="rnd">
              <a:solidFill>
                <a:srgbClr val="F6C709"/>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4831" name="Arc 15"/>
            <p:cNvSpPr>
              <a:spLocks/>
            </p:cNvSpPr>
            <p:nvPr/>
          </p:nvSpPr>
          <p:spPr bwMode="auto">
            <a:xfrm>
              <a:off x="758751" y="2456780"/>
              <a:ext cx="1135062" cy="701675"/>
            </a:xfrm>
            <a:custGeom>
              <a:avLst/>
              <a:gdLst>
                <a:gd name="G0" fmla="+- 0 0 0"/>
                <a:gd name="G1" fmla="+- 0 0 0"/>
                <a:gd name="G2" fmla="+- 21600 0 0"/>
                <a:gd name="T0" fmla="*/ 21562 w 21562"/>
                <a:gd name="T1" fmla="*/ 1285 h 16698"/>
                <a:gd name="T2" fmla="*/ 13702 w 21562"/>
                <a:gd name="T3" fmla="*/ 16698 h 16698"/>
                <a:gd name="T4" fmla="*/ 0 w 21562"/>
                <a:gd name="T5" fmla="*/ 0 h 16698"/>
              </a:gdLst>
              <a:ahLst/>
              <a:cxnLst>
                <a:cxn ang="0">
                  <a:pos x="T0" y="T1"/>
                </a:cxn>
                <a:cxn ang="0">
                  <a:pos x="T2" y="T3"/>
                </a:cxn>
                <a:cxn ang="0">
                  <a:pos x="T4" y="T5"/>
                </a:cxn>
              </a:cxnLst>
              <a:rect l="0" t="0" r="r" b="b"/>
              <a:pathLst>
                <a:path w="21562" h="16698" fill="none" extrusionOk="0">
                  <a:moveTo>
                    <a:pt x="21561" y="1284"/>
                  </a:moveTo>
                  <a:cubicBezTo>
                    <a:pt x="21203" y="7293"/>
                    <a:pt x="18354" y="12879"/>
                    <a:pt x="13701" y="16697"/>
                  </a:cubicBezTo>
                </a:path>
                <a:path w="21562" h="16698" stroke="0" extrusionOk="0">
                  <a:moveTo>
                    <a:pt x="21561" y="1284"/>
                  </a:moveTo>
                  <a:cubicBezTo>
                    <a:pt x="21203" y="7293"/>
                    <a:pt x="18354" y="12879"/>
                    <a:pt x="13701" y="16697"/>
                  </a:cubicBezTo>
                  <a:lnTo>
                    <a:pt x="0" y="0"/>
                  </a:lnTo>
                  <a:close/>
                </a:path>
              </a:pathLst>
            </a:custGeom>
            <a:noFill/>
            <a:ln w="101600" cap="rnd">
              <a:solidFill>
                <a:srgbClr val="F6C709"/>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4832" name="Arc 16"/>
            <p:cNvSpPr>
              <a:spLocks/>
            </p:cNvSpPr>
            <p:nvPr/>
          </p:nvSpPr>
          <p:spPr bwMode="auto">
            <a:xfrm>
              <a:off x="755576" y="2145630"/>
              <a:ext cx="1136650" cy="360363"/>
            </a:xfrm>
            <a:custGeom>
              <a:avLst/>
              <a:gdLst>
                <a:gd name="G0" fmla="+- 0 0 0"/>
                <a:gd name="G1" fmla="+- 7615 0 0"/>
                <a:gd name="G2" fmla="+- 21600 0 0"/>
                <a:gd name="T0" fmla="*/ 20213 w 21600"/>
                <a:gd name="T1" fmla="*/ 0 h 8558"/>
                <a:gd name="T2" fmla="*/ 21579 w 21600"/>
                <a:gd name="T3" fmla="*/ 8558 h 8558"/>
                <a:gd name="T4" fmla="*/ 0 w 21600"/>
                <a:gd name="T5" fmla="*/ 7615 h 8558"/>
              </a:gdLst>
              <a:ahLst/>
              <a:cxnLst>
                <a:cxn ang="0">
                  <a:pos x="T0" y="T1"/>
                </a:cxn>
                <a:cxn ang="0">
                  <a:pos x="T2" y="T3"/>
                </a:cxn>
                <a:cxn ang="0">
                  <a:pos x="T4" y="T5"/>
                </a:cxn>
              </a:cxnLst>
              <a:rect l="0" t="0" r="r" b="b"/>
              <a:pathLst>
                <a:path w="21600" h="8558" fill="none" extrusionOk="0">
                  <a:moveTo>
                    <a:pt x="20213" y="-1"/>
                  </a:moveTo>
                  <a:cubicBezTo>
                    <a:pt x="21130" y="2434"/>
                    <a:pt x="21600" y="5013"/>
                    <a:pt x="21600" y="7615"/>
                  </a:cubicBezTo>
                  <a:cubicBezTo>
                    <a:pt x="21600" y="7929"/>
                    <a:pt x="21593" y="8243"/>
                    <a:pt x="21579" y="8558"/>
                  </a:cubicBezTo>
                </a:path>
                <a:path w="21600" h="8558" stroke="0" extrusionOk="0">
                  <a:moveTo>
                    <a:pt x="20213" y="-1"/>
                  </a:moveTo>
                  <a:cubicBezTo>
                    <a:pt x="21130" y="2434"/>
                    <a:pt x="21600" y="5013"/>
                    <a:pt x="21600" y="7615"/>
                  </a:cubicBezTo>
                  <a:cubicBezTo>
                    <a:pt x="21600" y="7929"/>
                    <a:pt x="21593" y="8243"/>
                    <a:pt x="21579" y="8558"/>
                  </a:cubicBezTo>
                  <a:lnTo>
                    <a:pt x="0" y="7615"/>
                  </a:lnTo>
                  <a:close/>
                </a:path>
              </a:pathLst>
            </a:custGeom>
            <a:noFill/>
            <a:ln w="101600" cap="rnd">
              <a:solidFill>
                <a:srgbClr val="FF33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4851" name="Line 35"/>
            <p:cNvSpPr>
              <a:spLocks noChangeShapeType="1"/>
            </p:cNvSpPr>
            <p:nvPr/>
          </p:nvSpPr>
          <p:spPr bwMode="auto">
            <a:xfrm flipV="1">
              <a:off x="1034976" y="1915443"/>
              <a:ext cx="1233487" cy="522287"/>
            </a:xfrm>
            <a:prstGeom prst="line">
              <a:avLst/>
            </a:prstGeom>
            <a:noFill/>
            <a:ln w="50800">
              <a:solidFill>
                <a:srgbClr val="0099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4852" name="Line 36"/>
            <p:cNvSpPr>
              <a:spLocks noChangeShapeType="1"/>
            </p:cNvSpPr>
            <p:nvPr/>
          </p:nvSpPr>
          <p:spPr bwMode="auto">
            <a:xfrm>
              <a:off x="1054026" y="2532980"/>
              <a:ext cx="1423987" cy="0"/>
            </a:xfrm>
            <a:prstGeom prst="line">
              <a:avLst/>
            </a:prstGeom>
            <a:noFill/>
            <a:ln w="50800">
              <a:solidFill>
                <a:srgbClr val="0099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34859" name="Rectangle 43"/>
          <p:cNvSpPr>
            <a:spLocks noChangeArrowheads="1"/>
          </p:cNvSpPr>
          <p:nvPr/>
        </p:nvSpPr>
        <p:spPr bwMode="auto">
          <a:xfrm>
            <a:off x="155575" y="372810"/>
            <a:ext cx="2530475" cy="6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r>
              <a:rPr lang="ru-RU" sz="2000" b="1" dirty="0">
                <a:solidFill>
                  <a:schemeClr val="tx2"/>
                </a:solidFill>
                <a:latin typeface="Arial" pitchFamily="34" charset="0"/>
                <a:cs typeface="Arial" pitchFamily="34" charset="0"/>
              </a:rPr>
              <a:t>Изоляция гена </a:t>
            </a:r>
            <a:r>
              <a:rPr lang="ru-RU" sz="2000" b="1" dirty="0" err="1">
                <a:solidFill>
                  <a:schemeClr val="tx2"/>
                </a:solidFill>
                <a:latin typeface="Arial" pitchFamily="34" charset="0"/>
                <a:cs typeface="Arial" pitchFamily="34" charset="0"/>
              </a:rPr>
              <a:t>HBsAg</a:t>
            </a:r>
            <a:endParaRPr lang="ru-RU" sz="2000" b="1" dirty="0">
              <a:solidFill>
                <a:schemeClr val="tx2"/>
              </a:solidFill>
              <a:latin typeface="Arial" pitchFamily="34" charset="0"/>
              <a:cs typeface="Arial" pitchFamily="34" charset="0"/>
            </a:endParaRPr>
          </a:p>
        </p:txBody>
      </p:sp>
      <p:sp>
        <p:nvSpPr>
          <p:cNvPr id="34860" name="Rectangle 44"/>
          <p:cNvSpPr>
            <a:spLocks noChangeArrowheads="1"/>
          </p:cNvSpPr>
          <p:nvPr/>
        </p:nvSpPr>
        <p:spPr bwMode="auto">
          <a:xfrm>
            <a:off x="3803465" y="332656"/>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r>
              <a:rPr lang="ru-RU" sz="2000" b="1" dirty="0">
                <a:solidFill>
                  <a:schemeClr val="tx2"/>
                </a:solidFill>
                <a:latin typeface="Arial" pitchFamily="34" charset="0"/>
                <a:cs typeface="Arial" pitchFamily="34" charset="0"/>
              </a:rPr>
              <a:t>Внедрение гена </a:t>
            </a:r>
            <a:r>
              <a:rPr lang="ru-RU" sz="2000" b="1" dirty="0" err="1">
                <a:solidFill>
                  <a:schemeClr val="tx2"/>
                </a:solidFill>
                <a:latin typeface="Arial" pitchFamily="34" charset="0"/>
                <a:cs typeface="Arial" pitchFamily="34" charset="0"/>
              </a:rPr>
              <a:t>HBsAg</a:t>
            </a:r>
            <a:r>
              <a:rPr lang="ru-RU" sz="2000" b="1" dirty="0">
                <a:solidFill>
                  <a:schemeClr val="tx2"/>
                </a:solidFill>
                <a:latin typeface="Arial" pitchFamily="34" charset="0"/>
                <a:cs typeface="Arial" pitchFamily="34" charset="0"/>
              </a:rPr>
              <a:t> в </a:t>
            </a:r>
            <a:r>
              <a:rPr lang="ru-RU" sz="2000" b="1" dirty="0" err="1">
                <a:solidFill>
                  <a:schemeClr val="tx2"/>
                </a:solidFill>
                <a:latin typeface="Arial" pitchFamily="34" charset="0"/>
                <a:cs typeface="Arial" pitchFamily="34" charset="0"/>
              </a:rPr>
              <a:t>плазмиду</a:t>
            </a:r>
            <a:endParaRPr lang="ru-RU" sz="2000" b="1" dirty="0">
              <a:solidFill>
                <a:schemeClr val="tx2"/>
              </a:solidFill>
              <a:latin typeface="Arial" pitchFamily="34" charset="0"/>
              <a:cs typeface="Arial" pitchFamily="34" charset="0"/>
            </a:endParaRPr>
          </a:p>
        </p:txBody>
      </p:sp>
      <p:grpSp>
        <p:nvGrpSpPr>
          <p:cNvPr id="3" name="Group 2"/>
          <p:cNvGrpSpPr/>
          <p:nvPr/>
        </p:nvGrpSpPr>
        <p:grpSpPr>
          <a:xfrm>
            <a:off x="4330701" y="1092267"/>
            <a:ext cx="4013389" cy="1525715"/>
            <a:chOff x="4330700" y="1345431"/>
            <a:chExt cx="5465763" cy="2084387"/>
          </a:xfrm>
        </p:grpSpPr>
        <p:sp>
          <p:nvSpPr>
            <p:cNvPr id="34833" name="Rectangle 17"/>
            <p:cNvSpPr>
              <a:spLocks noChangeArrowheads="1"/>
            </p:cNvSpPr>
            <p:nvPr/>
          </p:nvSpPr>
          <p:spPr bwMode="auto">
            <a:xfrm>
              <a:off x="9464675" y="2432868"/>
              <a:ext cx="3302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9062" tIns="58738" rIns="119062" bIns="58738" anchor="ctr"/>
            <a:lstStyle/>
            <a:p>
              <a:pPr defTabSz="1250950"/>
              <a:endParaRPr lang="en-US" sz="2400">
                <a:solidFill>
                  <a:schemeClr val="tx1"/>
                </a:solidFill>
                <a:latin typeface="Times New Roman" pitchFamily="18" charset="0"/>
              </a:endParaRPr>
            </a:p>
          </p:txBody>
        </p:sp>
        <p:sp>
          <p:nvSpPr>
            <p:cNvPr id="34834" name="Rectangle 18"/>
            <p:cNvSpPr>
              <a:spLocks noChangeArrowheads="1"/>
            </p:cNvSpPr>
            <p:nvPr/>
          </p:nvSpPr>
          <p:spPr bwMode="auto">
            <a:xfrm>
              <a:off x="9134475" y="1747068"/>
              <a:ext cx="223838"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9062" tIns="58738" rIns="119062" bIns="58738" anchor="ctr"/>
            <a:lstStyle/>
            <a:p>
              <a:pPr defTabSz="1250950"/>
              <a:endParaRPr lang="en-US" sz="2400">
                <a:solidFill>
                  <a:schemeClr val="tx1"/>
                </a:solidFill>
                <a:latin typeface="Times New Roman" pitchFamily="18" charset="0"/>
              </a:endParaRPr>
            </a:p>
          </p:txBody>
        </p:sp>
        <p:sp>
          <p:nvSpPr>
            <p:cNvPr id="34835" name="Rectangle 19"/>
            <p:cNvSpPr>
              <a:spLocks noChangeArrowheads="1"/>
            </p:cNvSpPr>
            <p:nvPr/>
          </p:nvSpPr>
          <p:spPr bwMode="auto">
            <a:xfrm>
              <a:off x="8610600" y="2051868"/>
              <a:ext cx="3270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9062" tIns="58738" rIns="119062" bIns="58738" anchor="ctr"/>
            <a:lstStyle/>
            <a:p>
              <a:pPr defTabSz="1250950"/>
              <a:r>
                <a:rPr lang="ru-RU" sz="2000" b="1" dirty="0">
                  <a:solidFill>
                    <a:schemeClr val="tx1"/>
                  </a:solidFill>
                  <a:latin typeface="Arial" pitchFamily="34" charset="0"/>
                </a:rPr>
                <a:t>A</a:t>
              </a:r>
            </a:p>
          </p:txBody>
        </p:sp>
        <p:sp>
          <p:nvSpPr>
            <p:cNvPr id="34836" name="Rectangle 20"/>
            <p:cNvSpPr>
              <a:spLocks noChangeArrowheads="1"/>
            </p:cNvSpPr>
            <p:nvPr/>
          </p:nvSpPr>
          <p:spPr bwMode="auto">
            <a:xfrm>
              <a:off x="6959600" y="1543868"/>
              <a:ext cx="328613"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9062" tIns="58738" rIns="119062" bIns="58738" anchor="ctr"/>
            <a:lstStyle/>
            <a:p>
              <a:pPr defTabSz="1250950"/>
              <a:r>
                <a:rPr lang="ru-RU" sz="2000" b="1" dirty="0">
                  <a:solidFill>
                    <a:schemeClr val="tx1"/>
                  </a:solidFill>
                  <a:latin typeface="Arial" pitchFamily="34" charset="0"/>
                </a:rPr>
                <a:t>D</a:t>
              </a:r>
            </a:p>
          </p:txBody>
        </p:sp>
        <p:grpSp>
          <p:nvGrpSpPr>
            <p:cNvPr id="34840" name="Group 24"/>
            <p:cNvGrpSpPr>
              <a:grpSpLocks/>
            </p:cNvGrpSpPr>
            <p:nvPr/>
          </p:nvGrpSpPr>
          <p:grpSpPr bwMode="auto">
            <a:xfrm>
              <a:off x="4497388" y="1748656"/>
              <a:ext cx="1666875" cy="1681162"/>
              <a:chOff x="2833" y="1969"/>
              <a:chExt cx="1050" cy="1059"/>
            </a:xfrm>
          </p:grpSpPr>
          <p:sp>
            <p:nvSpPr>
              <p:cNvPr id="34838" name="Arc 22"/>
              <p:cNvSpPr>
                <a:spLocks/>
              </p:cNvSpPr>
              <p:nvPr/>
            </p:nvSpPr>
            <p:spPr bwMode="auto">
              <a:xfrm>
                <a:off x="2833" y="1969"/>
                <a:ext cx="1044" cy="1059"/>
              </a:xfrm>
              <a:custGeom>
                <a:avLst/>
                <a:gdLst>
                  <a:gd name="G0" fmla="+- 21600 0 0"/>
                  <a:gd name="G1" fmla="+- 21600 0 0"/>
                  <a:gd name="G2" fmla="+- 21600 0 0"/>
                  <a:gd name="T0" fmla="*/ 42794 w 42794"/>
                  <a:gd name="T1" fmla="*/ 25770 h 43200"/>
                  <a:gd name="T2" fmla="*/ 28960 w 42794"/>
                  <a:gd name="T3" fmla="*/ 1293 h 43200"/>
                  <a:gd name="T4" fmla="*/ 21600 w 42794"/>
                  <a:gd name="T5" fmla="*/ 21600 h 43200"/>
                </a:gdLst>
                <a:ahLst/>
                <a:cxnLst>
                  <a:cxn ang="0">
                    <a:pos x="T0" y="T1"/>
                  </a:cxn>
                  <a:cxn ang="0">
                    <a:pos x="T2" y="T3"/>
                  </a:cxn>
                  <a:cxn ang="0">
                    <a:pos x="T4" y="T5"/>
                  </a:cxn>
                </a:cxnLst>
                <a:rect l="0" t="0" r="r" b="b"/>
                <a:pathLst>
                  <a:path w="42794" h="43200" fill="none" extrusionOk="0">
                    <a:moveTo>
                      <a:pt x="42793" y="25769"/>
                    </a:moveTo>
                    <a:cubicBezTo>
                      <a:pt x="40801" y="35897"/>
                      <a:pt x="31921" y="43199"/>
                      <a:pt x="21600" y="43200"/>
                    </a:cubicBezTo>
                    <a:cubicBezTo>
                      <a:pt x="9670" y="43200"/>
                      <a:pt x="0" y="33529"/>
                      <a:pt x="0" y="21600"/>
                    </a:cubicBezTo>
                    <a:cubicBezTo>
                      <a:pt x="0" y="9670"/>
                      <a:pt x="9670" y="0"/>
                      <a:pt x="21600" y="0"/>
                    </a:cubicBezTo>
                    <a:cubicBezTo>
                      <a:pt x="24109" y="-1"/>
                      <a:pt x="26600" y="437"/>
                      <a:pt x="28960" y="1292"/>
                    </a:cubicBezTo>
                  </a:path>
                  <a:path w="42794" h="43200" stroke="0" extrusionOk="0">
                    <a:moveTo>
                      <a:pt x="42793" y="25769"/>
                    </a:moveTo>
                    <a:cubicBezTo>
                      <a:pt x="40801" y="35897"/>
                      <a:pt x="31921" y="43199"/>
                      <a:pt x="21600" y="43200"/>
                    </a:cubicBezTo>
                    <a:cubicBezTo>
                      <a:pt x="9670" y="43200"/>
                      <a:pt x="0" y="33529"/>
                      <a:pt x="0" y="21600"/>
                    </a:cubicBezTo>
                    <a:cubicBezTo>
                      <a:pt x="0" y="9670"/>
                      <a:pt x="9670" y="0"/>
                      <a:pt x="21600" y="0"/>
                    </a:cubicBezTo>
                    <a:cubicBezTo>
                      <a:pt x="24109" y="-1"/>
                      <a:pt x="26600" y="437"/>
                      <a:pt x="28960" y="1292"/>
                    </a:cubicBezTo>
                    <a:lnTo>
                      <a:pt x="21600" y="21600"/>
                    </a:lnTo>
                    <a:close/>
                  </a:path>
                </a:pathLst>
              </a:custGeom>
              <a:noFill/>
              <a:ln w="101600" cap="rnd">
                <a:solidFill>
                  <a:srgbClr val="99CC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4839" name="Arc 23"/>
              <p:cNvSpPr>
                <a:spLocks/>
              </p:cNvSpPr>
              <p:nvPr/>
            </p:nvSpPr>
            <p:spPr bwMode="auto">
              <a:xfrm>
                <a:off x="3358" y="2111"/>
                <a:ext cx="525" cy="386"/>
              </a:xfrm>
              <a:custGeom>
                <a:avLst/>
                <a:gdLst>
                  <a:gd name="G0" fmla="+- 0 0 0"/>
                  <a:gd name="G1" fmla="+- 15734 0 0"/>
                  <a:gd name="G2" fmla="+- 21600 0 0"/>
                  <a:gd name="T0" fmla="*/ 14799 w 21532"/>
                  <a:gd name="T1" fmla="*/ 0 h 15734"/>
                  <a:gd name="T2" fmla="*/ 21532 w 21532"/>
                  <a:gd name="T3" fmla="*/ 14021 h 15734"/>
                  <a:gd name="T4" fmla="*/ 0 w 21532"/>
                  <a:gd name="T5" fmla="*/ 15734 h 15734"/>
                </a:gdLst>
                <a:ahLst/>
                <a:cxnLst>
                  <a:cxn ang="0">
                    <a:pos x="T0" y="T1"/>
                  </a:cxn>
                  <a:cxn ang="0">
                    <a:pos x="T2" y="T3"/>
                  </a:cxn>
                  <a:cxn ang="0">
                    <a:pos x="T4" y="T5"/>
                  </a:cxn>
                </a:cxnLst>
                <a:rect l="0" t="0" r="r" b="b"/>
                <a:pathLst>
                  <a:path w="21532" h="15734" fill="none" extrusionOk="0">
                    <a:moveTo>
                      <a:pt x="14798" y="0"/>
                    </a:moveTo>
                    <a:cubicBezTo>
                      <a:pt x="18706" y="3675"/>
                      <a:pt x="21106" y="8673"/>
                      <a:pt x="21531" y="14021"/>
                    </a:cubicBezTo>
                  </a:path>
                  <a:path w="21532" h="15734" stroke="0" extrusionOk="0">
                    <a:moveTo>
                      <a:pt x="14798" y="0"/>
                    </a:moveTo>
                    <a:cubicBezTo>
                      <a:pt x="18706" y="3675"/>
                      <a:pt x="21106" y="8673"/>
                      <a:pt x="21531" y="14021"/>
                    </a:cubicBezTo>
                    <a:lnTo>
                      <a:pt x="0" y="15734"/>
                    </a:lnTo>
                    <a:close/>
                  </a:path>
                </a:pathLst>
              </a:custGeom>
              <a:noFill/>
              <a:ln w="101600" cap="rnd">
                <a:solidFill>
                  <a:srgbClr val="FF33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34841" name="Rectangle 25"/>
            <p:cNvSpPr>
              <a:spLocks noChangeArrowheads="1"/>
            </p:cNvSpPr>
            <p:nvPr/>
          </p:nvSpPr>
          <p:spPr bwMode="auto">
            <a:xfrm>
              <a:off x="6181725" y="1982018"/>
              <a:ext cx="21907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9062" tIns="58738" rIns="119062" bIns="58738" anchor="ctr"/>
            <a:lstStyle/>
            <a:p>
              <a:pPr defTabSz="1250950"/>
              <a:r>
                <a:rPr lang="ru-RU" sz="2000" b="1">
                  <a:latin typeface="Arial" pitchFamily="34" charset="0"/>
                </a:rPr>
                <a:t>A</a:t>
              </a:r>
            </a:p>
          </p:txBody>
        </p:sp>
        <p:sp>
          <p:nvSpPr>
            <p:cNvPr id="34842" name="Rectangle 26"/>
            <p:cNvSpPr>
              <a:spLocks noChangeArrowheads="1"/>
            </p:cNvSpPr>
            <p:nvPr/>
          </p:nvSpPr>
          <p:spPr bwMode="auto">
            <a:xfrm>
              <a:off x="5937250" y="1345431"/>
              <a:ext cx="3302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9062" tIns="58738" rIns="119062" bIns="58738" anchor="ctr"/>
            <a:lstStyle/>
            <a:p>
              <a:pPr defTabSz="1250950"/>
              <a:r>
                <a:rPr lang="ru-RU" sz="2000" b="1">
                  <a:latin typeface="Arial" pitchFamily="34" charset="0"/>
                </a:rPr>
                <a:t>B</a:t>
              </a:r>
            </a:p>
          </p:txBody>
        </p:sp>
        <p:sp>
          <p:nvSpPr>
            <p:cNvPr id="34843" name="Rectangle 27"/>
            <p:cNvSpPr>
              <a:spLocks noChangeArrowheads="1"/>
            </p:cNvSpPr>
            <p:nvPr/>
          </p:nvSpPr>
          <p:spPr bwMode="auto">
            <a:xfrm>
              <a:off x="6629400" y="2585268"/>
              <a:ext cx="330200"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9062" tIns="58738" rIns="119062" bIns="58738" anchor="ctr"/>
            <a:lstStyle/>
            <a:p>
              <a:pPr defTabSz="1250950"/>
              <a:r>
                <a:rPr lang="ru-RU" sz="2000" b="1">
                  <a:latin typeface="Arial" pitchFamily="34" charset="0"/>
                </a:rPr>
                <a:t>B</a:t>
              </a:r>
            </a:p>
          </p:txBody>
        </p:sp>
        <p:sp>
          <p:nvSpPr>
            <p:cNvPr id="34844" name="Rectangle 28"/>
            <p:cNvSpPr>
              <a:spLocks noChangeArrowheads="1"/>
            </p:cNvSpPr>
            <p:nvPr/>
          </p:nvSpPr>
          <p:spPr bwMode="auto">
            <a:xfrm>
              <a:off x="4330700" y="1674043"/>
              <a:ext cx="3302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9062" tIns="58738" rIns="119062" bIns="58738" anchor="ctr"/>
            <a:lstStyle/>
            <a:p>
              <a:pPr defTabSz="1250950"/>
              <a:r>
                <a:rPr lang="ru-RU" sz="2000" b="1">
                  <a:latin typeface="Arial" pitchFamily="34" charset="0"/>
                </a:rPr>
                <a:t>D</a:t>
              </a:r>
            </a:p>
          </p:txBody>
        </p:sp>
        <p:sp>
          <p:nvSpPr>
            <p:cNvPr id="34845" name="Line 29"/>
            <p:cNvSpPr>
              <a:spLocks noChangeShapeType="1"/>
            </p:cNvSpPr>
            <p:nvPr/>
          </p:nvSpPr>
          <p:spPr bwMode="auto">
            <a:xfrm flipH="1">
              <a:off x="5337175" y="1516881"/>
              <a:ext cx="546100" cy="820737"/>
            </a:xfrm>
            <a:prstGeom prst="line">
              <a:avLst/>
            </a:prstGeom>
            <a:noFill/>
            <a:ln w="50800">
              <a:solidFill>
                <a:srgbClr val="0099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4846" name="Line 30"/>
            <p:cNvSpPr>
              <a:spLocks noChangeShapeType="1"/>
            </p:cNvSpPr>
            <p:nvPr/>
          </p:nvSpPr>
          <p:spPr bwMode="auto">
            <a:xfrm flipH="1">
              <a:off x="5507038" y="2769418"/>
              <a:ext cx="1131887" cy="0"/>
            </a:xfrm>
            <a:prstGeom prst="line">
              <a:avLst/>
            </a:prstGeom>
            <a:noFill/>
            <a:ln w="50800">
              <a:solidFill>
                <a:srgbClr val="0099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4853" name="Rectangle 37"/>
            <p:cNvSpPr>
              <a:spLocks noChangeArrowheads="1"/>
            </p:cNvSpPr>
            <p:nvPr/>
          </p:nvSpPr>
          <p:spPr bwMode="auto">
            <a:xfrm>
              <a:off x="9144000" y="2509068"/>
              <a:ext cx="371475"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9062" tIns="58738" rIns="119062" bIns="58738" anchor="ctr"/>
            <a:lstStyle/>
            <a:p>
              <a:pPr defTabSz="1250950"/>
              <a:endParaRPr lang="en-US" sz="2400">
                <a:solidFill>
                  <a:schemeClr val="tx1"/>
                </a:solidFill>
                <a:latin typeface="Times New Roman" pitchFamily="18" charset="0"/>
              </a:endParaRPr>
            </a:p>
          </p:txBody>
        </p:sp>
        <p:sp>
          <p:nvSpPr>
            <p:cNvPr id="34854" name="Rectangle 38"/>
            <p:cNvSpPr>
              <a:spLocks noChangeArrowheads="1"/>
            </p:cNvSpPr>
            <p:nvPr/>
          </p:nvSpPr>
          <p:spPr bwMode="auto">
            <a:xfrm>
              <a:off x="8382000" y="1747068"/>
              <a:ext cx="252413"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9062" tIns="58738" rIns="119062" bIns="58738" anchor="ctr"/>
            <a:lstStyle/>
            <a:p>
              <a:pPr defTabSz="1250950"/>
              <a:r>
                <a:rPr lang="ru-RU" sz="2000" b="1">
                  <a:latin typeface="Arial" pitchFamily="34" charset="0"/>
                </a:rPr>
                <a:t>Е</a:t>
              </a:r>
            </a:p>
          </p:txBody>
        </p:sp>
        <p:sp>
          <p:nvSpPr>
            <p:cNvPr id="34855" name="Rectangle 39"/>
            <p:cNvSpPr>
              <a:spLocks noChangeArrowheads="1"/>
            </p:cNvSpPr>
            <p:nvPr/>
          </p:nvSpPr>
          <p:spPr bwMode="auto">
            <a:xfrm>
              <a:off x="9429750" y="2042343"/>
              <a:ext cx="366713"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9062" tIns="58738" rIns="119062" bIns="58738" anchor="ctr"/>
            <a:lstStyle/>
            <a:p>
              <a:pPr defTabSz="1250950"/>
              <a:endParaRPr lang="en-US" sz="2400">
                <a:solidFill>
                  <a:schemeClr val="tx1"/>
                </a:solidFill>
                <a:latin typeface="Times New Roman" pitchFamily="18" charset="0"/>
              </a:endParaRPr>
            </a:p>
          </p:txBody>
        </p:sp>
        <p:sp>
          <p:nvSpPr>
            <p:cNvPr id="34857" name="Arc 41"/>
            <p:cNvSpPr>
              <a:spLocks/>
            </p:cNvSpPr>
            <p:nvPr/>
          </p:nvSpPr>
          <p:spPr bwMode="auto">
            <a:xfrm>
              <a:off x="7696200" y="1901056"/>
              <a:ext cx="981075" cy="685800"/>
            </a:xfrm>
            <a:custGeom>
              <a:avLst/>
              <a:gdLst>
                <a:gd name="G0" fmla="+- 0 0 0"/>
                <a:gd name="G1" fmla="+- 17662 0 0"/>
                <a:gd name="G2" fmla="+- 21600 0 0"/>
                <a:gd name="T0" fmla="*/ 12435 w 21589"/>
                <a:gd name="T1" fmla="*/ 0 h 17662"/>
                <a:gd name="T2" fmla="*/ 21589 w 21589"/>
                <a:gd name="T3" fmla="*/ 16966 h 17662"/>
                <a:gd name="T4" fmla="*/ 0 w 21589"/>
                <a:gd name="T5" fmla="*/ 17662 h 17662"/>
              </a:gdLst>
              <a:ahLst/>
              <a:cxnLst>
                <a:cxn ang="0">
                  <a:pos x="T0" y="T1"/>
                </a:cxn>
                <a:cxn ang="0">
                  <a:pos x="T2" y="T3"/>
                </a:cxn>
                <a:cxn ang="0">
                  <a:pos x="T4" y="T5"/>
                </a:cxn>
              </a:cxnLst>
              <a:rect l="0" t="0" r="r" b="b"/>
              <a:pathLst>
                <a:path w="21589" h="17662" fill="none" extrusionOk="0">
                  <a:moveTo>
                    <a:pt x="12434" y="0"/>
                  </a:moveTo>
                  <a:cubicBezTo>
                    <a:pt x="17980" y="3904"/>
                    <a:pt x="21370" y="10187"/>
                    <a:pt x="21588" y="16966"/>
                  </a:cubicBezTo>
                </a:path>
                <a:path w="21589" h="17662" stroke="0" extrusionOk="0">
                  <a:moveTo>
                    <a:pt x="12434" y="0"/>
                  </a:moveTo>
                  <a:cubicBezTo>
                    <a:pt x="17980" y="3904"/>
                    <a:pt x="21370" y="10187"/>
                    <a:pt x="21588" y="16966"/>
                  </a:cubicBezTo>
                  <a:lnTo>
                    <a:pt x="0" y="17662"/>
                  </a:lnTo>
                  <a:close/>
                </a:path>
              </a:pathLst>
            </a:custGeom>
            <a:noFill/>
            <a:ln w="101600" cap="rnd">
              <a:solidFill>
                <a:srgbClr val="FF33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4858" name="Arc 42"/>
            <p:cNvSpPr>
              <a:spLocks/>
            </p:cNvSpPr>
            <p:nvPr/>
          </p:nvSpPr>
          <p:spPr bwMode="auto">
            <a:xfrm>
              <a:off x="7011988" y="1748656"/>
              <a:ext cx="1600200" cy="1600200"/>
            </a:xfrm>
            <a:custGeom>
              <a:avLst/>
              <a:gdLst>
                <a:gd name="G0" fmla="+- 21600 0 0"/>
                <a:gd name="G1" fmla="+- 21600 0 0"/>
                <a:gd name="G2" fmla="+- 21600 0 0"/>
                <a:gd name="T0" fmla="*/ 43195 w 43200"/>
                <a:gd name="T1" fmla="*/ 21128 h 43200"/>
                <a:gd name="T2" fmla="*/ 35135 w 43200"/>
                <a:gd name="T3" fmla="*/ 4767 h 43200"/>
                <a:gd name="T4" fmla="*/ 21600 w 43200"/>
                <a:gd name="T5" fmla="*/ 21600 h 43200"/>
              </a:gdLst>
              <a:ahLst/>
              <a:cxnLst>
                <a:cxn ang="0">
                  <a:pos x="T0" y="T1"/>
                </a:cxn>
                <a:cxn ang="0">
                  <a:pos x="T2" y="T3"/>
                </a:cxn>
                <a:cxn ang="0">
                  <a:pos x="T4" y="T5"/>
                </a:cxn>
              </a:cxnLst>
              <a:rect l="0" t="0" r="r" b="b"/>
              <a:pathLst>
                <a:path w="43200" h="43200" fill="none" extrusionOk="0">
                  <a:moveTo>
                    <a:pt x="43194" y="21128"/>
                  </a:moveTo>
                  <a:cubicBezTo>
                    <a:pt x="43198" y="21285"/>
                    <a:pt x="43200" y="21442"/>
                    <a:pt x="43200" y="21600"/>
                  </a:cubicBezTo>
                  <a:cubicBezTo>
                    <a:pt x="43200" y="33529"/>
                    <a:pt x="33529" y="43200"/>
                    <a:pt x="21600" y="43200"/>
                  </a:cubicBezTo>
                  <a:cubicBezTo>
                    <a:pt x="9670" y="43200"/>
                    <a:pt x="0" y="33529"/>
                    <a:pt x="0" y="21600"/>
                  </a:cubicBezTo>
                  <a:cubicBezTo>
                    <a:pt x="0" y="9670"/>
                    <a:pt x="9670" y="0"/>
                    <a:pt x="21600" y="0"/>
                  </a:cubicBezTo>
                  <a:cubicBezTo>
                    <a:pt x="26523" y="-1"/>
                    <a:pt x="31298" y="1681"/>
                    <a:pt x="35135" y="4766"/>
                  </a:cubicBezTo>
                </a:path>
                <a:path w="43200" h="43200" stroke="0" extrusionOk="0">
                  <a:moveTo>
                    <a:pt x="43194" y="21128"/>
                  </a:moveTo>
                  <a:cubicBezTo>
                    <a:pt x="43198" y="21285"/>
                    <a:pt x="43200" y="21442"/>
                    <a:pt x="43200" y="21600"/>
                  </a:cubicBezTo>
                  <a:cubicBezTo>
                    <a:pt x="43200" y="33529"/>
                    <a:pt x="33529" y="43200"/>
                    <a:pt x="21600" y="43200"/>
                  </a:cubicBezTo>
                  <a:cubicBezTo>
                    <a:pt x="9670" y="43200"/>
                    <a:pt x="0" y="33529"/>
                    <a:pt x="0" y="21600"/>
                  </a:cubicBezTo>
                  <a:cubicBezTo>
                    <a:pt x="0" y="9670"/>
                    <a:pt x="9670" y="0"/>
                    <a:pt x="21600" y="0"/>
                  </a:cubicBezTo>
                  <a:cubicBezTo>
                    <a:pt x="26523" y="-1"/>
                    <a:pt x="31298" y="1681"/>
                    <a:pt x="35135" y="4766"/>
                  </a:cubicBezTo>
                  <a:lnTo>
                    <a:pt x="21600" y="21600"/>
                  </a:lnTo>
                  <a:close/>
                </a:path>
              </a:pathLst>
            </a:custGeom>
            <a:noFill/>
            <a:ln w="101600" cap="rnd">
              <a:solidFill>
                <a:srgbClr val="99CC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4861" name="Rectangle 45"/>
            <p:cNvSpPr>
              <a:spLocks noChangeArrowheads="1"/>
            </p:cNvSpPr>
            <p:nvPr/>
          </p:nvSpPr>
          <p:spPr bwMode="auto">
            <a:xfrm>
              <a:off x="8782050" y="2356668"/>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ru-RU" sz="2000" b="1">
                  <a:latin typeface="Arial" pitchFamily="34" charset="0"/>
                </a:rPr>
                <a:t>Е</a:t>
              </a:r>
            </a:p>
          </p:txBody>
        </p:sp>
      </p:grpSp>
      <p:grpSp>
        <p:nvGrpSpPr>
          <p:cNvPr id="4" name="Group 3"/>
          <p:cNvGrpSpPr/>
          <p:nvPr/>
        </p:nvGrpSpPr>
        <p:grpSpPr>
          <a:xfrm>
            <a:off x="285273" y="3980885"/>
            <a:ext cx="2486527" cy="1074737"/>
            <a:chOff x="169934" y="3024188"/>
            <a:chExt cx="3841679" cy="1841500"/>
          </a:xfrm>
        </p:grpSpPr>
        <p:sp>
          <p:nvSpPr>
            <p:cNvPr id="50" name="Rectangle 32"/>
            <p:cNvSpPr>
              <a:spLocks noChangeArrowheads="1"/>
            </p:cNvSpPr>
            <p:nvPr/>
          </p:nvSpPr>
          <p:spPr bwMode="auto">
            <a:xfrm>
              <a:off x="2962275" y="3360738"/>
              <a:ext cx="307975"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538" tIns="53975" rIns="109538" bIns="53975" anchor="ctr"/>
            <a:lstStyle/>
            <a:p>
              <a:pPr defTabSz="1079500"/>
              <a:r>
                <a:rPr lang="ru-RU" sz="1900" b="1" dirty="0">
                  <a:solidFill>
                    <a:schemeClr val="tx1"/>
                  </a:solidFill>
                  <a:latin typeface="Arial" pitchFamily="34" charset="0"/>
                </a:rPr>
                <a:t>A</a:t>
              </a:r>
            </a:p>
          </p:txBody>
        </p:sp>
        <p:sp>
          <p:nvSpPr>
            <p:cNvPr id="51" name="Rectangle 33"/>
            <p:cNvSpPr>
              <a:spLocks noChangeArrowheads="1"/>
            </p:cNvSpPr>
            <p:nvPr/>
          </p:nvSpPr>
          <p:spPr bwMode="auto">
            <a:xfrm>
              <a:off x="914830" y="4117976"/>
              <a:ext cx="307975" cy="18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538" tIns="53975" rIns="109538" bIns="53975" anchor="ctr"/>
            <a:lstStyle/>
            <a:p>
              <a:pPr defTabSz="1079500"/>
              <a:r>
                <a:rPr lang="ru-RU" sz="1900" b="1" dirty="0">
                  <a:solidFill>
                    <a:schemeClr val="tx1"/>
                  </a:solidFill>
                  <a:latin typeface="Arial" pitchFamily="34" charset="0"/>
                </a:rPr>
                <a:t>D</a:t>
              </a:r>
            </a:p>
          </p:txBody>
        </p:sp>
        <p:sp>
          <p:nvSpPr>
            <p:cNvPr id="52" name="Arc 34"/>
            <p:cNvSpPr>
              <a:spLocks/>
            </p:cNvSpPr>
            <p:nvPr/>
          </p:nvSpPr>
          <p:spPr bwMode="auto">
            <a:xfrm>
              <a:off x="2249488" y="3384550"/>
              <a:ext cx="812800" cy="541338"/>
            </a:xfrm>
            <a:custGeom>
              <a:avLst/>
              <a:gdLst>
                <a:gd name="G0" fmla="+- 0 0 0"/>
                <a:gd name="G1" fmla="+- 15739 0 0"/>
                <a:gd name="G2" fmla="+- 21600 0 0"/>
                <a:gd name="T0" fmla="*/ 14793 w 21504"/>
                <a:gd name="T1" fmla="*/ 0 h 15739"/>
                <a:gd name="T2" fmla="*/ 21504 w 21504"/>
                <a:gd name="T3" fmla="*/ 13705 h 15739"/>
                <a:gd name="T4" fmla="*/ 0 w 21504"/>
                <a:gd name="T5" fmla="*/ 15739 h 15739"/>
              </a:gdLst>
              <a:ahLst/>
              <a:cxnLst>
                <a:cxn ang="0">
                  <a:pos x="T0" y="T1"/>
                </a:cxn>
                <a:cxn ang="0">
                  <a:pos x="T2" y="T3"/>
                </a:cxn>
                <a:cxn ang="0">
                  <a:pos x="T4" y="T5"/>
                </a:cxn>
              </a:cxnLst>
              <a:rect l="0" t="0" r="r" b="b"/>
              <a:pathLst>
                <a:path w="21504" h="15739" fill="none" extrusionOk="0">
                  <a:moveTo>
                    <a:pt x="14793" y="-1"/>
                  </a:moveTo>
                  <a:cubicBezTo>
                    <a:pt x="18623" y="3599"/>
                    <a:pt x="21009" y="8472"/>
                    <a:pt x="21504" y="13704"/>
                  </a:cubicBezTo>
                </a:path>
                <a:path w="21504" h="15739" stroke="0" extrusionOk="0">
                  <a:moveTo>
                    <a:pt x="14793" y="-1"/>
                  </a:moveTo>
                  <a:cubicBezTo>
                    <a:pt x="18623" y="3599"/>
                    <a:pt x="21009" y="8472"/>
                    <a:pt x="21504" y="13704"/>
                  </a:cubicBezTo>
                  <a:lnTo>
                    <a:pt x="0" y="15739"/>
                  </a:lnTo>
                  <a:close/>
                </a:path>
              </a:pathLst>
            </a:custGeom>
            <a:noFill/>
            <a:ln w="101600" cap="rnd">
              <a:solidFill>
                <a:srgbClr val="FF33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3" name="Arc 35"/>
            <p:cNvSpPr>
              <a:spLocks/>
            </p:cNvSpPr>
            <p:nvPr/>
          </p:nvSpPr>
          <p:spPr bwMode="auto">
            <a:xfrm>
              <a:off x="1435100" y="3170238"/>
              <a:ext cx="1633538" cy="1527175"/>
            </a:xfrm>
            <a:custGeom>
              <a:avLst/>
              <a:gdLst>
                <a:gd name="G0" fmla="+- 21600 0 0"/>
                <a:gd name="G1" fmla="+- 21600 0 0"/>
                <a:gd name="G2" fmla="+- 21600 0 0"/>
                <a:gd name="T0" fmla="*/ 43195 w 43200"/>
                <a:gd name="T1" fmla="*/ 21150 h 43200"/>
                <a:gd name="T2" fmla="*/ 35122 w 43200"/>
                <a:gd name="T3" fmla="*/ 4756 h 43200"/>
                <a:gd name="T4" fmla="*/ 21600 w 43200"/>
                <a:gd name="T5" fmla="*/ 21600 h 43200"/>
              </a:gdLst>
              <a:ahLst/>
              <a:cxnLst>
                <a:cxn ang="0">
                  <a:pos x="T0" y="T1"/>
                </a:cxn>
                <a:cxn ang="0">
                  <a:pos x="T2" y="T3"/>
                </a:cxn>
                <a:cxn ang="0">
                  <a:pos x="T4" y="T5"/>
                </a:cxn>
              </a:cxnLst>
              <a:rect l="0" t="0" r="r" b="b"/>
              <a:pathLst>
                <a:path w="43200" h="43200" fill="none" extrusionOk="0">
                  <a:moveTo>
                    <a:pt x="43195" y="21149"/>
                  </a:moveTo>
                  <a:cubicBezTo>
                    <a:pt x="43198" y="21299"/>
                    <a:pt x="43200" y="21449"/>
                    <a:pt x="43200" y="21600"/>
                  </a:cubicBezTo>
                  <a:cubicBezTo>
                    <a:pt x="43200" y="33529"/>
                    <a:pt x="33529" y="43200"/>
                    <a:pt x="21600" y="43200"/>
                  </a:cubicBezTo>
                  <a:cubicBezTo>
                    <a:pt x="9670" y="43200"/>
                    <a:pt x="0" y="33529"/>
                    <a:pt x="0" y="21600"/>
                  </a:cubicBezTo>
                  <a:cubicBezTo>
                    <a:pt x="0" y="9670"/>
                    <a:pt x="9670" y="0"/>
                    <a:pt x="21600" y="0"/>
                  </a:cubicBezTo>
                  <a:cubicBezTo>
                    <a:pt x="26517" y="-1"/>
                    <a:pt x="31287" y="1677"/>
                    <a:pt x="35121" y="4756"/>
                  </a:cubicBezTo>
                </a:path>
                <a:path w="43200" h="43200" stroke="0" extrusionOk="0">
                  <a:moveTo>
                    <a:pt x="43195" y="21149"/>
                  </a:moveTo>
                  <a:cubicBezTo>
                    <a:pt x="43198" y="21299"/>
                    <a:pt x="43200" y="21449"/>
                    <a:pt x="43200" y="21600"/>
                  </a:cubicBezTo>
                  <a:cubicBezTo>
                    <a:pt x="43200" y="33529"/>
                    <a:pt x="33529" y="43200"/>
                    <a:pt x="21600" y="43200"/>
                  </a:cubicBezTo>
                  <a:cubicBezTo>
                    <a:pt x="9670" y="43200"/>
                    <a:pt x="0" y="33529"/>
                    <a:pt x="0" y="21600"/>
                  </a:cubicBezTo>
                  <a:cubicBezTo>
                    <a:pt x="0" y="9670"/>
                    <a:pt x="9670" y="0"/>
                    <a:pt x="21600" y="0"/>
                  </a:cubicBezTo>
                  <a:cubicBezTo>
                    <a:pt x="26517" y="-1"/>
                    <a:pt x="31287" y="1677"/>
                    <a:pt x="35121" y="4756"/>
                  </a:cubicBezTo>
                  <a:lnTo>
                    <a:pt x="21600" y="21600"/>
                  </a:lnTo>
                  <a:close/>
                </a:path>
              </a:pathLst>
            </a:custGeom>
            <a:noFill/>
            <a:ln w="101600" cap="rnd">
              <a:solidFill>
                <a:srgbClr val="99CC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4" name="Oval 36"/>
            <p:cNvSpPr>
              <a:spLocks noChangeArrowheads="1"/>
            </p:cNvSpPr>
            <p:nvPr/>
          </p:nvSpPr>
          <p:spPr bwMode="auto">
            <a:xfrm>
              <a:off x="488950" y="3024188"/>
              <a:ext cx="3522663" cy="1841500"/>
            </a:xfrm>
            <a:prstGeom prst="ellipse">
              <a:avLst/>
            </a:prstGeom>
            <a:noFill/>
            <a:ln w="508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5" name="Rectangle 37"/>
            <p:cNvSpPr>
              <a:spLocks noChangeArrowheads="1"/>
            </p:cNvSpPr>
            <p:nvPr/>
          </p:nvSpPr>
          <p:spPr bwMode="auto">
            <a:xfrm>
              <a:off x="169934" y="4324350"/>
              <a:ext cx="360290" cy="9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538" tIns="53975" rIns="109538" bIns="53975" anchor="ctr"/>
            <a:lstStyle/>
            <a:p>
              <a:pPr defTabSz="1079500"/>
              <a:r>
                <a:rPr lang="ru-RU" sz="1900" b="1" dirty="0">
                  <a:solidFill>
                    <a:schemeClr val="tx1"/>
                  </a:solidFill>
                  <a:latin typeface="Arial" pitchFamily="34" charset="0"/>
                </a:rPr>
                <a:t>F</a:t>
              </a:r>
            </a:p>
          </p:txBody>
        </p:sp>
      </p:grpSp>
      <p:sp>
        <p:nvSpPr>
          <p:cNvPr id="60" name="Rectangle 42"/>
          <p:cNvSpPr>
            <a:spLocks noChangeArrowheads="1"/>
          </p:cNvSpPr>
          <p:nvPr/>
        </p:nvSpPr>
        <p:spPr bwMode="auto">
          <a:xfrm>
            <a:off x="285273" y="2780928"/>
            <a:ext cx="3045642" cy="7085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ru-RU" sz="2000" b="1" dirty="0">
                <a:solidFill>
                  <a:schemeClr val="tx2"/>
                </a:solidFill>
                <a:latin typeface="Arial" pitchFamily="34" charset="0"/>
                <a:cs typeface="Arial" pitchFamily="34" charset="0"/>
              </a:rPr>
              <a:t>Внедрение </a:t>
            </a:r>
            <a:r>
              <a:rPr lang="ru-RU" sz="2000" b="1" dirty="0" err="1">
                <a:solidFill>
                  <a:schemeClr val="tx2"/>
                </a:solidFill>
                <a:latin typeface="Arial" pitchFamily="34" charset="0"/>
                <a:cs typeface="Arial" pitchFamily="34" charset="0"/>
              </a:rPr>
              <a:t>плазмиды</a:t>
            </a:r>
            <a:r>
              <a:rPr lang="ru-RU" sz="2000" b="1" dirty="0">
                <a:solidFill>
                  <a:schemeClr val="tx2"/>
                </a:solidFill>
                <a:latin typeface="Arial" pitchFamily="34" charset="0"/>
                <a:cs typeface="Arial" pitchFamily="34" charset="0"/>
              </a:rPr>
              <a:t> </a:t>
            </a:r>
          </a:p>
          <a:p>
            <a:r>
              <a:rPr lang="ru-RU" sz="2000" b="1" dirty="0">
                <a:solidFill>
                  <a:schemeClr val="tx2"/>
                </a:solidFill>
                <a:latin typeface="Arial" pitchFamily="34" charset="0"/>
                <a:cs typeface="Arial" pitchFamily="34" charset="0"/>
              </a:rPr>
              <a:t>в дрожжевую клетку</a:t>
            </a:r>
          </a:p>
        </p:txBody>
      </p:sp>
      <p:sp>
        <p:nvSpPr>
          <p:cNvPr id="62" name="Arc 5"/>
          <p:cNvSpPr>
            <a:spLocks/>
          </p:cNvSpPr>
          <p:nvPr/>
        </p:nvSpPr>
        <p:spPr bwMode="auto">
          <a:xfrm>
            <a:off x="8131051" y="4546376"/>
            <a:ext cx="392112" cy="247650"/>
          </a:xfrm>
          <a:custGeom>
            <a:avLst/>
            <a:gdLst>
              <a:gd name="G0" fmla="+- 0 0 0"/>
              <a:gd name="G1" fmla="+- 15779 0 0"/>
              <a:gd name="G2" fmla="+- 21600 0 0"/>
              <a:gd name="T0" fmla="*/ 14751 w 21495"/>
              <a:gd name="T1" fmla="*/ 0 h 15779"/>
              <a:gd name="T2" fmla="*/ 21495 w 21495"/>
              <a:gd name="T3" fmla="*/ 13653 h 15779"/>
              <a:gd name="T4" fmla="*/ 0 w 21495"/>
              <a:gd name="T5" fmla="*/ 15779 h 15779"/>
            </a:gdLst>
            <a:ahLst/>
            <a:cxnLst>
              <a:cxn ang="0">
                <a:pos x="T0" y="T1"/>
              </a:cxn>
              <a:cxn ang="0">
                <a:pos x="T2" y="T3"/>
              </a:cxn>
              <a:cxn ang="0">
                <a:pos x="T4" y="T5"/>
              </a:cxn>
            </a:cxnLst>
            <a:rect l="0" t="0" r="r" b="b"/>
            <a:pathLst>
              <a:path w="21495" h="15779" fill="none" extrusionOk="0">
                <a:moveTo>
                  <a:pt x="14750" y="0"/>
                </a:moveTo>
                <a:cubicBezTo>
                  <a:pt x="18581" y="3581"/>
                  <a:pt x="20978" y="8434"/>
                  <a:pt x="21495" y="13652"/>
                </a:cubicBezTo>
              </a:path>
              <a:path w="21495" h="15779" stroke="0" extrusionOk="0">
                <a:moveTo>
                  <a:pt x="14750" y="0"/>
                </a:moveTo>
                <a:cubicBezTo>
                  <a:pt x="18581" y="3581"/>
                  <a:pt x="20978" y="8434"/>
                  <a:pt x="21495" y="13652"/>
                </a:cubicBezTo>
                <a:lnTo>
                  <a:pt x="0" y="15779"/>
                </a:lnTo>
                <a:close/>
              </a:path>
            </a:pathLst>
          </a:custGeom>
          <a:noFill/>
          <a:ln w="101600" cap="rnd">
            <a:solidFill>
              <a:srgbClr val="FF33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3" name="Arc 6"/>
          <p:cNvSpPr>
            <a:spLocks/>
          </p:cNvSpPr>
          <p:nvPr/>
        </p:nvSpPr>
        <p:spPr bwMode="auto">
          <a:xfrm>
            <a:off x="7740526" y="4457476"/>
            <a:ext cx="784225" cy="681038"/>
          </a:xfrm>
          <a:custGeom>
            <a:avLst/>
            <a:gdLst>
              <a:gd name="G0" fmla="+- 21600 0 0"/>
              <a:gd name="G1" fmla="+- 21600 0 0"/>
              <a:gd name="G2" fmla="+- 21600 0 0"/>
              <a:gd name="T0" fmla="*/ 43194 w 43200"/>
              <a:gd name="T1" fmla="*/ 21095 h 43200"/>
              <a:gd name="T2" fmla="*/ 35004 w 43200"/>
              <a:gd name="T3" fmla="*/ 4662 h 43200"/>
              <a:gd name="T4" fmla="*/ 21600 w 43200"/>
              <a:gd name="T5" fmla="*/ 21600 h 43200"/>
            </a:gdLst>
            <a:ahLst/>
            <a:cxnLst>
              <a:cxn ang="0">
                <a:pos x="T0" y="T1"/>
              </a:cxn>
              <a:cxn ang="0">
                <a:pos x="T2" y="T3"/>
              </a:cxn>
              <a:cxn ang="0">
                <a:pos x="T4" y="T5"/>
              </a:cxn>
            </a:cxnLst>
            <a:rect l="0" t="0" r="r" b="b"/>
            <a:pathLst>
              <a:path w="43200" h="43200" fill="none" extrusionOk="0">
                <a:moveTo>
                  <a:pt x="43194" y="21094"/>
                </a:moveTo>
                <a:cubicBezTo>
                  <a:pt x="43198" y="21263"/>
                  <a:pt x="43200" y="21431"/>
                  <a:pt x="43200" y="21600"/>
                </a:cubicBezTo>
                <a:cubicBezTo>
                  <a:pt x="43200" y="33529"/>
                  <a:pt x="33529" y="43200"/>
                  <a:pt x="21600" y="43200"/>
                </a:cubicBezTo>
                <a:cubicBezTo>
                  <a:pt x="9670" y="43200"/>
                  <a:pt x="0" y="33529"/>
                  <a:pt x="0" y="21600"/>
                </a:cubicBezTo>
                <a:cubicBezTo>
                  <a:pt x="0" y="9670"/>
                  <a:pt x="9670" y="0"/>
                  <a:pt x="21600" y="0"/>
                </a:cubicBezTo>
                <a:cubicBezTo>
                  <a:pt x="26465" y="-1"/>
                  <a:pt x="31188" y="1642"/>
                  <a:pt x="35003" y="4662"/>
                </a:cubicBezTo>
              </a:path>
              <a:path w="43200" h="43200" stroke="0" extrusionOk="0">
                <a:moveTo>
                  <a:pt x="43194" y="21094"/>
                </a:moveTo>
                <a:cubicBezTo>
                  <a:pt x="43198" y="21263"/>
                  <a:pt x="43200" y="21431"/>
                  <a:pt x="43200" y="21600"/>
                </a:cubicBezTo>
                <a:cubicBezTo>
                  <a:pt x="43200" y="33529"/>
                  <a:pt x="33529" y="43200"/>
                  <a:pt x="21600" y="43200"/>
                </a:cubicBezTo>
                <a:cubicBezTo>
                  <a:pt x="9670" y="43200"/>
                  <a:pt x="0" y="33529"/>
                  <a:pt x="0" y="21600"/>
                </a:cubicBezTo>
                <a:cubicBezTo>
                  <a:pt x="0" y="9670"/>
                  <a:pt x="9670" y="0"/>
                  <a:pt x="21600" y="0"/>
                </a:cubicBezTo>
                <a:cubicBezTo>
                  <a:pt x="26465" y="-1"/>
                  <a:pt x="31188" y="1642"/>
                  <a:pt x="35003" y="4662"/>
                </a:cubicBezTo>
                <a:lnTo>
                  <a:pt x="21600" y="21600"/>
                </a:lnTo>
                <a:close/>
              </a:path>
            </a:pathLst>
          </a:custGeom>
          <a:noFill/>
          <a:ln w="101600" cap="rnd">
            <a:solidFill>
              <a:srgbClr val="99CC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4" name="Rectangle 7"/>
          <p:cNvSpPr>
            <a:spLocks noChangeArrowheads="1"/>
          </p:cNvSpPr>
          <p:nvPr/>
        </p:nvSpPr>
        <p:spPr bwMode="auto">
          <a:xfrm>
            <a:off x="8580313" y="4546376"/>
            <a:ext cx="10795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nchor="ctr"/>
          <a:lstStyle/>
          <a:p>
            <a:pPr defTabSz="249238"/>
            <a:endParaRPr lang="ru-RU" b="1" dirty="0">
              <a:solidFill>
                <a:schemeClr val="tx1"/>
              </a:solidFill>
              <a:latin typeface="Arial" pitchFamily="34" charset="0"/>
            </a:endParaRPr>
          </a:p>
        </p:txBody>
      </p:sp>
      <p:sp>
        <p:nvSpPr>
          <p:cNvPr id="66" name="Oval 9"/>
          <p:cNvSpPr>
            <a:spLocks noChangeArrowheads="1"/>
          </p:cNvSpPr>
          <p:nvPr/>
        </p:nvSpPr>
        <p:spPr bwMode="auto">
          <a:xfrm>
            <a:off x="7307138" y="4347939"/>
            <a:ext cx="1657350" cy="915987"/>
          </a:xfrm>
          <a:prstGeom prst="ellipse">
            <a:avLst/>
          </a:prstGeom>
          <a:noFill/>
          <a:ln w="508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8" name="Rectangle 11"/>
          <p:cNvSpPr>
            <a:spLocks noChangeArrowheads="1"/>
          </p:cNvSpPr>
          <p:nvPr/>
        </p:nvSpPr>
        <p:spPr bwMode="auto">
          <a:xfrm>
            <a:off x="9244013" y="4346079"/>
            <a:ext cx="47625"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nchor="ctr"/>
          <a:lstStyle/>
          <a:p>
            <a:pPr defTabSz="249238"/>
            <a:endParaRPr lang="en-US" sz="2400">
              <a:solidFill>
                <a:schemeClr val="tx1"/>
              </a:solidFill>
              <a:latin typeface="Times New Roman" pitchFamily="18" charset="0"/>
            </a:endParaRPr>
          </a:p>
        </p:txBody>
      </p:sp>
      <p:sp>
        <p:nvSpPr>
          <p:cNvPr id="71" name="Arc 14"/>
          <p:cNvSpPr>
            <a:spLocks/>
          </p:cNvSpPr>
          <p:nvPr/>
        </p:nvSpPr>
        <p:spPr bwMode="auto">
          <a:xfrm>
            <a:off x="8031038" y="3514700"/>
            <a:ext cx="390525" cy="244475"/>
          </a:xfrm>
          <a:custGeom>
            <a:avLst/>
            <a:gdLst>
              <a:gd name="G0" fmla="+- 0 0 0"/>
              <a:gd name="G1" fmla="+- 15758 0 0"/>
              <a:gd name="G2" fmla="+- 21600 0 0"/>
              <a:gd name="T0" fmla="*/ 14773 w 21502"/>
              <a:gd name="T1" fmla="*/ 0 h 15758"/>
              <a:gd name="T2" fmla="*/ 21502 w 21502"/>
              <a:gd name="T3" fmla="*/ 13703 h 15758"/>
              <a:gd name="T4" fmla="*/ 0 w 21502"/>
              <a:gd name="T5" fmla="*/ 15758 h 15758"/>
            </a:gdLst>
            <a:ahLst/>
            <a:cxnLst>
              <a:cxn ang="0">
                <a:pos x="T0" y="T1"/>
              </a:cxn>
              <a:cxn ang="0">
                <a:pos x="T2" y="T3"/>
              </a:cxn>
              <a:cxn ang="0">
                <a:pos x="T4" y="T5"/>
              </a:cxn>
            </a:cxnLst>
            <a:rect l="0" t="0" r="r" b="b"/>
            <a:pathLst>
              <a:path w="21502" h="15758" fill="none" extrusionOk="0">
                <a:moveTo>
                  <a:pt x="14773" y="-1"/>
                </a:moveTo>
                <a:cubicBezTo>
                  <a:pt x="18609" y="3596"/>
                  <a:pt x="21001" y="8468"/>
                  <a:pt x="21502" y="13702"/>
                </a:cubicBezTo>
              </a:path>
              <a:path w="21502" h="15758" stroke="0" extrusionOk="0">
                <a:moveTo>
                  <a:pt x="14773" y="-1"/>
                </a:moveTo>
                <a:cubicBezTo>
                  <a:pt x="18609" y="3596"/>
                  <a:pt x="21001" y="8468"/>
                  <a:pt x="21502" y="13702"/>
                </a:cubicBezTo>
                <a:lnTo>
                  <a:pt x="0" y="15758"/>
                </a:lnTo>
                <a:close/>
              </a:path>
            </a:pathLst>
          </a:custGeom>
          <a:noFill/>
          <a:ln w="101600" cap="rnd">
            <a:solidFill>
              <a:srgbClr val="FF33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2" name="Arc 15"/>
          <p:cNvSpPr>
            <a:spLocks/>
          </p:cNvSpPr>
          <p:nvPr/>
        </p:nvSpPr>
        <p:spPr bwMode="auto">
          <a:xfrm>
            <a:off x="7638926" y="3427387"/>
            <a:ext cx="785812" cy="681038"/>
          </a:xfrm>
          <a:custGeom>
            <a:avLst/>
            <a:gdLst>
              <a:gd name="G0" fmla="+- 21600 0 0"/>
              <a:gd name="G1" fmla="+- 21600 0 0"/>
              <a:gd name="G2" fmla="+- 21600 0 0"/>
              <a:gd name="T0" fmla="*/ 43194 w 43200"/>
              <a:gd name="T1" fmla="*/ 21094 h 43200"/>
              <a:gd name="T2" fmla="*/ 35036 w 43200"/>
              <a:gd name="T3" fmla="*/ 4687 h 43200"/>
              <a:gd name="T4" fmla="*/ 21600 w 43200"/>
              <a:gd name="T5" fmla="*/ 21600 h 43200"/>
            </a:gdLst>
            <a:ahLst/>
            <a:cxnLst>
              <a:cxn ang="0">
                <a:pos x="T0" y="T1"/>
              </a:cxn>
              <a:cxn ang="0">
                <a:pos x="T2" y="T3"/>
              </a:cxn>
              <a:cxn ang="0">
                <a:pos x="T4" y="T5"/>
              </a:cxn>
            </a:cxnLst>
            <a:rect l="0" t="0" r="r" b="b"/>
            <a:pathLst>
              <a:path w="43200" h="43200" fill="none" extrusionOk="0">
                <a:moveTo>
                  <a:pt x="43194" y="21093"/>
                </a:moveTo>
                <a:cubicBezTo>
                  <a:pt x="43198" y="21262"/>
                  <a:pt x="43200" y="21431"/>
                  <a:pt x="43200" y="21600"/>
                </a:cubicBezTo>
                <a:cubicBezTo>
                  <a:pt x="43200" y="33529"/>
                  <a:pt x="33529" y="43200"/>
                  <a:pt x="21600" y="43200"/>
                </a:cubicBezTo>
                <a:cubicBezTo>
                  <a:pt x="9670" y="43200"/>
                  <a:pt x="0" y="33529"/>
                  <a:pt x="0" y="21600"/>
                </a:cubicBezTo>
                <a:cubicBezTo>
                  <a:pt x="0" y="9670"/>
                  <a:pt x="9670" y="0"/>
                  <a:pt x="21600" y="0"/>
                </a:cubicBezTo>
                <a:cubicBezTo>
                  <a:pt x="26479" y="-1"/>
                  <a:pt x="31215" y="1652"/>
                  <a:pt x="35035" y="4687"/>
                </a:cubicBezTo>
              </a:path>
              <a:path w="43200" h="43200" stroke="0" extrusionOk="0">
                <a:moveTo>
                  <a:pt x="43194" y="21093"/>
                </a:moveTo>
                <a:cubicBezTo>
                  <a:pt x="43198" y="21262"/>
                  <a:pt x="43200" y="21431"/>
                  <a:pt x="43200" y="21600"/>
                </a:cubicBezTo>
                <a:cubicBezTo>
                  <a:pt x="43200" y="33529"/>
                  <a:pt x="33529" y="43200"/>
                  <a:pt x="21600" y="43200"/>
                </a:cubicBezTo>
                <a:cubicBezTo>
                  <a:pt x="9670" y="43200"/>
                  <a:pt x="0" y="33529"/>
                  <a:pt x="0" y="21600"/>
                </a:cubicBezTo>
                <a:cubicBezTo>
                  <a:pt x="0" y="9670"/>
                  <a:pt x="9670" y="0"/>
                  <a:pt x="21600" y="0"/>
                </a:cubicBezTo>
                <a:cubicBezTo>
                  <a:pt x="26479" y="-1"/>
                  <a:pt x="31215" y="1652"/>
                  <a:pt x="35035" y="4687"/>
                </a:cubicBezTo>
                <a:lnTo>
                  <a:pt x="21600" y="21600"/>
                </a:lnTo>
                <a:close/>
              </a:path>
            </a:pathLst>
          </a:custGeom>
          <a:noFill/>
          <a:ln w="101600" cap="rnd">
            <a:solidFill>
              <a:srgbClr val="99CC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5" name="Oval 18"/>
          <p:cNvSpPr>
            <a:spLocks noChangeArrowheads="1"/>
          </p:cNvSpPr>
          <p:nvPr/>
        </p:nvSpPr>
        <p:spPr bwMode="auto">
          <a:xfrm>
            <a:off x="7202363" y="3319437"/>
            <a:ext cx="1657350" cy="911225"/>
          </a:xfrm>
          <a:prstGeom prst="ellipse">
            <a:avLst/>
          </a:prstGeom>
          <a:noFill/>
          <a:ln w="508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7" name="Arc 20"/>
          <p:cNvSpPr>
            <a:spLocks/>
          </p:cNvSpPr>
          <p:nvPr/>
        </p:nvSpPr>
        <p:spPr bwMode="auto">
          <a:xfrm>
            <a:off x="6395913" y="5090889"/>
            <a:ext cx="388938" cy="249237"/>
          </a:xfrm>
          <a:custGeom>
            <a:avLst/>
            <a:gdLst>
              <a:gd name="G0" fmla="+- 0 0 0"/>
              <a:gd name="G1" fmla="+- 15776 0 0"/>
              <a:gd name="G2" fmla="+- 21600 0 0"/>
              <a:gd name="T0" fmla="*/ 14754 w 21496"/>
              <a:gd name="T1" fmla="*/ 0 h 15776"/>
              <a:gd name="T2" fmla="*/ 21496 w 21496"/>
              <a:gd name="T3" fmla="*/ 13659 h 15776"/>
              <a:gd name="T4" fmla="*/ 0 w 21496"/>
              <a:gd name="T5" fmla="*/ 15776 h 15776"/>
            </a:gdLst>
            <a:ahLst/>
            <a:cxnLst>
              <a:cxn ang="0">
                <a:pos x="T0" y="T1"/>
              </a:cxn>
              <a:cxn ang="0">
                <a:pos x="T2" y="T3"/>
              </a:cxn>
              <a:cxn ang="0">
                <a:pos x="T4" y="T5"/>
              </a:cxn>
            </a:cxnLst>
            <a:rect l="0" t="0" r="r" b="b"/>
            <a:pathLst>
              <a:path w="21496" h="15776" fill="none" extrusionOk="0">
                <a:moveTo>
                  <a:pt x="14753" y="0"/>
                </a:moveTo>
                <a:cubicBezTo>
                  <a:pt x="18585" y="3583"/>
                  <a:pt x="20981" y="8438"/>
                  <a:pt x="21496" y="13658"/>
                </a:cubicBezTo>
              </a:path>
              <a:path w="21496" h="15776" stroke="0" extrusionOk="0">
                <a:moveTo>
                  <a:pt x="14753" y="0"/>
                </a:moveTo>
                <a:cubicBezTo>
                  <a:pt x="18585" y="3583"/>
                  <a:pt x="20981" y="8438"/>
                  <a:pt x="21496" y="13658"/>
                </a:cubicBezTo>
                <a:lnTo>
                  <a:pt x="0" y="15776"/>
                </a:lnTo>
                <a:close/>
              </a:path>
            </a:pathLst>
          </a:custGeom>
          <a:noFill/>
          <a:ln w="101600" cap="rnd">
            <a:solidFill>
              <a:srgbClr val="FF33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8" name="Arc 21"/>
          <p:cNvSpPr>
            <a:spLocks/>
          </p:cNvSpPr>
          <p:nvPr/>
        </p:nvSpPr>
        <p:spPr bwMode="auto">
          <a:xfrm>
            <a:off x="6003801" y="5000401"/>
            <a:ext cx="787400" cy="681038"/>
          </a:xfrm>
          <a:custGeom>
            <a:avLst/>
            <a:gdLst>
              <a:gd name="G0" fmla="+- 21600 0 0"/>
              <a:gd name="G1" fmla="+- 21600 0 0"/>
              <a:gd name="G2" fmla="+- 21600 0 0"/>
              <a:gd name="T0" fmla="*/ 43194 w 43200"/>
              <a:gd name="T1" fmla="*/ 21095 h 43200"/>
              <a:gd name="T2" fmla="*/ 35073 w 43200"/>
              <a:gd name="T3" fmla="*/ 4717 h 43200"/>
              <a:gd name="T4" fmla="*/ 21600 w 43200"/>
              <a:gd name="T5" fmla="*/ 21600 h 43200"/>
            </a:gdLst>
            <a:ahLst/>
            <a:cxnLst>
              <a:cxn ang="0">
                <a:pos x="T0" y="T1"/>
              </a:cxn>
              <a:cxn ang="0">
                <a:pos x="T2" y="T3"/>
              </a:cxn>
              <a:cxn ang="0">
                <a:pos x="T4" y="T5"/>
              </a:cxn>
            </a:cxnLst>
            <a:rect l="0" t="0" r="r" b="b"/>
            <a:pathLst>
              <a:path w="43200" h="43200" fill="none" extrusionOk="0">
                <a:moveTo>
                  <a:pt x="43194" y="21094"/>
                </a:moveTo>
                <a:cubicBezTo>
                  <a:pt x="43198" y="21263"/>
                  <a:pt x="43200" y="21431"/>
                  <a:pt x="43200" y="21600"/>
                </a:cubicBezTo>
                <a:cubicBezTo>
                  <a:pt x="43200" y="33529"/>
                  <a:pt x="33529" y="43200"/>
                  <a:pt x="21600" y="43200"/>
                </a:cubicBezTo>
                <a:cubicBezTo>
                  <a:pt x="9670" y="43200"/>
                  <a:pt x="0" y="33529"/>
                  <a:pt x="0" y="21600"/>
                </a:cubicBezTo>
                <a:cubicBezTo>
                  <a:pt x="0" y="9670"/>
                  <a:pt x="9670" y="0"/>
                  <a:pt x="21600" y="0"/>
                </a:cubicBezTo>
                <a:cubicBezTo>
                  <a:pt x="26495" y="-1"/>
                  <a:pt x="31246" y="1663"/>
                  <a:pt x="35073" y="4716"/>
                </a:cubicBezTo>
              </a:path>
              <a:path w="43200" h="43200" stroke="0" extrusionOk="0">
                <a:moveTo>
                  <a:pt x="43194" y="21094"/>
                </a:moveTo>
                <a:cubicBezTo>
                  <a:pt x="43198" y="21263"/>
                  <a:pt x="43200" y="21431"/>
                  <a:pt x="43200" y="21600"/>
                </a:cubicBezTo>
                <a:cubicBezTo>
                  <a:pt x="43200" y="33529"/>
                  <a:pt x="33529" y="43200"/>
                  <a:pt x="21600" y="43200"/>
                </a:cubicBezTo>
                <a:cubicBezTo>
                  <a:pt x="9670" y="43200"/>
                  <a:pt x="0" y="33529"/>
                  <a:pt x="0" y="21600"/>
                </a:cubicBezTo>
                <a:cubicBezTo>
                  <a:pt x="0" y="9670"/>
                  <a:pt x="9670" y="0"/>
                  <a:pt x="21600" y="0"/>
                </a:cubicBezTo>
                <a:cubicBezTo>
                  <a:pt x="26495" y="-1"/>
                  <a:pt x="31246" y="1663"/>
                  <a:pt x="35073" y="4716"/>
                </a:cubicBezTo>
                <a:lnTo>
                  <a:pt x="21600" y="21600"/>
                </a:lnTo>
                <a:close/>
              </a:path>
            </a:pathLst>
          </a:custGeom>
          <a:noFill/>
          <a:ln w="101600" cap="rnd">
            <a:solidFill>
              <a:srgbClr val="99CC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1" name="Oval 24"/>
          <p:cNvSpPr>
            <a:spLocks noChangeArrowheads="1"/>
          </p:cNvSpPr>
          <p:nvPr/>
        </p:nvSpPr>
        <p:spPr bwMode="auto">
          <a:xfrm>
            <a:off x="5570413" y="4892451"/>
            <a:ext cx="1657350" cy="912813"/>
          </a:xfrm>
          <a:prstGeom prst="ellipse">
            <a:avLst/>
          </a:prstGeom>
          <a:noFill/>
          <a:ln w="508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3" name="Arc 26"/>
          <p:cNvSpPr>
            <a:spLocks/>
          </p:cNvSpPr>
          <p:nvPr/>
        </p:nvSpPr>
        <p:spPr bwMode="auto">
          <a:xfrm>
            <a:off x="6500688" y="4093939"/>
            <a:ext cx="387350" cy="246062"/>
          </a:xfrm>
          <a:custGeom>
            <a:avLst/>
            <a:gdLst>
              <a:gd name="G0" fmla="+- 0 0 0"/>
              <a:gd name="G1" fmla="+- 15799 0 0"/>
              <a:gd name="G2" fmla="+- 21600 0 0"/>
              <a:gd name="T0" fmla="*/ 14729 w 21493"/>
              <a:gd name="T1" fmla="*/ 0 h 15799"/>
              <a:gd name="T2" fmla="*/ 21493 w 21493"/>
              <a:gd name="T3" fmla="*/ 13652 h 15799"/>
              <a:gd name="T4" fmla="*/ 0 w 21493"/>
              <a:gd name="T5" fmla="*/ 15799 h 15799"/>
            </a:gdLst>
            <a:ahLst/>
            <a:cxnLst>
              <a:cxn ang="0">
                <a:pos x="T0" y="T1"/>
              </a:cxn>
              <a:cxn ang="0">
                <a:pos x="T2" y="T3"/>
              </a:cxn>
              <a:cxn ang="0">
                <a:pos x="T4" y="T5"/>
              </a:cxn>
            </a:cxnLst>
            <a:rect l="0" t="0" r="r" b="b"/>
            <a:pathLst>
              <a:path w="21493" h="15799" fill="none" extrusionOk="0">
                <a:moveTo>
                  <a:pt x="14729" y="-1"/>
                </a:moveTo>
                <a:cubicBezTo>
                  <a:pt x="18567" y="3577"/>
                  <a:pt x="20971" y="8430"/>
                  <a:pt x="21493" y="13651"/>
                </a:cubicBezTo>
              </a:path>
              <a:path w="21493" h="15799" stroke="0" extrusionOk="0">
                <a:moveTo>
                  <a:pt x="14729" y="-1"/>
                </a:moveTo>
                <a:cubicBezTo>
                  <a:pt x="18567" y="3577"/>
                  <a:pt x="20971" y="8430"/>
                  <a:pt x="21493" y="13651"/>
                </a:cubicBezTo>
                <a:lnTo>
                  <a:pt x="0" y="15799"/>
                </a:lnTo>
                <a:close/>
              </a:path>
            </a:pathLst>
          </a:custGeom>
          <a:noFill/>
          <a:ln w="101600" cap="rnd">
            <a:solidFill>
              <a:srgbClr val="FF33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4" name="Arc 27"/>
          <p:cNvSpPr>
            <a:spLocks/>
          </p:cNvSpPr>
          <p:nvPr/>
        </p:nvSpPr>
        <p:spPr bwMode="auto">
          <a:xfrm>
            <a:off x="6103813" y="4005039"/>
            <a:ext cx="785813" cy="681037"/>
          </a:xfrm>
          <a:custGeom>
            <a:avLst/>
            <a:gdLst>
              <a:gd name="G0" fmla="+- 21600 0 0"/>
              <a:gd name="G1" fmla="+- 21600 0 0"/>
              <a:gd name="G2" fmla="+- 21600 0 0"/>
              <a:gd name="T0" fmla="*/ 43194 w 43200"/>
              <a:gd name="T1" fmla="*/ 21094 h 43200"/>
              <a:gd name="T2" fmla="*/ 35036 w 43200"/>
              <a:gd name="T3" fmla="*/ 4687 h 43200"/>
              <a:gd name="T4" fmla="*/ 21600 w 43200"/>
              <a:gd name="T5" fmla="*/ 21600 h 43200"/>
            </a:gdLst>
            <a:ahLst/>
            <a:cxnLst>
              <a:cxn ang="0">
                <a:pos x="T0" y="T1"/>
              </a:cxn>
              <a:cxn ang="0">
                <a:pos x="T2" y="T3"/>
              </a:cxn>
              <a:cxn ang="0">
                <a:pos x="T4" y="T5"/>
              </a:cxn>
            </a:cxnLst>
            <a:rect l="0" t="0" r="r" b="b"/>
            <a:pathLst>
              <a:path w="43200" h="43200" fill="none" extrusionOk="0">
                <a:moveTo>
                  <a:pt x="43194" y="21093"/>
                </a:moveTo>
                <a:cubicBezTo>
                  <a:pt x="43198" y="21262"/>
                  <a:pt x="43200" y="21431"/>
                  <a:pt x="43200" y="21600"/>
                </a:cubicBezTo>
                <a:cubicBezTo>
                  <a:pt x="43200" y="33529"/>
                  <a:pt x="33529" y="43200"/>
                  <a:pt x="21600" y="43200"/>
                </a:cubicBezTo>
                <a:cubicBezTo>
                  <a:pt x="9670" y="43200"/>
                  <a:pt x="0" y="33529"/>
                  <a:pt x="0" y="21600"/>
                </a:cubicBezTo>
                <a:cubicBezTo>
                  <a:pt x="0" y="9670"/>
                  <a:pt x="9670" y="0"/>
                  <a:pt x="21600" y="0"/>
                </a:cubicBezTo>
                <a:cubicBezTo>
                  <a:pt x="26479" y="-1"/>
                  <a:pt x="31215" y="1652"/>
                  <a:pt x="35035" y="4687"/>
                </a:cubicBezTo>
              </a:path>
              <a:path w="43200" h="43200" stroke="0" extrusionOk="0">
                <a:moveTo>
                  <a:pt x="43194" y="21093"/>
                </a:moveTo>
                <a:cubicBezTo>
                  <a:pt x="43198" y="21262"/>
                  <a:pt x="43200" y="21431"/>
                  <a:pt x="43200" y="21600"/>
                </a:cubicBezTo>
                <a:cubicBezTo>
                  <a:pt x="43200" y="33529"/>
                  <a:pt x="33529" y="43200"/>
                  <a:pt x="21600" y="43200"/>
                </a:cubicBezTo>
                <a:cubicBezTo>
                  <a:pt x="9670" y="43200"/>
                  <a:pt x="0" y="33529"/>
                  <a:pt x="0" y="21600"/>
                </a:cubicBezTo>
                <a:cubicBezTo>
                  <a:pt x="0" y="9670"/>
                  <a:pt x="9670" y="0"/>
                  <a:pt x="21600" y="0"/>
                </a:cubicBezTo>
                <a:cubicBezTo>
                  <a:pt x="26479" y="-1"/>
                  <a:pt x="31215" y="1652"/>
                  <a:pt x="35035" y="4687"/>
                </a:cubicBezTo>
                <a:lnTo>
                  <a:pt x="21600" y="21600"/>
                </a:lnTo>
                <a:close/>
              </a:path>
            </a:pathLst>
          </a:custGeom>
          <a:noFill/>
          <a:ln w="101600" cap="rnd">
            <a:solidFill>
              <a:srgbClr val="99CC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5" name="Rectangle 28"/>
          <p:cNvSpPr>
            <a:spLocks noChangeArrowheads="1"/>
          </p:cNvSpPr>
          <p:nvPr/>
        </p:nvSpPr>
        <p:spPr bwMode="auto">
          <a:xfrm>
            <a:off x="6975351" y="4093939"/>
            <a:ext cx="77787"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nchor="ctr"/>
          <a:lstStyle/>
          <a:p>
            <a:pPr defTabSz="249238"/>
            <a:endParaRPr lang="ru-RU" b="1" dirty="0">
              <a:solidFill>
                <a:schemeClr val="tx1"/>
              </a:solidFill>
              <a:latin typeface="Arial" pitchFamily="34" charset="0"/>
            </a:endParaRPr>
          </a:p>
        </p:txBody>
      </p:sp>
      <p:sp>
        <p:nvSpPr>
          <p:cNvPr id="87" name="Oval 30"/>
          <p:cNvSpPr>
            <a:spLocks noChangeArrowheads="1"/>
          </p:cNvSpPr>
          <p:nvPr/>
        </p:nvSpPr>
        <p:spPr bwMode="auto">
          <a:xfrm>
            <a:off x="5672013" y="3895501"/>
            <a:ext cx="1655763" cy="914400"/>
          </a:xfrm>
          <a:prstGeom prst="ellipse">
            <a:avLst/>
          </a:prstGeom>
          <a:noFill/>
          <a:ln w="508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9" name="Rectangle 43"/>
          <p:cNvSpPr>
            <a:spLocks noChangeArrowheads="1"/>
          </p:cNvSpPr>
          <p:nvPr/>
        </p:nvSpPr>
        <p:spPr bwMode="auto">
          <a:xfrm>
            <a:off x="3851920" y="2780928"/>
            <a:ext cx="4440255"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ru-RU" sz="2000" b="1" dirty="0">
                <a:solidFill>
                  <a:schemeClr val="tx2"/>
                </a:solidFill>
                <a:latin typeface="Arial" pitchFamily="34" charset="0"/>
                <a:cs typeface="Arial" pitchFamily="34" charset="0"/>
              </a:rPr>
              <a:t>Размножение дрожжевых клеток,</a:t>
            </a:r>
          </a:p>
          <a:p>
            <a:r>
              <a:rPr lang="ru-RU" sz="2000" b="1" dirty="0">
                <a:solidFill>
                  <a:schemeClr val="tx2"/>
                </a:solidFill>
                <a:latin typeface="Arial" pitchFamily="34" charset="0"/>
                <a:cs typeface="Arial" pitchFamily="34" charset="0"/>
              </a:rPr>
              <a:t>продукция </a:t>
            </a:r>
            <a:r>
              <a:rPr lang="ru-RU" sz="2000" b="1" dirty="0" err="1">
                <a:solidFill>
                  <a:schemeClr val="tx2"/>
                </a:solidFill>
                <a:latin typeface="Arial" pitchFamily="34" charset="0"/>
                <a:cs typeface="Arial" pitchFamily="34" charset="0"/>
              </a:rPr>
              <a:t>HBsAg</a:t>
            </a:r>
            <a:endParaRPr lang="ru-RU" sz="2000" b="1" dirty="0">
              <a:solidFill>
                <a:schemeClr val="tx2"/>
              </a:solidFill>
              <a:latin typeface="Arial" pitchFamily="34" charset="0"/>
              <a:cs typeface="Arial" pitchFamily="34" charset="0"/>
            </a:endParaRPr>
          </a:p>
        </p:txBody>
      </p:sp>
      <p:sp>
        <p:nvSpPr>
          <p:cNvPr id="5" name="TextBox 4"/>
          <p:cNvSpPr txBox="1"/>
          <p:nvPr/>
        </p:nvSpPr>
        <p:spPr>
          <a:xfrm>
            <a:off x="971600" y="6300028"/>
            <a:ext cx="7480381" cy="400110"/>
          </a:xfrm>
          <a:prstGeom prst="rect">
            <a:avLst/>
          </a:prstGeom>
          <a:noFill/>
        </p:spPr>
        <p:txBody>
          <a:bodyPr wrap="none" rtlCol="0">
            <a:spAutoFit/>
          </a:bodyPr>
          <a:lstStyle/>
          <a:p>
            <a:r>
              <a:rPr lang="ru-RU" sz="2000" b="1" dirty="0">
                <a:solidFill>
                  <a:srgbClr val="FF0000"/>
                </a:solidFill>
                <a:latin typeface="Arial" pitchFamily="34" charset="0"/>
                <a:cs typeface="Arial" pitchFamily="34" charset="0"/>
              </a:rPr>
              <a:t>В</a:t>
            </a:r>
            <a:r>
              <a:rPr lang="ru-RU" sz="2000" b="1" dirty="0" smtClean="0">
                <a:solidFill>
                  <a:srgbClr val="FF0000"/>
                </a:solidFill>
                <a:latin typeface="Arial" pitchFamily="34" charset="0"/>
                <a:cs typeface="Arial" pitchFamily="34" charset="0"/>
              </a:rPr>
              <a:t>акцина </a:t>
            </a:r>
            <a:r>
              <a:rPr lang="ru-RU" sz="2000" b="1" dirty="0">
                <a:solidFill>
                  <a:srgbClr val="FF0000"/>
                </a:solidFill>
                <a:latin typeface="Arial" pitchFamily="34" charset="0"/>
                <a:cs typeface="Arial" pitchFamily="34" charset="0"/>
              </a:rPr>
              <a:t>против ГВ не влияет на печень новорожденного</a:t>
            </a:r>
            <a:endParaRPr lang="ru-RU" sz="2000" dirty="0">
              <a:solidFill>
                <a:srgbClr val="FF0000"/>
              </a:solidFill>
            </a:endParaRPr>
          </a:p>
        </p:txBody>
      </p:sp>
    </p:spTree>
    <p:extLst>
      <p:ext uri="{BB962C8B-B14F-4D97-AF65-F5344CB8AC3E}">
        <p14:creationId xmlns:p14="http://schemas.microsoft.com/office/powerpoint/2010/main" val="79253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6597352"/>
            <a:ext cx="9144000" cy="260648"/>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lIns="86423" tIns="43212" rIns="86423" bIns="43212" anchor="t">
            <a:normAutofit fontScale="90000"/>
          </a:bodyPr>
          <a:lstStyle/>
          <a:p>
            <a:pPr algn="l"/>
            <a:r>
              <a:rPr lang="ru-RU" sz="1200" i="1" dirty="0" smtClean="0">
                <a:solidFill>
                  <a:schemeClr val="tx1"/>
                </a:solidFill>
              </a:rPr>
              <a:t>МУ 3.3.1.1095-02 «Медицинские противопоказания к проведению профилактических прививок…»</a:t>
            </a:r>
            <a:endParaRPr lang="fr-FR" sz="1200" i="1" dirty="0" smtClean="0">
              <a:solidFill>
                <a:schemeClr val="tx1"/>
              </a:solidFill>
            </a:endParaRPr>
          </a:p>
        </p:txBody>
      </p:sp>
      <p:pic>
        <p:nvPicPr>
          <p:cNvPr id="4" name="table"/>
          <p:cNvPicPr>
            <a:picLocks noChangeAspect="1"/>
          </p:cNvPicPr>
          <p:nvPr/>
        </p:nvPicPr>
        <p:blipFill>
          <a:blip r:embed="rId3" cstate="print"/>
          <a:stretch>
            <a:fillRect/>
          </a:stretch>
        </p:blipFill>
        <p:spPr>
          <a:xfrm>
            <a:off x="196850" y="1035051"/>
            <a:ext cx="8750300" cy="5346277"/>
          </a:xfrm>
          <a:prstGeom prst="rect">
            <a:avLst/>
          </a:prstGeom>
        </p:spPr>
      </p:pic>
      <p:sp>
        <p:nvSpPr>
          <p:cNvPr id="2" name="Oval 1"/>
          <p:cNvSpPr/>
          <p:nvPr/>
        </p:nvSpPr>
        <p:spPr>
          <a:xfrm>
            <a:off x="0" y="5373216"/>
            <a:ext cx="925252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1691680" y="143928"/>
            <a:ext cx="5814990" cy="523220"/>
          </a:xfrm>
          <a:prstGeom prst="rect">
            <a:avLst/>
          </a:prstGeom>
          <a:noFill/>
        </p:spPr>
        <p:txBody>
          <a:bodyPr wrap="none" rtlCol="0">
            <a:spAutoFit/>
          </a:bodyPr>
          <a:lstStyle/>
          <a:p>
            <a:r>
              <a:rPr lang="ru-RU" sz="2800" b="1" dirty="0">
                <a:solidFill>
                  <a:schemeClr val="tx2"/>
                </a:solidFill>
                <a:latin typeface="Arial" pitchFamily="34" charset="0"/>
                <a:ea typeface="+mj-ea"/>
                <a:cs typeface="Arial" pitchFamily="34" charset="0"/>
              </a:rPr>
              <a:t>Постоянные противопоказания</a:t>
            </a:r>
          </a:p>
        </p:txBody>
      </p:sp>
    </p:spTree>
    <p:extLst>
      <p:ext uri="{BB962C8B-B14F-4D97-AF65-F5344CB8AC3E}">
        <p14:creationId xmlns:p14="http://schemas.microsoft.com/office/powerpoint/2010/main" val="16349106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784" y="1628799"/>
            <a:ext cx="6894512" cy="4464497"/>
          </a:xfrm>
        </p:spPr>
        <p:txBody>
          <a:bodyPr>
            <a:normAutofit fontScale="77500" lnSpcReduction="20000"/>
          </a:bodyPr>
          <a:lstStyle/>
          <a:p>
            <a:pPr marL="0" indent="0" algn="just">
              <a:lnSpc>
                <a:spcPct val="120000"/>
              </a:lnSpc>
              <a:spcBef>
                <a:spcPct val="0"/>
              </a:spcBef>
              <a:buNone/>
            </a:pPr>
            <a:r>
              <a:rPr lang="ru-RU" sz="2600" b="1" dirty="0">
                <a:solidFill>
                  <a:schemeClr val="tx2"/>
                </a:solidFill>
                <a:latin typeface="Arial" pitchFamily="34" charset="0"/>
                <a:cs typeface="Arial" pitchFamily="34" charset="0"/>
              </a:rPr>
              <a:t>Нет.</a:t>
            </a:r>
          </a:p>
          <a:p>
            <a:pPr marL="0" indent="0" algn="just">
              <a:lnSpc>
                <a:spcPct val="120000"/>
              </a:lnSpc>
              <a:spcBef>
                <a:spcPct val="0"/>
              </a:spcBef>
              <a:buNone/>
            </a:pPr>
            <a:endParaRPr lang="ru-RU" sz="2600" b="1" dirty="0">
              <a:solidFill>
                <a:schemeClr val="tx2"/>
              </a:solidFill>
              <a:latin typeface="Arial" pitchFamily="34" charset="0"/>
              <a:cs typeface="Arial" pitchFamily="34" charset="0"/>
            </a:endParaRPr>
          </a:p>
          <a:p>
            <a:pPr marL="0" indent="0" algn="just">
              <a:lnSpc>
                <a:spcPct val="120000"/>
              </a:lnSpc>
              <a:spcBef>
                <a:spcPct val="0"/>
              </a:spcBef>
              <a:buNone/>
            </a:pPr>
            <a:r>
              <a:rPr lang="ru-RU" sz="2600" b="1" dirty="0">
                <a:solidFill>
                  <a:schemeClr val="tx2"/>
                </a:solidFill>
                <a:latin typeface="Arial" pitchFamily="34" charset="0"/>
                <a:cs typeface="Arial" pitchFamily="34" charset="0"/>
              </a:rPr>
              <a:t>Центр контроля и профилактики заболеваний (</a:t>
            </a:r>
            <a:r>
              <a:rPr lang="en-US" sz="2600" b="1" dirty="0">
                <a:solidFill>
                  <a:schemeClr val="tx2"/>
                </a:solidFill>
                <a:latin typeface="Arial" pitchFamily="34" charset="0"/>
                <a:cs typeface="Arial" pitchFamily="34" charset="0"/>
              </a:rPr>
              <a:t>CDC</a:t>
            </a:r>
            <a:r>
              <a:rPr lang="ru-RU" sz="2600" b="1" dirty="0">
                <a:solidFill>
                  <a:schemeClr val="tx2"/>
                </a:solidFill>
                <a:latin typeface="Arial" pitchFamily="34" charset="0"/>
                <a:cs typeface="Arial" pitchFamily="34" charset="0"/>
              </a:rPr>
              <a:t>, США) – нет доказательств того, что инактивированные вакцины препятствуют иммунному ответу на другие инактивированные или живые вакцины, любые инактивированные вакцины могут вводиться как одновременно, так и в любое время до или после различных инактивированных или живых вакцин. </a:t>
            </a:r>
          </a:p>
          <a:p>
            <a:pPr marL="0" indent="0" algn="just">
              <a:lnSpc>
                <a:spcPct val="120000"/>
              </a:lnSpc>
              <a:spcBef>
                <a:spcPct val="0"/>
              </a:spcBef>
              <a:buNone/>
            </a:pPr>
            <a:endParaRPr lang="ru-RU" sz="2600" b="1" dirty="0">
              <a:solidFill>
                <a:schemeClr val="tx2"/>
              </a:solidFill>
              <a:latin typeface="Arial" pitchFamily="34" charset="0"/>
              <a:cs typeface="Arial" pitchFamily="34" charset="0"/>
            </a:endParaRPr>
          </a:p>
          <a:p>
            <a:pPr marL="0" indent="0" algn="just">
              <a:lnSpc>
                <a:spcPct val="120000"/>
              </a:lnSpc>
              <a:spcBef>
                <a:spcPct val="0"/>
              </a:spcBef>
              <a:buNone/>
            </a:pPr>
            <a:r>
              <a:rPr lang="ru-RU" sz="2600" b="1" dirty="0">
                <a:solidFill>
                  <a:schemeClr val="tx2"/>
                </a:solidFill>
                <a:latin typeface="Arial" pitchFamily="34" charset="0"/>
                <a:cs typeface="Arial" pitchFamily="34" charset="0"/>
              </a:rPr>
              <a:t>Документ по позиции ВОЗ «Вакцина БЦЖ» указывает, что вакцину БЦЖ можно вводить одновременно с другими детскими вакцинами. </a:t>
            </a:r>
          </a:p>
          <a:p>
            <a:pPr marL="0" indent="0" algn="just">
              <a:lnSpc>
                <a:spcPct val="120000"/>
              </a:lnSpc>
              <a:buNone/>
            </a:pPr>
            <a:endParaRPr lang="ru-RU" dirty="0">
              <a:solidFill>
                <a:schemeClr val="tx2"/>
              </a:solidFill>
            </a:endParaRPr>
          </a:p>
        </p:txBody>
      </p:sp>
      <p:sp>
        <p:nvSpPr>
          <p:cNvPr id="4" name="Title 1"/>
          <p:cNvSpPr>
            <a:spLocks noGrp="1"/>
          </p:cNvSpPr>
          <p:nvPr>
            <p:ph type="title"/>
          </p:nvPr>
        </p:nvSpPr>
        <p:spPr>
          <a:xfrm>
            <a:off x="-53752" y="0"/>
            <a:ext cx="9144000" cy="1642194"/>
          </a:xfrm>
        </p:spPr>
        <p:txBody>
          <a:bodyPr>
            <a:noAutofit/>
          </a:bodyPr>
          <a:lstStyle/>
          <a:p>
            <a:r>
              <a:rPr lang="ru-RU" sz="2800" b="1" dirty="0">
                <a:solidFill>
                  <a:schemeClr val="tx2"/>
                </a:solidFill>
                <a:latin typeface="Arial" pitchFamily="34" charset="0"/>
                <a:ea typeface="+mn-ea"/>
                <a:cs typeface="Arial" pitchFamily="34" charset="0"/>
              </a:rPr>
              <a:t>Есть ли наслоение двух вакцинальных процессов (иммунный ответ на вакцину против </a:t>
            </a:r>
            <a:r>
              <a:rPr lang="ru-RU" sz="2800" b="1" dirty="0" smtClean="0">
                <a:solidFill>
                  <a:schemeClr val="tx2"/>
                </a:solidFill>
                <a:latin typeface="Arial" pitchFamily="34" charset="0"/>
                <a:ea typeface="+mn-ea"/>
                <a:cs typeface="Arial" pitchFamily="34" charset="0"/>
              </a:rPr>
              <a:t>гепатита В </a:t>
            </a:r>
            <a:r>
              <a:rPr lang="ru-RU" sz="2800" b="1" dirty="0">
                <a:solidFill>
                  <a:schemeClr val="tx2"/>
                </a:solidFill>
                <a:latin typeface="Arial" pitchFamily="34" charset="0"/>
                <a:ea typeface="+mn-ea"/>
                <a:cs typeface="Arial" pitchFamily="34" charset="0"/>
              </a:rPr>
              <a:t>и вакцину </a:t>
            </a:r>
            <a:r>
              <a:rPr lang="ru-RU" sz="2800" b="1" dirty="0" smtClean="0">
                <a:solidFill>
                  <a:schemeClr val="tx2"/>
                </a:solidFill>
                <a:latin typeface="Arial" pitchFamily="34" charset="0"/>
                <a:ea typeface="+mn-ea"/>
                <a:cs typeface="Arial" pitchFamily="34" charset="0"/>
              </a:rPr>
              <a:t>БЦЖ)?</a:t>
            </a:r>
            <a:endParaRPr lang="ru-RU" sz="2800" b="1" dirty="0">
              <a:solidFill>
                <a:schemeClr val="tx2"/>
              </a:solidFill>
              <a:latin typeface="Arial" pitchFamily="34" charset="0"/>
              <a:ea typeface="+mn-ea"/>
              <a:cs typeface="Arial" pitchFamily="34" charset="0"/>
            </a:endParaRPr>
          </a:p>
        </p:txBody>
      </p:sp>
      <p:sp>
        <p:nvSpPr>
          <p:cNvPr id="5" name="Rectangle 4"/>
          <p:cNvSpPr/>
          <p:nvPr/>
        </p:nvSpPr>
        <p:spPr>
          <a:xfrm>
            <a:off x="0" y="6211669"/>
            <a:ext cx="9036496" cy="646331"/>
          </a:xfrm>
          <a:prstGeom prst="rect">
            <a:avLst/>
          </a:prstGeom>
        </p:spPr>
        <p:txBody>
          <a:bodyPr wrap="square">
            <a:spAutoFit/>
          </a:bodyPr>
          <a:lstStyle/>
          <a:p>
            <a:r>
              <a:rPr lang="en-US" sz="1200" i="1" dirty="0"/>
              <a:t>General Recommendations on Immunization. Recommendations of the Advisory Committee on Immunization Practices (ACIP)</a:t>
            </a:r>
            <a:r>
              <a:rPr lang="ru-RU" sz="1200" i="1" dirty="0"/>
              <a:t>.</a:t>
            </a:r>
            <a:r>
              <a:rPr lang="en-US" sz="1200" i="1" dirty="0"/>
              <a:t> MMWR 2011 Jan 28; 60(RR02);1-60</a:t>
            </a:r>
            <a:endParaRPr lang="ru-RU" sz="1200" i="1" dirty="0"/>
          </a:p>
          <a:p>
            <a:pPr lvl="0"/>
            <a:r>
              <a:rPr lang="en-US" sz="1200" i="1" dirty="0" err="1" smtClean="0"/>
              <a:t>Вакцины</a:t>
            </a:r>
            <a:r>
              <a:rPr lang="en-US" sz="1200" i="1" dirty="0" smtClean="0"/>
              <a:t> </a:t>
            </a:r>
            <a:r>
              <a:rPr lang="en-US" sz="1200" i="1" dirty="0" err="1"/>
              <a:t>против</a:t>
            </a:r>
            <a:r>
              <a:rPr lang="en-US" sz="1200" i="1" dirty="0"/>
              <a:t> </a:t>
            </a:r>
            <a:r>
              <a:rPr lang="en-US" sz="1200" i="1" dirty="0" err="1"/>
              <a:t>гепатита</a:t>
            </a:r>
            <a:r>
              <a:rPr lang="en-US" sz="1200" i="1" dirty="0"/>
              <a:t> В. </a:t>
            </a:r>
            <a:r>
              <a:rPr lang="en-US" sz="1200" i="1" dirty="0" err="1"/>
              <a:t>Документ</a:t>
            </a:r>
            <a:r>
              <a:rPr lang="en-US" sz="1200" i="1" dirty="0"/>
              <a:t> </a:t>
            </a:r>
            <a:r>
              <a:rPr lang="en-US" sz="1200" i="1" dirty="0" err="1"/>
              <a:t>позиции</a:t>
            </a:r>
            <a:r>
              <a:rPr lang="en-US" sz="1200" i="1" dirty="0"/>
              <a:t> ВОЗ. </a:t>
            </a:r>
            <a:r>
              <a:rPr lang="de-DE" sz="1200" i="1" dirty="0"/>
              <a:t>WER, </a:t>
            </a:r>
            <a:r>
              <a:rPr lang="de-DE" sz="1200" i="1" dirty="0" err="1"/>
              <a:t>No</a:t>
            </a:r>
            <a:r>
              <a:rPr lang="de-DE" sz="1200" i="1" dirty="0"/>
              <a:t>. 40, 2009, 84, </a:t>
            </a:r>
            <a:r>
              <a:rPr lang="de-DE" sz="1200" i="1" dirty="0" smtClean="0"/>
              <a:t>405–420</a:t>
            </a:r>
            <a:endParaRPr lang="ru-RU" sz="1200" i="1" dirty="0"/>
          </a:p>
        </p:txBody>
      </p:sp>
      <p:sp>
        <p:nvSpPr>
          <p:cNvPr id="2" name="TextBox 1"/>
          <p:cNvSpPr txBox="1"/>
          <p:nvPr/>
        </p:nvSpPr>
        <p:spPr>
          <a:xfrm>
            <a:off x="2483768" y="1484784"/>
            <a:ext cx="3618656" cy="830997"/>
          </a:xfrm>
          <a:prstGeom prst="rect">
            <a:avLst/>
          </a:prstGeom>
          <a:noFill/>
        </p:spPr>
        <p:txBody>
          <a:bodyPr wrap="square" rtlCol="0">
            <a:spAutoFit/>
          </a:bodyPr>
          <a:lstStyle/>
          <a:p>
            <a:pPr algn="ctr"/>
            <a:r>
              <a:rPr lang="ru-RU" sz="4800" b="1" dirty="0" smtClean="0">
                <a:solidFill>
                  <a:schemeClr val="tx2">
                    <a:lumMod val="75000"/>
                  </a:schemeClr>
                </a:solidFill>
                <a:latin typeface="Arial" pitchFamily="34" charset="0"/>
                <a:cs typeface="Arial" pitchFamily="34" charset="0"/>
              </a:rPr>
              <a:t>НЕТ</a:t>
            </a:r>
            <a:endParaRPr lang="ru-RU" sz="4800" b="1" dirty="0">
              <a:solidFill>
                <a:schemeClr val="tx2">
                  <a:lumMod val="75000"/>
                </a:schemeClr>
              </a:solidFill>
              <a:latin typeface="Arial" pitchFamily="34" charset="0"/>
              <a:cs typeface="Arial" pitchFamily="34" charset="0"/>
            </a:endParaRPr>
          </a:p>
        </p:txBody>
      </p:sp>
      <p:pic>
        <p:nvPicPr>
          <p:cNvPr id="6" name="Picture 18" descr="http://upload.wikimedia.org/wikipedia/commons/4/45/US-CDC-Logo.png"/>
          <p:cNvPicPr>
            <a:picLocks noChangeAspect="1" noChangeArrowheads="1"/>
          </p:cNvPicPr>
          <p:nvPr/>
        </p:nvPicPr>
        <p:blipFill>
          <a:blip r:embed="rId3" cstate="print"/>
          <a:srcRect/>
          <a:stretch>
            <a:fillRect/>
          </a:stretch>
        </p:blipFill>
        <p:spPr bwMode="auto">
          <a:xfrm>
            <a:off x="7524328" y="2773338"/>
            <a:ext cx="1402191" cy="847546"/>
          </a:xfrm>
          <a:prstGeom prst="rect">
            <a:avLst/>
          </a:prstGeom>
          <a:noFill/>
        </p:spPr>
      </p:pic>
      <p:pic>
        <p:nvPicPr>
          <p:cNvPr id="7" name="Picture 14" descr="http://www.gastroscan.ru/upload/iblock/5a1/logo-who-150.png"/>
          <p:cNvPicPr>
            <a:picLocks noChangeAspect="1" noChangeArrowheads="1"/>
          </p:cNvPicPr>
          <p:nvPr/>
        </p:nvPicPr>
        <p:blipFill>
          <a:blip r:embed="rId4" cstate="print"/>
          <a:srcRect/>
          <a:stretch>
            <a:fillRect/>
          </a:stretch>
        </p:blipFill>
        <p:spPr bwMode="auto">
          <a:xfrm>
            <a:off x="7520151" y="4754029"/>
            <a:ext cx="1336722" cy="1185227"/>
          </a:xfrm>
          <a:prstGeom prst="rect">
            <a:avLst/>
          </a:prstGeom>
          <a:noFill/>
        </p:spPr>
      </p:pic>
    </p:spTree>
    <p:extLst>
      <p:ext uri="{BB962C8B-B14F-4D97-AF65-F5344CB8AC3E}">
        <p14:creationId xmlns:p14="http://schemas.microsoft.com/office/powerpoint/2010/main" val="317897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Дополнительная вакцинация</a:t>
            </a:r>
            <a:endParaRPr lang="ru-RU" dirty="0"/>
          </a:p>
        </p:txBody>
      </p:sp>
      <p:sp>
        <p:nvSpPr>
          <p:cNvPr id="3" name="Объект 2"/>
          <p:cNvSpPr>
            <a:spLocks noGrp="1"/>
          </p:cNvSpPr>
          <p:nvPr>
            <p:ph idx="1"/>
          </p:nvPr>
        </p:nvSpPr>
        <p:spPr/>
        <p:txBody>
          <a:bodyPr>
            <a:normAutofit lnSpcReduction="10000"/>
          </a:bodyPr>
          <a:lstStyle/>
          <a:p>
            <a:r>
              <a:rPr lang="ru-RU" dirty="0" smtClean="0"/>
              <a:t>На основе альтернативных схем финансирования;</a:t>
            </a:r>
          </a:p>
          <a:p>
            <a:r>
              <a:rPr lang="ru-RU" dirty="0" smtClean="0"/>
              <a:t>Необходимость региональных календарей, указывающих приоритеты при недостатке финансирования на основании ст.2 Закона об иммунопрофилактике;</a:t>
            </a:r>
          </a:p>
          <a:p>
            <a:r>
              <a:rPr lang="ru-RU" dirty="0" smtClean="0"/>
              <a:t>Важность использования комбинированных вакцин с целью сокращения числа инъекций.</a:t>
            </a:r>
            <a:endParaRPr lang="ru-RU" dirty="0"/>
          </a:p>
        </p:txBody>
      </p:sp>
    </p:spTree>
    <p:extLst>
      <p:ext uri="{BB962C8B-B14F-4D97-AF65-F5344CB8AC3E}">
        <p14:creationId xmlns:p14="http://schemas.microsoft.com/office/powerpoint/2010/main" val="35065145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Прививки на платной основе</a:t>
            </a:r>
            <a:endParaRPr lang="ru-RU" dirty="0"/>
          </a:p>
        </p:txBody>
      </p:sp>
      <p:sp>
        <p:nvSpPr>
          <p:cNvPr id="3" name="Объект 2"/>
          <p:cNvSpPr>
            <a:spLocks noGrp="1"/>
          </p:cNvSpPr>
          <p:nvPr>
            <p:ph idx="1"/>
          </p:nvPr>
        </p:nvSpPr>
        <p:spPr/>
        <p:txBody>
          <a:bodyPr>
            <a:normAutofit/>
          </a:bodyPr>
          <a:lstStyle/>
          <a:p>
            <a:r>
              <a:rPr lang="ru-RU" sz="2400" dirty="0" smtClean="0"/>
              <a:t>Коммерческие центры иммунопрофилактики в 2-3 раза удорожают их стоимость.</a:t>
            </a:r>
          </a:p>
          <a:p>
            <a:r>
              <a:rPr lang="ru-RU" sz="2400" dirty="0" smtClean="0"/>
              <a:t>Увлекаются излишними исследованиями в </a:t>
            </a:r>
            <a:r>
              <a:rPr lang="ru-RU" sz="2400" dirty="0" err="1" smtClean="0"/>
              <a:t>т.ч</a:t>
            </a:r>
            <a:r>
              <a:rPr lang="ru-RU" sz="2400" dirty="0" smtClean="0"/>
              <a:t>. «иммунного статуса».</a:t>
            </a:r>
          </a:p>
          <a:p>
            <a:r>
              <a:rPr lang="ru-RU" sz="2400" dirty="0" smtClean="0"/>
              <a:t>Опыт центров в гг. Москва и С-Петербург –возможность прививать практически всех направленных туда детей.</a:t>
            </a:r>
          </a:p>
          <a:p>
            <a:r>
              <a:rPr lang="ru-RU" sz="2400" dirty="0" smtClean="0"/>
              <a:t>Оптимально организовать работу прививочных кабинетов поликлиник с использованием купленных вакцин при условии соблюдения температурного режима (в </a:t>
            </a:r>
            <a:r>
              <a:rPr lang="ru-RU" sz="2400" dirty="0" err="1" smtClean="0"/>
              <a:t>теч</a:t>
            </a:r>
            <a:r>
              <a:rPr lang="ru-RU" sz="2400" dirty="0" smtClean="0"/>
              <a:t>. 48 часов).</a:t>
            </a:r>
          </a:p>
          <a:p>
            <a:endParaRPr lang="ru-RU" sz="2400" dirty="0"/>
          </a:p>
        </p:txBody>
      </p:sp>
    </p:spTree>
    <p:extLst>
      <p:ext uri="{BB962C8B-B14F-4D97-AF65-F5344CB8AC3E}">
        <p14:creationId xmlns:p14="http://schemas.microsoft.com/office/powerpoint/2010/main" val="33730683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4"/>
          <p:cNvSpPr>
            <a:spLocks noGrp="1" noChangeArrowheads="1"/>
          </p:cNvSpPr>
          <p:nvPr>
            <p:ph type="title"/>
          </p:nvPr>
        </p:nvSpPr>
        <p:spPr>
          <a:xfrm>
            <a:off x="247131" y="505775"/>
            <a:ext cx="8574088" cy="646331"/>
          </a:xfrm>
        </p:spPr>
        <p:txBody>
          <a:bodyPr>
            <a:normAutofit/>
          </a:bodyPr>
          <a:lstStyle/>
          <a:p>
            <a:r>
              <a:rPr lang="ru-RU" sz="2600" b="1" dirty="0" smtClean="0">
                <a:solidFill>
                  <a:srgbClr val="522C84"/>
                </a:solidFill>
                <a:latin typeface="Arial" panose="020B0604020202020204" pitchFamily="34" charset="0"/>
                <a:cs typeface="Arial" panose="020B0604020202020204" pitchFamily="34" charset="0"/>
              </a:rPr>
              <a:t>Бремя РВИ в мире и РФ</a:t>
            </a:r>
            <a:r>
              <a:rPr lang="en-US" sz="2600" b="1" dirty="0" smtClean="0">
                <a:solidFill>
                  <a:srgbClr val="522C84"/>
                </a:solidFill>
                <a:latin typeface="Arial" panose="020B0604020202020204" pitchFamily="34" charset="0"/>
                <a:cs typeface="Arial" panose="020B0604020202020204" pitchFamily="34" charset="0"/>
              </a:rPr>
              <a:t>.</a:t>
            </a:r>
            <a:r>
              <a:rPr lang="ru-RU" sz="2600" b="1" dirty="0" smtClean="0">
                <a:solidFill>
                  <a:srgbClr val="522C84"/>
                </a:solidFill>
                <a:latin typeface="Arial" panose="020B0604020202020204" pitchFamily="34" charset="0"/>
                <a:cs typeface="Arial" panose="020B0604020202020204" pitchFamily="34" charset="0"/>
              </a:rPr>
              <a:t> Глобальное бремя РВИ</a:t>
            </a:r>
            <a:endParaRPr lang="en-US" sz="2600" b="1" dirty="0" smtClean="0">
              <a:solidFill>
                <a:srgbClr val="522C84"/>
              </a:solidFill>
              <a:latin typeface="Arial" panose="020B0604020202020204" pitchFamily="34" charset="0"/>
              <a:cs typeface="Arial" panose="020B0604020202020204" pitchFamily="34" charset="0"/>
            </a:endParaRPr>
          </a:p>
        </p:txBody>
      </p:sp>
      <p:sp>
        <p:nvSpPr>
          <p:cNvPr id="36867" name="Text Box 3"/>
          <p:cNvSpPr txBox="1">
            <a:spLocks noChangeArrowheads="1"/>
          </p:cNvSpPr>
          <p:nvPr/>
        </p:nvSpPr>
        <p:spPr bwMode="auto">
          <a:xfrm>
            <a:off x="-19050" y="6126788"/>
            <a:ext cx="9158288" cy="723275"/>
          </a:xfrm>
          <a:prstGeom prst="rect">
            <a:avLst/>
          </a:prstGeom>
          <a:noFill/>
          <a:ln w="9525">
            <a:noFill/>
            <a:miter lim="800000"/>
            <a:headEnd/>
            <a:tailEnd/>
          </a:ln>
        </p:spPr>
        <p:txBody>
          <a:bodyPr anchor="b">
            <a:spAutoFit/>
          </a:bodyPr>
          <a:lstStyle/>
          <a:p>
            <a:r>
              <a:rPr lang="ru-RU" dirty="0" smtClean="0">
                <a:solidFill>
                  <a:prstClr val="black"/>
                </a:solidFill>
                <a:latin typeface="Arial" panose="020B0604020202020204" pitchFamily="34" charset="0"/>
                <a:cs typeface="Arial" panose="020B0604020202020204" pitchFamily="34" charset="0"/>
              </a:rPr>
              <a:t>РВИ – </a:t>
            </a:r>
            <a:r>
              <a:rPr lang="ru-RU" dirty="0" err="1" smtClean="0">
                <a:solidFill>
                  <a:prstClr val="black"/>
                </a:solidFill>
                <a:latin typeface="Arial" panose="020B0604020202020204" pitchFamily="34" charset="0"/>
                <a:cs typeface="Arial" panose="020B0604020202020204" pitchFamily="34" charset="0"/>
              </a:rPr>
              <a:t>ротавирусная</a:t>
            </a:r>
            <a:r>
              <a:rPr lang="ru-RU" dirty="0" smtClean="0">
                <a:solidFill>
                  <a:prstClr val="black"/>
                </a:solidFill>
                <a:latin typeface="Arial" panose="020B0604020202020204" pitchFamily="34" charset="0"/>
                <a:cs typeface="Arial" panose="020B0604020202020204" pitchFamily="34" charset="0"/>
              </a:rPr>
              <a:t> инфекция, РВ – </a:t>
            </a:r>
            <a:r>
              <a:rPr lang="ru-RU" dirty="0" err="1" smtClean="0">
                <a:solidFill>
                  <a:prstClr val="black"/>
                </a:solidFill>
                <a:latin typeface="Arial" panose="020B0604020202020204" pitchFamily="34" charset="0"/>
                <a:cs typeface="Arial" panose="020B0604020202020204" pitchFamily="34" charset="0"/>
              </a:rPr>
              <a:t>ротавирус</a:t>
            </a:r>
            <a:r>
              <a:rPr lang="ru-RU" dirty="0" smtClean="0">
                <a:solidFill>
                  <a:prstClr val="black"/>
                </a:solidFill>
                <a:latin typeface="Arial" panose="020B0604020202020204" pitchFamily="34" charset="0"/>
                <a:cs typeface="Arial" panose="020B0604020202020204" pitchFamily="34" charset="0"/>
              </a:rPr>
              <a:t>, ОКИ – острые кишечные инфекции, РВГЭ </a:t>
            </a:r>
            <a:r>
              <a:rPr lang="ru-RU" dirty="0">
                <a:solidFill>
                  <a:prstClr val="black"/>
                </a:solidFill>
                <a:latin typeface="Arial" panose="020B0604020202020204" pitchFamily="34" charset="0"/>
                <a:cs typeface="Arial" panose="020B0604020202020204" pitchFamily="34" charset="0"/>
              </a:rPr>
              <a:t>— </a:t>
            </a:r>
            <a:r>
              <a:rPr lang="ru-RU" dirty="0" err="1">
                <a:solidFill>
                  <a:prstClr val="black"/>
                </a:solidFill>
                <a:latin typeface="Arial" panose="020B0604020202020204" pitchFamily="34" charset="0"/>
                <a:cs typeface="Arial" panose="020B0604020202020204" pitchFamily="34" charset="0"/>
              </a:rPr>
              <a:t>ротавирусный</a:t>
            </a:r>
            <a:r>
              <a:rPr lang="ru-RU" dirty="0">
                <a:solidFill>
                  <a:prstClr val="black"/>
                </a:solidFill>
                <a:latin typeface="Arial" panose="020B0604020202020204" pitchFamily="34" charset="0"/>
                <a:cs typeface="Arial" panose="020B0604020202020204" pitchFamily="34" charset="0"/>
              </a:rPr>
              <a:t> гастроэнтерит</a:t>
            </a:r>
            <a:r>
              <a:rPr lang="en-US" dirty="0">
                <a:solidFill>
                  <a:prstClr val="black"/>
                </a:solidFill>
                <a:latin typeface="Arial" panose="020B0604020202020204" pitchFamily="34" charset="0"/>
                <a:cs typeface="Arial" panose="020B0604020202020204" pitchFamily="34" charset="0"/>
              </a:rPr>
              <a:t>.</a:t>
            </a:r>
          </a:p>
          <a:p>
            <a:r>
              <a:rPr lang="en-US" sz="800" baseline="30000" dirty="0">
                <a:solidFill>
                  <a:prstClr val="black"/>
                </a:solidFill>
                <a:latin typeface="Arial" panose="020B0604020202020204" pitchFamily="34" charset="0"/>
                <a:cs typeface="Arial" panose="020B0604020202020204" pitchFamily="34" charset="0"/>
              </a:rPr>
              <a:t>a</a:t>
            </a:r>
            <a:r>
              <a:rPr lang="en-US" sz="800" dirty="0">
                <a:solidFill>
                  <a:prstClr val="black"/>
                </a:solidFill>
                <a:latin typeface="Arial" panose="020B0604020202020204" pitchFamily="34" charset="0"/>
                <a:cs typeface="Arial" panose="020B0604020202020204" pitchFamily="34" charset="0"/>
              </a:rPr>
              <a:t>2008 </a:t>
            </a:r>
            <a:r>
              <a:rPr lang="ru-RU" sz="800" dirty="0">
                <a:solidFill>
                  <a:prstClr val="black"/>
                </a:solidFill>
                <a:latin typeface="Arial" panose="020B0604020202020204" pitchFamily="34" charset="0"/>
                <a:cs typeface="Arial" panose="020B0604020202020204" pitchFamily="34" charset="0"/>
              </a:rPr>
              <a:t>по публикациям 2001-2011</a:t>
            </a:r>
            <a:r>
              <a:rPr lang="en-US" sz="800" dirty="0">
                <a:solidFill>
                  <a:prstClr val="black"/>
                </a:solidFill>
                <a:latin typeface="Arial" panose="020B0604020202020204" pitchFamily="34" charset="0"/>
                <a:cs typeface="Arial" panose="020B0604020202020204" pitchFamily="34" charset="0"/>
              </a:rPr>
              <a:t>. </a:t>
            </a:r>
            <a:r>
              <a:rPr lang="en-US" sz="800" baseline="30000" dirty="0">
                <a:solidFill>
                  <a:prstClr val="black"/>
                </a:solidFill>
                <a:latin typeface="Arial" panose="020B0604020202020204" pitchFamily="34" charset="0"/>
                <a:cs typeface="Arial" panose="020B0604020202020204" pitchFamily="34" charset="0"/>
              </a:rPr>
              <a:t>b</a:t>
            </a:r>
            <a:r>
              <a:rPr lang="ru-RU" sz="800" dirty="0">
                <a:solidFill>
                  <a:prstClr val="black"/>
                </a:solidFill>
                <a:latin typeface="Arial" panose="020B0604020202020204" pitchFamily="34" charset="0"/>
                <a:cs typeface="Arial" panose="020B0604020202020204" pitchFamily="34" charset="0"/>
              </a:rPr>
              <a:t>По публикациям </a:t>
            </a:r>
            <a:r>
              <a:rPr lang="en-US" sz="800" dirty="0">
                <a:solidFill>
                  <a:prstClr val="black"/>
                </a:solidFill>
                <a:latin typeface="Arial" panose="020B0604020202020204" pitchFamily="34" charset="0"/>
                <a:cs typeface="Arial" panose="020B0604020202020204" pitchFamily="34" charset="0"/>
              </a:rPr>
              <a:t>1986–2000.</a:t>
            </a:r>
          </a:p>
          <a:p>
            <a:pPr marL="228600" indent="-228600">
              <a:buFont typeface="+mj-lt"/>
              <a:buAutoNum type="arabicPeriod"/>
            </a:pPr>
            <a:r>
              <a:rPr lang="en-US" sz="800" dirty="0" smtClean="0">
                <a:solidFill>
                  <a:prstClr val="black"/>
                </a:solidFill>
                <a:latin typeface="Arial" panose="020B0604020202020204" pitchFamily="34" charset="0"/>
                <a:cs typeface="Arial" panose="020B0604020202020204" pitchFamily="34" charset="0"/>
              </a:rPr>
              <a:t>Glass </a:t>
            </a:r>
            <a:r>
              <a:rPr lang="en-US" sz="800" dirty="0">
                <a:solidFill>
                  <a:prstClr val="black"/>
                </a:solidFill>
                <a:latin typeface="Arial" panose="020B0604020202020204" pitchFamily="34" charset="0"/>
                <a:cs typeface="Arial" panose="020B0604020202020204" pitchFamily="34" charset="0"/>
              </a:rPr>
              <a:t>RI et al. Lancet. 2006;368:323–332. </a:t>
            </a:r>
          </a:p>
          <a:p>
            <a:pPr marL="228600" indent="-228600">
              <a:buFont typeface="+mj-lt"/>
              <a:buAutoNum type="arabicPeriod"/>
            </a:pPr>
            <a:r>
              <a:rPr lang="en-US" sz="800" dirty="0" smtClean="0">
                <a:solidFill>
                  <a:prstClr val="black"/>
                </a:solidFill>
                <a:latin typeface="Arial" panose="020B0604020202020204" pitchFamily="34" charset="0"/>
                <a:cs typeface="Arial" panose="020B0604020202020204" pitchFamily="34" charset="0"/>
              </a:rPr>
              <a:t>Tate </a:t>
            </a:r>
            <a:r>
              <a:rPr lang="en-US" sz="800" dirty="0">
                <a:solidFill>
                  <a:prstClr val="black"/>
                </a:solidFill>
                <a:latin typeface="Arial" panose="020B0604020202020204" pitchFamily="34" charset="0"/>
                <a:cs typeface="Arial" panose="020B0604020202020204" pitchFamily="34" charset="0"/>
              </a:rPr>
              <a:t>JE  et al. </a:t>
            </a:r>
            <a:r>
              <a:rPr lang="fr-FR" sz="800" dirty="0">
                <a:solidFill>
                  <a:prstClr val="black"/>
                </a:solidFill>
                <a:latin typeface="Arial" panose="020B0604020202020204" pitchFamily="34" charset="0"/>
                <a:cs typeface="Arial" panose="020B0604020202020204" pitchFamily="34" charset="0"/>
              </a:rPr>
              <a:t>Lancet Infect Dis. 2012;12:136–141</a:t>
            </a:r>
            <a:r>
              <a:rPr lang="en-US" sz="800" dirty="0">
                <a:solidFill>
                  <a:prstClr val="black"/>
                </a:solidFill>
                <a:latin typeface="Arial" panose="020B0604020202020204" pitchFamily="34" charset="0"/>
                <a:cs typeface="Arial" panose="020B0604020202020204" pitchFamily="34" charset="0"/>
              </a:rPr>
              <a:t>. </a:t>
            </a:r>
          </a:p>
          <a:p>
            <a:pPr marL="228600" indent="-228600">
              <a:buFont typeface="+mj-lt"/>
              <a:buAutoNum type="arabicPeriod"/>
            </a:pPr>
            <a:r>
              <a:rPr lang="en-US" sz="800" dirty="0" err="1" smtClean="0">
                <a:solidFill>
                  <a:prstClr val="black"/>
                </a:solidFill>
                <a:latin typeface="Arial" panose="020B0604020202020204" pitchFamily="34" charset="0"/>
                <a:cs typeface="Arial" panose="020B0604020202020204" pitchFamily="34" charset="0"/>
              </a:rPr>
              <a:t>Parashar</a:t>
            </a:r>
            <a:r>
              <a:rPr lang="en-US" sz="800" dirty="0" smtClean="0">
                <a:solidFill>
                  <a:prstClr val="black"/>
                </a:solidFill>
                <a:latin typeface="Arial" panose="020B0604020202020204" pitchFamily="34" charset="0"/>
                <a:cs typeface="Arial" panose="020B0604020202020204" pitchFamily="34" charset="0"/>
              </a:rPr>
              <a:t> </a:t>
            </a:r>
            <a:r>
              <a:rPr lang="en-US" sz="800" dirty="0">
                <a:solidFill>
                  <a:prstClr val="black"/>
                </a:solidFill>
                <a:latin typeface="Arial" panose="020B0604020202020204" pitchFamily="34" charset="0"/>
                <a:cs typeface="Arial" panose="020B0604020202020204" pitchFamily="34" charset="0"/>
              </a:rPr>
              <a:t>UD et al. </a:t>
            </a:r>
            <a:r>
              <a:rPr lang="en-US" sz="800" dirty="0" err="1">
                <a:solidFill>
                  <a:prstClr val="black"/>
                </a:solidFill>
                <a:latin typeface="Arial" panose="020B0604020202020204" pitchFamily="34" charset="0"/>
                <a:cs typeface="Arial" panose="020B0604020202020204" pitchFamily="34" charset="0"/>
              </a:rPr>
              <a:t>Emerg</a:t>
            </a:r>
            <a:r>
              <a:rPr lang="en-US" sz="800" dirty="0">
                <a:solidFill>
                  <a:prstClr val="black"/>
                </a:solidFill>
                <a:latin typeface="Arial" panose="020B0604020202020204" pitchFamily="34" charset="0"/>
                <a:cs typeface="Arial" panose="020B0604020202020204" pitchFamily="34" charset="0"/>
              </a:rPr>
              <a:t> Infect Dis. 2003;9:565–572.</a:t>
            </a:r>
          </a:p>
        </p:txBody>
      </p:sp>
      <p:sp>
        <p:nvSpPr>
          <p:cNvPr id="10" name="Content Placeholder 7"/>
          <p:cNvSpPr>
            <a:spLocks noGrp="1"/>
          </p:cNvSpPr>
          <p:nvPr>
            <p:ph sz="quarter" idx="10"/>
          </p:nvPr>
        </p:nvSpPr>
        <p:spPr>
          <a:xfrm>
            <a:off x="314325" y="1181100"/>
            <a:ext cx="8601075" cy="438150"/>
          </a:xfrm>
        </p:spPr>
        <p:style>
          <a:lnRef idx="1">
            <a:schemeClr val="accent3"/>
          </a:lnRef>
          <a:fillRef idx="2">
            <a:schemeClr val="accent3"/>
          </a:fillRef>
          <a:effectRef idx="1">
            <a:schemeClr val="accent3"/>
          </a:effectRef>
          <a:fontRef idx="minor">
            <a:schemeClr val="dk1"/>
          </a:fontRef>
        </p:style>
        <p:txBody>
          <a:bodyPr>
            <a:normAutofit/>
          </a:bodyPr>
          <a:lstStyle/>
          <a:p>
            <a:pPr algn="ctr">
              <a:buNone/>
            </a:pPr>
            <a:r>
              <a:rPr lang="ru-RU" sz="2000" spc="-20" dirty="0" smtClean="0">
                <a:latin typeface="Arial" panose="020B0604020202020204" pitchFamily="34" charset="0"/>
                <a:cs typeface="Arial" panose="020B0604020202020204" pitchFamily="34" charset="0"/>
              </a:rPr>
              <a:t>Р</a:t>
            </a:r>
            <a:r>
              <a:rPr lang="ru-RU" sz="2000" spc="-20" dirty="0">
                <a:latin typeface="Arial" panose="020B0604020202020204" pitchFamily="34" charset="0"/>
                <a:cs typeface="Arial" panose="020B0604020202020204" pitchFamily="34" charset="0"/>
              </a:rPr>
              <a:t>В</a:t>
            </a:r>
            <a:r>
              <a:rPr lang="ru-RU" sz="2000" spc="-20" dirty="0" smtClean="0">
                <a:latin typeface="Arial" panose="020B0604020202020204" pitchFamily="34" charset="0"/>
                <a:cs typeface="Arial" panose="020B0604020202020204" pitchFamily="34" charset="0"/>
              </a:rPr>
              <a:t> </a:t>
            </a:r>
            <a:r>
              <a:rPr lang="en-US" sz="2000" spc="-20" dirty="0" smtClean="0">
                <a:latin typeface="Arial" panose="020B0604020202020204" pitchFamily="34" charset="0"/>
                <a:cs typeface="Arial" panose="020B0604020202020204" pitchFamily="34" charset="0"/>
              </a:rPr>
              <a:t>–</a:t>
            </a:r>
            <a:r>
              <a:rPr lang="ru-RU" sz="2000" spc="-20" dirty="0" smtClean="0">
                <a:latin typeface="Arial" panose="020B0604020202020204" pitchFamily="34" charset="0"/>
                <a:cs typeface="Arial" panose="020B0604020202020204" pitchFamily="34" charset="0"/>
              </a:rPr>
              <a:t> самая частая причина тяжелых ОКИ у детей</a:t>
            </a:r>
            <a:r>
              <a:rPr lang="en-US" sz="2000" spc="-20" dirty="0" smtClean="0">
                <a:latin typeface="Arial" panose="020B0604020202020204" pitchFamily="34" charset="0"/>
                <a:cs typeface="Arial" panose="020B0604020202020204" pitchFamily="34" charset="0"/>
              </a:rPr>
              <a:t> </a:t>
            </a:r>
            <a:r>
              <a:rPr lang="en-US" sz="2000" spc="-20" dirty="0">
                <a:latin typeface="Arial" panose="020B0604020202020204" pitchFamily="34" charset="0"/>
                <a:cs typeface="Arial" panose="020B0604020202020204" pitchFamily="34" charset="0"/>
              </a:rPr>
              <a:t>&lt;</a:t>
            </a:r>
            <a:r>
              <a:rPr lang="ru-RU" sz="2000" spc="-20" dirty="0" smtClean="0">
                <a:latin typeface="Arial" panose="020B0604020202020204" pitchFamily="34" charset="0"/>
                <a:cs typeface="Arial" panose="020B0604020202020204" pitchFamily="34" charset="0"/>
              </a:rPr>
              <a:t> 5 лет в мире</a:t>
            </a:r>
            <a:r>
              <a:rPr lang="en-US" sz="2000" spc="-20" baseline="30000" dirty="0" smtClean="0">
                <a:latin typeface="Arial" panose="020B0604020202020204" pitchFamily="34" charset="0"/>
                <a:cs typeface="Arial" panose="020B0604020202020204" pitchFamily="34" charset="0"/>
              </a:rPr>
              <a:t>1</a:t>
            </a:r>
            <a:endParaRPr lang="en-US" sz="2000" dirty="0" smtClean="0">
              <a:latin typeface="Arial" panose="020B0604020202020204" pitchFamily="34" charset="0"/>
              <a:cs typeface="Arial" panose="020B0604020202020204" pitchFamily="34" charset="0"/>
            </a:endParaRPr>
          </a:p>
          <a:p>
            <a:pPr algn="ctr"/>
            <a:endParaRPr lang="en-US" sz="2000" dirty="0" smtClean="0">
              <a:latin typeface="Arial" panose="020B0604020202020204" pitchFamily="34" charset="0"/>
              <a:cs typeface="Arial" panose="020B0604020202020204" pitchFamily="34" charset="0"/>
            </a:endParaRPr>
          </a:p>
        </p:txBody>
      </p:sp>
      <p:sp>
        <p:nvSpPr>
          <p:cNvPr id="11" name="Text Box 5"/>
          <p:cNvSpPr txBox="1">
            <a:spLocks noChangeArrowheads="1"/>
          </p:cNvSpPr>
          <p:nvPr/>
        </p:nvSpPr>
        <p:spPr bwMode="auto">
          <a:xfrm>
            <a:off x="5716452" y="2944813"/>
            <a:ext cx="3276600" cy="738187"/>
          </a:xfrm>
          <a:prstGeom prst="rect">
            <a:avLst/>
          </a:prstGeom>
          <a:noFill/>
          <a:ln w="9525">
            <a:noFill/>
            <a:miter lim="800000"/>
            <a:headEnd/>
            <a:tailEnd/>
          </a:ln>
        </p:spPr>
        <p:txBody>
          <a:bodyPr>
            <a:spAutoFit/>
          </a:bodyPr>
          <a:lstStyle/>
          <a:p>
            <a:pPr algn="ctr">
              <a:spcBef>
                <a:spcPct val="50000"/>
              </a:spcBef>
            </a:pPr>
            <a:r>
              <a:rPr lang="ru-RU" sz="1400" b="1" dirty="0">
                <a:solidFill>
                  <a:srgbClr val="00B050"/>
                </a:solidFill>
                <a:latin typeface="Arial" panose="020B0604020202020204" pitchFamily="34" charset="0"/>
                <a:cs typeface="Arial" panose="020B0604020202020204" pitchFamily="34" charset="0"/>
              </a:rPr>
              <a:t>    Приблизительно 1 из 65 детей попадает в стационар по поводу РВГЭ к 5-летнему возрасту</a:t>
            </a:r>
            <a:r>
              <a:rPr lang="en-US" sz="1400" b="1" baseline="30000" dirty="0">
                <a:solidFill>
                  <a:srgbClr val="00B050"/>
                </a:solidFill>
                <a:latin typeface="Arial" panose="020B0604020202020204" pitchFamily="34" charset="0"/>
                <a:cs typeface="Arial" panose="020B0604020202020204" pitchFamily="34" charset="0"/>
              </a:rPr>
              <a:t>3</a:t>
            </a:r>
            <a:endParaRPr lang="en-US" sz="1400" b="1" dirty="0">
              <a:solidFill>
                <a:srgbClr val="00B050"/>
              </a:solidFill>
              <a:latin typeface="Arial" panose="020B0604020202020204" pitchFamily="34" charset="0"/>
              <a:cs typeface="Arial" panose="020B0604020202020204" pitchFamily="34" charset="0"/>
            </a:endParaRPr>
          </a:p>
        </p:txBody>
      </p:sp>
      <p:sp>
        <p:nvSpPr>
          <p:cNvPr id="12" name="Text Box 6"/>
          <p:cNvSpPr txBox="1">
            <a:spLocks noChangeArrowheads="1"/>
          </p:cNvSpPr>
          <p:nvPr/>
        </p:nvSpPr>
        <p:spPr bwMode="auto">
          <a:xfrm>
            <a:off x="-26852" y="3706813"/>
            <a:ext cx="2819400" cy="954087"/>
          </a:xfrm>
          <a:prstGeom prst="rect">
            <a:avLst/>
          </a:prstGeom>
          <a:noFill/>
          <a:ln w="9525">
            <a:noFill/>
            <a:miter lim="800000"/>
            <a:headEnd/>
            <a:tailEnd/>
          </a:ln>
        </p:spPr>
        <p:txBody>
          <a:bodyPr>
            <a:spAutoFit/>
          </a:bodyPr>
          <a:lstStyle/>
          <a:p>
            <a:pPr algn="ctr">
              <a:spcBef>
                <a:spcPct val="50000"/>
              </a:spcBef>
            </a:pPr>
            <a:r>
              <a:rPr lang="ru-RU" sz="1400" b="1" dirty="0">
                <a:solidFill>
                  <a:srgbClr val="00B050"/>
                </a:solidFill>
                <a:latin typeface="Arial" panose="020B0604020202020204" pitchFamily="34" charset="0"/>
                <a:cs typeface="Arial" panose="020B0604020202020204" pitchFamily="34" charset="0"/>
              </a:rPr>
              <a:t>Приблизительно 1 из 5 детей хотя бы 1 раз </a:t>
            </a:r>
            <a:r>
              <a:rPr lang="ru-RU" sz="1400" b="1" dirty="0" err="1">
                <a:solidFill>
                  <a:srgbClr val="00B050"/>
                </a:solidFill>
                <a:latin typeface="Arial" panose="020B0604020202020204" pitchFamily="34" charset="0"/>
                <a:cs typeface="Arial" panose="020B0604020202020204" pitchFamily="34" charset="0"/>
              </a:rPr>
              <a:t>амбулаторно</a:t>
            </a:r>
            <a:r>
              <a:rPr lang="ru-RU" sz="1400" b="1" dirty="0">
                <a:solidFill>
                  <a:srgbClr val="00B050"/>
                </a:solidFill>
                <a:latin typeface="Arial" panose="020B0604020202020204" pitchFamily="34" charset="0"/>
                <a:cs typeface="Arial" panose="020B0604020202020204" pitchFamily="34" charset="0"/>
              </a:rPr>
              <a:t> посещает врача по поводу РВГЭ к 5-летнему возрасту</a:t>
            </a:r>
            <a:r>
              <a:rPr lang="en-US" sz="1400" b="1" baseline="30000" dirty="0">
                <a:solidFill>
                  <a:srgbClr val="00B050"/>
                </a:solidFill>
                <a:latin typeface="Arial" panose="020B0604020202020204" pitchFamily="34" charset="0"/>
                <a:cs typeface="Arial" panose="020B0604020202020204" pitchFamily="34" charset="0"/>
              </a:rPr>
              <a:t>3</a:t>
            </a:r>
            <a:endParaRPr lang="en-US" sz="1400" b="1" dirty="0">
              <a:solidFill>
                <a:srgbClr val="00B050"/>
              </a:solidFill>
              <a:latin typeface="Arial" panose="020B0604020202020204" pitchFamily="34" charset="0"/>
              <a:cs typeface="Arial" panose="020B0604020202020204" pitchFamily="34" charset="0"/>
            </a:endParaRPr>
          </a:p>
        </p:txBody>
      </p:sp>
      <p:sp>
        <p:nvSpPr>
          <p:cNvPr id="13" name="Text Box 7"/>
          <p:cNvSpPr txBox="1">
            <a:spLocks noChangeArrowheads="1"/>
          </p:cNvSpPr>
          <p:nvPr/>
        </p:nvSpPr>
        <p:spPr bwMode="auto">
          <a:xfrm>
            <a:off x="809897" y="1954213"/>
            <a:ext cx="3048000" cy="954107"/>
          </a:xfrm>
          <a:prstGeom prst="rect">
            <a:avLst/>
          </a:prstGeom>
          <a:noFill/>
          <a:ln w="9525">
            <a:noFill/>
            <a:miter lim="800000"/>
            <a:headEnd/>
            <a:tailEnd/>
          </a:ln>
        </p:spPr>
        <p:txBody>
          <a:bodyPr>
            <a:spAutoFit/>
          </a:bodyPr>
          <a:lstStyle/>
          <a:p>
            <a:pPr algn="ctr">
              <a:spcBef>
                <a:spcPct val="50000"/>
              </a:spcBef>
            </a:pPr>
            <a:r>
              <a:rPr lang="ru-RU" sz="1400" b="1" dirty="0">
                <a:solidFill>
                  <a:srgbClr val="00B050"/>
                </a:solidFill>
                <a:latin typeface="Arial" panose="020B0604020202020204" pitchFamily="34" charset="0"/>
                <a:cs typeface="Arial" panose="020B0604020202020204" pitchFamily="34" charset="0"/>
              </a:rPr>
              <a:t>РВГЭ — причина приблизительно 5% всех смертельных случаев среди детей </a:t>
            </a:r>
            <a:r>
              <a:rPr lang="en-US" sz="1400" b="1" dirty="0" smtClean="0">
                <a:solidFill>
                  <a:srgbClr val="00B050"/>
                </a:solidFill>
                <a:latin typeface="Arial" panose="020B0604020202020204" pitchFamily="34" charset="0"/>
                <a:cs typeface="Arial" panose="020B0604020202020204" pitchFamily="34" charset="0"/>
              </a:rPr>
              <a:t>&lt;</a:t>
            </a:r>
            <a:r>
              <a:rPr lang="ru-RU" sz="1400" b="1" dirty="0" smtClean="0">
                <a:solidFill>
                  <a:srgbClr val="00B050"/>
                </a:solidFill>
                <a:latin typeface="Arial" panose="020B0604020202020204" pitchFamily="34" charset="0"/>
                <a:cs typeface="Arial" panose="020B0604020202020204" pitchFamily="34" charset="0"/>
              </a:rPr>
              <a:t> </a:t>
            </a:r>
            <a:r>
              <a:rPr lang="ru-RU" sz="1400" b="1" dirty="0">
                <a:solidFill>
                  <a:srgbClr val="00B050"/>
                </a:solidFill>
                <a:latin typeface="Arial" panose="020B0604020202020204" pitchFamily="34" charset="0"/>
                <a:cs typeface="Arial" panose="020B0604020202020204" pitchFamily="34" charset="0"/>
              </a:rPr>
              <a:t>5 лет</a:t>
            </a:r>
            <a:r>
              <a:rPr lang="en-US" sz="1400" b="1" baseline="30000" dirty="0">
                <a:solidFill>
                  <a:srgbClr val="00B050"/>
                </a:solidFill>
                <a:latin typeface="Arial" panose="020B0604020202020204" pitchFamily="34" charset="0"/>
                <a:cs typeface="Arial" panose="020B0604020202020204" pitchFamily="34" charset="0"/>
              </a:rPr>
              <a:t>2</a:t>
            </a:r>
            <a:endParaRPr lang="en-US" sz="1400" b="1" dirty="0">
              <a:solidFill>
                <a:srgbClr val="00B050"/>
              </a:solidFill>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7215052" y="4887913"/>
            <a:ext cx="2027238" cy="1169551"/>
          </a:xfrm>
          <a:prstGeom prst="rect">
            <a:avLst/>
          </a:prstGeom>
          <a:noFill/>
          <a:ln w="9525">
            <a:noFill/>
            <a:miter lim="800000"/>
            <a:headEnd/>
            <a:tailEnd/>
          </a:ln>
        </p:spPr>
        <p:txBody>
          <a:bodyPr>
            <a:spAutoFit/>
          </a:bodyPr>
          <a:lstStyle/>
          <a:p>
            <a:pPr algn="ctr">
              <a:spcBef>
                <a:spcPct val="50000"/>
              </a:spcBef>
            </a:pPr>
            <a:r>
              <a:rPr lang="ru-RU" sz="1400" b="1" dirty="0">
                <a:solidFill>
                  <a:srgbClr val="00B050"/>
                </a:solidFill>
                <a:latin typeface="Arial" panose="020B0604020202020204" pitchFamily="34" charset="0"/>
                <a:cs typeface="Arial" panose="020B0604020202020204" pitchFamily="34" charset="0"/>
              </a:rPr>
              <a:t>Практически каждый ребенок инфицируется </a:t>
            </a:r>
            <a:r>
              <a:rPr lang="ru-RU" sz="1400" b="1" dirty="0" smtClean="0">
                <a:solidFill>
                  <a:srgbClr val="00B050"/>
                </a:solidFill>
                <a:latin typeface="Arial" panose="020B0604020202020204" pitchFamily="34" charset="0"/>
                <a:cs typeface="Arial" panose="020B0604020202020204" pitchFamily="34" charset="0"/>
              </a:rPr>
              <a:t>РВ </a:t>
            </a:r>
            <a:r>
              <a:rPr lang="ru-RU" sz="1400" b="1" dirty="0">
                <a:solidFill>
                  <a:srgbClr val="00B050"/>
                </a:solidFill>
                <a:latin typeface="Arial" panose="020B0604020202020204" pitchFamily="34" charset="0"/>
                <a:cs typeface="Arial" panose="020B0604020202020204" pitchFamily="34" charset="0"/>
              </a:rPr>
              <a:t>до 5-летнего возраста</a:t>
            </a:r>
            <a:r>
              <a:rPr lang="en-US" sz="1400" b="1" baseline="30000" dirty="0">
                <a:solidFill>
                  <a:srgbClr val="00B050"/>
                </a:solidFill>
                <a:latin typeface="Arial" panose="020B0604020202020204" pitchFamily="34" charset="0"/>
                <a:cs typeface="Arial" panose="020B0604020202020204" pitchFamily="34" charset="0"/>
              </a:rPr>
              <a:t>3</a:t>
            </a:r>
            <a:endParaRPr lang="en-US" sz="1400" b="1" dirty="0">
              <a:solidFill>
                <a:srgbClr val="00B050"/>
              </a:solidFill>
              <a:latin typeface="Arial" panose="020B0604020202020204" pitchFamily="34" charset="0"/>
              <a:cs typeface="Arial" panose="020B0604020202020204" pitchFamily="34" charset="0"/>
            </a:endParaRPr>
          </a:p>
        </p:txBody>
      </p:sp>
      <p:sp>
        <p:nvSpPr>
          <p:cNvPr id="15" name="Freeform 5"/>
          <p:cNvSpPr>
            <a:spLocks/>
          </p:cNvSpPr>
          <p:nvPr/>
        </p:nvSpPr>
        <p:spPr bwMode="auto">
          <a:xfrm>
            <a:off x="3983038" y="1828800"/>
            <a:ext cx="1244600" cy="877888"/>
          </a:xfrm>
          <a:custGeom>
            <a:avLst/>
            <a:gdLst>
              <a:gd name="T0" fmla="*/ 2147483647 w 822"/>
              <a:gd name="T1" fmla="*/ 0 h 701"/>
              <a:gd name="T2" fmla="*/ 2147483647 w 822"/>
              <a:gd name="T3" fmla="*/ 2147483647 h 701"/>
              <a:gd name="T4" fmla="*/ 0 w 822"/>
              <a:gd name="T5" fmla="*/ 2147483647 h 701"/>
              <a:gd name="T6" fmla="*/ 2147483647 w 822"/>
              <a:gd name="T7" fmla="*/ 0 h 701"/>
              <a:gd name="T8" fmla="*/ 0 60000 65536"/>
              <a:gd name="T9" fmla="*/ 0 60000 65536"/>
              <a:gd name="T10" fmla="*/ 0 60000 65536"/>
              <a:gd name="T11" fmla="*/ 0 60000 65536"/>
              <a:gd name="T12" fmla="*/ 0 w 822"/>
              <a:gd name="T13" fmla="*/ 0 h 701"/>
              <a:gd name="T14" fmla="*/ 822 w 822"/>
              <a:gd name="T15" fmla="*/ 701 h 701"/>
            </a:gdLst>
            <a:ahLst/>
            <a:cxnLst>
              <a:cxn ang="T8">
                <a:pos x="T0" y="T1"/>
              </a:cxn>
              <a:cxn ang="T9">
                <a:pos x="T2" y="T3"/>
              </a:cxn>
              <a:cxn ang="T10">
                <a:pos x="T4" y="T5"/>
              </a:cxn>
              <a:cxn ang="T11">
                <a:pos x="T6" y="T7"/>
              </a:cxn>
            </a:cxnLst>
            <a:rect l="T12" t="T13" r="T14" b="T15"/>
            <a:pathLst>
              <a:path w="822" h="701">
                <a:moveTo>
                  <a:pt x="411" y="0"/>
                </a:moveTo>
                <a:lnTo>
                  <a:pt x="822" y="701"/>
                </a:lnTo>
                <a:lnTo>
                  <a:pt x="0" y="701"/>
                </a:lnTo>
                <a:lnTo>
                  <a:pt x="411" y="0"/>
                </a:lnTo>
                <a:close/>
              </a:path>
            </a:pathLst>
          </a:custGeom>
          <a:solidFill>
            <a:srgbClr val="92D050"/>
          </a:solidFill>
          <a:ln w="8001">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6" name="Freeform 6"/>
          <p:cNvSpPr>
            <a:spLocks/>
          </p:cNvSpPr>
          <p:nvPr/>
        </p:nvSpPr>
        <p:spPr bwMode="auto">
          <a:xfrm>
            <a:off x="3262313" y="2706688"/>
            <a:ext cx="2676525" cy="1031875"/>
          </a:xfrm>
          <a:custGeom>
            <a:avLst/>
            <a:gdLst>
              <a:gd name="T0" fmla="*/ 2147483647 w 1767"/>
              <a:gd name="T1" fmla="*/ 0 h 823"/>
              <a:gd name="T2" fmla="*/ 2147483647 w 1767"/>
              <a:gd name="T3" fmla="*/ 0 h 823"/>
              <a:gd name="T4" fmla="*/ 2147483647 w 1767"/>
              <a:gd name="T5" fmla="*/ 2147483647 h 823"/>
              <a:gd name="T6" fmla="*/ 0 w 1767"/>
              <a:gd name="T7" fmla="*/ 2147483647 h 823"/>
              <a:gd name="T8" fmla="*/ 2147483647 w 1767"/>
              <a:gd name="T9" fmla="*/ 0 h 823"/>
              <a:gd name="T10" fmla="*/ 0 60000 65536"/>
              <a:gd name="T11" fmla="*/ 0 60000 65536"/>
              <a:gd name="T12" fmla="*/ 0 60000 65536"/>
              <a:gd name="T13" fmla="*/ 0 60000 65536"/>
              <a:gd name="T14" fmla="*/ 0 60000 65536"/>
              <a:gd name="T15" fmla="*/ 0 w 1767"/>
              <a:gd name="T16" fmla="*/ 0 h 823"/>
              <a:gd name="T17" fmla="*/ 1767 w 1767"/>
              <a:gd name="T18" fmla="*/ 823 h 823"/>
            </a:gdLst>
            <a:ahLst/>
            <a:cxnLst>
              <a:cxn ang="T10">
                <a:pos x="T0" y="T1"/>
              </a:cxn>
              <a:cxn ang="T11">
                <a:pos x="T2" y="T3"/>
              </a:cxn>
              <a:cxn ang="T12">
                <a:pos x="T4" y="T5"/>
              </a:cxn>
              <a:cxn ang="T13">
                <a:pos x="T6" y="T7"/>
              </a:cxn>
              <a:cxn ang="T14">
                <a:pos x="T8" y="T9"/>
              </a:cxn>
            </a:cxnLst>
            <a:rect l="T15" t="T16" r="T17" b="T18"/>
            <a:pathLst>
              <a:path w="1767" h="823">
                <a:moveTo>
                  <a:pt x="475" y="0"/>
                </a:moveTo>
                <a:lnTo>
                  <a:pt x="1292" y="0"/>
                </a:lnTo>
                <a:lnTo>
                  <a:pt x="1767" y="823"/>
                </a:lnTo>
                <a:lnTo>
                  <a:pt x="0" y="823"/>
                </a:lnTo>
                <a:lnTo>
                  <a:pt x="475" y="0"/>
                </a:lnTo>
                <a:close/>
              </a:path>
            </a:pathLst>
          </a:custGeom>
          <a:solidFill>
            <a:srgbClr val="D2FB03"/>
          </a:solidFill>
          <a:ln w="8001">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7" name="Freeform 7"/>
          <p:cNvSpPr>
            <a:spLocks/>
          </p:cNvSpPr>
          <p:nvPr/>
        </p:nvSpPr>
        <p:spPr bwMode="auto">
          <a:xfrm>
            <a:off x="2535238" y="3738563"/>
            <a:ext cx="4111625" cy="1027112"/>
          </a:xfrm>
          <a:custGeom>
            <a:avLst/>
            <a:gdLst>
              <a:gd name="T0" fmla="*/ 2147483647 w 2715"/>
              <a:gd name="T1" fmla="*/ 0 h 822"/>
              <a:gd name="T2" fmla="*/ 2147483647 w 2715"/>
              <a:gd name="T3" fmla="*/ 0 h 822"/>
              <a:gd name="T4" fmla="*/ 2147483647 w 2715"/>
              <a:gd name="T5" fmla="*/ 2147483647 h 822"/>
              <a:gd name="T6" fmla="*/ 0 w 2715"/>
              <a:gd name="T7" fmla="*/ 2147483647 h 822"/>
              <a:gd name="T8" fmla="*/ 2147483647 w 2715"/>
              <a:gd name="T9" fmla="*/ 0 h 822"/>
              <a:gd name="T10" fmla="*/ 0 60000 65536"/>
              <a:gd name="T11" fmla="*/ 0 60000 65536"/>
              <a:gd name="T12" fmla="*/ 0 60000 65536"/>
              <a:gd name="T13" fmla="*/ 0 60000 65536"/>
              <a:gd name="T14" fmla="*/ 0 60000 65536"/>
              <a:gd name="T15" fmla="*/ 0 w 2715"/>
              <a:gd name="T16" fmla="*/ 0 h 822"/>
              <a:gd name="T17" fmla="*/ 2715 w 2715"/>
              <a:gd name="T18" fmla="*/ 822 h 822"/>
            </a:gdLst>
            <a:ahLst/>
            <a:cxnLst>
              <a:cxn ang="T10">
                <a:pos x="T0" y="T1"/>
              </a:cxn>
              <a:cxn ang="T11">
                <a:pos x="T2" y="T3"/>
              </a:cxn>
              <a:cxn ang="T12">
                <a:pos x="T4" y="T5"/>
              </a:cxn>
              <a:cxn ang="T13">
                <a:pos x="T6" y="T7"/>
              </a:cxn>
              <a:cxn ang="T14">
                <a:pos x="T8" y="T9"/>
              </a:cxn>
            </a:cxnLst>
            <a:rect l="T15" t="T16" r="T17" b="T18"/>
            <a:pathLst>
              <a:path w="2715" h="822">
                <a:moveTo>
                  <a:pt x="474" y="0"/>
                </a:moveTo>
                <a:lnTo>
                  <a:pt x="2241" y="0"/>
                </a:lnTo>
                <a:lnTo>
                  <a:pt x="2715" y="822"/>
                </a:lnTo>
                <a:lnTo>
                  <a:pt x="0" y="822"/>
                </a:lnTo>
                <a:lnTo>
                  <a:pt x="474" y="0"/>
                </a:lnTo>
                <a:close/>
              </a:path>
            </a:pathLst>
          </a:custGeom>
          <a:solidFill>
            <a:srgbClr val="FFFF00"/>
          </a:solidFill>
          <a:ln w="8001">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8" name="Freeform 8"/>
          <p:cNvSpPr>
            <a:spLocks/>
          </p:cNvSpPr>
          <p:nvPr/>
        </p:nvSpPr>
        <p:spPr bwMode="auto">
          <a:xfrm>
            <a:off x="1816100" y="4759325"/>
            <a:ext cx="5562600" cy="1031875"/>
          </a:xfrm>
          <a:custGeom>
            <a:avLst/>
            <a:gdLst>
              <a:gd name="T0" fmla="*/ 2147483647 w 3670"/>
              <a:gd name="T1" fmla="*/ 0 h 823"/>
              <a:gd name="T2" fmla="*/ 2147483647 w 3670"/>
              <a:gd name="T3" fmla="*/ 0 h 823"/>
              <a:gd name="T4" fmla="*/ 2147483647 w 3670"/>
              <a:gd name="T5" fmla="*/ 2147483647 h 823"/>
              <a:gd name="T6" fmla="*/ 0 w 3670"/>
              <a:gd name="T7" fmla="*/ 2147483647 h 823"/>
              <a:gd name="T8" fmla="*/ 2147483647 w 3670"/>
              <a:gd name="T9" fmla="*/ 0 h 823"/>
              <a:gd name="T10" fmla="*/ 0 60000 65536"/>
              <a:gd name="T11" fmla="*/ 0 60000 65536"/>
              <a:gd name="T12" fmla="*/ 0 60000 65536"/>
              <a:gd name="T13" fmla="*/ 0 60000 65536"/>
              <a:gd name="T14" fmla="*/ 0 60000 65536"/>
              <a:gd name="T15" fmla="*/ 0 w 3670"/>
              <a:gd name="T16" fmla="*/ 0 h 823"/>
              <a:gd name="T17" fmla="*/ 3670 w 3670"/>
              <a:gd name="T18" fmla="*/ 823 h 823"/>
            </a:gdLst>
            <a:ahLst/>
            <a:cxnLst>
              <a:cxn ang="T10">
                <a:pos x="T0" y="T1"/>
              </a:cxn>
              <a:cxn ang="T11">
                <a:pos x="T2" y="T3"/>
              </a:cxn>
              <a:cxn ang="T12">
                <a:pos x="T4" y="T5"/>
              </a:cxn>
              <a:cxn ang="T13">
                <a:pos x="T6" y="T7"/>
              </a:cxn>
              <a:cxn ang="T14">
                <a:pos x="T8" y="T9"/>
              </a:cxn>
            </a:cxnLst>
            <a:rect l="T15" t="T16" r="T17" b="T18"/>
            <a:pathLst>
              <a:path w="3670" h="823">
                <a:moveTo>
                  <a:pt x="475" y="0"/>
                </a:moveTo>
                <a:lnTo>
                  <a:pt x="3195" y="0"/>
                </a:lnTo>
                <a:lnTo>
                  <a:pt x="3670" y="823"/>
                </a:lnTo>
                <a:lnTo>
                  <a:pt x="0" y="823"/>
                </a:lnTo>
                <a:lnTo>
                  <a:pt x="475" y="0"/>
                </a:lnTo>
                <a:close/>
              </a:path>
            </a:pathLst>
          </a:custGeom>
          <a:solidFill>
            <a:srgbClr val="522C84"/>
          </a:solidFill>
          <a:ln w="8001">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dirty="0">
              <a:solidFill>
                <a:prstClr val="white"/>
              </a:solidFill>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272063" y="4949825"/>
            <a:ext cx="2698303" cy="584775"/>
          </a:xfrm>
          <a:prstGeom prst="rect">
            <a:avLst/>
          </a:prstGeom>
          <a:noFill/>
          <a:ln w="9525">
            <a:noFill/>
            <a:miter lim="800000"/>
            <a:headEnd/>
            <a:tailEnd/>
          </a:ln>
        </p:spPr>
        <p:txBody>
          <a:bodyPr wrap="none">
            <a:spAutoFit/>
          </a:bodyPr>
          <a:lstStyle/>
          <a:p>
            <a:pPr algn="ctr"/>
            <a:r>
              <a:rPr lang="ru-RU" sz="1600" b="1" dirty="0" smtClean="0">
                <a:solidFill>
                  <a:prstClr val="white"/>
                </a:solidFill>
                <a:latin typeface="Arial" panose="020B0604020202020204" pitchFamily="34" charset="0"/>
                <a:cs typeface="Arial" panose="020B0604020202020204" pitchFamily="34" charset="0"/>
              </a:rPr>
              <a:t>Все случаи </a:t>
            </a:r>
            <a:r>
              <a:rPr lang="ru-RU" sz="1600" b="1" dirty="0">
                <a:solidFill>
                  <a:prstClr val="white"/>
                </a:solidFill>
                <a:latin typeface="Arial" panose="020B0604020202020204" pitchFamily="34" charset="0"/>
                <a:cs typeface="Arial" panose="020B0604020202020204" pitchFamily="34" charset="0"/>
              </a:rPr>
              <a:t>заболевания</a:t>
            </a:r>
            <a:endParaRPr lang="en-US" sz="1600" b="1" dirty="0">
              <a:solidFill>
                <a:prstClr val="white"/>
              </a:solidFill>
              <a:latin typeface="Arial" panose="020B0604020202020204" pitchFamily="34" charset="0"/>
              <a:cs typeface="Arial" panose="020B0604020202020204" pitchFamily="34" charset="0"/>
            </a:endParaRPr>
          </a:p>
          <a:p>
            <a:pPr algn="ctr"/>
            <a:r>
              <a:rPr lang="en-US" sz="1600" b="1" dirty="0">
                <a:solidFill>
                  <a:prstClr val="white"/>
                </a:solidFill>
                <a:latin typeface="Arial" panose="020B0604020202020204" pitchFamily="34" charset="0"/>
                <a:cs typeface="Arial" panose="020B0604020202020204" pitchFamily="34" charset="0"/>
              </a:rPr>
              <a:t>111 </a:t>
            </a:r>
            <a:r>
              <a:rPr lang="ru-RU" sz="1600" b="1" dirty="0">
                <a:solidFill>
                  <a:prstClr val="white"/>
                </a:solidFill>
                <a:latin typeface="Arial" panose="020B0604020202020204" pitchFamily="34" charset="0"/>
                <a:cs typeface="Arial" panose="020B0604020202020204" pitchFamily="34" charset="0"/>
              </a:rPr>
              <a:t>миллионов</a:t>
            </a:r>
            <a:r>
              <a:rPr lang="en-US" sz="1600" b="1" baseline="30000" dirty="0">
                <a:solidFill>
                  <a:prstClr val="white"/>
                </a:solidFill>
                <a:latin typeface="Arial" panose="020B0604020202020204" pitchFamily="34" charset="0"/>
                <a:cs typeface="Arial" panose="020B0604020202020204" pitchFamily="34" charset="0"/>
              </a:rPr>
              <a:t>3,b</a:t>
            </a:r>
          </a:p>
        </p:txBody>
      </p:sp>
      <p:sp>
        <p:nvSpPr>
          <p:cNvPr id="20" name="Text Box 10"/>
          <p:cNvSpPr txBox="1">
            <a:spLocks noChangeArrowheads="1"/>
          </p:cNvSpPr>
          <p:nvPr/>
        </p:nvSpPr>
        <p:spPr bwMode="auto">
          <a:xfrm>
            <a:off x="2911734" y="3960813"/>
            <a:ext cx="3347519" cy="584775"/>
          </a:xfrm>
          <a:prstGeom prst="rect">
            <a:avLst/>
          </a:prstGeom>
          <a:noFill/>
          <a:ln w="9525">
            <a:noFill/>
            <a:miter lim="800000"/>
            <a:headEnd/>
            <a:tailEnd/>
          </a:ln>
        </p:spPr>
        <p:txBody>
          <a:bodyPr wrap="none">
            <a:spAutoFit/>
          </a:bodyPr>
          <a:lstStyle/>
          <a:p>
            <a:pPr algn="ctr"/>
            <a:r>
              <a:rPr lang="ru-RU" sz="1600" b="1">
                <a:solidFill>
                  <a:srgbClr val="000000"/>
                </a:solidFill>
                <a:latin typeface="Arial" panose="020B0604020202020204" pitchFamily="34" charset="0"/>
                <a:cs typeface="Arial" panose="020B0604020202020204" pitchFamily="34" charset="0"/>
              </a:rPr>
              <a:t>Амбулаторные визиты к врачу</a:t>
            </a:r>
            <a:endParaRPr lang="en-US" sz="1600" b="1">
              <a:solidFill>
                <a:srgbClr val="000000"/>
              </a:solidFill>
              <a:latin typeface="Arial" panose="020B0604020202020204" pitchFamily="34" charset="0"/>
              <a:cs typeface="Arial" panose="020B0604020202020204" pitchFamily="34" charset="0"/>
            </a:endParaRPr>
          </a:p>
          <a:p>
            <a:pPr algn="ctr"/>
            <a:r>
              <a:rPr lang="en-US" sz="1600" b="1">
                <a:solidFill>
                  <a:srgbClr val="000000"/>
                </a:solidFill>
                <a:latin typeface="Arial" panose="020B0604020202020204" pitchFamily="34" charset="0"/>
                <a:cs typeface="Arial" panose="020B0604020202020204" pitchFamily="34" charset="0"/>
              </a:rPr>
              <a:t>25 </a:t>
            </a:r>
            <a:r>
              <a:rPr lang="ru-RU" sz="1600" b="1">
                <a:solidFill>
                  <a:srgbClr val="000000"/>
                </a:solidFill>
                <a:latin typeface="Arial" panose="020B0604020202020204" pitchFamily="34" charset="0"/>
                <a:cs typeface="Arial" panose="020B0604020202020204" pitchFamily="34" charset="0"/>
              </a:rPr>
              <a:t>миллионов</a:t>
            </a:r>
            <a:r>
              <a:rPr lang="en-US" sz="1600" b="1" baseline="30000">
                <a:solidFill>
                  <a:srgbClr val="000000"/>
                </a:solidFill>
                <a:latin typeface="Arial" panose="020B0604020202020204" pitchFamily="34" charset="0"/>
                <a:cs typeface="Arial" panose="020B0604020202020204" pitchFamily="34" charset="0"/>
              </a:rPr>
              <a:t>3,b</a:t>
            </a:r>
          </a:p>
        </p:txBody>
      </p:sp>
      <p:sp>
        <p:nvSpPr>
          <p:cNvPr id="21" name="Text Box 11"/>
          <p:cNvSpPr txBox="1">
            <a:spLocks noChangeArrowheads="1"/>
          </p:cNvSpPr>
          <p:nvPr/>
        </p:nvSpPr>
        <p:spPr bwMode="auto">
          <a:xfrm>
            <a:off x="3668153" y="2952750"/>
            <a:ext cx="1842620" cy="584775"/>
          </a:xfrm>
          <a:prstGeom prst="rect">
            <a:avLst/>
          </a:prstGeom>
          <a:noFill/>
          <a:ln w="9525">
            <a:noFill/>
            <a:miter lim="800000"/>
            <a:headEnd/>
            <a:tailEnd/>
          </a:ln>
        </p:spPr>
        <p:txBody>
          <a:bodyPr wrap="none">
            <a:spAutoFit/>
          </a:bodyPr>
          <a:lstStyle/>
          <a:p>
            <a:pPr algn="ctr"/>
            <a:r>
              <a:rPr lang="ru-RU" sz="1600" b="1">
                <a:solidFill>
                  <a:srgbClr val="000000"/>
                </a:solidFill>
                <a:latin typeface="Arial" panose="020B0604020202020204" pitchFamily="34" charset="0"/>
                <a:cs typeface="Arial" panose="020B0604020202020204" pitchFamily="34" charset="0"/>
              </a:rPr>
              <a:t>Госпитализации</a:t>
            </a:r>
            <a:endParaRPr lang="en-US" sz="1600" b="1">
              <a:solidFill>
                <a:srgbClr val="000000"/>
              </a:solidFill>
              <a:latin typeface="Arial" panose="020B0604020202020204" pitchFamily="34" charset="0"/>
              <a:cs typeface="Arial" panose="020B0604020202020204" pitchFamily="34" charset="0"/>
            </a:endParaRPr>
          </a:p>
          <a:p>
            <a:pPr algn="ctr"/>
            <a:r>
              <a:rPr lang="en-US" sz="1600" b="1">
                <a:solidFill>
                  <a:srgbClr val="000000"/>
                </a:solidFill>
                <a:latin typeface="Arial" panose="020B0604020202020204" pitchFamily="34" charset="0"/>
                <a:cs typeface="Arial" panose="020B0604020202020204" pitchFamily="34" charset="0"/>
              </a:rPr>
              <a:t>2 </a:t>
            </a:r>
            <a:r>
              <a:rPr lang="ru-RU" sz="1600" b="1">
                <a:solidFill>
                  <a:srgbClr val="000000"/>
                </a:solidFill>
                <a:latin typeface="Arial" panose="020B0604020202020204" pitchFamily="34" charset="0"/>
                <a:cs typeface="Arial" panose="020B0604020202020204" pitchFamily="34" charset="0"/>
              </a:rPr>
              <a:t>миллиона</a:t>
            </a:r>
            <a:r>
              <a:rPr lang="en-US" sz="1600" b="1" baseline="30000">
                <a:solidFill>
                  <a:srgbClr val="000000"/>
                </a:solidFill>
                <a:latin typeface="Arial" panose="020B0604020202020204" pitchFamily="34" charset="0"/>
                <a:cs typeface="Arial" panose="020B0604020202020204" pitchFamily="34" charset="0"/>
              </a:rPr>
              <a:t>3,b</a:t>
            </a:r>
          </a:p>
        </p:txBody>
      </p:sp>
      <p:sp>
        <p:nvSpPr>
          <p:cNvPr id="22" name="Text Box 12"/>
          <p:cNvSpPr txBox="1">
            <a:spLocks noChangeArrowheads="1"/>
          </p:cNvSpPr>
          <p:nvPr/>
        </p:nvSpPr>
        <p:spPr bwMode="auto">
          <a:xfrm>
            <a:off x="2862742" y="2162175"/>
            <a:ext cx="3371850" cy="553998"/>
          </a:xfrm>
          <a:prstGeom prst="rect">
            <a:avLst/>
          </a:prstGeom>
          <a:noFill/>
          <a:ln w="9525">
            <a:noFill/>
            <a:miter lim="800000"/>
            <a:headEnd/>
            <a:tailEnd/>
          </a:ln>
        </p:spPr>
        <p:txBody>
          <a:bodyPr>
            <a:spAutoFit/>
          </a:bodyPr>
          <a:lstStyle/>
          <a:p>
            <a:pPr algn="ctr"/>
            <a:r>
              <a:rPr lang="en-US" sz="1500" b="1" dirty="0">
                <a:solidFill>
                  <a:srgbClr val="000000"/>
                </a:solidFill>
                <a:latin typeface="Arial" panose="020B0604020202020204" pitchFamily="34" charset="0"/>
                <a:cs typeface="Arial" panose="020B0604020202020204" pitchFamily="34" charset="0"/>
              </a:rPr>
              <a:t>  </a:t>
            </a:r>
            <a:r>
              <a:rPr lang="ru-RU" sz="1500" b="1" dirty="0">
                <a:solidFill>
                  <a:srgbClr val="000000"/>
                </a:solidFill>
                <a:latin typeface="Arial" panose="020B0604020202020204" pitchFamily="34" charset="0"/>
                <a:cs typeface="Arial" panose="020B0604020202020204" pitchFamily="34" charset="0"/>
              </a:rPr>
              <a:t>Смерти</a:t>
            </a:r>
            <a:endParaRPr lang="en-US" sz="1500" b="1" dirty="0">
              <a:solidFill>
                <a:srgbClr val="000000"/>
              </a:solidFill>
              <a:latin typeface="Arial" panose="020B0604020202020204" pitchFamily="34" charset="0"/>
              <a:cs typeface="Arial" panose="020B0604020202020204" pitchFamily="34" charset="0"/>
            </a:endParaRPr>
          </a:p>
          <a:p>
            <a:pPr algn="ctr"/>
            <a:r>
              <a:rPr lang="en-US" sz="1500" b="1" dirty="0">
                <a:solidFill>
                  <a:srgbClr val="000000"/>
                </a:solidFill>
                <a:latin typeface="Arial" panose="020B0604020202020204" pitchFamily="34" charset="0"/>
                <a:cs typeface="Arial" panose="020B0604020202020204" pitchFamily="34" charset="0"/>
              </a:rPr>
              <a:t>  453</a:t>
            </a:r>
            <a:r>
              <a:rPr lang="ru-RU" sz="1500" b="1" dirty="0">
                <a:solidFill>
                  <a:srgbClr val="000000"/>
                </a:solidFill>
                <a:latin typeface="Arial" panose="020B0604020202020204" pitchFamily="34" charset="0"/>
                <a:cs typeface="Arial" panose="020B0604020202020204" pitchFamily="34" charset="0"/>
              </a:rPr>
              <a:t> </a:t>
            </a:r>
            <a:r>
              <a:rPr lang="en-US" sz="1500" b="1" dirty="0">
                <a:solidFill>
                  <a:srgbClr val="000000"/>
                </a:solidFill>
                <a:latin typeface="Arial" panose="020B0604020202020204" pitchFamily="34" charset="0"/>
                <a:cs typeface="Arial" panose="020B0604020202020204" pitchFamily="34" charset="0"/>
              </a:rPr>
              <a:t>000</a:t>
            </a:r>
            <a:r>
              <a:rPr lang="en-US" sz="1500" b="1" baseline="30000" dirty="0">
                <a:solidFill>
                  <a:srgbClr val="000000"/>
                </a:solidFill>
                <a:latin typeface="Arial" panose="020B0604020202020204" pitchFamily="34" charset="0"/>
                <a:cs typeface="Arial" panose="020B0604020202020204" pitchFamily="34" charset="0"/>
              </a:rPr>
              <a:t>2,a</a:t>
            </a:r>
          </a:p>
        </p:txBody>
      </p:sp>
      <p:sp>
        <p:nvSpPr>
          <p:cNvPr id="23" name="Line 17"/>
          <p:cNvSpPr>
            <a:spLocks noChangeShapeType="1"/>
          </p:cNvSpPr>
          <p:nvPr/>
        </p:nvSpPr>
        <p:spPr bwMode="auto">
          <a:xfrm flipH="1">
            <a:off x="5614126" y="3097213"/>
            <a:ext cx="304800" cy="0"/>
          </a:xfrm>
          <a:prstGeom prst="line">
            <a:avLst/>
          </a:prstGeom>
          <a:noFill/>
          <a:ln w="28575">
            <a:solidFill>
              <a:srgbClr val="00B050"/>
            </a:solidFill>
            <a:round/>
            <a:headEnd/>
            <a:tailEnd type="triangle" w="med" len="me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24" name="Line 18"/>
          <p:cNvSpPr>
            <a:spLocks noChangeShapeType="1"/>
          </p:cNvSpPr>
          <p:nvPr/>
        </p:nvSpPr>
        <p:spPr bwMode="auto">
          <a:xfrm>
            <a:off x="2653211" y="4087813"/>
            <a:ext cx="304800" cy="0"/>
          </a:xfrm>
          <a:prstGeom prst="line">
            <a:avLst/>
          </a:prstGeom>
          <a:noFill/>
          <a:ln w="28575">
            <a:solidFill>
              <a:srgbClr val="00B050"/>
            </a:solidFill>
            <a:round/>
            <a:headEnd/>
            <a:tailEnd type="triangle" w="med" len="me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25" name="Line 19"/>
          <p:cNvSpPr>
            <a:spLocks noChangeShapeType="1"/>
          </p:cNvSpPr>
          <p:nvPr/>
        </p:nvSpPr>
        <p:spPr bwMode="auto">
          <a:xfrm>
            <a:off x="3835400" y="2335213"/>
            <a:ext cx="304800" cy="0"/>
          </a:xfrm>
          <a:prstGeom prst="line">
            <a:avLst/>
          </a:prstGeom>
          <a:noFill/>
          <a:ln w="28575">
            <a:solidFill>
              <a:srgbClr val="00B050"/>
            </a:solidFill>
            <a:round/>
            <a:headEnd/>
            <a:tailEnd type="triangle" w="med" len="me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28" name="Line 20"/>
          <p:cNvSpPr>
            <a:spLocks noChangeShapeType="1"/>
          </p:cNvSpPr>
          <p:nvPr/>
        </p:nvSpPr>
        <p:spPr bwMode="auto">
          <a:xfrm flipH="1">
            <a:off x="6998789" y="5154613"/>
            <a:ext cx="228600" cy="0"/>
          </a:xfrm>
          <a:prstGeom prst="line">
            <a:avLst/>
          </a:prstGeom>
          <a:noFill/>
          <a:ln w="28575">
            <a:solidFill>
              <a:srgbClr val="00B050"/>
            </a:solidFill>
            <a:round/>
            <a:headEnd/>
            <a:tailEnd type="triangle" w="med" len="me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29" name="Text Box 21"/>
          <p:cNvSpPr txBox="1">
            <a:spLocks noChangeArrowheads="1"/>
          </p:cNvSpPr>
          <p:nvPr/>
        </p:nvSpPr>
        <p:spPr bwMode="auto">
          <a:xfrm>
            <a:off x="2039383" y="5865631"/>
            <a:ext cx="5067300" cy="400110"/>
          </a:xfrm>
          <a:prstGeom prst="rect">
            <a:avLst/>
          </a:prstGeom>
          <a:noFill/>
          <a:ln w="9525">
            <a:noFill/>
            <a:miter lim="800000"/>
            <a:headEnd/>
            <a:tailEnd/>
          </a:ln>
        </p:spPr>
        <p:txBody>
          <a:bodyPr wrap="square">
            <a:spAutoFit/>
          </a:bodyPr>
          <a:lstStyle/>
          <a:p>
            <a:pPr algn="ctr">
              <a:spcBef>
                <a:spcPct val="50000"/>
              </a:spcBef>
            </a:pPr>
            <a:r>
              <a:rPr lang="ru-RU" sz="2000" b="1" dirty="0" smtClean="0">
                <a:solidFill>
                  <a:srgbClr val="522C84"/>
                </a:solidFill>
                <a:latin typeface="Arial" panose="020B0604020202020204" pitchFamily="34" charset="0"/>
                <a:cs typeface="Arial" panose="020B0604020202020204" pitchFamily="34" charset="0"/>
              </a:rPr>
              <a:t>События</a:t>
            </a:r>
            <a:r>
              <a:rPr lang="ru-RU" sz="2000" b="1" dirty="0">
                <a:solidFill>
                  <a:srgbClr val="522C84"/>
                </a:solidFill>
                <a:latin typeface="Arial" panose="020B0604020202020204" pitchFamily="34" charset="0"/>
                <a:cs typeface="Arial" panose="020B0604020202020204" pitchFamily="34" charset="0"/>
              </a:rPr>
              <a:t>, связанные с </a:t>
            </a:r>
            <a:r>
              <a:rPr lang="ru-RU" sz="2000" b="1" dirty="0" smtClean="0">
                <a:solidFill>
                  <a:srgbClr val="522C84"/>
                </a:solidFill>
                <a:latin typeface="Arial" panose="020B0604020202020204" pitchFamily="34" charset="0"/>
                <a:cs typeface="Arial" panose="020B0604020202020204" pitchFamily="34" charset="0"/>
              </a:rPr>
              <a:t>РВИ, за год</a:t>
            </a:r>
            <a:endParaRPr lang="en-US" sz="2000" b="1" dirty="0">
              <a:solidFill>
                <a:srgbClr val="522C84"/>
              </a:solidFill>
              <a:latin typeface="Arial" panose="020B0604020202020204" pitchFamily="34" charset="0"/>
              <a:cs typeface="Arial" panose="020B0604020202020204" pitchFamily="34" charset="0"/>
            </a:endParaRPr>
          </a:p>
        </p:txBody>
      </p:sp>
      <p:sp>
        <p:nvSpPr>
          <p:cNvPr id="27" name="Rectangle 26"/>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custDataLst>
      <p:tags r:id="rId1"/>
    </p:custDataLst>
    <p:extLst>
      <p:ext uri="{BB962C8B-B14F-4D97-AF65-F5344CB8AC3E}">
        <p14:creationId xmlns:p14="http://schemas.microsoft.com/office/powerpoint/2010/main" val="1312067434"/>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BORGES\=MSD=\Rota_TEC\grafik_p7_2_.png"/>
          <p:cNvPicPr>
            <a:picLocks noChangeAspect="1" noChangeArrowheads="1"/>
          </p:cNvPicPr>
          <p:nvPr/>
        </p:nvPicPr>
        <p:blipFill>
          <a:blip r:embed="rId3" cstate="print"/>
          <a:srcRect/>
          <a:stretch>
            <a:fillRect/>
          </a:stretch>
        </p:blipFill>
        <p:spPr bwMode="auto">
          <a:xfrm>
            <a:off x="400762" y="3259085"/>
            <a:ext cx="3262941" cy="2049184"/>
          </a:xfrm>
          <a:prstGeom prst="rect">
            <a:avLst/>
          </a:prstGeom>
          <a:noFill/>
          <a:effectLst>
            <a:outerShdw blurRad="50800" dist="38100" dir="5400000" algn="t" rotWithShape="0">
              <a:prstClr val="black">
                <a:alpha val="40000"/>
              </a:prstClr>
            </a:outerShdw>
          </a:effectLst>
        </p:spPr>
      </p:pic>
      <p:pic>
        <p:nvPicPr>
          <p:cNvPr id="3074" name="Picture 2" descr="D:\BORGES\=MSD=\Rota_TEC\grafik_p7_1_.png"/>
          <p:cNvPicPr>
            <a:picLocks noChangeAspect="1" noChangeArrowheads="1"/>
          </p:cNvPicPr>
          <p:nvPr/>
        </p:nvPicPr>
        <p:blipFill>
          <a:blip r:embed="rId4" cstate="print"/>
          <a:srcRect/>
          <a:stretch>
            <a:fillRect/>
          </a:stretch>
        </p:blipFill>
        <p:spPr bwMode="auto">
          <a:xfrm>
            <a:off x="4975098" y="3233237"/>
            <a:ext cx="3132852" cy="1968155"/>
          </a:xfrm>
          <a:prstGeom prst="rect">
            <a:avLst/>
          </a:prstGeom>
          <a:noFill/>
          <a:effectLst>
            <a:outerShdw blurRad="50800" dist="38100" dir="5400000" algn="t" rotWithShape="0">
              <a:prstClr val="black">
                <a:alpha val="40000"/>
              </a:prstClr>
            </a:outerShdw>
          </a:effectLst>
        </p:spPr>
      </p:pic>
      <p:sp>
        <p:nvSpPr>
          <p:cNvPr id="25845" name="Rectangle 4"/>
          <p:cNvSpPr>
            <a:spLocks noGrp="1" noChangeArrowheads="1"/>
          </p:cNvSpPr>
          <p:nvPr>
            <p:ph type="body" idx="4294967295"/>
          </p:nvPr>
        </p:nvSpPr>
        <p:spPr>
          <a:xfrm>
            <a:off x="546100" y="1727200"/>
            <a:ext cx="8597900" cy="3602038"/>
          </a:xfrm>
        </p:spPr>
        <p:txBody>
          <a:bodyPr/>
          <a:lstStyle/>
          <a:p>
            <a:pPr eaLnBrk="1" hangingPunct="1">
              <a:buFontTx/>
              <a:buNone/>
            </a:pPr>
            <a:r>
              <a:rPr lang="en-US" sz="2000" dirty="0" smtClean="0">
                <a:latin typeface="Arial" panose="020B0604020202020204" pitchFamily="34" charset="0"/>
                <a:cs typeface="Arial" panose="020B0604020202020204" pitchFamily="34" charset="0"/>
              </a:rPr>
              <a:t> </a:t>
            </a:r>
          </a:p>
        </p:txBody>
      </p:sp>
      <p:sp>
        <p:nvSpPr>
          <p:cNvPr id="25846" name="Text Box 5"/>
          <p:cNvSpPr txBox="1">
            <a:spLocks noChangeArrowheads="1"/>
          </p:cNvSpPr>
          <p:nvPr/>
        </p:nvSpPr>
        <p:spPr bwMode="auto">
          <a:xfrm>
            <a:off x="525314" y="1200150"/>
            <a:ext cx="8190061" cy="61863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5000"/>
              </a:lnSpc>
              <a:spcBef>
                <a:spcPct val="35000"/>
              </a:spcBef>
              <a:buClr>
                <a:srgbClr val="FFFF00"/>
              </a:buClr>
              <a:buSzPct val="110000"/>
              <a:buFont typeface="Wingdings" pitchFamily="2" charset="2"/>
              <a:buNone/>
            </a:pPr>
            <a:r>
              <a:rPr lang="ru-RU" sz="1800" dirty="0">
                <a:latin typeface="Arial" panose="020B0604020202020204" pitchFamily="34" charset="0"/>
                <a:cs typeface="Arial" panose="020B0604020202020204" pitchFamily="34" charset="0"/>
              </a:rPr>
              <a:t>40% всех госпитализаций по поводу тяжелых ОКИ как в развитых, так и в развивающихся странах вызваны РВИ</a:t>
            </a:r>
            <a:endParaRPr lang="en-US" sz="1800" dirty="0">
              <a:solidFill>
                <a:prstClr val="black"/>
              </a:solidFill>
              <a:latin typeface="Arial" panose="020B0604020202020204" pitchFamily="34" charset="0"/>
              <a:cs typeface="Arial" panose="020B0604020202020204" pitchFamily="34" charset="0"/>
            </a:endParaRPr>
          </a:p>
        </p:txBody>
      </p:sp>
      <p:sp>
        <p:nvSpPr>
          <p:cNvPr id="25847" name="Rectangle 6"/>
          <p:cNvSpPr>
            <a:spLocks noChangeArrowheads="1"/>
          </p:cNvSpPr>
          <p:nvPr/>
        </p:nvSpPr>
        <p:spPr bwMode="auto">
          <a:xfrm>
            <a:off x="0" y="6627168"/>
            <a:ext cx="8158163" cy="230832"/>
          </a:xfrm>
          <a:prstGeom prst="rect">
            <a:avLst/>
          </a:prstGeom>
          <a:noFill/>
          <a:ln w="9525">
            <a:noFill/>
            <a:miter lim="800000"/>
            <a:headEnd/>
            <a:tailEnd/>
          </a:ln>
        </p:spPr>
        <p:txBody>
          <a:bodyPr anchor="b">
            <a:spAutoFit/>
          </a:bodyPr>
          <a:lstStyle/>
          <a:p>
            <a:pPr marL="228600" indent="-228600">
              <a:buFont typeface="+mj-lt"/>
              <a:buAutoNum type="arabicPeriod"/>
            </a:pPr>
            <a:r>
              <a:rPr lang="en-US" dirty="0" smtClean="0">
                <a:solidFill>
                  <a:prstClr val="black"/>
                </a:solidFill>
                <a:latin typeface="Arial" panose="020B0604020202020204" pitchFamily="34" charset="0"/>
                <a:cs typeface="Arial" panose="020B0604020202020204" pitchFamily="34" charset="0"/>
              </a:rPr>
              <a:t>Bernstein </a:t>
            </a:r>
            <a:r>
              <a:rPr lang="en-US" dirty="0">
                <a:solidFill>
                  <a:prstClr val="black"/>
                </a:solidFill>
                <a:latin typeface="Arial" panose="020B0604020202020204" pitchFamily="34" charset="0"/>
                <a:cs typeface="Arial" panose="020B0604020202020204" pitchFamily="34" charset="0"/>
              </a:rPr>
              <a:t>DI. </a:t>
            </a:r>
            <a:r>
              <a:rPr lang="en-US" dirty="0" err="1">
                <a:solidFill>
                  <a:prstClr val="black"/>
                </a:solidFill>
                <a:latin typeface="Arial" panose="020B0604020202020204" pitchFamily="34" charset="0"/>
                <a:cs typeface="Arial" panose="020B0604020202020204" pitchFamily="34" charset="0"/>
              </a:rPr>
              <a:t>Pediatr</a:t>
            </a:r>
            <a:r>
              <a:rPr lang="en-US" dirty="0">
                <a:solidFill>
                  <a:prstClr val="black"/>
                </a:solidFill>
                <a:latin typeface="Arial" panose="020B0604020202020204" pitchFamily="34" charset="0"/>
                <a:cs typeface="Arial" panose="020B0604020202020204" pitchFamily="34" charset="0"/>
              </a:rPr>
              <a:t> Infect Dis J. </a:t>
            </a:r>
            <a:r>
              <a:rPr lang="en-US" dirty="0" smtClean="0">
                <a:solidFill>
                  <a:prstClr val="black"/>
                </a:solidFill>
                <a:latin typeface="Arial" panose="020B0604020202020204" pitchFamily="34" charset="0"/>
                <a:cs typeface="Arial" panose="020B0604020202020204" pitchFamily="34" charset="0"/>
              </a:rPr>
              <a:t>2009;28:S50–S53</a:t>
            </a:r>
            <a:r>
              <a:rPr lang="ru-RU" dirty="0">
                <a:solidFill>
                  <a:prstClr val="black"/>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p:txBody>
      </p:sp>
      <p:sp>
        <p:nvSpPr>
          <p:cNvPr id="13" name="Rectangle 15"/>
          <p:cNvSpPr>
            <a:spLocks noChangeArrowheads="1"/>
          </p:cNvSpPr>
          <p:nvPr/>
        </p:nvSpPr>
        <p:spPr bwMode="auto">
          <a:xfrm>
            <a:off x="805189" y="2199596"/>
            <a:ext cx="2404248" cy="335347"/>
          </a:xfrm>
          <a:prstGeom prst="rect">
            <a:avLst/>
          </a:prstGeom>
          <a:noFill/>
          <a:ln>
            <a:noFill/>
          </a:ln>
          <a:effectLst/>
          <a:extLst/>
        </p:spPr>
        <p:txBody>
          <a:bodyPr wrap="none"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lnSpc>
                <a:spcPct val="85000"/>
              </a:lnSpc>
              <a:defRPr/>
            </a:pPr>
            <a:r>
              <a:rPr lang="ru-RU" sz="2000" b="1" dirty="0">
                <a:solidFill>
                  <a:srgbClr val="00B050"/>
                </a:solidFill>
                <a:latin typeface="Arial" panose="020B0604020202020204" pitchFamily="34" charset="0"/>
                <a:cs typeface="Arial" panose="020B0604020202020204" pitchFamily="34" charset="0"/>
              </a:rPr>
              <a:t>Развитые страны</a:t>
            </a:r>
            <a:endParaRPr lang="en-US" sz="2000" b="1" dirty="0">
              <a:solidFill>
                <a:srgbClr val="00B050"/>
              </a:solidFill>
              <a:latin typeface="Arial" panose="020B0604020202020204" pitchFamily="34" charset="0"/>
              <a:cs typeface="Arial" panose="020B0604020202020204" pitchFamily="34" charset="0"/>
            </a:endParaRPr>
          </a:p>
        </p:txBody>
      </p:sp>
      <p:sp>
        <p:nvSpPr>
          <p:cNvPr id="14" name="Rectangle 26"/>
          <p:cNvSpPr>
            <a:spLocks noChangeArrowheads="1"/>
          </p:cNvSpPr>
          <p:nvPr/>
        </p:nvSpPr>
        <p:spPr bwMode="auto">
          <a:xfrm>
            <a:off x="4890937" y="2129939"/>
            <a:ext cx="3305175" cy="474663"/>
          </a:xfrm>
          <a:prstGeom prst="rect">
            <a:avLst/>
          </a:prstGeom>
          <a:noFill/>
          <a:ln>
            <a:noFill/>
          </a:ln>
          <a:effectLst/>
          <a:extLst/>
        </p:spPr>
        <p:txBody>
          <a:bodyPr lIns="74612" tIns="36512" rIns="74612" bIns="36512" anchor="ctr" anchorCtr="1"/>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92138" eaLnBrk="0" hangingPunct="0">
              <a:lnSpc>
                <a:spcPct val="85000"/>
              </a:lnSpc>
              <a:defRPr/>
            </a:pPr>
            <a:r>
              <a:rPr lang="ru-RU" sz="2000" b="1" dirty="0">
                <a:solidFill>
                  <a:srgbClr val="00B050"/>
                </a:solidFill>
                <a:latin typeface="Arial" panose="020B0604020202020204" pitchFamily="34" charset="0"/>
                <a:cs typeface="Arial" panose="020B0604020202020204" pitchFamily="34" charset="0"/>
              </a:rPr>
              <a:t>Развивающиеся страны</a:t>
            </a:r>
            <a:endParaRPr lang="en-US" sz="2000" b="1" dirty="0">
              <a:solidFill>
                <a:srgbClr val="00B050"/>
              </a:solidFill>
              <a:latin typeface="Arial" panose="020B0604020202020204" pitchFamily="34" charset="0"/>
              <a:cs typeface="Arial" panose="020B0604020202020204" pitchFamily="34" charset="0"/>
            </a:endParaRPr>
          </a:p>
        </p:txBody>
      </p:sp>
      <p:sp>
        <p:nvSpPr>
          <p:cNvPr id="18" name="Rectangle 12"/>
          <p:cNvSpPr>
            <a:spLocks noChangeArrowheads="1"/>
          </p:cNvSpPr>
          <p:nvPr/>
        </p:nvSpPr>
        <p:spPr bwMode="auto">
          <a:xfrm>
            <a:off x="3180001" y="2881441"/>
            <a:ext cx="1223963" cy="304570"/>
          </a:xfrm>
          <a:prstGeom prst="rect">
            <a:avLst/>
          </a:prstGeom>
          <a:noFill/>
          <a:ln w="9525">
            <a:noFill/>
            <a:miter lim="800000"/>
            <a:headEnd/>
            <a:tailEnd/>
          </a:ln>
        </p:spPr>
        <p:txBody>
          <a:bodyPr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b="1" dirty="0">
                <a:solidFill>
                  <a:srgbClr val="FF0000"/>
                </a:solidFill>
                <a:latin typeface="Arial" panose="020B0604020202020204" pitchFamily="34" charset="0"/>
                <a:cs typeface="Arial" panose="020B0604020202020204" pitchFamily="34" charset="0"/>
              </a:rPr>
              <a:t>Ротавирус</a:t>
            </a:r>
            <a:endParaRPr lang="en-US" sz="1500" b="1" dirty="0">
              <a:solidFill>
                <a:srgbClr val="FF0000"/>
              </a:solidFill>
              <a:latin typeface="Arial" panose="020B0604020202020204" pitchFamily="34" charset="0"/>
              <a:cs typeface="Arial" panose="020B0604020202020204" pitchFamily="34" charset="0"/>
            </a:endParaRPr>
          </a:p>
        </p:txBody>
      </p:sp>
      <p:sp>
        <p:nvSpPr>
          <p:cNvPr id="21" name="Rectangle 11"/>
          <p:cNvSpPr>
            <a:spLocks noChangeArrowheads="1"/>
          </p:cNvSpPr>
          <p:nvPr/>
        </p:nvSpPr>
        <p:spPr bwMode="auto">
          <a:xfrm>
            <a:off x="-48733" y="2515817"/>
            <a:ext cx="1371600" cy="304570"/>
          </a:xfrm>
          <a:prstGeom prst="rect">
            <a:avLst/>
          </a:prstGeom>
          <a:noFill/>
          <a:ln w="9525">
            <a:noFill/>
            <a:miter lim="800000"/>
            <a:headEnd/>
            <a:tailEnd/>
          </a:ln>
        </p:spPr>
        <p:txBody>
          <a:bodyPr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dirty="0">
                <a:solidFill>
                  <a:prstClr val="black"/>
                </a:solidFill>
                <a:latin typeface="Arial" panose="020B0604020202020204" pitchFamily="34" charset="0"/>
                <a:cs typeface="Arial" panose="020B0604020202020204" pitchFamily="34" charset="0"/>
              </a:rPr>
              <a:t>Неизвестно</a:t>
            </a:r>
            <a:endParaRPr lang="en-US" sz="1500" dirty="0">
              <a:solidFill>
                <a:prstClr val="black"/>
              </a:solidFill>
              <a:latin typeface="Arial" panose="020B0604020202020204" pitchFamily="34" charset="0"/>
              <a:cs typeface="Arial" panose="020B0604020202020204" pitchFamily="34" charset="0"/>
            </a:endParaRPr>
          </a:p>
        </p:txBody>
      </p:sp>
      <p:sp>
        <p:nvSpPr>
          <p:cNvPr id="24" name="Rectangle 16"/>
          <p:cNvSpPr>
            <a:spLocks noChangeArrowheads="1"/>
          </p:cNvSpPr>
          <p:nvPr/>
        </p:nvSpPr>
        <p:spPr bwMode="auto">
          <a:xfrm>
            <a:off x="3277578" y="5267584"/>
            <a:ext cx="1481138" cy="304570"/>
          </a:xfrm>
          <a:prstGeom prst="rect">
            <a:avLst/>
          </a:prstGeom>
          <a:noFill/>
          <a:ln w="9525">
            <a:noFill/>
            <a:miter lim="800000"/>
            <a:headEnd/>
            <a:tailEnd/>
          </a:ln>
        </p:spPr>
        <p:txBody>
          <a:bodyPr wrap="square"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dirty="0">
                <a:solidFill>
                  <a:prstClr val="black"/>
                </a:solidFill>
                <a:latin typeface="Arial" panose="020B0604020202020204" pitchFamily="34" charset="0"/>
                <a:cs typeface="Arial" panose="020B0604020202020204" pitchFamily="34" charset="0"/>
              </a:rPr>
              <a:t>Аденовирусы</a:t>
            </a:r>
            <a:endParaRPr lang="en-US" sz="1500" dirty="0">
              <a:solidFill>
                <a:prstClr val="black"/>
              </a:solidFill>
              <a:latin typeface="Arial" panose="020B0604020202020204" pitchFamily="34" charset="0"/>
              <a:cs typeface="Arial" panose="020B0604020202020204" pitchFamily="34" charset="0"/>
            </a:endParaRPr>
          </a:p>
        </p:txBody>
      </p:sp>
      <p:sp>
        <p:nvSpPr>
          <p:cNvPr id="27" name="Rectangle 13"/>
          <p:cNvSpPr>
            <a:spLocks noChangeArrowheads="1"/>
          </p:cNvSpPr>
          <p:nvPr/>
        </p:nvSpPr>
        <p:spPr bwMode="auto">
          <a:xfrm>
            <a:off x="3144228" y="5629449"/>
            <a:ext cx="1614488" cy="304570"/>
          </a:xfrm>
          <a:prstGeom prst="rect">
            <a:avLst/>
          </a:prstGeom>
          <a:noFill/>
          <a:ln w="9525">
            <a:noFill/>
            <a:miter lim="800000"/>
            <a:headEnd/>
            <a:tailEnd/>
          </a:ln>
        </p:spPr>
        <p:txBody>
          <a:bodyPr wrap="square"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dirty="0" err="1">
                <a:solidFill>
                  <a:prstClr val="black"/>
                </a:solidFill>
                <a:latin typeface="Arial" panose="020B0604020202020204" pitchFamily="34" charset="0"/>
                <a:cs typeface="Arial" panose="020B0604020202020204" pitchFamily="34" charset="0"/>
              </a:rPr>
              <a:t>Калицивирусы</a:t>
            </a:r>
            <a:endParaRPr lang="en-US" sz="1500" dirty="0">
              <a:solidFill>
                <a:prstClr val="black"/>
              </a:solidFill>
              <a:latin typeface="Arial" panose="020B0604020202020204" pitchFamily="34" charset="0"/>
              <a:cs typeface="Arial" panose="020B0604020202020204" pitchFamily="34" charset="0"/>
            </a:endParaRPr>
          </a:p>
        </p:txBody>
      </p:sp>
      <p:sp>
        <p:nvSpPr>
          <p:cNvPr id="32" name="Полилиния 31"/>
          <p:cNvSpPr/>
          <p:nvPr/>
        </p:nvSpPr>
        <p:spPr>
          <a:xfrm>
            <a:off x="2569240" y="3211033"/>
            <a:ext cx="1765004" cy="404037"/>
          </a:xfrm>
          <a:custGeom>
            <a:avLst/>
            <a:gdLst>
              <a:gd name="connsiteX0" fmla="*/ 0 w 1765004"/>
              <a:gd name="connsiteY0" fmla="*/ 404037 h 404037"/>
              <a:gd name="connsiteX1" fmla="*/ 712381 w 1765004"/>
              <a:gd name="connsiteY1" fmla="*/ 0 h 404037"/>
              <a:gd name="connsiteX2" fmla="*/ 1765004 w 1765004"/>
              <a:gd name="connsiteY2" fmla="*/ 0 h 404037"/>
            </a:gdLst>
            <a:ahLst/>
            <a:cxnLst>
              <a:cxn ang="0">
                <a:pos x="connsiteX0" y="connsiteY0"/>
              </a:cxn>
              <a:cxn ang="0">
                <a:pos x="connsiteX1" y="connsiteY1"/>
              </a:cxn>
              <a:cxn ang="0">
                <a:pos x="connsiteX2" y="connsiteY2"/>
              </a:cxn>
            </a:cxnLst>
            <a:rect l="l" t="t" r="r" b="b"/>
            <a:pathLst>
              <a:path w="1765004" h="404037">
                <a:moveTo>
                  <a:pt x="0" y="404037"/>
                </a:moveTo>
                <a:lnTo>
                  <a:pt x="712381" y="0"/>
                </a:lnTo>
                <a:lnTo>
                  <a:pt x="1765004"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latin typeface="Arial" panose="020B0604020202020204" pitchFamily="34" charset="0"/>
              <a:cs typeface="Arial" panose="020B0604020202020204" pitchFamily="34" charset="0"/>
            </a:endParaRPr>
          </a:p>
        </p:txBody>
      </p:sp>
      <p:sp>
        <p:nvSpPr>
          <p:cNvPr id="33" name="Полилиния 32"/>
          <p:cNvSpPr/>
          <p:nvPr/>
        </p:nvSpPr>
        <p:spPr>
          <a:xfrm>
            <a:off x="3111500" y="4720856"/>
            <a:ext cx="1392865" cy="861237"/>
          </a:xfrm>
          <a:custGeom>
            <a:avLst/>
            <a:gdLst>
              <a:gd name="connsiteX0" fmla="*/ 0 w 1392865"/>
              <a:gd name="connsiteY0" fmla="*/ 0 h 861237"/>
              <a:gd name="connsiteX1" fmla="*/ 244549 w 1392865"/>
              <a:gd name="connsiteY1" fmla="*/ 861237 h 861237"/>
              <a:gd name="connsiteX2" fmla="*/ 1392865 w 1392865"/>
              <a:gd name="connsiteY2" fmla="*/ 861237 h 861237"/>
            </a:gdLst>
            <a:ahLst/>
            <a:cxnLst>
              <a:cxn ang="0">
                <a:pos x="connsiteX0" y="connsiteY0"/>
              </a:cxn>
              <a:cxn ang="0">
                <a:pos x="connsiteX1" y="connsiteY1"/>
              </a:cxn>
              <a:cxn ang="0">
                <a:pos x="connsiteX2" y="connsiteY2"/>
              </a:cxn>
            </a:cxnLst>
            <a:rect l="l" t="t" r="r" b="b"/>
            <a:pathLst>
              <a:path w="1392865" h="861237">
                <a:moveTo>
                  <a:pt x="0" y="0"/>
                </a:moveTo>
                <a:lnTo>
                  <a:pt x="244549" y="861237"/>
                </a:lnTo>
                <a:lnTo>
                  <a:pt x="1392865" y="86123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34" name="Полилиния 33"/>
          <p:cNvSpPr/>
          <p:nvPr/>
        </p:nvSpPr>
        <p:spPr>
          <a:xfrm>
            <a:off x="2962644" y="4912242"/>
            <a:ext cx="1541721" cy="1063256"/>
          </a:xfrm>
          <a:custGeom>
            <a:avLst/>
            <a:gdLst>
              <a:gd name="connsiteX0" fmla="*/ 0 w 1541721"/>
              <a:gd name="connsiteY0" fmla="*/ 0 h 1063256"/>
              <a:gd name="connsiteX1" fmla="*/ 318977 w 1541721"/>
              <a:gd name="connsiteY1" fmla="*/ 1063256 h 1063256"/>
              <a:gd name="connsiteX2" fmla="*/ 1541721 w 1541721"/>
              <a:gd name="connsiteY2" fmla="*/ 1063256 h 1063256"/>
            </a:gdLst>
            <a:ahLst/>
            <a:cxnLst>
              <a:cxn ang="0">
                <a:pos x="connsiteX0" y="connsiteY0"/>
              </a:cxn>
              <a:cxn ang="0">
                <a:pos x="connsiteX1" y="connsiteY1"/>
              </a:cxn>
              <a:cxn ang="0">
                <a:pos x="connsiteX2" y="connsiteY2"/>
              </a:cxn>
            </a:cxnLst>
            <a:rect l="l" t="t" r="r" b="b"/>
            <a:pathLst>
              <a:path w="1541721" h="1063256">
                <a:moveTo>
                  <a:pt x="0" y="0"/>
                </a:moveTo>
                <a:lnTo>
                  <a:pt x="318977" y="1063256"/>
                </a:lnTo>
                <a:lnTo>
                  <a:pt x="1541721" y="106325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35" name="Полилиния 34"/>
          <p:cNvSpPr/>
          <p:nvPr/>
        </p:nvSpPr>
        <p:spPr>
          <a:xfrm>
            <a:off x="2824421" y="4933507"/>
            <a:ext cx="1690577" cy="1509823"/>
          </a:xfrm>
          <a:custGeom>
            <a:avLst/>
            <a:gdLst>
              <a:gd name="connsiteX0" fmla="*/ 0 w 1807535"/>
              <a:gd name="connsiteY0" fmla="*/ 0 h 1509823"/>
              <a:gd name="connsiteX1" fmla="*/ 446567 w 1807535"/>
              <a:gd name="connsiteY1" fmla="*/ 1509823 h 1509823"/>
              <a:gd name="connsiteX2" fmla="*/ 1807535 w 1807535"/>
              <a:gd name="connsiteY2" fmla="*/ 1509823 h 1509823"/>
            </a:gdLst>
            <a:ahLst/>
            <a:cxnLst>
              <a:cxn ang="0">
                <a:pos x="connsiteX0" y="connsiteY0"/>
              </a:cxn>
              <a:cxn ang="0">
                <a:pos x="connsiteX1" y="connsiteY1"/>
              </a:cxn>
              <a:cxn ang="0">
                <a:pos x="connsiteX2" y="connsiteY2"/>
              </a:cxn>
            </a:cxnLst>
            <a:rect l="l" t="t" r="r" b="b"/>
            <a:pathLst>
              <a:path w="1807535" h="1509823">
                <a:moveTo>
                  <a:pt x="0" y="0"/>
                </a:moveTo>
                <a:lnTo>
                  <a:pt x="446567" y="1509823"/>
                </a:lnTo>
                <a:lnTo>
                  <a:pt x="1807535" y="150982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36" name="Rectangle 17"/>
          <p:cNvSpPr>
            <a:spLocks noChangeArrowheads="1"/>
          </p:cNvSpPr>
          <p:nvPr/>
        </p:nvSpPr>
        <p:spPr bwMode="auto">
          <a:xfrm>
            <a:off x="3235048" y="6107556"/>
            <a:ext cx="1347788" cy="304570"/>
          </a:xfrm>
          <a:prstGeom prst="rect">
            <a:avLst/>
          </a:prstGeom>
          <a:noFill/>
          <a:ln w="9525">
            <a:noFill/>
            <a:miter lim="800000"/>
            <a:headEnd/>
            <a:tailEnd/>
          </a:ln>
        </p:spPr>
        <p:txBody>
          <a:bodyPr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dirty="0" err="1">
                <a:solidFill>
                  <a:prstClr val="black"/>
                </a:solidFill>
                <a:latin typeface="Arial" panose="020B0604020202020204" pitchFamily="34" charset="0"/>
                <a:cs typeface="Arial" panose="020B0604020202020204" pitchFamily="34" charset="0"/>
              </a:rPr>
              <a:t>Астровирусы</a:t>
            </a:r>
            <a:endParaRPr lang="en-US" sz="1500" dirty="0">
              <a:solidFill>
                <a:prstClr val="black"/>
              </a:solidFill>
              <a:latin typeface="Arial" panose="020B0604020202020204" pitchFamily="34" charset="0"/>
              <a:cs typeface="Arial" panose="020B0604020202020204" pitchFamily="34" charset="0"/>
            </a:endParaRPr>
          </a:p>
        </p:txBody>
      </p:sp>
      <p:sp>
        <p:nvSpPr>
          <p:cNvPr id="39" name="Rectangle 14"/>
          <p:cNvSpPr>
            <a:spLocks noChangeArrowheads="1"/>
          </p:cNvSpPr>
          <p:nvPr/>
        </p:nvSpPr>
        <p:spPr bwMode="auto">
          <a:xfrm>
            <a:off x="760394" y="5671623"/>
            <a:ext cx="1150937" cy="304570"/>
          </a:xfrm>
          <a:prstGeom prst="rect">
            <a:avLst/>
          </a:prstGeom>
          <a:noFill/>
          <a:ln w="9525">
            <a:noFill/>
            <a:miter lim="800000"/>
            <a:headEnd/>
            <a:tailEnd/>
          </a:ln>
        </p:spPr>
        <p:txBody>
          <a:bodyPr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dirty="0">
                <a:solidFill>
                  <a:prstClr val="black"/>
                </a:solidFill>
                <a:latin typeface="Arial" panose="020B0604020202020204" pitchFamily="34" charset="0"/>
                <a:cs typeface="Arial" panose="020B0604020202020204" pitchFamily="34" charset="0"/>
              </a:rPr>
              <a:t>Бактерии</a:t>
            </a:r>
            <a:endParaRPr lang="en-US" sz="1500" dirty="0">
              <a:solidFill>
                <a:prstClr val="black"/>
              </a:solidFill>
              <a:latin typeface="Arial" panose="020B0604020202020204" pitchFamily="34" charset="0"/>
              <a:cs typeface="Arial" panose="020B0604020202020204" pitchFamily="34" charset="0"/>
            </a:endParaRPr>
          </a:p>
        </p:txBody>
      </p:sp>
      <p:sp>
        <p:nvSpPr>
          <p:cNvPr id="40" name="Полилиния 39"/>
          <p:cNvSpPr/>
          <p:nvPr/>
        </p:nvSpPr>
        <p:spPr>
          <a:xfrm>
            <a:off x="836133" y="4986670"/>
            <a:ext cx="1733107" cy="1010093"/>
          </a:xfrm>
          <a:custGeom>
            <a:avLst/>
            <a:gdLst>
              <a:gd name="connsiteX0" fmla="*/ 1733107 w 1733107"/>
              <a:gd name="connsiteY0" fmla="*/ 0 h 1010093"/>
              <a:gd name="connsiteX1" fmla="*/ 1010093 w 1733107"/>
              <a:gd name="connsiteY1" fmla="*/ 1010093 h 1010093"/>
              <a:gd name="connsiteX2" fmla="*/ 0 w 1733107"/>
              <a:gd name="connsiteY2" fmla="*/ 1010093 h 1010093"/>
            </a:gdLst>
            <a:ahLst/>
            <a:cxnLst>
              <a:cxn ang="0">
                <a:pos x="connsiteX0" y="connsiteY0"/>
              </a:cxn>
              <a:cxn ang="0">
                <a:pos x="connsiteX1" y="connsiteY1"/>
              </a:cxn>
              <a:cxn ang="0">
                <a:pos x="connsiteX2" y="connsiteY2"/>
              </a:cxn>
            </a:cxnLst>
            <a:rect l="l" t="t" r="r" b="b"/>
            <a:pathLst>
              <a:path w="1733107" h="1010093">
                <a:moveTo>
                  <a:pt x="1733107" y="0"/>
                </a:moveTo>
                <a:lnTo>
                  <a:pt x="1010093" y="1010093"/>
                </a:lnTo>
                <a:lnTo>
                  <a:pt x="0" y="101009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latin typeface="Arial" panose="020B0604020202020204" pitchFamily="34" charset="0"/>
              <a:cs typeface="Arial" panose="020B0604020202020204" pitchFamily="34" charset="0"/>
            </a:endParaRPr>
          </a:p>
        </p:txBody>
      </p:sp>
      <p:sp>
        <p:nvSpPr>
          <p:cNvPr id="41" name="Полилиния 40"/>
          <p:cNvSpPr/>
          <p:nvPr/>
        </p:nvSpPr>
        <p:spPr>
          <a:xfrm>
            <a:off x="70588" y="2806995"/>
            <a:ext cx="1573619" cy="1105786"/>
          </a:xfrm>
          <a:custGeom>
            <a:avLst/>
            <a:gdLst>
              <a:gd name="connsiteX0" fmla="*/ 1573619 w 1573619"/>
              <a:gd name="connsiteY0" fmla="*/ 1105786 h 1105786"/>
              <a:gd name="connsiteX1" fmla="*/ 1073889 w 1573619"/>
              <a:gd name="connsiteY1" fmla="*/ 0 h 1105786"/>
              <a:gd name="connsiteX2" fmla="*/ 0 w 1573619"/>
              <a:gd name="connsiteY2" fmla="*/ 0 h 1105786"/>
            </a:gdLst>
            <a:ahLst/>
            <a:cxnLst>
              <a:cxn ang="0">
                <a:pos x="connsiteX0" y="connsiteY0"/>
              </a:cxn>
              <a:cxn ang="0">
                <a:pos x="connsiteX1" y="connsiteY1"/>
              </a:cxn>
              <a:cxn ang="0">
                <a:pos x="connsiteX2" y="connsiteY2"/>
              </a:cxn>
            </a:cxnLst>
            <a:rect l="l" t="t" r="r" b="b"/>
            <a:pathLst>
              <a:path w="1573619" h="1105786">
                <a:moveTo>
                  <a:pt x="1573619" y="1105786"/>
                </a:moveTo>
                <a:lnTo>
                  <a:pt x="1073889" y="0"/>
                </a:lnTo>
                <a:lnTo>
                  <a:pt x="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42" name="Rectangle 12"/>
          <p:cNvSpPr>
            <a:spLocks noChangeArrowheads="1"/>
          </p:cNvSpPr>
          <p:nvPr/>
        </p:nvSpPr>
        <p:spPr bwMode="auto">
          <a:xfrm>
            <a:off x="7372773" y="2736129"/>
            <a:ext cx="1223963" cy="304570"/>
          </a:xfrm>
          <a:prstGeom prst="rect">
            <a:avLst/>
          </a:prstGeom>
          <a:noFill/>
          <a:ln w="9525">
            <a:noFill/>
            <a:miter lim="800000"/>
            <a:headEnd/>
            <a:tailEnd/>
          </a:ln>
        </p:spPr>
        <p:txBody>
          <a:bodyPr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b="1" dirty="0">
                <a:solidFill>
                  <a:srgbClr val="FF0000"/>
                </a:solidFill>
                <a:latin typeface="Arial" panose="020B0604020202020204" pitchFamily="34" charset="0"/>
                <a:cs typeface="Arial" panose="020B0604020202020204" pitchFamily="34" charset="0"/>
              </a:rPr>
              <a:t>Ротавирус</a:t>
            </a:r>
            <a:endParaRPr lang="en-US" sz="1500" b="1" dirty="0">
              <a:solidFill>
                <a:srgbClr val="FF0000"/>
              </a:solidFill>
              <a:latin typeface="Arial" panose="020B0604020202020204" pitchFamily="34" charset="0"/>
              <a:cs typeface="Arial" panose="020B0604020202020204" pitchFamily="34" charset="0"/>
            </a:endParaRPr>
          </a:p>
        </p:txBody>
      </p:sp>
      <p:sp>
        <p:nvSpPr>
          <p:cNvPr id="43" name="Полилиния 42"/>
          <p:cNvSpPr/>
          <p:nvPr/>
        </p:nvSpPr>
        <p:spPr>
          <a:xfrm>
            <a:off x="6762012" y="3065721"/>
            <a:ext cx="1765004" cy="404037"/>
          </a:xfrm>
          <a:custGeom>
            <a:avLst/>
            <a:gdLst>
              <a:gd name="connsiteX0" fmla="*/ 0 w 1765004"/>
              <a:gd name="connsiteY0" fmla="*/ 404037 h 404037"/>
              <a:gd name="connsiteX1" fmla="*/ 712381 w 1765004"/>
              <a:gd name="connsiteY1" fmla="*/ 0 h 404037"/>
              <a:gd name="connsiteX2" fmla="*/ 1765004 w 1765004"/>
              <a:gd name="connsiteY2" fmla="*/ 0 h 404037"/>
            </a:gdLst>
            <a:ahLst/>
            <a:cxnLst>
              <a:cxn ang="0">
                <a:pos x="connsiteX0" y="connsiteY0"/>
              </a:cxn>
              <a:cxn ang="0">
                <a:pos x="connsiteX1" y="connsiteY1"/>
              </a:cxn>
              <a:cxn ang="0">
                <a:pos x="connsiteX2" y="connsiteY2"/>
              </a:cxn>
            </a:cxnLst>
            <a:rect l="l" t="t" r="r" b="b"/>
            <a:pathLst>
              <a:path w="1765004" h="404037">
                <a:moveTo>
                  <a:pt x="0" y="404037"/>
                </a:moveTo>
                <a:lnTo>
                  <a:pt x="712381" y="0"/>
                </a:lnTo>
                <a:lnTo>
                  <a:pt x="1765004"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44" name="Rectangle 16"/>
          <p:cNvSpPr>
            <a:spLocks noChangeArrowheads="1"/>
          </p:cNvSpPr>
          <p:nvPr/>
        </p:nvSpPr>
        <p:spPr bwMode="auto">
          <a:xfrm>
            <a:off x="7694612" y="5271128"/>
            <a:ext cx="1454118" cy="304570"/>
          </a:xfrm>
          <a:prstGeom prst="rect">
            <a:avLst/>
          </a:prstGeom>
          <a:noFill/>
          <a:ln w="9525">
            <a:noFill/>
            <a:miter lim="800000"/>
            <a:headEnd/>
            <a:tailEnd/>
          </a:ln>
        </p:spPr>
        <p:txBody>
          <a:bodyPr wrap="square"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dirty="0">
                <a:solidFill>
                  <a:prstClr val="black"/>
                </a:solidFill>
                <a:latin typeface="Arial" panose="020B0604020202020204" pitchFamily="34" charset="0"/>
                <a:cs typeface="Arial" panose="020B0604020202020204" pitchFamily="34" charset="0"/>
              </a:rPr>
              <a:t>Аденовирусы</a:t>
            </a:r>
            <a:endParaRPr lang="en-US" sz="1500" dirty="0">
              <a:solidFill>
                <a:prstClr val="black"/>
              </a:solidFill>
              <a:latin typeface="Arial" panose="020B0604020202020204" pitchFamily="34" charset="0"/>
              <a:cs typeface="Arial" panose="020B0604020202020204" pitchFamily="34" charset="0"/>
            </a:endParaRPr>
          </a:p>
        </p:txBody>
      </p:sp>
      <p:sp>
        <p:nvSpPr>
          <p:cNvPr id="45" name="Полилиния 44"/>
          <p:cNvSpPr/>
          <p:nvPr/>
        </p:nvSpPr>
        <p:spPr>
          <a:xfrm>
            <a:off x="7541234" y="4724400"/>
            <a:ext cx="1392865" cy="861237"/>
          </a:xfrm>
          <a:custGeom>
            <a:avLst/>
            <a:gdLst>
              <a:gd name="connsiteX0" fmla="*/ 0 w 1392865"/>
              <a:gd name="connsiteY0" fmla="*/ 0 h 861237"/>
              <a:gd name="connsiteX1" fmla="*/ 244549 w 1392865"/>
              <a:gd name="connsiteY1" fmla="*/ 861237 h 861237"/>
              <a:gd name="connsiteX2" fmla="*/ 1392865 w 1392865"/>
              <a:gd name="connsiteY2" fmla="*/ 861237 h 861237"/>
            </a:gdLst>
            <a:ahLst/>
            <a:cxnLst>
              <a:cxn ang="0">
                <a:pos x="connsiteX0" y="connsiteY0"/>
              </a:cxn>
              <a:cxn ang="0">
                <a:pos x="connsiteX1" y="connsiteY1"/>
              </a:cxn>
              <a:cxn ang="0">
                <a:pos x="connsiteX2" y="connsiteY2"/>
              </a:cxn>
            </a:cxnLst>
            <a:rect l="l" t="t" r="r" b="b"/>
            <a:pathLst>
              <a:path w="1392865" h="861237">
                <a:moveTo>
                  <a:pt x="0" y="0"/>
                </a:moveTo>
                <a:lnTo>
                  <a:pt x="244549" y="861237"/>
                </a:lnTo>
                <a:lnTo>
                  <a:pt x="1392865" y="86123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46" name="Rectangle 13"/>
          <p:cNvSpPr>
            <a:spLocks noChangeArrowheads="1"/>
          </p:cNvSpPr>
          <p:nvPr/>
        </p:nvSpPr>
        <p:spPr bwMode="auto">
          <a:xfrm>
            <a:off x="7546942" y="5632993"/>
            <a:ext cx="1614488" cy="304570"/>
          </a:xfrm>
          <a:prstGeom prst="rect">
            <a:avLst/>
          </a:prstGeom>
          <a:noFill/>
          <a:ln w="9525">
            <a:noFill/>
            <a:miter lim="800000"/>
            <a:headEnd/>
            <a:tailEnd/>
          </a:ln>
        </p:spPr>
        <p:txBody>
          <a:bodyPr wrap="square"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dirty="0" err="1">
                <a:solidFill>
                  <a:prstClr val="black"/>
                </a:solidFill>
                <a:latin typeface="Arial" panose="020B0604020202020204" pitchFamily="34" charset="0"/>
                <a:cs typeface="Arial" panose="020B0604020202020204" pitchFamily="34" charset="0"/>
              </a:rPr>
              <a:t>Калицивирусы</a:t>
            </a:r>
            <a:endParaRPr lang="en-US" sz="1500" dirty="0">
              <a:solidFill>
                <a:prstClr val="black"/>
              </a:solidFill>
              <a:latin typeface="Arial" panose="020B0604020202020204" pitchFamily="34" charset="0"/>
              <a:cs typeface="Arial" panose="020B0604020202020204" pitchFamily="34" charset="0"/>
            </a:endParaRPr>
          </a:p>
        </p:txBody>
      </p:sp>
      <p:sp>
        <p:nvSpPr>
          <p:cNvPr id="47" name="Полилиния 46"/>
          <p:cNvSpPr/>
          <p:nvPr/>
        </p:nvSpPr>
        <p:spPr>
          <a:xfrm>
            <a:off x="7365358" y="4915786"/>
            <a:ext cx="1541721" cy="1063256"/>
          </a:xfrm>
          <a:custGeom>
            <a:avLst/>
            <a:gdLst>
              <a:gd name="connsiteX0" fmla="*/ 0 w 1541721"/>
              <a:gd name="connsiteY0" fmla="*/ 0 h 1063256"/>
              <a:gd name="connsiteX1" fmla="*/ 318977 w 1541721"/>
              <a:gd name="connsiteY1" fmla="*/ 1063256 h 1063256"/>
              <a:gd name="connsiteX2" fmla="*/ 1541721 w 1541721"/>
              <a:gd name="connsiteY2" fmla="*/ 1063256 h 1063256"/>
            </a:gdLst>
            <a:ahLst/>
            <a:cxnLst>
              <a:cxn ang="0">
                <a:pos x="connsiteX0" y="connsiteY0"/>
              </a:cxn>
              <a:cxn ang="0">
                <a:pos x="connsiteX1" y="connsiteY1"/>
              </a:cxn>
              <a:cxn ang="0">
                <a:pos x="connsiteX2" y="connsiteY2"/>
              </a:cxn>
            </a:cxnLst>
            <a:rect l="l" t="t" r="r" b="b"/>
            <a:pathLst>
              <a:path w="1541721" h="1063256">
                <a:moveTo>
                  <a:pt x="0" y="0"/>
                </a:moveTo>
                <a:lnTo>
                  <a:pt x="318977" y="1063256"/>
                </a:lnTo>
                <a:lnTo>
                  <a:pt x="1541721" y="106325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48" name="Полилиния 47"/>
          <p:cNvSpPr/>
          <p:nvPr/>
        </p:nvSpPr>
        <p:spPr>
          <a:xfrm>
            <a:off x="7264786" y="4905153"/>
            <a:ext cx="1690577" cy="1509823"/>
          </a:xfrm>
          <a:custGeom>
            <a:avLst/>
            <a:gdLst>
              <a:gd name="connsiteX0" fmla="*/ 0 w 1807535"/>
              <a:gd name="connsiteY0" fmla="*/ 0 h 1509823"/>
              <a:gd name="connsiteX1" fmla="*/ 446567 w 1807535"/>
              <a:gd name="connsiteY1" fmla="*/ 1509823 h 1509823"/>
              <a:gd name="connsiteX2" fmla="*/ 1807535 w 1807535"/>
              <a:gd name="connsiteY2" fmla="*/ 1509823 h 1509823"/>
            </a:gdLst>
            <a:ahLst/>
            <a:cxnLst>
              <a:cxn ang="0">
                <a:pos x="connsiteX0" y="connsiteY0"/>
              </a:cxn>
              <a:cxn ang="0">
                <a:pos x="connsiteX1" y="connsiteY1"/>
              </a:cxn>
              <a:cxn ang="0">
                <a:pos x="connsiteX2" y="connsiteY2"/>
              </a:cxn>
            </a:cxnLst>
            <a:rect l="l" t="t" r="r" b="b"/>
            <a:pathLst>
              <a:path w="1807535" h="1509823">
                <a:moveTo>
                  <a:pt x="0" y="0"/>
                </a:moveTo>
                <a:lnTo>
                  <a:pt x="446567" y="1509823"/>
                </a:lnTo>
                <a:lnTo>
                  <a:pt x="1807535" y="150982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49" name="Rectangle 17"/>
          <p:cNvSpPr>
            <a:spLocks noChangeArrowheads="1"/>
          </p:cNvSpPr>
          <p:nvPr/>
        </p:nvSpPr>
        <p:spPr bwMode="auto">
          <a:xfrm>
            <a:off x="7510312" y="6079202"/>
            <a:ext cx="1709887" cy="304570"/>
          </a:xfrm>
          <a:prstGeom prst="rect">
            <a:avLst/>
          </a:prstGeom>
          <a:noFill/>
          <a:ln w="9525">
            <a:noFill/>
            <a:miter lim="800000"/>
            <a:headEnd/>
            <a:tailEnd/>
          </a:ln>
        </p:spPr>
        <p:txBody>
          <a:bodyPr wrap="square"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dirty="0" err="1">
                <a:solidFill>
                  <a:prstClr val="black"/>
                </a:solidFill>
                <a:latin typeface="Arial" panose="020B0604020202020204" pitchFamily="34" charset="0"/>
                <a:cs typeface="Arial" panose="020B0604020202020204" pitchFamily="34" charset="0"/>
              </a:rPr>
              <a:t>Астровирусы</a:t>
            </a:r>
            <a:endParaRPr lang="en-US" sz="1500" dirty="0">
              <a:solidFill>
                <a:prstClr val="black"/>
              </a:solidFill>
              <a:latin typeface="Arial" panose="020B0604020202020204" pitchFamily="34" charset="0"/>
              <a:cs typeface="Arial" panose="020B0604020202020204" pitchFamily="34" charset="0"/>
            </a:endParaRPr>
          </a:p>
        </p:txBody>
      </p:sp>
      <p:sp>
        <p:nvSpPr>
          <p:cNvPr id="50" name="Rectangle 11"/>
          <p:cNvSpPr>
            <a:spLocks noChangeArrowheads="1"/>
          </p:cNvSpPr>
          <p:nvPr/>
        </p:nvSpPr>
        <p:spPr bwMode="auto">
          <a:xfrm>
            <a:off x="4050708" y="2474764"/>
            <a:ext cx="1371600" cy="304570"/>
          </a:xfrm>
          <a:prstGeom prst="rect">
            <a:avLst/>
          </a:prstGeom>
          <a:noFill/>
          <a:ln w="9525">
            <a:noFill/>
            <a:miter lim="800000"/>
            <a:headEnd/>
            <a:tailEnd/>
          </a:ln>
        </p:spPr>
        <p:txBody>
          <a:bodyPr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dirty="0">
                <a:solidFill>
                  <a:prstClr val="black"/>
                </a:solidFill>
                <a:latin typeface="Arial" panose="020B0604020202020204" pitchFamily="34" charset="0"/>
                <a:cs typeface="Arial" panose="020B0604020202020204" pitchFamily="34" charset="0"/>
              </a:rPr>
              <a:t>Неизвестно</a:t>
            </a:r>
            <a:endParaRPr lang="en-US" sz="1500" dirty="0">
              <a:solidFill>
                <a:prstClr val="black"/>
              </a:solidFill>
              <a:latin typeface="Arial" panose="020B0604020202020204" pitchFamily="34" charset="0"/>
              <a:cs typeface="Arial" panose="020B0604020202020204" pitchFamily="34" charset="0"/>
            </a:endParaRPr>
          </a:p>
        </p:txBody>
      </p:sp>
      <p:sp>
        <p:nvSpPr>
          <p:cNvPr id="51" name="Полилиния 50"/>
          <p:cNvSpPr/>
          <p:nvPr/>
        </p:nvSpPr>
        <p:spPr>
          <a:xfrm>
            <a:off x="4220829" y="2778642"/>
            <a:ext cx="1573619" cy="1105786"/>
          </a:xfrm>
          <a:custGeom>
            <a:avLst/>
            <a:gdLst>
              <a:gd name="connsiteX0" fmla="*/ 1573619 w 1573619"/>
              <a:gd name="connsiteY0" fmla="*/ 1105786 h 1105786"/>
              <a:gd name="connsiteX1" fmla="*/ 1073889 w 1573619"/>
              <a:gd name="connsiteY1" fmla="*/ 0 h 1105786"/>
              <a:gd name="connsiteX2" fmla="*/ 0 w 1573619"/>
              <a:gd name="connsiteY2" fmla="*/ 0 h 1105786"/>
            </a:gdLst>
            <a:ahLst/>
            <a:cxnLst>
              <a:cxn ang="0">
                <a:pos x="connsiteX0" y="connsiteY0"/>
              </a:cxn>
              <a:cxn ang="0">
                <a:pos x="connsiteX1" y="connsiteY1"/>
              </a:cxn>
              <a:cxn ang="0">
                <a:pos x="connsiteX2" y="connsiteY2"/>
              </a:cxn>
            </a:cxnLst>
            <a:rect l="l" t="t" r="r" b="b"/>
            <a:pathLst>
              <a:path w="1573619" h="1105786">
                <a:moveTo>
                  <a:pt x="1573619" y="1105786"/>
                </a:moveTo>
                <a:lnTo>
                  <a:pt x="1073889" y="0"/>
                </a:lnTo>
                <a:lnTo>
                  <a:pt x="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54" name="Rectangle 7"/>
          <p:cNvSpPr>
            <a:spLocks noChangeArrowheads="1"/>
          </p:cNvSpPr>
          <p:nvPr/>
        </p:nvSpPr>
        <p:spPr bwMode="auto">
          <a:xfrm>
            <a:off x="5955064" y="6034016"/>
            <a:ext cx="1436688" cy="269945"/>
          </a:xfrm>
          <a:prstGeom prst="rect">
            <a:avLst/>
          </a:prstGeom>
          <a:noFill/>
          <a:ln w="9525">
            <a:noFill/>
            <a:miter lim="800000"/>
            <a:headEnd/>
            <a:tailEnd/>
          </a:ln>
        </p:spPr>
        <p:txBody>
          <a:bodyPr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lnSpc>
                <a:spcPct val="85000"/>
              </a:lnSpc>
              <a:spcBef>
                <a:spcPct val="50000"/>
              </a:spcBef>
            </a:pPr>
            <a:r>
              <a:rPr lang="en-US" sz="1500" i="1" dirty="0" err="1" smtClean="0">
                <a:solidFill>
                  <a:prstClr val="black"/>
                </a:solidFill>
                <a:latin typeface="Arial" panose="020B0604020202020204" pitchFamily="34" charset="0"/>
                <a:cs typeface="Arial" panose="020B0604020202020204" pitchFamily="34" charset="0"/>
              </a:rPr>
              <a:t>E.coli</a:t>
            </a:r>
            <a:endParaRPr lang="en-US" sz="1500" i="1" dirty="0">
              <a:solidFill>
                <a:prstClr val="black"/>
              </a:solidFill>
              <a:latin typeface="Arial" panose="020B0604020202020204" pitchFamily="34" charset="0"/>
              <a:cs typeface="Arial" panose="020B0604020202020204" pitchFamily="34" charset="0"/>
            </a:endParaRPr>
          </a:p>
        </p:txBody>
      </p:sp>
      <p:sp>
        <p:nvSpPr>
          <p:cNvPr id="55" name="Полилиния 54"/>
          <p:cNvSpPr/>
          <p:nvPr/>
        </p:nvSpPr>
        <p:spPr>
          <a:xfrm>
            <a:off x="5939760" y="4816549"/>
            <a:ext cx="1148317" cy="1477925"/>
          </a:xfrm>
          <a:custGeom>
            <a:avLst/>
            <a:gdLst>
              <a:gd name="connsiteX0" fmla="*/ 0 w 1148317"/>
              <a:gd name="connsiteY0" fmla="*/ 0 h 1477925"/>
              <a:gd name="connsiteX1" fmla="*/ 265814 w 1148317"/>
              <a:gd name="connsiteY1" fmla="*/ 1467293 h 1477925"/>
              <a:gd name="connsiteX2" fmla="*/ 1148317 w 1148317"/>
              <a:gd name="connsiteY2" fmla="*/ 1477925 h 1477925"/>
            </a:gdLst>
            <a:ahLst/>
            <a:cxnLst>
              <a:cxn ang="0">
                <a:pos x="connsiteX0" y="connsiteY0"/>
              </a:cxn>
              <a:cxn ang="0">
                <a:pos x="connsiteX1" y="connsiteY1"/>
              </a:cxn>
              <a:cxn ang="0">
                <a:pos x="connsiteX2" y="connsiteY2"/>
              </a:cxn>
            </a:cxnLst>
            <a:rect l="l" t="t" r="r" b="b"/>
            <a:pathLst>
              <a:path w="1148317" h="1477925">
                <a:moveTo>
                  <a:pt x="0" y="0"/>
                </a:moveTo>
                <a:lnTo>
                  <a:pt x="265814" y="1467293"/>
                </a:lnTo>
                <a:lnTo>
                  <a:pt x="1148317" y="14779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57" name="Rectangle 9"/>
          <p:cNvSpPr>
            <a:spLocks noChangeArrowheads="1"/>
          </p:cNvSpPr>
          <p:nvPr/>
        </p:nvSpPr>
        <p:spPr bwMode="auto">
          <a:xfrm>
            <a:off x="3562200" y="4574327"/>
            <a:ext cx="1519237" cy="466152"/>
          </a:xfrm>
          <a:prstGeom prst="rect">
            <a:avLst/>
          </a:prstGeom>
          <a:noFill/>
          <a:ln w="9525">
            <a:noFill/>
            <a:miter lim="800000"/>
            <a:headEnd/>
            <a:tailEnd/>
          </a:ln>
        </p:spPr>
        <p:txBody>
          <a:bodyPr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lnSpc>
                <a:spcPct val="85000"/>
              </a:lnSpc>
              <a:spcBef>
                <a:spcPct val="50000"/>
              </a:spcBef>
            </a:pPr>
            <a:r>
              <a:rPr lang="ru-RU" sz="1500" dirty="0">
                <a:solidFill>
                  <a:prstClr val="black"/>
                </a:solidFill>
                <a:latin typeface="Arial" panose="020B0604020202020204" pitchFamily="34" charset="0"/>
                <a:cs typeface="Arial" panose="020B0604020202020204" pitchFamily="34" charset="0"/>
              </a:rPr>
              <a:t>Другие бактерии</a:t>
            </a:r>
            <a:endParaRPr lang="en-US" sz="1500" dirty="0">
              <a:solidFill>
                <a:prstClr val="black"/>
              </a:solidFill>
              <a:latin typeface="Arial" panose="020B0604020202020204" pitchFamily="34" charset="0"/>
              <a:cs typeface="Arial" panose="020B0604020202020204" pitchFamily="34" charset="0"/>
            </a:endParaRPr>
          </a:p>
        </p:txBody>
      </p:sp>
      <p:sp>
        <p:nvSpPr>
          <p:cNvPr id="58" name="Полилиния 57"/>
          <p:cNvSpPr/>
          <p:nvPr/>
        </p:nvSpPr>
        <p:spPr>
          <a:xfrm>
            <a:off x="3688836" y="4784651"/>
            <a:ext cx="1828800" cy="212651"/>
          </a:xfrm>
          <a:custGeom>
            <a:avLst/>
            <a:gdLst>
              <a:gd name="connsiteX0" fmla="*/ 1828800 w 1828800"/>
              <a:gd name="connsiteY0" fmla="*/ 0 h 212651"/>
              <a:gd name="connsiteX1" fmla="*/ 1424763 w 1828800"/>
              <a:gd name="connsiteY1" fmla="*/ 212651 h 212651"/>
              <a:gd name="connsiteX2" fmla="*/ 0 w 1828800"/>
              <a:gd name="connsiteY2" fmla="*/ 212651 h 212651"/>
            </a:gdLst>
            <a:ahLst/>
            <a:cxnLst>
              <a:cxn ang="0">
                <a:pos x="connsiteX0" y="connsiteY0"/>
              </a:cxn>
              <a:cxn ang="0">
                <a:pos x="connsiteX1" y="connsiteY1"/>
              </a:cxn>
              <a:cxn ang="0">
                <a:pos x="connsiteX2" y="connsiteY2"/>
              </a:cxn>
            </a:cxnLst>
            <a:rect l="l" t="t" r="r" b="b"/>
            <a:pathLst>
              <a:path w="1828800" h="212651">
                <a:moveTo>
                  <a:pt x="1828800" y="0"/>
                </a:moveTo>
                <a:lnTo>
                  <a:pt x="1424763" y="212651"/>
                </a:lnTo>
                <a:lnTo>
                  <a:pt x="0" y="21265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59" name="Rectangle 8"/>
          <p:cNvSpPr>
            <a:spLocks noChangeArrowheads="1"/>
          </p:cNvSpPr>
          <p:nvPr/>
        </p:nvSpPr>
        <p:spPr bwMode="auto">
          <a:xfrm>
            <a:off x="3887954" y="3566374"/>
            <a:ext cx="1147763" cy="304570"/>
          </a:xfrm>
          <a:prstGeom prst="rect">
            <a:avLst/>
          </a:prstGeom>
          <a:noFill/>
          <a:ln w="9525">
            <a:noFill/>
            <a:miter lim="800000"/>
            <a:headEnd/>
            <a:tailEnd/>
          </a:ln>
        </p:spPr>
        <p:txBody>
          <a:bodyPr lIns="73025" tIns="36512" rIns="73025" bIns="36512">
            <a:spAutoFit/>
          </a:bodyPr>
          <a:lstStyle>
            <a:defPPr>
              <a:defRPr lang="en-US"/>
            </a:defPPr>
            <a:lvl1pPr algn="l" rtl="0" fontAlgn="base">
              <a:spcBef>
                <a:spcPct val="0"/>
              </a:spcBef>
              <a:spcAft>
                <a:spcPct val="0"/>
              </a:spcAft>
              <a:defRPr sz="900" kern="1200">
                <a:solidFill>
                  <a:schemeClr val="tx1"/>
                </a:solidFill>
                <a:latin typeface="Arial Narrow" pitchFamily="34" charset="0"/>
                <a:ea typeface="+mn-ea"/>
                <a:cs typeface="Arial" charset="0"/>
              </a:defRPr>
            </a:lvl1pPr>
            <a:lvl2pPr marL="457200" algn="l" rtl="0" fontAlgn="base">
              <a:spcBef>
                <a:spcPct val="0"/>
              </a:spcBef>
              <a:spcAft>
                <a:spcPct val="0"/>
              </a:spcAft>
              <a:defRPr sz="900" kern="1200">
                <a:solidFill>
                  <a:schemeClr val="tx1"/>
                </a:solidFill>
                <a:latin typeface="Arial Narrow" pitchFamily="34" charset="0"/>
                <a:ea typeface="+mn-ea"/>
                <a:cs typeface="Arial" charset="0"/>
              </a:defRPr>
            </a:lvl2pPr>
            <a:lvl3pPr marL="914400" algn="l" rtl="0" fontAlgn="base">
              <a:spcBef>
                <a:spcPct val="0"/>
              </a:spcBef>
              <a:spcAft>
                <a:spcPct val="0"/>
              </a:spcAft>
              <a:defRPr sz="900" kern="1200">
                <a:solidFill>
                  <a:schemeClr val="tx1"/>
                </a:solidFill>
                <a:latin typeface="Arial Narrow" pitchFamily="34" charset="0"/>
                <a:ea typeface="+mn-ea"/>
                <a:cs typeface="Arial" charset="0"/>
              </a:defRPr>
            </a:lvl3pPr>
            <a:lvl4pPr marL="1371600" algn="l" rtl="0" fontAlgn="base">
              <a:spcBef>
                <a:spcPct val="0"/>
              </a:spcBef>
              <a:spcAft>
                <a:spcPct val="0"/>
              </a:spcAft>
              <a:defRPr sz="900" kern="1200">
                <a:solidFill>
                  <a:schemeClr val="tx1"/>
                </a:solidFill>
                <a:latin typeface="Arial Narrow" pitchFamily="34" charset="0"/>
                <a:ea typeface="+mn-ea"/>
                <a:cs typeface="Arial" charset="0"/>
              </a:defRPr>
            </a:lvl4pPr>
            <a:lvl5pPr marL="1828800" algn="l" rtl="0" fontAlgn="base">
              <a:spcBef>
                <a:spcPct val="0"/>
              </a:spcBef>
              <a:spcAft>
                <a:spcPct val="0"/>
              </a:spcAft>
              <a:defRPr sz="900" kern="1200">
                <a:solidFill>
                  <a:schemeClr val="tx1"/>
                </a:solidFill>
                <a:latin typeface="Arial Narrow" pitchFamily="34" charset="0"/>
                <a:ea typeface="+mn-ea"/>
                <a:cs typeface="Arial" charset="0"/>
              </a:defRPr>
            </a:lvl5pPr>
            <a:lvl6pPr marL="2286000" algn="l" defTabSz="914400" rtl="0" eaLnBrk="1" latinLnBrk="0" hangingPunct="1">
              <a:defRPr sz="900" kern="1200">
                <a:solidFill>
                  <a:schemeClr val="tx1"/>
                </a:solidFill>
                <a:latin typeface="Arial Narrow" pitchFamily="34" charset="0"/>
                <a:ea typeface="+mn-ea"/>
                <a:cs typeface="Arial" charset="0"/>
              </a:defRPr>
            </a:lvl6pPr>
            <a:lvl7pPr marL="2743200" algn="l" defTabSz="914400" rtl="0" eaLnBrk="1" latinLnBrk="0" hangingPunct="1">
              <a:defRPr sz="900" kern="1200">
                <a:solidFill>
                  <a:schemeClr val="tx1"/>
                </a:solidFill>
                <a:latin typeface="Arial Narrow" pitchFamily="34" charset="0"/>
                <a:ea typeface="+mn-ea"/>
                <a:cs typeface="Arial" charset="0"/>
              </a:defRPr>
            </a:lvl7pPr>
            <a:lvl8pPr marL="3200400" algn="l" defTabSz="914400" rtl="0" eaLnBrk="1" latinLnBrk="0" hangingPunct="1">
              <a:defRPr sz="900" kern="1200">
                <a:solidFill>
                  <a:schemeClr val="tx1"/>
                </a:solidFill>
                <a:latin typeface="Arial Narrow" pitchFamily="34" charset="0"/>
                <a:ea typeface="+mn-ea"/>
                <a:cs typeface="Arial" charset="0"/>
              </a:defRPr>
            </a:lvl8pPr>
            <a:lvl9pPr marL="3657600" algn="l" defTabSz="914400" rtl="0" eaLnBrk="1" latinLnBrk="0" hangingPunct="1">
              <a:defRPr sz="900" kern="1200">
                <a:solidFill>
                  <a:schemeClr val="tx1"/>
                </a:solidFill>
                <a:latin typeface="Arial Narrow" pitchFamily="34" charset="0"/>
                <a:ea typeface="+mn-ea"/>
                <a:cs typeface="Arial" charset="0"/>
              </a:defRPr>
            </a:lvl9pPr>
          </a:lstStyle>
          <a:p>
            <a:pPr algn="ctr" defTabSz="585788" eaLnBrk="0" hangingPunct="0">
              <a:spcBef>
                <a:spcPct val="50000"/>
              </a:spcBef>
            </a:pPr>
            <a:r>
              <a:rPr lang="ru-RU" sz="1500" dirty="0">
                <a:solidFill>
                  <a:prstClr val="black"/>
                </a:solidFill>
                <a:latin typeface="Arial" panose="020B0604020202020204" pitchFamily="34" charset="0"/>
                <a:cs typeface="Arial" panose="020B0604020202020204" pitchFamily="34" charset="0"/>
              </a:rPr>
              <a:t>Паразиты</a:t>
            </a:r>
            <a:endParaRPr lang="en-US" sz="1500" dirty="0">
              <a:solidFill>
                <a:prstClr val="black"/>
              </a:solidFill>
              <a:latin typeface="Arial" panose="020B0604020202020204" pitchFamily="34" charset="0"/>
              <a:cs typeface="Arial" panose="020B0604020202020204" pitchFamily="34" charset="0"/>
            </a:endParaRPr>
          </a:p>
        </p:txBody>
      </p:sp>
      <p:sp>
        <p:nvSpPr>
          <p:cNvPr id="60" name="Полилиния 59"/>
          <p:cNvSpPr/>
          <p:nvPr/>
        </p:nvSpPr>
        <p:spPr>
          <a:xfrm>
            <a:off x="3994002" y="3870251"/>
            <a:ext cx="1414131" cy="276447"/>
          </a:xfrm>
          <a:custGeom>
            <a:avLst/>
            <a:gdLst>
              <a:gd name="connsiteX0" fmla="*/ 1414131 w 1414131"/>
              <a:gd name="connsiteY0" fmla="*/ 276447 h 276447"/>
              <a:gd name="connsiteX1" fmla="*/ 999461 w 1414131"/>
              <a:gd name="connsiteY1" fmla="*/ 0 h 276447"/>
              <a:gd name="connsiteX2" fmla="*/ 0 w 1414131"/>
              <a:gd name="connsiteY2" fmla="*/ 0 h 276447"/>
            </a:gdLst>
            <a:ahLst/>
            <a:cxnLst>
              <a:cxn ang="0">
                <a:pos x="connsiteX0" y="connsiteY0"/>
              </a:cxn>
              <a:cxn ang="0">
                <a:pos x="connsiteX1" y="connsiteY1"/>
              </a:cxn>
              <a:cxn ang="0">
                <a:pos x="connsiteX2" y="connsiteY2"/>
              </a:cxn>
            </a:cxnLst>
            <a:rect l="l" t="t" r="r" b="b"/>
            <a:pathLst>
              <a:path w="1414131" h="276447">
                <a:moveTo>
                  <a:pt x="1414131" y="276447"/>
                </a:moveTo>
                <a:lnTo>
                  <a:pt x="999461" y="0"/>
                </a:lnTo>
                <a:lnTo>
                  <a:pt x="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500">
              <a:solidFill>
                <a:prstClr val="black"/>
              </a:solidFill>
              <a:latin typeface="Arial" panose="020B0604020202020204" pitchFamily="34" charset="0"/>
              <a:cs typeface="Arial" panose="020B0604020202020204" pitchFamily="34" charset="0"/>
            </a:endParaRPr>
          </a:p>
        </p:txBody>
      </p:sp>
      <p:sp>
        <p:nvSpPr>
          <p:cNvPr id="53" name="Rectangle 14"/>
          <p:cNvSpPr>
            <a:spLocks noGrp="1" noChangeArrowheads="1"/>
          </p:cNvSpPr>
          <p:nvPr>
            <p:ph type="title"/>
          </p:nvPr>
        </p:nvSpPr>
        <p:spPr>
          <a:xfrm>
            <a:off x="247131" y="505775"/>
            <a:ext cx="8574088" cy="646331"/>
          </a:xfrm>
        </p:spPr>
        <p:txBody>
          <a:bodyPr>
            <a:normAutofit/>
          </a:bodyPr>
          <a:lstStyle/>
          <a:p>
            <a:r>
              <a:rPr lang="ru-RU" sz="2600" b="1" dirty="0" smtClean="0">
                <a:solidFill>
                  <a:srgbClr val="522C84"/>
                </a:solidFill>
                <a:latin typeface="Arial" panose="020B0604020202020204" pitchFamily="34" charset="0"/>
                <a:cs typeface="Arial" panose="020B0604020202020204" pitchFamily="34" charset="0"/>
              </a:rPr>
              <a:t>Бремя РВИ в мире и РФ</a:t>
            </a:r>
            <a:r>
              <a:rPr lang="en-US" sz="2600" b="1" dirty="0" smtClean="0">
                <a:solidFill>
                  <a:srgbClr val="522C84"/>
                </a:solidFill>
                <a:latin typeface="Arial" panose="020B0604020202020204" pitchFamily="34" charset="0"/>
                <a:cs typeface="Arial" panose="020B0604020202020204" pitchFamily="34" charset="0"/>
              </a:rPr>
              <a:t>.</a:t>
            </a:r>
            <a:r>
              <a:rPr lang="ru-RU" sz="2600" b="1" dirty="0" smtClean="0">
                <a:solidFill>
                  <a:srgbClr val="522C84"/>
                </a:solidFill>
                <a:latin typeface="Arial" panose="020B0604020202020204" pitchFamily="34" charset="0"/>
                <a:cs typeface="Arial" panose="020B0604020202020204" pitchFamily="34" charset="0"/>
              </a:rPr>
              <a:t> Глобальное бремя РВИ</a:t>
            </a:r>
            <a:endParaRPr lang="en-US" sz="2600" b="1" dirty="0" smtClean="0">
              <a:solidFill>
                <a:srgbClr val="522C84"/>
              </a:solidFill>
              <a:latin typeface="Arial" panose="020B0604020202020204" pitchFamily="34" charset="0"/>
              <a:cs typeface="Arial" panose="020B0604020202020204" pitchFamily="34" charset="0"/>
            </a:endParaRPr>
          </a:p>
        </p:txBody>
      </p:sp>
      <p:sp>
        <p:nvSpPr>
          <p:cNvPr id="52" name="Rectangle 51"/>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2731288907"/>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4"/>
          <p:cNvSpPr>
            <a:spLocks noGrp="1" noChangeArrowheads="1"/>
          </p:cNvSpPr>
          <p:nvPr>
            <p:ph type="title"/>
          </p:nvPr>
        </p:nvSpPr>
        <p:spPr>
          <a:xfrm>
            <a:off x="247131" y="556575"/>
            <a:ext cx="8574088" cy="646331"/>
          </a:xfrm>
        </p:spPr>
        <p:txBody>
          <a:bodyPr>
            <a:normAutofit fontScale="90000"/>
          </a:bodyPr>
          <a:lstStyle/>
          <a:p>
            <a:r>
              <a:rPr lang="ru-RU" sz="2600" b="1" dirty="0">
                <a:solidFill>
                  <a:srgbClr val="522C84"/>
                </a:solidFill>
                <a:latin typeface="Arial" panose="020B0604020202020204" pitchFamily="34" charset="0"/>
                <a:cs typeface="Arial" panose="020B0604020202020204" pitchFamily="34" charset="0"/>
              </a:rPr>
              <a:t>Бремя РВИ в мире и РФ</a:t>
            </a:r>
            <a:r>
              <a:rPr lang="en-US" sz="2600" b="1" dirty="0">
                <a:solidFill>
                  <a:srgbClr val="522C84"/>
                </a:solidFill>
                <a:latin typeface="Arial" panose="020B0604020202020204" pitchFamily="34" charset="0"/>
                <a:cs typeface="Arial" panose="020B0604020202020204" pitchFamily="34" charset="0"/>
              </a:rPr>
              <a:t>.</a:t>
            </a:r>
            <a:r>
              <a:rPr lang="ru-RU" sz="2600" b="1" dirty="0">
                <a:solidFill>
                  <a:srgbClr val="522C84"/>
                </a:solidFill>
                <a:latin typeface="Arial" panose="020B0604020202020204" pitchFamily="34" charset="0"/>
                <a:cs typeface="Arial" panose="020B0604020202020204" pitchFamily="34" charset="0"/>
              </a:rPr>
              <a:t> </a:t>
            </a:r>
            <a:r>
              <a:rPr lang="ru-RU" sz="2600" b="1" dirty="0" smtClean="0">
                <a:solidFill>
                  <a:srgbClr val="522C84"/>
                </a:solidFill>
                <a:latin typeface="Arial" panose="020B0604020202020204" pitchFamily="34" charset="0"/>
                <a:cs typeface="Arial" panose="020B0604020202020204" pitchFamily="34" charset="0"/>
              </a:rPr>
              <a:t>Данные российских исследований</a:t>
            </a:r>
            <a:endParaRPr lang="en-US" sz="1800" b="1" dirty="0">
              <a:solidFill>
                <a:srgbClr val="522C84"/>
              </a:solidFill>
              <a:latin typeface="Arial" panose="020B0604020202020204" pitchFamily="34" charset="0"/>
              <a:cs typeface="Arial" panose="020B0604020202020204" pitchFamily="34" charset="0"/>
            </a:endParaRPr>
          </a:p>
        </p:txBody>
      </p:sp>
      <p:sp>
        <p:nvSpPr>
          <p:cNvPr id="2" name="Rectangle 1"/>
          <p:cNvSpPr/>
          <p:nvPr/>
        </p:nvSpPr>
        <p:spPr>
          <a:xfrm>
            <a:off x="977900" y="1295485"/>
            <a:ext cx="7137400" cy="830997"/>
          </a:xfrm>
          <a:prstGeom prst="rect">
            <a:avLst/>
          </a:prstGeom>
        </p:spPr>
        <p:txBody>
          <a:bodyPr wrap="square">
            <a:spAutoFit/>
          </a:bodyPr>
          <a:lstStyle/>
          <a:p>
            <a:pPr algn="ctr"/>
            <a:r>
              <a:rPr lang="ru-RU" sz="1600" b="1" dirty="0" smtClean="0">
                <a:solidFill>
                  <a:srgbClr val="522C84"/>
                </a:solidFill>
                <a:latin typeface="Arial" panose="020B0604020202020204" pitchFamily="34" charset="0"/>
                <a:cs typeface="Arial" panose="020B0604020202020204" pitchFamily="34" charset="0"/>
              </a:rPr>
              <a:t>Эпидемиология вирусных кишечных инфекций в РФ, 2005–2007 </a:t>
            </a:r>
            <a:r>
              <a:rPr lang="ru-RU" sz="1600" b="1" dirty="0">
                <a:solidFill>
                  <a:srgbClr val="522C84"/>
                </a:solidFill>
                <a:latin typeface="Arial" panose="020B0604020202020204" pitchFamily="34" charset="0"/>
                <a:cs typeface="Arial" panose="020B0604020202020204" pitchFamily="34" charset="0"/>
              </a:rPr>
              <a:t>гг., </a:t>
            </a:r>
            <a:br>
              <a:rPr lang="ru-RU" sz="1600" b="1" dirty="0">
                <a:solidFill>
                  <a:srgbClr val="522C84"/>
                </a:solidFill>
                <a:latin typeface="Arial" panose="020B0604020202020204" pitchFamily="34" charset="0"/>
                <a:cs typeface="Arial" panose="020B0604020202020204" pitchFamily="34" charset="0"/>
              </a:rPr>
            </a:br>
            <a:r>
              <a:rPr lang="ru-RU" sz="1600" b="1" dirty="0">
                <a:solidFill>
                  <a:srgbClr val="522C84"/>
                </a:solidFill>
                <a:latin typeface="Arial" panose="020B0604020202020204" pitchFamily="34" charset="0"/>
                <a:cs typeface="Arial" panose="020B0604020202020204" pitchFamily="34" charset="0"/>
              </a:rPr>
              <a:t> </a:t>
            </a:r>
            <a:r>
              <a:rPr lang="ru-RU" sz="1600" b="1" dirty="0" smtClean="0">
                <a:solidFill>
                  <a:srgbClr val="522C84"/>
                </a:solidFill>
                <a:latin typeface="Arial" panose="020B0604020202020204" pitchFamily="34" charset="0"/>
                <a:cs typeface="Arial" panose="020B0604020202020204" pitchFamily="34" charset="0"/>
              </a:rPr>
              <a:t>Москва, Санкт-Петербург</a:t>
            </a:r>
            <a:r>
              <a:rPr lang="ru-RU" sz="1600" b="1" dirty="0">
                <a:solidFill>
                  <a:srgbClr val="522C84"/>
                </a:solidFill>
                <a:latin typeface="Arial" panose="020B0604020202020204" pitchFamily="34" charset="0"/>
                <a:cs typeface="Arial" panose="020B0604020202020204" pitchFamily="34" charset="0"/>
              </a:rPr>
              <a:t>, </a:t>
            </a:r>
            <a:r>
              <a:rPr lang="ru-RU" sz="1600" b="1" dirty="0" smtClean="0">
                <a:solidFill>
                  <a:srgbClr val="522C84"/>
                </a:solidFill>
                <a:latin typeface="Arial" panose="020B0604020202020204" pitchFamily="34" charset="0"/>
                <a:cs typeface="Arial" panose="020B0604020202020204" pitchFamily="34" charset="0"/>
              </a:rPr>
              <a:t>Челябинск, Нижний Новгород, Тюмень, Хабаровск, Махачкала, Якутск</a:t>
            </a:r>
            <a:endParaRPr lang="ru-RU" sz="1600" dirty="0"/>
          </a:p>
        </p:txBody>
      </p:sp>
      <p:sp>
        <p:nvSpPr>
          <p:cNvPr id="16" name="Text Box 3"/>
          <p:cNvSpPr txBox="1">
            <a:spLocks noChangeArrowheads="1"/>
          </p:cNvSpPr>
          <p:nvPr/>
        </p:nvSpPr>
        <p:spPr bwMode="auto">
          <a:xfrm>
            <a:off x="-19050" y="6401099"/>
            <a:ext cx="9158288" cy="461665"/>
          </a:xfrm>
          <a:prstGeom prst="rect">
            <a:avLst/>
          </a:prstGeom>
          <a:noFill/>
          <a:ln w="9525">
            <a:noFill/>
            <a:miter lim="800000"/>
            <a:headEnd/>
            <a:tailEnd/>
          </a:ln>
        </p:spPr>
        <p:txBody>
          <a:bodyPr anchor="b">
            <a:spAutoFit/>
          </a:bodyPr>
          <a:lstStyle/>
          <a:p>
            <a:r>
              <a:rPr lang="ru-RU" sz="800" dirty="0" smtClean="0">
                <a:solidFill>
                  <a:prstClr val="black"/>
                </a:solidFill>
                <a:latin typeface="Arial" panose="020B0604020202020204" pitchFamily="34" charset="0"/>
                <a:cs typeface="Arial" panose="020B0604020202020204" pitchFamily="34" charset="0"/>
              </a:rPr>
              <a:t>РВИ – </a:t>
            </a:r>
            <a:r>
              <a:rPr lang="ru-RU" sz="800" dirty="0" err="1" smtClean="0">
                <a:solidFill>
                  <a:prstClr val="black"/>
                </a:solidFill>
                <a:latin typeface="Arial" panose="020B0604020202020204" pitchFamily="34" charset="0"/>
                <a:cs typeface="Arial" panose="020B0604020202020204" pitchFamily="34" charset="0"/>
              </a:rPr>
              <a:t>ротавирусная</a:t>
            </a:r>
            <a:r>
              <a:rPr lang="ru-RU" sz="800" dirty="0" smtClean="0">
                <a:solidFill>
                  <a:prstClr val="black"/>
                </a:solidFill>
                <a:latin typeface="Arial" panose="020B0604020202020204" pitchFamily="34" charset="0"/>
                <a:cs typeface="Arial" panose="020B0604020202020204" pitchFamily="34" charset="0"/>
              </a:rPr>
              <a:t> инфекция, *в 10,3% случаев в сочетании с другим возбудителем (дети </a:t>
            </a:r>
            <a:r>
              <a:rPr lang="en-US" sz="800" dirty="0" smtClean="0">
                <a:solidFill>
                  <a:prstClr val="black"/>
                </a:solidFill>
                <a:latin typeface="Arial" panose="020B0604020202020204" pitchFamily="34" charset="0"/>
                <a:cs typeface="Arial" panose="020B0604020202020204" pitchFamily="34" charset="0"/>
              </a:rPr>
              <a:t>&lt; 5 </a:t>
            </a:r>
            <a:r>
              <a:rPr lang="ru-RU" sz="800" dirty="0" smtClean="0">
                <a:solidFill>
                  <a:prstClr val="black"/>
                </a:solidFill>
                <a:latin typeface="Arial" panose="020B0604020202020204" pitchFamily="34" charset="0"/>
                <a:cs typeface="Arial" panose="020B0604020202020204" pitchFamily="34" charset="0"/>
              </a:rPr>
              <a:t>лет), 9,5% - дети </a:t>
            </a:r>
            <a:r>
              <a:rPr lang="en-US" sz="800" dirty="0" smtClean="0">
                <a:solidFill>
                  <a:prstClr val="black"/>
                </a:solidFill>
                <a:latin typeface="Arial" panose="020B0604020202020204" pitchFamily="34" charset="0"/>
                <a:cs typeface="Arial" panose="020B0604020202020204" pitchFamily="34" charset="0"/>
              </a:rPr>
              <a:t>&lt; 14 </a:t>
            </a:r>
            <a:r>
              <a:rPr lang="ru-RU" sz="800" dirty="0" smtClean="0">
                <a:solidFill>
                  <a:prstClr val="black"/>
                </a:solidFill>
                <a:latin typeface="Arial" panose="020B0604020202020204" pitchFamily="34" charset="0"/>
                <a:cs typeface="Arial" panose="020B0604020202020204" pitchFamily="34" charset="0"/>
              </a:rPr>
              <a:t>лет, **в отношении данного возбудителя тестировались только отрицательные в отношении других возбудителей образцы </a:t>
            </a:r>
          </a:p>
          <a:p>
            <a:pPr marL="228600" indent="-228600">
              <a:buFont typeface="+mj-lt"/>
              <a:buAutoNum type="arabicPeriod"/>
            </a:pPr>
            <a:r>
              <a:rPr lang="en-US" sz="800" dirty="0" err="1" smtClean="0">
                <a:latin typeface="Arial" panose="020B0604020202020204" pitchFamily="34" charset="0"/>
                <a:cs typeface="Arial" panose="020B0604020202020204" pitchFamily="34" charset="0"/>
              </a:rPr>
              <a:t>Podkolzin</a:t>
            </a:r>
            <a:r>
              <a:rPr lang="en-US" sz="800" dirty="0" smtClean="0">
                <a:latin typeface="Arial" panose="020B0604020202020204" pitchFamily="34" charset="0"/>
                <a:cs typeface="Arial" panose="020B0604020202020204" pitchFamily="34" charset="0"/>
              </a:rPr>
              <a:t> AT et al. </a:t>
            </a:r>
            <a:r>
              <a:rPr lang="en-US" sz="800" dirty="0">
                <a:latin typeface="Arial" panose="020B0604020202020204" pitchFamily="34" charset="0"/>
                <a:cs typeface="Arial" panose="020B0604020202020204" pitchFamily="34" charset="0"/>
              </a:rPr>
              <a:t>Hospital-Based Surveillance of Rotavirus and </a:t>
            </a:r>
            <a:r>
              <a:rPr lang="en-US" sz="800" dirty="0" smtClean="0">
                <a:latin typeface="Arial" panose="020B0604020202020204" pitchFamily="34" charset="0"/>
                <a:cs typeface="Arial" panose="020B0604020202020204" pitchFamily="34" charset="0"/>
              </a:rPr>
              <a:t>Other Viral </a:t>
            </a:r>
            <a:r>
              <a:rPr lang="en-US" sz="800" dirty="0">
                <a:latin typeface="Arial" panose="020B0604020202020204" pitchFamily="34" charset="0"/>
                <a:cs typeface="Arial" panose="020B0604020202020204" pitchFamily="34" charset="0"/>
              </a:rPr>
              <a:t>Agents of Diarrhea in Children and Adults </a:t>
            </a:r>
            <a:r>
              <a:rPr lang="en-US" sz="800" dirty="0" smtClean="0">
                <a:latin typeface="Arial" panose="020B0604020202020204" pitchFamily="34" charset="0"/>
                <a:cs typeface="Arial" panose="020B0604020202020204" pitchFamily="34" charset="0"/>
              </a:rPr>
              <a:t>in Russia</a:t>
            </a:r>
            <a:r>
              <a:rPr lang="en-US" sz="800" dirty="0">
                <a:latin typeface="Arial" panose="020B0604020202020204" pitchFamily="34" charset="0"/>
                <a:cs typeface="Arial" panose="020B0604020202020204" pitchFamily="34" charset="0"/>
              </a:rPr>
              <a:t>, </a:t>
            </a:r>
            <a:r>
              <a:rPr lang="en-US" sz="800" dirty="0" smtClean="0">
                <a:latin typeface="Arial" panose="020B0604020202020204" pitchFamily="34" charset="0"/>
                <a:cs typeface="Arial" panose="020B0604020202020204" pitchFamily="34" charset="0"/>
              </a:rPr>
              <a:t>2005–2007. JID 2009;200(1): S228-33.</a:t>
            </a:r>
            <a:endParaRPr lang="en-US" sz="800" dirty="0">
              <a:latin typeface="Arial" panose="020B0604020202020204" pitchFamily="34" charset="0"/>
              <a:cs typeface="Arial" panose="020B060402020202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1868999376"/>
              </p:ext>
            </p:extLst>
          </p:nvPr>
        </p:nvGraphicFramePr>
        <p:xfrm>
          <a:off x="457200" y="2575560"/>
          <a:ext cx="8331199" cy="2966720"/>
        </p:xfrm>
        <a:graphic>
          <a:graphicData uri="http://schemas.openxmlformats.org/drawingml/2006/table">
            <a:tbl>
              <a:tblPr firstRow="1" bandRow="1">
                <a:tableStyleId>{F5AB1C69-6EDB-4FF4-983F-18BD219EF322}</a:tableStyleId>
              </a:tblPr>
              <a:tblGrid>
                <a:gridCol w="2912063">
                  <a:extLst>
                    <a:ext uri="{9D8B030D-6E8A-4147-A177-3AD203B41FA5}">
                      <a16:colId xmlns:a16="http://schemas.microsoft.com/office/drawing/2014/main" xmlns="" val="20000"/>
                    </a:ext>
                  </a:extLst>
                </a:gridCol>
                <a:gridCol w="2709568">
                  <a:extLst>
                    <a:ext uri="{9D8B030D-6E8A-4147-A177-3AD203B41FA5}">
                      <a16:colId xmlns:a16="http://schemas.microsoft.com/office/drawing/2014/main" xmlns="" val="20001"/>
                    </a:ext>
                  </a:extLst>
                </a:gridCol>
                <a:gridCol w="2709568">
                  <a:extLst>
                    <a:ext uri="{9D8B030D-6E8A-4147-A177-3AD203B41FA5}">
                      <a16:colId xmlns:a16="http://schemas.microsoft.com/office/drawing/2014/main" xmlns="" val="20002"/>
                    </a:ext>
                  </a:extLst>
                </a:gridCol>
              </a:tblGrid>
              <a:tr h="370840">
                <a:tc>
                  <a:txBody>
                    <a:bodyPr/>
                    <a:lstStyle/>
                    <a:p>
                      <a:r>
                        <a:rPr lang="ru-RU" dirty="0" smtClean="0">
                          <a:latin typeface="Arial" panose="020B0604020202020204" pitchFamily="34" charset="0"/>
                          <a:cs typeface="Arial" panose="020B0604020202020204" pitchFamily="34" charset="0"/>
                        </a:rPr>
                        <a:t>Возбудитель</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 детей</a:t>
                      </a:r>
                      <a:r>
                        <a:rPr lang="ru-RU" baseline="0"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&lt; 5 </a:t>
                      </a:r>
                      <a:r>
                        <a:rPr lang="ru-RU" baseline="0" dirty="0" smtClean="0">
                          <a:latin typeface="Arial" panose="020B0604020202020204" pitchFamily="34" charset="0"/>
                          <a:cs typeface="Arial" panose="020B0604020202020204" pitchFamily="34" charset="0"/>
                        </a:rPr>
                        <a:t>лет</a:t>
                      </a:r>
                      <a:endParaRPr lang="ru-RU"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latin typeface="Arial" panose="020B0604020202020204" pitchFamily="34" charset="0"/>
                          <a:cs typeface="Arial" panose="020B0604020202020204" pitchFamily="34" charset="0"/>
                        </a:rPr>
                        <a:t>% детей</a:t>
                      </a:r>
                      <a:r>
                        <a:rPr lang="en-US" baseline="0" dirty="0" smtClean="0">
                          <a:latin typeface="Arial" panose="020B0604020202020204" pitchFamily="34" charset="0"/>
                          <a:cs typeface="Arial" panose="020B0604020202020204" pitchFamily="34" charset="0"/>
                        </a:rPr>
                        <a:t> 5-14 </a:t>
                      </a:r>
                      <a:r>
                        <a:rPr lang="ru-RU" baseline="0" dirty="0" smtClean="0">
                          <a:latin typeface="Arial" panose="020B0604020202020204" pitchFamily="34" charset="0"/>
                          <a:cs typeface="Arial" panose="020B0604020202020204" pitchFamily="34" charset="0"/>
                        </a:rPr>
                        <a:t>лет</a:t>
                      </a:r>
                      <a:endParaRPr lang="ru-RU"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370840">
                <a:tc>
                  <a:txBody>
                    <a:bodyPr/>
                    <a:lstStyle/>
                    <a:p>
                      <a:r>
                        <a:rPr lang="ru-RU" dirty="0" err="1" smtClean="0">
                          <a:latin typeface="Arial" panose="020B0604020202020204" pitchFamily="34" charset="0"/>
                          <a:cs typeface="Arial" panose="020B0604020202020204" pitchFamily="34" charset="0"/>
                        </a:rPr>
                        <a:t>Ротавирус</a:t>
                      </a:r>
                      <a:r>
                        <a:rPr lang="ru-RU" dirty="0" smtClean="0">
                          <a:latin typeface="Arial" panose="020B0604020202020204" pitchFamily="34" charset="0"/>
                          <a:cs typeface="Arial" panose="020B0604020202020204" pitchFamily="34" charset="0"/>
                        </a:rPr>
                        <a:t> группа А*</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43,6</a:t>
                      </a:r>
                      <a:endParaRPr lang="ru-RU"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20</a:t>
                      </a:r>
                      <a:r>
                        <a:rPr lang="ru-RU" dirty="0" smtClean="0">
                          <a:latin typeface="Arial" panose="020B0604020202020204" pitchFamily="34" charset="0"/>
                          <a:cs typeface="Arial" panose="020B0604020202020204" pitchFamily="34" charset="0"/>
                        </a:rPr>
                        <a:t>,4</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r h="370840">
                <a:tc>
                  <a:txBody>
                    <a:bodyPr/>
                    <a:lstStyle/>
                    <a:p>
                      <a:r>
                        <a:rPr lang="ru-RU" dirty="0" err="1" smtClean="0">
                          <a:latin typeface="Arial" panose="020B0604020202020204" pitchFamily="34" charset="0"/>
                          <a:cs typeface="Arial" panose="020B0604020202020204" pitchFamily="34" charset="0"/>
                        </a:rPr>
                        <a:t>Норовирус</a:t>
                      </a:r>
                      <a:r>
                        <a:rPr lang="ru-RU" dirty="0" smtClean="0">
                          <a:latin typeface="Arial" panose="020B0604020202020204" pitchFamily="34" charset="0"/>
                          <a:cs typeface="Arial" panose="020B0604020202020204" pitchFamily="34" charset="0"/>
                        </a:rPr>
                        <a:t> 1</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12,0</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12,9</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370840">
                <a:tc>
                  <a:txBody>
                    <a:bodyPr/>
                    <a:lstStyle/>
                    <a:p>
                      <a:r>
                        <a:rPr lang="ru-RU" dirty="0" err="1" smtClean="0">
                          <a:latin typeface="Arial" panose="020B0604020202020204" pitchFamily="34" charset="0"/>
                          <a:cs typeface="Arial" panose="020B0604020202020204" pitchFamily="34" charset="0"/>
                        </a:rPr>
                        <a:t>Норовирус</a:t>
                      </a:r>
                      <a:r>
                        <a:rPr lang="ru-RU" baseline="0" dirty="0" smtClean="0">
                          <a:latin typeface="Arial" panose="020B0604020202020204" pitchFamily="34" charset="0"/>
                          <a:cs typeface="Arial" panose="020B0604020202020204" pitchFamily="34" charset="0"/>
                        </a:rPr>
                        <a:t> 2</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0,5</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1,4</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3"/>
                  </a:ext>
                </a:extLst>
              </a:tr>
              <a:tr h="370840">
                <a:tc>
                  <a:txBody>
                    <a:bodyPr/>
                    <a:lstStyle/>
                    <a:p>
                      <a:r>
                        <a:rPr lang="ru-RU" dirty="0" err="1" smtClean="0">
                          <a:latin typeface="Arial" panose="020B0604020202020204" pitchFamily="34" charset="0"/>
                          <a:cs typeface="Arial" panose="020B0604020202020204" pitchFamily="34" charset="0"/>
                        </a:rPr>
                        <a:t>Астровирус</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1,1</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2,0</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4"/>
                  </a:ext>
                </a:extLst>
              </a:tr>
              <a:tr h="370840">
                <a:tc>
                  <a:txBody>
                    <a:bodyPr/>
                    <a:lstStyle/>
                    <a:p>
                      <a:r>
                        <a:rPr lang="ru-RU" dirty="0" smtClean="0">
                          <a:latin typeface="Arial" panose="020B0604020202020204" pitchFamily="34" charset="0"/>
                          <a:cs typeface="Arial" panose="020B0604020202020204" pitchFamily="34" charset="0"/>
                        </a:rPr>
                        <a:t>Аденовирус</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3,5</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5,3</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5"/>
                  </a:ext>
                </a:extLst>
              </a:tr>
              <a:tr h="370840">
                <a:tc>
                  <a:txBody>
                    <a:bodyPr/>
                    <a:lstStyle/>
                    <a:p>
                      <a:r>
                        <a:rPr lang="ru-RU" dirty="0" err="1" smtClean="0">
                          <a:latin typeface="Arial" panose="020B0604020202020204" pitchFamily="34" charset="0"/>
                          <a:cs typeface="Arial" panose="020B0604020202020204" pitchFamily="34" charset="0"/>
                        </a:rPr>
                        <a:t>Ротавирус</a:t>
                      </a:r>
                      <a:r>
                        <a:rPr lang="ru-RU" dirty="0" smtClean="0">
                          <a:latin typeface="Arial" panose="020B0604020202020204" pitchFamily="34" charset="0"/>
                          <a:cs typeface="Arial" panose="020B0604020202020204" pitchFamily="34" charset="0"/>
                        </a:rPr>
                        <a:t> группа С</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0,1</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1,0</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6"/>
                  </a:ext>
                </a:extLst>
              </a:tr>
              <a:tr h="370840">
                <a:tc>
                  <a:txBody>
                    <a:bodyPr/>
                    <a:lstStyle/>
                    <a:p>
                      <a:r>
                        <a:rPr lang="ru-RU" dirty="0" err="1" smtClean="0">
                          <a:latin typeface="Arial" panose="020B0604020202020204" pitchFamily="34" charset="0"/>
                          <a:cs typeface="Arial" panose="020B0604020202020204" pitchFamily="34" charset="0"/>
                        </a:rPr>
                        <a:t>Саповирус</a:t>
                      </a:r>
                      <a:r>
                        <a:rPr lang="ru-RU" dirty="0" smtClean="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0,5</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1,4</a:t>
                      </a:r>
                      <a:endParaRPr lang="ru-R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7"/>
                  </a:ext>
                </a:extLst>
              </a:tr>
            </a:tbl>
          </a:graphicData>
        </a:graphic>
      </p:graphicFrame>
      <p:sp>
        <p:nvSpPr>
          <p:cNvPr id="22" name="Oval 21"/>
          <p:cNvSpPr/>
          <p:nvPr/>
        </p:nvSpPr>
        <p:spPr>
          <a:xfrm>
            <a:off x="50800" y="2946400"/>
            <a:ext cx="8940800" cy="36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393700" y="2247900"/>
            <a:ext cx="8674100" cy="307777"/>
          </a:xfrm>
          <a:prstGeom prst="rect">
            <a:avLst/>
          </a:prstGeom>
          <a:noFill/>
        </p:spPr>
        <p:txBody>
          <a:bodyPr wrap="square" rtlCol="0">
            <a:spAutoFit/>
          </a:bodyPr>
          <a:lstStyle/>
          <a:p>
            <a:r>
              <a:rPr lang="ru-RU" sz="1400" b="1" dirty="0" smtClean="0">
                <a:latin typeface="Arial" panose="020B0604020202020204" pitchFamily="34" charset="0"/>
                <a:cs typeface="Arial" panose="020B0604020202020204" pitchFamily="34" charset="0"/>
              </a:rPr>
              <a:t>Вирусные возбудители, выделенные у детей, госпитализированных с гастроэнтеритом</a:t>
            </a:r>
            <a:endParaRPr lang="ru-RU" sz="1400" b="1" dirty="0">
              <a:latin typeface="Arial" panose="020B0604020202020204" pitchFamily="34" charset="0"/>
              <a:cs typeface="Arial" panose="020B0604020202020204" pitchFamily="34" charset="0"/>
            </a:endParaRPr>
          </a:p>
        </p:txBody>
      </p:sp>
      <p:sp>
        <p:nvSpPr>
          <p:cNvPr id="9" name="Rectangle 8"/>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custDataLst>
      <p:tags r:id="rId1"/>
    </p:custDataLst>
    <p:extLst>
      <p:ext uri="{BB962C8B-B14F-4D97-AF65-F5344CB8AC3E}">
        <p14:creationId xmlns:p14="http://schemas.microsoft.com/office/powerpoint/2010/main" val="405602219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4"/>
          <p:cNvSpPr>
            <a:spLocks noGrp="1" noChangeArrowheads="1"/>
          </p:cNvSpPr>
          <p:nvPr>
            <p:ph type="title"/>
          </p:nvPr>
        </p:nvSpPr>
        <p:spPr>
          <a:xfrm>
            <a:off x="247131" y="556575"/>
            <a:ext cx="8574088" cy="646331"/>
          </a:xfrm>
        </p:spPr>
        <p:txBody>
          <a:bodyPr>
            <a:normAutofit fontScale="90000"/>
          </a:bodyPr>
          <a:lstStyle/>
          <a:p>
            <a:r>
              <a:rPr lang="ru-RU" sz="2600" b="1" dirty="0">
                <a:solidFill>
                  <a:srgbClr val="522C84"/>
                </a:solidFill>
                <a:latin typeface="Arial" panose="020B0604020202020204" pitchFamily="34" charset="0"/>
                <a:cs typeface="Arial" panose="020B0604020202020204" pitchFamily="34" charset="0"/>
              </a:rPr>
              <a:t>Бремя РВИ в мире и РФ</a:t>
            </a:r>
            <a:r>
              <a:rPr lang="en-US" sz="2600" b="1" dirty="0">
                <a:solidFill>
                  <a:srgbClr val="522C84"/>
                </a:solidFill>
                <a:latin typeface="Arial" panose="020B0604020202020204" pitchFamily="34" charset="0"/>
                <a:cs typeface="Arial" panose="020B0604020202020204" pitchFamily="34" charset="0"/>
              </a:rPr>
              <a:t>.</a:t>
            </a:r>
            <a:r>
              <a:rPr lang="ru-RU" sz="2600" b="1" dirty="0">
                <a:solidFill>
                  <a:srgbClr val="522C84"/>
                </a:solidFill>
                <a:latin typeface="Arial" panose="020B0604020202020204" pitchFamily="34" charset="0"/>
                <a:cs typeface="Arial" panose="020B0604020202020204" pitchFamily="34" charset="0"/>
              </a:rPr>
              <a:t> </a:t>
            </a:r>
            <a:r>
              <a:rPr lang="ru-RU" sz="2600" b="1" dirty="0" smtClean="0">
                <a:solidFill>
                  <a:srgbClr val="522C84"/>
                </a:solidFill>
                <a:latin typeface="Arial" panose="020B0604020202020204" pitchFamily="34" charset="0"/>
                <a:cs typeface="Arial" panose="020B0604020202020204" pitchFamily="34" charset="0"/>
              </a:rPr>
              <a:t>Данные российских исследований</a:t>
            </a:r>
            <a:endParaRPr lang="en-US" sz="1800" b="1" dirty="0">
              <a:solidFill>
                <a:srgbClr val="522C84"/>
              </a:solidFill>
              <a:latin typeface="Arial" panose="020B0604020202020204" pitchFamily="34" charset="0"/>
              <a:cs typeface="Arial" panose="020B0604020202020204" pitchFamily="34" charset="0"/>
            </a:endParaRPr>
          </a:p>
        </p:txBody>
      </p:sp>
      <p:sp>
        <p:nvSpPr>
          <p:cNvPr id="5" name="Content Placeholder 3"/>
          <p:cNvSpPr>
            <a:spLocks noGrp="1"/>
          </p:cNvSpPr>
          <p:nvPr>
            <p:ph sz="quarter" idx="10"/>
          </p:nvPr>
        </p:nvSpPr>
        <p:spPr>
          <a:xfrm>
            <a:off x="2224088" y="2349500"/>
            <a:ext cx="8674100" cy="558800"/>
          </a:xfrm>
        </p:spPr>
        <p:txBody>
          <a:bodyPr>
            <a:normAutofit/>
          </a:bodyPr>
          <a:lstStyle/>
          <a:p>
            <a:pPr marL="0" indent="0">
              <a:buNone/>
            </a:pPr>
            <a:r>
              <a:rPr lang="ru-RU" sz="2800" dirty="0" smtClean="0">
                <a:latin typeface="Arial" panose="020B0604020202020204" pitchFamily="34" charset="0"/>
                <a:cs typeface="Arial" panose="020B0604020202020204" pitchFamily="34" charset="0"/>
              </a:rPr>
              <a:t>госпитализированных детей</a:t>
            </a:r>
            <a:endParaRPr lang="ru-RU" sz="2800" dirty="0">
              <a:latin typeface="Arial" panose="020B0604020202020204" pitchFamily="34" charset="0"/>
              <a:cs typeface="Arial" panose="020B0604020202020204" pitchFamily="34" charset="0"/>
            </a:endParaRPr>
          </a:p>
        </p:txBody>
      </p:sp>
      <p:sp>
        <p:nvSpPr>
          <p:cNvPr id="2" name="Rectangle 1"/>
          <p:cNvSpPr/>
          <p:nvPr/>
        </p:nvSpPr>
        <p:spPr>
          <a:xfrm>
            <a:off x="977900" y="1295485"/>
            <a:ext cx="7137400" cy="830997"/>
          </a:xfrm>
          <a:prstGeom prst="rect">
            <a:avLst/>
          </a:prstGeom>
        </p:spPr>
        <p:txBody>
          <a:bodyPr wrap="square">
            <a:spAutoFit/>
          </a:bodyPr>
          <a:lstStyle/>
          <a:p>
            <a:pPr algn="ctr"/>
            <a:r>
              <a:rPr lang="ru-RU" sz="1600" b="1" dirty="0">
                <a:solidFill>
                  <a:srgbClr val="522C84"/>
                </a:solidFill>
                <a:latin typeface="Arial" panose="020B0604020202020204" pitchFamily="34" charset="0"/>
                <a:cs typeface="Arial" panose="020B0604020202020204" pitchFamily="34" charset="0"/>
              </a:rPr>
              <a:t>Исследование этиологической структуры и особенностей течения вирусных диарей у госпитализированных детей в 2009–2013 гг., </a:t>
            </a:r>
            <a:br>
              <a:rPr lang="ru-RU" sz="1600" b="1" dirty="0">
                <a:solidFill>
                  <a:srgbClr val="522C84"/>
                </a:solidFill>
                <a:latin typeface="Arial" panose="020B0604020202020204" pitchFamily="34" charset="0"/>
                <a:cs typeface="Arial" panose="020B0604020202020204" pitchFamily="34" charset="0"/>
              </a:rPr>
            </a:br>
            <a:r>
              <a:rPr lang="ru-RU" sz="1600" b="1" dirty="0">
                <a:solidFill>
                  <a:srgbClr val="522C84"/>
                </a:solidFill>
                <a:latin typeface="Arial" panose="020B0604020202020204" pitchFamily="34" charset="0"/>
                <a:cs typeface="Arial" panose="020B0604020202020204" pitchFamily="34" charset="0"/>
              </a:rPr>
              <a:t> НИИДИ ФМБА России, Санкт-Петербург, Россия</a:t>
            </a:r>
            <a:endParaRPr lang="ru-RU" sz="1600" dirty="0"/>
          </a:p>
        </p:txBody>
      </p:sp>
      <p:sp>
        <p:nvSpPr>
          <p:cNvPr id="3" name="Oval 2"/>
          <p:cNvSpPr/>
          <p:nvPr/>
        </p:nvSpPr>
        <p:spPr>
          <a:xfrm>
            <a:off x="393700" y="2260600"/>
            <a:ext cx="1638300" cy="8382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schemeClr val="tx1"/>
                </a:solidFill>
                <a:latin typeface="Arial" panose="020B0604020202020204" pitchFamily="34" charset="0"/>
                <a:cs typeface="Arial" panose="020B0604020202020204" pitchFamily="34" charset="0"/>
              </a:rPr>
              <a:t>5535</a:t>
            </a:r>
            <a:endParaRPr lang="ru-RU" sz="3200" dirty="0">
              <a:solidFill>
                <a:schemeClr val="tx1"/>
              </a:solidFill>
              <a:latin typeface="Arial" panose="020B0604020202020204" pitchFamily="34" charset="0"/>
              <a:cs typeface="Arial" panose="020B0604020202020204" pitchFamily="34" charset="0"/>
            </a:endParaRPr>
          </a:p>
        </p:txBody>
      </p:sp>
      <p:sp>
        <p:nvSpPr>
          <p:cNvPr id="9" name="Oval 8"/>
          <p:cNvSpPr/>
          <p:nvPr/>
        </p:nvSpPr>
        <p:spPr>
          <a:xfrm>
            <a:off x="393700" y="3175000"/>
            <a:ext cx="2057400" cy="8382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300" dirty="0">
                <a:solidFill>
                  <a:schemeClr val="tx1"/>
                </a:solidFill>
                <a:latin typeface="Arial" panose="020B0604020202020204" pitchFamily="34" charset="0"/>
                <a:cs typeface="Arial" panose="020B0604020202020204" pitchFamily="34" charset="0"/>
              </a:rPr>
              <a:t>3241 (59,8%)</a:t>
            </a:r>
          </a:p>
        </p:txBody>
      </p:sp>
      <p:sp>
        <p:nvSpPr>
          <p:cNvPr id="10" name="Oval 9"/>
          <p:cNvSpPr/>
          <p:nvPr/>
        </p:nvSpPr>
        <p:spPr>
          <a:xfrm>
            <a:off x="393700" y="4102100"/>
            <a:ext cx="2247900" cy="8382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chemeClr val="tx1"/>
                </a:solidFill>
                <a:latin typeface="Arial" panose="020B0604020202020204" pitchFamily="34" charset="0"/>
                <a:cs typeface="Arial" panose="020B0604020202020204" pitchFamily="34" charset="0"/>
              </a:rPr>
              <a:t>77,35%</a:t>
            </a:r>
          </a:p>
        </p:txBody>
      </p:sp>
      <p:sp>
        <p:nvSpPr>
          <p:cNvPr id="13" name="Content Placeholder 3"/>
          <p:cNvSpPr>
            <a:spLocks noGrp="1"/>
          </p:cNvSpPr>
          <p:nvPr>
            <p:ph sz="quarter" idx="10"/>
          </p:nvPr>
        </p:nvSpPr>
        <p:spPr>
          <a:xfrm>
            <a:off x="2541588" y="3302000"/>
            <a:ext cx="8674100" cy="558800"/>
          </a:xfrm>
        </p:spPr>
        <p:txBody>
          <a:bodyPr>
            <a:normAutofit/>
          </a:bodyPr>
          <a:lstStyle/>
          <a:p>
            <a:pPr marL="0" indent="0">
              <a:buNone/>
            </a:pPr>
            <a:r>
              <a:rPr lang="ru-RU" sz="2400" dirty="0" smtClean="0">
                <a:latin typeface="Arial" panose="020B0604020202020204" pitchFamily="34" charset="0"/>
                <a:cs typeface="Arial" panose="020B0604020202020204" pitchFamily="34" charset="0"/>
              </a:rPr>
              <a:t>случай с верифицированным возбудителем</a:t>
            </a:r>
            <a:endParaRPr lang="ru-RU" sz="2400" dirty="0">
              <a:latin typeface="Arial" panose="020B0604020202020204" pitchFamily="34" charset="0"/>
              <a:cs typeface="Arial" panose="020B0604020202020204" pitchFamily="34" charset="0"/>
            </a:endParaRPr>
          </a:p>
        </p:txBody>
      </p:sp>
      <p:sp>
        <p:nvSpPr>
          <p:cNvPr id="14" name="Content Placeholder 3"/>
          <p:cNvSpPr>
            <a:spLocks noGrp="1"/>
          </p:cNvSpPr>
          <p:nvPr>
            <p:ph sz="quarter" idx="10"/>
          </p:nvPr>
        </p:nvSpPr>
        <p:spPr>
          <a:xfrm>
            <a:off x="2693988" y="4254500"/>
            <a:ext cx="8674100" cy="558800"/>
          </a:xfrm>
        </p:spPr>
        <p:txBody>
          <a:bodyPr>
            <a:normAutofit/>
          </a:bodyPr>
          <a:lstStyle/>
          <a:p>
            <a:pPr marL="0" indent="0">
              <a:buNone/>
            </a:pPr>
            <a:r>
              <a:rPr lang="ru-RU" sz="2800" dirty="0" smtClean="0">
                <a:latin typeface="Arial" panose="020B0604020202020204" pitchFamily="34" charset="0"/>
                <a:cs typeface="Arial" panose="020B0604020202020204" pitchFamily="34" charset="0"/>
              </a:rPr>
              <a:t>ОКИ вирусной этиологии</a:t>
            </a:r>
            <a:endParaRPr lang="ru-RU" sz="2800" dirty="0">
              <a:latin typeface="Arial" panose="020B0604020202020204" pitchFamily="34" charset="0"/>
              <a:cs typeface="Arial" panose="020B0604020202020204" pitchFamily="34" charset="0"/>
            </a:endParaRPr>
          </a:p>
        </p:txBody>
      </p:sp>
      <p:sp>
        <p:nvSpPr>
          <p:cNvPr id="15" name="Content Placeholder 3"/>
          <p:cNvSpPr>
            <a:spLocks noGrp="1"/>
          </p:cNvSpPr>
          <p:nvPr>
            <p:ph sz="quarter" idx="10"/>
          </p:nvPr>
        </p:nvSpPr>
        <p:spPr>
          <a:xfrm>
            <a:off x="4103688" y="5181600"/>
            <a:ext cx="8674100" cy="558800"/>
          </a:xfrm>
        </p:spPr>
        <p:txBody>
          <a:bodyPr>
            <a:noAutofit/>
          </a:bodyPr>
          <a:lstStyle/>
          <a:p>
            <a:pPr marL="0" indent="0">
              <a:buNone/>
            </a:pPr>
            <a:r>
              <a:rPr lang="ru-RU" dirty="0" err="1">
                <a:latin typeface="Arial" panose="020B0604020202020204" pitchFamily="34" charset="0"/>
                <a:cs typeface="Arial" panose="020B0604020202020204" pitchFamily="34" charset="0"/>
              </a:rPr>
              <a:t>р</a:t>
            </a:r>
            <a:r>
              <a:rPr lang="ru-RU" dirty="0" err="1" smtClean="0">
                <a:latin typeface="Arial" panose="020B0604020202020204" pitchFamily="34" charset="0"/>
                <a:cs typeface="Arial" panose="020B0604020202020204" pitchFamily="34" charset="0"/>
              </a:rPr>
              <a:t>отавирусных</a:t>
            </a:r>
            <a:r>
              <a:rPr lang="ru-RU" dirty="0" smtClean="0">
                <a:latin typeface="Arial" panose="020B0604020202020204" pitchFamily="34" charset="0"/>
                <a:cs typeface="Arial" panose="020B0604020202020204" pitchFamily="34" charset="0"/>
              </a:rPr>
              <a:t> ОКИ</a:t>
            </a:r>
            <a:endParaRPr lang="ru-RU" dirty="0">
              <a:latin typeface="Arial" panose="020B0604020202020204" pitchFamily="34" charset="0"/>
              <a:cs typeface="Arial" panose="020B0604020202020204" pitchFamily="34" charset="0"/>
            </a:endParaRPr>
          </a:p>
        </p:txBody>
      </p:sp>
      <p:sp>
        <p:nvSpPr>
          <p:cNvPr id="16" name="Text Box 3"/>
          <p:cNvSpPr txBox="1">
            <a:spLocks noChangeArrowheads="1"/>
          </p:cNvSpPr>
          <p:nvPr/>
        </p:nvSpPr>
        <p:spPr bwMode="auto">
          <a:xfrm>
            <a:off x="-19050" y="6524210"/>
            <a:ext cx="9158288" cy="338554"/>
          </a:xfrm>
          <a:prstGeom prst="rect">
            <a:avLst/>
          </a:prstGeom>
          <a:noFill/>
          <a:ln w="9525">
            <a:noFill/>
            <a:miter lim="800000"/>
            <a:headEnd/>
            <a:tailEnd/>
          </a:ln>
        </p:spPr>
        <p:txBody>
          <a:bodyPr anchor="b">
            <a:spAutoFit/>
          </a:bodyPr>
          <a:lstStyle/>
          <a:p>
            <a:r>
              <a:rPr lang="ru-RU" sz="800" dirty="0" smtClean="0">
                <a:solidFill>
                  <a:prstClr val="black"/>
                </a:solidFill>
                <a:latin typeface="Arial" panose="020B0604020202020204" pitchFamily="34" charset="0"/>
                <a:cs typeface="Arial" panose="020B0604020202020204" pitchFamily="34" charset="0"/>
              </a:rPr>
              <a:t>РВИ – </a:t>
            </a:r>
            <a:r>
              <a:rPr lang="ru-RU" sz="800" dirty="0" err="1" smtClean="0">
                <a:solidFill>
                  <a:prstClr val="black"/>
                </a:solidFill>
                <a:latin typeface="Arial" panose="020B0604020202020204" pitchFamily="34" charset="0"/>
                <a:cs typeface="Arial" panose="020B0604020202020204" pitchFamily="34" charset="0"/>
              </a:rPr>
              <a:t>ротавирусная</a:t>
            </a:r>
            <a:r>
              <a:rPr lang="ru-RU" sz="800" dirty="0" smtClean="0">
                <a:solidFill>
                  <a:prstClr val="black"/>
                </a:solidFill>
                <a:latin typeface="Arial" panose="020B0604020202020204" pitchFamily="34" charset="0"/>
                <a:cs typeface="Arial" panose="020B0604020202020204" pitchFamily="34" charset="0"/>
              </a:rPr>
              <a:t> инфекция, ОКИ – острые кишечные инфекции</a:t>
            </a:r>
          </a:p>
          <a:p>
            <a:pPr marL="228600" indent="-228600">
              <a:buFont typeface="+mj-lt"/>
              <a:buAutoNum type="arabicPeriod"/>
            </a:pPr>
            <a:r>
              <a:rPr lang="ru-RU" sz="800" dirty="0" smtClean="0">
                <a:latin typeface="Arial" panose="020B0604020202020204" pitchFamily="34" charset="0"/>
                <a:cs typeface="Arial" panose="020B0604020202020204" pitchFamily="34" charset="0"/>
              </a:rPr>
              <a:t>Лукьянова А.М. с </a:t>
            </a:r>
            <a:r>
              <a:rPr lang="ru-RU" sz="800" dirty="0" err="1" smtClean="0">
                <a:latin typeface="Arial" panose="020B0604020202020204" pitchFamily="34" charset="0"/>
                <a:cs typeface="Arial" panose="020B0604020202020204" pitchFamily="34" charset="0"/>
              </a:rPr>
              <a:t>соавт</a:t>
            </a:r>
            <a:r>
              <a:rPr lang="ru-RU" sz="800" dirty="0" smtClean="0">
                <a:latin typeface="Arial" panose="020B0604020202020204" pitchFamily="34" charset="0"/>
                <a:cs typeface="Arial" panose="020B0604020202020204" pitchFamily="34" charset="0"/>
              </a:rPr>
              <a:t>. Клинико-эпидемиологическая характеристика вирусных диарей у детей. Журнал </a:t>
            </a:r>
            <a:r>
              <a:rPr lang="ru-RU" sz="800" dirty="0" err="1" smtClean="0">
                <a:latin typeface="Arial" panose="020B0604020202020204" pitchFamily="34" charset="0"/>
                <a:cs typeface="Arial" panose="020B0604020202020204" pitchFamily="34" charset="0"/>
              </a:rPr>
              <a:t>Инфектологии</a:t>
            </a:r>
            <a:r>
              <a:rPr lang="ru-RU" sz="800" dirty="0" smtClean="0">
                <a:latin typeface="Arial" panose="020B0604020202020204" pitchFamily="34" charset="0"/>
                <a:cs typeface="Arial" panose="020B0604020202020204" pitchFamily="34" charset="0"/>
              </a:rPr>
              <a:t>. 2014;6(1): 60-6.</a:t>
            </a:r>
            <a:endParaRPr lang="en-US" sz="800" dirty="0">
              <a:latin typeface="Arial" panose="020B0604020202020204" pitchFamily="34" charset="0"/>
              <a:cs typeface="Arial" panose="020B0604020202020204" pitchFamily="34" charset="0"/>
            </a:endParaRPr>
          </a:p>
        </p:txBody>
      </p:sp>
      <p:sp>
        <p:nvSpPr>
          <p:cNvPr id="17" name="Rectangle 16"/>
          <p:cNvSpPr/>
          <p:nvPr/>
        </p:nvSpPr>
        <p:spPr>
          <a:xfrm>
            <a:off x="7116030" y="6631468"/>
            <a:ext cx="2040943" cy="253916"/>
          </a:xfrm>
          <a:prstGeom prst="rect">
            <a:avLst/>
          </a:prstGeom>
        </p:spPr>
        <p:txBody>
          <a:bodyPr wrap="none">
            <a:spAutoFit/>
          </a:bodyPr>
          <a:lstStyle/>
          <a:p>
            <a:r>
              <a:rPr lang="en-US" sz="1050" dirty="0" smtClean="0">
                <a:latin typeface="Arial" panose="020B0604020202020204" pitchFamily="34" charset="0"/>
                <a:cs typeface="Arial" panose="020B0604020202020204" pitchFamily="34" charset="0"/>
              </a:rPr>
              <a:t>VACC-</a:t>
            </a:r>
            <a:r>
              <a:rPr lang="en-US" sz="1050" dirty="0">
                <a:latin typeface="Arial" panose="020B0604020202020204" pitchFamily="34" charset="0"/>
                <a:cs typeface="Arial" panose="020B0604020202020204" pitchFamily="34" charset="0"/>
              </a:rPr>
              <a:t>1208421</a:t>
            </a:r>
            <a:r>
              <a:rPr lang="en-US" sz="1050" dirty="0" smtClean="0">
                <a:latin typeface="Arial" panose="020B0604020202020204" pitchFamily="34" charset="0"/>
                <a:cs typeface="Arial" panose="020B0604020202020204" pitchFamily="34" charset="0"/>
              </a:rPr>
              <a:t>-0000</a:t>
            </a:r>
            <a:r>
              <a:rPr lang="ru-RU" sz="1050" dirty="0">
                <a:latin typeface="Arial" panose="020B0604020202020204" pitchFamily="34" charset="0"/>
                <a:cs typeface="Arial" panose="020B0604020202020204" pitchFamily="34" charset="0"/>
              </a:rPr>
              <a:t>; 01.2017</a:t>
            </a:r>
          </a:p>
        </p:txBody>
      </p:sp>
      <p:sp>
        <p:nvSpPr>
          <p:cNvPr id="18" name="Oval 17"/>
          <p:cNvSpPr/>
          <p:nvPr/>
        </p:nvSpPr>
        <p:spPr>
          <a:xfrm>
            <a:off x="393700" y="5132792"/>
            <a:ext cx="3695700" cy="838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900" kern="1200">
                <a:solidFill>
                  <a:schemeClr val="lt1"/>
                </a:solidFill>
                <a:latin typeface="+mn-lt"/>
                <a:ea typeface="+mn-ea"/>
                <a:cs typeface="+mn-cs"/>
              </a:defRPr>
            </a:lvl1pPr>
            <a:lvl2pPr marL="457200" algn="l" rtl="0" fontAlgn="base">
              <a:spcBef>
                <a:spcPct val="0"/>
              </a:spcBef>
              <a:spcAft>
                <a:spcPct val="0"/>
              </a:spcAft>
              <a:defRPr sz="900" kern="1200">
                <a:solidFill>
                  <a:schemeClr val="lt1"/>
                </a:solidFill>
                <a:latin typeface="+mn-lt"/>
                <a:ea typeface="+mn-ea"/>
                <a:cs typeface="+mn-cs"/>
              </a:defRPr>
            </a:lvl2pPr>
            <a:lvl3pPr marL="914400" algn="l" rtl="0" fontAlgn="base">
              <a:spcBef>
                <a:spcPct val="0"/>
              </a:spcBef>
              <a:spcAft>
                <a:spcPct val="0"/>
              </a:spcAft>
              <a:defRPr sz="900" kern="1200">
                <a:solidFill>
                  <a:schemeClr val="lt1"/>
                </a:solidFill>
                <a:latin typeface="+mn-lt"/>
                <a:ea typeface="+mn-ea"/>
                <a:cs typeface="+mn-cs"/>
              </a:defRPr>
            </a:lvl3pPr>
            <a:lvl4pPr marL="1371600" algn="l" rtl="0" fontAlgn="base">
              <a:spcBef>
                <a:spcPct val="0"/>
              </a:spcBef>
              <a:spcAft>
                <a:spcPct val="0"/>
              </a:spcAft>
              <a:defRPr sz="900" kern="1200">
                <a:solidFill>
                  <a:schemeClr val="lt1"/>
                </a:solidFill>
                <a:latin typeface="+mn-lt"/>
                <a:ea typeface="+mn-ea"/>
                <a:cs typeface="+mn-cs"/>
              </a:defRPr>
            </a:lvl4pPr>
            <a:lvl5pPr marL="1828800" algn="l" rtl="0" fontAlgn="base">
              <a:spcBef>
                <a:spcPct val="0"/>
              </a:spcBef>
              <a:spcAft>
                <a:spcPct val="0"/>
              </a:spcAft>
              <a:defRPr sz="900" kern="1200">
                <a:solidFill>
                  <a:schemeClr val="lt1"/>
                </a:solidFill>
                <a:latin typeface="+mn-lt"/>
                <a:ea typeface="+mn-ea"/>
                <a:cs typeface="+mn-cs"/>
              </a:defRPr>
            </a:lvl5pPr>
            <a:lvl6pPr marL="2286000" algn="l" defTabSz="914400" rtl="0" eaLnBrk="1" latinLnBrk="0" hangingPunct="1">
              <a:defRPr sz="900" kern="1200">
                <a:solidFill>
                  <a:schemeClr val="lt1"/>
                </a:solidFill>
                <a:latin typeface="+mn-lt"/>
                <a:ea typeface="+mn-ea"/>
                <a:cs typeface="+mn-cs"/>
              </a:defRPr>
            </a:lvl6pPr>
            <a:lvl7pPr marL="2743200" algn="l" defTabSz="914400" rtl="0" eaLnBrk="1" latinLnBrk="0" hangingPunct="1">
              <a:defRPr sz="900" kern="1200">
                <a:solidFill>
                  <a:schemeClr val="lt1"/>
                </a:solidFill>
                <a:latin typeface="+mn-lt"/>
                <a:ea typeface="+mn-ea"/>
                <a:cs typeface="+mn-cs"/>
              </a:defRPr>
            </a:lvl7pPr>
            <a:lvl8pPr marL="3200400" algn="l" defTabSz="914400" rtl="0" eaLnBrk="1" latinLnBrk="0" hangingPunct="1">
              <a:defRPr sz="900" kern="1200">
                <a:solidFill>
                  <a:schemeClr val="lt1"/>
                </a:solidFill>
                <a:latin typeface="+mn-lt"/>
                <a:ea typeface="+mn-ea"/>
                <a:cs typeface="+mn-cs"/>
              </a:defRPr>
            </a:lvl8pPr>
            <a:lvl9pPr marL="3657600" algn="l" defTabSz="914400" rtl="0" eaLnBrk="1" latinLnBrk="0" hangingPunct="1">
              <a:defRPr sz="900" kern="1200">
                <a:solidFill>
                  <a:schemeClr val="lt1"/>
                </a:solidFill>
                <a:latin typeface="+mn-lt"/>
                <a:ea typeface="+mn-ea"/>
                <a:cs typeface="+mn-cs"/>
              </a:defRPr>
            </a:lvl9pPr>
          </a:lstStyle>
          <a:p>
            <a:pPr algn="ctr"/>
            <a:r>
              <a:rPr lang="ru-RU" sz="3200" dirty="0">
                <a:solidFill>
                  <a:schemeClr val="bg1"/>
                </a:solidFill>
                <a:latin typeface="Arial" panose="020B0604020202020204" pitchFamily="34" charset="0"/>
                <a:cs typeface="Arial" panose="020B0604020202020204" pitchFamily="34" charset="0"/>
              </a:rPr>
              <a:t>44,6–58,9% </a:t>
            </a:r>
          </a:p>
        </p:txBody>
      </p:sp>
      <p:sp>
        <p:nvSpPr>
          <p:cNvPr id="19" name="Rectangle 18"/>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custDataLst>
      <p:tags r:id="rId1"/>
    </p:custDataLst>
    <p:extLst>
      <p:ext uri="{BB962C8B-B14F-4D97-AF65-F5344CB8AC3E}">
        <p14:creationId xmlns:p14="http://schemas.microsoft.com/office/powerpoint/2010/main" val="68717772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4"/>
          <p:cNvSpPr>
            <a:spLocks noGrp="1" noChangeArrowheads="1"/>
          </p:cNvSpPr>
          <p:nvPr>
            <p:ph type="title"/>
          </p:nvPr>
        </p:nvSpPr>
        <p:spPr>
          <a:xfrm>
            <a:off x="247131" y="556575"/>
            <a:ext cx="8574088" cy="646331"/>
          </a:xfrm>
        </p:spPr>
        <p:txBody>
          <a:bodyPr>
            <a:normAutofit fontScale="90000"/>
          </a:bodyPr>
          <a:lstStyle/>
          <a:p>
            <a:r>
              <a:rPr lang="ru-RU" sz="2600" b="1" dirty="0">
                <a:solidFill>
                  <a:srgbClr val="522C84"/>
                </a:solidFill>
                <a:latin typeface="Arial" panose="020B0604020202020204" pitchFamily="34" charset="0"/>
                <a:cs typeface="Arial" panose="020B0604020202020204" pitchFamily="34" charset="0"/>
              </a:rPr>
              <a:t>Бремя РВИ в мире и РФ</a:t>
            </a:r>
            <a:r>
              <a:rPr lang="en-US" sz="2600" b="1" dirty="0">
                <a:solidFill>
                  <a:srgbClr val="522C84"/>
                </a:solidFill>
                <a:latin typeface="Arial" panose="020B0604020202020204" pitchFamily="34" charset="0"/>
                <a:cs typeface="Arial" panose="020B0604020202020204" pitchFamily="34" charset="0"/>
              </a:rPr>
              <a:t>.</a:t>
            </a:r>
            <a:r>
              <a:rPr lang="ru-RU" sz="2600" b="1" dirty="0">
                <a:solidFill>
                  <a:srgbClr val="522C84"/>
                </a:solidFill>
                <a:latin typeface="Arial" panose="020B0604020202020204" pitchFamily="34" charset="0"/>
                <a:cs typeface="Arial" panose="020B0604020202020204" pitchFamily="34" charset="0"/>
              </a:rPr>
              <a:t> </a:t>
            </a:r>
            <a:r>
              <a:rPr lang="ru-RU" sz="2600" b="1" dirty="0" smtClean="0">
                <a:solidFill>
                  <a:srgbClr val="522C84"/>
                </a:solidFill>
                <a:latin typeface="Arial" panose="020B0604020202020204" pitchFamily="34" charset="0"/>
                <a:cs typeface="Arial" panose="020B0604020202020204" pitchFamily="34" charset="0"/>
              </a:rPr>
              <a:t>Данные российских исследований</a:t>
            </a:r>
            <a:endParaRPr lang="en-US" sz="1800" b="1" dirty="0">
              <a:solidFill>
                <a:srgbClr val="522C84"/>
              </a:solidFill>
              <a:latin typeface="Arial" panose="020B0604020202020204" pitchFamily="34" charset="0"/>
              <a:cs typeface="Arial" panose="020B0604020202020204" pitchFamily="34" charset="0"/>
            </a:endParaRPr>
          </a:p>
        </p:txBody>
      </p:sp>
      <p:sp>
        <p:nvSpPr>
          <p:cNvPr id="2" name="Rectangle 1"/>
          <p:cNvSpPr/>
          <p:nvPr/>
        </p:nvSpPr>
        <p:spPr>
          <a:xfrm>
            <a:off x="977900" y="1295485"/>
            <a:ext cx="7137400" cy="830997"/>
          </a:xfrm>
          <a:prstGeom prst="rect">
            <a:avLst/>
          </a:prstGeom>
        </p:spPr>
        <p:txBody>
          <a:bodyPr wrap="square">
            <a:spAutoFit/>
          </a:bodyPr>
          <a:lstStyle/>
          <a:p>
            <a:pPr algn="ctr"/>
            <a:r>
              <a:rPr lang="ru-RU" sz="1600" b="1" dirty="0">
                <a:solidFill>
                  <a:srgbClr val="522C84"/>
                </a:solidFill>
                <a:latin typeface="Arial" panose="020B0604020202020204" pitchFamily="34" charset="0"/>
                <a:cs typeface="Arial" panose="020B0604020202020204" pitchFamily="34" charset="0"/>
              </a:rPr>
              <a:t>Исследование этиологической структуры и особенностей течения вирусных диарей у госпитализированных детей в 2009–2013 гг., </a:t>
            </a:r>
            <a:br>
              <a:rPr lang="ru-RU" sz="1600" b="1" dirty="0">
                <a:solidFill>
                  <a:srgbClr val="522C84"/>
                </a:solidFill>
                <a:latin typeface="Arial" panose="020B0604020202020204" pitchFamily="34" charset="0"/>
                <a:cs typeface="Arial" panose="020B0604020202020204" pitchFamily="34" charset="0"/>
              </a:rPr>
            </a:br>
            <a:r>
              <a:rPr lang="ru-RU" sz="1600" b="1" dirty="0">
                <a:solidFill>
                  <a:srgbClr val="522C84"/>
                </a:solidFill>
                <a:latin typeface="Arial" panose="020B0604020202020204" pitchFamily="34" charset="0"/>
                <a:cs typeface="Arial" panose="020B0604020202020204" pitchFamily="34" charset="0"/>
              </a:rPr>
              <a:t> НИИДИ ФМБА России, Санкт-Петербург, Россия</a:t>
            </a:r>
            <a:endParaRPr lang="ru-RU" sz="1600" dirty="0"/>
          </a:p>
        </p:txBody>
      </p:sp>
      <p:sp>
        <p:nvSpPr>
          <p:cNvPr id="16" name="Text Box 3"/>
          <p:cNvSpPr txBox="1">
            <a:spLocks noChangeArrowheads="1"/>
          </p:cNvSpPr>
          <p:nvPr/>
        </p:nvSpPr>
        <p:spPr bwMode="auto">
          <a:xfrm>
            <a:off x="-19050" y="6524210"/>
            <a:ext cx="9158288" cy="338554"/>
          </a:xfrm>
          <a:prstGeom prst="rect">
            <a:avLst/>
          </a:prstGeom>
          <a:noFill/>
          <a:ln w="9525">
            <a:noFill/>
            <a:miter lim="800000"/>
            <a:headEnd/>
            <a:tailEnd/>
          </a:ln>
        </p:spPr>
        <p:txBody>
          <a:bodyPr anchor="b">
            <a:spAutoFit/>
          </a:bodyPr>
          <a:lstStyle/>
          <a:p>
            <a:r>
              <a:rPr lang="ru-RU" sz="800" dirty="0" smtClean="0">
                <a:solidFill>
                  <a:prstClr val="black"/>
                </a:solidFill>
                <a:latin typeface="Arial" panose="020B0604020202020204" pitchFamily="34" charset="0"/>
                <a:cs typeface="Arial" panose="020B0604020202020204" pitchFamily="34" charset="0"/>
              </a:rPr>
              <a:t>РВИ – </a:t>
            </a:r>
            <a:r>
              <a:rPr lang="ru-RU" sz="800" dirty="0" err="1" smtClean="0">
                <a:solidFill>
                  <a:prstClr val="black"/>
                </a:solidFill>
                <a:latin typeface="Arial" panose="020B0604020202020204" pitchFamily="34" charset="0"/>
                <a:cs typeface="Arial" panose="020B0604020202020204" pitchFamily="34" charset="0"/>
              </a:rPr>
              <a:t>ротавирусная</a:t>
            </a:r>
            <a:r>
              <a:rPr lang="ru-RU" sz="800" dirty="0" smtClean="0">
                <a:solidFill>
                  <a:prstClr val="black"/>
                </a:solidFill>
                <a:latin typeface="Arial" panose="020B0604020202020204" pitchFamily="34" charset="0"/>
                <a:cs typeface="Arial" panose="020B0604020202020204" pitchFamily="34" charset="0"/>
              </a:rPr>
              <a:t> инфекция, ОКИ – острые кишечные инфекции</a:t>
            </a:r>
          </a:p>
          <a:p>
            <a:pPr marL="228600" indent="-228600">
              <a:buFont typeface="+mj-lt"/>
              <a:buAutoNum type="arabicPeriod"/>
            </a:pPr>
            <a:r>
              <a:rPr lang="ru-RU" sz="800" dirty="0" smtClean="0">
                <a:latin typeface="Arial" panose="020B0604020202020204" pitchFamily="34" charset="0"/>
                <a:cs typeface="Arial" panose="020B0604020202020204" pitchFamily="34" charset="0"/>
              </a:rPr>
              <a:t>Лукьянова А.М. с </a:t>
            </a:r>
            <a:r>
              <a:rPr lang="ru-RU" sz="800" dirty="0" err="1" smtClean="0">
                <a:latin typeface="Arial" panose="020B0604020202020204" pitchFamily="34" charset="0"/>
                <a:cs typeface="Arial" panose="020B0604020202020204" pitchFamily="34" charset="0"/>
              </a:rPr>
              <a:t>соавт</a:t>
            </a:r>
            <a:r>
              <a:rPr lang="ru-RU" sz="800" dirty="0" smtClean="0">
                <a:latin typeface="Arial" panose="020B0604020202020204" pitchFamily="34" charset="0"/>
                <a:cs typeface="Arial" panose="020B0604020202020204" pitchFamily="34" charset="0"/>
              </a:rPr>
              <a:t>. Клинико-эпидемиологическая характеристика вирусных диарей у детей. Журнал </a:t>
            </a:r>
            <a:r>
              <a:rPr lang="ru-RU" sz="800" dirty="0" err="1" smtClean="0">
                <a:latin typeface="Arial" panose="020B0604020202020204" pitchFamily="34" charset="0"/>
                <a:cs typeface="Arial" panose="020B0604020202020204" pitchFamily="34" charset="0"/>
              </a:rPr>
              <a:t>Инфектологии</a:t>
            </a:r>
            <a:r>
              <a:rPr lang="ru-RU" sz="800" dirty="0" smtClean="0">
                <a:latin typeface="Arial" panose="020B0604020202020204" pitchFamily="34" charset="0"/>
                <a:cs typeface="Arial" panose="020B0604020202020204" pitchFamily="34" charset="0"/>
              </a:rPr>
              <a:t>. 2014;6(1): 60-6.</a:t>
            </a:r>
            <a:endParaRPr lang="en-US" sz="800" dirty="0">
              <a:latin typeface="Arial" panose="020B0604020202020204" pitchFamily="34" charset="0"/>
              <a:cs typeface="Arial" panose="020B0604020202020204" pitchFamily="34" charset="0"/>
            </a:endParaRPr>
          </a:p>
        </p:txBody>
      </p:sp>
      <p:sp>
        <p:nvSpPr>
          <p:cNvPr id="7" name="Content Placeholder 3"/>
          <p:cNvSpPr>
            <a:spLocks noGrp="1"/>
          </p:cNvSpPr>
          <p:nvPr>
            <p:ph sz="quarter" idx="10"/>
          </p:nvPr>
        </p:nvSpPr>
        <p:spPr>
          <a:xfrm>
            <a:off x="209550" y="2463800"/>
            <a:ext cx="8674100" cy="558800"/>
          </a:xfrm>
        </p:spPr>
        <p:txBody>
          <a:bodyPr>
            <a:normAutofit/>
          </a:bodyPr>
          <a:lstStyle/>
          <a:p>
            <a:pPr marL="0" indent="0">
              <a:buNone/>
            </a:pPr>
            <a:r>
              <a:rPr lang="ru-RU" sz="2500" dirty="0" smtClean="0">
                <a:latin typeface="Arial" panose="020B0604020202020204" pitchFamily="34" charset="0"/>
                <a:cs typeface="Arial" panose="020B0604020202020204" pitchFamily="34" charset="0"/>
              </a:rPr>
              <a:t>у детей </a:t>
            </a:r>
            <a:r>
              <a:rPr lang="en-US" sz="2500" dirty="0" smtClean="0">
                <a:latin typeface="Arial" panose="020B0604020202020204" pitchFamily="34" charset="0"/>
                <a:cs typeface="Arial" panose="020B0604020202020204" pitchFamily="34" charset="0"/>
              </a:rPr>
              <a:t>&lt; 6 </a:t>
            </a:r>
            <a:r>
              <a:rPr lang="ru-RU" sz="2500" dirty="0" smtClean="0">
                <a:latin typeface="Arial" panose="020B0604020202020204" pitchFamily="34" charset="0"/>
                <a:cs typeface="Arial" panose="020B0604020202020204" pitchFamily="34" charset="0"/>
              </a:rPr>
              <a:t>лет лидировала РВИ</a:t>
            </a:r>
            <a:endParaRPr lang="ru-RU" sz="2500" dirty="0">
              <a:latin typeface="Arial" panose="020B0604020202020204" pitchFamily="34" charset="0"/>
              <a:cs typeface="Arial" panose="020B0604020202020204" pitchFamily="34" charset="0"/>
            </a:endParaRPr>
          </a:p>
        </p:txBody>
      </p:sp>
      <p:sp>
        <p:nvSpPr>
          <p:cNvPr id="11" name="Oval 10"/>
          <p:cNvSpPr/>
          <p:nvPr/>
        </p:nvSpPr>
        <p:spPr>
          <a:xfrm>
            <a:off x="5308600" y="2311400"/>
            <a:ext cx="3695700" cy="8382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schemeClr val="tx1"/>
                </a:solidFill>
                <a:latin typeface="Arial" panose="020B0604020202020204" pitchFamily="34" charset="0"/>
                <a:cs typeface="Arial" panose="020B0604020202020204" pitchFamily="34" charset="0"/>
              </a:rPr>
              <a:t>56±1,5%</a:t>
            </a:r>
            <a:endParaRPr lang="ru-RU" sz="32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279400" y="3136900"/>
            <a:ext cx="3695700" cy="8382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latin typeface="Arial" panose="020B0604020202020204" pitchFamily="34" charset="0"/>
                <a:cs typeface="Arial" panose="020B0604020202020204" pitchFamily="34" charset="0"/>
              </a:rPr>
              <a:t>2,2±1,4 </a:t>
            </a:r>
            <a:r>
              <a:rPr lang="ru-RU" sz="2400" dirty="0" smtClean="0">
                <a:solidFill>
                  <a:schemeClr val="tx1"/>
                </a:solidFill>
                <a:latin typeface="Arial" panose="020B0604020202020204" pitchFamily="34" charset="0"/>
                <a:cs typeface="Arial" panose="020B0604020202020204" pitchFamily="34" charset="0"/>
              </a:rPr>
              <a:t>года (</a:t>
            </a:r>
            <a:r>
              <a:rPr lang="en-US" sz="2400" dirty="0" smtClean="0">
                <a:solidFill>
                  <a:schemeClr val="tx1"/>
                </a:solidFill>
                <a:latin typeface="Arial" panose="020B0604020202020204" pitchFamily="34" charset="0"/>
                <a:cs typeface="Arial" panose="020B0604020202020204" pitchFamily="34" charset="0"/>
              </a:rPr>
              <a:t>p&lt;0,05</a:t>
            </a:r>
            <a:r>
              <a:rPr lang="ru-RU" sz="2400" dirty="0" smtClean="0">
                <a:solidFill>
                  <a:schemeClr val="tx1"/>
                </a:solidFill>
                <a:latin typeface="Arial" panose="020B0604020202020204" pitchFamily="34" charset="0"/>
                <a:cs typeface="Arial" panose="020B0604020202020204" pitchFamily="34" charset="0"/>
              </a:rPr>
              <a:t>) </a:t>
            </a:r>
            <a:endParaRPr lang="ru-RU" sz="2400" dirty="0">
              <a:solidFill>
                <a:schemeClr val="tx1"/>
              </a:solidFill>
              <a:latin typeface="Arial" panose="020B0604020202020204" pitchFamily="34" charset="0"/>
              <a:cs typeface="Arial" panose="020B0604020202020204" pitchFamily="34" charset="0"/>
            </a:endParaRPr>
          </a:p>
        </p:txBody>
      </p:sp>
      <p:sp>
        <p:nvSpPr>
          <p:cNvPr id="15" name="Content Placeholder 3"/>
          <p:cNvSpPr>
            <a:spLocks noGrp="1"/>
          </p:cNvSpPr>
          <p:nvPr>
            <p:ph sz="quarter" idx="10"/>
          </p:nvPr>
        </p:nvSpPr>
        <p:spPr>
          <a:xfrm>
            <a:off x="4051300" y="3276600"/>
            <a:ext cx="8674100" cy="558800"/>
          </a:xfrm>
        </p:spPr>
        <p:txBody>
          <a:bodyPr>
            <a:normAutofit/>
          </a:bodyPr>
          <a:lstStyle/>
          <a:p>
            <a:pPr marL="0" indent="0">
              <a:buNone/>
            </a:pPr>
            <a:r>
              <a:rPr lang="ru-RU" sz="2500" dirty="0">
                <a:latin typeface="Arial" panose="020B0604020202020204" pitchFamily="34" charset="0"/>
                <a:cs typeface="Arial" panose="020B0604020202020204" pitchFamily="34" charset="0"/>
              </a:rPr>
              <a:t>с</a:t>
            </a:r>
            <a:r>
              <a:rPr lang="ru-RU" sz="2500" dirty="0" smtClean="0">
                <a:latin typeface="Arial" panose="020B0604020202020204" pitchFamily="34" charset="0"/>
                <a:cs typeface="Arial" panose="020B0604020202020204" pitchFamily="34" charset="0"/>
              </a:rPr>
              <a:t>редний возраст детей с РВИ</a:t>
            </a:r>
            <a:endParaRPr lang="ru-RU" sz="25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4103689"/>
            <a:ext cx="4984750" cy="2255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16"/>
          <p:cNvSpPr/>
          <p:nvPr/>
        </p:nvSpPr>
        <p:spPr>
          <a:xfrm>
            <a:off x="101600" y="4714875"/>
            <a:ext cx="5384799" cy="36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11"/>
          <p:cNvSpPr/>
          <p:nvPr/>
        </p:nvSpPr>
        <p:spPr>
          <a:xfrm>
            <a:off x="7116030" y="6631468"/>
            <a:ext cx="2040943" cy="253916"/>
          </a:xfrm>
          <a:prstGeom prst="rect">
            <a:avLst/>
          </a:prstGeom>
        </p:spPr>
        <p:txBody>
          <a:bodyPr wrap="none">
            <a:spAutoFit/>
          </a:bodyPr>
          <a:lstStyle/>
          <a:p>
            <a:r>
              <a:rPr lang="en-US" sz="1050" dirty="0" smtClean="0">
                <a:latin typeface="Arial" panose="020B0604020202020204" pitchFamily="34" charset="0"/>
                <a:cs typeface="Arial" panose="020B0604020202020204" pitchFamily="34" charset="0"/>
              </a:rPr>
              <a:t>VACC-</a:t>
            </a:r>
            <a:r>
              <a:rPr lang="en-US" sz="1050" dirty="0">
                <a:latin typeface="Arial" panose="020B0604020202020204" pitchFamily="34" charset="0"/>
                <a:cs typeface="Arial" panose="020B0604020202020204" pitchFamily="34" charset="0"/>
              </a:rPr>
              <a:t>1208421</a:t>
            </a:r>
            <a:r>
              <a:rPr lang="en-US" sz="1050" dirty="0" smtClean="0">
                <a:latin typeface="Arial" panose="020B0604020202020204" pitchFamily="34" charset="0"/>
                <a:cs typeface="Arial" panose="020B0604020202020204" pitchFamily="34" charset="0"/>
              </a:rPr>
              <a:t>-0000</a:t>
            </a:r>
            <a:r>
              <a:rPr lang="ru-RU" sz="1050" dirty="0">
                <a:latin typeface="Arial" panose="020B0604020202020204" pitchFamily="34" charset="0"/>
                <a:cs typeface="Arial" panose="020B0604020202020204" pitchFamily="34" charset="0"/>
              </a:rPr>
              <a:t>; 01.2017</a:t>
            </a:r>
          </a:p>
        </p:txBody>
      </p:sp>
      <p:sp>
        <p:nvSpPr>
          <p:cNvPr id="14" name="Rectangle 13"/>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custDataLst>
      <p:tags r:id="rId1"/>
    </p:custDataLst>
    <p:extLst>
      <p:ext uri="{BB962C8B-B14F-4D97-AF65-F5344CB8AC3E}">
        <p14:creationId xmlns:p14="http://schemas.microsoft.com/office/powerpoint/2010/main" val="423986870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Заголовок 1"/>
          <p:cNvSpPr>
            <a:spLocks noGrp="1"/>
          </p:cNvSpPr>
          <p:nvPr>
            <p:ph type="title" idx="4294967295"/>
          </p:nvPr>
        </p:nvSpPr>
        <p:spPr/>
        <p:txBody>
          <a:bodyPr anchor="ctr"/>
          <a:lstStyle/>
          <a:p>
            <a:r>
              <a:rPr lang="ru-RU" altLang="ru-RU" sz="2100" b="1" smtClean="0">
                <a:solidFill>
                  <a:srgbClr val="1212EE"/>
                </a:solidFill>
                <a:latin typeface="Arial" pitchFamily="34" charset="0"/>
                <a:cs typeface="Arial" pitchFamily="34" charset="0"/>
              </a:rPr>
              <a:t>Иммунопрофилактика – самая крупная программа в области охраны здоровья</a:t>
            </a:r>
            <a:endParaRPr lang="en-US" altLang="ru-RU" sz="2100" b="1" smtClean="0">
              <a:solidFill>
                <a:srgbClr val="1212EE"/>
              </a:solidFill>
              <a:latin typeface="Arial" pitchFamily="34" charset="0"/>
              <a:cs typeface="Arial" pitchFamily="34" charset="0"/>
            </a:endParaRPr>
          </a:p>
        </p:txBody>
      </p:sp>
      <p:sp>
        <p:nvSpPr>
          <p:cNvPr id="337923" name="TextBox 2"/>
          <p:cNvSpPr txBox="1">
            <a:spLocks noChangeArrowheads="1"/>
          </p:cNvSpPr>
          <p:nvPr/>
        </p:nvSpPr>
        <p:spPr bwMode="auto">
          <a:xfrm>
            <a:off x="539750" y="1341438"/>
            <a:ext cx="82804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ru-RU" altLang="ru-RU" sz="2400" b="1" dirty="0">
              <a:solidFill>
                <a:srgbClr val="000000"/>
              </a:solidFill>
              <a:latin typeface="Arial" pitchFamily="34" charset="0"/>
            </a:endParaRPr>
          </a:p>
          <a:p>
            <a:pPr eaLnBrk="1" hangingPunct="1"/>
            <a:r>
              <a:rPr lang="ru-RU" altLang="ru-RU" sz="2000" b="1" dirty="0">
                <a:solidFill>
                  <a:srgbClr val="000000"/>
                </a:solidFill>
                <a:latin typeface="Arial" pitchFamily="34" charset="0"/>
              </a:rPr>
              <a:t>На федеральном уровне нет единого центра, руководящего </a:t>
            </a:r>
            <a:r>
              <a:rPr lang="ru-RU" altLang="ru-RU" sz="2000" b="1" dirty="0" smtClean="0">
                <a:solidFill>
                  <a:srgbClr val="000000"/>
                </a:solidFill>
                <a:latin typeface="Arial" pitchFamily="34" charset="0"/>
              </a:rPr>
              <a:t>программой (МЗ, </a:t>
            </a:r>
            <a:r>
              <a:rPr lang="ru-RU" altLang="ru-RU" sz="2000" b="1" dirty="0" err="1" smtClean="0">
                <a:solidFill>
                  <a:srgbClr val="000000"/>
                </a:solidFill>
                <a:latin typeface="Arial" pitchFamily="34" charset="0"/>
              </a:rPr>
              <a:t>Роспотребнадзор</a:t>
            </a:r>
            <a:r>
              <a:rPr lang="ru-RU" altLang="ru-RU" sz="2000" b="1" dirty="0" smtClean="0">
                <a:solidFill>
                  <a:srgbClr val="000000"/>
                </a:solidFill>
                <a:latin typeface="Arial" pitchFamily="34" charset="0"/>
              </a:rPr>
              <a:t>?)</a:t>
            </a:r>
            <a:endParaRPr lang="ru-RU" altLang="ru-RU" sz="2000" b="1" dirty="0">
              <a:solidFill>
                <a:srgbClr val="000000"/>
              </a:solidFill>
              <a:latin typeface="Arial" pitchFamily="34" charset="0"/>
            </a:endParaRPr>
          </a:p>
          <a:p>
            <a:pPr eaLnBrk="1" hangingPunct="1"/>
            <a:endParaRPr lang="ru-RU" altLang="ru-RU" sz="2000" b="1" dirty="0">
              <a:solidFill>
                <a:srgbClr val="000000"/>
              </a:solidFill>
              <a:latin typeface="Arial" pitchFamily="34" charset="0"/>
            </a:endParaRPr>
          </a:p>
          <a:p>
            <a:pPr eaLnBrk="1" hangingPunct="1"/>
            <a:endParaRPr lang="ru-RU" altLang="ru-RU" sz="2000" b="1" dirty="0">
              <a:solidFill>
                <a:srgbClr val="000000"/>
              </a:solidFill>
              <a:latin typeface="Arial" pitchFamily="34" charset="0"/>
            </a:endParaRPr>
          </a:p>
          <a:p>
            <a:pPr eaLnBrk="1" hangingPunct="1"/>
            <a:r>
              <a:rPr lang="ru-RU" altLang="ru-RU" sz="2000" b="1" dirty="0">
                <a:solidFill>
                  <a:srgbClr val="000000"/>
                </a:solidFill>
                <a:latin typeface="Arial" pitchFamily="34" charset="0"/>
              </a:rPr>
              <a:t>В стране нет программы противодействия  </a:t>
            </a:r>
            <a:r>
              <a:rPr lang="ru-RU" altLang="ru-RU" sz="2000" b="1" dirty="0" err="1">
                <a:solidFill>
                  <a:srgbClr val="000000"/>
                </a:solidFill>
                <a:latin typeface="Arial" pitchFamily="34" charset="0"/>
              </a:rPr>
              <a:t>антипрививочному</a:t>
            </a:r>
            <a:r>
              <a:rPr lang="ru-RU" altLang="ru-RU" sz="2000" b="1" dirty="0">
                <a:solidFill>
                  <a:srgbClr val="000000"/>
                </a:solidFill>
                <a:latin typeface="Arial" pitchFamily="34" charset="0"/>
              </a:rPr>
              <a:t> лобби</a:t>
            </a:r>
          </a:p>
          <a:p>
            <a:pPr eaLnBrk="1" hangingPunct="1"/>
            <a:endParaRPr lang="ru-RU" altLang="ru-RU" sz="2000" b="1" dirty="0">
              <a:solidFill>
                <a:srgbClr val="000000"/>
              </a:solidFill>
              <a:latin typeface="Arial" pitchFamily="34" charset="0"/>
            </a:endParaRPr>
          </a:p>
          <a:p>
            <a:pPr eaLnBrk="1" hangingPunct="1"/>
            <a:r>
              <a:rPr lang="ru-RU" altLang="ru-RU" sz="2000" b="1" dirty="0">
                <a:solidFill>
                  <a:srgbClr val="000000"/>
                </a:solidFill>
                <a:latin typeface="Arial" pitchFamily="34" charset="0"/>
              </a:rPr>
              <a:t>На региональном уровне часто трудно найти структуру, отвечающую за проведение </a:t>
            </a:r>
            <a:r>
              <a:rPr lang="ru-RU" altLang="ru-RU" sz="2000" b="1" dirty="0" smtClean="0">
                <a:solidFill>
                  <a:srgbClr val="000000"/>
                </a:solidFill>
                <a:latin typeface="Arial" pitchFamily="34" charset="0"/>
              </a:rPr>
              <a:t>программы </a:t>
            </a:r>
            <a:endParaRPr lang="ru-RU" altLang="ru-RU" sz="2000" b="1" dirty="0">
              <a:solidFill>
                <a:srgbClr val="000000"/>
              </a:solidFill>
              <a:latin typeface="Arial" pitchFamily="34" charset="0"/>
            </a:endParaRPr>
          </a:p>
          <a:p>
            <a:pPr eaLnBrk="1" hangingPunct="1"/>
            <a:endParaRPr lang="ru-RU" altLang="ru-RU" sz="2400" b="1" dirty="0">
              <a:solidFill>
                <a:srgbClr val="000000"/>
              </a:solidFill>
              <a:latin typeface="Arial" pitchFamily="34" charset="0"/>
            </a:endParaRPr>
          </a:p>
        </p:txBody>
      </p:sp>
      <p:sp>
        <p:nvSpPr>
          <p:cNvPr id="337924" name="TextBox 3"/>
          <p:cNvSpPr txBox="1">
            <a:spLocks noChangeArrowheads="1"/>
          </p:cNvSpPr>
          <p:nvPr/>
        </p:nvSpPr>
        <p:spPr bwMode="auto">
          <a:xfrm>
            <a:off x="323850" y="5407025"/>
            <a:ext cx="83518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ru-RU" altLang="ru-RU" sz="2400" b="1">
                <a:solidFill>
                  <a:srgbClr val="FF0000"/>
                </a:solidFill>
                <a:latin typeface="Arial" pitchFamily="34" charset="0"/>
              </a:rPr>
              <a:t>Эти вопросы должны привлечь внимание руководства здравоохранением.</a:t>
            </a:r>
            <a:endParaRPr lang="en-US" altLang="ru-RU" sz="2400" b="1">
              <a:solidFill>
                <a:srgbClr val="FF0000"/>
              </a:solidFill>
              <a:latin typeface="Arial" pitchFamily="34" charset="0"/>
            </a:endParaRPr>
          </a:p>
        </p:txBody>
      </p:sp>
    </p:spTree>
    <p:extLst>
      <p:ext uri="{BB962C8B-B14F-4D97-AF65-F5344CB8AC3E}">
        <p14:creationId xmlns:p14="http://schemas.microsoft.com/office/powerpoint/2010/main" val="10214501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4"/>
          <p:cNvSpPr>
            <a:spLocks noGrp="1" noChangeArrowheads="1"/>
          </p:cNvSpPr>
          <p:nvPr>
            <p:ph type="title"/>
          </p:nvPr>
        </p:nvSpPr>
        <p:spPr>
          <a:xfrm>
            <a:off x="247131" y="556575"/>
            <a:ext cx="8574088" cy="646331"/>
          </a:xfrm>
        </p:spPr>
        <p:txBody>
          <a:bodyPr>
            <a:normAutofit fontScale="90000"/>
          </a:bodyPr>
          <a:lstStyle/>
          <a:p>
            <a:r>
              <a:rPr lang="ru-RU" sz="2600" b="1" dirty="0" err="1" smtClean="0">
                <a:solidFill>
                  <a:srgbClr val="522C84"/>
                </a:solidFill>
                <a:latin typeface="Arial" panose="020B0604020202020204" pitchFamily="34" charset="0"/>
                <a:cs typeface="Arial" panose="020B0604020202020204" pitchFamily="34" charset="0"/>
              </a:rPr>
              <a:t>Ротавирусная</a:t>
            </a:r>
            <a:r>
              <a:rPr lang="ru-RU" sz="2600" b="1" dirty="0" smtClean="0">
                <a:solidFill>
                  <a:srgbClr val="522C84"/>
                </a:solidFill>
                <a:latin typeface="Arial" panose="020B0604020202020204" pitchFamily="34" charset="0"/>
                <a:cs typeface="Arial" panose="020B0604020202020204" pitchFamily="34" charset="0"/>
              </a:rPr>
              <a:t> инфекция. Источник инфекции и пути передачи</a:t>
            </a:r>
            <a:endParaRPr lang="en-US" sz="1800" b="1" dirty="0">
              <a:solidFill>
                <a:srgbClr val="522C84"/>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0"/>
          </p:nvPr>
        </p:nvSpPr>
        <p:spPr>
          <a:xfrm>
            <a:off x="457200" y="1320800"/>
            <a:ext cx="8305800" cy="2641600"/>
          </a:xfrm>
        </p:spPr>
        <p:txBody>
          <a:bodyPr>
            <a:noAutofit/>
          </a:bodyPr>
          <a:lstStyle/>
          <a:p>
            <a:pPr>
              <a:spcBef>
                <a:spcPts val="0"/>
              </a:spcBef>
            </a:pPr>
            <a:r>
              <a:rPr lang="ru-RU" sz="2000" dirty="0" smtClean="0">
                <a:latin typeface="Arial" panose="020B0604020202020204" pitchFamily="34" charset="0"/>
                <a:cs typeface="Arial" panose="020B0604020202020204" pitchFamily="34" charset="0"/>
              </a:rPr>
              <a:t>вирусы в фекалиях заболевших появляются одновременно </a:t>
            </a:r>
            <a:br>
              <a:rPr lang="ru-RU" sz="2000" dirty="0" smtClean="0">
                <a:latin typeface="Arial" panose="020B0604020202020204" pitchFamily="34" charset="0"/>
                <a:cs typeface="Arial" panose="020B0604020202020204" pitchFamily="34" charset="0"/>
              </a:rPr>
            </a:br>
            <a:r>
              <a:rPr lang="ru-RU" sz="2000" dirty="0" smtClean="0">
                <a:latin typeface="Arial" panose="020B0604020202020204" pitchFamily="34" charset="0"/>
                <a:cs typeface="Arial" panose="020B0604020202020204" pitchFamily="34" charset="0"/>
              </a:rPr>
              <a:t>с развитием клинических симптомов</a:t>
            </a:r>
            <a:r>
              <a:rPr lang="ru-RU" sz="2000" baseline="30000" dirty="0" smtClean="0">
                <a:latin typeface="Arial" panose="020B0604020202020204" pitchFamily="34" charset="0"/>
                <a:cs typeface="Arial" panose="020B0604020202020204" pitchFamily="34" charset="0"/>
              </a:rPr>
              <a:t>1</a:t>
            </a:r>
            <a:r>
              <a:rPr lang="ru-RU" sz="2000" dirty="0" smtClean="0">
                <a:latin typeface="Arial" panose="020B0604020202020204" pitchFamily="34" charset="0"/>
                <a:cs typeface="Arial" panose="020B0604020202020204" pitchFamily="34" charset="0"/>
              </a:rPr>
              <a:t/>
            </a:r>
            <a:br>
              <a:rPr lang="ru-RU" sz="2000" dirty="0" smtClean="0">
                <a:latin typeface="Arial" panose="020B0604020202020204" pitchFamily="34" charset="0"/>
                <a:cs typeface="Arial" panose="020B0604020202020204" pitchFamily="34" charset="0"/>
              </a:rPr>
            </a:br>
            <a:r>
              <a:rPr lang="ru-RU" sz="1600" dirty="0" smtClean="0">
                <a:latin typeface="Arial" panose="020B0604020202020204" pitchFamily="34" charset="0"/>
                <a:cs typeface="Arial" panose="020B0604020202020204" pitchFamily="34" charset="0"/>
              </a:rPr>
              <a:t>наибольшая их концентрация </a:t>
            </a:r>
            <a:r>
              <a:rPr lang="ru-RU" sz="1600" dirty="0">
                <a:latin typeface="Arial" panose="020B0604020202020204" pitchFamily="34" charset="0"/>
                <a:cs typeface="Arial" panose="020B0604020202020204" pitchFamily="34" charset="0"/>
              </a:rPr>
              <a:t>регистрируется в первые 3-5 дней </a:t>
            </a:r>
            <a:r>
              <a:rPr lang="ru-RU" sz="1600" dirty="0" smtClean="0">
                <a:latin typeface="Arial" panose="020B0604020202020204" pitchFamily="34" charset="0"/>
                <a:cs typeface="Arial" panose="020B0604020202020204" pitchFamily="34" charset="0"/>
              </a:rPr>
              <a:t>болезни</a:t>
            </a:r>
            <a:br>
              <a:rPr lang="ru-RU" sz="1600" dirty="0" smtClean="0">
                <a:latin typeface="Arial" panose="020B0604020202020204" pitchFamily="34" charset="0"/>
                <a:cs typeface="Arial" panose="020B0604020202020204" pitchFamily="34" charset="0"/>
              </a:rPr>
            </a:br>
            <a:r>
              <a:rPr lang="ru-RU" sz="1600" dirty="0">
                <a:latin typeface="Arial" panose="020B0604020202020204" pitchFamily="34" charset="0"/>
                <a:cs typeface="Arial" panose="020B0604020202020204" pitchFamily="34" charset="0"/>
              </a:rPr>
              <a:t>выделение </a:t>
            </a:r>
            <a:r>
              <a:rPr lang="ru-RU" sz="1600" dirty="0" err="1">
                <a:latin typeface="Arial" panose="020B0604020202020204" pitchFamily="34" charset="0"/>
                <a:cs typeface="Arial" panose="020B0604020202020204" pitchFamily="34" charset="0"/>
              </a:rPr>
              <a:t>ротавируса</a:t>
            </a:r>
            <a:r>
              <a:rPr lang="ru-RU" sz="1600" dirty="0">
                <a:latin typeface="Arial" panose="020B0604020202020204" pitchFamily="34" charset="0"/>
                <a:cs typeface="Arial" panose="020B0604020202020204" pitchFamily="34" charset="0"/>
              </a:rPr>
              <a:t> уменьшается по мере нормализации </a:t>
            </a:r>
            <a:r>
              <a:rPr lang="ru-RU" sz="1600" dirty="0" smtClean="0">
                <a:latin typeface="Arial" panose="020B0604020202020204" pitchFamily="34" charset="0"/>
                <a:cs typeface="Arial" panose="020B0604020202020204" pitchFamily="34" charset="0"/>
              </a:rPr>
              <a:t>стула</a:t>
            </a:r>
            <a:br>
              <a:rPr lang="ru-RU" sz="1600" dirty="0" smtClean="0">
                <a:latin typeface="Arial" panose="020B0604020202020204" pitchFamily="34" charset="0"/>
                <a:cs typeface="Arial" panose="020B0604020202020204" pitchFamily="34" charset="0"/>
              </a:rPr>
            </a:b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у 70% детей экскреция </a:t>
            </a:r>
            <a:r>
              <a:rPr lang="ru-RU" sz="1600" dirty="0" smtClean="0">
                <a:latin typeface="Arial" panose="020B0604020202020204" pitchFamily="34" charset="0"/>
                <a:cs typeface="Arial" panose="020B0604020202020204" pitchFamily="34" charset="0"/>
              </a:rPr>
              <a:t>РВ </a:t>
            </a:r>
            <a:r>
              <a:rPr lang="ru-RU" sz="1600" dirty="0">
                <a:latin typeface="Arial" panose="020B0604020202020204" pitchFamily="34" charset="0"/>
                <a:cs typeface="Arial" panose="020B0604020202020204" pitchFamily="34" charset="0"/>
              </a:rPr>
              <a:t>продолжается до 20 дня </a:t>
            </a:r>
            <a:r>
              <a:rPr lang="ru-RU" sz="1600" dirty="0" smtClean="0">
                <a:latin typeface="Arial" panose="020B0604020202020204" pitchFamily="34" charset="0"/>
                <a:cs typeface="Arial" panose="020B0604020202020204" pitchFamily="34" charset="0"/>
              </a:rPr>
              <a:t>заболевания</a:t>
            </a:r>
          </a:p>
          <a:p>
            <a:endParaRPr lang="ru-RU" sz="2000" dirty="0">
              <a:latin typeface="Arial" panose="020B0604020202020204" pitchFamily="34" charset="0"/>
              <a:cs typeface="Arial" panose="020B0604020202020204" pitchFamily="34" charset="0"/>
            </a:endParaRPr>
          </a:p>
          <a:p>
            <a:r>
              <a:rPr lang="ru-RU" sz="2000" dirty="0" smtClean="0">
                <a:latin typeface="Arial" panose="020B0604020202020204" pitchFamily="34" charset="0"/>
                <a:cs typeface="Arial" panose="020B0604020202020204" pitchFamily="34" charset="0"/>
              </a:rPr>
              <a:t>при </a:t>
            </a:r>
            <a:r>
              <a:rPr lang="en-US" sz="2000" dirty="0" smtClean="0">
                <a:latin typeface="Arial" panose="020B0604020202020204" pitchFamily="34" charset="0"/>
                <a:cs typeface="Arial" panose="020B0604020202020204" pitchFamily="34" charset="0"/>
              </a:rPr>
              <a:t>t</a:t>
            </a:r>
            <a:r>
              <a:rPr lang="ru-RU" sz="2000" dirty="0" smtClean="0">
                <a:latin typeface="Arial" panose="020B0604020202020204" pitchFamily="34" charset="0"/>
                <a:cs typeface="Arial" panose="020B0604020202020204" pitchFamily="34" charset="0"/>
              </a:rPr>
              <a:t> воздуха +5</a:t>
            </a:r>
            <a:r>
              <a:rPr lang="ru-RU" sz="2000" dirty="0">
                <a:latin typeface="Arial" panose="020B0604020202020204" pitchFamily="34" charset="0"/>
                <a:cs typeface="Arial" panose="020B0604020202020204" pitchFamily="34" charset="0"/>
              </a:rPr>
              <a:t>˚С </a:t>
            </a:r>
            <a:r>
              <a:rPr lang="ru-RU" sz="2000" dirty="0" smtClean="0">
                <a:latin typeface="Arial" panose="020B0604020202020204" pitchFamily="34" charset="0"/>
                <a:cs typeface="Arial" panose="020B0604020202020204" pitchFamily="34" charset="0"/>
              </a:rPr>
              <a:t/>
            </a:r>
            <a:br>
              <a:rPr lang="ru-RU" sz="2000" dirty="0" smtClean="0">
                <a:latin typeface="Arial" panose="020B0604020202020204" pitchFamily="34" charset="0"/>
                <a:cs typeface="Arial" panose="020B0604020202020204" pitchFamily="34" charset="0"/>
              </a:rPr>
            </a:br>
            <a:r>
              <a:rPr lang="ru-RU" sz="2000" dirty="0" smtClean="0">
                <a:latin typeface="Arial" panose="020B0604020202020204" pitchFamily="34" charset="0"/>
                <a:cs typeface="Arial" panose="020B0604020202020204" pitchFamily="34" charset="0"/>
              </a:rPr>
              <a:t>регистрируются </a:t>
            </a:r>
            <a:br>
              <a:rPr lang="ru-RU" sz="2000" dirty="0" smtClean="0">
                <a:latin typeface="Arial" panose="020B0604020202020204" pitchFamily="34" charset="0"/>
                <a:cs typeface="Arial" panose="020B0604020202020204" pitchFamily="34" charset="0"/>
              </a:rPr>
            </a:br>
            <a:r>
              <a:rPr lang="ru-RU" sz="2000" dirty="0" smtClean="0">
                <a:latin typeface="Arial" panose="020B0604020202020204" pitchFamily="34" charset="0"/>
                <a:cs typeface="Arial" panose="020B0604020202020204" pitchFamily="34" charset="0"/>
              </a:rPr>
              <a:t>единичные случаи</a:t>
            </a:r>
            <a:r>
              <a:rPr lang="en-US"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
            </a:r>
            <a:br>
              <a:rPr lang="ru-RU" sz="2000" dirty="0" smtClean="0">
                <a:latin typeface="Arial" panose="020B0604020202020204" pitchFamily="34" charset="0"/>
                <a:cs typeface="Arial" panose="020B0604020202020204" pitchFamily="34" charset="0"/>
              </a:rPr>
            </a:br>
            <a:r>
              <a:rPr lang="ru-RU" sz="2000" dirty="0" smtClean="0">
                <a:latin typeface="Arial" panose="020B0604020202020204" pitchFamily="34" charset="0"/>
                <a:cs typeface="Arial" panose="020B0604020202020204" pitchFamily="34" charset="0"/>
              </a:rPr>
              <a:t>РВИ, если </a:t>
            </a:r>
            <a:r>
              <a:rPr lang="en-US" sz="2000" dirty="0">
                <a:latin typeface="Arial" panose="020B0604020202020204" pitchFamily="34" charset="0"/>
                <a:cs typeface="Arial" panose="020B0604020202020204" pitchFamily="34" charset="0"/>
              </a:rPr>
              <a:t>t</a:t>
            </a:r>
            <a:r>
              <a:rPr lang="ru-RU" sz="2000" dirty="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воздуха </a:t>
            </a:r>
            <a:br>
              <a:rPr lang="ru-RU" sz="2000" dirty="0" smtClean="0">
                <a:latin typeface="Arial" panose="020B0604020202020204" pitchFamily="34" charset="0"/>
                <a:cs typeface="Arial" panose="020B0604020202020204" pitchFamily="34" charset="0"/>
              </a:rPr>
            </a:br>
            <a:r>
              <a:rPr lang="ru-RU" sz="2000" dirty="0" smtClean="0">
                <a:latin typeface="Arial" panose="020B0604020202020204" pitchFamily="34" charset="0"/>
                <a:cs typeface="Arial" panose="020B0604020202020204" pitchFamily="34" charset="0"/>
              </a:rPr>
              <a:t>↓ ниже </a:t>
            </a:r>
            <a:r>
              <a:rPr lang="ru-RU" sz="2000" dirty="0">
                <a:latin typeface="Arial" panose="020B0604020202020204" pitchFamily="34" charset="0"/>
                <a:cs typeface="Arial" panose="020B0604020202020204" pitchFamily="34" charset="0"/>
              </a:rPr>
              <a:t>0˚</a:t>
            </a:r>
            <a:r>
              <a:rPr lang="ru-RU" sz="2000" dirty="0" smtClean="0">
                <a:latin typeface="Arial" panose="020B0604020202020204" pitchFamily="34" charset="0"/>
                <a:cs typeface="Arial" panose="020B0604020202020204" pitchFamily="34" charset="0"/>
              </a:rPr>
              <a:t>С, то </a:t>
            </a:r>
            <a:br>
              <a:rPr lang="ru-RU" sz="2000" dirty="0" smtClean="0">
                <a:latin typeface="Arial" panose="020B0604020202020204" pitchFamily="34" charset="0"/>
                <a:cs typeface="Arial" panose="020B0604020202020204" pitchFamily="34" charset="0"/>
              </a:rPr>
            </a:br>
            <a:r>
              <a:rPr lang="ru-RU" sz="2000" dirty="0" smtClean="0">
                <a:latin typeface="Arial" panose="020B0604020202020204" pitchFamily="34" charset="0"/>
                <a:cs typeface="Arial" panose="020B0604020202020204" pitchFamily="34" charset="0"/>
              </a:rPr>
              <a:t>заболеваемость </a:t>
            </a:r>
            <a:br>
              <a:rPr lang="ru-RU" sz="2000" dirty="0" smtClean="0">
                <a:latin typeface="Arial" panose="020B0604020202020204" pitchFamily="34" charset="0"/>
                <a:cs typeface="Arial" panose="020B0604020202020204" pitchFamily="34" charset="0"/>
              </a:rPr>
            </a:br>
            <a:r>
              <a:rPr lang="ru-RU" sz="2000" dirty="0" smtClean="0">
                <a:latin typeface="Arial" panose="020B0604020202020204" pitchFamily="34" charset="0"/>
                <a:cs typeface="Arial" panose="020B0604020202020204" pitchFamily="34" charset="0"/>
              </a:rPr>
              <a:t>достигает максимума</a:t>
            </a:r>
            <a:r>
              <a:rPr lang="ru-RU" sz="2000" baseline="30000" dirty="0" smtClean="0">
                <a:latin typeface="Arial" panose="020B0604020202020204" pitchFamily="34" charset="0"/>
                <a:cs typeface="Arial" panose="020B0604020202020204" pitchFamily="34" charset="0"/>
              </a:rPr>
              <a:t>1</a:t>
            </a:r>
            <a:r>
              <a:rPr lang="ru-RU" sz="2000" dirty="0" smtClean="0">
                <a:latin typeface="Arial" panose="020B0604020202020204" pitchFamily="34" charset="0"/>
                <a:cs typeface="Arial" panose="020B0604020202020204" pitchFamily="34" charset="0"/>
              </a:rPr>
              <a:t/>
            </a:r>
            <a:br>
              <a:rPr lang="ru-RU" sz="2000" dirty="0" smtClean="0">
                <a:latin typeface="Arial" panose="020B0604020202020204" pitchFamily="34" charset="0"/>
                <a:cs typeface="Arial" panose="020B0604020202020204" pitchFamily="34" charset="0"/>
              </a:rPr>
            </a:br>
            <a:endParaRPr lang="ru-RU" sz="1600" dirty="0" smtClean="0">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19050" y="6388398"/>
            <a:ext cx="9158288" cy="461665"/>
          </a:xfrm>
          <a:prstGeom prst="rect">
            <a:avLst/>
          </a:prstGeom>
          <a:noFill/>
          <a:ln w="9525">
            <a:noFill/>
            <a:miter lim="800000"/>
            <a:headEnd/>
            <a:tailEnd/>
          </a:ln>
        </p:spPr>
        <p:txBody>
          <a:bodyPr anchor="b">
            <a:spAutoFit/>
          </a:bodyPr>
          <a:lstStyle/>
          <a:p>
            <a:r>
              <a:rPr lang="ru-RU" sz="800" dirty="0" smtClean="0">
                <a:latin typeface="Arial" panose="020B0604020202020204" pitchFamily="34" charset="0"/>
                <a:cs typeface="Arial" panose="020B0604020202020204" pitchFamily="34" charset="0"/>
              </a:rPr>
              <a:t>ФГБУ </a:t>
            </a:r>
            <a:r>
              <a:rPr lang="ru-RU" sz="800" dirty="0">
                <a:latin typeface="Arial" panose="020B0604020202020204" pitchFamily="34" charset="0"/>
                <a:cs typeface="Arial" panose="020B0604020202020204" pitchFamily="34" charset="0"/>
              </a:rPr>
              <a:t>НИИДИ ФМБА РОССИИ, </a:t>
            </a:r>
            <a:r>
              <a:rPr lang="ru-RU" sz="800" dirty="0" smtClean="0">
                <a:latin typeface="Arial" panose="020B0604020202020204" pitchFamily="34" charset="0"/>
                <a:cs typeface="Arial" panose="020B0604020202020204" pitchFamily="34" charset="0"/>
              </a:rPr>
              <a:t>Общественная </a:t>
            </a:r>
            <a:r>
              <a:rPr lang="ru-RU" sz="800" dirty="0">
                <a:latin typeface="Arial" panose="020B0604020202020204" pitchFamily="34" charset="0"/>
                <a:cs typeface="Arial" panose="020B0604020202020204" pitchFamily="34" charset="0"/>
              </a:rPr>
              <a:t>организация «Евроазиатское общество по инфекционным болезням», </a:t>
            </a:r>
            <a:r>
              <a:rPr lang="ru-RU" sz="800" dirty="0" smtClean="0">
                <a:latin typeface="Arial" panose="020B0604020202020204" pitchFamily="34" charset="0"/>
                <a:cs typeface="Arial" panose="020B0604020202020204" pitchFamily="34" charset="0"/>
              </a:rPr>
              <a:t>Общественная </a:t>
            </a:r>
            <a:r>
              <a:rPr lang="ru-RU" sz="800" dirty="0">
                <a:latin typeface="Arial" panose="020B0604020202020204" pitchFamily="34" charset="0"/>
                <a:cs typeface="Arial" panose="020B0604020202020204" pitchFamily="34" charset="0"/>
              </a:rPr>
              <a:t>организация «Ассоциация врачей инфекционистов Санкт-Петербурга и Ленинградской области» (АВИСПО</a:t>
            </a:r>
            <a:r>
              <a:rPr lang="ru-RU" sz="800" dirty="0" smtClean="0">
                <a:latin typeface="Arial" panose="020B0604020202020204" pitchFamily="34" charset="0"/>
                <a:cs typeface="Arial" panose="020B0604020202020204" pitchFamily="34" charset="0"/>
              </a:rPr>
              <a:t>). Клинические рекомендации (протокол лечения) оказания медицинской помощи детям больным </a:t>
            </a:r>
            <a:r>
              <a:rPr lang="ru-RU" sz="800" dirty="0" err="1" smtClean="0">
                <a:latin typeface="Arial" panose="020B0604020202020204" pitchFamily="34" charset="0"/>
                <a:cs typeface="Arial" panose="020B0604020202020204" pitchFamily="34" charset="0"/>
              </a:rPr>
              <a:t>ротавирусной</a:t>
            </a:r>
            <a:r>
              <a:rPr lang="ru-RU" sz="800" dirty="0" smtClean="0">
                <a:latin typeface="Arial" panose="020B0604020202020204" pitchFamily="34" charset="0"/>
                <a:cs typeface="Arial" panose="020B0604020202020204" pitchFamily="34" charset="0"/>
              </a:rPr>
              <a:t> инфекцией. 2015 г. Доступно по адресу: </a:t>
            </a:r>
            <a:r>
              <a:rPr lang="en-US" sz="800" dirty="0">
                <a:latin typeface="Arial" panose="020B0604020202020204" pitchFamily="34" charset="0"/>
                <a:cs typeface="Arial" panose="020B0604020202020204" pitchFamily="34" charset="0"/>
                <a:hlinkClick r:id="rId4"/>
              </a:rPr>
              <a:t>http://</a:t>
            </a:r>
            <a:r>
              <a:rPr lang="en-US" sz="800" dirty="0" smtClean="0">
                <a:latin typeface="Arial" panose="020B0604020202020204" pitchFamily="34" charset="0"/>
                <a:cs typeface="Arial" panose="020B0604020202020204" pitchFamily="34" charset="0"/>
                <a:hlinkClick r:id="rId4"/>
              </a:rPr>
              <a:t>niidi.ru/dotAsset/91e2802d-ed31-40a1-b32b-c888f12c196c.pdf</a:t>
            </a:r>
            <a:r>
              <a:rPr lang="ru-RU" sz="800" dirty="0" smtClean="0">
                <a:latin typeface="Arial" panose="020B0604020202020204" pitchFamily="34" charset="0"/>
                <a:cs typeface="Arial" panose="020B0604020202020204" pitchFamily="34" charset="0"/>
              </a:rPr>
              <a:t> Доступ: 05.01.2017</a:t>
            </a:r>
            <a:endParaRPr lang="en-US" sz="800" b="1" dirty="0">
              <a:solidFill>
                <a:prstClr val="black"/>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9770" y="3104513"/>
            <a:ext cx="5239061" cy="288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98900" y="5702300"/>
            <a:ext cx="4911724" cy="523220"/>
          </a:xfrm>
          <a:prstGeom prst="rect">
            <a:avLst/>
          </a:prstGeom>
          <a:noFill/>
        </p:spPr>
        <p:txBody>
          <a:bodyPr wrap="square" rtlCol="0">
            <a:spAutoFit/>
          </a:bodyPr>
          <a:lstStyle/>
          <a:p>
            <a:r>
              <a:rPr lang="ru-RU" sz="1400" b="1" dirty="0" smtClean="0">
                <a:latin typeface="Arial" panose="020B0604020202020204" pitchFamily="34" charset="0"/>
                <a:cs typeface="Arial" panose="020B0604020202020204" pitchFamily="34" charset="0"/>
              </a:rPr>
              <a:t>Сезонность РВИ среди госпитализированных детей </a:t>
            </a:r>
            <a:br>
              <a:rPr lang="ru-RU" sz="1400" b="1" dirty="0" smtClean="0">
                <a:latin typeface="Arial" panose="020B0604020202020204" pitchFamily="34" charset="0"/>
                <a:cs typeface="Arial" panose="020B0604020202020204" pitchFamily="34" charset="0"/>
              </a:rPr>
            </a:br>
            <a:r>
              <a:rPr lang="ru-RU" sz="1400" b="1" dirty="0" smtClean="0">
                <a:latin typeface="Arial" panose="020B0604020202020204" pitchFamily="34" charset="0"/>
                <a:cs typeface="Arial" panose="020B0604020202020204" pitchFamily="34" charset="0"/>
              </a:rPr>
              <a:t>в 8 городах РФ, 2005-2007 (% пациентов)</a:t>
            </a:r>
            <a:r>
              <a:rPr lang="ru-RU" sz="1400" b="1" baseline="30000" dirty="0" smtClean="0">
                <a:latin typeface="Arial" panose="020B0604020202020204" pitchFamily="34" charset="0"/>
                <a:cs typeface="Arial" panose="020B0604020202020204" pitchFamily="34" charset="0"/>
              </a:rPr>
              <a:t>2</a:t>
            </a:r>
            <a:endParaRPr lang="ru-RU" sz="1400" b="1" baseline="30000" dirty="0">
              <a:latin typeface="Arial" panose="020B0604020202020204" pitchFamily="34" charset="0"/>
              <a:cs typeface="Arial" panose="020B0604020202020204" pitchFamily="34" charset="0"/>
            </a:endParaRPr>
          </a:p>
        </p:txBody>
      </p:sp>
      <p:sp>
        <p:nvSpPr>
          <p:cNvPr id="8" name="Rectangle 7"/>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custDataLst>
      <p:tags r:id="rId1"/>
    </p:custDataLst>
    <p:extLst>
      <p:ext uri="{BB962C8B-B14F-4D97-AF65-F5344CB8AC3E}">
        <p14:creationId xmlns:p14="http://schemas.microsoft.com/office/powerpoint/2010/main" val="1185099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4"/>
          <p:cNvSpPr>
            <a:spLocks noGrp="1" noChangeArrowheads="1"/>
          </p:cNvSpPr>
          <p:nvPr>
            <p:ph type="title"/>
          </p:nvPr>
        </p:nvSpPr>
        <p:spPr>
          <a:xfrm>
            <a:off x="247131" y="556575"/>
            <a:ext cx="8574088" cy="646331"/>
          </a:xfrm>
        </p:spPr>
        <p:txBody>
          <a:bodyPr>
            <a:normAutofit/>
          </a:bodyPr>
          <a:lstStyle/>
          <a:p>
            <a:r>
              <a:rPr lang="ru-RU" sz="2600" b="1" dirty="0" err="1" smtClean="0">
                <a:solidFill>
                  <a:srgbClr val="522C84"/>
                </a:solidFill>
                <a:latin typeface="Arial" panose="020B0604020202020204" pitchFamily="34" charset="0"/>
                <a:cs typeface="Arial" panose="020B0604020202020204" pitchFamily="34" charset="0"/>
              </a:rPr>
              <a:t>Ротавирусная</a:t>
            </a:r>
            <a:r>
              <a:rPr lang="ru-RU" sz="2600" b="1" dirty="0" smtClean="0">
                <a:solidFill>
                  <a:srgbClr val="522C84"/>
                </a:solidFill>
                <a:latin typeface="Arial" panose="020B0604020202020204" pitchFamily="34" charset="0"/>
                <a:cs typeface="Arial" panose="020B0604020202020204" pitchFamily="34" charset="0"/>
              </a:rPr>
              <a:t> инфекция. Номенклатура</a:t>
            </a:r>
            <a:endParaRPr lang="en-US" sz="1800" b="1" dirty="0">
              <a:solidFill>
                <a:srgbClr val="522C84"/>
              </a:solidFill>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19050" y="6634619"/>
            <a:ext cx="9158288" cy="215444"/>
          </a:xfrm>
          <a:prstGeom prst="rect">
            <a:avLst/>
          </a:prstGeom>
          <a:noFill/>
          <a:ln w="9525">
            <a:noFill/>
            <a:miter lim="800000"/>
            <a:headEnd/>
            <a:tailEnd/>
          </a:ln>
        </p:spPr>
        <p:txBody>
          <a:bodyPr anchor="b">
            <a:spAutoFit/>
          </a:bodyPr>
          <a:lstStyle>
            <a:defPPr>
              <a:defRPr lang="en-US"/>
            </a:defPPr>
            <a:lvl1pPr marL="228600" indent="-228600">
              <a:spcBef>
                <a:spcPts val="0"/>
              </a:spcBef>
              <a:buFont typeface="+mj-lt"/>
              <a:buAutoNum type="arabicPeriod"/>
              <a:defRPr sz="800">
                <a:solidFill>
                  <a:prstClr val="black"/>
                </a:solidFill>
                <a:latin typeface="Arial" panose="020B0604020202020204" pitchFamily="34" charset="0"/>
                <a:cs typeface="Arial" panose="020B0604020202020204" pitchFamily="34" charset="0"/>
              </a:defRPr>
            </a:lvl1pPr>
          </a:lstStyle>
          <a:p>
            <a:r>
              <a:rPr lang="en-US" altLang="ru-RU" dirty="0" err="1" smtClean="0"/>
              <a:t>Ramani</a:t>
            </a:r>
            <a:r>
              <a:rPr lang="en-US" altLang="ru-RU" dirty="0" smtClean="0"/>
              <a:t> </a:t>
            </a:r>
            <a:r>
              <a:rPr lang="en-US" altLang="ru-RU" dirty="0"/>
              <a:t>S, Kang G. Indian J Med Res. 2007;125:619-632</a:t>
            </a:r>
          </a:p>
        </p:txBody>
      </p:sp>
      <p:sp>
        <p:nvSpPr>
          <p:cNvPr id="22" name="Text Box 3"/>
          <p:cNvSpPr txBox="1">
            <a:spLocks noChangeArrowheads="1"/>
          </p:cNvSpPr>
          <p:nvPr/>
        </p:nvSpPr>
        <p:spPr bwMode="auto">
          <a:xfrm>
            <a:off x="304800" y="2209800"/>
            <a:ext cx="86106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en-US" altLang="ru-RU" sz="3200" b="1">
              <a:latin typeface="Arial" panose="020B0604020202020204" pitchFamily="34" charset="0"/>
              <a:cs typeface="Arial" panose="020B0604020202020204" pitchFamily="34" charset="0"/>
            </a:endParaRPr>
          </a:p>
          <a:p>
            <a:endParaRPr lang="en-US" altLang="ru-RU" sz="3200">
              <a:latin typeface="Arial" panose="020B0604020202020204" pitchFamily="34" charset="0"/>
              <a:cs typeface="Arial" panose="020B0604020202020204" pitchFamily="34" charset="0"/>
            </a:endParaRPr>
          </a:p>
        </p:txBody>
      </p:sp>
      <p:sp>
        <p:nvSpPr>
          <p:cNvPr id="23" name="Text Box 4"/>
          <p:cNvSpPr txBox="1">
            <a:spLocks noChangeArrowheads="1"/>
          </p:cNvSpPr>
          <p:nvPr/>
        </p:nvSpPr>
        <p:spPr bwMode="auto">
          <a:xfrm>
            <a:off x="533400" y="1447800"/>
            <a:ext cx="83058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ru-RU" altLang="ru-RU" sz="2200" b="1" dirty="0" smtClean="0">
                <a:latin typeface="Arial" panose="020B0604020202020204" pitchFamily="34" charset="0"/>
                <a:cs typeface="Arial" panose="020B0604020202020204" pitchFamily="34" charset="0"/>
              </a:rPr>
              <a:t>Биноминальная классификация -</a:t>
            </a:r>
            <a:r>
              <a:rPr lang="en-US" altLang="ru-RU" sz="2200" b="1" dirty="0" smtClean="0">
                <a:latin typeface="Arial" panose="020B0604020202020204" pitchFamily="34" charset="0"/>
                <a:cs typeface="Arial" panose="020B0604020202020204" pitchFamily="34" charset="0"/>
              </a:rPr>
              <a:t> </a:t>
            </a:r>
            <a:r>
              <a:rPr lang="en-US" altLang="ru-RU" sz="2200" b="1" dirty="0">
                <a:latin typeface="Arial" panose="020B0604020202020204" pitchFamily="34" charset="0"/>
                <a:cs typeface="Arial" panose="020B0604020202020204" pitchFamily="34" charset="0"/>
              </a:rPr>
              <a:t>G </a:t>
            </a:r>
            <a:r>
              <a:rPr lang="ru-RU" altLang="ru-RU" sz="2200" b="1" dirty="0">
                <a:latin typeface="Arial" panose="020B0604020202020204" pitchFamily="34" charset="0"/>
                <a:cs typeface="Arial" panose="020B0604020202020204" pitchFamily="34" charset="0"/>
              </a:rPr>
              <a:t>и</a:t>
            </a:r>
            <a:r>
              <a:rPr lang="en-US" altLang="ru-RU" sz="2200" b="1" dirty="0" smtClean="0">
                <a:latin typeface="Arial" panose="020B0604020202020204" pitchFamily="34" charset="0"/>
                <a:cs typeface="Arial" panose="020B0604020202020204" pitchFamily="34" charset="0"/>
              </a:rPr>
              <a:t> </a:t>
            </a:r>
            <a:r>
              <a:rPr lang="en-US" altLang="ru-RU" sz="2200" b="1" dirty="0">
                <a:latin typeface="Arial" panose="020B0604020202020204" pitchFamily="34" charset="0"/>
                <a:cs typeface="Arial" panose="020B0604020202020204" pitchFamily="34" charset="0"/>
              </a:rPr>
              <a:t>P </a:t>
            </a:r>
            <a:r>
              <a:rPr lang="ru-RU" altLang="ru-RU" sz="2200" b="1" dirty="0" smtClean="0">
                <a:latin typeface="Arial" panose="020B0604020202020204" pitchFamily="34" charset="0"/>
                <a:cs typeface="Arial" panose="020B0604020202020204" pitchFamily="34" charset="0"/>
              </a:rPr>
              <a:t>белки</a:t>
            </a:r>
            <a:endParaRPr lang="en-US" altLang="ru-RU" sz="2200" b="1" dirty="0">
              <a:latin typeface="Arial" panose="020B0604020202020204" pitchFamily="34" charset="0"/>
              <a:cs typeface="Arial" panose="020B0604020202020204" pitchFamily="34" charset="0"/>
            </a:endParaRPr>
          </a:p>
        </p:txBody>
      </p:sp>
      <p:sp>
        <p:nvSpPr>
          <p:cNvPr id="24" name="Text Box 5"/>
          <p:cNvSpPr txBox="1">
            <a:spLocks noChangeArrowheads="1"/>
          </p:cNvSpPr>
          <p:nvPr/>
        </p:nvSpPr>
        <p:spPr bwMode="auto">
          <a:xfrm>
            <a:off x="1116806" y="5461000"/>
            <a:ext cx="70866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defPPr>
              <a:defRPr lang="en-US"/>
            </a:defPPr>
            <a:lvl1pPr algn="ctr">
              <a:spcBef>
                <a:spcPct val="50000"/>
              </a:spcBef>
              <a:defRPr sz="2400" b="1">
                <a:latin typeface="Arial" panose="020B0604020202020204" pitchFamily="34" charset="0"/>
                <a:cs typeface="Arial" panose="020B0604020202020204" pitchFamily="34" charset="0"/>
              </a:defRPr>
            </a:lvl1pPr>
          </a:lstStyle>
          <a:p>
            <a:r>
              <a:rPr lang="ru-RU" altLang="ru-RU" sz="2200" dirty="0" smtClean="0"/>
              <a:t>Имя может быть сокращено до</a:t>
            </a:r>
            <a:r>
              <a:rPr lang="en-US" altLang="ru-RU" sz="2200" dirty="0" smtClean="0"/>
              <a:t>: </a:t>
            </a:r>
            <a:r>
              <a:rPr lang="en-US" altLang="ru-RU" sz="2200" dirty="0"/>
              <a:t>G1P[8]</a:t>
            </a:r>
          </a:p>
        </p:txBody>
      </p:sp>
      <p:sp>
        <p:nvSpPr>
          <p:cNvPr id="25" name="Text Box 6"/>
          <p:cNvSpPr txBox="1">
            <a:spLocks noChangeArrowheads="1"/>
          </p:cNvSpPr>
          <p:nvPr/>
        </p:nvSpPr>
        <p:spPr bwMode="auto">
          <a:xfrm>
            <a:off x="1541463" y="2655888"/>
            <a:ext cx="6450012" cy="5794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ru-RU" altLang="ru-RU" sz="3200">
              <a:latin typeface="Arial" panose="020B0604020202020204" pitchFamily="34" charset="0"/>
              <a:cs typeface="Arial" panose="020B0604020202020204" pitchFamily="34" charset="0"/>
            </a:endParaRPr>
          </a:p>
        </p:txBody>
      </p:sp>
      <p:grpSp>
        <p:nvGrpSpPr>
          <p:cNvPr id="26" name="Group 13"/>
          <p:cNvGrpSpPr>
            <a:grpSpLocks/>
          </p:cNvGrpSpPr>
          <p:nvPr/>
        </p:nvGrpSpPr>
        <p:grpSpPr bwMode="auto">
          <a:xfrm>
            <a:off x="1312069" y="3235325"/>
            <a:ext cx="6748462" cy="1865312"/>
            <a:chOff x="933" y="1889"/>
            <a:chExt cx="4251" cy="1175"/>
          </a:xfrm>
          <a:effectLst/>
        </p:grpSpPr>
        <p:sp>
          <p:nvSpPr>
            <p:cNvPr id="27" name="Rectangle 12"/>
            <p:cNvSpPr>
              <a:spLocks noChangeArrowheads="1"/>
            </p:cNvSpPr>
            <p:nvPr/>
          </p:nvSpPr>
          <p:spPr bwMode="auto">
            <a:xfrm>
              <a:off x="933" y="1889"/>
              <a:ext cx="4251" cy="1175"/>
            </a:xfrm>
            <a:prstGeom prst="rect">
              <a:avLst/>
            </a:prstGeom>
            <a:solidFill>
              <a:schemeClr val="bg1"/>
            </a:solidFill>
            <a:ln w="127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latin typeface="Arial" panose="020B0604020202020204" pitchFamily="34" charset="0"/>
                <a:cs typeface="Arial" panose="020B0604020202020204" pitchFamily="34" charset="0"/>
              </a:endParaRPr>
            </a:p>
          </p:txBody>
        </p:sp>
        <p:pic>
          <p:nvPicPr>
            <p:cNvPr id="28" name="Picture 7" descr="ROTARIX Fig 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 y="1981"/>
              <a:ext cx="4086" cy="100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 Box 8"/>
          <p:cNvSpPr txBox="1">
            <a:spLocks noChangeArrowheads="1"/>
          </p:cNvSpPr>
          <p:nvPr/>
        </p:nvSpPr>
        <p:spPr bwMode="auto">
          <a:xfrm>
            <a:off x="1868487" y="2167791"/>
            <a:ext cx="56356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defPPr>
              <a:defRPr lang="en-US"/>
            </a:defPPr>
            <a:lvl1pPr algn="ctr">
              <a:spcBef>
                <a:spcPct val="50000"/>
              </a:spcBef>
              <a:defRPr sz="2400">
                <a:latin typeface="Arial" panose="020B0604020202020204" pitchFamily="34" charset="0"/>
                <a:cs typeface="Arial" panose="020B0604020202020204" pitchFamily="34" charset="0"/>
              </a:defRPr>
            </a:lvl1pPr>
          </a:lstStyle>
          <a:p>
            <a:r>
              <a:rPr lang="ru-RU" altLang="ru-RU" sz="2200" b="1" dirty="0" smtClean="0"/>
              <a:t>Что входит в название штамма </a:t>
            </a:r>
            <a:r>
              <a:rPr lang="ru-RU" altLang="ru-RU" sz="2200" b="1" dirty="0" err="1" smtClean="0"/>
              <a:t>ротавируса</a:t>
            </a:r>
            <a:r>
              <a:rPr lang="ru-RU" altLang="ru-RU" sz="2200" b="1" dirty="0" smtClean="0"/>
              <a:t> </a:t>
            </a:r>
            <a:r>
              <a:rPr lang="en-US" altLang="ru-RU" sz="2200" b="1" dirty="0" smtClean="0"/>
              <a:t>G1P1A[8]?</a:t>
            </a:r>
            <a:endParaRPr lang="en-US" altLang="ru-RU" sz="2200" b="1" dirty="0"/>
          </a:p>
        </p:txBody>
      </p:sp>
      <p:sp>
        <p:nvSpPr>
          <p:cNvPr id="2" name="TextBox 1"/>
          <p:cNvSpPr txBox="1"/>
          <p:nvPr/>
        </p:nvSpPr>
        <p:spPr>
          <a:xfrm>
            <a:off x="1066006" y="4559300"/>
            <a:ext cx="2159794" cy="430887"/>
          </a:xfrm>
          <a:prstGeom prst="rect">
            <a:avLst/>
          </a:prstGeom>
          <a:solidFill>
            <a:schemeClr val="bg1"/>
          </a:solidFill>
        </p:spPr>
        <p:txBody>
          <a:bodyPr wrap="square" rtlCol="0">
            <a:spAutoFit/>
          </a:bodyPr>
          <a:lstStyle/>
          <a:p>
            <a:pPr algn="ctr"/>
            <a:r>
              <a:rPr lang="en-US" sz="2200" b="1" dirty="0" smtClean="0">
                <a:latin typeface="Arial" panose="020B0604020202020204" pitchFamily="34" charset="0"/>
                <a:cs typeface="Arial" panose="020B0604020202020204" pitchFamily="34" charset="0"/>
              </a:rPr>
              <a:t>G </a:t>
            </a:r>
            <a:r>
              <a:rPr lang="ru-RU" sz="2200" b="1" dirty="0" smtClean="0">
                <a:latin typeface="Arial" panose="020B0604020202020204" pitchFamily="34" charset="0"/>
                <a:cs typeface="Arial" panose="020B0604020202020204" pitchFamily="34" charset="0"/>
              </a:rPr>
              <a:t>серотип</a:t>
            </a:r>
            <a:endParaRPr lang="ru-RU" sz="2200" b="1" dirty="0">
              <a:latin typeface="Arial" panose="020B0604020202020204" pitchFamily="34" charset="0"/>
              <a:cs typeface="Arial" panose="020B0604020202020204" pitchFamily="34" charset="0"/>
            </a:endParaRPr>
          </a:p>
        </p:txBody>
      </p:sp>
      <p:sp>
        <p:nvSpPr>
          <p:cNvPr id="30" name="TextBox 29"/>
          <p:cNvSpPr txBox="1"/>
          <p:nvPr/>
        </p:nvSpPr>
        <p:spPr>
          <a:xfrm>
            <a:off x="3593306" y="4546600"/>
            <a:ext cx="2159794" cy="430887"/>
          </a:xfrm>
          <a:prstGeom prst="rect">
            <a:avLst/>
          </a:prstGeom>
          <a:solidFill>
            <a:schemeClr val="bg1"/>
          </a:solidFill>
        </p:spPr>
        <p:txBody>
          <a:bodyPr wrap="square" rtlCol="0">
            <a:spAutoFit/>
          </a:bodyPr>
          <a:lstStyle/>
          <a:p>
            <a:pPr algn="ctr"/>
            <a:r>
              <a:rPr lang="en-US" sz="2200" b="1" dirty="0" smtClean="0">
                <a:latin typeface="Arial" panose="020B0604020202020204" pitchFamily="34" charset="0"/>
                <a:cs typeface="Arial" panose="020B0604020202020204" pitchFamily="34" charset="0"/>
              </a:rPr>
              <a:t>P </a:t>
            </a:r>
            <a:r>
              <a:rPr lang="ru-RU" sz="2200" b="1" dirty="0" smtClean="0">
                <a:latin typeface="Arial" panose="020B0604020202020204" pitchFamily="34" charset="0"/>
                <a:cs typeface="Arial" panose="020B0604020202020204" pitchFamily="34" charset="0"/>
              </a:rPr>
              <a:t>серотип</a:t>
            </a:r>
            <a:endParaRPr lang="ru-RU" sz="2200" b="1" dirty="0">
              <a:latin typeface="Arial" panose="020B0604020202020204" pitchFamily="34" charset="0"/>
              <a:cs typeface="Arial" panose="020B0604020202020204" pitchFamily="34" charset="0"/>
            </a:endParaRPr>
          </a:p>
        </p:txBody>
      </p:sp>
      <p:sp>
        <p:nvSpPr>
          <p:cNvPr id="31" name="TextBox 30"/>
          <p:cNvSpPr txBox="1"/>
          <p:nvPr/>
        </p:nvSpPr>
        <p:spPr>
          <a:xfrm>
            <a:off x="6043612" y="4559299"/>
            <a:ext cx="2159794" cy="430887"/>
          </a:xfrm>
          <a:prstGeom prst="rect">
            <a:avLst/>
          </a:prstGeom>
          <a:solidFill>
            <a:schemeClr val="bg1"/>
          </a:solidFill>
        </p:spPr>
        <p:txBody>
          <a:bodyPr wrap="square" rtlCol="0">
            <a:spAutoFit/>
          </a:bodyPr>
          <a:lstStyle/>
          <a:p>
            <a:pPr algn="ctr"/>
            <a:r>
              <a:rPr lang="en-US" sz="2200" b="1" dirty="0" smtClean="0">
                <a:latin typeface="Arial" panose="020B0604020202020204" pitchFamily="34" charset="0"/>
                <a:cs typeface="Arial" panose="020B0604020202020204" pitchFamily="34" charset="0"/>
              </a:rPr>
              <a:t>P </a:t>
            </a:r>
            <a:r>
              <a:rPr lang="ru-RU" sz="2200" b="1" dirty="0" smtClean="0">
                <a:latin typeface="Arial" panose="020B0604020202020204" pitchFamily="34" charset="0"/>
                <a:cs typeface="Arial" panose="020B0604020202020204" pitchFamily="34" charset="0"/>
              </a:rPr>
              <a:t>генотип</a:t>
            </a:r>
            <a:endParaRPr lang="ru-RU" sz="2200" b="1" dirty="0">
              <a:latin typeface="Arial" panose="020B0604020202020204" pitchFamily="34" charset="0"/>
              <a:cs typeface="Arial" panose="020B0604020202020204" pitchFamily="34" charset="0"/>
            </a:endParaRPr>
          </a:p>
        </p:txBody>
      </p:sp>
      <p:sp>
        <p:nvSpPr>
          <p:cNvPr id="15" name="Rectangle 14"/>
          <p:cNvSpPr/>
          <p:nvPr/>
        </p:nvSpPr>
        <p:spPr>
          <a:xfrm>
            <a:off x="7116030" y="6631468"/>
            <a:ext cx="2040943" cy="253916"/>
          </a:xfrm>
          <a:prstGeom prst="rect">
            <a:avLst/>
          </a:prstGeom>
        </p:spPr>
        <p:txBody>
          <a:bodyPr wrap="none">
            <a:spAutoFit/>
          </a:bodyPr>
          <a:lstStyle/>
          <a:p>
            <a:r>
              <a:rPr lang="en-US" sz="1050" dirty="0" smtClean="0">
                <a:latin typeface="Arial" panose="020B0604020202020204" pitchFamily="34" charset="0"/>
                <a:cs typeface="Arial" panose="020B0604020202020204" pitchFamily="34" charset="0"/>
              </a:rPr>
              <a:t>VACC-</a:t>
            </a:r>
            <a:r>
              <a:rPr lang="en-US" sz="1050" dirty="0">
                <a:latin typeface="Arial" panose="020B0604020202020204" pitchFamily="34" charset="0"/>
                <a:cs typeface="Arial" panose="020B0604020202020204" pitchFamily="34" charset="0"/>
              </a:rPr>
              <a:t>1208421</a:t>
            </a:r>
            <a:r>
              <a:rPr lang="en-US" sz="1050" dirty="0" smtClean="0">
                <a:latin typeface="Arial" panose="020B0604020202020204" pitchFamily="34" charset="0"/>
                <a:cs typeface="Arial" panose="020B0604020202020204" pitchFamily="34" charset="0"/>
              </a:rPr>
              <a:t>-0000</a:t>
            </a:r>
            <a:r>
              <a:rPr lang="ru-RU" sz="1050" dirty="0">
                <a:latin typeface="Arial" panose="020B0604020202020204" pitchFamily="34" charset="0"/>
                <a:cs typeface="Arial" panose="020B0604020202020204" pitchFamily="34" charset="0"/>
              </a:rPr>
              <a:t>; 01.2017</a:t>
            </a:r>
          </a:p>
        </p:txBody>
      </p:sp>
      <p:sp>
        <p:nvSpPr>
          <p:cNvPr id="16" name="Rectangle 15"/>
          <p:cNvSpPr/>
          <p:nvPr/>
        </p:nvSpPr>
        <p:spPr>
          <a:xfrm rot="16200000">
            <a:off x="7945234" y="3697676"/>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custDataLst>
      <p:tags r:id="rId1"/>
    </p:custDataLst>
    <p:extLst>
      <p:ext uri="{BB962C8B-B14F-4D97-AF65-F5344CB8AC3E}">
        <p14:creationId xmlns:p14="http://schemas.microsoft.com/office/powerpoint/2010/main" val="77140245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4"/>
          <p:cNvSpPr>
            <a:spLocks noGrp="1" noChangeArrowheads="1"/>
          </p:cNvSpPr>
          <p:nvPr>
            <p:ph type="title"/>
          </p:nvPr>
        </p:nvSpPr>
        <p:spPr>
          <a:xfrm>
            <a:off x="247131" y="556575"/>
            <a:ext cx="8574088" cy="646331"/>
          </a:xfrm>
        </p:spPr>
        <p:txBody>
          <a:bodyPr>
            <a:normAutofit fontScale="90000"/>
          </a:bodyPr>
          <a:lstStyle/>
          <a:p>
            <a:r>
              <a:rPr lang="ru-RU" sz="2600" b="1" dirty="0" err="1" smtClean="0">
                <a:solidFill>
                  <a:srgbClr val="522C84"/>
                </a:solidFill>
                <a:latin typeface="Arial" panose="020B0604020202020204" pitchFamily="34" charset="0"/>
                <a:cs typeface="Arial" panose="020B0604020202020204" pitchFamily="34" charset="0"/>
              </a:rPr>
              <a:t>Ротавирусная</a:t>
            </a:r>
            <a:r>
              <a:rPr lang="ru-RU" sz="2600" b="1" dirty="0" smtClean="0">
                <a:solidFill>
                  <a:srgbClr val="522C84"/>
                </a:solidFill>
                <a:latin typeface="Arial" panose="020B0604020202020204" pitchFamily="34" charset="0"/>
                <a:cs typeface="Arial" panose="020B0604020202020204" pitchFamily="34" charset="0"/>
              </a:rPr>
              <a:t> инфекция. </a:t>
            </a:r>
            <a:br>
              <a:rPr lang="ru-RU" sz="2600" b="1" dirty="0" smtClean="0">
                <a:solidFill>
                  <a:srgbClr val="522C84"/>
                </a:solidFill>
                <a:latin typeface="Arial" panose="020B0604020202020204" pitchFamily="34" charset="0"/>
                <a:cs typeface="Arial" panose="020B0604020202020204" pitchFamily="34" charset="0"/>
              </a:rPr>
            </a:br>
            <a:r>
              <a:rPr lang="ru-RU" sz="2600" b="1" dirty="0" smtClean="0">
                <a:solidFill>
                  <a:srgbClr val="522C84"/>
                </a:solidFill>
                <a:latin typeface="Arial" panose="020B0604020202020204" pitchFamily="34" charset="0"/>
                <a:cs typeface="Arial" panose="020B0604020202020204" pitchFamily="34" charset="0"/>
              </a:rPr>
              <a:t>Распространенность штаммов в РФ</a:t>
            </a:r>
            <a:endParaRPr lang="en-US" sz="1800" b="1" dirty="0">
              <a:solidFill>
                <a:srgbClr val="522C84"/>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971369979"/>
              </p:ext>
            </p:extLst>
          </p:nvPr>
        </p:nvGraphicFramePr>
        <p:xfrm>
          <a:off x="320635" y="1923802"/>
          <a:ext cx="8455228" cy="3078480"/>
        </p:xfrm>
        <a:graphic>
          <a:graphicData uri="http://schemas.openxmlformats.org/drawingml/2006/table">
            <a:tbl>
              <a:tblPr firstRow="1" bandRow="1">
                <a:tableStyleId>{F5AB1C69-6EDB-4FF4-983F-18BD219EF322}</a:tableStyleId>
              </a:tblPr>
              <a:tblGrid>
                <a:gridCol w="1156156">
                  <a:extLst>
                    <a:ext uri="{9D8B030D-6E8A-4147-A177-3AD203B41FA5}">
                      <a16:colId xmlns:a16="http://schemas.microsoft.com/office/drawing/2014/main" xmlns="" val="20000"/>
                    </a:ext>
                  </a:extLst>
                </a:gridCol>
                <a:gridCol w="1824768">
                  <a:extLst>
                    <a:ext uri="{9D8B030D-6E8A-4147-A177-3AD203B41FA5}">
                      <a16:colId xmlns:a16="http://schemas.microsoft.com/office/drawing/2014/main" xmlns="" val="20001"/>
                    </a:ext>
                  </a:extLst>
                </a:gridCol>
                <a:gridCol w="1824768">
                  <a:extLst>
                    <a:ext uri="{9D8B030D-6E8A-4147-A177-3AD203B41FA5}">
                      <a16:colId xmlns:a16="http://schemas.microsoft.com/office/drawing/2014/main" xmlns="" val="20002"/>
                    </a:ext>
                  </a:extLst>
                </a:gridCol>
                <a:gridCol w="1824768">
                  <a:extLst>
                    <a:ext uri="{9D8B030D-6E8A-4147-A177-3AD203B41FA5}">
                      <a16:colId xmlns:a16="http://schemas.microsoft.com/office/drawing/2014/main" xmlns="" val="20003"/>
                    </a:ext>
                  </a:extLst>
                </a:gridCol>
                <a:gridCol w="1824768">
                  <a:extLst>
                    <a:ext uri="{9D8B030D-6E8A-4147-A177-3AD203B41FA5}">
                      <a16:colId xmlns:a16="http://schemas.microsoft.com/office/drawing/2014/main" xmlns="" val="20004"/>
                    </a:ext>
                  </a:extLst>
                </a:gridCol>
              </a:tblGrid>
              <a:tr h="274798">
                <a:tc>
                  <a:txBody>
                    <a:bodyPr/>
                    <a:lstStyle/>
                    <a:p>
                      <a:r>
                        <a:rPr lang="ru-RU" sz="2000" dirty="0" smtClean="0">
                          <a:latin typeface="Arial" panose="020B0604020202020204" pitchFamily="34" charset="0"/>
                          <a:cs typeface="Arial" panose="020B0604020202020204" pitchFamily="34" charset="0"/>
                        </a:rPr>
                        <a:t>Штамм</a:t>
                      </a:r>
                      <a:endParaRPr lang="ru-RU" sz="2000" dirty="0">
                        <a:latin typeface="Arial" panose="020B0604020202020204" pitchFamily="34" charset="0"/>
                        <a:cs typeface="Arial" panose="020B0604020202020204" pitchFamily="34" charset="0"/>
                      </a:endParaRPr>
                    </a:p>
                  </a:txBody>
                  <a:tcPr/>
                </a:tc>
                <a:tc>
                  <a:txBody>
                    <a:bodyPr/>
                    <a:lstStyle/>
                    <a:p>
                      <a:pPr algn="ctr"/>
                      <a:r>
                        <a:rPr lang="ru-RU" sz="2000" dirty="0" smtClean="0">
                          <a:latin typeface="Arial" panose="020B0604020202020204" pitchFamily="34" charset="0"/>
                          <a:cs typeface="Arial" panose="020B0604020202020204" pitchFamily="34" charset="0"/>
                        </a:rPr>
                        <a:t>2005-2007</a:t>
                      </a:r>
                      <a:r>
                        <a:rPr lang="en-US" sz="2000" dirty="0" smtClean="0">
                          <a:latin typeface="Arial" panose="020B0604020202020204" pitchFamily="34" charset="0"/>
                          <a:cs typeface="Arial" panose="020B0604020202020204" pitchFamily="34" charset="0"/>
                        </a:rPr>
                        <a:t>,</a:t>
                      </a:r>
                      <a:r>
                        <a:rPr lang="en-US" sz="2000" baseline="0" dirty="0" smtClean="0">
                          <a:latin typeface="Arial" panose="020B0604020202020204" pitchFamily="34" charset="0"/>
                          <a:cs typeface="Arial" panose="020B0604020202020204" pitchFamily="34" charset="0"/>
                        </a:rPr>
                        <a:t> n (%)</a:t>
                      </a:r>
                      <a:r>
                        <a:rPr lang="ru-RU" sz="2000" dirty="0" smtClean="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txBody>
                  <a:tcPr/>
                </a:tc>
                <a:tc>
                  <a:txBody>
                    <a:bodyPr/>
                    <a:lstStyle/>
                    <a:p>
                      <a:pPr algn="ctr"/>
                      <a:r>
                        <a:rPr lang="ru-RU" sz="2000" dirty="0" smtClean="0">
                          <a:latin typeface="Arial" panose="020B0604020202020204" pitchFamily="34" charset="0"/>
                          <a:cs typeface="Arial" panose="020B0604020202020204" pitchFamily="34" charset="0"/>
                        </a:rPr>
                        <a:t>2011-2012</a:t>
                      </a:r>
                      <a:r>
                        <a:rPr lang="en-US" sz="2000" dirty="0" smtClean="0">
                          <a:latin typeface="Arial" panose="020B0604020202020204" pitchFamily="34" charset="0"/>
                          <a:cs typeface="Arial" panose="020B0604020202020204" pitchFamily="34" charset="0"/>
                        </a:rPr>
                        <a:t>,</a:t>
                      </a:r>
                      <a:r>
                        <a:rPr lang="en-US" sz="2000" baseline="0" dirty="0" smtClean="0">
                          <a:latin typeface="Arial" panose="020B0604020202020204" pitchFamily="34" charset="0"/>
                          <a:cs typeface="Arial" panose="020B0604020202020204" pitchFamily="34" charset="0"/>
                        </a:rPr>
                        <a:t> n (%)</a:t>
                      </a:r>
                      <a:r>
                        <a:rPr lang="ru-RU" sz="2000" dirty="0" smtClean="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latin typeface="Arial" panose="020B0604020202020204" pitchFamily="34" charset="0"/>
                          <a:cs typeface="Arial" panose="020B0604020202020204" pitchFamily="34" charset="0"/>
                        </a:rPr>
                        <a:t>2012-2013</a:t>
                      </a:r>
                      <a:r>
                        <a:rPr lang="en-US" sz="2000" dirty="0" smtClean="0">
                          <a:latin typeface="Arial" panose="020B0604020202020204" pitchFamily="34" charset="0"/>
                          <a:cs typeface="Arial" panose="020B0604020202020204" pitchFamily="34" charset="0"/>
                        </a:rPr>
                        <a:t>,</a:t>
                      </a:r>
                      <a:r>
                        <a:rPr lang="en-US" sz="2000" baseline="0" dirty="0" smtClean="0">
                          <a:latin typeface="Arial" panose="020B0604020202020204" pitchFamily="34" charset="0"/>
                          <a:cs typeface="Arial" panose="020B0604020202020204" pitchFamily="34" charset="0"/>
                        </a:rPr>
                        <a:t> n (%)</a:t>
                      </a:r>
                      <a:r>
                        <a:rPr lang="ru-RU" sz="2000" dirty="0" smtClean="0">
                          <a:latin typeface="Arial" panose="020B0604020202020204" pitchFamily="34" charset="0"/>
                          <a:cs typeface="Arial" panose="020B0604020202020204"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latin typeface="Arial" panose="020B0604020202020204" pitchFamily="34" charset="0"/>
                          <a:cs typeface="Arial" panose="020B0604020202020204" pitchFamily="34" charset="0"/>
                        </a:rPr>
                        <a:t>2012-2013</a:t>
                      </a:r>
                      <a:r>
                        <a:rPr lang="en-US" sz="2000" dirty="0" smtClean="0">
                          <a:latin typeface="Arial" panose="020B0604020202020204" pitchFamily="34" charset="0"/>
                          <a:cs typeface="Arial" panose="020B0604020202020204" pitchFamily="34" charset="0"/>
                        </a:rPr>
                        <a:t>,</a:t>
                      </a:r>
                      <a:r>
                        <a:rPr lang="en-US" sz="2000" baseline="0" dirty="0" smtClean="0">
                          <a:latin typeface="Arial" panose="020B0604020202020204" pitchFamily="34" charset="0"/>
                          <a:cs typeface="Arial" panose="020B0604020202020204" pitchFamily="34" charset="0"/>
                        </a:rPr>
                        <a:t> n (%)</a:t>
                      </a:r>
                      <a:r>
                        <a:rPr lang="ru-RU" sz="2000" dirty="0" smtClean="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0"/>
                  </a:ext>
                </a:extLst>
              </a:tr>
              <a:tr h="370840">
                <a:tc>
                  <a:txBody>
                    <a:bodyPr/>
                    <a:lstStyle/>
                    <a:p>
                      <a:r>
                        <a:rPr lang="en-US" sz="2000" dirty="0" smtClean="0">
                          <a:latin typeface="Arial" panose="020B0604020202020204" pitchFamily="34" charset="0"/>
                          <a:cs typeface="Arial" panose="020B0604020202020204" pitchFamily="34" charset="0"/>
                        </a:rPr>
                        <a:t>G1P[8]</a:t>
                      </a:r>
                      <a:endParaRPr lang="ru-RU" sz="2000" dirty="0">
                        <a:latin typeface="Arial" panose="020B0604020202020204" pitchFamily="34" charset="0"/>
                        <a:cs typeface="Arial" panose="020B0604020202020204" pitchFamily="34" charset="0"/>
                      </a:endParaRPr>
                    </a:p>
                  </a:txBody>
                  <a:tcPr/>
                </a:tc>
                <a:tc>
                  <a:txBody>
                    <a:bodyPr/>
                    <a:lstStyle/>
                    <a:p>
                      <a:pPr algn="ctr"/>
                      <a:r>
                        <a:rPr lang="ru-RU" sz="2000" b="1" dirty="0" smtClean="0">
                          <a:solidFill>
                            <a:srgbClr val="FF0000"/>
                          </a:solidFill>
                          <a:latin typeface="Arial" panose="020B0604020202020204" pitchFamily="34" charset="0"/>
                          <a:cs typeface="Arial" panose="020B0604020202020204" pitchFamily="34" charset="0"/>
                        </a:rPr>
                        <a:t>231</a:t>
                      </a:r>
                      <a:r>
                        <a:rPr lang="en-US" sz="2000" b="1" dirty="0" smtClean="0">
                          <a:solidFill>
                            <a:srgbClr val="FF0000"/>
                          </a:solidFill>
                          <a:latin typeface="Arial" panose="020B0604020202020204" pitchFamily="34" charset="0"/>
                          <a:cs typeface="Arial" panose="020B0604020202020204" pitchFamily="34" charset="0"/>
                        </a:rPr>
                        <a:t> (44,85)</a:t>
                      </a:r>
                      <a:endParaRPr lang="ru-RU" sz="2000" b="1" dirty="0">
                        <a:solidFill>
                          <a:srgbClr val="FF0000"/>
                        </a:solidFill>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ru-RU" sz="2000" kern="1200" dirty="0" smtClean="0">
                          <a:solidFill>
                            <a:schemeClr val="tx2">
                              <a:lumMod val="60000"/>
                              <a:lumOff val="40000"/>
                            </a:schemeClr>
                          </a:solidFill>
                          <a:latin typeface="Arial" panose="020B0604020202020204" pitchFamily="34" charset="0"/>
                          <a:ea typeface="+mn-ea"/>
                          <a:cs typeface="Arial" panose="020B0604020202020204" pitchFamily="34" charset="0"/>
                        </a:rPr>
                        <a:t>55 (26,57)</a:t>
                      </a:r>
                      <a:endParaRPr lang="ru-RU" sz="2000" kern="1200" dirty="0">
                        <a:solidFill>
                          <a:schemeClr val="tx2">
                            <a:lumMod val="60000"/>
                            <a:lumOff val="40000"/>
                          </a:schemeClr>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ru-RU" sz="2000" kern="1200" dirty="0" smtClean="0">
                          <a:solidFill>
                            <a:schemeClr val="dk1"/>
                          </a:solidFill>
                          <a:latin typeface="Arial" panose="020B0604020202020204" pitchFamily="34" charset="0"/>
                          <a:ea typeface="+mn-ea"/>
                          <a:cs typeface="Arial" panose="020B0604020202020204" pitchFamily="34" charset="0"/>
                        </a:rPr>
                        <a:t>38 (14,29)</a:t>
                      </a:r>
                      <a:endParaRPr lang="ru-RU" sz="20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algn="ctr"/>
                      <a:r>
                        <a:rPr lang="ru-RU" sz="2000" dirty="0" smtClean="0">
                          <a:solidFill>
                            <a:schemeClr val="tx2">
                              <a:lumMod val="60000"/>
                              <a:lumOff val="40000"/>
                            </a:schemeClr>
                          </a:solidFill>
                          <a:latin typeface="Arial" panose="020B0604020202020204" pitchFamily="34" charset="0"/>
                          <a:cs typeface="Arial" panose="020B0604020202020204" pitchFamily="34" charset="0"/>
                        </a:rPr>
                        <a:t>51 (34,23)</a:t>
                      </a:r>
                      <a:endParaRPr lang="ru-RU" sz="2000" dirty="0">
                        <a:solidFill>
                          <a:schemeClr val="tx2">
                            <a:lumMod val="60000"/>
                            <a:lumOff val="4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r h="370840">
                <a:tc>
                  <a:txBody>
                    <a:bodyPr/>
                    <a:lstStyle/>
                    <a:p>
                      <a:r>
                        <a:rPr lang="en-US" sz="2000" dirty="0" smtClean="0">
                          <a:latin typeface="Arial" panose="020B0604020202020204" pitchFamily="34" charset="0"/>
                          <a:cs typeface="Arial" panose="020B0604020202020204" pitchFamily="34" charset="0"/>
                        </a:rPr>
                        <a:t>G4P[8]</a:t>
                      </a:r>
                      <a:endParaRPr lang="ru-RU" sz="2000" dirty="0">
                        <a:latin typeface="Arial" panose="020B0604020202020204" pitchFamily="34" charset="0"/>
                        <a:cs typeface="Arial" panose="020B0604020202020204" pitchFamily="34" charset="0"/>
                      </a:endParaRPr>
                    </a:p>
                  </a:txBody>
                  <a:tcPr/>
                </a:tc>
                <a:tc>
                  <a:txBody>
                    <a:bodyPr/>
                    <a:lstStyle/>
                    <a:p>
                      <a:pPr algn="ctr"/>
                      <a:r>
                        <a:rPr lang="ru-RU" sz="2000" dirty="0" smtClean="0">
                          <a:solidFill>
                            <a:schemeClr val="tx2">
                              <a:lumMod val="60000"/>
                              <a:lumOff val="40000"/>
                            </a:schemeClr>
                          </a:solidFill>
                          <a:latin typeface="Arial" panose="020B0604020202020204" pitchFamily="34" charset="0"/>
                          <a:cs typeface="Arial" panose="020B0604020202020204" pitchFamily="34" charset="0"/>
                        </a:rPr>
                        <a:t>206</a:t>
                      </a:r>
                      <a:r>
                        <a:rPr lang="en-US" sz="2000" dirty="0" smtClean="0">
                          <a:solidFill>
                            <a:schemeClr val="tx2">
                              <a:lumMod val="60000"/>
                              <a:lumOff val="40000"/>
                            </a:schemeClr>
                          </a:solidFill>
                          <a:latin typeface="Arial" panose="020B0604020202020204" pitchFamily="34" charset="0"/>
                          <a:cs typeface="Arial" panose="020B0604020202020204" pitchFamily="34" charset="0"/>
                        </a:rPr>
                        <a:t> (40,0)</a:t>
                      </a:r>
                      <a:endParaRPr lang="ru-RU" sz="2000" dirty="0">
                        <a:solidFill>
                          <a:schemeClr val="tx2">
                            <a:lumMod val="60000"/>
                            <a:lumOff val="40000"/>
                          </a:schemeClr>
                        </a:solidFill>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ru-RU" sz="2000" b="1" kern="1200" dirty="0" smtClean="0">
                          <a:solidFill>
                            <a:srgbClr val="FF0000"/>
                          </a:solidFill>
                          <a:latin typeface="Arial" panose="020B0604020202020204" pitchFamily="34" charset="0"/>
                          <a:ea typeface="+mn-ea"/>
                          <a:cs typeface="Arial" panose="020B0604020202020204" pitchFamily="34" charset="0"/>
                        </a:rPr>
                        <a:t>10</a:t>
                      </a:r>
                      <a:r>
                        <a:rPr lang="en-US" sz="2000" b="1" kern="1200" dirty="0" smtClean="0">
                          <a:solidFill>
                            <a:srgbClr val="FF0000"/>
                          </a:solidFill>
                          <a:latin typeface="Arial" panose="020B0604020202020204" pitchFamily="34" charset="0"/>
                          <a:ea typeface="+mn-ea"/>
                          <a:cs typeface="Arial" panose="020B0604020202020204" pitchFamily="34" charset="0"/>
                        </a:rPr>
                        <a:t>4</a:t>
                      </a:r>
                      <a:r>
                        <a:rPr lang="ru-RU" sz="2000" b="1" kern="1200" dirty="0" smtClean="0">
                          <a:solidFill>
                            <a:srgbClr val="FF0000"/>
                          </a:solidFill>
                          <a:latin typeface="Arial" panose="020B0604020202020204" pitchFamily="34" charset="0"/>
                          <a:ea typeface="+mn-ea"/>
                          <a:cs typeface="Arial" panose="020B0604020202020204" pitchFamily="34" charset="0"/>
                        </a:rPr>
                        <a:t> (5</a:t>
                      </a:r>
                      <a:r>
                        <a:rPr lang="en-US" sz="2000" b="1" kern="1200" dirty="0" smtClean="0">
                          <a:solidFill>
                            <a:srgbClr val="FF0000"/>
                          </a:solidFill>
                          <a:latin typeface="Arial" panose="020B0604020202020204" pitchFamily="34" charset="0"/>
                          <a:ea typeface="+mn-ea"/>
                          <a:cs typeface="Arial" panose="020B0604020202020204" pitchFamily="34" charset="0"/>
                        </a:rPr>
                        <a:t>0</a:t>
                      </a:r>
                      <a:r>
                        <a:rPr lang="ru-RU" sz="2000" b="1" kern="1200" dirty="0" smtClean="0">
                          <a:solidFill>
                            <a:srgbClr val="FF0000"/>
                          </a:solidFill>
                          <a:latin typeface="Arial" panose="020B0604020202020204" pitchFamily="34" charset="0"/>
                          <a:ea typeface="+mn-ea"/>
                          <a:cs typeface="Arial" panose="020B0604020202020204" pitchFamily="34" charset="0"/>
                        </a:rPr>
                        <a:t>,</a:t>
                      </a:r>
                      <a:r>
                        <a:rPr lang="en-US" sz="2000" b="1" kern="1200" dirty="0" smtClean="0">
                          <a:solidFill>
                            <a:srgbClr val="FF0000"/>
                          </a:solidFill>
                          <a:latin typeface="Arial" panose="020B0604020202020204" pitchFamily="34" charset="0"/>
                          <a:ea typeface="+mn-ea"/>
                          <a:cs typeface="Arial" panose="020B0604020202020204" pitchFamily="34" charset="0"/>
                        </a:rPr>
                        <a:t>2</a:t>
                      </a:r>
                      <a:r>
                        <a:rPr lang="ru-RU" sz="2000" b="1" kern="1200" dirty="0" smtClean="0">
                          <a:solidFill>
                            <a:srgbClr val="FF0000"/>
                          </a:solidFill>
                          <a:latin typeface="Arial" panose="020B0604020202020204" pitchFamily="34" charset="0"/>
                          <a:ea typeface="+mn-ea"/>
                          <a:cs typeface="Arial" panose="020B0604020202020204" pitchFamily="34" charset="0"/>
                        </a:rPr>
                        <a:t>)</a:t>
                      </a:r>
                      <a:endParaRPr lang="ru-RU" sz="2000" b="1" kern="1200" dirty="0">
                        <a:solidFill>
                          <a:srgbClr val="FF0000"/>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ru-RU" sz="2000" b="1" kern="1200" dirty="0" smtClean="0">
                          <a:solidFill>
                            <a:srgbClr val="FF0000"/>
                          </a:solidFill>
                          <a:latin typeface="Arial" panose="020B0604020202020204" pitchFamily="34" charset="0"/>
                          <a:ea typeface="+mn-ea"/>
                          <a:cs typeface="Arial" panose="020B0604020202020204" pitchFamily="34" charset="0"/>
                        </a:rPr>
                        <a:t>97 (36,47)</a:t>
                      </a:r>
                      <a:endParaRPr lang="ru-RU" sz="2000" b="1" kern="1200" dirty="0">
                        <a:solidFill>
                          <a:srgbClr val="FF0000"/>
                        </a:solidFill>
                        <a:latin typeface="Arial" panose="020B0604020202020204" pitchFamily="34" charset="0"/>
                        <a:ea typeface="+mn-ea"/>
                        <a:cs typeface="Arial" panose="020B0604020202020204" pitchFamily="34" charset="0"/>
                      </a:endParaRPr>
                    </a:p>
                  </a:txBody>
                  <a:tcPr/>
                </a:tc>
                <a:tc>
                  <a:txBody>
                    <a:bodyPr/>
                    <a:lstStyle/>
                    <a:p>
                      <a:pPr algn="ctr"/>
                      <a:r>
                        <a:rPr lang="ru-RU" sz="2000" b="1" dirty="0" smtClean="0">
                          <a:solidFill>
                            <a:srgbClr val="FF0000"/>
                          </a:solidFill>
                          <a:latin typeface="Arial" panose="020B0604020202020204" pitchFamily="34" charset="0"/>
                          <a:cs typeface="Arial" panose="020B0604020202020204" pitchFamily="34" charset="0"/>
                        </a:rPr>
                        <a:t>58 (38,93)</a:t>
                      </a:r>
                      <a:endParaRPr lang="ru-RU" sz="2000" b="1"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370840">
                <a:tc>
                  <a:txBody>
                    <a:bodyPr/>
                    <a:lstStyle/>
                    <a:p>
                      <a:r>
                        <a:rPr lang="en-US" sz="2000" dirty="0" smtClean="0">
                          <a:latin typeface="Arial" panose="020B0604020202020204" pitchFamily="34" charset="0"/>
                          <a:cs typeface="Arial" panose="020B0604020202020204" pitchFamily="34" charset="0"/>
                        </a:rPr>
                        <a:t>G2P[4]</a:t>
                      </a:r>
                      <a:endParaRPr lang="ru-RU" sz="2000" dirty="0">
                        <a:latin typeface="Arial" panose="020B0604020202020204" pitchFamily="34" charset="0"/>
                        <a:cs typeface="Arial" panose="020B0604020202020204" pitchFamily="34" charset="0"/>
                      </a:endParaRPr>
                    </a:p>
                  </a:txBody>
                  <a:tcPr/>
                </a:tc>
                <a:tc>
                  <a:txBody>
                    <a:bodyPr/>
                    <a:lstStyle/>
                    <a:p>
                      <a:pPr algn="ctr"/>
                      <a:r>
                        <a:rPr lang="ru-RU" sz="2000" dirty="0" smtClean="0">
                          <a:latin typeface="Arial" panose="020B0604020202020204" pitchFamily="34" charset="0"/>
                          <a:cs typeface="Arial" panose="020B0604020202020204" pitchFamily="34" charset="0"/>
                        </a:rPr>
                        <a:t>44</a:t>
                      </a:r>
                      <a:r>
                        <a:rPr lang="en-US" sz="2000" dirty="0" smtClean="0">
                          <a:latin typeface="Arial" panose="020B0604020202020204" pitchFamily="34" charset="0"/>
                          <a:cs typeface="Arial" panose="020B0604020202020204" pitchFamily="34" charset="0"/>
                        </a:rPr>
                        <a:t> (8,55)</a:t>
                      </a:r>
                      <a:endParaRPr lang="ru-RU" sz="2000" dirty="0">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ru-RU" sz="2000" kern="1200" dirty="0" smtClean="0">
                          <a:solidFill>
                            <a:schemeClr val="dk1"/>
                          </a:solidFill>
                          <a:latin typeface="Arial" panose="020B0604020202020204" pitchFamily="34" charset="0"/>
                          <a:ea typeface="+mn-ea"/>
                          <a:cs typeface="Arial" panose="020B0604020202020204" pitchFamily="34" charset="0"/>
                        </a:rPr>
                        <a:t>16 (7,73)</a:t>
                      </a:r>
                      <a:endParaRPr lang="ru-RU" sz="20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ru-RU" sz="2000" kern="1200" dirty="0" smtClean="0">
                          <a:solidFill>
                            <a:schemeClr val="dk1"/>
                          </a:solidFill>
                          <a:latin typeface="Arial" panose="020B0604020202020204" pitchFamily="34" charset="0"/>
                          <a:ea typeface="+mn-ea"/>
                          <a:cs typeface="Arial" panose="020B0604020202020204" pitchFamily="34" charset="0"/>
                        </a:rPr>
                        <a:t>21 (7,89)</a:t>
                      </a:r>
                      <a:endParaRPr lang="ru-RU" sz="20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algn="ctr"/>
                      <a:r>
                        <a:rPr lang="ru-RU" sz="2000" dirty="0" smtClean="0">
                          <a:latin typeface="Arial" panose="020B0604020202020204" pitchFamily="34" charset="0"/>
                          <a:cs typeface="Arial" panose="020B0604020202020204" pitchFamily="34" charset="0"/>
                        </a:rPr>
                        <a:t>3 (2,01)</a:t>
                      </a:r>
                      <a:endParaRPr lang="ru-RU"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3"/>
                  </a:ext>
                </a:extLst>
              </a:tr>
              <a:tr h="370840">
                <a:tc>
                  <a:txBody>
                    <a:bodyPr/>
                    <a:lstStyle/>
                    <a:p>
                      <a:r>
                        <a:rPr lang="en-US" sz="2000" dirty="0" smtClean="0">
                          <a:latin typeface="Arial" panose="020B0604020202020204" pitchFamily="34" charset="0"/>
                          <a:cs typeface="Arial" panose="020B0604020202020204" pitchFamily="34" charset="0"/>
                        </a:rPr>
                        <a:t>G3P[8]</a:t>
                      </a:r>
                      <a:endParaRPr lang="ru-RU" sz="2000" dirty="0">
                        <a:latin typeface="Arial" panose="020B0604020202020204" pitchFamily="34" charset="0"/>
                        <a:cs typeface="Arial" panose="020B0604020202020204" pitchFamily="34" charset="0"/>
                      </a:endParaRPr>
                    </a:p>
                  </a:txBody>
                  <a:tcPr/>
                </a:tc>
                <a:tc>
                  <a:txBody>
                    <a:bodyPr/>
                    <a:lstStyle/>
                    <a:p>
                      <a:pPr algn="ctr"/>
                      <a:r>
                        <a:rPr lang="ru-RU" sz="2000" dirty="0" smtClean="0">
                          <a:latin typeface="Arial" panose="020B0604020202020204" pitchFamily="34" charset="0"/>
                          <a:cs typeface="Arial" panose="020B0604020202020204" pitchFamily="34" charset="0"/>
                        </a:rPr>
                        <a:t>34</a:t>
                      </a:r>
                      <a:r>
                        <a:rPr lang="en-US" sz="2000" dirty="0" smtClean="0">
                          <a:latin typeface="Arial" panose="020B0604020202020204" pitchFamily="34" charset="0"/>
                          <a:cs typeface="Arial" panose="020B0604020202020204" pitchFamily="34" charset="0"/>
                        </a:rPr>
                        <a:t> (6,6)</a:t>
                      </a:r>
                      <a:endParaRPr lang="ru-RU" sz="2000" dirty="0">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ru-RU" sz="2000" kern="1200" dirty="0" smtClean="0">
                          <a:solidFill>
                            <a:schemeClr val="dk1"/>
                          </a:solidFill>
                          <a:latin typeface="Arial" panose="020B0604020202020204" pitchFamily="34" charset="0"/>
                          <a:ea typeface="+mn-ea"/>
                          <a:cs typeface="Arial" panose="020B0604020202020204" pitchFamily="34" charset="0"/>
                        </a:rPr>
                        <a:t>9 (4,34)</a:t>
                      </a:r>
                      <a:endParaRPr lang="ru-RU" sz="20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ru-RU" sz="2000" kern="1200" dirty="0" smtClean="0">
                          <a:solidFill>
                            <a:schemeClr val="tx2">
                              <a:lumMod val="60000"/>
                              <a:lumOff val="40000"/>
                            </a:schemeClr>
                          </a:solidFill>
                          <a:latin typeface="Arial" panose="020B0604020202020204" pitchFamily="34" charset="0"/>
                          <a:ea typeface="+mn-ea"/>
                          <a:cs typeface="Arial" panose="020B0604020202020204" pitchFamily="34" charset="0"/>
                        </a:rPr>
                        <a:t>63 (23,68)</a:t>
                      </a:r>
                      <a:endParaRPr lang="ru-RU" sz="2000" kern="1200" dirty="0">
                        <a:solidFill>
                          <a:schemeClr val="tx2">
                            <a:lumMod val="60000"/>
                            <a:lumOff val="40000"/>
                          </a:schemeClr>
                        </a:solidFill>
                        <a:latin typeface="Arial" panose="020B0604020202020204" pitchFamily="34" charset="0"/>
                        <a:ea typeface="+mn-ea"/>
                        <a:cs typeface="Arial" panose="020B0604020202020204" pitchFamily="34" charset="0"/>
                      </a:endParaRPr>
                    </a:p>
                  </a:txBody>
                  <a:tcPr/>
                </a:tc>
                <a:tc>
                  <a:txBody>
                    <a:bodyPr/>
                    <a:lstStyle/>
                    <a:p>
                      <a:pPr algn="ctr"/>
                      <a:r>
                        <a:rPr lang="ru-RU" sz="2000" dirty="0" smtClean="0">
                          <a:latin typeface="Arial" panose="020B0604020202020204" pitchFamily="34" charset="0"/>
                          <a:cs typeface="Arial" panose="020B0604020202020204" pitchFamily="34" charset="0"/>
                        </a:rPr>
                        <a:t>9 (6,04)</a:t>
                      </a:r>
                      <a:endParaRPr lang="ru-RU"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panose="020B0604020202020204" pitchFamily="34" charset="0"/>
                          <a:cs typeface="Arial" panose="020B0604020202020204" pitchFamily="34" charset="0"/>
                        </a:rPr>
                        <a:t>G</a:t>
                      </a:r>
                      <a:r>
                        <a:rPr lang="ru-RU" sz="2000" dirty="0" smtClean="0">
                          <a:latin typeface="Arial" panose="020B0604020202020204" pitchFamily="34" charset="0"/>
                          <a:cs typeface="Arial" panose="020B0604020202020204" pitchFamily="34" charset="0"/>
                        </a:rPr>
                        <a:t>9</a:t>
                      </a:r>
                      <a:r>
                        <a:rPr lang="en-US" sz="2000" dirty="0" smtClean="0">
                          <a:latin typeface="Arial" panose="020B0604020202020204" pitchFamily="34" charset="0"/>
                          <a:cs typeface="Arial" panose="020B0604020202020204" pitchFamily="34" charset="0"/>
                        </a:rPr>
                        <a:t>P[8]</a:t>
                      </a:r>
                      <a:endParaRPr lang="ru-RU" sz="2000" dirty="0" smtClean="0">
                        <a:latin typeface="Arial" panose="020B0604020202020204" pitchFamily="34" charset="0"/>
                        <a:cs typeface="Arial" panose="020B0604020202020204" pitchFamily="34" charset="0"/>
                      </a:endParaRPr>
                    </a:p>
                  </a:txBody>
                  <a:tcPr/>
                </a:tc>
                <a:tc>
                  <a:txBody>
                    <a:bodyPr/>
                    <a:lstStyle/>
                    <a:p>
                      <a:pPr algn="ctr"/>
                      <a:r>
                        <a:rPr lang="ru-RU" sz="2000" dirty="0" smtClean="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ru-RU" sz="2000" kern="1200" dirty="0" smtClean="0">
                          <a:solidFill>
                            <a:schemeClr val="dk1"/>
                          </a:solidFill>
                          <a:latin typeface="Arial" panose="020B0604020202020204" pitchFamily="34" charset="0"/>
                          <a:ea typeface="+mn-ea"/>
                          <a:cs typeface="Arial" panose="020B0604020202020204" pitchFamily="34" charset="0"/>
                        </a:rPr>
                        <a:t>9 (4,34)</a:t>
                      </a:r>
                      <a:endParaRPr lang="ru-RU" sz="20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ru-RU" sz="2000" kern="1200" dirty="0" smtClean="0">
                          <a:solidFill>
                            <a:schemeClr val="dk1"/>
                          </a:solidFill>
                          <a:latin typeface="Arial" panose="020B0604020202020204" pitchFamily="34" charset="0"/>
                          <a:ea typeface="+mn-ea"/>
                          <a:cs typeface="Arial" panose="020B0604020202020204" pitchFamily="34" charset="0"/>
                        </a:rPr>
                        <a:t>14 (5,26)</a:t>
                      </a:r>
                      <a:endParaRPr lang="ru-RU" sz="20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latin typeface="Arial" panose="020B0604020202020204" pitchFamily="34" charset="0"/>
                          <a:cs typeface="Arial" panose="020B0604020202020204" pitchFamily="34" charset="0"/>
                        </a:rPr>
                        <a:t>9 (6,04)</a:t>
                      </a:r>
                    </a:p>
                  </a:txBody>
                  <a:tcPr/>
                </a:tc>
                <a:extLst>
                  <a:ext uri="{0D108BD9-81ED-4DB2-BD59-A6C34878D82A}">
                    <a16:rowId xmlns:a16="http://schemas.microsoft.com/office/drawing/2014/main" xmlns="" val="10005"/>
                  </a:ext>
                </a:extLst>
              </a:tr>
              <a:tr h="370840">
                <a:tc>
                  <a:txBody>
                    <a:bodyPr/>
                    <a:lstStyle/>
                    <a:p>
                      <a:r>
                        <a:rPr lang="ru-RU" sz="2000" dirty="0" smtClean="0">
                          <a:latin typeface="Arial" panose="020B0604020202020204" pitchFamily="34" charset="0"/>
                          <a:cs typeface="Arial" panose="020B0604020202020204" pitchFamily="34" charset="0"/>
                        </a:rPr>
                        <a:t>Итого</a:t>
                      </a:r>
                      <a:endParaRPr lang="ru-RU" sz="2000" dirty="0">
                        <a:latin typeface="Arial" panose="020B0604020202020204" pitchFamily="34" charset="0"/>
                        <a:cs typeface="Arial" panose="020B0604020202020204" pitchFamily="34" charset="0"/>
                      </a:endParaRPr>
                    </a:p>
                  </a:txBody>
                  <a:tcPr/>
                </a:tc>
                <a:tc>
                  <a:txBody>
                    <a:bodyPr/>
                    <a:lstStyle/>
                    <a:p>
                      <a:pPr algn="ctr"/>
                      <a:r>
                        <a:rPr lang="ru-RU" sz="2000" dirty="0" smtClean="0">
                          <a:latin typeface="Arial" panose="020B0604020202020204" pitchFamily="34" charset="0"/>
                          <a:cs typeface="Arial" panose="020B0604020202020204" pitchFamily="34" charset="0"/>
                        </a:rPr>
                        <a:t>515</a:t>
                      </a:r>
                      <a:r>
                        <a:rPr lang="en-US" sz="2000" dirty="0" smtClean="0">
                          <a:latin typeface="Arial" panose="020B0604020202020204" pitchFamily="34" charset="0"/>
                          <a:cs typeface="Arial" panose="020B0604020202020204" pitchFamily="34" charset="0"/>
                        </a:rPr>
                        <a:t> (100)</a:t>
                      </a:r>
                      <a:endParaRPr lang="ru-RU" sz="2000" dirty="0">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ru-RU" sz="2000" kern="1200" dirty="0" smtClean="0">
                          <a:solidFill>
                            <a:schemeClr val="dk1"/>
                          </a:solidFill>
                          <a:latin typeface="Arial" panose="020B0604020202020204" pitchFamily="34" charset="0"/>
                          <a:ea typeface="+mn-ea"/>
                          <a:cs typeface="Arial" panose="020B0604020202020204" pitchFamily="34" charset="0"/>
                        </a:rPr>
                        <a:t>207 (100)</a:t>
                      </a:r>
                      <a:endParaRPr lang="ru-RU" sz="20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ru-RU" sz="2000" kern="1200" dirty="0" smtClean="0">
                          <a:solidFill>
                            <a:schemeClr val="dk1"/>
                          </a:solidFill>
                          <a:latin typeface="Arial" panose="020B0604020202020204" pitchFamily="34" charset="0"/>
                          <a:ea typeface="+mn-ea"/>
                          <a:cs typeface="Arial" panose="020B0604020202020204" pitchFamily="34" charset="0"/>
                        </a:rPr>
                        <a:t>266 (100)</a:t>
                      </a:r>
                      <a:endParaRPr lang="ru-RU" sz="20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algn="ctr"/>
                      <a:r>
                        <a:rPr lang="ru-RU" sz="2000" dirty="0" smtClean="0">
                          <a:latin typeface="Arial" panose="020B0604020202020204" pitchFamily="34" charset="0"/>
                          <a:cs typeface="Arial" panose="020B0604020202020204" pitchFamily="34" charset="0"/>
                        </a:rPr>
                        <a:t>148 (100)</a:t>
                      </a:r>
                      <a:endParaRPr lang="ru-RU"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6"/>
                  </a:ext>
                </a:extLst>
              </a:tr>
            </a:tbl>
          </a:graphicData>
        </a:graphic>
      </p:graphicFrame>
      <p:sp>
        <p:nvSpPr>
          <p:cNvPr id="46" name="Text Box 3"/>
          <p:cNvSpPr txBox="1">
            <a:spLocks noChangeArrowheads="1"/>
          </p:cNvSpPr>
          <p:nvPr/>
        </p:nvSpPr>
        <p:spPr bwMode="auto">
          <a:xfrm>
            <a:off x="-19050" y="5647047"/>
            <a:ext cx="9158288" cy="1215717"/>
          </a:xfrm>
          <a:prstGeom prst="rect">
            <a:avLst/>
          </a:prstGeom>
          <a:noFill/>
          <a:ln w="9525">
            <a:noFill/>
            <a:miter lim="800000"/>
            <a:headEnd/>
            <a:tailEnd/>
          </a:ln>
        </p:spPr>
        <p:txBody>
          <a:bodyPr anchor="b">
            <a:spAutoFit/>
          </a:bodyPr>
          <a:lstStyle/>
          <a:p>
            <a:r>
              <a:rPr lang="en-US" sz="800" dirty="0" smtClean="0">
                <a:latin typeface="Arial" panose="020B0604020202020204" pitchFamily="34" charset="0"/>
                <a:cs typeface="Arial" panose="020B0604020202020204" pitchFamily="34" charset="0"/>
              </a:rPr>
              <a:t>*</a:t>
            </a:r>
            <a:r>
              <a:rPr lang="ru-RU" sz="800" dirty="0" smtClean="0">
                <a:latin typeface="Arial" panose="020B0604020202020204" pitchFamily="34" charset="0"/>
                <a:cs typeface="Arial" panose="020B0604020202020204" pitchFamily="34" charset="0"/>
              </a:rPr>
              <a:t>Эпидемиология </a:t>
            </a:r>
            <a:r>
              <a:rPr lang="ru-RU" sz="800" dirty="0">
                <a:latin typeface="Arial" panose="020B0604020202020204" pitchFamily="34" charset="0"/>
                <a:cs typeface="Arial" panose="020B0604020202020204" pitchFamily="34" charset="0"/>
              </a:rPr>
              <a:t>вирусных кишечных инфекций в РФ, 2005–2007 гг</a:t>
            </a:r>
            <a:r>
              <a:rPr lang="ru-RU" sz="800" dirty="0" smtClean="0">
                <a:latin typeface="Arial" panose="020B0604020202020204" pitchFamily="34" charset="0"/>
                <a:cs typeface="Arial" panose="020B0604020202020204" pitchFamily="34" charset="0"/>
              </a:rPr>
              <a:t>., </a:t>
            </a:r>
            <a:r>
              <a:rPr lang="ru-RU" sz="800" dirty="0">
                <a:latin typeface="Arial" panose="020B0604020202020204" pitchFamily="34" charset="0"/>
                <a:cs typeface="Arial" panose="020B0604020202020204" pitchFamily="34" charset="0"/>
              </a:rPr>
              <a:t>Москва, Санкт-Петербург, Челябинск, Нижний Новгород, Тюмень, Хабаровск, Махачкала, </a:t>
            </a:r>
            <a:r>
              <a:rPr lang="ru-RU" sz="800" dirty="0" smtClean="0">
                <a:latin typeface="Arial" panose="020B0604020202020204" pitchFamily="34" charset="0"/>
                <a:cs typeface="Arial" panose="020B0604020202020204" pitchFamily="34" charset="0"/>
              </a:rPr>
              <a:t>Якутск</a:t>
            </a:r>
            <a:r>
              <a:rPr lang="ru-RU" sz="800" baseline="30000" dirty="0" smtClean="0">
                <a:latin typeface="Arial" panose="020B0604020202020204" pitchFamily="34" charset="0"/>
                <a:cs typeface="Arial" panose="020B0604020202020204" pitchFamily="34" charset="0"/>
              </a:rPr>
              <a:t>1</a:t>
            </a:r>
          </a:p>
          <a:p>
            <a:r>
              <a:rPr lang="ru-RU" sz="800" dirty="0" smtClean="0">
                <a:latin typeface="Arial" panose="020B0604020202020204" pitchFamily="34" charset="0"/>
                <a:cs typeface="Arial" panose="020B0604020202020204" pitchFamily="34" charset="0"/>
              </a:rPr>
              <a:t>**Анализ индикаторов, характеризующих бремя </a:t>
            </a:r>
            <a:r>
              <a:rPr lang="ru-RU" sz="800" dirty="0" err="1" smtClean="0">
                <a:latin typeface="Arial" panose="020B0604020202020204" pitchFamily="34" charset="0"/>
                <a:cs typeface="Arial" panose="020B0604020202020204" pitchFamily="34" charset="0"/>
              </a:rPr>
              <a:t>ротавирусной</a:t>
            </a:r>
            <a:r>
              <a:rPr lang="ru-RU" sz="800" dirty="0" smtClean="0">
                <a:latin typeface="Arial" panose="020B0604020202020204" pitchFamily="34" charset="0"/>
                <a:cs typeface="Arial" panose="020B0604020202020204" pitchFamily="34" charset="0"/>
              </a:rPr>
              <a:t> инфекции в РФ, 2012-2013 гг. </a:t>
            </a:r>
            <a:endParaRPr lang="en-US" sz="800" dirty="0" smtClean="0">
              <a:latin typeface="Arial" panose="020B0604020202020204" pitchFamily="34" charset="0"/>
              <a:cs typeface="Arial" panose="020B0604020202020204" pitchFamily="34" charset="0"/>
            </a:endParaRPr>
          </a:p>
          <a:p>
            <a:r>
              <a:rPr lang="en-US" sz="800" dirty="0" smtClean="0">
                <a:latin typeface="Arial" panose="020B0604020202020204" pitchFamily="34" charset="0"/>
                <a:cs typeface="Arial" panose="020B0604020202020204" pitchFamily="34" charset="0"/>
              </a:rPr>
              <a:t>**</a:t>
            </a:r>
            <a:r>
              <a:rPr lang="ru-RU" sz="800" dirty="0" smtClean="0">
                <a:latin typeface="Arial" panose="020B0604020202020204" pitchFamily="34" charset="0"/>
                <a:cs typeface="Arial" panose="020B0604020202020204" pitchFamily="34" charset="0"/>
              </a:rPr>
              <a:t>*</a:t>
            </a:r>
            <a:r>
              <a:rPr lang="ru-RU" sz="800" dirty="0" err="1" smtClean="0">
                <a:latin typeface="Arial" panose="020B0604020202020204" pitchFamily="34" charset="0"/>
                <a:cs typeface="Arial" panose="020B0604020202020204" pitchFamily="34" charset="0"/>
              </a:rPr>
              <a:t>Проспективное</a:t>
            </a:r>
            <a:r>
              <a:rPr lang="ru-RU" sz="800" dirty="0">
                <a:latin typeface="Arial" panose="020B0604020202020204" pitchFamily="34" charset="0"/>
                <a:cs typeface="Arial" panose="020B0604020202020204" pitchFamily="34" charset="0"/>
              </a:rPr>
              <a:t>, многоцентровое исследование по оценке распространенности </a:t>
            </a:r>
            <a:r>
              <a:rPr lang="ru-RU" sz="800" dirty="0" err="1" smtClean="0">
                <a:latin typeface="Arial" panose="020B0604020202020204" pitchFamily="34" charset="0"/>
                <a:cs typeface="Arial" panose="020B0604020202020204" pitchFamily="34" charset="0"/>
              </a:rPr>
              <a:t>ротавирусных</a:t>
            </a:r>
            <a:r>
              <a:rPr lang="ru-RU" sz="800" dirty="0" smtClean="0">
                <a:latin typeface="Arial" panose="020B0604020202020204" pitchFamily="34" charset="0"/>
                <a:cs typeface="Arial" panose="020B0604020202020204" pitchFamily="34" charset="0"/>
              </a:rPr>
              <a:t> острых кишечных инфекций у </a:t>
            </a:r>
            <a:r>
              <a:rPr lang="ru-RU" sz="800" dirty="0">
                <a:latin typeface="Arial" panose="020B0604020202020204" pitchFamily="34" charset="0"/>
                <a:cs typeface="Arial" panose="020B0604020202020204" pitchFamily="34" charset="0"/>
              </a:rPr>
              <a:t>детей </a:t>
            </a:r>
            <a:r>
              <a:rPr lang="en-US" sz="800" dirty="0">
                <a:latin typeface="Arial" panose="020B0604020202020204" pitchFamily="34" charset="0"/>
                <a:cs typeface="Arial" panose="020B0604020202020204" pitchFamily="34" charset="0"/>
              </a:rPr>
              <a:t>&lt; </a:t>
            </a:r>
            <a:r>
              <a:rPr lang="ru-RU" sz="800" dirty="0">
                <a:latin typeface="Arial" panose="020B0604020202020204" pitchFamily="34" charset="0"/>
                <a:cs typeface="Arial" panose="020B0604020202020204" pitchFamily="34" charset="0"/>
              </a:rPr>
              <a:t>5 лет в амбулаторном звене в РФ, </a:t>
            </a:r>
            <a:r>
              <a:rPr lang="ru-RU" sz="800" dirty="0" smtClean="0">
                <a:latin typeface="Arial" panose="020B0604020202020204" pitchFamily="34" charset="0"/>
                <a:cs typeface="Arial" panose="020B0604020202020204" pitchFamily="34" charset="0"/>
              </a:rPr>
              <a:t>Москва</a:t>
            </a:r>
            <a:r>
              <a:rPr lang="ru-RU" sz="800" dirty="0">
                <a:latin typeface="Arial" panose="020B0604020202020204" pitchFamily="34" charset="0"/>
                <a:cs typeface="Arial" panose="020B0604020202020204" pitchFamily="34" charset="0"/>
              </a:rPr>
              <a:t>, Санкт-Петербург, Вологда, Краснодар, Красноярск, Новосибирск, Ярославль, </a:t>
            </a:r>
            <a:r>
              <a:rPr lang="ru-RU" sz="800" dirty="0" smtClean="0">
                <a:latin typeface="Arial" panose="020B0604020202020204" pitchFamily="34" charset="0"/>
                <a:cs typeface="Arial" panose="020B0604020202020204" pitchFamily="34" charset="0"/>
              </a:rPr>
              <a:t>Ханты-Мансийск</a:t>
            </a:r>
            <a:r>
              <a:rPr lang="ru-RU" sz="800" dirty="0">
                <a:latin typeface="Arial" panose="020B0604020202020204" pitchFamily="34" charset="0"/>
                <a:cs typeface="Arial" panose="020B0604020202020204" pitchFamily="34" charset="0"/>
              </a:rPr>
              <a:t>, </a:t>
            </a:r>
            <a:r>
              <a:rPr lang="ru-RU" sz="800" dirty="0" smtClean="0">
                <a:latin typeface="Arial" panose="020B0604020202020204" pitchFamily="34" charset="0"/>
                <a:cs typeface="Arial" panose="020B0604020202020204" pitchFamily="34" charset="0"/>
              </a:rPr>
              <a:t>Владивосток</a:t>
            </a:r>
            <a:r>
              <a:rPr lang="ru-RU" sz="800" baseline="30000" dirty="0" smtClean="0">
                <a:latin typeface="Arial" panose="020B0604020202020204" pitchFamily="34" charset="0"/>
                <a:cs typeface="Arial" panose="020B0604020202020204" pitchFamily="34" charset="0"/>
              </a:rPr>
              <a:t>3</a:t>
            </a:r>
            <a:endParaRPr lang="ru-RU" sz="800" baseline="30000" dirty="0">
              <a:latin typeface="Arial" panose="020B0604020202020204" pitchFamily="34" charset="0"/>
              <a:cs typeface="Arial" panose="020B0604020202020204" pitchFamily="34" charset="0"/>
            </a:endParaRPr>
          </a:p>
          <a:p>
            <a:endParaRPr lang="ru-RU" sz="800" dirty="0">
              <a:latin typeface="Arial" panose="020B0604020202020204" pitchFamily="34" charset="0"/>
              <a:cs typeface="Arial" panose="020B0604020202020204" pitchFamily="34" charset="0"/>
            </a:endParaRPr>
          </a:p>
          <a:p>
            <a:pPr marL="228600" indent="-228600">
              <a:buFont typeface="+mj-lt"/>
              <a:buAutoNum type="arabicPeriod"/>
            </a:pPr>
            <a:r>
              <a:rPr lang="en-US" sz="800" dirty="0" err="1" smtClean="0">
                <a:latin typeface="Arial" panose="020B0604020202020204" pitchFamily="34" charset="0"/>
                <a:cs typeface="Arial" panose="020B0604020202020204" pitchFamily="34" charset="0"/>
              </a:rPr>
              <a:t>Podkolzin</a:t>
            </a:r>
            <a:r>
              <a:rPr lang="en-US" sz="800" dirty="0" smtClean="0">
                <a:latin typeface="Arial" panose="020B0604020202020204" pitchFamily="34" charset="0"/>
                <a:cs typeface="Arial" panose="020B0604020202020204" pitchFamily="34" charset="0"/>
              </a:rPr>
              <a:t> AT et al. </a:t>
            </a:r>
            <a:r>
              <a:rPr lang="en-US" sz="800" dirty="0">
                <a:latin typeface="Arial" panose="020B0604020202020204" pitchFamily="34" charset="0"/>
                <a:cs typeface="Arial" panose="020B0604020202020204" pitchFamily="34" charset="0"/>
              </a:rPr>
              <a:t>Hospital-Based Surveillance of Rotavirus and </a:t>
            </a:r>
            <a:r>
              <a:rPr lang="en-US" sz="800" dirty="0" smtClean="0">
                <a:latin typeface="Arial" panose="020B0604020202020204" pitchFamily="34" charset="0"/>
                <a:cs typeface="Arial" panose="020B0604020202020204" pitchFamily="34" charset="0"/>
              </a:rPr>
              <a:t>Other Viral </a:t>
            </a:r>
            <a:r>
              <a:rPr lang="en-US" sz="800" dirty="0">
                <a:latin typeface="Arial" panose="020B0604020202020204" pitchFamily="34" charset="0"/>
                <a:cs typeface="Arial" panose="020B0604020202020204" pitchFamily="34" charset="0"/>
              </a:rPr>
              <a:t>Agents of Diarrhea in Children and Adults in Russia, 2005–2007. JID 2009;200(1): S228-33.</a:t>
            </a:r>
          </a:p>
          <a:p>
            <a:pPr marL="228600" indent="-228600">
              <a:buFont typeface="+mj-lt"/>
              <a:buAutoNum type="arabicPeriod"/>
            </a:pPr>
            <a:r>
              <a:rPr lang="en-US" sz="800" dirty="0" err="1">
                <a:latin typeface="Arial" panose="020B0604020202020204" pitchFamily="34" charset="0"/>
                <a:cs typeface="Arial" panose="020B0604020202020204" pitchFamily="34" charset="0"/>
              </a:rPr>
              <a:t>Veselova</a:t>
            </a:r>
            <a:r>
              <a:rPr lang="en-US" sz="800" dirty="0">
                <a:latin typeface="Arial" panose="020B0604020202020204" pitchFamily="34" charset="0"/>
                <a:cs typeface="Arial" panose="020B0604020202020204" pitchFamily="34" charset="0"/>
              </a:rPr>
              <a:t> OA et al. Rotavirus Group A Surveillance and Genotype Distribution in Russian Federation in Seasons 2012-2013. International Journal of Clinical </a:t>
            </a:r>
            <a:r>
              <a:rPr lang="en-US" sz="800" dirty="0" smtClean="0">
                <a:latin typeface="Arial" panose="020B0604020202020204" pitchFamily="34" charset="0"/>
                <a:cs typeface="Arial" panose="020B0604020202020204" pitchFamily="34" charset="0"/>
              </a:rPr>
              <a:t>Medicine 2014;5: 407-13.</a:t>
            </a:r>
            <a:endParaRPr lang="en-US" sz="800" dirty="0">
              <a:latin typeface="Arial" panose="020B0604020202020204" pitchFamily="34" charset="0"/>
              <a:cs typeface="Arial" panose="020B0604020202020204" pitchFamily="34" charset="0"/>
            </a:endParaRPr>
          </a:p>
          <a:p>
            <a:pPr marL="228600" indent="-228600">
              <a:buFont typeface="+mj-lt"/>
              <a:buAutoNum type="arabicPeriod"/>
            </a:pPr>
            <a:r>
              <a:rPr lang="en-US" sz="800" dirty="0" err="1">
                <a:latin typeface="Arial" panose="020B0604020202020204" pitchFamily="34" charset="0"/>
                <a:cs typeface="Arial" panose="020B0604020202020204" pitchFamily="34" charset="0"/>
              </a:rPr>
              <a:t>Lobzin</a:t>
            </a:r>
            <a:r>
              <a:rPr lang="en-US" sz="800" dirty="0">
                <a:latin typeface="Arial" panose="020B0604020202020204" pitchFamily="34" charset="0"/>
                <a:cs typeface="Arial" panose="020B0604020202020204" pitchFamily="34" charset="0"/>
              </a:rPr>
              <a:t> YV et al. Burden of Childhood Rotavirus Disease in the Outpatient Setting of the Russian Federation. </a:t>
            </a:r>
            <a:r>
              <a:rPr lang="en-US" sz="800" dirty="0" err="1">
                <a:latin typeface="Arial" panose="020B0604020202020204" pitchFamily="34" charset="0"/>
                <a:cs typeface="Arial" panose="020B0604020202020204" pitchFamily="34" charset="0"/>
              </a:rPr>
              <a:t>Pediatr</a:t>
            </a:r>
            <a:r>
              <a:rPr lang="en-US" sz="800" dirty="0">
                <a:latin typeface="Arial" panose="020B0604020202020204" pitchFamily="34" charset="0"/>
                <a:cs typeface="Arial" panose="020B0604020202020204" pitchFamily="34" charset="0"/>
              </a:rPr>
              <a:t> Infect Dis J. 2016 Dec 15. </a:t>
            </a:r>
            <a:r>
              <a:rPr lang="en-US" sz="800" dirty="0" err="1">
                <a:latin typeface="Arial" panose="020B0604020202020204" pitchFamily="34" charset="0"/>
                <a:cs typeface="Arial" panose="020B0604020202020204" pitchFamily="34" charset="0"/>
              </a:rPr>
              <a:t>doi</a:t>
            </a:r>
            <a:r>
              <a:rPr lang="en-US" sz="800" dirty="0">
                <a:latin typeface="Arial" panose="020B0604020202020204" pitchFamily="34" charset="0"/>
                <a:cs typeface="Arial" panose="020B0604020202020204" pitchFamily="34" charset="0"/>
              </a:rPr>
              <a:t>: 10.1097/INF.0000000000001472. [</a:t>
            </a:r>
            <a:r>
              <a:rPr lang="en-US" sz="800" dirty="0" err="1">
                <a:latin typeface="Arial" panose="020B0604020202020204" pitchFamily="34" charset="0"/>
                <a:cs typeface="Arial" panose="020B0604020202020204" pitchFamily="34" charset="0"/>
              </a:rPr>
              <a:t>Epub</a:t>
            </a:r>
            <a:r>
              <a:rPr lang="en-US" sz="800" dirty="0">
                <a:latin typeface="Arial" panose="020B0604020202020204" pitchFamily="34" charset="0"/>
                <a:cs typeface="Arial" panose="020B0604020202020204" pitchFamily="34" charset="0"/>
              </a:rPr>
              <a:t> ahead of print</a:t>
            </a:r>
            <a:r>
              <a:rPr lang="en-US" sz="800" dirty="0" smtClean="0">
                <a:latin typeface="Arial" panose="020B0604020202020204" pitchFamily="34" charset="0"/>
                <a:cs typeface="Arial" panose="020B0604020202020204" pitchFamily="34" charset="0"/>
              </a:rPr>
              <a:t>]</a:t>
            </a:r>
            <a:endParaRPr lang="en-US" sz="800" dirty="0">
              <a:latin typeface="Arial" panose="020B0604020202020204" pitchFamily="34" charset="0"/>
              <a:cs typeface="Arial" panose="020B0604020202020204" pitchFamily="34" charset="0"/>
            </a:endParaRPr>
          </a:p>
        </p:txBody>
      </p:sp>
      <p:sp>
        <p:nvSpPr>
          <p:cNvPr id="6" name="Rectangle 5"/>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custDataLst>
      <p:tags r:id="rId1"/>
    </p:custDataLst>
    <p:extLst>
      <p:ext uri="{BB962C8B-B14F-4D97-AF65-F5344CB8AC3E}">
        <p14:creationId xmlns:p14="http://schemas.microsoft.com/office/powerpoint/2010/main" val="196405701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0" y="6327570"/>
            <a:ext cx="9144000" cy="532966"/>
          </a:xfrm>
          <a:prstGeom prst="rect">
            <a:avLst/>
          </a:prstGeom>
          <a:noFill/>
          <a:ln w="9525">
            <a:noFill/>
            <a:miter lim="800000"/>
            <a:headEnd/>
            <a:tailEnd/>
          </a:ln>
        </p:spPr>
        <p:txBody>
          <a:bodyPr wrap="square" lIns="90488" tIns="44450" rIns="90488" bIns="44450" anchor="b">
            <a:spAutoFit/>
          </a:bodyPr>
          <a:lstStyle/>
          <a:p>
            <a:pPr marL="228600" indent="-228600" eaLnBrk="0" hangingPunct="0">
              <a:spcBef>
                <a:spcPct val="20000"/>
              </a:spcBef>
              <a:buAutoNum type="arabicPeriod"/>
            </a:pPr>
            <a:r>
              <a:rPr lang="en-US" dirty="0" smtClean="0">
                <a:solidFill>
                  <a:prstClr val="black"/>
                </a:solidFill>
                <a:latin typeface="Arial" panose="020B0604020202020204" pitchFamily="34" charset="0"/>
                <a:cs typeface="Arial" panose="020B0604020202020204" pitchFamily="34" charset="0"/>
              </a:rPr>
              <a:t>Ramig </a:t>
            </a:r>
            <a:r>
              <a:rPr lang="en-US" dirty="0">
                <a:solidFill>
                  <a:prstClr val="black"/>
                </a:solidFill>
                <a:latin typeface="Arial" panose="020B0604020202020204" pitchFamily="34" charset="0"/>
                <a:cs typeface="Arial" panose="020B0604020202020204" pitchFamily="34" charset="0"/>
              </a:rPr>
              <a:t>RF. Expert Rev Anti Infect </a:t>
            </a:r>
            <a:r>
              <a:rPr lang="en-US" dirty="0" err="1">
                <a:solidFill>
                  <a:prstClr val="black"/>
                </a:solidFill>
                <a:latin typeface="Arial" panose="020B0604020202020204" pitchFamily="34" charset="0"/>
                <a:cs typeface="Arial" panose="020B0604020202020204" pitchFamily="34" charset="0"/>
              </a:rPr>
              <a:t>Ther</a:t>
            </a:r>
            <a:r>
              <a:rPr lang="en-US" dirty="0">
                <a:solidFill>
                  <a:prstClr val="black"/>
                </a:solidFill>
                <a:latin typeface="Arial" panose="020B0604020202020204" pitchFamily="34" charset="0"/>
                <a:cs typeface="Arial" panose="020B0604020202020204" pitchFamily="34" charset="0"/>
              </a:rPr>
              <a:t>. 2007;5:591–612. </a:t>
            </a:r>
            <a:endParaRPr lang="en-US" dirty="0" smtClean="0">
              <a:solidFill>
                <a:prstClr val="black"/>
              </a:solidFill>
              <a:latin typeface="Arial" panose="020B0604020202020204" pitchFamily="34" charset="0"/>
              <a:cs typeface="Arial" panose="020B0604020202020204" pitchFamily="34" charset="0"/>
            </a:endParaRPr>
          </a:p>
          <a:p>
            <a:pPr marL="228600" indent="-228600" eaLnBrk="0" hangingPunct="0">
              <a:spcBef>
                <a:spcPct val="20000"/>
              </a:spcBef>
              <a:buAutoNum type="arabicPeriod"/>
            </a:pPr>
            <a:r>
              <a:rPr lang="en-US" dirty="0" err="1" smtClean="0">
                <a:solidFill>
                  <a:prstClr val="black"/>
                </a:solidFill>
                <a:latin typeface="Arial" panose="020B0604020202020204" pitchFamily="34" charset="0"/>
                <a:cs typeface="Arial" panose="020B0604020202020204" pitchFamily="34" charset="0"/>
              </a:rPr>
              <a:t>Boshuizen</a:t>
            </a:r>
            <a:r>
              <a:rPr lang="en-US" dirty="0" smtClean="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JA et al.  J </a:t>
            </a:r>
            <a:r>
              <a:rPr lang="en-US" dirty="0" err="1">
                <a:solidFill>
                  <a:prstClr val="black"/>
                </a:solidFill>
                <a:latin typeface="Arial" panose="020B0604020202020204" pitchFamily="34" charset="0"/>
                <a:cs typeface="Arial" panose="020B0604020202020204" pitchFamily="34" charset="0"/>
              </a:rPr>
              <a:t>Virol</a:t>
            </a:r>
            <a:r>
              <a:rPr lang="en-US" dirty="0">
                <a:solidFill>
                  <a:prstClr val="black"/>
                </a:solidFill>
                <a:latin typeface="Arial" panose="020B0604020202020204" pitchFamily="34" charset="0"/>
                <a:cs typeface="Arial" panose="020B0604020202020204" pitchFamily="34" charset="0"/>
              </a:rPr>
              <a:t>. 2003; 77: 13005–13016. </a:t>
            </a:r>
            <a:r>
              <a:rPr lang="en-US" dirty="0" err="1">
                <a:solidFill>
                  <a:prstClr val="black"/>
                </a:solidFill>
                <a:latin typeface="Arial" panose="020B0604020202020204" pitchFamily="34" charset="0"/>
                <a:cs typeface="Arial" panose="020B0604020202020204" pitchFamily="34" charset="0"/>
              </a:rPr>
              <a:t>Boshuizen</a:t>
            </a:r>
            <a:r>
              <a:rPr lang="en-US" dirty="0">
                <a:solidFill>
                  <a:prstClr val="black"/>
                </a:solidFill>
                <a:latin typeface="Arial" panose="020B0604020202020204" pitchFamily="34" charset="0"/>
                <a:cs typeface="Arial" panose="020B0604020202020204" pitchFamily="34" charset="0"/>
              </a:rPr>
              <a:t> JA et al, Changes in small intestinal homeostasis, morphology, and gene expression during rotavirus infection of infant mice, J </a:t>
            </a:r>
            <a:r>
              <a:rPr lang="en-US" dirty="0" err="1">
                <a:solidFill>
                  <a:prstClr val="black"/>
                </a:solidFill>
                <a:latin typeface="Arial" panose="020B0604020202020204" pitchFamily="34" charset="0"/>
                <a:cs typeface="Arial" panose="020B0604020202020204" pitchFamily="34" charset="0"/>
              </a:rPr>
              <a:t>Virol</a:t>
            </a:r>
            <a:r>
              <a:rPr lang="en-US" dirty="0">
                <a:solidFill>
                  <a:prstClr val="black"/>
                </a:solidFill>
                <a:latin typeface="Arial" panose="020B0604020202020204" pitchFamily="34" charset="0"/>
                <a:cs typeface="Arial" panose="020B0604020202020204" pitchFamily="34" charset="0"/>
              </a:rPr>
              <a:t>, 2003, Vol. 77, Pages 13005-13016, </a:t>
            </a:r>
            <a:r>
              <a:rPr lang="en-US" dirty="0" err="1">
                <a:solidFill>
                  <a:prstClr val="black"/>
                </a:solidFill>
                <a:latin typeface="Arial" panose="020B0604020202020204" pitchFamily="34" charset="0"/>
                <a:cs typeface="Arial" panose="020B0604020202020204" pitchFamily="34" charset="0"/>
              </a:rPr>
              <a:t>doi</a:t>
            </a:r>
            <a:r>
              <a:rPr lang="en-US" dirty="0">
                <a:solidFill>
                  <a:prstClr val="black"/>
                </a:solidFill>
                <a:latin typeface="Arial" panose="020B0604020202020204" pitchFamily="34" charset="0"/>
                <a:cs typeface="Arial" panose="020B0604020202020204" pitchFamily="34" charset="0"/>
              </a:rPr>
              <a:t>: 10.1128/​JVI.77.24.13005-13016.2003, </a:t>
            </a:r>
            <a:r>
              <a:rPr lang="en-US" dirty="0">
                <a:solidFill>
                  <a:prstClr val="black"/>
                </a:solidFill>
                <a:latin typeface="Arial" panose="020B0604020202020204" pitchFamily="34" charset="0"/>
                <a:cs typeface="Arial" panose="020B0604020202020204" pitchFamily="34" charset="0"/>
                <a:hlinkClick r:id="rId3"/>
              </a:rPr>
              <a:t>http://</a:t>
            </a:r>
            <a:r>
              <a:rPr lang="en-US" dirty="0" smtClean="0">
                <a:solidFill>
                  <a:prstClr val="black"/>
                </a:solidFill>
                <a:latin typeface="Arial" panose="020B0604020202020204" pitchFamily="34" charset="0"/>
                <a:cs typeface="Arial" panose="020B0604020202020204" pitchFamily="34" charset="0"/>
                <a:hlinkClick r:id="rId3"/>
              </a:rPr>
              <a:t>jvi.asm.org/content/77/24/13005.long</a:t>
            </a:r>
            <a:endParaRPr lang="en-US" dirty="0">
              <a:solidFill>
                <a:prstClr val="black"/>
              </a:solidFill>
              <a:latin typeface="Arial" panose="020B0604020202020204" pitchFamily="34" charset="0"/>
              <a:cs typeface="Arial" panose="020B0604020202020204" pitchFamily="34" charset="0"/>
            </a:endParaRPr>
          </a:p>
        </p:txBody>
      </p:sp>
      <p:sp>
        <p:nvSpPr>
          <p:cNvPr id="49155" name="Text Box 4"/>
          <p:cNvSpPr txBox="1">
            <a:spLocks noChangeArrowheads="1"/>
          </p:cNvSpPr>
          <p:nvPr/>
        </p:nvSpPr>
        <p:spPr bwMode="auto">
          <a:xfrm>
            <a:off x="451486" y="1226308"/>
            <a:ext cx="8259762" cy="64633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ts val="600"/>
              </a:spcBef>
            </a:pPr>
            <a:r>
              <a:rPr lang="ru-RU" sz="1800" dirty="0">
                <a:solidFill>
                  <a:prstClr val="black"/>
                </a:solidFill>
                <a:latin typeface="Arial" panose="020B0604020202020204" pitchFamily="34" charset="0"/>
                <a:cs typeface="Arial" panose="020B0604020202020204" pitchFamily="34" charset="0"/>
              </a:rPr>
              <a:t>Основной мишенью ротавирусной инфекции являются эпителиальные клетки, находящиеся на концах ворсинок тонкой кишки</a:t>
            </a:r>
            <a:r>
              <a:rPr lang="en-US" sz="1800" baseline="30000" dirty="0">
                <a:solidFill>
                  <a:prstClr val="black"/>
                </a:solidFill>
                <a:latin typeface="Arial" panose="020B0604020202020204" pitchFamily="34" charset="0"/>
                <a:cs typeface="Arial" panose="020B0604020202020204" pitchFamily="34" charset="0"/>
              </a:rPr>
              <a:t>1</a:t>
            </a:r>
          </a:p>
        </p:txBody>
      </p:sp>
      <p:pic>
        <p:nvPicPr>
          <p:cNvPr id="49157" name="Picture 4"/>
          <p:cNvPicPr>
            <a:picLocks noChangeAspect="1" noChangeArrowheads="1"/>
          </p:cNvPicPr>
          <p:nvPr/>
        </p:nvPicPr>
        <p:blipFill>
          <a:blip r:embed="rId4" cstate="print"/>
          <a:srcRect/>
          <a:stretch>
            <a:fillRect/>
          </a:stretch>
        </p:blipFill>
        <p:spPr bwMode="auto">
          <a:xfrm>
            <a:off x="2258854" y="2205671"/>
            <a:ext cx="4816475" cy="3489325"/>
          </a:xfrm>
          <a:prstGeom prst="rect">
            <a:avLst/>
          </a:prstGeom>
          <a:noFill/>
          <a:ln w="9525">
            <a:noFill/>
            <a:miter lim="800000"/>
            <a:headEnd/>
            <a:tailEnd/>
          </a:ln>
        </p:spPr>
      </p:pic>
      <p:sp>
        <p:nvSpPr>
          <p:cNvPr id="4" name="TextBox 3"/>
          <p:cNvSpPr txBox="1"/>
          <p:nvPr/>
        </p:nvSpPr>
        <p:spPr>
          <a:xfrm>
            <a:off x="2249329" y="2188598"/>
            <a:ext cx="2381250" cy="3487737"/>
          </a:xfrm>
          <a:prstGeom prst="rect">
            <a:avLst/>
          </a:prstGeom>
          <a:noFill/>
          <a:ln w="44450">
            <a:solidFill>
              <a:schemeClr val="accent1">
                <a:lumMod val="75000"/>
              </a:schemeClr>
            </a:solidFill>
          </a:ln>
        </p:spPr>
        <p:txBody>
          <a:bodyPr>
            <a:spAutoFit/>
          </a:bodyPr>
          <a:lstStyle/>
          <a:p>
            <a:pPr>
              <a:defRPr/>
            </a:pPr>
            <a:endParaRPr lang="en-US" dirty="0">
              <a:solidFill>
                <a:prstClr val="black"/>
              </a:solidFill>
            </a:endParaRPr>
          </a:p>
        </p:txBody>
      </p:sp>
      <p:sp>
        <p:nvSpPr>
          <p:cNvPr id="33" name="TextBox 32"/>
          <p:cNvSpPr txBox="1"/>
          <p:nvPr/>
        </p:nvSpPr>
        <p:spPr>
          <a:xfrm>
            <a:off x="4676617" y="2187750"/>
            <a:ext cx="2381250" cy="3487738"/>
          </a:xfrm>
          <a:prstGeom prst="rect">
            <a:avLst/>
          </a:prstGeom>
          <a:noFill/>
          <a:ln w="44450">
            <a:solidFill>
              <a:schemeClr val="accent1">
                <a:lumMod val="75000"/>
              </a:schemeClr>
            </a:solidFill>
          </a:ln>
        </p:spPr>
        <p:txBody>
          <a:bodyPr>
            <a:spAutoFit/>
          </a:bodyPr>
          <a:lstStyle/>
          <a:p>
            <a:pPr>
              <a:defRPr/>
            </a:pPr>
            <a:endParaRPr lang="en-US" dirty="0">
              <a:solidFill>
                <a:prstClr val="black"/>
              </a:solidFill>
            </a:endParaRPr>
          </a:p>
        </p:txBody>
      </p:sp>
      <p:sp>
        <p:nvSpPr>
          <p:cNvPr id="49160" name="TextBox 4"/>
          <p:cNvSpPr txBox="1">
            <a:spLocks noChangeArrowheads="1"/>
          </p:cNvSpPr>
          <p:nvPr/>
        </p:nvSpPr>
        <p:spPr bwMode="auto">
          <a:xfrm>
            <a:off x="2054424" y="5723048"/>
            <a:ext cx="2745025" cy="307777"/>
          </a:xfrm>
          <a:prstGeom prst="rect">
            <a:avLst/>
          </a:prstGeom>
          <a:noFill/>
          <a:ln w="9525">
            <a:noFill/>
            <a:miter lim="800000"/>
            <a:headEnd/>
            <a:tailEnd/>
          </a:ln>
        </p:spPr>
        <p:txBody>
          <a:bodyPr wrap="square">
            <a:spAutoFit/>
          </a:bodyPr>
          <a:lstStyle/>
          <a:p>
            <a:r>
              <a:rPr lang="ru-RU" sz="1400" dirty="0">
                <a:solidFill>
                  <a:prstClr val="black"/>
                </a:solidFill>
                <a:latin typeface="Arial" panose="020B0604020202020204" pitchFamily="34" charset="0"/>
                <a:cs typeface="Arial" panose="020B0604020202020204" pitchFamily="34" charset="0"/>
              </a:rPr>
              <a:t>к</a:t>
            </a:r>
            <a:r>
              <a:rPr lang="ru-RU" sz="1400" dirty="0" smtClean="0">
                <a:solidFill>
                  <a:prstClr val="black"/>
                </a:solidFill>
                <a:latin typeface="Arial" panose="020B0604020202020204" pitchFamily="34" charset="0"/>
                <a:cs typeface="Arial" panose="020B0604020202020204" pitchFamily="34" charset="0"/>
              </a:rPr>
              <a:t>ишечные </a:t>
            </a:r>
            <a:r>
              <a:rPr lang="ru-RU" sz="1400" dirty="0">
                <a:solidFill>
                  <a:prstClr val="black"/>
                </a:solidFill>
                <a:latin typeface="Arial" panose="020B0604020202020204" pitchFamily="34" charset="0"/>
                <a:cs typeface="Arial" panose="020B0604020202020204" pitchFamily="34" charset="0"/>
              </a:rPr>
              <a:t>ворсинки в норме</a:t>
            </a:r>
            <a:r>
              <a:rPr lang="en-US" sz="1400" baseline="30000" dirty="0">
                <a:solidFill>
                  <a:prstClr val="black"/>
                </a:solidFill>
                <a:latin typeface="Arial" panose="020B0604020202020204" pitchFamily="34" charset="0"/>
                <a:cs typeface="Arial" panose="020B0604020202020204" pitchFamily="34" charset="0"/>
              </a:rPr>
              <a:t>2</a:t>
            </a:r>
          </a:p>
        </p:txBody>
      </p:sp>
      <p:sp>
        <p:nvSpPr>
          <p:cNvPr id="49161" name="TextBox 34"/>
          <p:cNvSpPr txBox="1">
            <a:spLocks noChangeArrowheads="1"/>
          </p:cNvSpPr>
          <p:nvPr/>
        </p:nvSpPr>
        <p:spPr bwMode="auto">
          <a:xfrm>
            <a:off x="4649035" y="5722797"/>
            <a:ext cx="2796250" cy="307777"/>
          </a:xfrm>
          <a:prstGeom prst="rect">
            <a:avLst/>
          </a:prstGeom>
          <a:noFill/>
          <a:ln w="9525">
            <a:noFill/>
            <a:miter lim="800000"/>
            <a:headEnd/>
            <a:tailEnd/>
          </a:ln>
        </p:spPr>
        <p:txBody>
          <a:bodyPr wrap="square">
            <a:spAutoFit/>
          </a:bodyPr>
          <a:lstStyle/>
          <a:p>
            <a:r>
              <a:rPr lang="ru-RU" sz="1400" dirty="0" smtClean="0">
                <a:solidFill>
                  <a:prstClr val="black"/>
                </a:solidFill>
                <a:latin typeface="Arial" panose="020B0604020202020204" pitchFamily="34" charset="0"/>
                <a:cs typeface="Arial" panose="020B0604020202020204" pitchFamily="34" charset="0"/>
              </a:rPr>
              <a:t>и при </a:t>
            </a:r>
            <a:r>
              <a:rPr lang="ru-RU" sz="1400" dirty="0">
                <a:solidFill>
                  <a:prstClr val="black"/>
                </a:solidFill>
                <a:latin typeface="Arial" panose="020B0604020202020204" pitchFamily="34" charset="0"/>
                <a:cs typeface="Arial" panose="020B0604020202020204" pitchFamily="34" charset="0"/>
              </a:rPr>
              <a:t>ротавирусной инфекции</a:t>
            </a:r>
            <a:r>
              <a:rPr lang="en-US" sz="1400" baseline="30000" dirty="0">
                <a:solidFill>
                  <a:prstClr val="black"/>
                </a:solidFill>
                <a:latin typeface="Arial" panose="020B0604020202020204" pitchFamily="34" charset="0"/>
                <a:cs typeface="Arial" panose="020B0604020202020204" pitchFamily="34" charset="0"/>
              </a:rPr>
              <a:t>2</a:t>
            </a:r>
          </a:p>
        </p:txBody>
      </p:sp>
      <p:sp>
        <p:nvSpPr>
          <p:cNvPr id="13" name="Rectangle 14"/>
          <p:cNvSpPr>
            <a:spLocks noGrp="1" noChangeArrowheads="1"/>
          </p:cNvSpPr>
          <p:nvPr>
            <p:ph type="title"/>
          </p:nvPr>
        </p:nvSpPr>
        <p:spPr>
          <a:xfrm>
            <a:off x="247131" y="425950"/>
            <a:ext cx="8574088" cy="646331"/>
          </a:xfrm>
        </p:spPr>
        <p:txBody>
          <a:bodyPr>
            <a:normAutofit/>
          </a:bodyPr>
          <a:lstStyle/>
          <a:p>
            <a:r>
              <a:rPr lang="ru-RU" sz="2600" b="1" dirty="0" err="1" smtClean="0">
                <a:solidFill>
                  <a:srgbClr val="522C84"/>
                </a:solidFill>
                <a:latin typeface="Arial" panose="020B0604020202020204" pitchFamily="34" charset="0"/>
                <a:cs typeface="Arial" panose="020B0604020202020204" pitchFamily="34" charset="0"/>
              </a:rPr>
              <a:t>Ротавирусная</a:t>
            </a:r>
            <a:r>
              <a:rPr lang="ru-RU" sz="2600" b="1" dirty="0" smtClean="0">
                <a:solidFill>
                  <a:srgbClr val="522C84"/>
                </a:solidFill>
                <a:latin typeface="Arial" panose="020B0604020202020204" pitchFamily="34" charset="0"/>
                <a:cs typeface="Arial" panose="020B0604020202020204" pitchFamily="34" charset="0"/>
              </a:rPr>
              <a:t> инфекция. Патогенез</a:t>
            </a:r>
            <a:endParaRPr lang="en-US" sz="1800" b="1" dirty="0">
              <a:solidFill>
                <a:srgbClr val="522C84"/>
              </a:solidFill>
              <a:latin typeface="Arial" panose="020B0604020202020204" pitchFamily="34" charset="0"/>
              <a:cs typeface="Arial" panose="020B0604020202020204" pitchFamily="34" charset="0"/>
            </a:endParaRPr>
          </a:p>
        </p:txBody>
      </p:sp>
      <p:sp>
        <p:nvSpPr>
          <p:cNvPr id="11" name="Rectangle 10"/>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241433496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0" y="6632268"/>
            <a:ext cx="9144000" cy="228268"/>
          </a:xfrm>
          <a:prstGeom prst="rect">
            <a:avLst/>
          </a:prstGeom>
          <a:noFill/>
          <a:ln w="9525">
            <a:noFill/>
            <a:miter lim="800000"/>
            <a:headEnd/>
            <a:tailEnd/>
          </a:ln>
        </p:spPr>
        <p:txBody>
          <a:bodyPr wrap="square" lIns="90488" tIns="44450" rIns="90488" bIns="44450" anchor="b">
            <a:spAutoFit/>
          </a:bodyPr>
          <a:lstStyle/>
          <a:p>
            <a:pPr marL="228600" indent="-228600">
              <a:buFont typeface="+mj-lt"/>
              <a:buAutoNum type="arabicPeriod"/>
            </a:pPr>
            <a:r>
              <a:rPr lang="en-US" altLang="ru-RU" dirty="0">
                <a:solidFill>
                  <a:prstClr val="black"/>
                </a:solidFill>
                <a:latin typeface="Arial" panose="020B0604020202020204" pitchFamily="34" charset="0"/>
                <a:cs typeface="Arial" panose="020B0604020202020204" pitchFamily="34" charset="0"/>
              </a:rPr>
              <a:t>Velázquez </a:t>
            </a:r>
            <a:r>
              <a:rPr lang="en-US" altLang="ru-RU" dirty="0" smtClean="0">
                <a:solidFill>
                  <a:prstClr val="black"/>
                </a:solidFill>
                <a:latin typeface="Arial" panose="020B0604020202020204" pitchFamily="34" charset="0"/>
                <a:cs typeface="Arial" panose="020B0604020202020204" pitchFamily="34" charset="0"/>
              </a:rPr>
              <a:t>FR </a:t>
            </a:r>
            <a:r>
              <a:rPr lang="en-US" altLang="ru-RU" dirty="0">
                <a:solidFill>
                  <a:prstClr val="black"/>
                </a:solidFill>
                <a:latin typeface="Arial" panose="020B0604020202020204" pitchFamily="34" charset="0"/>
                <a:cs typeface="Arial" panose="020B0604020202020204" pitchFamily="34" charset="0"/>
              </a:rPr>
              <a:t>et al. N </a:t>
            </a:r>
            <a:r>
              <a:rPr lang="en-US" altLang="ru-RU" dirty="0" err="1">
                <a:solidFill>
                  <a:prstClr val="black"/>
                </a:solidFill>
                <a:latin typeface="Arial" panose="020B0604020202020204" pitchFamily="34" charset="0"/>
                <a:cs typeface="Arial" panose="020B0604020202020204" pitchFamily="34" charset="0"/>
              </a:rPr>
              <a:t>Engl</a:t>
            </a:r>
            <a:r>
              <a:rPr lang="en-US" altLang="ru-RU" dirty="0">
                <a:solidFill>
                  <a:prstClr val="black"/>
                </a:solidFill>
                <a:latin typeface="Arial" panose="020B0604020202020204" pitchFamily="34" charset="0"/>
                <a:cs typeface="Arial" panose="020B0604020202020204" pitchFamily="34" charset="0"/>
              </a:rPr>
              <a:t> J Med. </a:t>
            </a:r>
            <a:r>
              <a:rPr lang="en-US" altLang="ru-RU" dirty="0" smtClean="0">
                <a:solidFill>
                  <a:prstClr val="black"/>
                </a:solidFill>
                <a:latin typeface="Arial" panose="020B0604020202020204" pitchFamily="34" charset="0"/>
                <a:cs typeface="Arial" panose="020B0604020202020204" pitchFamily="34" charset="0"/>
              </a:rPr>
              <a:t>1996;335:1022–28</a:t>
            </a:r>
            <a:r>
              <a:rPr lang="en-US" dirty="0">
                <a:solidFill>
                  <a:prstClr val="black"/>
                </a:solidFill>
                <a:latin typeface="Arial" panose="020B0604020202020204" pitchFamily="34" charset="0"/>
                <a:cs typeface="Arial" panose="020B0604020202020204" pitchFamily="34" charset="0"/>
              </a:rPr>
              <a:t>.</a:t>
            </a:r>
          </a:p>
        </p:txBody>
      </p:sp>
      <p:sp>
        <p:nvSpPr>
          <p:cNvPr id="13" name="Rectangle 14"/>
          <p:cNvSpPr>
            <a:spLocks noGrp="1" noChangeArrowheads="1"/>
          </p:cNvSpPr>
          <p:nvPr>
            <p:ph type="title"/>
          </p:nvPr>
        </p:nvSpPr>
        <p:spPr>
          <a:xfrm>
            <a:off x="247131" y="548782"/>
            <a:ext cx="8574088" cy="646331"/>
          </a:xfrm>
        </p:spPr>
        <p:txBody>
          <a:bodyPr>
            <a:normAutofit fontScale="90000"/>
          </a:bodyPr>
          <a:lstStyle/>
          <a:p>
            <a:r>
              <a:rPr lang="ru-RU" sz="2600" b="1" dirty="0" err="1" smtClean="0">
                <a:solidFill>
                  <a:srgbClr val="522C84"/>
                </a:solidFill>
                <a:latin typeface="Arial" panose="020B0604020202020204" pitchFamily="34" charset="0"/>
                <a:cs typeface="Arial" panose="020B0604020202020204" pitchFamily="34" charset="0"/>
              </a:rPr>
              <a:t>Ротавирусная</a:t>
            </a:r>
            <a:r>
              <a:rPr lang="ru-RU" sz="2600" b="1" dirty="0" smtClean="0">
                <a:solidFill>
                  <a:srgbClr val="522C84"/>
                </a:solidFill>
                <a:latin typeface="Arial" panose="020B0604020202020204" pitchFamily="34" charset="0"/>
                <a:cs typeface="Arial" panose="020B0604020202020204" pitchFamily="34" charset="0"/>
              </a:rPr>
              <a:t> инфекция. Суммарная вероятность </a:t>
            </a:r>
            <a:br>
              <a:rPr lang="ru-RU" sz="2600" b="1" dirty="0" smtClean="0">
                <a:solidFill>
                  <a:srgbClr val="522C84"/>
                </a:solidFill>
                <a:latin typeface="Arial" panose="020B0604020202020204" pitchFamily="34" charset="0"/>
                <a:cs typeface="Arial" panose="020B0604020202020204" pitchFamily="34" charset="0"/>
              </a:rPr>
            </a:br>
            <a:r>
              <a:rPr lang="ru-RU" sz="2600" b="1" dirty="0" smtClean="0">
                <a:solidFill>
                  <a:srgbClr val="522C84"/>
                </a:solidFill>
                <a:latin typeface="Arial" panose="020B0604020202020204" pitchFamily="34" charset="0"/>
                <a:cs typeface="Arial" panose="020B0604020202020204" pitchFamily="34" charset="0"/>
              </a:rPr>
              <a:t>к 24 месяцам жизни</a:t>
            </a:r>
            <a:endParaRPr lang="en-US" sz="1800" b="1" dirty="0">
              <a:solidFill>
                <a:srgbClr val="522C84"/>
              </a:solidFill>
              <a:latin typeface="Arial" panose="020B0604020202020204" pitchFamily="34" charset="0"/>
              <a:cs typeface="Arial" panose="020B0604020202020204" pitchFamily="34" charset="0"/>
            </a:endParaRPr>
          </a:p>
        </p:txBody>
      </p:sp>
      <p:sp>
        <p:nvSpPr>
          <p:cNvPr id="7" name="Скругленный прямоугольник 80"/>
          <p:cNvSpPr/>
          <p:nvPr/>
        </p:nvSpPr>
        <p:spPr>
          <a:xfrm>
            <a:off x="1800225" y="1619250"/>
            <a:ext cx="2762250" cy="9334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solidFill>
                <a:prstClr val="black"/>
              </a:solidFill>
              <a:latin typeface="Arial" panose="020B0604020202020204" pitchFamily="34" charset="0"/>
              <a:cs typeface="Arial" panose="020B0604020202020204" pitchFamily="34" charset="0"/>
            </a:endParaRPr>
          </a:p>
        </p:txBody>
      </p:sp>
      <p:sp>
        <p:nvSpPr>
          <p:cNvPr id="8" name="Rectangle 55"/>
          <p:cNvSpPr>
            <a:spLocks noChangeArrowheads="1"/>
          </p:cNvSpPr>
          <p:nvPr/>
        </p:nvSpPr>
        <p:spPr bwMode="auto">
          <a:xfrm>
            <a:off x="7096219" y="1806575"/>
            <a:ext cx="1560236" cy="335989"/>
          </a:xfrm>
          <a:prstGeom prst="rect">
            <a:avLst/>
          </a:prstGeom>
          <a:noFill/>
          <a:ln w="9525">
            <a:noFill/>
            <a:miter lim="800000"/>
            <a:headEnd/>
            <a:tailEnd/>
          </a:ln>
        </p:spPr>
        <p:txBody>
          <a:bodyPr wrap="none" lIns="90488" tIns="44450" rIns="90488" bIns="44450">
            <a:spAutoFit/>
          </a:bodyPr>
          <a:lstStyle/>
          <a:p>
            <a:pPr algn="ctr" eaLnBrk="0" hangingPunct="0"/>
            <a:r>
              <a:rPr lang="en-US" sz="1600" b="1" dirty="0">
                <a:latin typeface="Arial" panose="020B0604020202020204" pitchFamily="34" charset="0"/>
                <a:cs typeface="Arial" panose="020B0604020202020204" pitchFamily="34" charset="0"/>
              </a:rPr>
              <a:t>1</a:t>
            </a:r>
            <a:r>
              <a:rPr lang="ru-RU" sz="1600" b="1" dirty="0">
                <a:latin typeface="Arial" panose="020B0604020202020204" pitchFamily="34" charset="0"/>
                <a:cs typeface="Arial" panose="020B0604020202020204" pitchFamily="34" charset="0"/>
              </a:rPr>
              <a:t>-я инфекция</a:t>
            </a:r>
            <a:endParaRPr lang="en-US" sz="1600" b="1" dirty="0">
              <a:latin typeface="Arial" panose="020B0604020202020204" pitchFamily="34" charset="0"/>
              <a:cs typeface="Arial" panose="020B0604020202020204" pitchFamily="34" charset="0"/>
            </a:endParaRPr>
          </a:p>
        </p:txBody>
      </p:sp>
      <p:sp>
        <p:nvSpPr>
          <p:cNvPr id="9" name="Rectangle 56"/>
          <p:cNvSpPr>
            <a:spLocks noChangeArrowheads="1"/>
          </p:cNvSpPr>
          <p:nvPr/>
        </p:nvSpPr>
        <p:spPr bwMode="auto">
          <a:xfrm>
            <a:off x="7123206" y="2670175"/>
            <a:ext cx="1560236" cy="335989"/>
          </a:xfrm>
          <a:prstGeom prst="rect">
            <a:avLst/>
          </a:prstGeom>
          <a:noFill/>
          <a:ln w="9525">
            <a:noFill/>
            <a:miter lim="800000"/>
            <a:headEnd/>
            <a:tailEnd/>
          </a:ln>
        </p:spPr>
        <p:txBody>
          <a:bodyPr wrap="none" lIns="90488" tIns="44450" rIns="90488" bIns="44450">
            <a:spAutoFit/>
          </a:bodyPr>
          <a:lstStyle/>
          <a:p>
            <a:pPr algn="ctr" eaLnBrk="0" hangingPunct="0"/>
            <a:r>
              <a:rPr lang="en-US" sz="1600" b="1">
                <a:latin typeface="Arial" panose="020B0604020202020204" pitchFamily="34" charset="0"/>
                <a:cs typeface="Arial" panose="020B0604020202020204" pitchFamily="34" charset="0"/>
              </a:rPr>
              <a:t>2</a:t>
            </a:r>
            <a:r>
              <a:rPr lang="ru-RU" sz="1600" b="1">
                <a:latin typeface="Arial" panose="020B0604020202020204" pitchFamily="34" charset="0"/>
                <a:cs typeface="Arial" panose="020B0604020202020204" pitchFamily="34" charset="0"/>
              </a:rPr>
              <a:t>-я инфекция</a:t>
            </a:r>
            <a:endParaRPr lang="en-US" sz="1600" b="1">
              <a:latin typeface="Arial" panose="020B0604020202020204" pitchFamily="34" charset="0"/>
              <a:cs typeface="Arial" panose="020B0604020202020204" pitchFamily="34" charset="0"/>
            </a:endParaRPr>
          </a:p>
        </p:txBody>
      </p:sp>
      <p:sp>
        <p:nvSpPr>
          <p:cNvPr id="10" name="Rectangle 57"/>
          <p:cNvSpPr>
            <a:spLocks noChangeArrowheads="1"/>
          </p:cNvSpPr>
          <p:nvPr/>
        </p:nvSpPr>
        <p:spPr bwMode="auto">
          <a:xfrm>
            <a:off x="7104156" y="3475038"/>
            <a:ext cx="1560236" cy="335989"/>
          </a:xfrm>
          <a:prstGeom prst="rect">
            <a:avLst/>
          </a:prstGeom>
          <a:noFill/>
          <a:ln w="9525">
            <a:noFill/>
            <a:miter lim="800000"/>
            <a:headEnd/>
            <a:tailEnd/>
          </a:ln>
        </p:spPr>
        <p:txBody>
          <a:bodyPr wrap="none" lIns="90488" tIns="44450" rIns="90488" bIns="44450">
            <a:spAutoFit/>
          </a:bodyPr>
          <a:lstStyle/>
          <a:p>
            <a:pPr algn="ctr" eaLnBrk="0" hangingPunct="0"/>
            <a:r>
              <a:rPr lang="en-US" sz="1600" b="1" dirty="0">
                <a:latin typeface="Arial" panose="020B0604020202020204" pitchFamily="34" charset="0"/>
                <a:cs typeface="Arial" panose="020B0604020202020204" pitchFamily="34" charset="0"/>
              </a:rPr>
              <a:t>3</a:t>
            </a:r>
            <a:r>
              <a:rPr lang="ru-RU" sz="1600" b="1" dirty="0">
                <a:latin typeface="Arial" panose="020B0604020202020204" pitchFamily="34" charset="0"/>
                <a:cs typeface="Arial" panose="020B0604020202020204" pitchFamily="34" charset="0"/>
              </a:rPr>
              <a:t>-я инфекция</a:t>
            </a:r>
            <a:endParaRPr lang="en-US" sz="1600" b="1" dirty="0">
              <a:latin typeface="Arial" panose="020B0604020202020204" pitchFamily="34" charset="0"/>
              <a:cs typeface="Arial" panose="020B0604020202020204" pitchFamily="34" charset="0"/>
            </a:endParaRPr>
          </a:p>
        </p:txBody>
      </p:sp>
      <p:sp>
        <p:nvSpPr>
          <p:cNvPr id="11" name="Rectangle 58"/>
          <p:cNvSpPr>
            <a:spLocks noChangeArrowheads="1"/>
          </p:cNvSpPr>
          <p:nvPr/>
        </p:nvSpPr>
        <p:spPr bwMode="auto">
          <a:xfrm>
            <a:off x="7099394" y="4049713"/>
            <a:ext cx="1560236" cy="335989"/>
          </a:xfrm>
          <a:prstGeom prst="rect">
            <a:avLst/>
          </a:prstGeom>
          <a:noFill/>
          <a:ln w="9525">
            <a:noFill/>
            <a:miter lim="800000"/>
            <a:headEnd/>
            <a:tailEnd/>
          </a:ln>
        </p:spPr>
        <p:txBody>
          <a:bodyPr wrap="none" lIns="90488" tIns="44450" rIns="90488" bIns="44450">
            <a:spAutoFit/>
          </a:bodyPr>
          <a:lstStyle/>
          <a:p>
            <a:pPr algn="ctr" eaLnBrk="0" hangingPunct="0"/>
            <a:r>
              <a:rPr lang="en-US" sz="1600" b="1" dirty="0">
                <a:latin typeface="Arial" panose="020B0604020202020204" pitchFamily="34" charset="0"/>
                <a:cs typeface="Arial" panose="020B0604020202020204" pitchFamily="34" charset="0"/>
              </a:rPr>
              <a:t>4</a:t>
            </a:r>
            <a:r>
              <a:rPr lang="ru-RU" sz="1600" b="1" dirty="0">
                <a:latin typeface="Arial" panose="020B0604020202020204" pitchFamily="34" charset="0"/>
                <a:cs typeface="Arial" panose="020B0604020202020204" pitchFamily="34" charset="0"/>
              </a:rPr>
              <a:t>-я инфекция</a:t>
            </a:r>
            <a:endParaRPr lang="en-US" sz="1600" b="1" dirty="0">
              <a:latin typeface="Arial" panose="020B0604020202020204" pitchFamily="34" charset="0"/>
              <a:cs typeface="Arial" panose="020B0604020202020204" pitchFamily="34" charset="0"/>
            </a:endParaRPr>
          </a:p>
        </p:txBody>
      </p:sp>
      <p:sp>
        <p:nvSpPr>
          <p:cNvPr id="14" name="Rectangle 59"/>
          <p:cNvSpPr>
            <a:spLocks noChangeArrowheads="1"/>
          </p:cNvSpPr>
          <p:nvPr/>
        </p:nvSpPr>
        <p:spPr bwMode="auto">
          <a:xfrm>
            <a:off x="7099394" y="4359275"/>
            <a:ext cx="1560236" cy="335989"/>
          </a:xfrm>
          <a:prstGeom prst="rect">
            <a:avLst/>
          </a:prstGeom>
          <a:noFill/>
          <a:ln w="9525">
            <a:noFill/>
            <a:miter lim="800000"/>
            <a:headEnd/>
            <a:tailEnd/>
          </a:ln>
        </p:spPr>
        <p:txBody>
          <a:bodyPr wrap="none" lIns="90488" tIns="44450" rIns="90488" bIns="44450">
            <a:spAutoFit/>
          </a:bodyPr>
          <a:lstStyle/>
          <a:p>
            <a:pPr algn="ctr" eaLnBrk="0" hangingPunct="0"/>
            <a:r>
              <a:rPr lang="en-US" sz="1600" b="1" dirty="0">
                <a:latin typeface="Arial" panose="020B0604020202020204" pitchFamily="34" charset="0"/>
                <a:cs typeface="Arial" panose="020B0604020202020204" pitchFamily="34" charset="0"/>
              </a:rPr>
              <a:t>5</a:t>
            </a:r>
            <a:r>
              <a:rPr lang="ru-RU" sz="1600" b="1" dirty="0">
                <a:latin typeface="Arial" panose="020B0604020202020204" pitchFamily="34" charset="0"/>
                <a:cs typeface="Arial" panose="020B0604020202020204" pitchFamily="34" charset="0"/>
              </a:rPr>
              <a:t>-я инфекция</a:t>
            </a:r>
            <a:endParaRPr lang="en-US" sz="1600" b="1" dirty="0">
              <a:latin typeface="Arial" panose="020B0604020202020204" pitchFamily="34" charset="0"/>
              <a:cs typeface="Arial" panose="020B0604020202020204" pitchFamily="34" charset="0"/>
            </a:endParaRPr>
          </a:p>
        </p:txBody>
      </p:sp>
      <p:sp>
        <p:nvSpPr>
          <p:cNvPr id="15" name="Freeform 61"/>
          <p:cNvSpPr>
            <a:spLocks/>
          </p:cNvSpPr>
          <p:nvPr/>
        </p:nvSpPr>
        <p:spPr bwMode="auto">
          <a:xfrm>
            <a:off x="1611313" y="1947863"/>
            <a:ext cx="5505450" cy="2925762"/>
          </a:xfrm>
          <a:custGeom>
            <a:avLst/>
            <a:gdLst>
              <a:gd name="T0" fmla="*/ 0 w 3481"/>
              <a:gd name="T1" fmla="*/ 2147483647 h 1853"/>
              <a:gd name="T2" fmla="*/ 2147483647 w 3481"/>
              <a:gd name="T3" fmla="*/ 2147483647 h 1853"/>
              <a:gd name="T4" fmla="*/ 2147483647 w 3481"/>
              <a:gd name="T5" fmla="*/ 2147483647 h 1853"/>
              <a:gd name="T6" fmla="*/ 2147483647 w 3481"/>
              <a:gd name="T7" fmla="*/ 2147483647 h 1853"/>
              <a:gd name="T8" fmla="*/ 2147483647 w 3481"/>
              <a:gd name="T9" fmla="*/ 2147483647 h 1853"/>
              <a:gd name="T10" fmla="*/ 2147483647 w 3481"/>
              <a:gd name="T11" fmla="*/ 2147483647 h 1853"/>
              <a:gd name="T12" fmla="*/ 2147483647 w 3481"/>
              <a:gd name="T13" fmla="*/ 2147483647 h 1853"/>
              <a:gd name="T14" fmla="*/ 2147483647 w 3481"/>
              <a:gd name="T15" fmla="*/ 2147483647 h 1853"/>
              <a:gd name="T16" fmla="*/ 2147483647 w 3481"/>
              <a:gd name="T17" fmla="*/ 2147483647 h 1853"/>
              <a:gd name="T18" fmla="*/ 2147483647 w 3481"/>
              <a:gd name="T19" fmla="*/ 2147483647 h 1853"/>
              <a:gd name="T20" fmla="*/ 2147483647 w 3481"/>
              <a:gd name="T21" fmla="*/ 2147483647 h 1853"/>
              <a:gd name="T22" fmla="*/ 2147483647 w 3481"/>
              <a:gd name="T23" fmla="*/ 2147483647 h 1853"/>
              <a:gd name="T24" fmla="*/ 2147483647 w 3481"/>
              <a:gd name="T25" fmla="*/ 2147483647 h 1853"/>
              <a:gd name="T26" fmla="*/ 2147483647 w 3481"/>
              <a:gd name="T27" fmla="*/ 2147483647 h 1853"/>
              <a:gd name="T28" fmla="*/ 2147483647 w 3481"/>
              <a:gd name="T29" fmla="*/ 2147483647 h 1853"/>
              <a:gd name="T30" fmla="*/ 2147483647 w 3481"/>
              <a:gd name="T31" fmla="*/ 2147483647 h 1853"/>
              <a:gd name="T32" fmla="*/ 2147483647 w 3481"/>
              <a:gd name="T33" fmla="*/ 2147483647 h 1853"/>
              <a:gd name="T34" fmla="*/ 2147483647 w 3481"/>
              <a:gd name="T35" fmla="*/ 2147483647 h 1853"/>
              <a:gd name="T36" fmla="*/ 2147483647 w 3481"/>
              <a:gd name="T37" fmla="*/ 2147483647 h 1853"/>
              <a:gd name="T38" fmla="*/ 2147483647 w 3481"/>
              <a:gd name="T39" fmla="*/ 2147483647 h 1853"/>
              <a:gd name="T40" fmla="*/ 2147483647 w 3481"/>
              <a:gd name="T41" fmla="*/ 2147483647 h 1853"/>
              <a:gd name="T42" fmla="*/ 2147483647 w 3481"/>
              <a:gd name="T43" fmla="*/ 2147483647 h 1853"/>
              <a:gd name="T44" fmla="*/ 2147483647 w 3481"/>
              <a:gd name="T45" fmla="*/ 2147483647 h 1853"/>
              <a:gd name="T46" fmla="*/ 2147483647 w 3481"/>
              <a:gd name="T47" fmla="*/ 2147483647 h 1853"/>
              <a:gd name="T48" fmla="*/ 2147483647 w 3481"/>
              <a:gd name="T49" fmla="*/ 2147483647 h 1853"/>
              <a:gd name="T50" fmla="*/ 2147483647 w 3481"/>
              <a:gd name="T51" fmla="*/ 2147483647 h 1853"/>
              <a:gd name="T52" fmla="*/ 2147483647 w 3481"/>
              <a:gd name="T53" fmla="*/ 2147483647 h 1853"/>
              <a:gd name="T54" fmla="*/ 2147483647 w 3481"/>
              <a:gd name="T55" fmla="*/ 2147483647 h 1853"/>
              <a:gd name="T56" fmla="*/ 2147483647 w 3481"/>
              <a:gd name="T57" fmla="*/ 2147483647 h 1853"/>
              <a:gd name="T58" fmla="*/ 2147483647 w 3481"/>
              <a:gd name="T59" fmla="*/ 2147483647 h 1853"/>
              <a:gd name="T60" fmla="*/ 2147483647 w 3481"/>
              <a:gd name="T61" fmla="*/ 2147483647 h 1853"/>
              <a:gd name="T62" fmla="*/ 2147483647 w 3481"/>
              <a:gd name="T63" fmla="*/ 2147483647 h 1853"/>
              <a:gd name="T64" fmla="*/ 2147483647 w 3481"/>
              <a:gd name="T65" fmla="*/ 2147483647 h 1853"/>
              <a:gd name="T66" fmla="*/ 2147483647 w 3481"/>
              <a:gd name="T67" fmla="*/ 2147483647 h 1853"/>
              <a:gd name="T68" fmla="*/ 2147483647 w 3481"/>
              <a:gd name="T69" fmla="*/ 2147483647 h 1853"/>
              <a:gd name="T70" fmla="*/ 2147483647 w 3481"/>
              <a:gd name="T71" fmla="*/ 2147483647 h 1853"/>
              <a:gd name="T72" fmla="*/ 2147483647 w 3481"/>
              <a:gd name="T73" fmla="*/ 2147483647 h 1853"/>
              <a:gd name="T74" fmla="*/ 2147483647 w 3481"/>
              <a:gd name="T75" fmla="*/ 2147483647 h 1853"/>
              <a:gd name="T76" fmla="*/ 2147483647 w 3481"/>
              <a:gd name="T77" fmla="*/ 2147483647 h 1853"/>
              <a:gd name="T78" fmla="*/ 2147483647 w 3481"/>
              <a:gd name="T79" fmla="*/ 2147483647 h 1853"/>
              <a:gd name="T80" fmla="*/ 2147483647 w 3481"/>
              <a:gd name="T81" fmla="*/ 2147483647 h 1853"/>
              <a:gd name="T82" fmla="*/ 2147483647 w 3481"/>
              <a:gd name="T83" fmla="*/ 2147483647 h 1853"/>
              <a:gd name="T84" fmla="*/ 2147483647 w 3481"/>
              <a:gd name="T85" fmla="*/ 2147483647 h 1853"/>
              <a:gd name="T86" fmla="*/ 2147483647 w 3481"/>
              <a:gd name="T87" fmla="*/ 2147483647 h 1853"/>
              <a:gd name="T88" fmla="*/ 2147483647 w 3481"/>
              <a:gd name="T89" fmla="*/ 2147483647 h 1853"/>
              <a:gd name="T90" fmla="*/ 2147483647 w 3481"/>
              <a:gd name="T91" fmla="*/ 2147483647 h 1853"/>
              <a:gd name="T92" fmla="*/ 2147483647 w 3481"/>
              <a:gd name="T93" fmla="*/ 2147483647 h 1853"/>
              <a:gd name="T94" fmla="*/ 2147483647 w 3481"/>
              <a:gd name="T95" fmla="*/ 2147483647 h 1853"/>
              <a:gd name="T96" fmla="*/ 2147483647 w 3481"/>
              <a:gd name="T97" fmla="*/ 2147483647 h 1853"/>
              <a:gd name="T98" fmla="*/ 2147483647 w 3481"/>
              <a:gd name="T99" fmla="*/ 2147483647 h 1853"/>
              <a:gd name="T100" fmla="*/ 2147483647 w 3481"/>
              <a:gd name="T101" fmla="*/ 2147483647 h 1853"/>
              <a:gd name="T102" fmla="*/ 2147483647 w 3481"/>
              <a:gd name="T103" fmla="*/ 2147483647 h 1853"/>
              <a:gd name="T104" fmla="*/ 2147483647 w 3481"/>
              <a:gd name="T105" fmla="*/ 2147483647 h 1853"/>
              <a:gd name="T106" fmla="*/ 2147483647 w 3481"/>
              <a:gd name="T107" fmla="*/ 2147483647 h 1853"/>
              <a:gd name="T108" fmla="*/ 2147483647 w 3481"/>
              <a:gd name="T109" fmla="*/ 0 h 18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81"/>
              <a:gd name="T166" fmla="*/ 0 h 1853"/>
              <a:gd name="T167" fmla="*/ 3481 w 3481"/>
              <a:gd name="T168" fmla="*/ 1853 h 18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81" h="1853">
                <a:moveTo>
                  <a:pt x="0" y="1852"/>
                </a:moveTo>
                <a:lnTo>
                  <a:pt x="0" y="1840"/>
                </a:lnTo>
                <a:lnTo>
                  <a:pt x="24" y="1824"/>
                </a:lnTo>
                <a:lnTo>
                  <a:pt x="64" y="1828"/>
                </a:lnTo>
                <a:lnTo>
                  <a:pt x="88" y="1792"/>
                </a:lnTo>
                <a:lnTo>
                  <a:pt x="128" y="1796"/>
                </a:lnTo>
                <a:lnTo>
                  <a:pt x="144" y="1780"/>
                </a:lnTo>
                <a:lnTo>
                  <a:pt x="172" y="1780"/>
                </a:lnTo>
                <a:lnTo>
                  <a:pt x="188" y="1740"/>
                </a:lnTo>
                <a:lnTo>
                  <a:pt x="216" y="1740"/>
                </a:lnTo>
                <a:lnTo>
                  <a:pt x="248" y="1716"/>
                </a:lnTo>
                <a:lnTo>
                  <a:pt x="288" y="1716"/>
                </a:lnTo>
                <a:lnTo>
                  <a:pt x="304" y="1688"/>
                </a:lnTo>
                <a:lnTo>
                  <a:pt x="320" y="1656"/>
                </a:lnTo>
                <a:lnTo>
                  <a:pt x="324" y="1616"/>
                </a:lnTo>
                <a:lnTo>
                  <a:pt x="348" y="1604"/>
                </a:lnTo>
                <a:lnTo>
                  <a:pt x="372" y="1596"/>
                </a:lnTo>
                <a:lnTo>
                  <a:pt x="380" y="1564"/>
                </a:lnTo>
                <a:lnTo>
                  <a:pt x="408" y="1556"/>
                </a:lnTo>
                <a:lnTo>
                  <a:pt x="432" y="1540"/>
                </a:lnTo>
                <a:lnTo>
                  <a:pt x="468" y="1536"/>
                </a:lnTo>
                <a:lnTo>
                  <a:pt x="488" y="1520"/>
                </a:lnTo>
                <a:lnTo>
                  <a:pt x="564" y="1516"/>
                </a:lnTo>
                <a:lnTo>
                  <a:pt x="588" y="1476"/>
                </a:lnTo>
                <a:lnTo>
                  <a:pt x="616" y="1456"/>
                </a:lnTo>
                <a:lnTo>
                  <a:pt x="640" y="1432"/>
                </a:lnTo>
                <a:lnTo>
                  <a:pt x="664" y="1416"/>
                </a:lnTo>
                <a:lnTo>
                  <a:pt x="680" y="1372"/>
                </a:lnTo>
                <a:lnTo>
                  <a:pt x="704" y="1332"/>
                </a:lnTo>
                <a:lnTo>
                  <a:pt x="732" y="1328"/>
                </a:lnTo>
                <a:lnTo>
                  <a:pt x="748" y="1292"/>
                </a:lnTo>
                <a:lnTo>
                  <a:pt x="760" y="1264"/>
                </a:lnTo>
                <a:lnTo>
                  <a:pt x="780" y="1248"/>
                </a:lnTo>
                <a:lnTo>
                  <a:pt x="784" y="1220"/>
                </a:lnTo>
                <a:lnTo>
                  <a:pt x="812" y="1216"/>
                </a:lnTo>
                <a:lnTo>
                  <a:pt x="848" y="1204"/>
                </a:lnTo>
                <a:lnTo>
                  <a:pt x="852" y="1164"/>
                </a:lnTo>
                <a:lnTo>
                  <a:pt x="880" y="1156"/>
                </a:lnTo>
                <a:lnTo>
                  <a:pt x="904" y="1116"/>
                </a:lnTo>
                <a:lnTo>
                  <a:pt x="928" y="1088"/>
                </a:lnTo>
                <a:lnTo>
                  <a:pt x="960" y="1060"/>
                </a:lnTo>
                <a:lnTo>
                  <a:pt x="980" y="1032"/>
                </a:lnTo>
                <a:lnTo>
                  <a:pt x="1004" y="1004"/>
                </a:lnTo>
                <a:lnTo>
                  <a:pt x="1028" y="1004"/>
                </a:lnTo>
                <a:lnTo>
                  <a:pt x="1052" y="976"/>
                </a:lnTo>
                <a:lnTo>
                  <a:pt x="1076" y="968"/>
                </a:lnTo>
                <a:lnTo>
                  <a:pt x="1080" y="940"/>
                </a:lnTo>
                <a:lnTo>
                  <a:pt x="1128" y="916"/>
                </a:lnTo>
                <a:lnTo>
                  <a:pt x="1160" y="908"/>
                </a:lnTo>
                <a:lnTo>
                  <a:pt x="1156" y="884"/>
                </a:lnTo>
                <a:lnTo>
                  <a:pt x="1192" y="856"/>
                </a:lnTo>
                <a:lnTo>
                  <a:pt x="1248" y="852"/>
                </a:lnTo>
                <a:lnTo>
                  <a:pt x="1264" y="824"/>
                </a:lnTo>
                <a:lnTo>
                  <a:pt x="1280" y="812"/>
                </a:lnTo>
                <a:lnTo>
                  <a:pt x="1332" y="808"/>
                </a:lnTo>
                <a:lnTo>
                  <a:pt x="1400" y="772"/>
                </a:lnTo>
                <a:lnTo>
                  <a:pt x="1448" y="740"/>
                </a:lnTo>
                <a:lnTo>
                  <a:pt x="1452" y="708"/>
                </a:lnTo>
                <a:lnTo>
                  <a:pt x="1460" y="692"/>
                </a:lnTo>
                <a:lnTo>
                  <a:pt x="1492" y="692"/>
                </a:lnTo>
                <a:lnTo>
                  <a:pt x="1512" y="668"/>
                </a:lnTo>
                <a:lnTo>
                  <a:pt x="1548" y="656"/>
                </a:lnTo>
                <a:lnTo>
                  <a:pt x="1604" y="648"/>
                </a:lnTo>
                <a:lnTo>
                  <a:pt x="1636" y="628"/>
                </a:lnTo>
                <a:lnTo>
                  <a:pt x="1664" y="596"/>
                </a:lnTo>
                <a:lnTo>
                  <a:pt x="1692" y="596"/>
                </a:lnTo>
                <a:lnTo>
                  <a:pt x="1696" y="564"/>
                </a:lnTo>
                <a:lnTo>
                  <a:pt x="1752" y="564"/>
                </a:lnTo>
                <a:lnTo>
                  <a:pt x="1760" y="532"/>
                </a:lnTo>
                <a:lnTo>
                  <a:pt x="1772" y="516"/>
                </a:lnTo>
                <a:lnTo>
                  <a:pt x="1804" y="516"/>
                </a:lnTo>
                <a:lnTo>
                  <a:pt x="1824" y="488"/>
                </a:lnTo>
                <a:lnTo>
                  <a:pt x="1852" y="484"/>
                </a:lnTo>
                <a:lnTo>
                  <a:pt x="1856" y="468"/>
                </a:lnTo>
                <a:lnTo>
                  <a:pt x="1908" y="472"/>
                </a:lnTo>
                <a:lnTo>
                  <a:pt x="1912" y="448"/>
                </a:lnTo>
                <a:lnTo>
                  <a:pt x="2028" y="448"/>
                </a:lnTo>
                <a:lnTo>
                  <a:pt x="2028" y="420"/>
                </a:lnTo>
                <a:lnTo>
                  <a:pt x="2124" y="420"/>
                </a:lnTo>
                <a:lnTo>
                  <a:pt x="2136" y="380"/>
                </a:lnTo>
                <a:lnTo>
                  <a:pt x="2152" y="372"/>
                </a:lnTo>
                <a:lnTo>
                  <a:pt x="2152" y="336"/>
                </a:lnTo>
                <a:lnTo>
                  <a:pt x="2172" y="320"/>
                </a:lnTo>
                <a:lnTo>
                  <a:pt x="2212" y="320"/>
                </a:lnTo>
                <a:lnTo>
                  <a:pt x="2212" y="300"/>
                </a:lnTo>
                <a:lnTo>
                  <a:pt x="2324" y="300"/>
                </a:lnTo>
                <a:lnTo>
                  <a:pt x="2324" y="280"/>
                </a:lnTo>
                <a:lnTo>
                  <a:pt x="2364" y="280"/>
                </a:lnTo>
                <a:lnTo>
                  <a:pt x="2364" y="264"/>
                </a:lnTo>
                <a:lnTo>
                  <a:pt x="2416" y="264"/>
                </a:lnTo>
                <a:lnTo>
                  <a:pt x="2416" y="232"/>
                </a:lnTo>
                <a:lnTo>
                  <a:pt x="2464" y="232"/>
                </a:lnTo>
                <a:lnTo>
                  <a:pt x="2464" y="220"/>
                </a:lnTo>
                <a:lnTo>
                  <a:pt x="2496" y="220"/>
                </a:lnTo>
                <a:lnTo>
                  <a:pt x="2496" y="204"/>
                </a:lnTo>
                <a:lnTo>
                  <a:pt x="2544" y="204"/>
                </a:lnTo>
                <a:lnTo>
                  <a:pt x="2544" y="164"/>
                </a:lnTo>
                <a:lnTo>
                  <a:pt x="2656" y="164"/>
                </a:lnTo>
                <a:lnTo>
                  <a:pt x="2656" y="140"/>
                </a:lnTo>
                <a:lnTo>
                  <a:pt x="2704" y="140"/>
                </a:lnTo>
                <a:lnTo>
                  <a:pt x="2704" y="124"/>
                </a:lnTo>
                <a:lnTo>
                  <a:pt x="2872" y="124"/>
                </a:lnTo>
                <a:lnTo>
                  <a:pt x="2872" y="96"/>
                </a:lnTo>
                <a:lnTo>
                  <a:pt x="3116" y="96"/>
                </a:lnTo>
                <a:lnTo>
                  <a:pt x="3116" y="68"/>
                </a:lnTo>
                <a:lnTo>
                  <a:pt x="3120" y="64"/>
                </a:lnTo>
                <a:lnTo>
                  <a:pt x="3120" y="36"/>
                </a:lnTo>
                <a:lnTo>
                  <a:pt x="3140" y="36"/>
                </a:lnTo>
                <a:lnTo>
                  <a:pt x="3140" y="0"/>
                </a:lnTo>
                <a:lnTo>
                  <a:pt x="3480" y="0"/>
                </a:lnTo>
              </a:path>
            </a:pathLst>
          </a:custGeom>
          <a:noFill/>
          <a:ln w="38100" cap="rnd" cmpd="sng">
            <a:solidFill>
              <a:srgbClr val="145C49"/>
            </a:solidFill>
            <a:prstDash val="solid"/>
            <a:round/>
            <a:headEnd type="none" w="sm" len="sm"/>
            <a:tailEnd type="none" w="sm" len="sm"/>
          </a:ln>
        </p:spPr>
        <p:txBody>
          <a:bodyPr/>
          <a:lstStyle/>
          <a:p>
            <a:endParaRPr lang="ru-RU">
              <a:ln>
                <a:solidFill>
                  <a:sysClr val="windowText" lastClr="000000"/>
                </a:solidFill>
              </a:ln>
              <a:solidFill>
                <a:prstClr val="black"/>
              </a:solidFill>
              <a:latin typeface="Arial" panose="020B0604020202020204" pitchFamily="34" charset="0"/>
              <a:cs typeface="Arial" panose="020B0604020202020204" pitchFamily="34" charset="0"/>
            </a:endParaRPr>
          </a:p>
        </p:txBody>
      </p:sp>
      <p:sp>
        <p:nvSpPr>
          <p:cNvPr id="16" name="Freeform 62"/>
          <p:cNvSpPr>
            <a:spLocks/>
          </p:cNvSpPr>
          <p:nvPr/>
        </p:nvSpPr>
        <p:spPr bwMode="auto">
          <a:xfrm>
            <a:off x="2327275" y="2768600"/>
            <a:ext cx="4786313" cy="2100263"/>
          </a:xfrm>
          <a:custGeom>
            <a:avLst/>
            <a:gdLst>
              <a:gd name="T0" fmla="*/ 2147483647 w 3051"/>
              <a:gd name="T1" fmla="*/ 2147483647 h 1329"/>
              <a:gd name="T2" fmla="*/ 2147483647 w 3051"/>
              <a:gd name="T3" fmla="*/ 2147483647 h 1329"/>
              <a:gd name="T4" fmla="*/ 2147483647 w 3051"/>
              <a:gd name="T5" fmla="*/ 2147483647 h 1329"/>
              <a:gd name="T6" fmla="*/ 2147483647 w 3051"/>
              <a:gd name="T7" fmla="*/ 2147483647 h 1329"/>
              <a:gd name="T8" fmla="*/ 2147483647 w 3051"/>
              <a:gd name="T9" fmla="*/ 2147483647 h 1329"/>
              <a:gd name="T10" fmla="*/ 2147483647 w 3051"/>
              <a:gd name="T11" fmla="*/ 2147483647 h 1329"/>
              <a:gd name="T12" fmla="*/ 2147483647 w 3051"/>
              <a:gd name="T13" fmla="*/ 2147483647 h 1329"/>
              <a:gd name="T14" fmla="*/ 2147483647 w 3051"/>
              <a:gd name="T15" fmla="*/ 2147483647 h 1329"/>
              <a:gd name="T16" fmla="*/ 2147483647 w 3051"/>
              <a:gd name="T17" fmla="*/ 2147483647 h 1329"/>
              <a:gd name="T18" fmla="*/ 2147483647 w 3051"/>
              <a:gd name="T19" fmla="*/ 2147483647 h 1329"/>
              <a:gd name="T20" fmla="*/ 2147483647 w 3051"/>
              <a:gd name="T21" fmla="*/ 2147483647 h 1329"/>
              <a:gd name="T22" fmla="*/ 2147483647 w 3051"/>
              <a:gd name="T23" fmla="*/ 2147483647 h 1329"/>
              <a:gd name="T24" fmla="*/ 2147483647 w 3051"/>
              <a:gd name="T25" fmla="*/ 2147483647 h 1329"/>
              <a:gd name="T26" fmla="*/ 2147483647 w 3051"/>
              <a:gd name="T27" fmla="*/ 2147483647 h 1329"/>
              <a:gd name="T28" fmla="*/ 2147483647 w 3051"/>
              <a:gd name="T29" fmla="*/ 2147483647 h 1329"/>
              <a:gd name="T30" fmla="*/ 2147483647 w 3051"/>
              <a:gd name="T31" fmla="*/ 2147483647 h 1329"/>
              <a:gd name="T32" fmla="*/ 2147483647 w 3051"/>
              <a:gd name="T33" fmla="*/ 2147483647 h 1329"/>
              <a:gd name="T34" fmla="*/ 2147483647 w 3051"/>
              <a:gd name="T35" fmla="*/ 2147483647 h 1329"/>
              <a:gd name="T36" fmla="*/ 2147483647 w 3051"/>
              <a:gd name="T37" fmla="*/ 2147483647 h 1329"/>
              <a:gd name="T38" fmla="*/ 2147483647 w 3051"/>
              <a:gd name="T39" fmla="*/ 2147483647 h 1329"/>
              <a:gd name="T40" fmla="*/ 2147483647 w 3051"/>
              <a:gd name="T41" fmla="*/ 2147483647 h 1329"/>
              <a:gd name="T42" fmla="*/ 2147483647 w 3051"/>
              <a:gd name="T43" fmla="*/ 2147483647 h 1329"/>
              <a:gd name="T44" fmla="*/ 2147483647 w 3051"/>
              <a:gd name="T45" fmla="*/ 2147483647 h 1329"/>
              <a:gd name="T46" fmla="*/ 2147483647 w 3051"/>
              <a:gd name="T47" fmla="*/ 2147483647 h 1329"/>
              <a:gd name="T48" fmla="*/ 2147483647 w 3051"/>
              <a:gd name="T49" fmla="*/ 2147483647 h 1329"/>
              <a:gd name="T50" fmla="*/ 2147483647 w 3051"/>
              <a:gd name="T51" fmla="*/ 2147483647 h 1329"/>
              <a:gd name="T52" fmla="*/ 2147483647 w 3051"/>
              <a:gd name="T53" fmla="*/ 2147483647 h 1329"/>
              <a:gd name="T54" fmla="*/ 2147483647 w 3051"/>
              <a:gd name="T55" fmla="*/ 2147483647 h 1329"/>
              <a:gd name="T56" fmla="*/ 2147483647 w 3051"/>
              <a:gd name="T57" fmla="*/ 2147483647 h 1329"/>
              <a:gd name="T58" fmla="*/ 2147483647 w 3051"/>
              <a:gd name="T59" fmla="*/ 2147483647 h 1329"/>
              <a:gd name="T60" fmla="*/ 2147483647 w 3051"/>
              <a:gd name="T61" fmla="*/ 2147483647 h 1329"/>
              <a:gd name="T62" fmla="*/ 2147483647 w 3051"/>
              <a:gd name="T63" fmla="*/ 2147483647 h 1329"/>
              <a:gd name="T64" fmla="*/ 2147483647 w 3051"/>
              <a:gd name="T65" fmla="*/ 2147483647 h 1329"/>
              <a:gd name="T66" fmla="*/ 2147483647 w 3051"/>
              <a:gd name="T67" fmla="*/ 2147483647 h 1329"/>
              <a:gd name="T68" fmla="*/ 2147483647 w 3051"/>
              <a:gd name="T69" fmla="*/ 2147483647 h 1329"/>
              <a:gd name="T70" fmla="*/ 2147483647 w 3051"/>
              <a:gd name="T71" fmla="*/ 2147483647 h 1329"/>
              <a:gd name="T72" fmla="*/ 2147483647 w 3051"/>
              <a:gd name="T73" fmla="*/ 2147483647 h 1329"/>
              <a:gd name="T74" fmla="*/ 2147483647 w 3051"/>
              <a:gd name="T75" fmla="*/ 2147483647 h 1329"/>
              <a:gd name="T76" fmla="*/ 2147483647 w 3051"/>
              <a:gd name="T77" fmla="*/ 2147483647 h 1329"/>
              <a:gd name="T78" fmla="*/ 2147483647 w 3051"/>
              <a:gd name="T79" fmla="*/ 2147483647 h 1329"/>
              <a:gd name="T80" fmla="*/ 2147483647 w 3051"/>
              <a:gd name="T81" fmla="*/ 2147483647 h 1329"/>
              <a:gd name="T82" fmla="*/ 2147483647 w 3051"/>
              <a:gd name="T83" fmla="*/ 2147483647 h 1329"/>
              <a:gd name="T84" fmla="*/ 2147483647 w 3051"/>
              <a:gd name="T85" fmla="*/ 0 h 1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51"/>
              <a:gd name="T130" fmla="*/ 0 h 1329"/>
              <a:gd name="T131" fmla="*/ 3051 w 3051"/>
              <a:gd name="T132" fmla="*/ 1329 h 1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51" h="1329">
                <a:moveTo>
                  <a:pt x="0" y="1328"/>
                </a:moveTo>
                <a:lnTo>
                  <a:pt x="66" y="1328"/>
                </a:lnTo>
                <a:lnTo>
                  <a:pt x="66" y="1306"/>
                </a:lnTo>
                <a:lnTo>
                  <a:pt x="130" y="1306"/>
                </a:lnTo>
                <a:lnTo>
                  <a:pt x="138" y="1298"/>
                </a:lnTo>
                <a:lnTo>
                  <a:pt x="238" y="1298"/>
                </a:lnTo>
                <a:lnTo>
                  <a:pt x="238" y="1282"/>
                </a:lnTo>
                <a:lnTo>
                  <a:pt x="294" y="1282"/>
                </a:lnTo>
                <a:lnTo>
                  <a:pt x="298" y="1278"/>
                </a:lnTo>
                <a:lnTo>
                  <a:pt x="330" y="1278"/>
                </a:lnTo>
                <a:lnTo>
                  <a:pt x="330" y="1254"/>
                </a:lnTo>
                <a:lnTo>
                  <a:pt x="470" y="1254"/>
                </a:lnTo>
                <a:lnTo>
                  <a:pt x="470" y="1238"/>
                </a:lnTo>
                <a:lnTo>
                  <a:pt x="542" y="1238"/>
                </a:lnTo>
                <a:lnTo>
                  <a:pt x="542" y="1218"/>
                </a:lnTo>
                <a:lnTo>
                  <a:pt x="570" y="1186"/>
                </a:lnTo>
                <a:lnTo>
                  <a:pt x="586" y="1186"/>
                </a:lnTo>
                <a:lnTo>
                  <a:pt x="586" y="1170"/>
                </a:lnTo>
                <a:lnTo>
                  <a:pt x="678" y="1170"/>
                </a:lnTo>
                <a:lnTo>
                  <a:pt x="678" y="1138"/>
                </a:lnTo>
                <a:lnTo>
                  <a:pt x="718" y="1138"/>
                </a:lnTo>
                <a:lnTo>
                  <a:pt x="718" y="1122"/>
                </a:lnTo>
                <a:lnTo>
                  <a:pt x="770" y="1122"/>
                </a:lnTo>
                <a:lnTo>
                  <a:pt x="770" y="1110"/>
                </a:lnTo>
                <a:lnTo>
                  <a:pt x="818" y="1110"/>
                </a:lnTo>
                <a:lnTo>
                  <a:pt x="818" y="1098"/>
                </a:lnTo>
                <a:lnTo>
                  <a:pt x="894" y="1098"/>
                </a:lnTo>
                <a:lnTo>
                  <a:pt x="966" y="1054"/>
                </a:lnTo>
                <a:lnTo>
                  <a:pt x="974" y="1034"/>
                </a:lnTo>
                <a:lnTo>
                  <a:pt x="974" y="1010"/>
                </a:lnTo>
                <a:lnTo>
                  <a:pt x="1038" y="1010"/>
                </a:lnTo>
                <a:lnTo>
                  <a:pt x="1082" y="925"/>
                </a:lnTo>
                <a:lnTo>
                  <a:pt x="1098" y="897"/>
                </a:lnTo>
                <a:lnTo>
                  <a:pt x="1126" y="873"/>
                </a:lnTo>
                <a:lnTo>
                  <a:pt x="1166" y="865"/>
                </a:lnTo>
                <a:lnTo>
                  <a:pt x="1290" y="805"/>
                </a:lnTo>
                <a:lnTo>
                  <a:pt x="1298" y="769"/>
                </a:lnTo>
                <a:lnTo>
                  <a:pt x="1330" y="773"/>
                </a:lnTo>
                <a:lnTo>
                  <a:pt x="1358" y="737"/>
                </a:lnTo>
                <a:lnTo>
                  <a:pt x="1410" y="737"/>
                </a:lnTo>
                <a:lnTo>
                  <a:pt x="1442" y="697"/>
                </a:lnTo>
                <a:lnTo>
                  <a:pt x="1494" y="697"/>
                </a:lnTo>
                <a:lnTo>
                  <a:pt x="1498" y="685"/>
                </a:lnTo>
                <a:lnTo>
                  <a:pt x="1530" y="685"/>
                </a:lnTo>
                <a:lnTo>
                  <a:pt x="1566" y="637"/>
                </a:lnTo>
                <a:lnTo>
                  <a:pt x="1594" y="617"/>
                </a:lnTo>
                <a:lnTo>
                  <a:pt x="1606" y="597"/>
                </a:lnTo>
                <a:lnTo>
                  <a:pt x="1622" y="577"/>
                </a:lnTo>
                <a:lnTo>
                  <a:pt x="1650" y="577"/>
                </a:lnTo>
                <a:lnTo>
                  <a:pt x="1650" y="549"/>
                </a:lnTo>
                <a:lnTo>
                  <a:pt x="1686" y="549"/>
                </a:lnTo>
                <a:lnTo>
                  <a:pt x="1706" y="505"/>
                </a:lnTo>
                <a:lnTo>
                  <a:pt x="1722" y="485"/>
                </a:lnTo>
                <a:lnTo>
                  <a:pt x="1758" y="485"/>
                </a:lnTo>
                <a:lnTo>
                  <a:pt x="1758" y="465"/>
                </a:lnTo>
                <a:lnTo>
                  <a:pt x="1806" y="465"/>
                </a:lnTo>
                <a:lnTo>
                  <a:pt x="1846" y="401"/>
                </a:lnTo>
                <a:lnTo>
                  <a:pt x="1890" y="401"/>
                </a:lnTo>
                <a:lnTo>
                  <a:pt x="1914" y="361"/>
                </a:lnTo>
                <a:lnTo>
                  <a:pt x="1942" y="361"/>
                </a:lnTo>
                <a:lnTo>
                  <a:pt x="1942" y="345"/>
                </a:lnTo>
                <a:lnTo>
                  <a:pt x="2022" y="345"/>
                </a:lnTo>
                <a:lnTo>
                  <a:pt x="2022" y="328"/>
                </a:lnTo>
                <a:lnTo>
                  <a:pt x="2098" y="328"/>
                </a:lnTo>
                <a:lnTo>
                  <a:pt x="2098" y="312"/>
                </a:lnTo>
                <a:lnTo>
                  <a:pt x="2166" y="312"/>
                </a:lnTo>
                <a:lnTo>
                  <a:pt x="2222" y="244"/>
                </a:lnTo>
                <a:lnTo>
                  <a:pt x="2262" y="228"/>
                </a:lnTo>
                <a:lnTo>
                  <a:pt x="2314" y="228"/>
                </a:lnTo>
                <a:lnTo>
                  <a:pt x="2346" y="192"/>
                </a:lnTo>
                <a:lnTo>
                  <a:pt x="2382" y="192"/>
                </a:lnTo>
                <a:lnTo>
                  <a:pt x="2382" y="160"/>
                </a:lnTo>
                <a:lnTo>
                  <a:pt x="2402" y="160"/>
                </a:lnTo>
                <a:lnTo>
                  <a:pt x="2402" y="144"/>
                </a:lnTo>
                <a:lnTo>
                  <a:pt x="2438" y="144"/>
                </a:lnTo>
                <a:lnTo>
                  <a:pt x="2438" y="128"/>
                </a:lnTo>
                <a:lnTo>
                  <a:pt x="2486" y="128"/>
                </a:lnTo>
                <a:lnTo>
                  <a:pt x="2506" y="96"/>
                </a:lnTo>
                <a:lnTo>
                  <a:pt x="2550" y="96"/>
                </a:lnTo>
                <a:lnTo>
                  <a:pt x="2550" y="72"/>
                </a:lnTo>
                <a:lnTo>
                  <a:pt x="2622" y="72"/>
                </a:lnTo>
                <a:lnTo>
                  <a:pt x="2622" y="56"/>
                </a:lnTo>
                <a:lnTo>
                  <a:pt x="2830" y="56"/>
                </a:lnTo>
                <a:lnTo>
                  <a:pt x="2830" y="32"/>
                </a:lnTo>
                <a:lnTo>
                  <a:pt x="3050" y="32"/>
                </a:lnTo>
                <a:lnTo>
                  <a:pt x="3050" y="0"/>
                </a:lnTo>
              </a:path>
            </a:pathLst>
          </a:custGeom>
          <a:noFill/>
          <a:ln w="38100" cap="rnd" cmpd="sng">
            <a:solidFill>
              <a:srgbClr val="92D050"/>
            </a:solidFill>
            <a:prstDash val="solid"/>
            <a:round/>
            <a:headEnd type="none" w="sm" len="sm"/>
            <a:tailEnd type="none" w="sm" len="sm"/>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7" name="Freeform 63"/>
          <p:cNvSpPr>
            <a:spLocks/>
          </p:cNvSpPr>
          <p:nvPr/>
        </p:nvSpPr>
        <p:spPr bwMode="auto">
          <a:xfrm>
            <a:off x="3365500" y="4325938"/>
            <a:ext cx="2066925" cy="555625"/>
          </a:xfrm>
          <a:custGeom>
            <a:avLst/>
            <a:gdLst>
              <a:gd name="T0" fmla="*/ 0 w 1318"/>
              <a:gd name="T1" fmla="*/ 2147483647 h 353"/>
              <a:gd name="T2" fmla="*/ 0 w 1318"/>
              <a:gd name="T3" fmla="*/ 2147483647 h 353"/>
              <a:gd name="T4" fmla="*/ 2147483647 w 1318"/>
              <a:gd name="T5" fmla="*/ 2147483647 h 353"/>
              <a:gd name="T6" fmla="*/ 2147483647 w 1318"/>
              <a:gd name="T7" fmla="*/ 2147483647 h 353"/>
              <a:gd name="T8" fmla="*/ 2147483647 w 1318"/>
              <a:gd name="T9" fmla="*/ 2147483647 h 353"/>
              <a:gd name="T10" fmla="*/ 2147483647 w 1318"/>
              <a:gd name="T11" fmla="*/ 2147483647 h 353"/>
              <a:gd name="T12" fmla="*/ 2147483647 w 1318"/>
              <a:gd name="T13" fmla="*/ 2147483647 h 353"/>
              <a:gd name="T14" fmla="*/ 2147483647 w 1318"/>
              <a:gd name="T15" fmla="*/ 2147483647 h 353"/>
              <a:gd name="T16" fmla="*/ 2147483647 w 1318"/>
              <a:gd name="T17" fmla="*/ 2147483647 h 353"/>
              <a:gd name="T18" fmla="*/ 2147483647 w 1318"/>
              <a:gd name="T19" fmla="*/ 2147483647 h 353"/>
              <a:gd name="T20" fmla="*/ 2147483647 w 1318"/>
              <a:gd name="T21" fmla="*/ 2147483647 h 353"/>
              <a:gd name="T22" fmla="*/ 2147483647 w 1318"/>
              <a:gd name="T23" fmla="*/ 2147483647 h 353"/>
              <a:gd name="T24" fmla="*/ 2147483647 w 1318"/>
              <a:gd name="T25" fmla="*/ 2147483647 h 353"/>
              <a:gd name="T26" fmla="*/ 2147483647 w 1318"/>
              <a:gd name="T27" fmla="*/ 2147483647 h 353"/>
              <a:gd name="T28" fmla="*/ 2147483647 w 1318"/>
              <a:gd name="T29" fmla="*/ 2147483647 h 353"/>
              <a:gd name="T30" fmla="*/ 2147483647 w 1318"/>
              <a:gd name="T31" fmla="*/ 2147483647 h 353"/>
              <a:gd name="T32" fmla="*/ 2147483647 w 1318"/>
              <a:gd name="T33" fmla="*/ 2147483647 h 353"/>
              <a:gd name="T34" fmla="*/ 2147483647 w 1318"/>
              <a:gd name="T35" fmla="*/ 2147483647 h 353"/>
              <a:gd name="T36" fmla="*/ 2147483647 w 1318"/>
              <a:gd name="T37" fmla="*/ 2147483647 h 353"/>
              <a:gd name="T38" fmla="*/ 2147483647 w 1318"/>
              <a:gd name="T39" fmla="*/ 2147483647 h 353"/>
              <a:gd name="T40" fmla="*/ 2147483647 w 1318"/>
              <a:gd name="T41" fmla="*/ 2147483647 h 353"/>
              <a:gd name="T42" fmla="*/ 2147483647 w 1318"/>
              <a:gd name="T43" fmla="*/ 2147483647 h 353"/>
              <a:gd name="T44" fmla="*/ 2147483647 w 1318"/>
              <a:gd name="T45" fmla="*/ 2147483647 h 353"/>
              <a:gd name="T46" fmla="*/ 2147483647 w 1318"/>
              <a:gd name="T47" fmla="*/ 2147483647 h 353"/>
              <a:gd name="T48" fmla="*/ 2147483647 w 1318"/>
              <a:gd name="T49" fmla="*/ 2147483647 h 353"/>
              <a:gd name="T50" fmla="*/ 2147483647 w 1318"/>
              <a:gd name="T51" fmla="*/ 2147483647 h 353"/>
              <a:gd name="T52" fmla="*/ 2147483647 w 1318"/>
              <a:gd name="T53" fmla="*/ 2147483647 h 353"/>
              <a:gd name="T54" fmla="*/ 2147483647 w 1318"/>
              <a:gd name="T55" fmla="*/ 2147483647 h 353"/>
              <a:gd name="T56" fmla="*/ 2147483647 w 1318"/>
              <a:gd name="T57" fmla="*/ 2147483647 h 353"/>
              <a:gd name="T58" fmla="*/ 2147483647 w 1318"/>
              <a:gd name="T59" fmla="*/ 2147483647 h 353"/>
              <a:gd name="T60" fmla="*/ 2147483647 w 1318"/>
              <a:gd name="T61" fmla="*/ 2147483647 h 353"/>
              <a:gd name="T62" fmla="*/ 2147483647 w 1318"/>
              <a:gd name="T63" fmla="*/ 2147483647 h 353"/>
              <a:gd name="T64" fmla="*/ 2147483647 w 1318"/>
              <a:gd name="T65" fmla="*/ 2147483647 h 353"/>
              <a:gd name="T66" fmla="*/ 2147483647 w 1318"/>
              <a:gd name="T67" fmla="*/ 2147483647 h 353"/>
              <a:gd name="T68" fmla="*/ 2147483647 w 1318"/>
              <a:gd name="T69" fmla="*/ 2147483647 h 353"/>
              <a:gd name="T70" fmla="*/ 2147483647 w 1318"/>
              <a:gd name="T71" fmla="*/ 2147483647 h 353"/>
              <a:gd name="T72" fmla="*/ 2147483647 w 1318"/>
              <a:gd name="T73" fmla="*/ 2147483647 h 353"/>
              <a:gd name="T74" fmla="*/ 2147483647 w 1318"/>
              <a:gd name="T75" fmla="*/ 2147483647 h 353"/>
              <a:gd name="T76" fmla="*/ 2147483647 w 1318"/>
              <a:gd name="T77" fmla="*/ 2147483647 h 353"/>
              <a:gd name="T78" fmla="*/ 2147483647 w 1318"/>
              <a:gd name="T79" fmla="*/ 2147483647 h 353"/>
              <a:gd name="T80" fmla="*/ 2147483647 w 1318"/>
              <a:gd name="T81" fmla="*/ 2147483647 h 353"/>
              <a:gd name="T82" fmla="*/ 2147483647 w 1318"/>
              <a:gd name="T83" fmla="*/ 2147483647 h 353"/>
              <a:gd name="T84" fmla="*/ 2147483647 w 1318"/>
              <a:gd name="T85" fmla="*/ 2147483647 h 353"/>
              <a:gd name="T86" fmla="*/ 2147483647 w 1318"/>
              <a:gd name="T87" fmla="*/ 0 h 3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18"/>
              <a:gd name="T133" fmla="*/ 0 h 353"/>
              <a:gd name="T134" fmla="*/ 1318 w 1318"/>
              <a:gd name="T135" fmla="*/ 353 h 3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18" h="353">
                <a:moveTo>
                  <a:pt x="0" y="352"/>
                </a:moveTo>
                <a:lnTo>
                  <a:pt x="0" y="331"/>
                </a:lnTo>
                <a:lnTo>
                  <a:pt x="59" y="331"/>
                </a:lnTo>
                <a:lnTo>
                  <a:pt x="59" y="318"/>
                </a:lnTo>
                <a:lnTo>
                  <a:pt x="136" y="318"/>
                </a:lnTo>
                <a:lnTo>
                  <a:pt x="136" y="299"/>
                </a:lnTo>
                <a:lnTo>
                  <a:pt x="419" y="299"/>
                </a:lnTo>
                <a:lnTo>
                  <a:pt x="419" y="283"/>
                </a:lnTo>
                <a:lnTo>
                  <a:pt x="453" y="283"/>
                </a:lnTo>
                <a:lnTo>
                  <a:pt x="453" y="262"/>
                </a:lnTo>
                <a:lnTo>
                  <a:pt x="469" y="262"/>
                </a:lnTo>
                <a:lnTo>
                  <a:pt x="469" y="251"/>
                </a:lnTo>
                <a:lnTo>
                  <a:pt x="557" y="251"/>
                </a:lnTo>
                <a:lnTo>
                  <a:pt x="557" y="238"/>
                </a:lnTo>
                <a:lnTo>
                  <a:pt x="568" y="238"/>
                </a:lnTo>
                <a:lnTo>
                  <a:pt x="573" y="233"/>
                </a:lnTo>
                <a:lnTo>
                  <a:pt x="656" y="233"/>
                </a:lnTo>
                <a:lnTo>
                  <a:pt x="656" y="211"/>
                </a:lnTo>
                <a:lnTo>
                  <a:pt x="760" y="211"/>
                </a:lnTo>
                <a:lnTo>
                  <a:pt x="760" y="198"/>
                </a:lnTo>
                <a:lnTo>
                  <a:pt x="883" y="198"/>
                </a:lnTo>
                <a:lnTo>
                  <a:pt x="883" y="176"/>
                </a:lnTo>
                <a:lnTo>
                  <a:pt x="939" y="176"/>
                </a:lnTo>
                <a:lnTo>
                  <a:pt x="939" y="160"/>
                </a:lnTo>
                <a:lnTo>
                  <a:pt x="949" y="160"/>
                </a:lnTo>
                <a:lnTo>
                  <a:pt x="949" y="139"/>
                </a:lnTo>
                <a:lnTo>
                  <a:pt x="968" y="139"/>
                </a:lnTo>
                <a:lnTo>
                  <a:pt x="968" y="118"/>
                </a:lnTo>
                <a:lnTo>
                  <a:pt x="1115" y="118"/>
                </a:lnTo>
                <a:lnTo>
                  <a:pt x="1115" y="96"/>
                </a:lnTo>
                <a:lnTo>
                  <a:pt x="1195" y="96"/>
                </a:lnTo>
                <a:lnTo>
                  <a:pt x="1195" y="88"/>
                </a:lnTo>
                <a:lnTo>
                  <a:pt x="1211" y="88"/>
                </a:lnTo>
                <a:lnTo>
                  <a:pt x="1211" y="75"/>
                </a:lnTo>
                <a:lnTo>
                  <a:pt x="1216" y="70"/>
                </a:lnTo>
                <a:lnTo>
                  <a:pt x="1216" y="59"/>
                </a:lnTo>
                <a:lnTo>
                  <a:pt x="1253" y="59"/>
                </a:lnTo>
                <a:lnTo>
                  <a:pt x="1253" y="51"/>
                </a:lnTo>
                <a:lnTo>
                  <a:pt x="1267" y="51"/>
                </a:lnTo>
                <a:lnTo>
                  <a:pt x="1267" y="43"/>
                </a:lnTo>
                <a:lnTo>
                  <a:pt x="1280" y="43"/>
                </a:lnTo>
                <a:lnTo>
                  <a:pt x="1280" y="24"/>
                </a:lnTo>
                <a:lnTo>
                  <a:pt x="1317" y="24"/>
                </a:lnTo>
                <a:lnTo>
                  <a:pt x="1317" y="0"/>
                </a:lnTo>
              </a:path>
            </a:pathLst>
          </a:custGeom>
          <a:noFill/>
          <a:ln w="38100" cap="rnd" cmpd="sng">
            <a:solidFill>
              <a:srgbClr val="D2FB03"/>
            </a:solidFill>
            <a:prstDash val="solid"/>
            <a:round/>
            <a:headEnd type="none" w="sm" len="sm"/>
            <a:tailEnd type="none" w="sm" len="sm"/>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8" name="Freeform 64"/>
          <p:cNvSpPr>
            <a:spLocks/>
          </p:cNvSpPr>
          <p:nvPr/>
        </p:nvSpPr>
        <p:spPr bwMode="auto">
          <a:xfrm>
            <a:off x="5414963" y="3627438"/>
            <a:ext cx="1703387" cy="722312"/>
          </a:xfrm>
          <a:custGeom>
            <a:avLst/>
            <a:gdLst>
              <a:gd name="T0" fmla="*/ 0 w 1086"/>
              <a:gd name="T1" fmla="*/ 2147483647 h 457"/>
              <a:gd name="T2" fmla="*/ 2147483647 w 1086"/>
              <a:gd name="T3" fmla="*/ 2147483647 h 457"/>
              <a:gd name="T4" fmla="*/ 2147483647 w 1086"/>
              <a:gd name="T5" fmla="*/ 2147483647 h 457"/>
              <a:gd name="T6" fmla="*/ 2147483647 w 1086"/>
              <a:gd name="T7" fmla="*/ 2147483647 h 457"/>
              <a:gd name="T8" fmla="*/ 2147483647 w 1086"/>
              <a:gd name="T9" fmla="*/ 2147483647 h 457"/>
              <a:gd name="T10" fmla="*/ 2147483647 w 1086"/>
              <a:gd name="T11" fmla="*/ 2147483647 h 457"/>
              <a:gd name="T12" fmla="*/ 2147483647 w 1086"/>
              <a:gd name="T13" fmla="*/ 2147483647 h 457"/>
              <a:gd name="T14" fmla="*/ 2147483647 w 1086"/>
              <a:gd name="T15" fmla="*/ 2147483647 h 457"/>
              <a:gd name="T16" fmla="*/ 2147483647 w 1086"/>
              <a:gd name="T17" fmla="*/ 2147483647 h 457"/>
              <a:gd name="T18" fmla="*/ 2147483647 w 1086"/>
              <a:gd name="T19" fmla="*/ 2147483647 h 457"/>
              <a:gd name="T20" fmla="*/ 2147483647 w 1086"/>
              <a:gd name="T21" fmla="*/ 2147483647 h 457"/>
              <a:gd name="T22" fmla="*/ 2147483647 w 1086"/>
              <a:gd name="T23" fmla="*/ 2147483647 h 457"/>
              <a:gd name="T24" fmla="*/ 2147483647 w 1086"/>
              <a:gd name="T25" fmla="*/ 2147483647 h 457"/>
              <a:gd name="T26" fmla="*/ 2147483647 w 1086"/>
              <a:gd name="T27" fmla="*/ 2147483647 h 457"/>
              <a:gd name="T28" fmla="*/ 2147483647 w 1086"/>
              <a:gd name="T29" fmla="*/ 2147483647 h 457"/>
              <a:gd name="T30" fmla="*/ 2147483647 w 1086"/>
              <a:gd name="T31" fmla="*/ 2147483647 h 457"/>
              <a:gd name="T32" fmla="*/ 2147483647 w 1086"/>
              <a:gd name="T33" fmla="*/ 2147483647 h 457"/>
              <a:gd name="T34" fmla="*/ 2147483647 w 1086"/>
              <a:gd name="T35" fmla="*/ 2147483647 h 457"/>
              <a:gd name="T36" fmla="*/ 2147483647 w 1086"/>
              <a:gd name="T37" fmla="*/ 2147483647 h 457"/>
              <a:gd name="T38" fmla="*/ 2147483647 w 1086"/>
              <a:gd name="T39" fmla="*/ 2147483647 h 457"/>
              <a:gd name="T40" fmla="*/ 2147483647 w 1086"/>
              <a:gd name="T41" fmla="*/ 2147483647 h 457"/>
              <a:gd name="T42" fmla="*/ 2147483647 w 1086"/>
              <a:gd name="T43" fmla="*/ 2147483647 h 457"/>
              <a:gd name="T44" fmla="*/ 2147483647 w 1086"/>
              <a:gd name="T45" fmla="*/ 2147483647 h 457"/>
              <a:gd name="T46" fmla="*/ 2147483647 w 1086"/>
              <a:gd name="T47" fmla="*/ 2147483647 h 457"/>
              <a:gd name="T48" fmla="*/ 2147483647 w 1086"/>
              <a:gd name="T49" fmla="*/ 2147483647 h 457"/>
              <a:gd name="T50" fmla="*/ 2147483647 w 1086"/>
              <a:gd name="T51" fmla="*/ 2147483647 h 457"/>
              <a:gd name="T52" fmla="*/ 2147483647 w 1086"/>
              <a:gd name="T53" fmla="*/ 2147483647 h 457"/>
              <a:gd name="T54" fmla="*/ 2147483647 w 1086"/>
              <a:gd name="T55" fmla="*/ 2147483647 h 457"/>
              <a:gd name="T56" fmla="*/ 2147483647 w 1086"/>
              <a:gd name="T57" fmla="*/ 2147483647 h 457"/>
              <a:gd name="T58" fmla="*/ 2147483647 w 1086"/>
              <a:gd name="T59" fmla="*/ 2147483647 h 457"/>
              <a:gd name="T60" fmla="*/ 2147483647 w 1086"/>
              <a:gd name="T61" fmla="*/ 2147483647 h 457"/>
              <a:gd name="T62" fmla="*/ 2147483647 w 1086"/>
              <a:gd name="T63" fmla="*/ 2147483647 h 457"/>
              <a:gd name="T64" fmla="*/ 2147483647 w 1086"/>
              <a:gd name="T65" fmla="*/ 2147483647 h 457"/>
              <a:gd name="T66" fmla="*/ 2147483647 w 1086"/>
              <a:gd name="T67" fmla="*/ 2147483647 h 457"/>
              <a:gd name="T68" fmla="*/ 2147483647 w 1086"/>
              <a:gd name="T69" fmla="*/ 2147483647 h 457"/>
              <a:gd name="T70" fmla="*/ 2147483647 w 1086"/>
              <a:gd name="T71" fmla="*/ 2147483647 h 457"/>
              <a:gd name="T72" fmla="*/ 2147483647 w 1086"/>
              <a:gd name="T73" fmla="*/ 2147483647 h 457"/>
              <a:gd name="T74" fmla="*/ 2147483647 w 1086"/>
              <a:gd name="T75" fmla="*/ 2147483647 h 457"/>
              <a:gd name="T76" fmla="*/ 2147483647 w 1086"/>
              <a:gd name="T77" fmla="*/ 2147483647 h 457"/>
              <a:gd name="T78" fmla="*/ 2147483647 w 1086"/>
              <a:gd name="T79" fmla="*/ 0 h 457"/>
              <a:gd name="T80" fmla="*/ 2147483647 w 1086"/>
              <a:gd name="T81" fmla="*/ 0 h 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6"/>
              <a:gd name="T124" fmla="*/ 0 h 457"/>
              <a:gd name="T125" fmla="*/ 1086 w 1086"/>
              <a:gd name="T126" fmla="*/ 457 h 4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6" h="457">
                <a:moveTo>
                  <a:pt x="0" y="456"/>
                </a:moveTo>
                <a:lnTo>
                  <a:pt x="8" y="437"/>
                </a:lnTo>
                <a:lnTo>
                  <a:pt x="30" y="437"/>
                </a:lnTo>
                <a:lnTo>
                  <a:pt x="32" y="419"/>
                </a:lnTo>
                <a:lnTo>
                  <a:pt x="64" y="419"/>
                </a:lnTo>
                <a:lnTo>
                  <a:pt x="64" y="397"/>
                </a:lnTo>
                <a:lnTo>
                  <a:pt x="134" y="397"/>
                </a:lnTo>
                <a:lnTo>
                  <a:pt x="134" y="381"/>
                </a:lnTo>
                <a:lnTo>
                  <a:pt x="259" y="381"/>
                </a:lnTo>
                <a:lnTo>
                  <a:pt x="259" y="363"/>
                </a:lnTo>
                <a:lnTo>
                  <a:pt x="294" y="363"/>
                </a:lnTo>
                <a:lnTo>
                  <a:pt x="294" y="333"/>
                </a:lnTo>
                <a:lnTo>
                  <a:pt x="304" y="333"/>
                </a:lnTo>
                <a:lnTo>
                  <a:pt x="304" y="317"/>
                </a:lnTo>
                <a:lnTo>
                  <a:pt x="318" y="317"/>
                </a:lnTo>
                <a:lnTo>
                  <a:pt x="318" y="277"/>
                </a:lnTo>
                <a:lnTo>
                  <a:pt x="395" y="277"/>
                </a:lnTo>
                <a:lnTo>
                  <a:pt x="395" y="261"/>
                </a:lnTo>
                <a:lnTo>
                  <a:pt x="443" y="261"/>
                </a:lnTo>
                <a:lnTo>
                  <a:pt x="443" y="232"/>
                </a:lnTo>
                <a:lnTo>
                  <a:pt x="464" y="232"/>
                </a:lnTo>
                <a:lnTo>
                  <a:pt x="464" y="211"/>
                </a:lnTo>
                <a:lnTo>
                  <a:pt x="480" y="211"/>
                </a:lnTo>
                <a:lnTo>
                  <a:pt x="480" y="189"/>
                </a:lnTo>
                <a:lnTo>
                  <a:pt x="512" y="189"/>
                </a:lnTo>
                <a:lnTo>
                  <a:pt x="512" y="168"/>
                </a:lnTo>
                <a:lnTo>
                  <a:pt x="544" y="168"/>
                </a:lnTo>
                <a:lnTo>
                  <a:pt x="544" y="144"/>
                </a:lnTo>
                <a:lnTo>
                  <a:pt x="582" y="144"/>
                </a:lnTo>
                <a:lnTo>
                  <a:pt x="582" y="101"/>
                </a:lnTo>
                <a:lnTo>
                  <a:pt x="648" y="101"/>
                </a:lnTo>
                <a:lnTo>
                  <a:pt x="648" y="80"/>
                </a:lnTo>
                <a:lnTo>
                  <a:pt x="742" y="80"/>
                </a:lnTo>
                <a:lnTo>
                  <a:pt x="742" y="53"/>
                </a:lnTo>
                <a:lnTo>
                  <a:pt x="784" y="53"/>
                </a:lnTo>
                <a:lnTo>
                  <a:pt x="784" y="32"/>
                </a:lnTo>
                <a:lnTo>
                  <a:pt x="792" y="32"/>
                </a:lnTo>
                <a:lnTo>
                  <a:pt x="792" y="24"/>
                </a:lnTo>
                <a:lnTo>
                  <a:pt x="870" y="24"/>
                </a:lnTo>
                <a:lnTo>
                  <a:pt x="870" y="0"/>
                </a:lnTo>
                <a:lnTo>
                  <a:pt x="1085" y="0"/>
                </a:lnTo>
              </a:path>
            </a:pathLst>
          </a:custGeom>
          <a:noFill/>
          <a:ln w="38100" cap="rnd" cmpd="sng">
            <a:solidFill>
              <a:srgbClr val="D2FB03"/>
            </a:solidFill>
            <a:prstDash val="solid"/>
            <a:round/>
            <a:headEnd type="none" w="sm" len="sm"/>
            <a:tailEnd type="none" w="sm" len="sm"/>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9" name="Freeform 65"/>
          <p:cNvSpPr>
            <a:spLocks/>
          </p:cNvSpPr>
          <p:nvPr/>
        </p:nvSpPr>
        <p:spPr bwMode="auto">
          <a:xfrm>
            <a:off x="4421188" y="4229100"/>
            <a:ext cx="2719387" cy="650875"/>
          </a:xfrm>
          <a:custGeom>
            <a:avLst/>
            <a:gdLst>
              <a:gd name="T0" fmla="*/ 0 w 1734"/>
              <a:gd name="T1" fmla="*/ 2147483647 h 412"/>
              <a:gd name="T2" fmla="*/ 0 w 1734"/>
              <a:gd name="T3" fmla="*/ 2147483647 h 412"/>
              <a:gd name="T4" fmla="*/ 2147483647 w 1734"/>
              <a:gd name="T5" fmla="*/ 2147483647 h 412"/>
              <a:gd name="T6" fmla="*/ 2147483647 w 1734"/>
              <a:gd name="T7" fmla="*/ 2147483647 h 412"/>
              <a:gd name="T8" fmla="*/ 2147483647 w 1734"/>
              <a:gd name="T9" fmla="*/ 2147483647 h 412"/>
              <a:gd name="T10" fmla="*/ 2147483647 w 1734"/>
              <a:gd name="T11" fmla="*/ 2147483647 h 412"/>
              <a:gd name="T12" fmla="*/ 2147483647 w 1734"/>
              <a:gd name="T13" fmla="*/ 2147483647 h 412"/>
              <a:gd name="T14" fmla="*/ 2147483647 w 1734"/>
              <a:gd name="T15" fmla="*/ 2147483647 h 412"/>
              <a:gd name="T16" fmla="*/ 2147483647 w 1734"/>
              <a:gd name="T17" fmla="*/ 2147483647 h 412"/>
              <a:gd name="T18" fmla="*/ 2147483647 w 1734"/>
              <a:gd name="T19" fmla="*/ 2147483647 h 412"/>
              <a:gd name="T20" fmla="*/ 2147483647 w 1734"/>
              <a:gd name="T21" fmla="*/ 2147483647 h 412"/>
              <a:gd name="T22" fmla="*/ 2147483647 w 1734"/>
              <a:gd name="T23" fmla="*/ 2147483647 h 412"/>
              <a:gd name="T24" fmla="*/ 2147483647 w 1734"/>
              <a:gd name="T25" fmla="*/ 2147483647 h 412"/>
              <a:gd name="T26" fmla="*/ 2147483647 w 1734"/>
              <a:gd name="T27" fmla="*/ 0 h 412"/>
              <a:gd name="T28" fmla="*/ 2147483647 w 1734"/>
              <a:gd name="T29" fmla="*/ 2147483647 h 4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4"/>
              <a:gd name="T46" fmla="*/ 0 h 412"/>
              <a:gd name="T47" fmla="*/ 1734 w 1734"/>
              <a:gd name="T48" fmla="*/ 412 h 4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4" h="412">
                <a:moveTo>
                  <a:pt x="0" y="411"/>
                </a:moveTo>
                <a:lnTo>
                  <a:pt x="0" y="363"/>
                </a:lnTo>
                <a:lnTo>
                  <a:pt x="182" y="363"/>
                </a:lnTo>
                <a:lnTo>
                  <a:pt x="182" y="318"/>
                </a:lnTo>
                <a:lnTo>
                  <a:pt x="374" y="318"/>
                </a:lnTo>
                <a:lnTo>
                  <a:pt x="374" y="275"/>
                </a:lnTo>
                <a:lnTo>
                  <a:pt x="904" y="275"/>
                </a:lnTo>
                <a:lnTo>
                  <a:pt x="904" y="227"/>
                </a:lnTo>
                <a:lnTo>
                  <a:pt x="931" y="227"/>
                </a:lnTo>
                <a:lnTo>
                  <a:pt x="931" y="176"/>
                </a:lnTo>
                <a:lnTo>
                  <a:pt x="1075" y="176"/>
                </a:lnTo>
                <a:lnTo>
                  <a:pt x="1075" y="102"/>
                </a:lnTo>
                <a:lnTo>
                  <a:pt x="1240" y="102"/>
                </a:lnTo>
                <a:lnTo>
                  <a:pt x="1240" y="0"/>
                </a:lnTo>
                <a:lnTo>
                  <a:pt x="1733" y="1"/>
                </a:lnTo>
              </a:path>
            </a:pathLst>
          </a:custGeom>
          <a:noFill/>
          <a:ln w="38100" cap="flat" cmpd="sng">
            <a:solidFill>
              <a:srgbClr val="00B050"/>
            </a:solidFill>
            <a:prstDash val="solid"/>
            <a:round/>
            <a:headEnd type="none" w="sm" len="sm"/>
            <a:tailEnd type="none" w="sm" len="sm"/>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20" name="Freeform 66"/>
          <p:cNvSpPr>
            <a:spLocks/>
          </p:cNvSpPr>
          <p:nvPr/>
        </p:nvSpPr>
        <p:spPr bwMode="auto">
          <a:xfrm>
            <a:off x="6859588" y="4498975"/>
            <a:ext cx="273050" cy="373063"/>
          </a:xfrm>
          <a:custGeom>
            <a:avLst/>
            <a:gdLst>
              <a:gd name="T0" fmla="*/ 0 w 174"/>
              <a:gd name="T1" fmla="*/ 2147483647 h 236"/>
              <a:gd name="T2" fmla="*/ 0 w 174"/>
              <a:gd name="T3" fmla="*/ 0 h 236"/>
              <a:gd name="T4" fmla="*/ 2147483647 w 174"/>
              <a:gd name="T5" fmla="*/ 0 h 236"/>
              <a:gd name="T6" fmla="*/ 0 60000 65536"/>
              <a:gd name="T7" fmla="*/ 0 60000 65536"/>
              <a:gd name="T8" fmla="*/ 0 60000 65536"/>
              <a:gd name="T9" fmla="*/ 0 w 174"/>
              <a:gd name="T10" fmla="*/ 0 h 236"/>
              <a:gd name="T11" fmla="*/ 174 w 174"/>
              <a:gd name="T12" fmla="*/ 236 h 236"/>
            </a:gdLst>
            <a:ahLst/>
            <a:cxnLst>
              <a:cxn ang="T6">
                <a:pos x="T0" y="T1"/>
              </a:cxn>
              <a:cxn ang="T7">
                <a:pos x="T2" y="T3"/>
              </a:cxn>
              <a:cxn ang="T8">
                <a:pos x="T4" y="T5"/>
              </a:cxn>
            </a:cxnLst>
            <a:rect l="T9" t="T10" r="T11" b="T12"/>
            <a:pathLst>
              <a:path w="174" h="236">
                <a:moveTo>
                  <a:pt x="0" y="235"/>
                </a:moveTo>
                <a:lnTo>
                  <a:pt x="0" y="0"/>
                </a:lnTo>
                <a:lnTo>
                  <a:pt x="173" y="0"/>
                </a:lnTo>
              </a:path>
            </a:pathLst>
          </a:custGeom>
          <a:noFill/>
          <a:ln w="38100" cap="rnd" cmpd="sng">
            <a:solidFill>
              <a:srgbClr val="522C84"/>
            </a:solidFill>
            <a:prstDash val="solid"/>
            <a:round/>
            <a:headEnd type="none" w="sm" len="sm"/>
            <a:tailEnd type="none" w="sm" len="sm"/>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21" name="Rectangle 4"/>
          <p:cNvSpPr>
            <a:spLocks noChangeArrowheads="1"/>
          </p:cNvSpPr>
          <p:nvPr/>
        </p:nvSpPr>
        <p:spPr bwMode="auto">
          <a:xfrm rot="16200000">
            <a:off x="-1099206" y="3337697"/>
            <a:ext cx="3675927" cy="582211"/>
          </a:xfrm>
          <a:prstGeom prst="rect">
            <a:avLst/>
          </a:prstGeom>
          <a:noFill/>
          <a:ln w="9525">
            <a:noFill/>
            <a:miter lim="800000"/>
            <a:headEnd/>
            <a:tailEnd/>
          </a:ln>
        </p:spPr>
        <p:txBody>
          <a:bodyPr wrap="square" lIns="90488" tIns="44450" rIns="90488" bIns="44450">
            <a:spAutoFit/>
          </a:bodyPr>
          <a:lstStyle/>
          <a:p>
            <a:pPr algn="ctr" eaLnBrk="0" hangingPunct="0"/>
            <a:r>
              <a:rPr lang="ru-RU" sz="1600" b="1" dirty="0">
                <a:solidFill>
                  <a:prstClr val="black"/>
                </a:solidFill>
                <a:latin typeface="Arial" panose="020B0604020202020204" pitchFamily="34" charset="0"/>
                <a:cs typeface="Arial" panose="020B0604020202020204" pitchFamily="34" charset="0"/>
              </a:rPr>
              <a:t>Вероятность </a:t>
            </a:r>
            <a:r>
              <a:rPr lang="ru-RU" sz="1600" b="1" dirty="0" smtClean="0">
                <a:solidFill>
                  <a:prstClr val="black"/>
                </a:solidFill>
                <a:latin typeface="Arial" panose="020B0604020202020204" pitchFamily="34" charset="0"/>
                <a:cs typeface="Arial" panose="020B0604020202020204" pitchFamily="34" charset="0"/>
              </a:rPr>
              <a:t>развития </a:t>
            </a:r>
            <a:r>
              <a:rPr lang="ru-RU" sz="1600" b="1" dirty="0" err="1" smtClean="0">
                <a:solidFill>
                  <a:prstClr val="black"/>
                </a:solidFill>
                <a:latin typeface="Arial" panose="020B0604020202020204" pitchFamily="34" charset="0"/>
                <a:cs typeface="Arial" panose="020B0604020202020204" pitchFamily="34" charset="0"/>
              </a:rPr>
              <a:t>ротавирусной</a:t>
            </a:r>
            <a:r>
              <a:rPr lang="ru-RU" sz="1600" b="1" dirty="0" smtClean="0">
                <a:solidFill>
                  <a:prstClr val="black"/>
                </a:solidFill>
                <a:latin typeface="Arial" panose="020B0604020202020204" pitchFamily="34" charset="0"/>
                <a:cs typeface="Arial" panose="020B0604020202020204" pitchFamily="34" charset="0"/>
              </a:rPr>
              <a:t> </a:t>
            </a:r>
            <a:r>
              <a:rPr lang="ru-RU" sz="1600" b="1" dirty="0">
                <a:solidFill>
                  <a:prstClr val="black"/>
                </a:solidFill>
                <a:latin typeface="Arial" panose="020B0604020202020204" pitchFamily="34" charset="0"/>
                <a:cs typeface="Arial" panose="020B0604020202020204" pitchFamily="34" charset="0"/>
              </a:rPr>
              <a:t>инфекции</a:t>
            </a:r>
            <a:endParaRPr lang="en-US" sz="1600" b="1" dirty="0">
              <a:solidFill>
                <a:prstClr val="black"/>
              </a:solidFill>
              <a:latin typeface="Arial" panose="020B0604020202020204" pitchFamily="34" charset="0"/>
              <a:cs typeface="Arial" panose="020B0604020202020204" pitchFamily="34" charset="0"/>
            </a:endParaRPr>
          </a:p>
        </p:txBody>
      </p:sp>
      <p:sp>
        <p:nvSpPr>
          <p:cNvPr id="22" name="Rectangle 5"/>
          <p:cNvSpPr>
            <a:spLocks noChangeArrowheads="1"/>
          </p:cNvSpPr>
          <p:nvPr/>
        </p:nvSpPr>
        <p:spPr bwMode="auto">
          <a:xfrm>
            <a:off x="1759398" y="5348288"/>
            <a:ext cx="5355590" cy="333375"/>
          </a:xfrm>
          <a:prstGeom prst="rect">
            <a:avLst/>
          </a:prstGeom>
          <a:noFill/>
          <a:ln w="9525">
            <a:noFill/>
            <a:miter lim="800000"/>
            <a:headEnd/>
            <a:tailEnd/>
          </a:ln>
        </p:spPr>
        <p:txBody>
          <a:bodyPr lIns="90488" tIns="44450" rIns="90488" bIns="44450">
            <a:spAutoFit/>
          </a:bodyPr>
          <a:lstStyle/>
          <a:p>
            <a:pPr algn="ctr" eaLnBrk="0" hangingPunct="0"/>
            <a:r>
              <a:rPr lang="ru-RU" sz="1600" b="1">
                <a:solidFill>
                  <a:prstClr val="black"/>
                </a:solidFill>
                <a:latin typeface="Arial" panose="020B0604020202020204" pitchFamily="34" charset="0"/>
                <a:cs typeface="Arial" panose="020B0604020202020204" pitchFamily="34" charset="0"/>
              </a:rPr>
              <a:t>Возраст</a:t>
            </a:r>
            <a:r>
              <a:rPr lang="en-US" sz="1600" b="1">
                <a:solidFill>
                  <a:prstClr val="black"/>
                </a:solidFill>
                <a:latin typeface="Arial" panose="020B0604020202020204" pitchFamily="34" charset="0"/>
                <a:cs typeface="Arial" panose="020B0604020202020204" pitchFamily="34" charset="0"/>
              </a:rPr>
              <a:t> (</a:t>
            </a:r>
            <a:r>
              <a:rPr lang="ru-RU" sz="1600" b="1">
                <a:solidFill>
                  <a:prstClr val="black"/>
                </a:solidFill>
                <a:latin typeface="Arial" panose="020B0604020202020204" pitchFamily="34" charset="0"/>
                <a:cs typeface="Arial" panose="020B0604020202020204" pitchFamily="34" charset="0"/>
              </a:rPr>
              <a:t>месяцы)</a:t>
            </a:r>
            <a:endParaRPr lang="en-US" sz="1600" b="1">
              <a:solidFill>
                <a:prstClr val="black"/>
              </a:solidFill>
              <a:latin typeface="Arial" panose="020B0604020202020204" pitchFamily="34" charset="0"/>
              <a:cs typeface="Arial" panose="020B0604020202020204" pitchFamily="34" charset="0"/>
            </a:endParaRPr>
          </a:p>
        </p:txBody>
      </p:sp>
      <p:sp>
        <p:nvSpPr>
          <p:cNvPr id="23" name="Line 7"/>
          <p:cNvSpPr>
            <a:spLocks noChangeShapeType="1"/>
          </p:cNvSpPr>
          <p:nvPr/>
        </p:nvSpPr>
        <p:spPr bwMode="auto">
          <a:xfrm>
            <a:off x="1840352"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24" name="Line 8"/>
          <p:cNvSpPr>
            <a:spLocks noChangeShapeType="1"/>
          </p:cNvSpPr>
          <p:nvPr/>
        </p:nvSpPr>
        <p:spPr bwMode="auto">
          <a:xfrm>
            <a:off x="2072099"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25" name="Line 9"/>
          <p:cNvSpPr>
            <a:spLocks noChangeShapeType="1"/>
          </p:cNvSpPr>
          <p:nvPr/>
        </p:nvSpPr>
        <p:spPr bwMode="auto">
          <a:xfrm>
            <a:off x="2303847"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26" name="Line 10"/>
          <p:cNvSpPr>
            <a:spLocks noChangeShapeType="1"/>
          </p:cNvSpPr>
          <p:nvPr/>
        </p:nvSpPr>
        <p:spPr bwMode="auto">
          <a:xfrm>
            <a:off x="2527657"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27" name="Line 11"/>
          <p:cNvSpPr>
            <a:spLocks noChangeShapeType="1"/>
          </p:cNvSpPr>
          <p:nvPr/>
        </p:nvSpPr>
        <p:spPr bwMode="auto">
          <a:xfrm>
            <a:off x="2751469"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28" name="Line 12"/>
          <p:cNvSpPr>
            <a:spLocks noChangeShapeType="1"/>
          </p:cNvSpPr>
          <p:nvPr/>
        </p:nvSpPr>
        <p:spPr bwMode="auto">
          <a:xfrm>
            <a:off x="2984803"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29" name="Line 13"/>
          <p:cNvSpPr>
            <a:spLocks noChangeShapeType="1"/>
          </p:cNvSpPr>
          <p:nvPr/>
        </p:nvSpPr>
        <p:spPr bwMode="auto">
          <a:xfrm>
            <a:off x="3218138"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30" name="Line 14"/>
          <p:cNvSpPr>
            <a:spLocks noChangeShapeType="1"/>
          </p:cNvSpPr>
          <p:nvPr/>
        </p:nvSpPr>
        <p:spPr bwMode="auto">
          <a:xfrm>
            <a:off x="3443537"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31" name="Line 15"/>
          <p:cNvSpPr>
            <a:spLocks noChangeShapeType="1"/>
          </p:cNvSpPr>
          <p:nvPr/>
        </p:nvSpPr>
        <p:spPr bwMode="auto">
          <a:xfrm>
            <a:off x="3668935"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32" name="Line 16"/>
          <p:cNvSpPr>
            <a:spLocks noChangeShapeType="1"/>
          </p:cNvSpPr>
          <p:nvPr/>
        </p:nvSpPr>
        <p:spPr bwMode="auto">
          <a:xfrm>
            <a:off x="3892745"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33" name="Line 17"/>
          <p:cNvSpPr>
            <a:spLocks noChangeShapeType="1"/>
          </p:cNvSpPr>
          <p:nvPr/>
        </p:nvSpPr>
        <p:spPr bwMode="auto">
          <a:xfrm>
            <a:off x="4118144"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34" name="Line 18"/>
          <p:cNvSpPr>
            <a:spLocks noChangeShapeType="1"/>
          </p:cNvSpPr>
          <p:nvPr/>
        </p:nvSpPr>
        <p:spPr bwMode="auto">
          <a:xfrm>
            <a:off x="4343542"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35" name="Line 19"/>
          <p:cNvSpPr>
            <a:spLocks noChangeShapeType="1"/>
          </p:cNvSpPr>
          <p:nvPr/>
        </p:nvSpPr>
        <p:spPr bwMode="auto">
          <a:xfrm>
            <a:off x="4575289"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36" name="Line 20"/>
          <p:cNvSpPr>
            <a:spLocks noChangeShapeType="1"/>
          </p:cNvSpPr>
          <p:nvPr/>
        </p:nvSpPr>
        <p:spPr bwMode="auto">
          <a:xfrm>
            <a:off x="4808625"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37" name="Line 21"/>
          <p:cNvSpPr>
            <a:spLocks noChangeShapeType="1"/>
          </p:cNvSpPr>
          <p:nvPr/>
        </p:nvSpPr>
        <p:spPr bwMode="auto">
          <a:xfrm>
            <a:off x="5046721"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38" name="Line 22"/>
          <p:cNvSpPr>
            <a:spLocks noChangeShapeType="1"/>
          </p:cNvSpPr>
          <p:nvPr/>
        </p:nvSpPr>
        <p:spPr bwMode="auto">
          <a:xfrm>
            <a:off x="5287993"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39" name="Line 23"/>
          <p:cNvSpPr>
            <a:spLocks noChangeShapeType="1"/>
          </p:cNvSpPr>
          <p:nvPr/>
        </p:nvSpPr>
        <p:spPr bwMode="auto">
          <a:xfrm>
            <a:off x="5526090"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40" name="Line 24"/>
          <p:cNvSpPr>
            <a:spLocks noChangeShapeType="1"/>
          </p:cNvSpPr>
          <p:nvPr/>
        </p:nvSpPr>
        <p:spPr bwMode="auto">
          <a:xfrm>
            <a:off x="5757837"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41" name="Line 25"/>
          <p:cNvSpPr>
            <a:spLocks noChangeShapeType="1"/>
          </p:cNvSpPr>
          <p:nvPr/>
        </p:nvSpPr>
        <p:spPr bwMode="auto">
          <a:xfrm>
            <a:off x="5991171"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42" name="Line 26"/>
          <p:cNvSpPr>
            <a:spLocks noChangeShapeType="1"/>
          </p:cNvSpPr>
          <p:nvPr/>
        </p:nvSpPr>
        <p:spPr bwMode="auto">
          <a:xfrm>
            <a:off x="6222919"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43" name="Line 27"/>
          <p:cNvSpPr>
            <a:spLocks noChangeShapeType="1"/>
          </p:cNvSpPr>
          <p:nvPr/>
        </p:nvSpPr>
        <p:spPr bwMode="auto">
          <a:xfrm>
            <a:off x="6454666"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44" name="Line 28"/>
          <p:cNvSpPr>
            <a:spLocks noChangeShapeType="1"/>
          </p:cNvSpPr>
          <p:nvPr/>
        </p:nvSpPr>
        <p:spPr bwMode="auto">
          <a:xfrm>
            <a:off x="6684827"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45" name="Line 29"/>
          <p:cNvSpPr>
            <a:spLocks noChangeShapeType="1"/>
          </p:cNvSpPr>
          <p:nvPr/>
        </p:nvSpPr>
        <p:spPr bwMode="auto">
          <a:xfrm>
            <a:off x="6903876"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46" name="Line 30"/>
          <p:cNvSpPr>
            <a:spLocks noChangeShapeType="1"/>
          </p:cNvSpPr>
          <p:nvPr/>
        </p:nvSpPr>
        <p:spPr bwMode="auto">
          <a:xfrm>
            <a:off x="7129274"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47" name="Rectangle 31"/>
          <p:cNvSpPr>
            <a:spLocks noChangeArrowheads="1"/>
          </p:cNvSpPr>
          <p:nvPr/>
        </p:nvSpPr>
        <p:spPr bwMode="auto">
          <a:xfrm>
            <a:off x="1922892" y="5016500"/>
            <a:ext cx="300001" cy="333375"/>
          </a:xfrm>
          <a:prstGeom prst="rect">
            <a:avLst/>
          </a:prstGeom>
          <a:noFill/>
          <a:ln w="9525">
            <a:noFill/>
            <a:miter lim="800000"/>
            <a:headEnd/>
            <a:tailEnd/>
          </a:ln>
        </p:spPr>
        <p:txBody>
          <a:bodyPr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2</a:t>
            </a:r>
          </a:p>
        </p:txBody>
      </p:sp>
      <p:sp>
        <p:nvSpPr>
          <p:cNvPr id="48" name="Rectangle 32"/>
          <p:cNvSpPr>
            <a:spLocks noChangeArrowheads="1"/>
          </p:cNvSpPr>
          <p:nvPr/>
        </p:nvSpPr>
        <p:spPr bwMode="auto">
          <a:xfrm>
            <a:off x="2330831" y="5016500"/>
            <a:ext cx="353971" cy="333375"/>
          </a:xfrm>
          <a:prstGeom prst="rect">
            <a:avLst/>
          </a:prstGeom>
          <a:noFill/>
          <a:ln w="9525">
            <a:noFill/>
            <a:miter lim="800000"/>
            <a:headEnd/>
            <a:tailEnd/>
          </a:ln>
        </p:spPr>
        <p:txBody>
          <a:bodyPr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4</a:t>
            </a:r>
          </a:p>
        </p:txBody>
      </p:sp>
      <p:sp>
        <p:nvSpPr>
          <p:cNvPr id="49" name="Rectangle 33"/>
          <p:cNvSpPr>
            <a:spLocks noChangeArrowheads="1"/>
          </p:cNvSpPr>
          <p:nvPr/>
        </p:nvSpPr>
        <p:spPr bwMode="auto">
          <a:xfrm>
            <a:off x="2840358" y="5016500"/>
            <a:ext cx="295240" cy="333375"/>
          </a:xfrm>
          <a:prstGeom prst="rect">
            <a:avLst/>
          </a:prstGeom>
          <a:noFill/>
          <a:ln w="9525">
            <a:noFill/>
            <a:miter lim="800000"/>
            <a:headEnd/>
            <a:tailEnd/>
          </a:ln>
        </p:spPr>
        <p:txBody>
          <a:bodyPr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6</a:t>
            </a:r>
          </a:p>
        </p:txBody>
      </p:sp>
      <p:sp>
        <p:nvSpPr>
          <p:cNvPr id="50" name="Rectangle 34"/>
          <p:cNvSpPr>
            <a:spLocks noChangeArrowheads="1"/>
          </p:cNvSpPr>
          <p:nvPr/>
        </p:nvSpPr>
        <p:spPr bwMode="auto">
          <a:xfrm>
            <a:off x="3275282" y="5016500"/>
            <a:ext cx="325398" cy="333375"/>
          </a:xfrm>
          <a:prstGeom prst="rect">
            <a:avLst/>
          </a:prstGeom>
          <a:noFill/>
          <a:ln w="9525">
            <a:noFill/>
            <a:miter lim="800000"/>
            <a:headEnd/>
            <a:tailEnd/>
          </a:ln>
        </p:spPr>
        <p:txBody>
          <a:bodyPr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8</a:t>
            </a:r>
          </a:p>
        </p:txBody>
      </p:sp>
      <p:sp>
        <p:nvSpPr>
          <p:cNvPr id="51" name="Rectangle 35"/>
          <p:cNvSpPr>
            <a:spLocks noChangeArrowheads="1"/>
          </p:cNvSpPr>
          <p:nvPr/>
        </p:nvSpPr>
        <p:spPr bwMode="auto">
          <a:xfrm>
            <a:off x="3660998" y="5016500"/>
            <a:ext cx="449210" cy="333375"/>
          </a:xfrm>
          <a:prstGeom prst="rect">
            <a:avLst/>
          </a:prstGeom>
          <a:noFill/>
          <a:ln w="9525">
            <a:noFill/>
            <a:miter lim="800000"/>
            <a:headEnd/>
            <a:tailEnd/>
          </a:ln>
        </p:spPr>
        <p:txBody>
          <a:bodyPr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10</a:t>
            </a:r>
          </a:p>
        </p:txBody>
      </p:sp>
      <p:sp>
        <p:nvSpPr>
          <p:cNvPr id="52" name="Rectangle 36"/>
          <p:cNvSpPr>
            <a:spLocks noChangeArrowheads="1"/>
          </p:cNvSpPr>
          <p:nvPr/>
        </p:nvSpPr>
        <p:spPr bwMode="auto">
          <a:xfrm>
            <a:off x="4134017" y="5016500"/>
            <a:ext cx="428574" cy="333375"/>
          </a:xfrm>
          <a:prstGeom prst="rect">
            <a:avLst/>
          </a:prstGeom>
          <a:noFill/>
          <a:ln w="9525">
            <a:noFill/>
            <a:miter lim="800000"/>
            <a:headEnd/>
            <a:tailEnd/>
          </a:ln>
        </p:spPr>
        <p:txBody>
          <a:bodyPr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12</a:t>
            </a:r>
          </a:p>
        </p:txBody>
      </p:sp>
      <p:sp>
        <p:nvSpPr>
          <p:cNvPr id="53" name="Rectangle 37"/>
          <p:cNvSpPr>
            <a:spLocks noChangeArrowheads="1"/>
          </p:cNvSpPr>
          <p:nvPr/>
        </p:nvSpPr>
        <p:spPr bwMode="auto">
          <a:xfrm>
            <a:off x="4587988" y="5016500"/>
            <a:ext cx="441273" cy="333375"/>
          </a:xfrm>
          <a:prstGeom prst="rect">
            <a:avLst/>
          </a:prstGeom>
          <a:noFill/>
          <a:ln w="9525">
            <a:noFill/>
            <a:miter lim="800000"/>
            <a:headEnd/>
            <a:tailEnd/>
          </a:ln>
        </p:spPr>
        <p:txBody>
          <a:bodyPr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14</a:t>
            </a:r>
          </a:p>
        </p:txBody>
      </p:sp>
      <p:sp>
        <p:nvSpPr>
          <p:cNvPr id="54" name="Rectangle 38"/>
          <p:cNvSpPr>
            <a:spLocks noChangeArrowheads="1"/>
          </p:cNvSpPr>
          <p:nvPr/>
        </p:nvSpPr>
        <p:spPr bwMode="auto">
          <a:xfrm>
            <a:off x="5065769" y="5016500"/>
            <a:ext cx="438098" cy="333375"/>
          </a:xfrm>
          <a:prstGeom prst="rect">
            <a:avLst/>
          </a:prstGeom>
          <a:noFill/>
          <a:ln w="9525">
            <a:noFill/>
            <a:miter lim="800000"/>
            <a:headEnd/>
            <a:tailEnd/>
          </a:ln>
        </p:spPr>
        <p:txBody>
          <a:bodyPr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16</a:t>
            </a:r>
          </a:p>
        </p:txBody>
      </p:sp>
      <p:sp>
        <p:nvSpPr>
          <p:cNvPr id="55" name="Rectangle 39"/>
          <p:cNvSpPr>
            <a:spLocks noChangeArrowheads="1"/>
          </p:cNvSpPr>
          <p:nvPr/>
        </p:nvSpPr>
        <p:spPr bwMode="auto">
          <a:xfrm>
            <a:off x="5565350" y="5016500"/>
            <a:ext cx="410370" cy="335989"/>
          </a:xfrm>
          <a:prstGeom prst="rect">
            <a:avLst/>
          </a:prstGeom>
          <a:noFill/>
          <a:ln w="9525">
            <a:noFill/>
            <a:miter lim="800000"/>
            <a:headEnd/>
            <a:tailEnd/>
          </a:ln>
        </p:spPr>
        <p:txBody>
          <a:bodyPr wrap="none"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18</a:t>
            </a:r>
          </a:p>
        </p:txBody>
      </p:sp>
      <p:sp>
        <p:nvSpPr>
          <p:cNvPr id="56" name="Rectangle 40"/>
          <p:cNvSpPr>
            <a:spLocks noChangeArrowheads="1"/>
          </p:cNvSpPr>
          <p:nvPr/>
        </p:nvSpPr>
        <p:spPr bwMode="auto">
          <a:xfrm>
            <a:off x="5987997" y="5016500"/>
            <a:ext cx="457146" cy="333375"/>
          </a:xfrm>
          <a:prstGeom prst="rect">
            <a:avLst/>
          </a:prstGeom>
          <a:noFill/>
          <a:ln w="9525">
            <a:noFill/>
            <a:miter lim="800000"/>
            <a:headEnd/>
            <a:tailEnd/>
          </a:ln>
        </p:spPr>
        <p:txBody>
          <a:bodyPr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20</a:t>
            </a:r>
          </a:p>
        </p:txBody>
      </p:sp>
      <p:sp>
        <p:nvSpPr>
          <p:cNvPr id="57" name="Rectangle 41"/>
          <p:cNvSpPr>
            <a:spLocks noChangeArrowheads="1"/>
          </p:cNvSpPr>
          <p:nvPr/>
        </p:nvSpPr>
        <p:spPr bwMode="auto">
          <a:xfrm>
            <a:off x="6448317" y="5016500"/>
            <a:ext cx="449210" cy="333375"/>
          </a:xfrm>
          <a:prstGeom prst="rect">
            <a:avLst/>
          </a:prstGeom>
          <a:noFill/>
          <a:ln w="9525">
            <a:noFill/>
            <a:miter lim="800000"/>
            <a:headEnd/>
            <a:tailEnd/>
          </a:ln>
        </p:spPr>
        <p:txBody>
          <a:bodyPr lIns="90488" tIns="44450" rIns="90488" bIns="44450">
            <a:spAutoFit/>
          </a:bodyPr>
          <a:lstStyle/>
          <a:p>
            <a:pPr algn="ctr" eaLnBrk="0" hangingPunct="0"/>
            <a:r>
              <a:rPr lang="en-US" sz="1600" dirty="0">
                <a:solidFill>
                  <a:prstClr val="black"/>
                </a:solidFill>
                <a:latin typeface="Arial" panose="020B0604020202020204" pitchFamily="34" charset="0"/>
                <a:cs typeface="Arial" panose="020B0604020202020204" pitchFamily="34" charset="0"/>
              </a:rPr>
              <a:t>22</a:t>
            </a:r>
          </a:p>
        </p:txBody>
      </p:sp>
      <p:sp>
        <p:nvSpPr>
          <p:cNvPr id="58" name="Rectangle 42"/>
          <p:cNvSpPr>
            <a:spLocks noChangeArrowheads="1"/>
          </p:cNvSpPr>
          <p:nvPr/>
        </p:nvSpPr>
        <p:spPr bwMode="auto">
          <a:xfrm>
            <a:off x="6911390" y="5016500"/>
            <a:ext cx="410370" cy="335989"/>
          </a:xfrm>
          <a:prstGeom prst="rect">
            <a:avLst/>
          </a:prstGeom>
          <a:noFill/>
          <a:ln w="9525">
            <a:noFill/>
            <a:miter lim="800000"/>
            <a:headEnd/>
            <a:tailEnd/>
          </a:ln>
        </p:spPr>
        <p:txBody>
          <a:bodyPr wrap="none"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24</a:t>
            </a:r>
          </a:p>
        </p:txBody>
      </p:sp>
      <p:sp>
        <p:nvSpPr>
          <p:cNvPr id="59" name="Rectangle 43"/>
          <p:cNvSpPr>
            <a:spLocks noChangeArrowheads="1"/>
          </p:cNvSpPr>
          <p:nvPr/>
        </p:nvSpPr>
        <p:spPr bwMode="auto">
          <a:xfrm>
            <a:off x="1444453" y="5016500"/>
            <a:ext cx="296557" cy="335989"/>
          </a:xfrm>
          <a:prstGeom prst="rect">
            <a:avLst/>
          </a:prstGeom>
          <a:noFill/>
          <a:ln w="9525">
            <a:noFill/>
            <a:miter lim="800000"/>
            <a:headEnd/>
            <a:tailEnd/>
          </a:ln>
        </p:spPr>
        <p:txBody>
          <a:bodyPr wrap="none" lIns="90488" tIns="44450" rIns="90488" bIns="44450">
            <a:spAutoFit/>
          </a:bodyPr>
          <a:lstStyle/>
          <a:p>
            <a:pPr algn="ctr" eaLnBrk="0" hangingPunct="0"/>
            <a:r>
              <a:rPr lang="en-US" sz="1600">
                <a:solidFill>
                  <a:prstClr val="black"/>
                </a:solidFill>
                <a:latin typeface="Arial" panose="020B0604020202020204" pitchFamily="34" charset="0"/>
                <a:cs typeface="Arial" panose="020B0604020202020204" pitchFamily="34" charset="0"/>
              </a:rPr>
              <a:t>0</a:t>
            </a:r>
          </a:p>
        </p:txBody>
      </p:sp>
      <p:sp>
        <p:nvSpPr>
          <p:cNvPr id="60" name="Line 44"/>
          <p:cNvSpPr>
            <a:spLocks noChangeShapeType="1"/>
          </p:cNvSpPr>
          <p:nvPr/>
        </p:nvSpPr>
        <p:spPr bwMode="auto">
          <a:xfrm>
            <a:off x="1611779" y="4879975"/>
            <a:ext cx="0" cy="100013"/>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61" name="Rectangle 45"/>
          <p:cNvSpPr>
            <a:spLocks noChangeArrowheads="1"/>
          </p:cNvSpPr>
          <p:nvPr/>
        </p:nvSpPr>
        <p:spPr bwMode="auto">
          <a:xfrm>
            <a:off x="819138" y="1638300"/>
            <a:ext cx="706926" cy="335989"/>
          </a:xfrm>
          <a:prstGeom prst="rect">
            <a:avLst/>
          </a:prstGeom>
          <a:noFill/>
          <a:ln w="9525">
            <a:noFill/>
            <a:miter lim="800000"/>
            <a:headEnd/>
            <a:tailEnd/>
          </a:ln>
        </p:spPr>
        <p:txBody>
          <a:bodyPr wrap="none" lIns="90488" tIns="44450" rIns="90488" bIns="44450">
            <a:spAutoFit/>
          </a:bodyPr>
          <a:lstStyle/>
          <a:p>
            <a:pPr algn="r" eaLnBrk="0" hangingPunct="0"/>
            <a:r>
              <a:rPr lang="en-US" sz="1600" dirty="0">
                <a:solidFill>
                  <a:prstClr val="black"/>
                </a:solidFill>
                <a:latin typeface="Arial" panose="020B0604020202020204" pitchFamily="34" charset="0"/>
                <a:cs typeface="Arial" panose="020B0604020202020204" pitchFamily="34" charset="0"/>
              </a:rPr>
              <a:t>100%</a:t>
            </a:r>
          </a:p>
        </p:txBody>
      </p:sp>
      <p:sp>
        <p:nvSpPr>
          <p:cNvPr id="62" name="Rectangle 47"/>
          <p:cNvSpPr>
            <a:spLocks noChangeArrowheads="1"/>
          </p:cNvSpPr>
          <p:nvPr/>
        </p:nvSpPr>
        <p:spPr bwMode="auto">
          <a:xfrm>
            <a:off x="932952" y="2243138"/>
            <a:ext cx="593112" cy="335989"/>
          </a:xfrm>
          <a:prstGeom prst="rect">
            <a:avLst/>
          </a:prstGeom>
          <a:noFill/>
          <a:ln w="9525">
            <a:noFill/>
            <a:miter lim="800000"/>
            <a:headEnd/>
            <a:tailEnd/>
          </a:ln>
        </p:spPr>
        <p:txBody>
          <a:bodyPr wrap="none" lIns="90488" tIns="44450" rIns="90488" bIns="44450">
            <a:spAutoFit/>
          </a:bodyPr>
          <a:lstStyle/>
          <a:p>
            <a:pPr algn="r" eaLnBrk="0" hangingPunct="0"/>
            <a:r>
              <a:rPr lang="en-US" sz="1600" dirty="0">
                <a:solidFill>
                  <a:prstClr val="black"/>
                </a:solidFill>
                <a:latin typeface="Arial" panose="020B0604020202020204" pitchFamily="34" charset="0"/>
                <a:cs typeface="Arial" panose="020B0604020202020204" pitchFamily="34" charset="0"/>
              </a:rPr>
              <a:t>80%</a:t>
            </a:r>
          </a:p>
        </p:txBody>
      </p:sp>
      <p:sp>
        <p:nvSpPr>
          <p:cNvPr id="63" name="Rectangle 49"/>
          <p:cNvSpPr>
            <a:spLocks noChangeArrowheads="1"/>
          </p:cNvSpPr>
          <p:nvPr/>
        </p:nvSpPr>
        <p:spPr bwMode="auto">
          <a:xfrm>
            <a:off x="932952" y="2862263"/>
            <a:ext cx="593112" cy="335989"/>
          </a:xfrm>
          <a:prstGeom prst="rect">
            <a:avLst/>
          </a:prstGeom>
          <a:noFill/>
          <a:ln w="9525">
            <a:noFill/>
            <a:miter lim="800000"/>
            <a:headEnd/>
            <a:tailEnd/>
          </a:ln>
        </p:spPr>
        <p:txBody>
          <a:bodyPr wrap="none" lIns="90488" tIns="44450" rIns="90488" bIns="44450">
            <a:spAutoFit/>
          </a:bodyPr>
          <a:lstStyle/>
          <a:p>
            <a:pPr algn="r" eaLnBrk="0" hangingPunct="0"/>
            <a:r>
              <a:rPr lang="en-US" sz="1600">
                <a:solidFill>
                  <a:prstClr val="black"/>
                </a:solidFill>
                <a:latin typeface="Arial" panose="020B0604020202020204" pitchFamily="34" charset="0"/>
                <a:cs typeface="Arial" panose="020B0604020202020204" pitchFamily="34" charset="0"/>
              </a:rPr>
              <a:t>60%</a:t>
            </a:r>
          </a:p>
        </p:txBody>
      </p:sp>
      <p:sp>
        <p:nvSpPr>
          <p:cNvPr id="64" name="Rectangle 51"/>
          <p:cNvSpPr>
            <a:spLocks noChangeArrowheads="1"/>
          </p:cNvSpPr>
          <p:nvPr/>
        </p:nvSpPr>
        <p:spPr bwMode="auto">
          <a:xfrm>
            <a:off x="932952" y="3495675"/>
            <a:ext cx="593112" cy="335989"/>
          </a:xfrm>
          <a:prstGeom prst="rect">
            <a:avLst/>
          </a:prstGeom>
          <a:noFill/>
          <a:ln w="9525">
            <a:noFill/>
            <a:miter lim="800000"/>
            <a:headEnd/>
            <a:tailEnd/>
          </a:ln>
        </p:spPr>
        <p:txBody>
          <a:bodyPr wrap="none" lIns="90488" tIns="44450" rIns="90488" bIns="44450">
            <a:spAutoFit/>
          </a:bodyPr>
          <a:lstStyle/>
          <a:p>
            <a:pPr algn="r" eaLnBrk="0" hangingPunct="0"/>
            <a:r>
              <a:rPr lang="en-US" sz="1600">
                <a:solidFill>
                  <a:prstClr val="black"/>
                </a:solidFill>
                <a:latin typeface="Arial" panose="020B0604020202020204" pitchFamily="34" charset="0"/>
                <a:cs typeface="Arial" panose="020B0604020202020204" pitchFamily="34" charset="0"/>
              </a:rPr>
              <a:t>40%</a:t>
            </a:r>
          </a:p>
        </p:txBody>
      </p:sp>
      <p:sp>
        <p:nvSpPr>
          <p:cNvPr id="65" name="Rectangle 53"/>
          <p:cNvSpPr>
            <a:spLocks noChangeArrowheads="1"/>
          </p:cNvSpPr>
          <p:nvPr/>
        </p:nvSpPr>
        <p:spPr bwMode="auto">
          <a:xfrm>
            <a:off x="932952" y="4100513"/>
            <a:ext cx="593112" cy="335989"/>
          </a:xfrm>
          <a:prstGeom prst="rect">
            <a:avLst/>
          </a:prstGeom>
          <a:noFill/>
          <a:ln w="9525">
            <a:noFill/>
            <a:miter lim="800000"/>
            <a:headEnd/>
            <a:tailEnd/>
          </a:ln>
        </p:spPr>
        <p:txBody>
          <a:bodyPr wrap="none" lIns="90488" tIns="44450" rIns="90488" bIns="44450">
            <a:spAutoFit/>
          </a:bodyPr>
          <a:lstStyle/>
          <a:p>
            <a:pPr algn="r" eaLnBrk="0" hangingPunct="0"/>
            <a:r>
              <a:rPr lang="en-US" sz="1600">
                <a:solidFill>
                  <a:prstClr val="black"/>
                </a:solidFill>
                <a:latin typeface="Arial" panose="020B0604020202020204" pitchFamily="34" charset="0"/>
                <a:cs typeface="Arial" panose="020B0604020202020204" pitchFamily="34" charset="0"/>
              </a:rPr>
              <a:t>20%</a:t>
            </a:r>
          </a:p>
        </p:txBody>
      </p:sp>
      <p:sp>
        <p:nvSpPr>
          <p:cNvPr id="66" name="Rectangle 60"/>
          <p:cNvSpPr>
            <a:spLocks noChangeArrowheads="1"/>
          </p:cNvSpPr>
          <p:nvPr/>
        </p:nvSpPr>
        <p:spPr bwMode="auto">
          <a:xfrm>
            <a:off x="1226333" y="4716463"/>
            <a:ext cx="296557" cy="335989"/>
          </a:xfrm>
          <a:prstGeom prst="rect">
            <a:avLst/>
          </a:prstGeom>
          <a:noFill/>
          <a:ln w="9525">
            <a:noFill/>
            <a:miter lim="800000"/>
            <a:headEnd/>
            <a:tailEnd/>
          </a:ln>
        </p:spPr>
        <p:txBody>
          <a:bodyPr wrap="none" lIns="90488" tIns="44450" rIns="90488" bIns="44450">
            <a:spAutoFit/>
          </a:bodyPr>
          <a:lstStyle/>
          <a:p>
            <a:pPr algn="r" eaLnBrk="0" hangingPunct="0"/>
            <a:r>
              <a:rPr lang="en-US" sz="1600">
                <a:solidFill>
                  <a:prstClr val="black"/>
                </a:solidFill>
                <a:latin typeface="Arial" panose="020B0604020202020204" pitchFamily="34" charset="0"/>
                <a:cs typeface="Arial" panose="020B0604020202020204" pitchFamily="34" charset="0"/>
              </a:rPr>
              <a:t>0</a:t>
            </a:r>
          </a:p>
        </p:txBody>
      </p:sp>
      <p:sp>
        <p:nvSpPr>
          <p:cNvPr id="67" name="Line 67"/>
          <p:cNvSpPr>
            <a:spLocks noChangeShapeType="1"/>
          </p:cNvSpPr>
          <p:nvPr/>
        </p:nvSpPr>
        <p:spPr bwMode="auto">
          <a:xfrm>
            <a:off x="1522889" y="1808163"/>
            <a:ext cx="82540" cy="0"/>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68" name="Line 68"/>
          <p:cNvSpPr>
            <a:spLocks noChangeShapeType="1"/>
          </p:cNvSpPr>
          <p:nvPr/>
        </p:nvSpPr>
        <p:spPr bwMode="auto">
          <a:xfrm>
            <a:off x="1522889" y="2119313"/>
            <a:ext cx="82540" cy="0"/>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69" name="Line 69"/>
          <p:cNvSpPr>
            <a:spLocks noChangeShapeType="1"/>
          </p:cNvSpPr>
          <p:nvPr/>
        </p:nvSpPr>
        <p:spPr bwMode="auto">
          <a:xfrm>
            <a:off x="1522889" y="2432050"/>
            <a:ext cx="82540" cy="0"/>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70" name="Line 70"/>
          <p:cNvSpPr>
            <a:spLocks noChangeShapeType="1"/>
          </p:cNvSpPr>
          <p:nvPr/>
        </p:nvSpPr>
        <p:spPr bwMode="auto">
          <a:xfrm>
            <a:off x="1522889" y="2743200"/>
            <a:ext cx="82540" cy="0"/>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71" name="Line 71"/>
          <p:cNvSpPr>
            <a:spLocks noChangeShapeType="1"/>
          </p:cNvSpPr>
          <p:nvPr/>
        </p:nvSpPr>
        <p:spPr bwMode="auto">
          <a:xfrm>
            <a:off x="1522889" y="3054350"/>
            <a:ext cx="82540" cy="0"/>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72" name="Line 72"/>
          <p:cNvSpPr>
            <a:spLocks noChangeShapeType="1"/>
          </p:cNvSpPr>
          <p:nvPr/>
        </p:nvSpPr>
        <p:spPr bwMode="auto">
          <a:xfrm>
            <a:off x="1522889" y="3367088"/>
            <a:ext cx="82540" cy="0"/>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73" name="Line 73"/>
          <p:cNvSpPr>
            <a:spLocks noChangeShapeType="1"/>
          </p:cNvSpPr>
          <p:nvPr/>
        </p:nvSpPr>
        <p:spPr bwMode="auto">
          <a:xfrm>
            <a:off x="1522889" y="3678238"/>
            <a:ext cx="82540" cy="0"/>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74" name="Line 74"/>
          <p:cNvSpPr>
            <a:spLocks noChangeShapeType="1"/>
          </p:cNvSpPr>
          <p:nvPr/>
        </p:nvSpPr>
        <p:spPr bwMode="auto">
          <a:xfrm>
            <a:off x="1522889" y="3983038"/>
            <a:ext cx="82540" cy="0"/>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75" name="Line 75"/>
          <p:cNvSpPr>
            <a:spLocks noChangeShapeType="1"/>
          </p:cNvSpPr>
          <p:nvPr/>
        </p:nvSpPr>
        <p:spPr bwMode="auto">
          <a:xfrm>
            <a:off x="1522889" y="4291013"/>
            <a:ext cx="82540" cy="0"/>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76" name="Line 76"/>
          <p:cNvSpPr>
            <a:spLocks noChangeShapeType="1"/>
          </p:cNvSpPr>
          <p:nvPr/>
        </p:nvSpPr>
        <p:spPr bwMode="auto">
          <a:xfrm>
            <a:off x="1522889" y="4594225"/>
            <a:ext cx="82540" cy="0"/>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77" name="Line 77"/>
          <p:cNvSpPr>
            <a:spLocks noChangeShapeType="1"/>
          </p:cNvSpPr>
          <p:nvPr/>
        </p:nvSpPr>
        <p:spPr bwMode="auto">
          <a:xfrm>
            <a:off x="1522889" y="4886325"/>
            <a:ext cx="82540" cy="0"/>
          </a:xfrm>
          <a:prstGeom prst="line">
            <a:avLst/>
          </a:prstGeom>
          <a:noFill/>
          <a:ln w="19050">
            <a:solidFill>
              <a:schemeClr val="tx1"/>
            </a:solidFill>
            <a:round/>
            <a:headEnd type="none" w="sm" len="sm"/>
            <a:tailEnd type="none" w="sm" len="sm"/>
          </a:ln>
        </p:spPr>
        <p:txBody>
          <a:bodyPr wrap="none" anchor="ctr"/>
          <a:lstStyle/>
          <a:p>
            <a:endParaRPr lang="ru-RU">
              <a:solidFill>
                <a:prstClr val="black"/>
              </a:solidFill>
              <a:latin typeface="Arial" panose="020B0604020202020204" pitchFamily="34" charset="0"/>
              <a:cs typeface="Arial" panose="020B0604020202020204" pitchFamily="34" charset="0"/>
            </a:endParaRPr>
          </a:p>
        </p:txBody>
      </p:sp>
      <p:sp>
        <p:nvSpPr>
          <p:cNvPr id="78" name="Line 78"/>
          <p:cNvSpPr>
            <a:spLocks noChangeShapeType="1"/>
          </p:cNvSpPr>
          <p:nvPr/>
        </p:nvSpPr>
        <p:spPr bwMode="auto">
          <a:xfrm>
            <a:off x="1610191" y="1797050"/>
            <a:ext cx="0" cy="3089275"/>
          </a:xfrm>
          <a:prstGeom prst="line">
            <a:avLst/>
          </a:prstGeom>
          <a:noFill/>
          <a:ln w="19050">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79" name="Line 79"/>
          <p:cNvSpPr>
            <a:spLocks noChangeShapeType="1"/>
          </p:cNvSpPr>
          <p:nvPr/>
        </p:nvSpPr>
        <p:spPr bwMode="auto">
          <a:xfrm>
            <a:off x="1592731" y="4875213"/>
            <a:ext cx="5546067" cy="0"/>
          </a:xfrm>
          <a:prstGeom prst="line">
            <a:avLst/>
          </a:prstGeom>
          <a:noFill/>
          <a:ln w="19050">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80" name="Text Box 80"/>
          <p:cNvSpPr txBox="1">
            <a:spLocks noChangeArrowheads="1"/>
          </p:cNvSpPr>
          <p:nvPr/>
        </p:nvSpPr>
        <p:spPr bwMode="auto">
          <a:xfrm>
            <a:off x="7230896" y="5297488"/>
            <a:ext cx="771366" cy="338554"/>
          </a:xfrm>
          <a:prstGeom prst="rect">
            <a:avLst/>
          </a:prstGeom>
          <a:noFill/>
          <a:ln w="9525">
            <a:noFill/>
            <a:miter lim="800000"/>
            <a:headEnd/>
            <a:tailEnd/>
          </a:ln>
        </p:spPr>
        <p:txBody>
          <a:bodyPr wrap="none">
            <a:spAutoFit/>
          </a:bodyPr>
          <a:lstStyle/>
          <a:p>
            <a:pPr algn="ctr"/>
            <a:r>
              <a:rPr lang="en-US" sz="1600" b="1" dirty="0">
                <a:solidFill>
                  <a:prstClr val="black"/>
                </a:solidFill>
                <a:latin typeface="Arial" panose="020B0604020202020204" pitchFamily="34" charset="0"/>
                <a:cs typeface="Arial" panose="020B0604020202020204" pitchFamily="34" charset="0"/>
              </a:rPr>
              <a:t>n</a:t>
            </a:r>
            <a:r>
              <a:rPr lang="en-US" sz="1600" b="1" dirty="0" smtClean="0">
                <a:solidFill>
                  <a:prstClr val="black"/>
                </a:solidFill>
                <a:latin typeface="Arial" panose="020B0604020202020204" pitchFamily="34" charset="0"/>
                <a:cs typeface="Arial" panose="020B0604020202020204" pitchFamily="34" charset="0"/>
              </a:rPr>
              <a:t>=200</a:t>
            </a:r>
            <a:endParaRPr lang="en-US" sz="1600" b="1" dirty="0">
              <a:solidFill>
                <a:prstClr val="black"/>
              </a:solidFill>
              <a:latin typeface="Arial" panose="020B0604020202020204" pitchFamily="34" charset="0"/>
              <a:cs typeface="Arial" panose="020B0604020202020204" pitchFamily="34" charset="0"/>
            </a:endParaRPr>
          </a:p>
        </p:txBody>
      </p:sp>
      <p:sp>
        <p:nvSpPr>
          <p:cNvPr id="81" name="TextBox 80"/>
          <p:cNvSpPr txBox="1">
            <a:spLocks noChangeArrowheads="1"/>
          </p:cNvSpPr>
          <p:nvPr/>
        </p:nvSpPr>
        <p:spPr bwMode="auto">
          <a:xfrm>
            <a:off x="1761683" y="1722600"/>
            <a:ext cx="2823003" cy="830997"/>
          </a:xfrm>
          <a:prstGeom prst="rect">
            <a:avLst/>
          </a:prstGeom>
          <a:noFill/>
          <a:ln w="9525">
            <a:noFill/>
            <a:miter lim="800000"/>
            <a:headEnd/>
            <a:tailEnd/>
          </a:ln>
        </p:spPr>
        <p:txBody>
          <a:bodyPr>
            <a:spAutoFit/>
          </a:bodyPr>
          <a:lstStyle/>
          <a:p>
            <a:pPr algn="ctr"/>
            <a:r>
              <a:rPr lang="en-US" sz="1200" b="1" dirty="0">
                <a:solidFill>
                  <a:prstClr val="black"/>
                </a:solidFill>
                <a:latin typeface="Arial" panose="020B0604020202020204" pitchFamily="34" charset="0"/>
                <a:cs typeface="Arial" panose="020B0604020202020204" pitchFamily="34" charset="0"/>
              </a:rPr>
              <a:t>~40% </a:t>
            </a:r>
            <a:r>
              <a:rPr lang="ru-RU" sz="1200" b="1" dirty="0">
                <a:solidFill>
                  <a:prstClr val="black"/>
                </a:solidFill>
                <a:latin typeface="Arial" panose="020B0604020202020204" pitchFamily="34" charset="0"/>
                <a:cs typeface="Arial" panose="020B0604020202020204" pitchFamily="34" charset="0"/>
              </a:rPr>
              <a:t>детей перенесли, по меньшей мере, 3 эпизода ротавирусной инфекции к 2 </a:t>
            </a:r>
            <a:r>
              <a:rPr lang="ru-RU" sz="1200" b="1" dirty="0" smtClean="0">
                <a:solidFill>
                  <a:prstClr val="black"/>
                </a:solidFill>
                <a:latin typeface="Arial" panose="020B0604020202020204" pitchFamily="34" charset="0"/>
                <a:cs typeface="Arial" panose="020B0604020202020204" pitchFamily="34" charset="0"/>
              </a:rPr>
              <a:t>годам </a:t>
            </a:r>
            <a:r>
              <a:rPr lang="ru-RU" sz="1200" b="1" dirty="0">
                <a:solidFill>
                  <a:prstClr val="black"/>
                </a:solidFill>
                <a:latin typeface="Arial" panose="020B0604020202020204" pitchFamily="34" charset="0"/>
                <a:cs typeface="Arial" panose="020B0604020202020204" pitchFamily="34" charset="0"/>
              </a:rPr>
              <a:t>жизни</a:t>
            </a:r>
            <a:endParaRPr lang="en-US" sz="1200" b="1" dirty="0">
              <a:solidFill>
                <a:prstClr val="black"/>
              </a:solidFill>
              <a:latin typeface="Arial" panose="020B0604020202020204" pitchFamily="34" charset="0"/>
              <a:cs typeface="Arial" panose="020B0604020202020204" pitchFamily="34" charset="0"/>
            </a:endParaRPr>
          </a:p>
        </p:txBody>
      </p:sp>
      <p:sp>
        <p:nvSpPr>
          <p:cNvPr id="83" name="Rectangle 82"/>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1666654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P spid="15" grpId="0" animBg="1"/>
      <p:bldP spid="16" grpId="0" animBg="1"/>
      <p:bldP spid="17" grpId="0" animBg="1"/>
      <p:bldP spid="18" grpId="0" animBg="1"/>
      <p:bldP spid="19" grpId="0" animBg="1"/>
      <p:bldP spid="2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0" y="6493769"/>
            <a:ext cx="9144000" cy="366767"/>
          </a:xfrm>
          <a:prstGeom prst="rect">
            <a:avLst/>
          </a:prstGeom>
          <a:noFill/>
          <a:ln w="9525">
            <a:noFill/>
            <a:miter lim="800000"/>
            <a:headEnd/>
            <a:tailEnd/>
          </a:ln>
        </p:spPr>
        <p:txBody>
          <a:bodyPr wrap="square" lIns="90488" tIns="44450" rIns="90488" bIns="44450" anchor="b">
            <a:spAutoFit/>
          </a:bodyPr>
          <a:lstStyle/>
          <a:p>
            <a:pPr marL="228600" indent="-228600">
              <a:buFont typeface="+mj-lt"/>
              <a:buAutoNum type="arabicPeriod"/>
            </a:pPr>
            <a:r>
              <a:rPr lang="en-US" altLang="ru-RU" dirty="0" smtClean="0">
                <a:solidFill>
                  <a:prstClr val="black"/>
                </a:solidFill>
                <a:latin typeface="Arial" panose="020B0604020202020204" pitchFamily="34" charset="0"/>
                <a:cs typeface="Arial" panose="020B0604020202020204" pitchFamily="34" charset="0"/>
              </a:rPr>
              <a:t>Velázquez </a:t>
            </a:r>
            <a:r>
              <a:rPr lang="en-US" altLang="ru-RU" dirty="0">
                <a:solidFill>
                  <a:prstClr val="black"/>
                </a:solidFill>
                <a:latin typeface="Arial" panose="020B0604020202020204" pitchFamily="34" charset="0"/>
                <a:cs typeface="Arial" panose="020B0604020202020204" pitchFamily="34" charset="0"/>
              </a:rPr>
              <a:t>FR, et al. N </a:t>
            </a:r>
            <a:r>
              <a:rPr lang="en-US" altLang="ru-RU" dirty="0" err="1">
                <a:solidFill>
                  <a:prstClr val="black"/>
                </a:solidFill>
                <a:latin typeface="Arial" panose="020B0604020202020204" pitchFamily="34" charset="0"/>
                <a:cs typeface="Arial" panose="020B0604020202020204" pitchFamily="34" charset="0"/>
              </a:rPr>
              <a:t>Engl</a:t>
            </a:r>
            <a:r>
              <a:rPr lang="en-US" altLang="ru-RU" dirty="0">
                <a:solidFill>
                  <a:prstClr val="black"/>
                </a:solidFill>
                <a:latin typeface="Arial" panose="020B0604020202020204" pitchFamily="34" charset="0"/>
                <a:cs typeface="Arial" panose="020B0604020202020204" pitchFamily="34" charset="0"/>
              </a:rPr>
              <a:t> J Med. </a:t>
            </a:r>
            <a:r>
              <a:rPr lang="en-US" altLang="ru-RU" dirty="0" smtClean="0">
                <a:solidFill>
                  <a:prstClr val="black"/>
                </a:solidFill>
                <a:latin typeface="Arial" panose="020B0604020202020204" pitchFamily="34" charset="0"/>
                <a:cs typeface="Arial" panose="020B0604020202020204" pitchFamily="34" charset="0"/>
              </a:rPr>
              <a:t>1996;335:1022–28</a:t>
            </a:r>
            <a:endParaRPr lang="en-US" altLang="ru-RU" dirty="0">
              <a:solidFill>
                <a:prstClr val="black"/>
              </a:solidFill>
              <a:latin typeface="Arial" panose="020B0604020202020204" pitchFamily="34" charset="0"/>
              <a:cs typeface="Arial" panose="020B0604020202020204" pitchFamily="34" charset="0"/>
            </a:endParaRPr>
          </a:p>
          <a:p>
            <a:pPr marL="228600" indent="-228600">
              <a:buFont typeface="+mj-lt"/>
              <a:buAutoNum type="arabicPeriod"/>
            </a:pPr>
            <a:r>
              <a:rPr lang="en-US" altLang="ru-RU" dirty="0" smtClean="0">
                <a:solidFill>
                  <a:prstClr val="black"/>
                </a:solidFill>
                <a:latin typeface="Arial" panose="020B0604020202020204" pitchFamily="34" charset="0"/>
                <a:cs typeface="Arial" panose="020B0604020202020204" pitchFamily="34" charset="0"/>
              </a:rPr>
              <a:t>Velázquez </a:t>
            </a:r>
            <a:r>
              <a:rPr lang="en-US" altLang="ru-RU" dirty="0">
                <a:solidFill>
                  <a:prstClr val="black"/>
                </a:solidFill>
                <a:latin typeface="Arial" panose="020B0604020202020204" pitchFamily="34" charset="0"/>
                <a:cs typeface="Arial" panose="020B0604020202020204" pitchFamily="34" charset="0"/>
              </a:rPr>
              <a:t>FR, et al. J Infect Dis. </a:t>
            </a:r>
            <a:r>
              <a:rPr lang="en-US" altLang="ru-RU" dirty="0" smtClean="0">
                <a:solidFill>
                  <a:prstClr val="black"/>
                </a:solidFill>
                <a:latin typeface="Arial" panose="020B0604020202020204" pitchFamily="34" charset="0"/>
                <a:cs typeface="Arial" panose="020B0604020202020204" pitchFamily="34" charset="0"/>
              </a:rPr>
              <a:t>2000;182:1602–9</a:t>
            </a:r>
            <a:endParaRPr lang="en-US" dirty="0">
              <a:solidFill>
                <a:prstClr val="black"/>
              </a:solidFill>
              <a:latin typeface="Arial" panose="020B0604020202020204" pitchFamily="34" charset="0"/>
              <a:cs typeface="Arial" panose="020B0604020202020204" pitchFamily="34" charset="0"/>
            </a:endParaRPr>
          </a:p>
        </p:txBody>
      </p:sp>
      <p:sp>
        <p:nvSpPr>
          <p:cNvPr id="13" name="Rectangle 14"/>
          <p:cNvSpPr>
            <a:spLocks noGrp="1" noChangeArrowheads="1"/>
          </p:cNvSpPr>
          <p:nvPr>
            <p:ph type="title"/>
          </p:nvPr>
        </p:nvSpPr>
        <p:spPr>
          <a:xfrm>
            <a:off x="247131" y="548782"/>
            <a:ext cx="8574088" cy="646331"/>
          </a:xfrm>
        </p:spPr>
        <p:txBody>
          <a:bodyPr>
            <a:normAutofit fontScale="90000"/>
          </a:bodyPr>
          <a:lstStyle/>
          <a:p>
            <a:r>
              <a:rPr lang="ru-RU" sz="2600" b="1" dirty="0" err="1" smtClean="0">
                <a:solidFill>
                  <a:srgbClr val="522C84"/>
                </a:solidFill>
                <a:latin typeface="Arial" panose="020B0604020202020204" pitchFamily="34" charset="0"/>
                <a:cs typeface="Arial" panose="020B0604020202020204" pitchFamily="34" charset="0"/>
              </a:rPr>
              <a:t>Ротавирусная</a:t>
            </a:r>
            <a:r>
              <a:rPr lang="ru-RU" sz="2600" b="1" dirty="0" smtClean="0">
                <a:solidFill>
                  <a:srgbClr val="522C84"/>
                </a:solidFill>
                <a:latin typeface="Arial" panose="020B0604020202020204" pitchFamily="34" charset="0"/>
                <a:cs typeface="Arial" panose="020B0604020202020204" pitchFamily="34" charset="0"/>
              </a:rPr>
              <a:t> инфекция. Эффективность после перенесенной РВИ</a:t>
            </a:r>
            <a:endParaRPr lang="en-US" sz="1800" b="1" dirty="0">
              <a:solidFill>
                <a:srgbClr val="522C84"/>
              </a:solidFill>
              <a:latin typeface="Arial" panose="020B0604020202020204" pitchFamily="34" charset="0"/>
              <a:cs typeface="Arial" panose="020B0604020202020204" pitchFamily="34" charset="0"/>
            </a:endParaRPr>
          </a:p>
        </p:txBody>
      </p:sp>
      <p:sp>
        <p:nvSpPr>
          <p:cNvPr id="82" name="Content Placeholder 3"/>
          <p:cNvSpPr txBox="1">
            <a:spLocks/>
          </p:cNvSpPr>
          <p:nvPr/>
        </p:nvSpPr>
        <p:spPr>
          <a:xfrm>
            <a:off x="514350" y="1352612"/>
            <a:ext cx="8096250" cy="503484"/>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fontAlgn="auto">
              <a:spcAft>
                <a:spcPts val="0"/>
              </a:spcAft>
              <a:buFont typeface="Wingdings" pitchFamily="2" charset="2"/>
              <a:buNone/>
            </a:pPr>
            <a:r>
              <a:rPr lang="ru-RU" sz="1800" dirty="0" smtClean="0">
                <a:latin typeface="Arial" panose="020B0604020202020204" pitchFamily="34" charset="0"/>
                <a:cs typeface="Arial" panose="020B0604020202020204" pitchFamily="34" charset="0"/>
              </a:rPr>
              <a:t>Естественная </a:t>
            </a:r>
            <a:r>
              <a:rPr lang="ru-RU" sz="1800" dirty="0" err="1" smtClean="0">
                <a:latin typeface="Arial" panose="020B0604020202020204" pitchFamily="34" charset="0"/>
                <a:cs typeface="Arial" panose="020B0604020202020204" pitchFamily="34" charset="0"/>
              </a:rPr>
              <a:t>ротавирусная</a:t>
            </a:r>
            <a:r>
              <a:rPr lang="ru-RU" sz="1800" dirty="0" smtClean="0">
                <a:latin typeface="Arial" panose="020B0604020202020204" pitchFamily="34" charset="0"/>
                <a:cs typeface="Arial" panose="020B0604020202020204" pitchFamily="34" charset="0"/>
              </a:rPr>
              <a:t> инфекция приводит к формированию защиты против последующего заражения и болезни </a:t>
            </a:r>
            <a:r>
              <a:rPr lang="en-US" sz="1800" dirty="0" smtClean="0">
                <a:latin typeface="Arial" panose="020B0604020202020204" pitchFamily="34" charset="0"/>
                <a:cs typeface="Arial" panose="020B0604020202020204" pitchFamily="34" charset="0"/>
              </a:rPr>
              <a:t>(</a:t>
            </a:r>
            <a:r>
              <a:rPr lang="ru-RU" sz="1800" dirty="0" smtClean="0">
                <a:latin typeface="Arial" panose="020B0604020202020204" pitchFamily="34" charset="0"/>
                <a:cs typeface="Arial" panose="020B0604020202020204" pitchFamily="34" charset="0"/>
              </a:rPr>
              <a:t>исследование в Мексике</a:t>
            </a:r>
            <a:r>
              <a:rPr lang="en-US" sz="1800" dirty="0" smtClean="0">
                <a:latin typeface="Arial" panose="020B0604020202020204" pitchFamily="34" charset="0"/>
                <a:cs typeface="Arial" panose="020B0604020202020204" pitchFamily="34" charset="0"/>
              </a:rPr>
              <a:t>, n=200)</a:t>
            </a:r>
            <a:r>
              <a:rPr lang="en-US" sz="1800" baseline="30000" dirty="0" smtClean="0">
                <a:latin typeface="Arial" panose="020B0604020202020204" pitchFamily="34" charset="0"/>
                <a:cs typeface="Arial" panose="020B0604020202020204" pitchFamily="34" charset="0"/>
              </a:rPr>
              <a:t>1,2</a:t>
            </a:r>
          </a:p>
          <a:p>
            <a:pPr marL="0" indent="0" algn="ctr" fontAlgn="auto">
              <a:spcAft>
                <a:spcPts val="0"/>
              </a:spcAft>
              <a:buFont typeface="Wingdings" pitchFamily="2" charset="2"/>
              <a:buNone/>
            </a:pPr>
            <a:endParaRPr lang="en-US" sz="1800" baseline="30000" dirty="0" smtClean="0">
              <a:latin typeface="Arial" panose="020B0604020202020204" pitchFamily="34" charset="0"/>
              <a:cs typeface="Arial" panose="020B0604020202020204" pitchFamily="34" charset="0"/>
            </a:endParaRPr>
          </a:p>
          <a:p>
            <a:pPr marL="0" indent="0" fontAlgn="auto">
              <a:spcAft>
                <a:spcPts val="0"/>
              </a:spcAft>
              <a:buFont typeface="Wingdings" pitchFamily="2" charset="2"/>
              <a:buNone/>
            </a:pPr>
            <a:endParaRPr lang="en-US" sz="1800" dirty="0" smtClean="0">
              <a:latin typeface="Arial" panose="020B0604020202020204" pitchFamily="34" charset="0"/>
              <a:cs typeface="Arial" panose="020B0604020202020204" pitchFamily="34" charset="0"/>
            </a:endParaRPr>
          </a:p>
        </p:txBody>
      </p:sp>
      <p:grpSp>
        <p:nvGrpSpPr>
          <p:cNvPr id="83" name="Group 1"/>
          <p:cNvGrpSpPr>
            <a:grpSpLocks/>
          </p:cNvGrpSpPr>
          <p:nvPr/>
        </p:nvGrpSpPr>
        <p:grpSpPr bwMode="auto">
          <a:xfrm>
            <a:off x="6964325" y="3224104"/>
            <a:ext cx="2619722" cy="1431567"/>
            <a:chOff x="6479248" y="2851033"/>
            <a:chExt cx="2618715" cy="1432310"/>
          </a:xfrm>
        </p:grpSpPr>
        <p:sp>
          <p:nvSpPr>
            <p:cNvPr id="84" name="Rectangle 8"/>
            <p:cNvSpPr>
              <a:spLocks noChangeArrowheads="1"/>
            </p:cNvSpPr>
            <p:nvPr/>
          </p:nvSpPr>
          <p:spPr bwMode="auto">
            <a:xfrm>
              <a:off x="6479248" y="2908478"/>
              <a:ext cx="161580" cy="172321"/>
            </a:xfrm>
            <a:prstGeom prst="rect">
              <a:avLst/>
            </a:prstGeom>
            <a:solidFill>
              <a:srgbClr val="D2FB03"/>
            </a:solidFill>
            <a:ln w="9525">
              <a:noFill/>
              <a:miter lim="800000"/>
              <a:headEnd/>
              <a:tailEnd/>
            </a:ln>
          </p:spPr>
          <p:txBody>
            <a:bodyPr/>
            <a:lstStyle/>
            <a:p>
              <a:pPr algn="ctr"/>
              <a:endParaRPr lang="ru-RU" sz="800">
                <a:solidFill>
                  <a:prstClr val="black"/>
                </a:solidFill>
                <a:latin typeface="Arial" panose="020B0604020202020204" pitchFamily="34" charset="0"/>
                <a:cs typeface="Arial" panose="020B0604020202020204" pitchFamily="34" charset="0"/>
              </a:endParaRPr>
            </a:p>
          </p:txBody>
        </p:sp>
        <p:sp>
          <p:nvSpPr>
            <p:cNvPr id="85" name="Rectangle 9"/>
            <p:cNvSpPr>
              <a:spLocks noChangeArrowheads="1"/>
            </p:cNvSpPr>
            <p:nvPr/>
          </p:nvSpPr>
          <p:spPr bwMode="auto">
            <a:xfrm>
              <a:off x="6705832" y="2851033"/>
              <a:ext cx="2364272" cy="322855"/>
            </a:xfrm>
            <a:prstGeom prst="rect">
              <a:avLst/>
            </a:prstGeom>
            <a:noFill/>
            <a:ln w="9525">
              <a:noFill/>
              <a:miter lim="800000"/>
              <a:headEnd/>
              <a:tailEnd/>
            </a:ln>
          </p:spPr>
          <p:txBody>
            <a:bodyPr lIns="0" tIns="0" rIns="0" bIns="0"/>
            <a:lstStyle/>
            <a:p>
              <a:r>
                <a:rPr lang="ru-RU" sz="1400" b="1" dirty="0" smtClean="0">
                  <a:solidFill>
                    <a:prstClr val="black"/>
                  </a:solidFill>
                  <a:latin typeface="Arial" panose="020B0604020202020204" pitchFamily="34" charset="0"/>
                  <a:cs typeface="Arial" panose="020B0604020202020204" pitchFamily="34" charset="0"/>
                </a:rPr>
                <a:t>Бессимптомная</a:t>
              </a:r>
            </a:p>
            <a:p>
              <a:r>
                <a:rPr lang="ru-RU" sz="1400" b="1" dirty="0" smtClean="0">
                  <a:solidFill>
                    <a:prstClr val="black"/>
                  </a:solidFill>
                  <a:latin typeface="Arial" panose="020B0604020202020204" pitchFamily="34" charset="0"/>
                  <a:cs typeface="Arial" panose="020B0604020202020204" pitchFamily="34" charset="0"/>
                </a:rPr>
                <a:t>инфекция</a:t>
              </a:r>
              <a:endParaRPr lang="en-US" sz="1400" b="1" dirty="0">
                <a:solidFill>
                  <a:prstClr val="black"/>
                </a:solidFill>
                <a:latin typeface="Arial" panose="020B0604020202020204" pitchFamily="34" charset="0"/>
                <a:cs typeface="Arial" panose="020B0604020202020204" pitchFamily="34" charset="0"/>
              </a:endParaRPr>
            </a:p>
          </p:txBody>
        </p:sp>
        <p:sp>
          <p:nvSpPr>
            <p:cNvPr id="86" name="Rectangle 10"/>
            <p:cNvSpPr>
              <a:spLocks noChangeArrowheads="1"/>
            </p:cNvSpPr>
            <p:nvPr/>
          </p:nvSpPr>
          <p:spPr bwMode="auto">
            <a:xfrm>
              <a:off x="6479248" y="3508888"/>
              <a:ext cx="161580" cy="172321"/>
            </a:xfrm>
            <a:prstGeom prst="rect">
              <a:avLst/>
            </a:prstGeom>
            <a:solidFill>
              <a:srgbClr val="522C84"/>
            </a:solidFill>
            <a:ln w="9525">
              <a:noFill/>
              <a:miter lim="800000"/>
              <a:headEnd/>
              <a:tailEnd/>
            </a:ln>
          </p:spPr>
          <p:txBody>
            <a:bodyPr/>
            <a:lstStyle/>
            <a:p>
              <a:pPr algn="ctr"/>
              <a:endParaRPr lang="ru-RU" sz="800">
                <a:solidFill>
                  <a:prstClr val="black"/>
                </a:solidFill>
                <a:latin typeface="Arial" panose="020B0604020202020204" pitchFamily="34" charset="0"/>
                <a:cs typeface="Arial" panose="020B0604020202020204" pitchFamily="34" charset="0"/>
              </a:endParaRPr>
            </a:p>
          </p:txBody>
        </p:sp>
        <p:sp>
          <p:nvSpPr>
            <p:cNvPr id="87" name="Rectangle 11"/>
            <p:cNvSpPr>
              <a:spLocks noChangeArrowheads="1"/>
            </p:cNvSpPr>
            <p:nvPr/>
          </p:nvSpPr>
          <p:spPr bwMode="auto">
            <a:xfrm>
              <a:off x="6715118" y="3441544"/>
              <a:ext cx="1280308" cy="215556"/>
            </a:xfrm>
            <a:prstGeom prst="rect">
              <a:avLst/>
            </a:prstGeom>
            <a:noFill/>
            <a:ln w="9525">
              <a:noFill/>
              <a:miter lim="800000"/>
              <a:headEnd/>
              <a:tailEnd/>
            </a:ln>
          </p:spPr>
          <p:txBody>
            <a:bodyPr wrap="none" lIns="0" tIns="0" rIns="0" bIns="0">
              <a:spAutoFit/>
            </a:bodyPr>
            <a:lstStyle/>
            <a:p>
              <a:r>
                <a:rPr lang="ru-RU" sz="1400" b="1" dirty="0" smtClean="0">
                  <a:solidFill>
                    <a:prstClr val="black"/>
                  </a:solidFill>
                  <a:latin typeface="Arial" panose="020B0604020202020204" pitchFamily="34" charset="0"/>
                  <a:cs typeface="Arial" panose="020B0604020202020204" pitchFamily="34" charset="0"/>
                </a:rPr>
                <a:t>Легкая диарея</a:t>
              </a:r>
              <a:endParaRPr lang="en-US" sz="1400" b="1" dirty="0">
                <a:solidFill>
                  <a:prstClr val="black"/>
                </a:solidFill>
                <a:latin typeface="Arial" panose="020B0604020202020204" pitchFamily="34" charset="0"/>
                <a:cs typeface="Arial" panose="020B0604020202020204" pitchFamily="34" charset="0"/>
              </a:endParaRPr>
            </a:p>
          </p:txBody>
        </p:sp>
        <p:sp>
          <p:nvSpPr>
            <p:cNvPr id="88" name="Rectangle 12"/>
            <p:cNvSpPr>
              <a:spLocks noChangeArrowheads="1"/>
            </p:cNvSpPr>
            <p:nvPr/>
          </p:nvSpPr>
          <p:spPr bwMode="auto">
            <a:xfrm>
              <a:off x="6479248" y="4027832"/>
              <a:ext cx="161580" cy="172321"/>
            </a:xfrm>
            <a:prstGeom prst="rect">
              <a:avLst/>
            </a:prstGeom>
            <a:solidFill>
              <a:srgbClr val="92D050"/>
            </a:solidFill>
            <a:ln w="9525">
              <a:noFill/>
              <a:miter lim="800000"/>
              <a:headEnd/>
              <a:tailEnd/>
            </a:ln>
          </p:spPr>
          <p:txBody>
            <a:bodyPr/>
            <a:lstStyle/>
            <a:p>
              <a:pPr algn="ctr"/>
              <a:endParaRPr lang="ru-RU" sz="800">
                <a:solidFill>
                  <a:prstClr val="black"/>
                </a:solidFill>
                <a:latin typeface="Arial" panose="020B0604020202020204" pitchFamily="34" charset="0"/>
                <a:cs typeface="Arial" panose="020B0604020202020204" pitchFamily="34" charset="0"/>
              </a:endParaRPr>
            </a:p>
          </p:txBody>
        </p:sp>
        <p:sp>
          <p:nvSpPr>
            <p:cNvPr id="89" name="Rectangle 13"/>
            <p:cNvSpPr>
              <a:spLocks noChangeArrowheads="1"/>
            </p:cNvSpPr>
            <p:nvPr/>
          </p:nvSpPr>
          <p:spPr bwMode="auto">
            <a:xfrm>
              <a:off x="6715118" y="3960488"/>
              <a:ext cx="2382845" cy="322855"/>
            </a:xfrm>
            <a:prstGeom prst="rect">
              <a:avLst/>
            </a:prstGeom>
            <a:noFill/>
            <a:ln w="9525">
              <a:noFill/>
              <a:miter lim="800000"/>
              <a:headEnd/>
              <a:tailEnd/>
            </a:ln>
          </p:spPr>
          <p:txBody>
            <a:bodyPr lIns="0" tIns="0" rIns="0" bIns="0"/>
            <a:lstStyle/>
            <a:p>
              <a:r>
                <a:rPr lang="ru-RU" sz="1400" b="1" dirty="0">
                  <a:solidFill>
                    <a:prstClr val="black"/>
                  </a:solidFill>
                  <a:latin typeface="Arial" panose="020B0604020202020204" pitchFamily="34" charset="0"/>
                  <a:cs typeface="Arial" panose="020B0604020202020204" pitchFamily="34" charset="0"/>
                </a:rPr>
                <a:t>Среднетяжелая </a:t>
              </a:r>
              <a:endParaRPr lang="ru-RU" sz="1400" b="1" dirty="0" smtClean="0">
                <a:solidFill>
                  <a:prstClr val="black"/>
                </a:solidFill>
                <a:latin typeface="Arial" panose="020B0604020202020204" pitchFamily="34" charset="0"/>
                <a:cs typeface="Arial" panose="020B0604020202020204" pitchFamily="34" charset="0"/>
              </a:endParaRPr>
            </a:p>
            <a:p>
              <a:r>
                <a:rPr lang="ru-RU" sz="1400" b="1" dirty="0" smtClean="0">
                  <a:solidFill>
                    <a:prstClr val="black"/>
                  </a:solidFill>
                  <a:latin typeface="Arial" panose="020B0604020202020204" pitchFamily="34" charset="0"/>
                  <a:cs typeface="Arial" panose="020B0604020202020204" pitchFamily="34" charset="0"/>
                </a:rPr>
                <a:t>и </a:t>
              </a:r>
              <a:r>
                <a:rPr lang="ru-RU" sz="1400" b="1" dirty="0">
                  <a:solidFill>
                    <a:prstClr val="black"/>
                  </a:solidFill>
                  <a:latin typeface="Arial" panose="020B0604020202020204" pitchFamily="34" charset="0"/>
                  <a:cs typeface="Arial" panose="020B0604020202020204" pitchFamily="34" charset="0"/>
                </a:rPr>
                <a:t>тяжелая диарея</a:t>
              </a:r>
              <a:endParaRPr lang="en-US" sz="1400" b="1" dirty="0">
                <a:solidFill>
                  <a:prstClr val="black"/>
                </a:solidFill>
                <a:latin typeface="Arial" panose="020B0604020202020204" pitchFamily="34" charset="0"/>
                <a:cs typeface="Arial" panose="020B0604020202020204" pitchFamily="34" charset="0"/>
              </a:endParaRPr>
            </a:p>
          </p:txBody>
        </p:sp>
      </p:grpSp>
      <p:sp>
        <p:nvSpPr>
          <p:cNvPr id="90" name="Freeform 15"/>
          <p:cNvSpPr>
            <a:spLocks/>
          </p:cNvSpPr>
          <p:nvPr/>
        </p:nvSpPr>
        <p:spPr bwMode="auto">
          <a:xfrm>
            <a:off x="1988178" y="5332529"/>
            <a:ext cx="4749077" cy="80006"/>
          </a:xfrm>
          <a:custGeom>
            <a:avLst/>
            <a:gdLst>
              <a:gd name="T0" fmla="*/ 0 w 2405"/>
              <a:gd name="T1" fmla="*/ 139151313 h 46"/>
              <a:gd name="T2" fmla="*/ 163769925 w 2405"/>
              <a:gd name="T3" fmla="*/ 0 h 46"/>
              <a:gd name="T4" fmla="*/ 2147483647 w 2405"/>
              <a:gd name="T5" fmla="*/ 0 h 46"/>
              <a:gd name="T6" fmla="*/ 2147483647 w 2405"/>
              <a:gd name="T7" fmla="*/ 139151313 h 46"/>
              <a:gd name="T8" fmla="*/ 0 w 2405"/>
              <a:gd name="T9" fmla="*/ 139151313 h 46"/>
              <a:gd name="T10" fmla="*/ 0 60000 65536"/>
              <a:gd name="T11" fmla="*/ 0 60000 65536"/>
              <a:gd name="T12" fmla="*/ 0 60000 65536"/>
              <a:gd name="T13" fmla="*/ 0 60000 65536"/>
              <a:gd name="T14" fmla="*/ 0 60000 65536"/>
              <a:gd name="T15" fmla="*/ 0 w 2405"/>
              <a:gd name="T16" fmla="*/ 0 h 46"/>
              <a:gd name="T17" fmla="*/ 2405 w 2405"/>
              <a:gd name="T18" fmla="*/ 46 h 46"/>
            </a:gdLst>
            <a:ahLst/>
            <a:cxnLst>
              <a:cxn ang="T10">
                <a:pos x="T0" y="T1"/>
              </a:cxn>
              <a:cxn ang="T11">
                <a:pos x="T2" y="T3"/>
              </a:cxn>
              <a:cxn ang="T12">
                <a:pos x="T4" y="T5"/>
              </a:cxn>
              <a:cxn ang="T13">
                <a:pos x="T6" y="T7"/>
              </a:cxn>
              <a:cxn ang="T14">
                <a:pos x="T8" y="T9"/>
              </a:cxn>
            </a:cxnLst>
            <a:rect l="T15" t="T16" r="T17" b="T18"/>
            <a:pathLst>
              <a:path w="2405" h="46">
                <a:moveTo>
                  <a:pt x="0" y="46"/>
                </a:moveTo>
                <a:lnTo>
                  <a:pt x="58" y="0"/>
                </a:lnTo>
                <a:lnTo>
                  <a:pt x="2405" y="0"/>
                </a:lnTo>
                <a:lnTo>
                  <a:pt x="2347" y="46"/>
                </a:lnTo>
                <a:lnTo>
                  <a:pt x="0" y="46"/>
                </a:lnTo>
                <a:close/>
              </a:path>
            </a:pathLst>
          </a:custGeom>
          <a:solidFill>
            <a:srgbClr val="808080"/>
          </a:solidFill>
          <a:ln w="9525">
            <a:no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91" name="Freeform 16"/>
          <p:cNvSpPr>
            <a:spLocks/>
          </p:cNvSpPr>
          <p:nvPr/>
        </p:nvSpPr>
        <p:spPr bwMode="auto">
          <a:xfrm>
            <a:off x="1988178" y="2134014"/>
            <a:ext cx="114531" cy="3278521"/>
          </a:xfrm>
          <a:custGeom>
            <a:avLst/>
            <a:gdLst>
              <a:gd name="T0" fmla="*/ 0 w 58"/>
              <a:gd name="T1" fmla="*/ 2147483647 h 1885"/>
              <a:gd name="T2" fmla="*/ 0 w 58"/>
              <a:gd name="T3" fmla="*/ 139151929 h 1885"/>
              <a:gd name="T4" fmla="*/ 163769777 w 58"/>
              <a:gd name="T5" fmla="*/ 0 h 1885"/>
              <a:gd name="T6" fmla="*/ 163769777 w 58"/>
              <a:gd name="T7" fmla="*/ 2147483647 h 1885"/>
              <a:gd name="T8" fmla="*/ 0 w 58"/>
              <a:gd name="T9" fmla="*/ 2147483647 h 1885"/>
              <a:gd name="T10" fmla="*/ 0 60000 65536"/>
              <a:gd name="T11" fmla="*/ 0 60000 65536"/>
              <a:gd name="T12" fmla="*/ 0 60000 65536"/>
              <a:gd name="T13" fmla="*/ 0 60000 65536"/>
              <a:gd name="T14" fmla="*/ 0 60000 65536"/>
              <a:gd name="T15" fmla="*/ 0 w 58"/>
              <a:gd name="T16" fmla="*/ 0 h 1885"/>
              <a:gd name="T17" fmla="*/ 58 w 58"/>
              <a:gd name="T18" fmla="*/ 1885 h 1885"/>
            </a:gdLst>
            <a:ahLst/>
            <a:cxnLst>
              <a:cxn ang="T10">
                <a:pos x="T0" y="T1"/>
              </a:cxn>
              <a:cxn ang="T11">
                <a:pos x="T2" y="T3"/>
              </a:cxn>
              <a:cxn ang="T12">
                <a:pos x="T4" y="T5"/>
              </a:cxn>
              <a:cxn ang="T13">
                <a:pos x="T6" y="T7"/>
              </a:cxn>
              <a:cxn ang="T14">
                <a:pos x="T8" y="T9"/>
              </a:cxn>
            </a:cxnLst>
            <a:rect l="T15" t="T16" r="T17" b="T18"/>
            <a:pathLst>
              <a:path w="58" h="1885">
                <a:moveTo>
                  <a:pt x="0" y="1885"/>
                </a:moveTo>
                <a:lnTo>
                  <a:pt x="0" y="46"/>
                </a:lnTo>
                <a:lnTo>
                  <a:pt x="58" y="0"/>
                </a:lnTo>
                <a:lnTo>
                  <a:pt x="58" y="1839"/>
                </a:lnTo>
                <a:lnTo>
                  <a:pt x="0" y="1885"/>
                </a:lnTo>
                <a:close/>
              </a:path>
            </a:pathLst>
          </a:custGeom>
          <a:noFill/>
          <a:ln w="9525">
            <a:no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92" name="Rectangle 17"/>
          <p:cNvSpPr>
            <a:spLocks noChangeArrowheads="1"/>
          </p:cNvSpPr>
          <p:nvPr/>
        </p:nvSpPr>
        <p:spPr bwMode="auto">
          <a:xfrm>
            <a:off x="2102709" y="2134014"/>
            <a:ext cx="4634546" cy="3198515"/>
          </a:xfrm>
          <a:prstGeom prst="rect">
            <a:avLst/>
          </a:prstGeom>
          <a:noFill/>
          <a:ln w="9525">
            <a:noFill/>
            <a:miter lim="800000"/>
            <a:headEnd/>
            <a:tailEnd/>
          </a:ln>
        </p:spPr>
        <p:txBody>
          <a:bodyPr/>
          <a:lstStyle/>
          <a:p>
            <a:pPr algn="ctr"/>
            <a:endParaRPr lang="ru-RU">
              <a:solidFill>
                <a:prstClr val="black"/>
              </a:solidFill>
              <a:latin typeface="Arial" panose="020B0604020202020204" pitchFamily="34" charset="0"/>
              <a:cs typeface="Arial" panose="020B0604020202020204" pitchFamily="34" charset="0"/>
            </a:endParaRPr>
          </a:p>
        </p:txBody>
      </p:sp>
      <p:sp>
        <p:nvSpPr>
          <p:cNvPr id="93" name="Freeform 18"/>
          <p:cNvSpPr>
            <a:spLocks/>
          </p:cNvSpPr>
          <p:nvPr/>
        </p:nvSpPr>
        <p:spPr bwMode="auto">
          <a:xfrm>
            <a:off x="1988178" y="5332529"/>
            <a:ext cx="4749077" cy="80006"/>
          </a:xfrm>
          <a:custGeom>
            <a:avLst/>
            <a:gdLst>
              <a:gd name="T0" fmla="*/ 0 w 416"/>
              <a:gd name="T1" fmla="*/ 2147483647 h 8"/>
              <a:gd name="T2" fmla="*/ 2147483647 w 416"/>
              <a:gd name="T3" fmla="*/ 0 h 8"/>
              <a:gd name="T4" fmla="*/ 2147483647 w 416"/>
              <a:gd name="T5" fmla="*/ 0 h 8"/>
              <a:gd name="T6" fmla="*/ 0 60000 65536"/>
              <a:gd name="T7" fmla="*/ 0 60000 65536"/>
              <a:gd name="T8" fmla="*/ 0 60000 65536"/>
              <a:gd name="T9" fmla="*/ 0 w 416"/>
              <a:gd name="T10" fmla="*/ 0 h 8"/>
              <a:gd name="T11" fmla="*/ 416 w 416"/>
              <a:gd name="T12" fmla="*/ 8 h 8"/>
            </a:gdLst>
            <a:ahLst/>
            <a:cxnLst>
              <a:cxn ang="T6">
                <a:pos x="T0" y="T1"/>
              </a:cxn>
              <a:cxn ang="T7">
                <a:pos x="T2" y="T3"/>
              </a:cxn>
              <a:cxn ang="T8">
                <a:pos x="T4" y="T5"/>
              </a:cxn>
            </a:cxnLst>
            <a:rect l="T9" t="T10" r="T11" b="T12"/>
            <a:pathLst>
              <a:path w="416" h="8">
                <a:moveTo>
                  <a:pt x="0" y="8"/>
                </a:moveTo>
                <a:lnTo>
                  <a:pt x="10" y="0"/>
                </a:lnTo>
                <a:lnTo>
                  <a:pt x="416" y="0"/>
                </a:lnTo>
              </a:path>
            </a:pathLst>
          </a:custGeom>
          <a:noFill/>
          <a:ln w="9525">
            <a:solidFill>
              <a:srgbClr val="FFFFFF"/>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94" name="Freeform 19"/>
          <p:cNvSpPr>
            <a:spLocks/>
          </p:cNvSpPr>
          <p:nvPr/>
        </p:nvSpPr>
        <p:spPr bwMode="auto">
          <a:xfrm>
            <a:off x="1988178" y="5010765"/>
            <a:ext cx="4749077" cy="80006"/>
          </a:xfrm>
          <a:custGeom>
            <a:avLst/>
            <a:gdLst>
              <a:gd name="T0" fmla="*/ 0 w 416"/>
              <a:gd name="T1" fmla="*/ 2147483647 h 8"/>
              <a:gd name="T2" fmla="*/ 2147483647 w 416"/>
              <a:gd name="T3" fmla="*/ 0 h 8"/>
              <a:gd name="T4" fmla="*/ 2147483647 w 416"/>
              <a:gd name="T5" fmla="*/ 0 h 8"/>
              <a:gd name="T6" fmla="*/ 0 60000 65536"/>
              <a:gd name="T7" fmla="*/ 0 60000 65536"/>
              <a:gd name="T8" fmla="*/ 0 60000 65536"/>
              <a:gd name="T9" fmla="*/ 0 w 416"/>
              <a:gd name="T10" fmla="*/ 0 h 8"/>
              <a:gd name="T11" fmla="*/ 416 w 416"/>
              <a:gd name="T12" fmla="*/ 8 h 8"/>
            </a:gdLst>
            <a:ahLst/>
            <a:cxnLst>
              <a:cxn ang="T6">
                <a:pos x="T0" y="T1"/>
              </a:cxn>
              <a:cxn ang="T7">
                <a:pos x="T2" y="T3"/>
              </a:cxn>
              <a:cxn ang="T8">
                <a:pos x="T4" y="T5"/>
              </a:cxn>
            </a:cxnLst>
            <a:rect l="T9" t="T10" r="T11" b="T12"/>
            <a:pathLst>
              <a:path w="416" h="8">
                <a:moveTo>
                  <a:pt x="0" y="8"/>
                </a:moveTo>
                <a:lnTo>
                  <a:pt x="10" y="0"/>
                </a:lnTo>
                <a:lnTo>
                  <a:pt x="416" y="0"/>
                </a:lnTo>
              </a:path>
            </a:pathLst>
          </a:custGeom>
          <a:noFill/>
          <a:ln w="9525">
            <a:solidFill>
              <a:schemeClr val="tx1"/>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95" name="Freeform 20"/>
          <p:cNvSpPr>
            <a:spLocks/>
          </p:cNvSpPr>
          <p:nvPr/>
        </p:nvSpPr>
        <p:spPr bwMode="auto">
          <a:xfrm>
            <a:off x="1988178" y="4689000"/>
            <a:ext cx="4749077" cy="80006"/>
          </a:xfrm>
          <a:custGeom>
            <a:avLst/>
            <a:gdLst>
              <a:gd name="T0" fmla="*/ 0 w 416"/>
              <a:gd name="T1" fmla="*/ 2147483647 h 8"/>
              <a:gd name="T2" fmla="*/ 2147483647 w 416"/>
              <a:gd name="T3" fmla="*/ 0 h 8"/>
              <a:gd name="T4" fmla="*/ 2147483647 w 416"/>
              <a:gd name="T5" fmla="*/ 0 h 8"/>
              <a:gd name="T6" fmla="*/ 0 60000 65536"/>
              <a:gd name="T7" fmla="*/ 0 60000 65536"/>
              <a:gd name="T8" fmla="*/ 0 60000 65536"/>
              <a:gd name="T9" fmla="*/ 0 w 416"/>
              <a:gd name="T10" fmla="*/ 0 h 8"/>
              <a:gd name="T11" fmla="*/ 416 w 416"/>
              <a:gd name="T12" fmla="*/ 8 h 8"/>
            </a:gdLst>
            <a:ahLst/>
            <a:cxnLst>
              <a:cxn ang="T6">
                <a:pos x="T0" y="T1"/>
              </a:cxn>
              <a:cxn ang="T7">
                <a:pos x="T2" y="T3"/>
              </a:cxn>
              <a:cxn ang="T8">
                <a:pos x="T4" y="T5"/>
              </a:cxn>
            </a:cxnLst>
            <a:rect l="T9" t="T10" r="T11" b="T12"/>
            <a:pathLst>
              <a:path w="416" h="8">
                <a:moveTo>
                  <a:pt x="0" y="8"/>
                </a:moveTo>
                <a:lnTo>
                  <a:pt x="10" y="0"/>
                </a:lnTo>
                <a:lnTo>
                  <a:pt x="416" y="0"/>
                </a:lnTo>
              </a:path>
            </a:pathLst>
          </a:custGeom>
          <a:noFill/>
          <a:ln w="9525">
            <a:solidFill>
              <a:schemeClr val="tx1"/>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96" name="Freeform 21"/>
          <p:cNvSpPr>
            <a:spLocks/>
          </p:cNvSpPr>
          <p:nvPr/>
        </p:nvSpPr>
        <p:spPr bwMode="auto">
          <a:xfrm>
            <a:off x="1988178" y="4375932"/>
            <a:ext cx="4749077" cy="71310"/>
          </a:xfrm>
          <a:custGeom>
            <a:avLst/>
            <a:gdLst>
              <a:gd name="T0" fmla="*/ 0 w 416"/>
              <a:gd name="T1" fmla="*/ 2147483647 h 7"/>
              <a:gd name="T2" fmla="*/ 2147483647 w 416"/>
              <a:gd name="T3" fmla="*/ 0 h 7"/>
              <a:gd name="T4" fmla="*/ 2147483647 w 416"/>
              <a:gd name="T5" fmla="*/ 0 h 7"/>
              <a:gd name="T6" fmla="*/ 0 60000 65536"/>
              <a:gd name="T7" fmla="*/ 0 60000 65536"/>
              <a:gd name="T8" fmla="*/ 0 60000 65536"/>
              <a:gd name="T9" fmla="*/ 0 w 416"/>
              <a:gd name="T10" fmla="*/ 0 h 7"/>
              <a:gd name="T11" fmla="*/ 416 w 416"/>
              <a:gd name="T12" fmla="*/ 7 h 7"/>
            </a:gdLst>
            <a:ahLst/>
            <a:cxnLst>
              <a:cxn ang="T6">
                <a:pos x="T0" y="T1"/>
              </a:cxn>
              <a:cxn ang="T7">
                <a:pos x="T2" y="T3"/>
              </a:cxn>
              <a:cxn ang="T8">
                <a:pos x="T4" y="T5"/>
              </a:cxn>
            </a:cxnLst>
            <a:rect l="T9" t="T10" r="T11" b="T12"/>
            <a:pathLst>
              <a:path w="416" h="7">
                <a:moveTo>
                  <a:pt x="0" y="7"/>
                </a:moveTo>
                <a:lnTo>
                  <a:pt x="10" y="0"/>
                </a:lnTo>
                <a:lnTo>
                  <a:pt x="416" y="0"/>
                </a:lnTo>
              </a:path>
            </a:pathLst>
          </a:custGeom>
          <a:noFill/>
          <a:ln w="9525">
            <a:solidFill>
              <a:schemeClr val="tx1"/>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97" name="Freeform 22"/>
          <p:cNvSpPr>
            <a:spLocks/>
          </p:cNvSpPr>
          <p:nvPr/>
        </p:nvSpPr>
        <p:spPr bwMode="auto">
          <a:xfrm>
            <a:off x="1988178" y="4054167"/>
            <a:ext cx="4749077" cy="81746"/>
          </a:xfrm>
          <a:custGeom>
            <a:avLst/>
            <a:gdLst>
              <a:gd name="T0" fmla="*/ 0 w 416"/>
              <a:gd name="T1" fmla="*/ 2147483647 h 8"/>
              <a:gd name="T2" fmla="*/ 2147483647 w 416"/>
              <a:gd name="T3" fmla="*/ 0 h 8"/>
              <a:gd name="T4" fmla="*/ 2147483647 w 416"/>
              <a:gd name="T5" fmla="*/ 0 h 8"/>
              <a:gd name="T6" fmla="*/ 0 60000 65536"/>
              <a:gd name="T7" fmla="*/ 0 60000 65536"/>
              <a:gd name="T8" fmla="*/ 0 60000 65536"/>
              <a:gd name="T9" fmla="*/ 0 w 416"/>
              <a:gd name="T10" fmla="*/ 0 h 8"/>
              <a:gd name="T11" fmla="*/ 416 w 416"/>
              <a:gd name="T12" fmla="*/ 8 h 8"/>
            </a:gdLst>
            <a:ahLst/>
            <a:cxnLst>
              <a:cxn ang="T6">
                <a:pos x="T0" y="T1"/>
              </a:cxn>
              <a:cxn ang="T7">
                <a:pos x="T2" y="T3"/>
              </a:cxn>
              <a:cxn ang="T8">
                <a:pos x="T4" y="T5"/>
              </a:cxn>
            </a:cxnLst>
            <a:rect l="T9" t="T10" r="T11" b="T12"/>
            <a:pathLst>
              <a:path w="416" h="8">
                <a:moveTo>
                  <a:pt x="0" y="8"/>
                </a:moveTo>
                <a:lnTo>
                  <a:pt x="10" y="0"/>
                </a:lnTo>
                <a:lnTo>
                  <a:pt x="416" y="0"/>
                </a:lnTo>
              </a:path>
            </a:pathLst>
          </a:custGeom>
          <a:noFill/>
          <a:ln w="9525">
            <a:solidFill>
              <a:schemeClr val="tx1"/>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98" name="Freeform 23"/>
          <p:cNvSpPr>
            <a:spLocks/>
          </p:cNvSpPr>
          <p:nvPr/>
        </p:nvSpPr>
        <p:spPr bwMode="auto">
          <a:xfrm>
            <a:off x="1988178" y="3732402"/>
            <a:ext cx="4749077" cy="81746"/>
          </a:xfrm>
          <a:custGeom>
            <a:avLst/>
            <a:gdLst>
              <a:gd name="T0" fmla="*/ 0 w 416"/>
              <a:gd name="T1" fmla="*/ 2147483647 h 8"/>
              <a:gd name="T2" fmla="*/ 2147483647 w 416"/>
              <a:gd name="T3" fmla="*/ 0 h 8"/>
              <a:gd name="T4" fmla="*/ 2147483647 w 416"/>
              <a:gd name="T5" fmla="*/ 0 h 8"/>
              <a:gd name="T6" fmla="*/ 0 60000 65536"/>
              <a:gd name="T7" fmla="*/ 0 60000 65536"/>
              <a:gd name="T8" fmla="*/ 0 60000 65536"/>
              <a:gd name="T9" fmla="*/ 0 w 416"/>
              <a:gd name="T10" fmla="*/ 0 h 8"/>
              <a:gd name="T11" fmla="*/ 416 w 416"/>
              <a:gd name="T12" fmla="*/ 8 h 8"/>
            </a:gdLst>
            <a:ahLst/>
            <a:cxnLst>
              <a:cxn ang="T6">
                <a:pos x="T0" y="T1"/>
              </a:cxn>
              <a:cxn ang="T7">
                <a:pos x="T2" y="T3"/>
              </a:cxn>
              <a:cxn ang="T8">
                <a:pos x="T4" y="T5"/>
              </a:cxn>
            </a:cxnLst>
            <a:rect l="T9" t="T10" r="T11" b="T12"/>
            <a:pathLst>
              <a:path w="416" h="8">
                <a:moveTo>
                  <a:pt x="0" y="8"/>
                </a:moveTo>
                <a:lnTo>
                  <a:pt x="10" y="0"/>
                </a:lnTo>
                <a:lnTo>
                  <a:pt x="416" y="0"/>
                </a:lnTo>
              </a:path>
            </a:pathLst>
          </a:custGeom>
          <a:noFill/>
          <a:ln w="9525">
            <a:solidFill>
              <a:schemeClr val="tx1"/>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99" name="Freeform 25"/>
          <p:cNvSpPr>
            <a:spLocks/>
          </p:cNvSpPr>
          <p:nvPr/>
        </p:nvSpPr>
        <p:spPr bwMode="auto">
          <a:xfrm>
            <a:off x="1988178" y="3099308"/>
            <a:ext cx="4749077" cy="71310"/>
          </a:xfrm>
          <a:custGeom>
            <a:avLst/>
            <a:gdLst>
              <a:gd name="T0" fmla="*/ 0 w 416"/>
              <a:gd name="T1" fmla="*/ 2147483647 h 7"/>
              <a:gd name="T2" fmla="*/ 2147483647 w 416"/>
              <a:gd name="T3" fmla="*/ 0 h 7"/>
              <a:gd name="T4" fmla="*/ 2147483647 w 416"/>
              <a:gd name="T5" fmla="*/ 0 h 7"/>
              <a:gd name="T6" fmla="*/ 0 60000 65536"/>
              <a:gd name="T7" fmla="*/ 0 60000 65536"/>
              <a:gd name="T8" fmla="*/ 0 60000 65536"/>
              <a:gd name="T9" fmla="*/ 0 w 416"/>
              <a:gd name="T10" fmla="*/ 0 h 7"/>
              <a:gd name="T11" fmla="*/ 416 w 416"/>
              <a:gd name="T12" fmla="*/ 7 h 7"/>
            </a:gdLst>
            <a:ahLst/>
            <a:cxnLst>
              <a:cxn ang="T6">
                <a:pos x="T0" y="T1"/>
              </a:cxn>
              <a:cxn ang="T7">
                <a:pos x="T2" y="T3"/>
              </a:cxn>
              <a:cxn ang="T8">
                <a:pos x="T4" y="T5"/>
              </a:cxn>
            </a:cxnLst>
            <a:rect l="T9" t="T10" r="T11" b="T12"/>
            <a:pathLst>
              <a:path w="416" h="7">
                <a:moveTo>
                  <a:pt x="0" y="7"/>
                </a:moveTo>
                <a:lnTo>
                  <a:pt x="10" y="0"/>
                </a:lnTo>
                <a:lnTo>
                  <a:pt x="416" y="0"/>
                </a:lnTo>
              </a:path>
            </a:pathLst>
          </a:custGeom>
          <a:noFill/>
          <a:ln w="9525">
            <a:solidFill>
              <a:schemeClr val="tx1"/>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00" name="Freeform 26"/>
          <p:cNvSpPr>
            <a:spLocks/>
          </p:cNvSpPr>
          <p:nvPr/>
        </p:nvSpPr>
        <p:spPr bwMode="auto">
          <a:xfrm>
            <a:off x="1988178" y="2777544"/>
            <a:ext cx="4749077" cy="80006"/>
          </a:xfrm>
          <a:custGeom>
            <a:avLst/>
            <a:gdLst>
              <a:gd name="T0" fmla="*/ 0 w 416"/>
              <a:gd name="T1" fmla="*/ 2147483647 h 8"/>
              <a:gd name="T2" fmla="*/ 2147483647 w 416"/>
              <a:gd name="T3" fmla="*/ 0 h 8"/>
              <a:gd name="T4" fmla="*/ 2147483647 w 416"/>
              <a:gd name="T5" fmla="*/ 0 h 8"/>
              <a:gd name="T6" fmla="*/ 0 60000 65536"/>
              <a:gd name="T7" fmla="*/ 0 60000 65536"/>
              <a:gd name="T8" fmla="*/ 0 60000 65536"/>
              <a:gd name="T9" fmla="*/ 0 w 416"/>
              <a:gd name="T10" fmla="*/ 0 h 8"/>
              <a:gd name="T11" fmla="*/ 416 w 416"/>
              <a:gd name="T12" fmla="*/ 8 h 8"/>
            </a:gdLst>
            <a:ahLst/>
            <a:cxnLst>
              <a:cxn ang="T6">
                <a:pos x="T0" y="T1"/>
              </a:cxn>
              <a:cxn ang="T7">
                <a:pos x="T2" y="T3"/>
              </a:cxn>
              <a:cxn ang="T8">
                <a:pos x="T4" y="T5"/>
              </a:cxn>
            </a:cxnLst>
            <a:rect l="T9" t="T10" r="T11" b="T12"/>
            <a:pathLst>
              <a:path w="416" h="8">
                <a:moveTo>
                  <a:pt x="0" y="8"/>
                </a:moveTo>
                <a:lnTo>
                  <a:pt x="10" y="0"/>
                </a:lnTo>
                <a:lnTo>
                  <a:pt x="416" y="0"/>
                </a:lnTo>
              </a:path>
            </a:pathLst>
          </a:custGeom>
          <a:noFill/>
          <a:ln w="9525">
            <a:solidFill>
              <a:schemeClr val="tx1"/>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01" name="Freeform 27"/>
          <p:cNvSpPr>
            <a:spLocks/>
          </p:cNvSpPr>
          <p:nvPr/>
        </p:nvSpPr>
        <p:spPr bwMode="auto">
          <a:xfrm>
            <a:off x="1988178" y="2455779"/>
            <a:ext cx="4749077" cy="80006"/>
          </a:xfrm>
          <a:custGeom>
            <a:avLst/>
            <a:gdLst>
              <a:gd name="T0" fmla="*/ 0 w 416"/>
              <a:gd name="T1" fmla="*/ 2147483647 h 8"/>
              <a:gd name="T2" fmla="*/ 2147483647 w 416"/>
              <a:gd name="T3" fmla="*/ 0 h 8"/>
              <a:gd name="T4" fmla="*/ 2147483647 w 416"/>
              <a:gd name="T5" fmla="*/ 0 h 8"/>
              <a:gd name="T6" fmla="*/ 0 60000 65536"/>
              <a:gd name="T7" fmla="*/ 0 60000 65536"/>
              <a:gd name="T8" fmla="*/ 0 60000 65536"/>
              <a:gd name="T9" fmla="*/ 0 w 416"/>
              <a:gd name="T10" fmla="*/ 0 h 8"/>
              <a:gd name="T11" fmla="*/ 416 w 416"/>
              <a:gd name="T12" fmla="*/ 8 h 8"/>
            </a:gdLst>
            <a:ahLst/>
            <a:cxnLst>
              <a:cxn ang="T6">
                <a:pos x="T0" y="T1"/>
              </a:cxn>
              <a:cxn ang="T7">
                <a:pos x="T2" y="T3"/>
              </a:cxn>
              <a:cxn ang="T8">
                <a:pos x="T4" y="T5"/>
              </a:cxn>
            </a:cxnLst>
            <a:rect l="T9" t="T10" r="T11" b="T12"/>
            <a:pathLst>
              <a:path w="416" h="8">
                <a:moveTo>
                  <a:pt x="0" y="8"/>
                </a:moveTo>
                <a:lnTo>
                  <a:pt x="10" y="0"/>
                </a:lnTo>
                <a:lnTo>
                  <a:pt x="416" y="0"/>
                </a:lnTo>
              </a:path>
            </a:pathLst>
          </a:custGeom>
          <a:noFill/>
          <a:ln w="9525">
            <a:solidFill>
              <a:schemeClr val="tx1"/>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02" name="Freeform 28"/>
          <p:cNvSpPr>
            <a:spLocks/>
          </p:cNvSpPr>
          <p:nvPr/>
        </p:nvSpPr>
        <p:spPr bwMode="auto">
          <a:xfrm>
            <a:off x="1988178" y="2134014"/>
            <a:ext cx="4749077" cy="80006"/>
          </a:xfrm>
          <a:custGeom>
            <a:avLst/>
            <a:gdLst>
              <a:gd name="T0" fmla="*/ 0 w 416"/>
              <a:gd name="T1" fmla="*/ 2147483647 h 8"/>
              <a:gd name="T2" fmla="*/ 2147483647 w 416"/>
              <a:gd name="T3" fmla="*/ 0 h 8"/>
              <a:gd name="T4" fmla="*/ 2147483647 w 416"/>
              <a:gd name="T5" fmla="*/ 0 h 8"/>
              <a:gd name="T6" fmla="*/ 0 60000 65536"/>
              <a:gd name="T7" fmla="*/ 0 60000 65536"/>
              <a:gd name="T8" fmla="*/ 0 60000 65536"/>
              <a:gd name="T9" fmla="*/ 0 w 416"/>
              <a:gd name="T10" fmla="*/ 0 h 8"/>
              <a:gd name="T11" fmla="*/ 416 w 416"/>
              <a:gd name="T12" fmla="*/ 8 h 8"/>
            </a:gdLst>
            <a:ahLst/>
            <a:cxnLst>
              <a:cxn ang="T6">
                <a:pos x="T0" y="T1"/>
              </a:cxn>
              <a:cxn ang="T7">
                <a:pos x="T2" y="T3"/>
              </a:cxn>
              <a:cxn ang="T8">
                <a:pos x="T4" y="T5"/>
              </a:cxn>
            </a:cxnLst>
            <a:rect l="T9" t="T10" r="T11" b="T12"/>
            <a:pathLst>
              <a:path w="416" h="8">
                <a:moveTo>
                  <a:pt x="0" y="8"/>
                </a:moveTo>
                <a:lnTo>
                  <a:pt x="10" y="0"/>
                </a:lnTo>
                <a:lnTo>
                  <a:pt x="416" y="0"/>
                </a:lnTo>
              </a:path>
            </a:pathLst>
          </a:custGeom>
          <a:noFill/>
          <a:ln w="9525">
            <a:solidFill>
              <a:schemeClr val="tx1"/>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03" name="Freeform 29"/>
          <p:cNvSpPr>
            <a:spLocks/>
          </p:cNvSpPr>
          <p:nvPr/>
        </p:nvSpPr>
        <p:spPr bwMode="auto">
          <a:xfrm>
            <a:off x="1988178" y="5332529"/>
            <a:ext cx="4749077" cy="80006"/>
          </a:xfrm>
          <a:custGeom>
            <a:avLst/>
            <a:gdLst>
              <a:gd name="T0" fmla="*/ 2147483647 w 2405"/>
              <a:gd name="T1" fmla="*/ 0 h 46"/>
              <a:gd name="T2" fmla="*/ 2147483647 w 2405"/>
              <a:gd name="T3" fmla="*/ 139151313 h 46"/>
              <a:gd name="T4" fmla="*/ 0 w 2405"/>
              <a:gd name="T5" fmla="*/ 139151313 h 46"/>
              <a:gd name="T6" fmla="*/ 163769925 w 2405"/>
              <a:gd name="T7" fmla="*/ 0 h 46"/>
              <a:gd name="T8" fmla="*/ 2147483647 w 2405"/>
              <a:gd name="T9" fmla="*/ 0 h 46"/>
              <a:gd name="T10" fmla="*/ 0 60000 65536"/>
              <a:gd name="T11" fmla="*/ 0 60000 65536"/>
              <a:gd name="T12" fmla="*/ 0 60000 65536"/>
              <a:gd name="T13" fmla="*/ 0 60000 65536"/>
              <a:gd name="T14" fmla="*/ 0 60000 65536"/>
              <a:gd name="T15" fmla="*/ 0 w 2405"/>
              <a:gd name="T16" fmla="*/ 0 h 46"/>
              <a:gd name="T17" fmla="*/ 2405 w 2405"/>
              <a:gd name="T18" fmla="*/ 46 h 46"/>
            </a:gdLst>
            <a:ahLst/>
            <a:cxnLst>
              <a:cxn ang="T10">
                <a:pos x="T0" y="T1"/>
              </a:cxn>
              <a:cxn ang="T11">
                <a:pos x="T2" y="T3"/>
              </a:cxn>
              <a:cxn ang="T12">
                <a:pos x="T4" y="T5"/>
              </a:cxn>
              <a:cxn ang="T13">
                <a:pos x="T6" y="T7"/>
              </a:cxn>
              <a:cxn ang="T14">
                <a:pos x="T8" y="T9"/>
              </a:cxn>
            </a:cxnLst>
            <a:rect l="T15" t="T16" r="T17" b="T18"/>
            <a:pathLst>
              <a:path w="2405" h="46">
                <a:moveTo>
                  <a:pt x="2405" y="0"/>
                </a:moveTo>
                <a:lnTo>
                  <a:pt x="2347" y="46"/>
                </a:lnTo>
                <a:lnTo>
                  <a:pt x="0" y="46"/>
                </a:lnTo>
                <a:lnTo>
                  <a:pt x="58" y="0"/>
                </a:lnTo>
                <a:lnTo>
                  <a:pt x="2405" y="0"/>
                </a:lnTo>
                <a:close/>
              </a:path>
            </a:pathLst>
          </a:custGeom>
          <a:noFill/>
          <a:ln w="9525">
            <a:solidFill>
              <a:srgbClr val="000000"/>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04" name="Freeform 30"/>
          <p:cNvSpPr>
            <a:spLocks/>
          </p:cNvSpPr>
          <p:nvPr/>
        </p:nvSpPr>
        <p:spPr bwMode="auto">
          <a:xfrm>
            <a:off x="1988178" y="2134014"/>
            <a:ext cx="114531" cy="3278521"/>
          </a:xfrm>
          <a:custGeom>
            <a:avLst/>
            <a:gdLst>
              <a:gd name="T0" fmla="*/ 0 w 58"/>
              <a:gd name="T1" fmla="*/ 2147483647 h 1885"/>
              <a:gd name="T2" fmla="*/ 0 w 58"/>
              <a:gd name="T3" fmla="*/ 139151929 h 1885"/>
              <a:gd name="T4" fmla="*/ 163769777 w 58"/>
              <a:gd name="T5" fmla="*/ 0 h 1885"/>
              <a:gd name="T6" fmla="*/ 163769777 w 58"/>
              <a:gd name="T7" fmla="*/ 2147483647 h 1885"/>
              <a:gd name="T8" fmla="*/ 0 w 58"/>
              <a:gd name="T9" fmla="*/ 2147483647 h 1885"/>
              <a:gd name="T10" fmla="*/ 0 60000 65536"/>
              <a:gd name="T11" fmla="*/ 0 60000 65536"/>
              <a:gd name="T12" fmla="*/ 0 60000 65536"/>
              <a:gd name="T13" fmla="*/ 0 60000 65536"/>
              <a:gd name="T14" fmla="*/ 0 60000 65536"/>
              <a:gd name="T15" fmla="*/ 0 w 58"/>
              <a:gd name="T16" fmla="*/ 0 h 1885"/>
              <a:gd name="T17" fmla="*/ 58 w 58"/>
              <a:gd name="T18" fmla="*/ 1885 h 1885"/>
            </a:gdLst>
            <a:ahLst/>
            <a:cxnLst>
              <a:cxn ang="T10">
                <a:pos x="T0" y="T1"/>
              </a:cxn>
              <a:cxn ang="T11">
                <a:pos x="T2" y="T3"/>
              </a:cxn>
              <a:cxn ang="T12">
                <a:pos x="T4" y="T5"/>
              </a:cxn>
              <a:cxn ang="T13">
                <a:pos x="T6" y="T7"/>
              </a:cxn>
              <a:cxn ang="T14">
                <a:pos x="T8" y="T9"/>
              </a:cxn>
            </a:cxnLst>
            <a:rect l="T15" t="T16" r="T17" b="T18"/>
            <a:pathLst>
              <a:path w="58" h="1885">
                <a:moveTo>
                  <a:pt x="0" y="1885"/>
                </a:moveTo>
                <a:lnTo>
                  <a:pt x="0" y="46"/>
                </a:lnTo>
                <a:lnTo>
                  <a:pt x="58" y="0"/>
                </a:lnTo>
                <a:lnTo>
                  <a:pt x="58" y="1839"/>
                </a:lnTo>
                <a:lnTo>
                  <a:pt x="0" y="1885"/>
                </a:lnTo>
                <a:close/>
              </a:path>
            </a:pathLst>
          </a:custGeom>
          <a:noFill/>
          <a:ln w="9525">
            <a:solidFill>
              <a:srgbClr val="FFFFFF"/>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05" name="Rectangle 31"/>
          <p:cNvSpPr>
            <a:spLocks noChangeArrowheads="1"/>
          </p:cNvSpPr>
          <p:nvPr/>
        </p:nvSpPr>
        <p:spPr bwMode="auto">
          <a:xfrm>
            <a:off x="2102709" y="2132275"/>
            <a:ext cx="4634546" cy="3198515"/>
          </a:xfrm>
          <a:prstGeom prst="rect">
            <a:avLst/>
          </a:prstGeom>
          <a:noFill/>
          <a:ln w="9525">
            <a:solidFill>
              <a:schemeClr val="tx1"/>
            </a:solidFill>
            <a:miter lim="800000"/>
            <a:headEnd/>
            <a:tailEnd/>
          </a:ln>
        </p:spPr>
        <p:txBody>
          <a:bodyPr/>
          <a:lstStyle/>
          <a:p>
            <a:pPr algn="ctr"/>
            <a:endParaRPr lang="ru-RU">
              <a:solidFill>
                <a:prstClr val="black"/>
              </a:solidFill>
              <a:latin typeface="Arial" panose="020B0604020202020204" pitchFamily="34" charset="0"/>
              <a:cs typeface="Arial" panose="020B0604020202020204" pitchFamily="34" charset="0"/>
            </a:endParaRPr>
          </a:p>
        </p:txBody>
      </p:sp>
      <p:sp>
        <p:nvSpPr>
          <p:cNvPr id="106" name="Freeform 32"/>
          <p:cNvSpPr>
            <a:spLocks/>
          </p:cNvSpPr>
          <p:nvPr/>
        </p:nvSpPr>
        <p:spPr bwMode="auto">
          <a:xfrm>
            <a:off x="2582553" y="4115041"/>
            <a:ext cx="126378" cy="1297494"/>
          </a:xfrm>
          <a:custGeom>
            <a:avLst/>
            <a:gdLst>
              <a:gd name="T0" fmla="*/ 0 w 64"/>
              <a:gd name="T1" fmla="*/ 2147483647 h 746"/>
              <a:gd name="T2" fmla="*/ 0 w 64"/>
              <a:gd name="T3" fmla="*/ 139151892 h 746"/>
              <a:gd name="T4" fmla="*/ 180710855 w 64"/>
              <a:gd name="T5" fmla="*/ 0 h 746"/>
              <a:gd name="T6" fmla="*/ 180710855 w 64"/>
              <a:gd name="T7" fmla="*/ 2117538213 h 746"/>
              <a:gd name="T8" fmla="*/ 0 w 64"/>
              <a:gd name="T9" fmla="*/ 2147483647 h 746"/>
              <a:gd name="T10" fmla="*/ 0 60000 65536"/>
              <a:gd name="T11" fmla="*/ 0 60000 65536"/>
              <a:gd name="T12" fmla="*/ 0 60000 65536"/>
              <a:gd name="T13" fmla="*/ 0 60000 65536"/>
              <a:gd name="T14" fmla="*/ 0 60000 65536"/>
              <a:gd name="T15" fmla="*/ 0 w 64"/>
              <a:gd name="T16" fmla="*/ 0 h 746"/>
              <a:gd name="T17" fmla="*/ 64 w 64"/>
              <a:gd name="T18" fmla="*/ 746 h 746"/>
            </a:gdLst>
            <a:ahLst/>
            <a:cxnLst>
              <a:cxn ang="T10">
                <a:pos x="T0" y="T1"/>
              </a:cxn>
              <a:cxn ang="T11">
                <a:pos x="T2" y="T3"/>
              </a:cxn>
              <a:cxn ang="T12">
                <a:pos x="T4" y="T5"/>
              </a:cxn>
              <a:cxn ang="T13">
                <a:pos x="T6" y="T7"/>
              </a:cxn>
              <a:cxn ang="T14">
                <a:pos x="T8" y="T9"/>
              </a:cxn>
            </a:cxnLst>
            <a:rect l="T15" t="T16" r="T17" b="T18"/>
            <a:pathLst>
              <a:path w="64" h="746">
                <a:moveTo>
                  <a:pt x="0" y="746"/>
                </a:moveTo>
                <a:lnTo>
                  <a:pt x="0" y="46"/>
                </a:lnTo>
                <a:lnTo>
                  <a:pt x="64" y="0"/>
                </a:lnTo>
                <a:lnTo>
                  <a:pt x="64" y="700"/>
                </a:lnTo>
                <a:lnTo>
                  <a:pt x="0" y="746"/>
                </a:lnTo>
                <a:close/>
              </a:path>
            </a:pathLst>
          </a:custGeom>
          <a:solidFill>
            <a:srgbClr val="5E7072"/>
          </a:solidFill>
          <a:ln w="9525">
            <a:solidFill>
              <a:srgbClr val="000000"/>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07" name="Rectangle 33"/>
          <p:cNvSpPr>
            <a:spLocks noChangeArrowheads="1"/>
          </p:cNvSpPr>
          <p:nvPr/>
        </p:nvSpPr>
        <p:spPr bwMode="auto">
          <a:xfrm>
            <a:off x="2240935" y="4195048"/>
            <a:ext cx="341618" cy="1217488"/>
          </a:xfrm>
          <a:prstGeom prst="rect">
            <a:avLst/>
          </a:prstGeom>
          <a:solidFill>
            <a:srgbClr val="D2FB0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endParaRPr lang="ru-RU">
              <a:solidFill>
                <a:prstClr val="black"/>
              </a:solidFill>
              <a:latin typeface="Arial" panose="020B0604020202020204" pitchFamily="34" charset="0"/>
              <a:cs typeface="Arial" panose="020B0604020202020204" pitchFamily="34" charset="0"/>
            </a:endParaRPr>
          </a:p>
        </p:txBody>
      </p:sp>
      <p:sp>
        <p:nvSpPr>
          <p:cNvPr id="108" name="Freeform 34"/>
          <p:cNvSpPr>
            <a:spLocks/>
          </p:cNvSpPr>
          <p:nvPr/>
        </p:nvSpPr>
        <p:spPr bwMode="auto">
          <a:xfrm>
            <a:off x="2240935" y="4115041"/>
            <a:ext cx="467996" cy="80006"/>
          </a:xfrm>
          <a:custGeom>
            <a:avLst/>
            <a:gdLst>
              <a:gd name="T0" fmla="*/ 488486611 w 237"/>
              <a:gd name="T1" fmla="*/ 139151313 h 46"/>
              <a:gd name="T2" fmla="*/ 669197829 w 237"/>
              <a:gd name="T3" fmla="*/ 0 h 46"/>
              <a:gd name="T4" fmla="*/ 160946847 w 237"/>
              <a:gd name="T5" fmla="*/ 0 h 46"/>
              <a:gd name="T6" fmla="*/ 0 w 237"/>
              <a:gd name="T7" fmla="*/ 139151313 h 46"/>
              <a:gd name="T8" fmla="*/ 488486611 w 237"/>
              <a:gd name="T9" fmla="*/ 139151313 h 46"/>
              <a:gd name="T10" fmla="*/ 0 60000 65536"/>
              <a:gd name="T11" fmla="*/ 0 60000 65536"/>
              <a:gd name="T12" fmla="*/ 0 60000 65536"/>
              <a:gd name="T13" fmla="*/ 0 60000 65536"/>
              <a:gd name="T14" fmla="*/ 0 60000 65536"/>
              <a:gd name="T15" fmla="*/ 0 w 237"/>
              <a:gd name="T16" fmla="*/ 0 h 46"/>
              <a:gd name="T17" fmla="*/ 237 w 237"/>
              <a:gd name="T18" fmla="*/ 46 h 46"/>
            </a:gdLst>
            <a:ahLst/>
            <a:cxnLst>
              <a:cxn ang="T10">
                <a:pos x="T0" y="T1"/>
              </a:cxn>
              <a:cxn ang="T11">
                <a:pos x="T2" y="T3"/>
              </a:cxn>
              <a:cxn ang="T12">
                <a:pos x="T4" y="T5"/>
              </a:cxn>
              <a:cxn ang="T13">
                <a:pos x="T6" y="T7"/>
              </a:cxn>
              <a:cxn ang="T14">
                <a:pos x="T8" y="T9"/>
              </a:cxn>
            </a:cxnLst>
            <a:rect l="T15" t="T16" r="T17" b="T18"/>
            <a:pathLst>
              <a:path w="237" h="46">
                <a:moveTo>
                  <a:pt x="173" y="46"/>
                </a:moveTo>
                <a:lnTo>
                  <a:pt x="237" y="0"/>
                </a:lnTo>
                <a:lnTo>
                  <a:pt x="57" y="0"/>
                </a:lnTo>
                <a:lnTo>
                  <a:pt x="0" y="46"/>
                </a:lnTo>
                <a:lnTo>
                  <a:pt x="173" y="46"/>
                </a:lnTo>
                <a:close/>
              </a:path>
            </a:pathLst>
          </a:custGeom>
          <a:solidFill>
            <a:srgbClr val="D2FB03"/>
          </a:solidFill>
          <a:ln w="9525">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09" name="Freeform 35"/>
          <p:cNvSpPr>
            <a:spLocks/>
          </p:cNvSpPr>
          <p:nvPr/>
        </p:nvSpPr>
        <p:spPr bwMode="auto">
          <a:xfrm>
            <a:off x="2924170" y="2998431"/>
            <a:ext cx="126378" cy="2414105"/>
          </a:xfrm>
          <a:custGeom>
            <a:avLst/>
            <a:gdLst>
              <a:gd name="T0" fmla="*/ 0 w 64"/>
              <a:gd name="T1" fmla="*/ 2147483647 h 1388"/>
              <a:gd name="T2" fmla="*/ 0 w 64"/>
              <a:gd name="T3" fmla="*/ 139151940 h 1388"/>
              <a:gd name="T4" fmla="*/ 180710855 w 64"/>
              <a:gd name="T5" fmla="*/ 0 h 1388"/>
              <a:gd name="T6" fmla="*/ 180710855 w 64"/>
              <a:gd name="T7" fmla="*/ 2147483647 h 1388"/>
              <a:gd name="T8" fmla="*/ 0 w 64"/>
              <a:gd name="T9" fmla="*/ 2147483647 h 1388"/>
              <a:gd name="T10" fmla="*/ 0 60000 65536"/>
              <a:gd name="T11" fmla="*/ 0 60000 65536"/>
              <a:gd name="T12" fmla="*/ 0 60000 65536"/>
              <a:gd name="T13" fmla="*/ 0 60000 65536"/>
              <a:gd name="T14" fmla="*/ 0 60000 65536"/>
              <a:gd name="T15" fmla="*/ 0 w 64"/>
              <a:gd name="T16" fmla="*/ 0 h 1388"/>
              <a:gd name="T17" fmla="*/ 64 w 64"/>
              <a:gd name="T18" fmla="*/ 1388 h 1388"/>
            </a:gdLst>
            <a:ahLst/>
            <a:cxnLst>
              <a:cxn ang="T10">
                <a:pos x="T0" y="T1"/>
              </a:cxn>
              <a:cxn ang="T11">
                <a:pos x="T2" y="T3"/>
              </a:cxn>
              <a:cxn ang="T12">
                <a:pos x="T4" y="T5"/>
              </a:cxn>
              <a:cxn ang="T13">
                <a:pos x="T6" y="T7"/>
              </a:cxn>
              <a:cxn ang="T14">
                <a:pos x="T8" y="T9"/>
              </a:cxn>
            </a:cxnLst>
            <a:rect l="T15" t="T16" r="T17" b="T18"/>
            <a:pathLst>
              <a:path w="64" h="1388">
                <a:moveTo>
                  <a:pt x="0" y="1388"/>
                </a:moveTo>
                <a:lnTo>
                  <a:pt x="0" y="46"/>
                </a:lnTo>
                <a:lnTo>
                  <a:pt x="64" y="0"/>
                </a:lnTo>
                <a:lnTo>
                  <a:pt x="64" y="1342"/>
                </a:lnTo>
                <a:lnTo>
                  <a:pt x="0" y="1388"/>
                </a:lnTo>
                <a:close/>
              </a:path>
            </a:pathLst>
          </a:custGeom>
          <a:solidFill>
            <a:srgbClr val="803300"/>
          </a:solidFill>
          <a:ln w="9525">
            <a:solidFill>
              <a:srgbClr val="000000"/>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10" name="Rectangle 36"/>
          <p:cNvSpPr>
            <a:spLocks noChangeArrowheads="1"/>
          </p:cNvSpPr>
          <p:nvPr/>
        </p:nvSpPr>
        <p:spPr bwMode="auto">
          <a:xfrm>
            <a:off x="2582553" y="3078437"/>
            <a:ext cx="341618" cy="2334099"/>
          </a:xfrm>
          <a:prstGeom prst="rect">
            <a:avLst/>
          </a:prstGeom>
          <a:solidFill>
            <a:srgbClr val="522C8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endParaRPr lang="ru-RU">
              <a:solidFill>
                <a:prstClr val="black"/>
              </a:solidFill>
              <a:latin typeface="Arial" panose="020B0604020202020204" pitchFamily="34" charset="0"/>
              <a:cs typeface="Arial" panose="020B0604020202020204" pitchFamily="34" charset="0"/>
            </a:endParaRPr>
          </a:p>
        </p:txBody>
      </p:sp>
      <p:sp>
        <p:nvSpPr>
          <p:cNvPr id="111" name="Freeform 37"/>
          <p:cNvSpPr>
            <a:spLocks/>
          </p:cNvSpPr>
          <p:nvPr/>
        </p:nvSpPr>
        <p:spPr bwMode="auto">
          <a:xfrm>
            <a:off x="2582553" y="2998431"/>
            <a:ext cx="467996" cy="80006"/>
          </a:xfrm>
          <a:custGeom>
            <a:avLst/>
            <a:gdLst>
              <a:gd name="T0" fmla="*/ 488486611 w 237"/>
              <a:gd name="T1" fmla="*/ 139151313 h 46"/>
              <a:gd name="T2" fmla="*/ 669197829 w 237"/>
              <a:gd name="T3" fmla="*/ 0 h 46"/>
              <a:gd name="T4" fmla="*/ 180711270 w 237"/>
              <a:gd name="T5" fmla="*/ 0 h 46"/>
              <a:gd name="T6" fmla="*/ 0 w 237"/>
              <a:gd name="T7" fmla="*/ 139151313 h 46"/>
              <a:gd name="T8" fmla="*/ 488486611 w 237"/>
              <a:gd name="T9" fmla="*/ 139151313 h 46"/>
              <a:gd name="T10" fmla="*/ 0 60000 65536"/>
              <a:gd name="T11" fmla="*/ 0 60000 65536"/>
              <a:gd name="T12" fmla="*/ 0 60000 65536"/>
              <a:gd name="T13" fmla="*/ 0 60000 65536"/>
              <a:gd name="T14" fmla="*/ 0 60000 65536"/>
              <a:gd name="T15" fmla="*/ 0 w 237"/>
              <a:gd name="T16" fmla="*/ 0 h 46"/>
              <a:gd name="T17" fmla="*/ 237 w 237"/>
              <a:gd name="T18" fmla="*/ 46 h 46"/>
            </a:gdLst>
            <a:ahLst/>
            <a:cxnLst>
              <a:cxn ang="T10">
                <a:pos x="T0" y="T1"/>
              </a:cxn>
              <a:cxn ang="T11">
                <a:pos x="T2" y="T3"/>
              </a:cxn>
              <a:cxn ang="T12">
                <a:pos x="T4" y="T5"/>
              </a:cxn>
              <a:cxn ang="T13">
                <a:pos x="T6" y="T7"/>
              </a:cxn>
              <a:cxn ang="T14">
                <a:pos x="T8" y="T9"/>
              </a:cxn>
            </a:cxnLst>
            <a:rect l="T15" t="T16" r="T17" b="T18"/>
            <a:pathLst>
              <a:path w="237" h="46">
                <a:moveTo>
                  <a:pt x="173" y="46"/>
                </a:moveTo>
                <a:lnTo>
                  <a:pt x="237" y="0"/>
                </a:lnTo>
                <a:lnTo>
                  <a:pt x="64" y="0"/>
                </a:lnTo>
                <a:lnTo>
                  <a:pt x="0" y="46"/>
                </a:lnTo>
                <a:lnTo>
                  <a:pt x="173" y="46"/>
                </a:lnTo>
                <a:close/>
              </a:path>
            </a:pathLst>
          </a:custGeom>
          <a:solidFill>
            <a:srgbClr val="522C84"/>
          </a:solidFill>
          <a:ln w="9525">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12" name="Freeform 38"/>
          <p:cNvSpPr>
            <a:spLocks/>
          </p:cNvSpPr>
          <p:nvPr/>
        </p:nvSpPr>
        <p:spPr bwMode="auto">
          <a:xfrm>
            <a:off x="3267764" y="2556657"/>
            <a:ext cx="124404" cy="2855879"/>
          </a:xfrm>
          <a:custGeom>
            <a:avLst/>
            <a:gdLst>
              <a:gd name="T0" fmla="*/ 0 w 63"/>
              <a:gd name="T1" fmla="*/ 2147483647 h 1642"/>
              <a:gd name="T2" fmla="*/ 0 w 63"/>
              <a:gd name="T3" fmla="*/ 139151935 h 1642"/>
              <a:gd name="T4" fmla="*/ 177888498 w 63"/>
              <a:gd name="T5" fmla="*/ 0 h 1642"/>
              <a:gd name="T6" fmla="*/ 177888498 w 63"/>
              <a:gd name="T7" fmla="*/ 2147483647 h 1642"/>
              <a:gd name="T8" fmla="*/ 0 w 63"/>
              <a:gd name="T9" fmla="*/ 2147483647 h 1642"/>
              <a:gd name="T10" fmla="*/ 0 60000 65536"/>
              <a:gd name="T11" fmla="*/ 0 60000 65536"/>
              <a:gd name="T12" fmla="*/ 0 60000 65536"/>
              <a:gd name="T13" fmla="*/ 0 60000 65536"/>
              <a:gd name="T14" fmla="*/ 0 60000 65536"/>
              <a:gd name="T15" fmla="*/ 0 w 63"/>
              <a:gd name="T16" fmla="*/ 0 h 1642"/>
              <a:gd name="T17" fmla="*/ 63 w 63"/>
              <a:gd name="T18" fmla="*/ 1642 h 1642"/>
            </a:gdLst>
            <a:ahLst/>
            <a:cxnLst>
              <a:cxn ang="T10">
                <a:pos x="T0" y="T1"/>
              </a:cxn>
              <a:cxn ang="T11">
                <a:pos x="T2" y="T3"/>
              </a:cxn>
              <a:cxn ang="T12">
                <a:pos x="T4" y="T5"/>
              </a:cxn>
              <a:cxn ang="T13">
                <a:pos x="T6" y="T7"/>
              </a:cxn>
              <a:cxn ang="T14">
                <a:pos x="T8" y="T9"/>
              </a:cxn>
            </a:cxnLst>
            <a:rect l="T15" t="T16" r="T17" b="T18"/>
            <a:pathLst>
              <a:path w="63" h="1642">
                <a:moveTo>
                  <a:pt x="0" y="1642"/>
                </a:moveTo>
                <a:lnTo>
                  <a:pt x="0" y="46"/>
                </a:lnTo>
                <a:lnTo>
                  <a:pt x="63" y="0"/>
                </a:lnTo>
                <a:lnTo>
                  <a:pt x="63" y="1596"/>
                </a:lnTo>
                <a:lnTo>
                  <a:pt x="0" y="1642"/>
                </a:lnTo>
                <a:close/>
              </a:path>
            </a:pathLst>
          </a:custGeom>
          <a:solidFill>
            <a:srgbClr val="92D050"/>
          </a:solidFill>
          <a:ln w="9525">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13" name="Rectangle 39"/>
          <p:cNvSpPr>
            <a:spLocks noChangeArrowheads="1"/>
          </p:cNvSpPr>
          <p:nvPr/>
        </p:nvSpPr>
        <p:spPr bwMode="auto">
          <a:xfrm>
            <a:off x="2924170" y="2636663"/>
            <a:ext cx="343592" cy="2775873"/>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endParaRPr lang="ru-RU">
              <a:solidFill>
                <a:prstClr val="black"/>
              </a:solidFill>
              <a:latin typeface="Arial" panose="020B0604020202020204" pitchFamily="34" charset="0"/>
              <a:cs typeface="Arial" panose="020B0604020202020204" pitchFamily="34" charset="0"/>
            </a:endParaRPr>
          </a:p>
        </p:txBody>
      </p:sp>
      <p:sp>
        <p:nvSpPr>
          <p:cNvPr id="114" name="Freeform 40"/>
          <p:cNvSpPr>
            <a:spLocks/>
          </p:cNvSpPr>
          <p:nvPr/>
        </p:nvSpPr>
        <p:spPr bwMode="auto">
          <a:xfrm>
            <a:off x="2924170" y="2556657"/>
            <a:ext cx="467996" cy="80006"/>
          </a:xfrm>
          <a:custGeom>
            <a:avLst/>
            <a:gdLst>
              <a:gd name="T0" fmla="*/ 491309620 w 237"/>
              <a:gd name="T1" fmla="*/ 139151313 h 46"/>
              <a:gd name="T2" fmla="*/ 669197829 w 237"/>
              <a:gd name="T3" fmla="*/ 0 h 46"/>
              <a:gd name="T4" fmla="*/ 180711270 w 237"/>
              <a:gd name="T5" fmla="*/ 0 h 46"/>
              <a:gd name="T6" fmla="*/ 0 w 237"/>
              <a:gd name="T7" fmla="*/ 139151313 h 46"/>
              <a:gd name="T8" fmla="*/ 491309620 w 237"/>
              <a:gd name="T9" fmla="*/ 139151313 h 46"/>
              <a:gd name="T10" fmla="*/ 0 60000 65536"/>
              <a:gd name="T11" fmla="*/ 0 60000 65536"/>
              <a:gd name="T12" fmla="*/ 0 60000 65536"/>
              <a:gd name="T13" fmla="*/ 0 60000 65536"/>
              <a:gd name="T14" fmla="*/ 0 60000 65536"/>
              <a:gd name="T15" fmla="*/ 0 w 237"/>
              <a:gd name="T16" fmla="*/ 0 h 46"/>
              <a:gd name="T17" fmla="*/ 237 w 237"/>
              <a:gd name="T18" fmla="*/ 46 h 46"/>
            </a:gdLst>
            <a:ahLst/>
            <a:cxnLst>
              <a:cxn ang="T10">
                <a:pos x="T0" y="T1"/>
              </a:cxn>
              <a:cxn ang="T11">
                <a:pos x="T2" y="T3"/>
              </a:cxn>
              <a:cxn ang="T12">
                <a:pos x="T4" y="T5"/>
              </a:cxn>
              <a:cxn ang="T13">
                <a:pos x="T6" y="T7"/>
              </a:cxn>
              <a:cxn ang="T14">
                <a:pos x="T8" y="T9"/>
              </a:cxn>
            </a:cxnLst>
            <a:rect l="T15" t="T16" r="T17" b="T18"/>
            <a:pathLst>
              <a:path w="237" h="46">
                <a:moveTo>
                  <a:pt x="174" y="46"/>
                </a:moveTo>
                <a:lnTo>
                  <a:pt x="237" y="0"/>
                </a:lnTo>
                <a:lnTo>
                  <a:pt x="64" y="0"/>
                </a:lnTo>
                <a:lnTo>
                  <a:pt x="0" y="46"/>
                </a:lnTo>
                <a:lnTo>
                  <a:pt x="174" y="46"/>
                </a:lnTo>
                <a:close/>
              </a:path>
            </a:pathLst>
          </a:custGeom>
          <a:solidFill>
            <a:srgbClr val="92D050"/>
          </a:solidFill>
          <a:ln w="9525">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15" name="Freeform 41"/>
          <p:cNvSpPr>
            <a:spLocks/>
          </p:cNvSpPr>
          <p:nvPr/>
        </p:nvSpPr>
        <p:spPr bwMode="auto">
          <a:xfrm>
            <a:off x="4134642" y="3351502"/>
            <a:ext cx="114531" cy="2061033"/>
          </a:xfrm>
          <a:custGeom>
            <a:avLst/>
            <a:gdLst>
              <a:gd name="T0" fmla="*/ 0 w 58"/>
              <a:gd name="T1" fmla="*/ 2147483647 h 1185"/>
              <a:gd name="T2" fmla="*/ 0 w 58"/>
              <a:gd name="T3" fmla="*/ 139151901 h 1185"/>
              <a:gd name="T4" fmla="*/ 163769777 w 58"/>
              <a:gd name="T5" fmla="*/ 0 h 1185"/>
              <a:gd name="T6" fmla="*/ 163769777 w 58"/>
              <a:gd name="T7" fmla="*/ 2147483647 h 1185"/>
              <a:gd name="T8" fmla="*/ 0 w 58"/>
              <a:gd name="T9" fmla="*/ 2147483647 h 1185"/>
              <a:gd name="T10" fmla="*/ 0 60000 65536"/>
              <a:gd name="T11" fmla="*/ 0 60000 65536"/>
              <a:gd name="T12" fmla="*/ 0 60000 65536"/>
              <a:gd name="T13" fmla="*/ 0 60000 65536"/>
              <a:gd name="T14" fmla="*/ 0 60000 65536"/>
              <a:gd name="T15" fmla="*/ 0 w 58"/>
              <a:gd name="T16" fmla="*/ 0 h 1185"/>
              <a:gd name="T17" fmla="*/ 58 w 58"/>
              <a:gd name="T18" fmla="*/ 1185 h 1185"/>
            </a:gdLst>
            <a:ahLst/>
            <a:cxnLst>
              <a:cxn ang="T10">
                <a:pos x="T0" y="T1"/>
              </a:cxn>
              <a:cxn ang="T11">
                <a:pos x="T2" y="T3"/>
              </a:cxn>
              <a:cxn ang="T12">
                <a:pos x="T4" y="T5"/>
              </a:cxn>
              <a:cxn ang="T13">
                <a:pos x="T6" y="T7"/>
              </a:cxn>
              <a:cxn ang="T14">
                <a:pos x="T8" y="T9"/>
              </a:cxn>
            </a:cxnLst>
            <a:rect l="T15" t="T16" r="T17" b="T18"/>
            <a:pathLst>
              <a:path w="58" h="1185">
                <a:moveTo>
                  <a:pt x="0" y="1185"/>
                </a:moveTo>
                <a:lnTo>
                  <a:pt x="0" y="46"/>
                </a:lnTo>
                <a:lnTo>
                  <a:pt x="58" y="0"/>
                </a:lnTo>
                <a:lnTo>
                  <a:pt x="58" y="1139"/>
                </a:lnTo>
                <a:lnTo>
                  <a:pt x="0" y="1185"/>
                </a:lnTo>
                <a:close/>
              </a:path>
            </a:pathLst>
          </a:custGeom>
          <a:solidFill>
            <a:srgbClr val="5E7072"/>
          </a:solidFill>
          <a:ln w="9525">
            <a:solidFill>
              <a:srgbClr val="000000"/>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16" name="Rectangle 42"/>
          <p:cNvSpPr>
            <a:spLocks noChangeArrowheads="1"/>
          </p:cNvSpPr>
          <p:nvPr/>
        </p:nvSpPr>
        <p:spPr bwMode="auto">
          <a:xfrm>
            <a:off x="3793024" y="3431509"/>
            <a:ext cx="341618" cy="1981027"/>
          </a:xfrm>
          <a:prstGeom prst="rect">
            <a:avLst/>
          </a:prstGeom>
          <a:solidFill>
            <a:srgbClr val="D2FB0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endParaRPr lang="ru-RU">
              <a:solidFill>
                <a:prstClr val="black"/>
              </a:solidFill>
              <a:latin typeface="Arial" panose="020B0604020202020204" pitchFamily="34" charset="0"/>
              <a:cs typeface="Arial" panose="020B0604020202020204" pitchFamily="34" charset="0"/>
            </a:endParaRPr>
          </a:p>
        </p:txBody>
      </p:sp>
      <p:sp>
        <p:nvSpPr>
          <p:cNvPr id="117" name="Freeform 43"/>
          <p:cNvSpPr>
            <a:spLocks/>
          </p:cNvSpPr>
          <p:nvPr/>
        </p:nvSpPr>
        <p:spPr bwMode="auto">
          <a:xfrm>
            <a:off x="3793024" y="3351502"/>
            <a:ext cx="456148" cy="80006"/>
          </a:xfrm>
          <a:custGeom>
            <a:avLst/>
            <a:gdLst>
              <a:gd name="T0" fmla="*/ 488486831 w 231"/>
              <a:gd name="T1" fmla="*/ 139151313 h 46"/>
              <a:gd name="T2" fmla="*/ 652256708 w 231"/>
              <a:gd name="T3" fmla="*/ 0 h 46"/>
              <a:gd name="T4" fmla="*/ 163769930 w 231"/>
              <a:gd name="T5" fmla="*/ 0 h 46"/>
              <a:gd name="T6" fmla="*/ 0 w 231"/>
              <a:gd name="T7" fmla="*/ 139151313 h 46"/>
              <a:gd name="T8" fmla="*/ 488486831 w 231"/>
              <a:gd name="T9" fmla="*/ 139151313 h 46"/>
              <a:gd name="T10" fmla="*/ 0 60000 65536"/>
              <a:gd name="T11" fmla="*/ 0 60000 65536"/>
              <a:gd name="T12" fmla="*/ 0 60000 65536"/>
              <a:gd name="T13" fmla="*/ 0 60000 65536"/>
              <a:gd name="T14" fmla="*/ 0 60000 65536"/>
              <a:gd name="T15" fmla="*/ 0 w 231"/>
              <a:gd name="T16" fmla="*/ 0 h 46"/>
              <a:gd name="T17" fmla="*/ 231 w 231"/>
              <a:gd name="T18" fmla="*/ 46 h 46"/>
            </a:gdLst>
            <a:ahLst/>
            <a:cxnLst>
              <a:cxn ang="T10">
                <a:pos x="T0" y="T1"/>
              </a:cxn>
              <a:cxn ang="T11">
                <a:pos x="T2" y="T3"/>
              </a:cxn>
              <a:cxn ang="T12">
                <a:pos x="T4" y="T5"/>
              </a:cxn>
              <a:cxn ang="T13">
                <a:pos x="T6" y="T7"/>
              </a:cxn>
              <a:cxn ang="T14">
                <a:pos x="T8" y="T9"/>
              </a:cxn>
            </a:cxnLst>
            <a:rect l="T15" t="T16" r="T17" b="T18"/>
            <a:pathLst>
              <a:path w="231" h="46">
                <a:moveTo>
                  <a:pt x="173" y="46"/>
                </a:moveTo>
                <a:lnTo>
                  <a:pt x="231" y="0"/>
                </a:lnTo>
                <a:lnTo>
                  <a:pt x="58" y="0"/>
                </a:lnTo>
                <a:lnTo>
                  <a:pt x="0" y="46"/>
                </a:lnTo>
                <a:lnTo>
                  <a:pt x="173" y="46"/>
                </a:lnTo>
                <a:close/>
              </a:path>
            </a:pathLst>
          </a:custGeom>
          <a:solidFill>
            <a:srgbClr val="D2FB03"/>
          </a:solidFill>
          <a:ln w="9525">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18" name="Freeform 44"/>
          <p:cNvSpPr>
            <a:spLocks/>
          </p:cNvSpPr>
          <p:nvPr/>
        </p:nvSpPr>
        <p:spPr bwMode="auto">
          <a:xfrm>
            <a:off x="4478235" y="2939296"/>
            <a:ext cx="112556" cy="2473240"/>
          </a:xfrm>
          <a:custGeom>
            <a:avLst/>
            <a:gdLst>
              <a:gd name="T0" fmla="*/ 0 w 57"/>
              <a:gd name="T1" fmla="*/ 2147483647 h 1422"/>
              <a:gd name="T2" fmla="*/ 0 w 57"/>
              <a:gd name="T3" fmla="*/ 139151933 h 1422"/>
              <a:gd name="T4" fmla="*/ 160947377 w 57"/>
              <a:gd name="T5" fmla="*/ 0 h 1422"/>
              <a:gd name="T6" fmla="*/ 160947377 w 57"/>
              <a:gd name="T7" fmla="*/ 2147483647 h 1422"/>
              <a:gd name="T8" fmla="*/ 0 w 57"/>
              <a:gd name="T9" fmla="*/ 2147483647 h 1422"/>
              <a:gd name="T10" fmla="*/ 0 60000 65536"/>
              <a:gd name="T11" fmla="*/ 0 60000 65536"/>
              <a:gd name="T12" fmla="*/ 0 60000 65536"/>
              <a:gd name="T13" fmla="*/ 0 60000 65536"/>
              <a:gd name="T14" fmla="*/ 0 60000 65536"/>
              <a:gd name="T15" fmla="*/ 0 w 57"/>
              <a:gd name="T16" fmla="*/ 0 h 1422"/>
              <a:gd name="T17" fmla="*/ 57 w 57"/>
              <a:gd name="T18" fmla="*/ 1422 h 1422"/>
            </a:gdLst>
            <a:ahLst/>
            <a:cxnLst>
              <a:cxn ang="T10">
                <a:pos x="T0" y="T1"/>
              </a:cxn>
              <a:cxn ang="T11">
                <a:pos x="T2" y="T3"/>
              </a:cxn>
              <a:cxn ang="T12">
                <a:pos x="T4" y="T5"/>
              </a:cxn>
              <a:cxn ang="T13">
                <a:pos x="T6" y="T7"/>
              </a:cxn>
              <a:cxn ang="T14">
                <a:pos x="T8" y="T9"/>
              </a:cxn>
            </a:cxnLst>
            <a:rect l="T15" t="T16" r="T17" b="T18"/>
            <a:pathLst>
              <a:path w="57" h="1422">
                <a:moveTo>
                  <a:pt x="0" y="1422"/>
                </a:moveTo>
                <a:lnTo>
                  <a:pt x="0" y="46"/>
                </a:lnTo>
                <a:lnTo>
                  <a:pt x="57" y="0"/>
                </a:lnTo>
                <a:lnTo>
                  <a:pt x="57" y="1376"/>
                </a:lnTo>
                <a:lnTo>
                  <a:pt x="0" y="1422"/>
                </a:lnTo>
                <a:close/>
              </a:path>
            </a:pathLst>
          </a:custGeom>
          <a:solidFill>
            <a:srgbClr val="803300"/>
          </a:solidFill>
          <a:ln w="9525">
            <a:solidFill>
              <a:srgbClr val="000000"/>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19" name="Rectangle 45"/>
          <p:cNvSpPr>
            <a:spLocks noChangeArrowheads="1"/>
          </p:cNvSpPr>
          <p:nvPr/>
        </p:nvSpPr>
        <p:spPr bwMode="auto">
          <a:xfrm>
            <a:off x="4134642" y="3019302"/>
            <a:ext cx="343592" cy="2393234"/>
          </a:xfrm>
          <a:prstGeom prst="rect">
            <a:avLst/>
          </a:prstGeom>
          <a:solidFill>
            <a:srgbClr val="522C8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endParaRPr lang="ru-RU">
              <a:solidFill>
                <a:prstClr val="black"/>
              </a:solidFill>
              <a:latin typeface="Arial" panose="020B0604020202020204" pitchFamily="34" charset="0"/>
              <a:cs typeface="Arial" panose="020B0604020202020204" pitchFamily="34" charset="0"/>
            </a:endParaRPr>
          </a:p>
        </p:txBody>
      </p:sp>
      <p:sp>
        <p:nvSpPr>
          <p:cNvPr id="120" name="Freeform 46"/>
          <p:cNvSpPr>
            <a:spLocks/>
          </p:cNvSpPr>
          <p:nvPr/>
        </p:nvSpPr>
        <p:spPr bwMode="auto">
          <a:xfrm>
            <a:off x="4134642" y="2939296"/>
            <a:ext cx="456148" cy="80006"/>
          </a:xfrm>
          <a:custGeom>
            <a:avLst/>
            <a:gdLst>
              <a:gd name="T0" fmla="*/ 491309841 w 231"/>
              <a:gd name="T1" fmla="*/ 139151313 h 46"/>
              <a:gd name="T2" fmla="*/ 652256708 w 231"/>
              <a:gd name="T3" fmla="*/ 0 h 46"/>
              <a:gd name="T4" fmla="*/ 163769930 w 231"/>
              <a:gd name="T5" fmla="*/ 0 h 46"/>
              <a:gd name="T6" fmla="*/ 0 w 231"/>
              <a:gd name="T7" fmla="*/ 139151313 h 46"/>
              <a:gd name="T8" fmla="*/ 491309841 w 231"/>
              <a:gd name="T9" fmla="*/ 139151313 h 46"/>
              <a:gd name="T10" fmla="*/ 0 60000 65536"/>
              <a:gd name="T11" fmla="*/ 0 60000 65536"/>
              <a:gd name="T12" fmla="*/ 0 60000 65536"/>
              <a:gd name="T13" fmla="*/ 0 60000 65536"/>
              <a:gd name="T14" fmla="*/ 0 60000 65536"/>
              <a:gd name="T15" fmla="*/ 0 w 231"/>
              <a:gd name="T16" fmla="*/ 0 h 46"/>
              <a:gd name="T17" fmla="*/ 231 w 231"/>
              <a:gd name="T18" fmla="*/ 46 h 46"/>
            </a:gdLst>
            <a:ahLst/>
            <a:cxnLst>
              <a:cxn ang="T10">
                <a:pos x="T0" y="T1"/>
              </a:cxn>
              <a:cxn ang="T11">
                <a:pos x="T2" y="T3"/>
              </a:cxn>
              <a:cxn ang="T12">
                <a:pos x="T4" y="T5"/>
              </a:cxn>
              <a:cxn ang="T13">
                <a:pos x="T6" y="T7"/>
              </a:cxn>
              <a:cxn ang="T14">
                <a:pos x="T8" y="T9"/>
              </a:cxn>
            </a:cxnLst>
            <a:rect l="T15" t="T16" r="T17" b="T18"/>
            <a:pathLst>
              <a:path w="231" h="46">
                <a:moveTo>
                  <a:pt x="174" y="46"/>
                </a:moveTo>
                <a:lnTo>
                  <a:pt x="231" y="0"/>
                </a:lnTo>
                <a:lnTo>
                  <a:pt x="58" y="0"/>
                </a:lnTo>
                <a:lnTo>
                  <a:pt x="0" y="46"/>
                </a:lnTo>
                <a:lnTo>
                  <a:pt x="174" y="46"/>
                </a:lnTo>
                <a:close/>
              </a:path>
            </a:pathLst>
          </a:custGeom>
          <a:solidFill>
            <a:srgbClr val="522C84"/>
          </a:solidFill>
          <a:ln w="9525">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21" name="Freeform 47"/>
          <p:cNvSpPr>
            <a:spLocks/>
          </p:cNvSpPr>
          <p:nvPr/>
        </p:nvSpPr>
        <p:spPr bwMode="auto">
          <a:xfrm>
            <a:off x="4819853" y="2134014"/>
            <a:ext cx="114531" cy="3278521"/>
          </a:xfrm>
          <a:custGeom>
            <a:avLst/>
            <a:gdLst>
              <a:gd name="T0" fmla="*/ 0 w 58"/>
              <a:gd name="T1" fmla="*/ 2147483647 h 1885"/>
              <a:gd name="T2" fmla="*/ 0 w 58"/>
              <a:gd name="T3" fmla="*/ 139151929 h 1885"/>
              <a:gd name="T4" fmla="*/ 163769777 w 58"/>
              <a:gd name="T5" fmla="*/ 0 h 1885"/>
              <a:gd name="T6" fmla="*/ 163769777 w 58"/>
              <a:gd name="T7" fmla="*/ 2147483647 h 1885"/>
              <a:gd name="T8" fmla="*/ 0 w 58"/>
              <a:gd name="T9" fmla="*/ 2147483647 h 1885"/>
              <a:gd name="T10" fmla="*/ 0 60000 65536"/>
              <a:gd name="T11" fmla="*/ 0 60000 65536"/>
              <a:gd name="T12" fmla="*/ 0 60000 65536"/>
              <a:gd name="T13" fmla="*/ 0 60000 65536"/>
              <a:gd name="T14" fmla="*/ 0 60000 65536"/>
              <a:gd name="T15" fmla="*/ 0 w 58"/>
              <a:gd name="T16" fmla="*/ 0 h 1885"/>
              <a:gd name="T17" fmla="*/ 58 w 58"/>
              <a:gd name="T18" fmla="*/ 1885 h 1885"/>
            </a:gdLst>
            <a:ahLst/>
            <a:cxnLst>
              <a:cxn ang="T10">
                <a:pos x="T0" y="T1"/>
              </a:cxn>
              <a:cxn ang="T11">
                <a:pos x="T2" y="T3"/>
              </a:cxn>
              <a:cxn ang="T12">
                <a:pos x="T4" y="T5"/>
              </a:cxn>
              <a:cxn ang="T13">
                <a:pos x="T6" y="T7"/>
              </a:cxn>
              <a:cxn ang="T14">
                <a:pos x="T8" y="T9"/>
              </a:cxn>
            </a:cxnLst>
            <a:rect l="T15" t="T16" r="T17" b="T18"/>
            <a:pathLst>
              <a:path w="58" h="1885">
                <a:moveTo>
                  <a:pt x="0" y="1885"/>
                </a:moveTo>
                <a:lnTo>
                  <a:pt x="0" y="46"/>
                </a:lnTo>
                <a:lnTo>
                  <a:pt x="58" y="0"/>
                </a:lnTo>
                <a:lnTo>
                  <a:pt x="58" y="1839"/>
                </a:lnTo>
                <a:lnTo>
                  <a:pt x="0" y="1885"/>
                </a:lnTo>
                <a:close/>
              </a:path>
            </a:pathLst>
          </a:custGeom>
          <a:solidFill>
            <a:srgbClr val="92D050"/>
          </a:solidFill>
          <a:ln w="9525">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22" name="Rectangle 48"/>
          <p:cNvSpPr>
            <a:spLocks noChangeArrowheads="1"/>
          </p:cNvSpPr>
          <p:nvPr/>
        </p:nvSpPr>
        <p:spPr bwMode="auto">
          <a:xfrm>
            <a:off x="4478235" y="2214021"/>
            <a:ext cx="341618" cy="3198515"/>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endParaRPr lang="ru-RU">
              <a:solidFill>
                <a:prstClr val="black"/>
              </a:solidFill>
              <a:latin typeface="Arial" panose="020B0604020202020204" pitchFamily="34" charset="0"/>
              <a:cs typeface="Arial" panose="020B0604020202020204" pitchFamily="34" charset="0"/>
            </a:endParaRPr>
          </a:p>
        </p:txBody>
      </p:sp>
      <p:sp>
        <p:nvSpPr>
          <p:cNvPr id="123" name="Freeform 49"/>
          <p:cNvSpPr>
            <a:spLocks/>
          </p:cNvSpPr>
          <p:nvPr/>
        </p:nvSpPr>
        <p:spPr bwMode="auto">
          <a:xfrm>
            <a:off x="4478235" y="2134014"/>
            <a:ext cx="456148" cy="80006"/>
          </a:xfrm>
          <a:custGeom>
            <a:avLst/>
            <a:gdLst>
              <a:gd name="T0" fmla="*/ 488486831 w 231"/>
              <a:gd name="T1" fmla="*/ 139151313 h 46"/>
              <a:gd name="T2" fmla="*/ 652256708 w 231"/>
              <a:gd name="T3" fmla="*/ 0 h 46"/>
              <a:gd name="T4" fmla="*/ 160946919 w 231"/>
              <a:gd name="T5" fmla="*/ 0 h 46"/>
              <a:gd name="T6" fmla="*/ 0 w 231"/>
              <a:gd name="T7" fmla="*/ 139151313 h 46"/>
              <a:gd name="T8" fmla="*/ 488486831 w 231"/>
              <a:gd name="T9" fmla="*/ 139151313 h 46"/>
              <a:gd name="T10" fmla="*/ 0 60000 65536"/>
              <a:gd name="T11" fmla="*/ 0 60000 65536"/>
              <a:gd name="T12" fmla="*/ 0 60000 65536"/>
              <a:gd name="T13" fmla="*/ 0 60000 65536"/>
              <a:gd name="T14" fmla="*/ 0 60000 65536"/>
              <a:gd name="T15" fmla="*/ 0 w 231"/>
              <a:gd name="T16" fmla="*/ 0 h 46"/>
              <a:gd name="T17" fmla="*/ 231 w 231"/>
              <a:gd name="T18" fmla="*/ 46 h 46"/>
            </a:gdLst>
            <a:ahLst/>
            <a:cxnLst>
              <a:cxn ang="T10">
                <a:pos x="T0" y="T1"/>
              </a:cxn>
              <a:cxn ang="T11">
                <a:pos x="T2" y="T3"/>
              </a:cxn>
              <a:cxn ang="T12">
                <a:pos x="T4" y="T5"/>
              </a:cxn>
              <a:cxn ang="T13">
                <a:pos x="T6" y="T7"/>
              </a:cxn>
              <a:cxn ang="T14">
                <a:pos x="T8" y="T9"/>
              </a:cxn>
            </a:cxnLst>
            <a:rect l="T15" t="T16" r="T17" b="T18"/>
            <a:pathLst>
              <a:path w="231" h="46">
                <a:moveTo>
                  <a:pt x="173" y="46"/>
                </a:moveTo>
                <a:lnTo>
                  <a:pt x="231" y="0"/>
                </a:lnTo>
                <a:lnTo>
                  <a:pt x="57" y="0"/>
                </a:lnTo>
                <a:lnTo>
                  <a:pt x="0" y="46"/>
                </a:lnTo>
                <a:lnTo>
                  <a:pt x="173" y="46"/>
                </a:lnTo>
                <a:close/>
              </a:path>
            </a:pathLst>
          </a:custGeom>
          <a:solidFill>
            <a:srgbClr val="92D050"/>
          </a:solidFill>
          <a:ln w="9525">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24" name="Freeform 50"/>
          <p:cNvSpPr>
            <a:spLocks/>
          </p:cNvSpPr>
          <p:nvPr/>
        </p:nvSpPr>
        <p:spPr bwMode="auto">
          <a:xfrm>
            <a:off x="5676859" y="2968863"/>
            <a:ext cx="124404" cy="2443672"/>
          </a:xfrm>
          <a:custGeom>
            <a:avLst/>
            <a:gdLst>
              <a:gd name="T0" fmla="*/ 0 w 63"/>
              <a:gd name="T1" fmla="*/ 2147483647 h 1405"/>
              <a:gd name="T2" fmla="*/ 0 w 63"/>
              <a:gd name="T3" fmla="*/ 139151908 h 1405"/>
              <a:gd name="T4" fmla="*/ 177888498 w 63"/>
              <a:gd name="T5" fmla="*/ 0 h 1405"/>
              <a:gd name="T6" fmla="*/ 177888498 w 63"/>
              <a:gd name="T7" fmla="*/ 2147483647 h 1405"/>
              <a:gd name="T8" fmla="*/ 0 w 63"/>
              <a:gd name="T9" fmla="*/ 2147483647 h 1405"/>
              <a:gd name="T10" fmla="*/ 0 60000 65536"/>
              <a:gd name="T11" fmla="*/ 0 60000 65536"/>
              <a:gd name="T12" fmla="*/ 0 60000 65536"/>
              <a:gd name="T13" fmla="*/ 0 60000 65536"/>
              <a:gd name="T14" fmla="*/ 0 60000 65536"/>
              <a:gd name="T15" fmla="*/ 0 w 63"/>
              <a:gd name="T16" fmla="*/ 0 h 1405"/>
              <a:gd name="T17" fmla="*/ 63 w 63"/>
              <a:gd name="T18" fmla="*/ 1405 h 1405"/>
            </a:gdLst>
            <a:ahLst/>
            <a:cxnLst>
              <a:cxn ang="T10">
                <a:pos x="T0" y="T1"/>
              </a:cxn>
              <a:cxn ang="T11">
                <a:pos x="T2" y="T3"/>
              </a:cxn>
              <a:cxn ang="T12">
                <a:pos x="T4" y="T5"/>
              </a:cxn>
              <a:cxn ang="T13">
                <a:pos x="T6" y="T7"/>
              </a:cxn>
              <a:cxn ang="T14">
                <a:pos x="T8" y="T9"/>
              </a:cxn>
            </a:cxnLst>
            <a:rect l="T15" t="T16" r="T17" b="T18"/>
            <a:pathLst>
              <a:path w="63" h="1405">
                <a:moveTo>
                  <a:pt x="0" y="1405"/>
                </a:moveTo>
                <a:lnTo>
                  <a:pt x="0" y="46"/>
                </a:lnTo>
                <a:lnTo>
                  <a:pt x="63" y="0"/>
                </a:lnTo>
                <a:lnTo>
                  <a:pt x="63" y="1359"/>
                </a:lnTo>
                <a:lnTo>
                  <a:pt x="0" y="1405"/>
                </a:lnTo>
                <a:close/>
              </a:path>
            </a:pathLst>
          </a:custGeom>
          <a:solidFill>
            <a:srgbClr val="5E7072"/>
          </a:solidFill>
          <a:ln w="9525">
            <a:solidFill>
              <a:srgbClr val="000000"/>
            </a:solidFill>
            <a:prstDash val="solid"/>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25" name="Rectangle 51"/>
          <p:cNvSpPr>
            <a:spLocks noChangeArrowheads="1"/>
          </p:cNvSpPr>
          <p:nvPr/>
        </p:nvSpPr>
        <p:spPr bwMode="auto">
          <a:xfrm>
            <a:off x="5333266" y="3048870"/>
            <a:ext cx="343592" cy="2363666"/>
          </a:xfrm>
          <a:prstGeom prst="rect">
            <a:avLst/>
          </a:prstGeom>
          <a:solidFill>
            <a:srgbClr val="D2FB0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endParaRPr lang="ru-RU">
              <a:solidFill>
                <a:prstClr val="black"/>
              </a:solidFill>
              <a:latin typeface="Arial" panose="020B0604020202020204" pitchFamily="34" charset="0"/>
              <a:cs typeface="Arial" panose="020B0604020202020204" pitchFamily="34" charset="0"/>
            </a:endParaRPr>
          </a:p>
        </p:txBody>
      </p:sp>
      <p:sp>
        <p:nvSpPr>
          <p:cNvPr id="126" name="Freeform 52"/>
          <p:cNvSpPr>
            <a:spLocks/>
          </p:cNvSpPr>
          <p:nvPr/>
        </p:nvSpPr>
        <p:spPr bwMode="auto">
          <a:xfrm>
            <a:off x="5333266" y="2968863"/>
            <a:ext cx="467996" cy="80006"/>
          </a:xfrm>
          <a:custGeom>
            <a:avLst/>
            <a:gdLst>
              <a:gd name="T0" fmla="*/ 491309620 w 237"/>
              <a:gd name="T1" fmla="*/ 139151313 h 46"/>
              <a:gd name="T2" fmla="*/ 669197829 w 237"/>
              <a:gd name="T3" fmla="*/ 0 h 46"/>
              <a:gd name="T4" fmla="*/ 180711270 w 237"/>
              <a:gd name="T5" fmla="*/ 0 h 46"/>
              <a:gd name="T6" fmla="*/ 0 w 237"/>
              <a:gd name="T7" fmla="*/ 139151313 h 46"/>
              <a:gd name="T8" fmla="*/ 491309620 w 237"/>
              <a:gd name="T9" fmla="*/ 139151313 h 46"/>
              <a:gd name="T10" fmla="*/ 0 60000 65536"/>
              <a:gd name="T11" fmla="*/ 0 60000 65536"/>
              <a:gd name="T12" fmla="*/ 0 60000 65536"/>
              <a:gd name="T13" fmla="*/ 0 60000 65536"/>
              <a:gd name="T14" fmla="*/ 0 60000 65536"/>
              <a:gd name="T15" fmla="*/ 0 w 237"/>
              <a:gd name="T16" fmla="*/ 0 h 46"/>
              <a:gd name="T17" fmla="*/ 237 w 237"/>
              <a:gd name="T18" fmla="*/ 46 h 46"/>
            </a:gdLst>
            <a:ahLst/>
            <a:cxnLst>
              <a:cxn ang="T10">
                <a:pos x="T0" y="T1"/>
              </a:cxn>
              <a:cxn ang="T11">
                <a:pos x="T2" y="T3"/>
              </a:cxn>
              <a:cxn ang="T12">
                <a:pos x="T4" y="T5"/>
              </a:cxn>
              <a:cxn ang="T13">
                <a:pos x="T6" y="T7"/>
              </a:cxn>
              <a:cxn ang="T14">
                <a:pos x="T8" y="T9"/>
              </a:cxn>
            </a:cxnLst>
            <a:rect l="T15" t="T16" r="T17" b="T18"/>
            <a:pathLst>
              <a:path w="237" h="46">
                <a:moveTo>
                  <a:pt x="174" y="46"/>
                </a:moveTo>
                <a:lnTo>
                  <a:pt x="237" y="0"/>
                </a:lnTo>
                <a:lnTo>
                  <a:pt x="64" y="0"/>
                </a:lnTo>
                <a:lnTo>
                  <a:pt x="0" y="46"/>
                </a:lnTo>
                <a:lnTo>
                  <a:pt x="174" y="46"/>
                </a:lnTo>
                <a:close/>
              </a:path>
            </a:pathLst>
          </a:custGeom>
          <a:solidFill>
            <a:srgbClr val="D2FB03"/>
          </a:solidFill>
          <a:ln w="9525">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27" name="Freeform 53"/>
          <p:cNvSpPr>
            <a:spLocks/>
          </p:cNvSpPr>
          <p:nvPr/>
        </p:nvSpPr>
        <p:spPr bwMode="auto">
          <a:xfrm>
            <a:off x="6018476" y="2174018"/>
            <a:ext cx="126378" cy="3238518"/>
          </a:xfrm>
          <a:custGeom>
            <a:avLst/>
            <a:gdLst>
              <a:gd name="T0" fmla="*/ 0 w 64"/>
              <a:gd name="T1" fmla="*/ 2147483647 h 1862"/>
              <a:gd name="T2" fmla="*/ 0 w 64"/>
              <a:gd name="T3" fmla="*/ 124027261 h 1862"/>
              <a:gd name="T4" fmla="*/ 180710855 w 64"/>
              <a:gd name="T5" fmla="*/ 0 h 1862"/>
              <a:gd name="T6" fmla="*/ 180710855 w 64"/>
              <a:gd name="T7" fmla="*/ 2147483647 h 1862"/>
              <a:gd name="T8" fmla="*/ 0 w 64"/>
              <a:gd name="T9" fmla="*/ 2147483647 h 1862"/>
              <a:gd name="T10" fmla="*/ 0 60000 65536"/>
              <a:gd name="T11" fmla="*/ 0 60000 65536"/>
              <a:gd name="T12" fmla="*/ 0 60000 65536"/>
              <a:gd name="T13" fmla="*/ 0 60000 65536"/>
              <a:gd name="T14" fmla="*/ 0 60000 65536"/>
              <a:gd name="T15" fmla="*/ 0 w 64"/>
              <a:gd name="T16" fmla="*/ 0 h 1862"/>
              <a:gd name="T17" fmla="*/ 64 w 64"/>
              <a:gd name="T18" fmla="*/ 1862 h 1862"/>
            </a:gdLst>
            <a:ahLst/>
            <a:cxnLst>
              <a:cxn ang="T10">
                <a:pos x="T0" y="T1"/>
              </a:cxn>
              <a:cxn ang="T11">
                <a:pos x="T2" y="T3"/>
              </a:cxn>
              <a:cxn ang="T12">
                <a:pos x="T4" y="T5"/>
              </a:cxn>
              <a:cxn ang="T13">
                <a:pos x="T6" y="T7"/>
              </a:cxn>
              <a:cxn ang="T14">
                <a:pos x="T8" y="T9"/>
              </a:cxn>
            </a:cxnLst>
            <a:rect l="T15" t="T16" r="T17" b="T18"/>
            <a:pathLst>
              <a:path w="64" h="1862">
                <a:moveTo>
                  <a:pt x="0" y="1862"/>
                </a:moveTo>
                <a:lnTo>
                  <a:pt x="0" y="41"/>
                </a:lnTo>
                <a:lnTo>
                  <a:pt x="64" y="0"/>
                </a:lnTo>
                <a:lnTo>
                  <a:pt x="64" y="1816"/>
                </a:lnTo>
                <a:lnTo>
                  <a:pt x="0" y="1862"/>
                </a:lnTo>
                <a:close/>
              </a:path>
            </a:pathLst>
          </a:custGeom>
          <a:solidFill>
            <a:srgbClr val="522C84"/>
          </a:solidFill>
          <a:ln w="9525">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28" name="Rectangle 54"/>
          <p:cNvSpPr>
            <a:spLocks noChangeArrowheads="1"/>
          </p:cNvSpPr>
          <p:nvPr/>
        </p:nvSpPr>
        <p:spPr bwMode="auto">
          <a:xfrm>
            <a:off x="5676859" y="2245328"/>
            <a:ext cx="341618" cy="3167208"/>
          </a:xfrm>
          <a:prstGeom prst="rect">
            <a:avLst/>
          </a:prstGeom>
          <a:solidFill>
            <a:srgbClr val="522C8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endParaRPr lang="ru-RU">
              <a:solidFill>
                <a:prstClr val="black"/>
              </a:solidFill>
              <a:latin typeface="Arial" panose="020B0604020202020204" pitchFamily="34" charset="0"/>
              <a:cs typeface="Arial" panose="020B0604020202020204" pitchFamily="34" charset="0"/>
            </a:endParaRPr>
          </a:p>
        </p:txBody>
      </p:sp>
      <p:sp>
        <p:nvSpPr>
          <p:cNvPr id="129" name="Freeform 55"/>
          <p:cNvSpPr>
            <a:spLocks/>
          </p:cNvSpPr>
          <p:nvPr/>
        </p:nvSpPr>
        <p:spPr bwMode="auto">
          <a:xfrm>
            <a:off x="5676859" y="2174018"/>
            <a:ext cx="467996" cy="71310"/>
          </a:xfrm>
          <a:custGeom>
            <a:avLst/>
            <a:gdLst>
              <a:gd name="T0" fmla="*/ 488486611 w 237"/>
              <a:gd name="T1" fmla="*/ 124027230 h 41"/>
              <a:gd name="T2" fmla="*/ 669197829 w 237"/>
              <a:gd name="T3" fmla="*/ 0 h 41"/>
              <a:gd name="T4" fmla="*/ 177888261 w 237"/>
              <a:gd name="T5" fmla="*/ 0 h 41"/>
              <a:gd name="T6" fmla="*/ 0 w 237"/>
              <a:gd name="T7" fmla="*/ 124027230 h 41"/>
              <a:gd name="T8" fmla="*/ 488486611 w 237"/>
              <a:gd name="T9" fmla="*/ 124027230 h 41"/>
              <a:gd name="T10" fmla="*/ 0 60000 65536"/>
              <a:gd name="T11" fmla="*/ 0 60000 65536"/>
              <a:gd name="T12" fmla="*/ 0 60000 65536"/>
              <a:gd name="T13" fmla="*/ 0 60000 65536"/>
              <a:gd name="T14" fmla="*/ 0 60000 65536"/>
              <a:gd name="T15" fmla="*/ 0 w 237"/>
              <a:gd name="T16" fmla="*/ 0 h 41"/>
              <a:gd name="T17" fmla="*/ 237 w 237"/>
              <a:gd name="T18" fmla="*/ 41 h 41"/>
            </a:gdLst>
            <a:ahLst/>
            <a:cxnLst>
              <a:cxn ang="T10">
                <a:pos x="T0" y="T1"/>
              </a:cxn>
              <a:cxn ang="T11">
                <a:pos x="T2" y="T3"/>
              </a:cxn>
              <a:cxn ang="T12">
                <a:pos x="T4" y="T5"/>
              </a:cxn>
              <a:cxn ang="T13">
                <a:pos x="T6" y="T7"/>
              </a:cxn>
              <a:cxn ang="T14">
                <a:pos x="T8" y="T9"/>
              </a:cxn>
            </a:cxnLst>
            <a:rect l="T15" t="T16" r="T17" b="T18"/>
            <a:pathLst>
              <a:path w="237" h="41">
                <a:moveTo>
                  <a:pt x="173" y="41"/>
                </a:moveTo>
                <a:lnTo>
                  <a:pt x="237" y="0"/>
                </a:lnTo>
                <a:lnTo>
                  <a:pt x="63" y="0"/>
                </a:lnTo>
                <a:lnTo>
                  <a:pt x="0" y="41"/>
                </a:lnTo>
                <a:lnTo>
                  <a:pt x="173" y="41"/>
                </a:lnTo>
                <a:close/>
              </a:path>
            </a:pathLst>
          </a:custGeom>
          <a:solidFill>
            <a:srgbClr val="522C84"/>
          </a:solidFill>
          <a:ln w="9525">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30" name="Line 56"/>
          <p:cNvSpPr>
            <a:spLocks noChangeShapeType="1"/>
          </p:cNvSpPr>
          <p:nvPr/>
        </p:nvSpPr>
        <p:spPr bwMode="auto">
          <a:xfrm flipV="1">
            <a:off x="1988178" y="2214021"/>
            <a:ext cx="0" cy="3198515"/>
          </a:xfrm>
          <a:prstGeom prst="line">
            <a:avLst/>
          </a:prstGeom>
          <a:noFill/>
          <a:ln w="9525">
            <a:solidFill>
              <a:srgbClr val="FFFFFF"/>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31" name="Line 57"/>
          <p:cNvSpPr>
            <a:spLocks noChangeShapeType="1"/>
          </p:cNvSpPr>
          <p:nvPr/>
        </p:nvSpPr>
        <p:spPr bwMode="auto">
          <a:xfrm flipH="1">
            <a:off x="1921039" y="5412536"/>
            <a:ext cx="67138" cy="0"/>
          </a:xfrm>
          <a:prstGeom prst="line">
            <a:avLst/>
          </a:prstGeom>
          <a:noFill/>
          <a:ln w="9525">
            <a:solidFill>
              <a:srgbClr val="FFFFFF"/>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32" name="Line 58"/>
          <p:cNvSpPr>
            <a:spLocks noChangeShapeType="1"/>
          </p:cNvSpPr>
          <p:nvPr/>
        </p:nvSpPr>
        <p:spPr bwMode="auto">
          <a:xfrm flipH="1">
            <a:off x="1921039" y="5090771"/>
            <a:ext cx="67138" cy="0"/>
          </a:xfrm>
          <a:prstGeom prst="line">
            <a:avLst/>
          </a:prstGeom>
          <a:noFill/>
          <a:ln w="9525">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33" name="Line 59"/>
          <p:cNvSpPr>
            <a:spLocks noChangeShapeType="1"/>
          </p:cNvSpPr>
          <p:nvPr/>
        </p:nvSpPr>
        <p:spPr bwMode="auto">
          <a:xfrm flipH="1">
            <a:off x="1921039" y="4769006"/>
            <a:ext cx="67138" cy="0"/>
          </a:xfrm>
          <a:prstGeom prst="line">
            <a:avLst/>
          </a:prstGeom>
          <a:noFill/>
          <a:ln w="9525">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34" name="Line 60"/>
          <p:cNvSpPr>
            <a:spLocks noChangeShapeType="1"/>
          </p:cNvSpPr>
          <p:nvPr/>
        </p:nvSpPr>
        <p:spPr bwMode="auto">
          <a:xfrm flipH="1">
            <a:off x="1921039" y="4447242"/>
            <a:ext cx="67138" cy="0"/>
          </a:xfrm>
          <a:prstGeom prst="line">
            <a:avLst/>
          </a:prstGeom>
          <a:noFill/>
          <a:ln w="9525">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35" name="Line 61"/>
          <p:cNvSpPr>
            <a:spLocks noChangeShapeType="1"/>
          </p:cNvSpPr>
          <p:nvPr/>
        </p:nvSpPr>
        <p:spPr bwMode="auto">
          <a:xfrm flipH="1">
            <a:off x="1921039" y="4135913"/>
            <a:ext cx="67138" cy="0"/>
          </a:xfrm>
          <a:prstGeom prst="line">
            <a:avLst/>
          </a:prstGeom>
          <a:noFill/>
          <a:ln w="9525">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36" name="Line 62"/>
          <p:cNvSpPr>
            <a:spLocks noChangeShapeType="1"/>
          </p:cNvSpPr>
          <p:nvPr/>
        </p:nvSpPr>
        <p:spPr bwMode="auto">
          <a:xfrm flipH="1">
            <a:off x="1921039" y="3814148"/>
            <a:ext cx="67138" cy="0"/>
          </a:xfrm>
          <a:prstGeom prst="line">
            <a:avLst/>
          </a:prstGeom>
          <a:noFill/>
          <a:ln w="9525">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37" name="Line 63"/>
          <p:cNvSpPr>
            <a:spLocks noChangeShapeType="1"/>
          </p:cNvSpPr>
          <p:nvPr/>
        </p:nvSpPr>
        <p:spPr bwMode="auto">
          <a:xfrm flipH="1">
            <a:off x="1921039" y="3492383"/>
            <a:ext cx="67138" cy="0"/>
          </a:xfrm>
          <a:prstGeom prst="line">
            <a:avLst/>
          </a:prstGeom>
          <a:noFill/>
          <a:ln w="9525">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38" name="Line 64"/>
          <p:cNvSpPr>
            <a:spLocks noChangeShapeType="1"/>
          </p:cNvSpPr>
          <p:nvPr/>
        </p:nvSpPr>
        <p:spPr bwMode="auto">
          <a:xfrm flipH="1">
            <a:off x="1921039" y="3170619"/>
            <a:ext cx="67138" cy="0"/>
          </a:xfrm>
          <a:prstGeom prst="line">
            <a:avLst/>
          </a:prstGeom>
          <a:noFill/>
          <a:ln w="9525">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39" name="Line 65"/>
          <p:cNvSpPr>
            <a:spLocks noChangeShapeType="1"/>
          </p:cNvSpPr>
          <p:nvPr/>
        </p:nvSpPr>
        <p:spPr bwMode="auto">
          <a:xfrm flipH="1">
            <a:off x="1921039" y="2857550"/>
            <a:ext cx="67138" cy="0"/>
          </a:xfrm>
          <a:prstGeom prst="line">
            <a:avLst/>
          </a:prstGeom>
          <a:noFill/>
          <a:ln w="9525">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40" name="Line 66"/>
          <p:cNvSpPr>
            <a:spLocks noChangeShapeType="1"/>
          </p:cNvSpPr>
          <p:nvPr/>
        </p:nvSpPr>
        <p:spPr bwMode="auto">
          <a:xfrm flipH="1">
            <a:off x="1921039" y="2535785"/>
            <a:ext cx="67138" cy="0"/>
          </a:xfrm>
          <a:prstGeom prst="line">
            <a:avLst/>
          </a:prstGeom>
          <a:noFill/>
          <a:ln w="9525">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41" name="Line 67"/>
          <p:cNvSpPr>
            <a:spLocks noChangeShapeType="1"/>
          </p:cNvSpPr>
          <p:nvPr/>
        </p:nvSpPr>
        <p:spPr bwMode="auto">
          <a:xfrm flipH="1">
            <a:off x="1921039" y="2214021"/>
            <a:ext cx="67138" cy="0"/>
          </a:xfrm>
          <a:prstGeom prst="line">
            <a:avLst/>
          </a:prstGeom>
          <a:noFill/>
          <a:ln w="9525">
            <a:solidFill>
              <a:schemeClr val="tx1"/>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42" name="Rectangle 68"/>
          <p:cNvSpPr>
            <a:spLocks noChangeArrowheads="1"/>
          </p:cNvSpPr>
          <p:nvPr/>
        </p:nvSpPr>
        <p:spPr bwMode="auto">
          <a:xfrm>
            <a:off x="1726263" y="5271655"/>
            <a:ext cx="113814" cy="246221"/>
          </a:xfrm>
          <a:prstGeom prst="rect">
            <a:avLst/>
          </a:prstGeom>
          <a:noFill/>
          <a:ln w="9525">
            <a:noFill/>
            <a:miter lim="800000"/>
            <a:headEnd/>
            <a:tailEnd/>
          </a:ln>
        </p:spPr>
        <p:txBody>
          <a:bodyPr wrap="none" lIns="0" tIns="0" rIns="0" bIns="0">
            <a:spAutoFit/>
          </a:bodyPr>
          <a:lstStyle/>
          <a:p>
            <a:pPr algn="r"/>
            <a:r>
              <a:rPr lang="en-US" sz="1600" b="1">
                <a:solidFill>
                  <a:prstClr val="black"/>
                </a:solidFill>
                <a:latin typeface="Arial" panose="020B0604020202020204" pitchFamily="34" charset="0"/>
                <a:cs typeface="Arial" panose="020B0604020202020204" pitchFamily="34" charset="0"/>
              </a:rPr>
              <a:t>0</a:t>
            </a:r>
          </a:p>
        </p:txBody>
      </p:sp>
      <p:sp>
        <p:nvSpPr>
          <p:cNvPr id="143" name="Rectangle 69"/>
          <p:cNvSpPr>
            <a:spLocks noChangeArrowheads="1"/>
          </p:cNvSpPr>
          <p:nvPr/>
        </p:nvSpPr>
        <p:spPr bwMode="auto">
          <a:xfrm>
            <a:off x="1614427" y="4949890"/>
            <a:ext cx="227626" cy="246221"/>
          </a:xfrm>
          <a:prstGeom prst="rect">
            <a:avLst/>
          </a:prstGeom>
          <a:noFill/>
          <a:ln w="9525">
            <a:noFill/>
            <a:miter lim="800000"/>
            <a:headEnd/>
            <a:tailEnd/>
          </a:ln>
        </p:spPr>
        <p:txBody>
          <a:bodyPr wrap="none" lIns="0" tIns="0" rIns="0" bIns="0">
            <a:spAutoFit/>
          </a:bodyPr>
          <a:lstStyle/>
          <a:p>
            <a:pPr algn="r"/>
            <a:r>
              <a:rPr lang="en-US" sz="1600" b="1">
                <a:solidFill>
                  <a:prstClr val="black"/>
                </a:solidFill>
                <a:latin typeface="Arial" panose="020B0604020202020204" pitchFamily="34" charset="0"/>
                <a:cs typeface="Arial" panose="020B0604020202020204" pitchFamily="34" charset="0"/>
              </a:rPr>
              <a:t>10</a:t>
            </a:r>
          </a:p>
        </p:txBody>
      </p:sp>
      <p:sp>
        <p:nvSpPr>
          <p:cNvPr id="144" name="Rectangle 70"/>
          <p:cNvSpPr>
            <a:spLocks noChangeArrowheads="1"/>
          </p:cNvSpPr>
          <p:nvPr/>
        </p:nvSpPr>
        <p:spPr bwMode="auto">
          <a:xfrm>
            <a:off x="1614427" y="4628126"/>
            <a:ext cx="227626" cy="246221"/>
          </a:xfrm>
          <a:prstGeom prst="rect">
            <a:avLst/>
          </a:prstGeom>
          <a:noFill/>
          <a:ln w="9525">
            <a:noFill/>
            <a:miter lim="800000"/>
            <a:headEnd/>
            <a:tailEnd/>
          </a:ln>
        </p:spPr>
        <p:txBody>
          <a:bodyPr wrap="none" lIns="0" tIns="0" rIns="0" bIns="0">
            <a:spAutoFit/>
          </a:bodyPr>
          <a:lstStyle/>
          <a:p>
            <a:pPr algn="r"/>
            <a:r>
              <a:rPr lang="en-US" sz="1600" b="1">
                <a:solidFill>
                  <a:prstClr val="black"/>
                </a:solidFill>
                <a:latin typeface="Arial" panose="020B0604020202020204" pitchFamily="34" charset="0"/>
                <a:cs typeface="Arial" panose="020B0604020202020204" pitchFamily="34" charset="0"/>
              </a:rPr>
              <a:t>20</a:t>
            </a:r>
          </a:p>
        </p:txBody>
      </p:sp>
      <p:sp>
        <p:nvSpPr>
          <p:cNvPr id="145" name="Rectangle 71"/>
          <p:cNvSpPr>
            <a:spLocks noChangeArrowheads="1"/>
          </p:cNvSpPr>
          <p:nvPr/>
        </p:nvSpPr>
        <p:spPr bwMode="auto">
          <a:xfrm>
            <a:off x="1614427" y="4304622"/>
            <a:ext cx="227626" cy="246221"/>
          </a:xfrm>
          <a:prstGeom prst="rect">
            <a:avLst/>
          </a:prstGeom>
          <a:noFill/>
          <a:ln w="9525">
            <a:noFill/>
            <a:miter lim="800000"/>
            <a:headEnd/>
            <a:tailEnd/>
          </a:ln>
        </p:spPr>
        <p:txBody>
          <a:bodyPr wrap="none" lIns="0" tIns="0" rIns="0" bIns="0">
            <a:spAutoFit/>
          </a:bodyPr>
          <a:lstStyle/>
          <a:p>
            <a:pPr algn="r"/>
            <a:r>
              <a:rPr lang="en-US" sz="1600" b="1">
                <a:solidFill>
                  <a:prstClr val="black"/>
                </a:solidFill>
                <a:latin typeface="Arial" panose="020B0604020202020204" pitchFamily="34" charset="0"/>
                <a:cs typeface="Arial" panose="020B0604020202020204" pitchFamily="34" charset="0"/>
              </a:rPr>
              <a:t>30</a:t>
            </a:r>
          </a:p>
        </p:txBody>
      </p:sp>
      <p:sp>
        <p:nvSpPr>
          <p:cNvPr id="146" name="Rectangle 72"/>
          <p:cNvSpPr>
            <a:spLocks noChangeArrowheads="1"/>
          </p:cNvSpPr>
          <p:nvPr/>
        </p:nvSpPr>
        <p:spPr bwMode="auto">
          <a:xfrm>
            <a:off x="1614427" y="3995032"/>
            <a:ext cx="227626" cy="246221"/>
          </a:xfrm>
          <a:prstGeom prst="rect">
            <a:avLst/>
          </a:prstGeom>
          <a:noFill/>
          <a:ln w="9525">
            <a:noFill/>
            <a:miter lim="800000"/>
            <a:headEnd/>
            <a:tailEnd/>
          </a:ln>
        </p:spPr>
        <p:txBody>
          <a:bodyPr wrap="none" lIns="0" tIns="0" rIns="0" bIns="0">
            <a:spAutoFit/>
          </a:bodyPr>
          <a:lstStyle/>
          <a:p>
            <a:pPr algn="r"/>
            <a:r>
              <a:rPr lang="en-US" sz="1600" b="1">
                <a:solidFill>
                  <a:prstClr val="black"/>
                </a:solidFill>
                <a:latin typeface="Arial" panose="020B0604020202020204" pitchFamily="34" charset="0"/>
                <a:cs typeface="Arial" panose="020B0604020202020204" pitchFamily="34" charset="0"/>
              </a:rPr>
              <a:t>40</a:t>
            </a:r>
          </a:p>
        </p:txBody>
      </p:sp>
      <p:sp>
        <p:nvSpPr>
          <p:cNvPr id="147" name="Rectangle 73"/>
          <p:cNvSpPr>
            <a:spLocks noChangeArrowheads="1"/>
          </p:cNvSpPr>
          <p:nvPr/>
        </p:nvSpPr>
        <p:spPr bwMode="auto">
          <a:xfrm>
            <a:off x="1614427" y="3673267"/>
            <a:ext cx="227626" cy="246221"/>
          </a:xfrm>
          <a:prstGeom prst="rect">
            <a:avLst/>
          </a:prstGeom>
          <a:noFill/>
          <a:ln w="9525">
            <a:noFill/>
            <a:miter lim="800000"/>
            <a:headEnd/>
            <a:tailEnd/>
          </a:ln>
        </p:spPr>
        <p:txBody>
          <a:bodyPr wrap="none" lIns="0" tIns="0" rIns="0" bIns="0">
            <a:spAutoFit/>
          </a:bodyPr>
          <a:lstStyle/>
          <a:p>
            <a:pPr algn="r"/>
            <a:r>
              <a:rPr lang="en-US" sz="1600" b="1">
                <a:solidFill>
                  <a:prstClr val="black"/>
                </a:solidFill>
                <a:latin typeface="Arial" panose="020B0604020202020204" pitchFamily="34" charset="0"/>
                <a:cs typeface="Arial" panose="020B0604020202020204" pitchFamily="34" charset="0"/>
              </a:rPr>
              <a:t>50</a:t>
            </a:r>
          </a:p>
        </p:txBody>
      </p:sp>
      <p:sp>
        <p:nvSpPr>
          <p:cNvPr id="148" name="Rectangle 74"/>
          <p:cNvSpPr>
            <a:spLocks noChangeArrowheads="1"/>
          </p:cNvSpPr>
          <p:nvPr/>
        </p:nvSpPr>
        <p:spPr bwMode="auto">
          <a:xfrm>
            <a:off x="1614427" y="3351502"/>
            <a:ext cx="227626" cy="246221"/>
          </a:xfrm>
          <a:prstGeom prst="rect">
            <a:avLst/>
          </a:prstGeom>
          <a:noFill/>
          <a:ln w="9525">
            <a:noFill/>
            <a:miter lim="800000"/>
            <a:headEnd/>
            <a:tailEnd/>
          </a:ln>
        </p:spPr>
        <p:txBody>
          <a:bodyPr wrap="none" lIns="0" tIns="0" rIns="0" bIns="0">
            <a:spAutoFit/>
          </a:bodyPr>
          <a:lstStyle/>
          <a:p>
            <a:pPr algn="r"/>
            <a:r>
              <a:rPr lang="en-US" sz="1600" b="1">
                <a:solidFill>
                  <a:prstClr val="black"/>
                </a:solidFill>
                <a:latin typeface="Arial" panose="020B0604020202020204" pitchFamily="34" charset="0"/>
                <a:cs typeface="Arial" panose="020B0604020202020204" pitchFamily="34" charset="0"/>
              </a:rPr>
              <a:t>60</a:t>
            </a:r>
          </a:p>
        </p:txBody>
      </p:sp>
      <p:sp>
        <p:nvSpPr>
          <p:cNvPr id="149" name="Rectangle 75"/>
          <p:cNvSpPr>
            <a:spLocks noChangeArrowheads="1"/>
          </p:cNvSpPr>
          <p:nvPr/>
        </p:nvSpPr>
        <p:spPr bwMode="auto">
          <a:xfrm>
            <a:off x="1614427" y="3029738"/>
            <a:ext cx="227626" cy="246221"/>
          </a:xfrm>
          <a:prstGeom prst="rect">
            <a:avLst/>
          </a:prstGeom>
          <a:noFill/>
          <a:ln w="9525">
            <a:noFill/>
            <a:miter lim="800000"/>
            <a:headEnd/>
            <a:tailEnd/>
          </a:ln>
        </p:spPr>
        <p:txBody>
          <a:bodyPr wrap="none" lIns="0" tIns="0" rIns="0" bIns="0">
            <a:spAutoFit/>
          </a:bodyPr>
          <a:lstStyle/>
          <a:p>
            <a:pPr algn="r"/>
            <a:r>
              <a:rPr lang="en-US" sz="1600" b="1">
                <a:solidFill>
                  <a:prstClr val="black"/>
                </a:solidFill>
                <a:latin typeface="Arial" panose="020B0604020202020204" pitchFamily="34" charset="0"/>
                <a:cs typeface="Arial" panose="020B0604020202020204" pitchFamily="34" charset="0"/>
              </a:rPr>
              <a:t>70</a:t>
            </a:r>
          </a:p>
        </p:txBody>
      </p:sp>
      <p:sp>
        <p:nvSpPr>
          <p:cNvPr id="150" name="Rectangle 76"/>
          <p:cNvSpPr>
            <a:spLocks noChangeArrowheads="1"/>
          </p:cNvSpPr>
          <p:nvPr/>
        </p:nvSpPr>
        <p:spPr bwMode="auto">
          <a:xfrm>
            <a:off x="1614427" y="2716669"/>
            <a:ext cx="227626" cy="246221"/>
          </a:xfrm>
          <a:prstGeom prst="rect">
            <a:avLst/>
          </a:prstGeom>
          <a:noFill/>
          <a:ln w="9525">
            <a:noFill/>
            <a:miter lim="800000"/>
            <a:headEnd/>
            <a:tailEnd/>
          </a:ln>
        </p:spPr>
        <p:txBody>
          <a:bodyPr wrap="none" lIns="0" tIns="0" rIns="0" bIns="0">
            <a:spAutoFit/>
          </a:bodyPr>
          <a:lstStyle/>
          <a:p>
            <a:pPr algn="r"/>
            <a:r>
              <a:rPr lang="en-US" sz="1600" b="1">
                <a:solidFill>
                  <a:prstClr val="black"/>
                </a:solidFill>
                <a:latin typeface="Arial" panose="020B0604020202020204" pitchFamily="34" charset="0"/>
                <a:cs typeface="Arial" panose="020B0604020202020204" pitchFamily="34" charset="0"/>
              </a:rPr>
              <a:t>80</a:t>
            </a:r>
          </a:p>
        </p:txBody>
      </p:sp>
      <p:sp>
        <p:nvSpPr>
          <p:cNvPr id="151" name="Rectangle 77"/>
          <p:cNvSpPr>
            <a:spLocks noChangeArrowheads="1"/>
          </p:cNvSpPr>
          <p:nvPr/>
        </p:nvSpPr>
        <p:spPr bwMode="auto">
          <a:xfrm>
            <a:off x="1614427" y="2393165"/>
            <a:ext cx="227626" cy="246221"/>
          </a:xfrm>
          <a:prstGeom prst="rect">
            <a:avLst/>
          </a:prstGeom>
          <a:noFill/>
          <a:ln w="9525">
            <a:noFill/>
            <a:miter lim="800000"/>
            <a:headEnd/>
            <a:tailEnd/>
          </a:ln>
        </p:spPr>
        <p:txBody>
          <a:bodyPr wrap="none" lIns="0" tIns="0" rIns="0" bIns="0">
            <a:spAutoFit/>
          </a:bodyPr>
          <a:lstStyle/>
          <a:p>
            <a:pPr algn="r"/>
            <a:r>
              <a:rPr lang="en-US" sz="1600" b="1">
                <a:solidFill>
                  <a:prstClr val="black"/>
                </a:solidFill>
                <a:latin typeface="Arial" panose="020B0604020202020204" pitchFamily="34" charset="0"/>
                <a:cs typeface="Arial" panose="020B0604020202020204" pitchFamily="34" charset="0"/>
              </a:rPr>
              <a:t>90</a:t>
            </a:r>
          </a:p>
        </p:txBody>
      </p:sp>
      <p:sp>
        <p:nvSpPr>
          <p:cNvPr id="152" name="Rectangle 78"/>
          <p:cNvSpPr>
            <a:spLocks noChangeArrowheads="1"/>
          </p:cNvSpPr>
          <p:nvPr/>
        </p:nvSpPr>
        <p:spPr bwMode="auto">
          <a:xfrm>
            <a:off x="1502587" y="2073140"/>
            <a:ext cx="341440" cy="246221"/>
          </a:xfrm>
          <a:prstGeom prst="rect">
            <a:avLst/>
          </a:prstGeom>
          <a:noFill/>
          <a:ln w="9525">
            <a:noFill/>
            <a:miter lim="800000"/>
            <a:headEnd/>
            <a:tailEnd/>
          </a:ln>
        </p:spPr>
        <p:txBody>
          <a:bodyPr wrap="none" lIns="0" tIns="0" rIns="0" bIns="0">
            <a:spAutoFit/>
          </a:bodyPr>
          <a:lstStyle/>
          <a:p>
            <a:pPr algn="r"/>
            <a:r>
              <a:rPr lang="en-US" sz="1600" b="1">
                <a:solidFill>
                  <a:prstClr val="black"/>
                </a:solidFill>
                <a:latin typeface="Arial" panose="020B0604020202020204" pitchFamily="34" charset="0"/>
                <a:cs typeface="Arial" panose="020B0604020202020204" pitchFamily="34" charset="0"/>
              </a:rPr>
              <a:t>100</a:t>
            </a:r>
          </a:p>
        </p:txBody>
      </p:sp>
      <p:sp>
        <p:nvSpPr>
          <p:cNvPr id="153" name="Rectangle 79"/>
          <p:cNvSpPr>
            <a:spLocks noChangeArrowheads="1"/>
          </p:cNvSpPr>
          <p:nvPr/>
        </p:nvSpPr>
        <p:spPr bwMode="auto">
          <a:xfrm rot="16200000">
            <a:off x="-381834" y="3681735"/>
            <a:ext cx="3203733" cy="276999"/>
          </a:xfrm>
          <a:prstGeom prst="rect">
            <a:avLst/>
          </a:prstGeom>
          <a:noFill/>
          <a:ln w="9525">
            <a:noFill/>
            <a:miter lim="800000"/>
            <a:headEnd/>
            <a:tailEnd/>
          </a:ln>
        </p:spPr>
        <p:txBody>
          <a:bodyPr lIns="0" tIns="0" rIns="0" bIns="0">
            <a:spAutoFit/>
          </a:bodyPr>
          <a:lstStyle/>
          <a:p>
            <a:pPr algn="ctr"/>
            <a:endParaRPr lang="ru-RU" sz="1800" b="1">
              <a:solidFill>
                <a:prstClr val="black"/>
              </a:solidFill>
              <a:latin typeface="Arial" panose="020B0604020202020204" pitchFamily="34" charset="0"/>
              <a:cs typeface="Arial" panose="020B0604020202020204" pitchFamily="34" charset="0"/>
            </a:endParaRPr>
          </a:p>
        </p:txBody>
      </p:sp>
      <p:sp>
        <p:nvSpPr>
          <p:cNvPr id="154" name="Line 80"/>
          <p:cNvSpPr>
            <a:spLocks noChangeShapeType="1"/>
          </p:cNvSpPr>
          <p:nvPr/>
        </p:nvSpPr>
        <p:spPr bwMode="auto">
          <a:xfrm>
            <a:off x="1988178" y="5412536"/>
            <a:ext cx="4634546" cy="0"/>
          </a:xfrm>
          <a:prstGeom prst="line">
            <a:avLst/>
          </a:prstGeom>
          <a:noFill/>
          <a:ln w="9525">
            <a:solidFill>
              <a:srgbClr val="FFFFFF"/>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55" name="Line 81"/>
          <p:cNvSpPr>
            <a:spLocks noChangeShapeType="1"/>
          </p:cNvSpPr>
          <p:nvPr/>
        </p:nvSpPr>
        <p:spPr bwMode="auto">
          <a:xfrm>
            <a:off x="1988178" y="5412536"/>
            <a:ext cx="0" cy="59135"/>
          </a:xfrm>
          <a:prstGeom prst="line">
            <a:avLst/>
          </a:prstGeom>
          <a:noFill/>
          <a:ln w="9525">
            <a:solidFill>
              <a:srgbClr val="FFFFFF"/>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56" name="Line 82"/>
          <p:cNvSpPr>
            <a:spLocks noChangeShapeType="1"/>
          </p:cNvSpPr>
          <p:nvPr/>
        </p:nvSpPr>
        <p:spPr bwMode="auto">
          <a:xfrm>
            <a:off x="3530394" y="5412536"/>
            <a:ext cx="0" cy="59135"/>
          </a:xfrm>
          <a:prstGeom prst="line">
            <a:avLst/>
          </a:prstGeom>
          <a:noFill/>
          <a:ln w="9525">
            <a:solidFill>
              <a:srgbClr val="FFFFFF"/>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57" name="Line 83"/>
          <p:cNvSpPr>
            <a:spLocks noChangeShapeType="1"/>
          </p:cNvSpPr>
          <p:nvPr/>
        </p:nvSpPr>
        <p:spPr bwMode="auto">
          <a:xfrm>
            <a:off x="5082483" y="5412536"/>
            <a:ext cx="0" cy="59135"/>
          </a:xfrm>
          <a:prstGeom prst="line">
            <a:avLst/>
          </a:prstGeom>
          <a:noFill/>
          <a:ln w="9525">
            <a:solidFill>
              <a:srgbClr val="FFFFFF"/>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58" name="Line 84"/>
          <p:cNvSpPr>
            <a:spLocks noChangeShapeType="1"/>
          </p:cNvSpPr>
          <p:nvPr/>
        </p:nvSpPr>
        <p:spPr bwMode="auto">
          <a:xfrm>
            <a:off x="6622724" y="5412536"/>
            <a:ext cx="0" cy="59135"/>
          </a:xfrm>
          <a:prstGeom prst="line">
            <a:avLst/>
          </a:prstGeom>
          <a:noFill/>
          <a:ln w="9525">
            <a:solidFill>
              <a:srgbClr val="FFFFFF"/>
            </a:solidFill>
            <a:round/>
            <a:headEnd/>
            <a:tailEn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59" name="Rectangle 85"/>
          <p:cNvSpPr>
            <a:spLocks noChangeArrowheads="1"/>
          </p:cNvSpPr>
          <p:nvPr/>
        </p:nvSpPr>
        <p:spPr bwMode="auto">
          <a:xfrm>
            <a:off x="1940985" y="5467127"/>
            <a:ext cx="1552089" cy="799438"/>
          </a:xfrm>
          <a:prstGeom prst="rect">
            <a:avLst/>
          </a:prstGeom>
          <a:noFill/>
          <a:ln w="9525">
            <a:noFill/>
            <a:miter lim="800000"/>
            <a:headEnd/>
            <a:tailEnd/>
          </a:ln>
        </p:spPr>
        <p:txBody>
          <a:bodyPr lIns="0" tIns="0" rIns="0" bIns="0" anchor="b"/>
          <a:lstStyle/>
          <a:p>
            <a:pPr algn="ctr">
              <a:lnSpc>
                <a:spcPts val="1600"/>
              </a:lnSpc>
            </a:pPr>
            <a:r>
              <a:rPr lang="en-US" sz="1800" b="1" dirty="0">
                <a:solidFill>
                  <a:prstClr val="black"/>
                </a:solidFill>
                <a:latin typeface="Arial" panose="020B0604020202020204" pitchFamily="34" charset="0"/>
                <a:cs typeface="Arial" panose="020B0604020202020204" pitchFamily="34" charset="0"/>
              </a:rPr>
              <a:t>1</a:t>
            </a:r>
          </a:p>
          <a:p>
            <a:pPr algn="ctr">
              <a:lnSpc>
                <a:spcPts val="1600"/>
              </a:lnSpc>
            </a:pPr>
            <a:r>
              <a:rPr lang="ru-RU" sz="1400" dirty="0">
                <a:solidFill>
                  <a:prstClr val="black"/>
                </a:solidFill>
                <a:latin typeface="Arial" panose="020B0604020202020204" pitchFamily="34" charset="0"/>
                <a:cs typeface="Arial" panose="020B0604020202020204" pitchFamily="34" charset="0"/>
              </a:rPr>
              <a:t>п</a:t>
            </a:r>
            <a:r>
              <a:rPr lang="ru-RU" sz="1400" dirty="0" smtClean="0">
                <a:solidFill>
                  <a:prstClr val="black"/>
                </a:solidFill>
                <a:latin typeface="Arial" panose="020B0604020202020204" pitchFamily="34" charset="0"/>
                <a:cs typeface="Arial" panose="020B0604020202020204" pitchFamily="34" charset="0"/>
              </a:rPr>
              <a:t>осле </a:t>
            </a:r>
            <a:r>
              <a:rPr lang="ru-RU" sz="1400" dirty="0">
                <a:solidFill>
                  <a:prstClr val="black"/>
                </a:solidFill>
                <a:latin typeface="Arial" panose="020B0604020202020204" pitchFamily="34" charset="0"/>
                <a:cs typeface="Arial" panose="020B0604020202020204" pitchFamily="34" charset="0"/>
              </a:rPr>
              <a:t>1-го эпизода ротавирусной инфекции</a:t>
            </a:r>
            <a:endParaRPr lang="en-US" sz="1200" dirty="0">
              <a:solidFill>
                <a:prstClr val="black"/>
              </a:solidFill>
              <a:latin typeface="Arial" panose="020B0604020202020204" pitchFamily="34" charset="0"/>
              <a:cs typeface="Arial" panose="020B0604020202020204" pitchFamily="34" charset="0"/>
            </a:endParaRPr>
          </a:p>
        </p:txBody>
      </p:sp>
      <p:sp>
        <p:nvSpPr>
          <p:cNvPr id="160" name="Rectangle 86"/>
          <p:cNvSpPr>
            <a:spLocks noChangeArrowheads="1"/>
          </p:cNvSpPr>
          <p:nvPr/>
        </p:nvSpPr>
        <p:spPr bwMode="auto">
          <a:xfrm>
            <a:off x="3530394" y="5497103"/>
            <a:ext cx="1552089" cy="799438"/>
          </a:xfrm>
          <a:prstGeom prst="rect">
            <a:avLst/>
          </a:prstGeom>
          <a:noFill/>
          <a:ln w="9525">
            <a:noFill/>
            <a:miter lim="800000"/>
            <a:headEnd/>
            <a:tailEnd/>
          </a:ln>
        </p:spPr>
        <p:txBody>
          <a:bodyPr lIns="0" tIns="0" rIns="0" bIns="0" anchor="b"/>
          <a:lstStyle/>
          <a:p>
            <a:pPr algn="ctr">
              <a:lnSpc>
                <a:spcPts val="1600"/>
              </a:lnSpc>
            </a:pPr>
            <a:r>
              <a:rPr lang="en-US" sz="1800" b="1" dirty="0">
                <a:solidFill>
                  <a:prstClr val="black"/>
                </a:solidFill>
                <a:latin typeface="Arial" panose="020B0604020202020204" pitchFamily="34" charset="0"/>
                <a:cs typeface="Arial" panose="020B0604020202020204" pitchFamily="34" charset="0"/>
              </a:rPr>
              <a:t>2</a:t>
            </a:r>
          </a:p>
          <a:p>
            <a:pPr algn="ctr">
              <a:lnSpc>
                <a:spcPts val="1600"/>
              </a:lnSpc>
            </a:pPr>
            <a:r>
              <a:rPr lang="ru-RU" sz="1400" dirty="0">
                <a:solidFill>
                  <a:prstClr val="black"/>
                </a:solidFill>
                <a:latin typeface="Arial" panose="020B0604020202020204" pitchFamily="34" charset="0"/>
                <a:cs typeface="Arial" panose="020B0604020202020204" pitchFamily="34" charset="0"/>
              </a:rPr>
              <a:t>п</a:t>
            </a:r>
            <a:r>
              <a:rPr lang="ru-RU" sz="1400" dirty="0" smtClean="0">
                <a:solidFill>
                  <a:prstClr val="black"/>
                </a:solidFill>
                <a:latin typeface="Arial" panose="020B0604020202020204" pitchFamily="34" charset="0"/>
                <a:cs typeface="Arial" panose="020B0604020202020204" pitchFamily="34" charset="0"/>
              </a:rPr>
              <a:t>осле </a:t>
            </a:r>
            <a:r>
              <a:rPr lang="ru-RU" sz="1400" dirty="0">
                <a:solidFill>
                  <a:prstClr val="black"/>
                </a:solidFill>
                <a:latin typeface="Arial" panose="020B0604020202020204" pitchFamily="34" charset="0"/>
                <a:cs typeface="Arial" panose="020B0604020202020204" pitchFamily="34" charset="0"/>
              </a:rPr>
              <a:t>2-го эпизода ротавирусной инфекции</a:t>
            </a:r>
            <a:endParaRPr lang="en-US" sz="1200" dirty="0">
              <a:solidFill>
                <a:prstClr val="black"/>
              </a:solidFill>
              <a:latin typeface="Arial" panose="020B0604020202020204" pitchFamily="34" charset="0"/>
              <a:cs typeface="Arial" panose="020B0604020202020204" pitchFamily="34" charset="0"/>
            </a:endParaRPr>
          </a:p>
        </p:txBody>
      </p:sp>
      <p:sp>
        <p:nvSpPr>
          <p:cNvPr id="161" name="Rectangle 87"/>
          <p:cNvSpPr>
            <a:spLocks noChangeArrowheads="1"/>
          </p:cNvSpPr>
          <p:nvPr/>
        </p:nvSpPr>
        <p:spPr bwMode="auto">
          <a:xfrm>
            <a:off x="5082483" y="5497618"/>
            <a:ext cx="1552089" cy="799438"/>
          </a:xfrm>
          <a:prstGeom prst="rect">
            <a:avLst/>
          </a:prstGeom>
          <a:noFill/>
          <a:ln w="9525">
            <a:noFill/>
            <a:miter lim="800000"/>
            <a:headEnd/>
            <a:tailEnd/>
          </a:ln>
        </p:spPr>
        <p:txBody>
          <a:bodyPr lIns="0" tIns="0" rIns="0" bIns="0" anchor="b"/>
          <a:lstStyle/>
          <a:p>
            <a:pPr algn="ctr">
              <a:lnSpc>
                <a:spcPts val="1600"/>
              </a:lnSpc>
            </a:pPr>
            <a:r>
              <a:rPr lang="en-US" sz="1800" b="1" dirty="0">
                <a:solidFill>
                  <a:prstClr val="black"/>
                </a:solidFill>
                <a:latin typeface="Arial" panose="020B0604020202020204" pitchFamily="34" charset="0"/>
                <a:cs typeface="Arial" panose="020B0604020202020204" pitchFamily="34" charset="0"/>
              </a:rPr>
              <a:t>3</a:t>
            </a:r>
          </a:p>
          <a:p>
            <a:pPr algn="ctr">
              <a:lnSpc>
                <a:spcPts val="1600"/>
              </a:lnSpc>
            </a:pPr>
            <a:r>
              <a:rPr lang="ru-RU" sz="1400" dirty="0">
                <a:solidFill>
                  <a:prstClr val="black"/>
                </a:solidFill>
                <a:latin typeface="Arial" panose="020B0604020202020204" pitchFamily="34" charset="0"/>
                <a:cs typeface="Arial" panose="020B0604020202020204" pitchFamily="34" charset="0"/>
              </a:rPr>
              <a:t>п</a:t>
            </a:r>
            <a:r>
              <a:rPr lang="ru-RU" sz="1400" dirty="0" smtClean="0">
                <a:solidFill>
                  <a:prstClr val="black"/>
                </a:solidFill>
                <a:latin typeface="Arial" panose="020B0604020202020204" pitchFamily="34" charset="0"/>
                <a:cs typeface="Arial" panose="020B0604020202020204" pitchFamily="34" charset="0"/>
              </a:rPr>
              <a:t>осле </a:t>
            </a:r>
            <a:r>
              <a:rPr lang="ru-RU" sz="1400" dirty="0">
                <a:solidFill>
                  <a:prstClr val="black"/>
                </a:solidFill>
                <a:latin typeface="Arial" panose="020B0604020202020204" pitchFamily="34" charset="0"/>
                <a:cs typeface="Arial" panose="020B0604020202020204" pitchFamily="34" charset="0"/>
              </a:rPr>
              <a:t>3-го эпизода ротавирусной инфекции</a:t>
            </a:r>
            <a:endParaRPr lang="en-US" sz="1400" dirty="0">
              <a:solidFill>
                <a:prstClr val="black"/>
              </a:solidFill>
              <a:latin typeface="Arial" panose="020B0604020202020204" pitchFamily="34" charset="0"/>
              <a:cs typeface="Arial" panose="020B0604020202020204" pitchFamily="34" charset="0"/>
            </a:endParaRPr>
          </a:p>
        </p:txBody>
      </p:sp>
      <p:sp>
        <p:nvSpPr>
          <p:cNvPr id="162" name="Rectangle 1"/>
          <p:cNvSpPr>
            <a:spLocks noChangeArrowheads="1"/>
          </p:cNvSpPr>
          <p:nvPr/>
        </p:nvSpPr>
        <p:spPr bwMode="auto">
          <a:xfrm rot="16200000">
            <a:off x="-623690" y="3542412"/>
            <a:ext cx="3624263" cy="523220"/>
          </a:xfrm>
          <a:prstGeom prst="rect">
            <a:avLst/>
          </a:prstGeom>
          <a:noFill/>
          <a:ln w="9525">
            <a:noFill/>
            <a:miter lim="800000"/>
            <a:headEnd/>
            <a:tailEnd/>
          </a:ln>
        </p:spPr>
        <p:txBody>
          <a:bodyPr>
            <a:spAutoFit/>
          </a:bodyPr>
          <a:lstStyle/>
          <a:p>
            <a:pPr algn="ctr"/>
            <a:r>
              <a:rPr lang="ru-RU" sz="1400" b="1" dirty="0" smtClean="0">
                <a:solidFill>
                  <a:prstClr val="black"/>
                </a:solidFill>
                <a:latin typeface="Arial" panose="020B0604020202020204" pitchFamily="34" charset="0"/>
                <a:cs typeface="Arial" panose="020B0604020202020204" pitchFamily="34" charset="0"/>
              </a:rPr>
              <a:t>Защита  </a:t>
            </a:r>
            <a:r>
              <a:rPr lang="ru-RU" sz="1400" b="1" dirty="0">
                <a:solidFill>
                  <a:prstClr val="black"/>
                </a:solidFill>
                <a:latin typeface="Arial" panose="020B0604020202020204" pitchFamily="34" charset="0"/>
                <a:cs typeface="Arial" panose="020B0604020202020204" pitchFamily="34" charset="0"/>
              </a:rPr>
              <a:t>против последующих </a:t>
            </a:r>
            <a:r>
              <a:rPr lang="ru-RU" sz="1400" b="1" dirty="0" err="1">
                <a:solidFill>
                  <a:prstClr val="black"/>
                </a:solidFill>
                <a:latin typeface="Arial" panose="020B0604020202020204" pitchFamily="34" charset="0"/>
                <a:cs typeface="Arial" panose="020B0604020202020204" pitchFamily="34" charset="0"/>
              </a:rPr>
              <a:t>ротавирусных</a:t>
            </a:r>
            <a:r>
              <a:rPr lang="ru-RU" sz="1400" b="1" dirty="0">
                <a:solidFill>
                  <a:prstClr val="black"/>
                </a:solidFill>
                <a:latin typeface="Arial" panose="020B0604020202020204" pitchFamily="34" charset="0"/>
                <a:cs typeface="Arial" panose="020B0604020202020204" pitchFamily="34" charset="0"/>
              </a:rPr>
              <a:t> инфекций</a:t>
            </a:r>
            <a:r>
              <a:rPr lang="en-US" sz="1400" b="1" dirty="0">
                <a:solidFill>
                  <a:prstClr val="black"/>
                </a:solidFill>
                <a:latin typeface="Arial" panose="020B0604020202020204" pitchFamily="34" charset="0"/>
                <a:cs typeface="Arial" panose="020B0604020202020204" pitchFamily="34" charset="0"/>
              </a:rPr>
              <a:t> (%)</a:t>
            </a:r>
          </a:p>
        </p:txBody>
      </p:sp>
      <p:sp>
        <p:nvSpPr>
          <p:cNvPr id="164" name="Rectangle 163"/>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1171834158"/>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0" y="6355269"/>
            <a:ext cx="8961438" cy="505267"/>
          </a:xfrm>
          <a:prstGeom prst="rect">
            <a:avLst/>
          </a:prstGeom>
          <a:noFill/>
          <a:ln w="9525">
            <a:noFill/>
            <a:miter lim="800000"/>
            <a:headEnd/>
            <a:tailEnd/>
          </a:ln>
        </p:spPr>
        <p:txBody>
          <a:bodyPr wrap="square" lIns="90488" tIns="44450" rIns="90488" bIns="44450" anchor="b">
            <a:spAutoFit/>
          </a:bodyPr>
          <a:lstStyle/>
          <a:p>
            <a:pPr marL="228600" indent="-228600">
              <a:buFont typeface="+mj-lt"/>
              <a:buAutoNum type="arabicPeriod"/>
              <a:defRPr/>
            </a:pPr>
            <a:r>
              <a:rPr lang="en-US" dirty="0">
                <a:solidFill>
                  <a:prstClr val="black"/>
                </a:solidFill>
                <a:latin typeface="Arial" panose="020B0604020202020204" pitchFamily="34" charset="0"/>
                <a:cs typeface="Arial" panose="020B0604020202020204" pitchFamily="34" charset="0"/>
              </a:rPr>
              <a:t>Velázquez FR. </a:t>
            </a:r>
            <a:r>
              <a:rPr lang="en-US" i="1" dirty="0" err="1">
                <a:solidFill>
                  <a:prstClr val="black"/>
                </a:solidFill>
                <a:latin typeface="Arial" panose="020B0604020202020204" pitchFamily="34" charset="0"/>
                <a:cs typeface="Arial" panose="020B0604020202020204" pitchFamily="34" charset="0"/>
              </a:rPr>
              <a:t>Pediatr</a:t>
            </a:r>
            <a:r>
              <a:rPr lang="en-US" i="1" dirty="0">
                <a:solidFill>
                  <a:prstClr val="black"/>
                </a:solidFill>
                <a:latin typeface="Arial" panose="020B0604020202020204" pitchFamily="34" charset="0"/>
                <a:cs typeface="Arial" panose="020B0604020202020204" pitchFamily="34" charset="0"/>
              </a:rPr>
              <a:t> Infect Dis J</a:t>
            </a:r>
            <a:r>
              <a:rPr lang="en-US" dirty="0">
                <a:solidFill>
                  <a:prstClr val="black"/>
                </a:solidFill>
                <a:latin typeface="Arial" panose="020B0604020202020204" pitchFamily="34" charset="0"/>
                <a:cs typeface="Arial" panose="020B0604020202020204" pitchFamily="34" charset="0"/>
              </a:rPr>
              <a:t>. 2009;28:S54–S56. </a:t>
            </a:r>
          </a:p>
          <a:p>
            <a:pPr>
              <a:defRPr/>
            </a:pPr>
            <a:r>
              <a:rPr lang="en-US" dirty="0">
                <a:solidFill>
                  <a:prstClr val="black"/>
                </a:solidFill>
                <a:latin typeface="Arial" panose="020B0604020202020204" pitchFamily="34" charset="0"/>
                <a:cs typeface="Arial" panose="020B0604020202020204" pitchFamily="34" charset="0"/>
              </a:rPr>
              <a:t>Graphic reprinted from Virus Res, Vol. 101, Issue 1, </a:t>
            </a:r>
            <a:r>
              <a:rPr lang="en-US" dirty="0" err="1">
                <a:solidFill>
                  <a:prstClr val="black"/>
                </a:solidFill>
                <a:latin typeface="Arial" panose="020B0604020202020204" pitchFamily="34" charset="0"/>
                <a:cs typeface="Arial" panose="020B0604020202020204" pitchFamily="34" charset="0"/>
              </a:rPr>
              <a:t>Jayaram</a:t>
            </a:r>
            <a:r>
              <a:rPr lang="en-US" dirty="0">
                <a:solidFill>
                  <a:prstClr val="black"/>
                </a:solidFill>
                <a:latin typeface="Arial" panose="020B0604020202020204" pitchFamily="34" charset="0"/>
                <a:cs typeface="Arial" panose="020B0604020202020204" pitchFamily="34" charset="0"/>
              </a:rPr>
              <a:t> H et al, Emerging themes in rotavirus cell entry, genome organization, transcription and replication, Pages 67-81, © 2004, </a:t>
            </a:r>
            <a:r>
              <a:rPr lang="ru-RU" dirty="0">
                <a:solidFill>
                  <a:prstClr val="black"/>
                </a:solidFill>
                <a:latin typeface="Arial" panose="020B0604020202020204" pitchFamily="34" charset="0"/>
                <a:cs typeface="Arial" panose="020B0604020202020204" pitchFamily="34" charset="0"/>
              </a:rPr>
              <a:t>с разрешения</a:t>
            </a:r>
            <a:r>
              <a:rPr lang="en-US" dirty="0">
                <a:solidFill>
                  <a:prstClr val="black"/>
                </a:solidFill>
                <a:latin typeface="Arial" panose="020B0604020202020204" pitchFamily="34" charset="0"/>
                <a:cs typeface="Arial" panose="020B0604020202020204" pitchFamily="34" charset="0"/>
              </a:rPr>
              <a:t> Elsevier.</a:t>
            </a:r>
            <a:endParaRPr lang="en-US" dirty="0">
              <a:solidFill>
                <a:prstClr val="black"/>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 name="Rectangle 14"/>
          <p:cNvSpPr>
            <a:spLocks noGrp="1" noChangeArrowheads="1"/>
          </p:cNvSpPr>
          <p:nvPr>
            <p:ph type="title"/>
          </p:nvPr>
        </p:nvSpPr>
        <p:spPr>
          <a:xfrm>
            <a:off x="247131" y="548782"/>
            <a:ext cx="8574088" cy="646331"/>
          </a:xfrm>
        </p:spPr>
        <p:txBody>
          <a:bodyPr>
            <a:normAutofit/>
          </a:bodyPr>
          <a:lstStyle/>
          <a:p>
            <a:r>
              <a:rPr lang="ru-RU" sz="2600" b="1" dirty="0" err="1" smtClean="0">
                <a:solidFill>
                  <a:srgbClr val="522C84"/>
                </a:solidFill>
                <a:latin typeface="Arial" panose="020B0604020202020204" pitchFamily="34" charset="0"/>
                <a:cs typeface="Arial" panose="020B0604020202020204" pitchFamily="34" charset="0"/>
              </a:rPr>
              <a:t>Ротавирусная</a:t>
            </a:r>
            <a:r>
              <a:rPr lang="ru-RU" sz="2600" b="1" dirty="0" smtClean="0">
                <a:solidFill>
                  <a:srgbClr val="522C84"/>
                </a:solidFill>
                <a:latin typeface="Arial" panose="020B0604020202020204" pitchFamily="34" charset="0"/>
                <a:cs typeface="Arial" panose="020B0604020202020204" pitchFamily="34" charset="0"/>
              </a:rPr>
              <a:t> инфекция. Типы иммунитета</a:t>
            </a:r>
            <a:endParaRPr lang="en-US" sz="1800" b="1" dirty="0">
              <a:solidFill>
                <a:srgbClr val="522C84"/>
              </a:solidFill>
              <a:latin typeface="Arial" panose="020B0604020202020204" pitchFamily="34" charset="0"/>
              <a:cs typeface="Arial" panose="020B0604020202020204" pitchFamily="34" charset="0"/>
            </a:endParaRPr>
          </a:p>
        </p:txBody>
      </p:sp>
      <p:pic>
        <p:nvPicPr>
          <p:cNvPr id="163"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62688" y="1865313"/>
            <a:ext cx="2698750" cy="3305175"/>
          </a:xfrm>
          <a:prstGeom prst="rect">
            <a:avLst/>
          </a:prstGeom>
          <a:noFill/>
          <a:ln w="9525">
            <a:noFill/>
            <a:miter lim="800000"/>
            <a:headEnd/>
            <a:tailEnd/>
          </a:ln>
        </p:spPr>
      </p:pic>
      <p:sp>
        <p:nvSpPr>
          <p:cNvPr id="164" name="Content Placeholder 5"/>
          <p:cNvSpPr txBox="1">
            <a:spLocks/>
          </p:cNvSpPr>
          <p:nvPr/>
        </p:nvSpPr>
        <p:spPr>
          <a:xfrm>
            <a:off x="129867" y="1377732"/>
            <a:ext cx="4803775" cy="45259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9725" indent="-339725" fontAlgn="auto">
              <a:spcAft>
                <a:spcPts val="0"/>
              </a:spcAft>
            </a:pPr>
            <a:r>
              <a:rPr lang="ru-RU" sz="1800" b="1" dirty="0" smtClean="0">
                <a:latin typeface="Arial" panose="020B0604020202020204" pitchFamily="34" charset="0"/>
                <a:cs typeface="Arial" panose="020B0604020202020204" pitchFamily="34" charset="0"/>
              </a:rPr>
              <a:t>Серотип-специфический (</a:t>
            </a:r>
            <a:r>
              <a:rPr lang="ru-RU" sz="1800" b="1" dirty="0" err="1" smtClean="0">
                <a:latin typeface="Arial" panose="020B0604020202020204" pitchFamily="34" charset="0"/>
                <a:cs typeface="Arial" panose="020B0604020202020204" pitchFamily="34" charset="0"/>
              </a:rPr>
              <a:t>гомотипический</a:t>
            </a:r>
            <a:r>
              <a:rPr lang="ru-RU" sz="1800" b="1" dirty="0" smtClean="0">
                <a:latin typeface="Arial" panose="020B0604020202020204" pitchFamily="34" charset="0"/>
                <a:cs typeface="Arial" panose="020B0604020202020204" pitchFamily="34" charset="0"/>
              </a:rPr>
              <a:t>) иммунитет</a:t>
            </a:r>
            <a:r>
              <a:rPr lang="en-US" sz="1800" b="1" dirty="0" smtClean="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 </a:t>
            </a:r>
          </a:p>
          <a:p>
            <a:pPr lvl="1" fontAlgn="auto">
              <a:spcAft>
                <a:spcPts val="0"/>
              </a:spcAft>
              <a:buFont typeface="Arial" charset="0"/>
              <a:buNone/>
            </a:pPr>
            <a:r>
              <a:rPr lang="en-US" sz="1800" dirty="0" smtClean="0">
                <a:latin typeface="Arial" panose="020B0604020202020204" pitchFamily="34" charset="0"/>
                <a:cs typeface="Arial" panose="020B0604020202020204" pitchFamily="34" charset="0"/>
              </a:rPr>
              <a:t>	</a:t>
            </a:r>
            <a:r>
              <a:rPr lang="ru-RU" sz="1800" dirty="0" smtClean="0">
                <a:latin typeface="Arial" panose="020B0604020202020204" pitchFamily="34" charset="0"/>
                <a:cs typeface="Arial" panose="020B0604020202020204" pitchFamily="34" charset="0"/>
              </a:rPr>
              <a:t>Иммунитет против некоторых штаммов </a:t>
            </a:r>
            <a:r>
              <a:rPr lang="ru-RU" sz="1800" dirty="0" err="1" smtClean="0">
                <a:latin typeface="Arial" panose="020B0604020202020204" pitchFamily="34" charset="0"/>
                <a:cs typeface="Arial" panose="020B0604020202020204" pitchFamily="34" charset="0"/>
              </a:rPr>
              <a:t>ротавируса</a:t>
            </a:r>
            <a:r>
              <a:rPr lang="ru-RU" sz="1800" dirty="0" smtClean="0">
                <a:latin typeface="Arial" panose="020B0604020202020204" pitchFamily="34" charset="0"/>
                <a:cs typeface="Arial" panose="020B0604020202020204" pitchFamily="34" charset="0"/>
              </a:rPr>
              <a:t>, носящих на себе </a:t>
            </a:r>
            <a:r>
              <a:rPr lang="ru-RU" sz="1800" u="sng" dirty="0" smtClean="0">
                <a:solidFill>
                  <a:srgbClr val="00B050"/>
                </a:solidFill>
                <a:latin typeface="Arial" panose="020B0604020202020204" pitchFamily="34" charset="0"/>
                <a:cs typeface="Arial" panose="020B0604020202020204" pitchFamily="34" charset="0"/>
              </a:rPr>
              <a:t>тот же поверхностный белок</a:t>
            </a:r>
            <a:r>
              <a:rPr lang="ru-RU" sz="1800" dirty="0" smtClean="0">
                <a:solidFill>
                  <a:srgbClr val="00B050"/>
                </a:solidFill>
                <a:latin typeface="Arial" panose="020B0604020202020204" pitchFamily="34" charset="0"/>
                <a:cs typeface="Arial" panose="020B0604020202020204" pitchFamily="34" charset="0"/>
              </a:rPr>
              <a:t> </a:t>
            </a:r>
            <a:r>
              <a:rPr lang="ru-RU" sz="1800" dirty="0" smtClean="0">
                <a:latin typeface="Arial" panose="020B0604020202020204" pitchFamily="34" charset="0"/>
                <a:cs typeface="Arial" panose="020B0604020202020204" pitchFamily="34" charset="0"/>
              </a:rPr>
              <a:t>(например, </a:t>
            </a:r>
            <a:r>
              <a:rPr lang="en-US" sz="1800" dirty="0" smtClean="0">
                <a:latin typeface="Arial" panose="020B0604020202020204" pitchFamily="34" charset="0"/>
                <a:cs typeface="Arial" panose="020B0604020202020204" pitchFamily="34" charset="0"/>
              </a:rPr>
              <a:t>G</a:t>
            </a:r>
            <a:r>
              <a:rPr lang="ru-RU" sz="1800" dirty="0" smtClean="0">
                <a:latin typeface="Arial" panose="020B0604020202020204" pitchFamily="34" charset="0"/>
                <a:cs typeface="Arial" panose="020B0604020202020204" pitchFamily="34" charset="0"/>
              </a:rPr>
              <a:t> и/или </a:t>
            </a:r>
            <a:r>
              <a:rPr lang="en-US" sz="1800" dirty="0" smtClean="0">
                <a:latin typeface="Arial" panose="020B0604020202020204" pitchFamily="34" charset="0"/>
                <a:cs typeface="Arial" panose="020B0604020202020204" pitchFamily="34" charset="0"/>
              </a:rPr>
              <a:t>P</a:t>
            </a:r>
            <a:r>
              <a:rPr lang="ru-RU" sz="1800" dirty="0" smtClean="0">
                <a:latin typeface="Arial" panose="020B0604020202020204" pitchFamily="34" charset="0"/>
                <a:cs typeface="Arial" panose="020B0604020202020204" pitchFamily="34" charset="0"/>
              </a:rPr>
              <a:t>), что и предыдущая инфекция</a:t>
            </a:r>
            <a:endParaRPr lang="en-US" sz="1800" dirty="0" smtClean="0">
              <a:latin typeface="Arial" panose="020B0604020202020204" pitchFamily="34" charset="0"/>
              <a:cs typeface="Arial" panose="020B0604020202020204" pitchFamily="34" charset="0"/>
            </a:endParaRPr>
          </a:p>
          <a:p>
            <a:pPr marL="339725" indent="-339725" fontAlgn="auto">
              <a:spcAft>
                <a:spcPts val="0"/>
              </a:spcAft>
            </a:pPr>
            <a:r>
              <a:rPr lang="ru-RU" sz="1800" b="1" dirty="0" smtClean="0">
                <a:latin typeface="Arial" panose="020B0604020202020204" pitchFamily="34" charset="0"/>
                <a:cs typeface="Arial" panose="020B0604020202020204" pitchFamily="34" charset="0"/>
              </a:rPr>
              <a:t>Перекрестный (гетеротипический) иммунитет</a:t>
            </a:r>
            <a:r>
              <a:rPr lang="en-US" sz="1800" b="1" dirty="0" smtClean="0">
                <a:latin typeface="Arial" panose="020B0604020202020204" pitchFamily="34" charset="0"/>
                <a:cs typeface="Arial" panose="020B0604020202020204" pitchFamily="34" charset="0"/>
              </a:rPr>
              <a:t>:</a:t>
            </a:r>
          </a:p>
          <a:p>
            <a:pPr lvl="1" fontAlgn="auto">
              <a:spcAft>
                <a:spcPts val="0"/>
              </a:spcAft>
              <a:buFont typeface="Arial" charset="0"/>
              <a:buNone/>
            </a:pPr>
            <a:r>
              <a:rPr lang="en-US" sz="1800" dirty="0" smtClean="0">
                <a:latin typeface="Arial" panose="020B0604020202020204" pitchFamily="34" charset="0"/>
                <a:cs typeface="Arial" panose="020B0604020202020204" pitchFamily="34" charset="0"/>
              </a:rPr>
              <a:t>	</a:t>
            </a:r>
            <a:r>
              <a:rPr lang="ru-RU" sz="1800" dirty="0" smtClean="0">
                <a:latin typeface="Arial" panose="020B0604020202020204" pitchFamily="34" charset="0"/>
                <a:cs typeface="Arial" panose="020B0604020202020204" pitchFamily="34" charset="0"/>
              </a:rPr>
              <a:t>Иммунитет против последующих инфекций, вызванных штаммами </a:t>
            </a:r>
            <a:r>
              <a:rPr lang="ru-RU" sz="1800" dirty="0" err="1" smtClean="0">
                <a:latin typeface="Arial" panose="020B0604020202020204" pitchFamily="34" charset="0"/>
                <a:cs typeface="Arial" panose="020B0604020202020204" pitchFamily="34" charset="0"/>
              </a:rPr>
              <a:t>ротавируса</a:t>
            </a:r>
            <a:r>
              <a:rPr lang="ru-RU" sz="1800" dirty="0" smtClean="0">
                <a:latin typeface="Arial" panose="020B0604020202020204" pitchFamily="34" charset="0"/>
                <a:cs typeface="Arial" panose="020B0604020202020204" pitchFamily="34" charset="0"/>
              </a:rPr>
              <a:t>, носящих на себе </a:t>
            </a:r>
            <a:r>
              <a:rPr lang="ru-RU" sz="1800" u="sng" dirty="0" smtClean="0">
                <a:solidFill>
                  <a:srgbClr val="00B050"/>
                </a:solidFill>
                <a:latin typeface="Arial" panose="020B0604020202020204" pitchFamily="34" charset="0"/>
                <a:cs typeface="Arial" panose="020B0604020202020204" pitchFamily="34" charset="0"/>
              </a:rPr>
              <a:t>другие поверхностные белки</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r>
              <a:rPr lang="ru-RU" sz="1800" dirty="0" smtClean="0">
                <a:latin typeface="Arial" panose="020B0604020202020204" pitchFamily="34" charset="0"/>
                <a:cs typeface="Arial" panose="020B0604020202020204" pitchFamily="34" charset="0"/>
              </a:rPr>
              <a:t>например,</a:t>
            </a:r>
            <a:r>
              <a:rPr lang="en-US" sz="1800" dirty="0" smtClean="0">
                <a:latin typeface="Arial" panose="020B0604020202020204" pitchFamily="34" charset="0"/>
                <a:cs typeface="Arial" panose="020B0604020202020204" pitchFamily="34" charset="0"/>
              </a:rPr>
              <a:t> G </a:t>
            </a:r>
            <a:r>
              <a:rPr lang="ru-RU" sz="1800" dirty="0" smtClean="0">
                <a:latin typeface="Arial" panose="020B0604020202020204" pitchFamily="34" charset="0"/>
                <a:cs typeface="Arial" panose="020B0604020202020204" pitchFamily="34" charset="0"/>
              </a:rPr>
              <a:t>и</a:t>
            </a:r>
            <a:r>
              <a:rPr lang="en-US" sz="1800" dirty="0" smtClean="0">
                <a:solidFill>
                  <a:srgbClr val="FF33CC"/>
                </a:solidFill>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P)</a:t>
            </a:r>
            <a:r>
              <a:rPr lang="ru-RU" sz="1800" dirty="0" smtClean="0">
                <a:latin typeface="Arial" panose="020B0604020202020204" pitchFamily="34" charset="0"/>
                <a:cs typeface="Arial" panose="020B0604020202020204" pitchFamily="34" charset="0"/>
              </a:rPr>
              <a:t>, в сравнении с перенесенным предыдущим (-и) штаммом (-</a:t>
            </a:r>
            <a:r>
              <a:rPr lang="ru-RU" sz="1800" dirty="0" err="1" smtClean="0">
                <a:latin typeface="Arial" panose="020B0604020202020204" pitchFamily="34" charset="0"/>
                <a:cs typeface="Arial" panose="020B0604020202020204" pitchFamily="34" charset="0"/>
              </a:rPr>
              <a:t>ами</a:t>
            </a:r>
            <a:r>
              <a:rPr lang="ru-RU" sz="1800" dirty="0" smtClean="0">
                <a:latin typeface="Arial" panose="020B0604020202020204" pitchFamily="34" charset="0"/>
                <a:cs typeface="Arial" panose="020B0604020202020204" pitchFamily="34" charset="0"/>
              </a:rPr>
              <a:t>)</a:t>
            </a:r>
            <a:endParaRPr lang="en-US" sz="1800" dirty="0" smtClean="0">
              <a:latin typeface="Arial" panose="020B0604020202020204" pitchFamily="34" charset="0"/>
              <a:cs typeface="Arial" panose="020B0604020202020204" pitchFamily="34" charset="0"/>
            </a:endParaRPr>
          </a:p>
        </p:txBody>
      </p:sp>
      <p:sp>
        <p:nvSpPr>
          <p:cNvPr id="165" name="Text Box 7"/>
          <p:cNvSpPr txBox="1">
            <a:spLocks noChangeAspect="1" noChangeArrowheads="1"/>
          </p:cNvSpPr>
          <p:nvPr/>
        </p:nvSpPr>
        <p:spPr bwMode="auto">
          <a:xfrm>
            <a:off x="4797139" y="5181990"/>
            <a:ext cx="2135922" cy="861774"/>
          </a:xfrm>
          <a:prstGeom prst="rect">
            <a:avLst/>
          </a:prstGeom>
          <a:noFill/>
          <a:ln w="9525">
            <a:noFill/>
            <a:miter lim="800000"/>
            <a:headEnd/>
            <a:tailEnd/>
          </a:ln>
        </p:spPr>
        <p:txBody>
          <a:bodyPr wrap="square">
            <a:spAutoFit/>
          </a:bodyPr>
          <a:lstStyle/>
          <a:p>
            <a:pPr algn="ctr">
              <a:spcBef>
                <a:spcPct val="50000"/>
              </a:spcBef>
            </a:pPr>
            <a:r>
              <a:rPr lang="ru-RU" sz="1800" b="1" dirty="0">
                <a:solidFill>
                  <a:srgbClr val="00B050"/>
                </a:solidFill>
                <a:latin typeface="Arial" panose="020B0604020202020204" pitchFamily="34" charset="0"/>
                <a:cs typeface="Arial" panose="020B0604020202020204" pitchFamily="34" charset="0"/>
              </a:rPr>
              <a:t>Поверхностный белок </a:t>
            </a:r>
            <a:r>
              <a:rPr lang="en-US" sz="1800" b="1" dirty="0">
                <a:solidFill>
                  <a:srgbClr val="00B050"/>
                </a:solidFill>
                <a:latin typeface="Arial" panose="020B0604020202020204" pitchFamily="34" charset="0"/>
                <a:cs typeface="Arial" panose="020B0604020202020204" pitchFamily="34" charset="0"/>
              </a:rPr>
              <a:t>P </a:t>
            </a:r>
            <a:r>
              <a:rPr lang="ru-RU" sz="1800" b="1" dirty="0" smtClean="0">
                <a:solidFill>
                  <a:srgbClr val="00B050"/>
                </a:solidFill>
                <a:latin typeface="Arial" panose="020B0604020202020204" pitchFamily="34" charset="0"/>
                <a:cs typeface="Arial" panose="020B0604020202020204" pitchFamily="34" charset="0"/>
              </a:rPr>
              <a:t/>
            </a:r>
            <a:br>
              <a:rPr lang="ru-RU" sz="1800" b="1" dirty="0" smtClean="0">
                <a:solidFill>
                  <a:srgbClr val="00B050"/>
                </a:solidFill>
                <a:latin typeface="Arial" panose="020B0604020202020204" pitchFamily="34" charset="0"/>
                <a:cs typeface="Arial" panose="020B0604020202020204" pitchFamily="34" charset="0"/>
              </a:rPr>
            </a:br>
            <a:r>
              <a:rPr lang="en-US" sz="1400" b="1" dirty="0" smtClean="0">
                <a:solidFill>
                  <a:srgbClr val="00B050"/>
                </a:solidFill>
                <a:latin typeface="Arial" panose="020B0604020202020204" pitchFamily="34" charset="0"/>
                <a:cs typeface="Arial" panose="020B0604020202020204" pitchFamily="34" charset="0"/>
              </a:rPr>
              <a:t>(</a:t>
            </a:r>
            <a:r>
              <a:rPr lang="en-US" sz="1400" b="1" dirty="0">
                <a:solidFill>
                  <a:srgbClr val="00B050"/>
                </a:solidFill>
                <a:latin typeface="Arial" panose="020B0604020202020204" pitchFamily="34" charset="0"/>
                <a:cs typeface="Arial" panose="020B0604020202020204" pitchFamily="34" charset="0"/>
              </a:rPr>
              <a:t>VP4)</a:t>
            </a:r>
          </a:p>
        </p:txBody>
      </p:sp>
      <p:sp>
        <p:nvSpPr>
          <p:cNvPr id="166" name="Text Box 9"/>
          <p:cNvSpPr txBox="1">
            <a:spLocks noChangeAspect="1" noChangeArrowheads="1"/>
          </p:cNvSpPr>
          <p:nvPr/>
        </p:nvSpPr>
        <p:spPr bwMode="auto">
          <a:xfrm>
            <a:off x="4612944" y="1256488"/>
            <a:ext cx="2272065" cy="861774"/>
          </a:xfrm>
          <a:prstGeom prst="rect">
            <a:avLst/>
          </a:prstGeom>
          <a:noFill/>
          <a:ln w="9525">
            <a:noFill/>
            <a:miter lim="800000"/>
            <a:headEnd/>
            <a:tailEnd/>
          </a:ln>
        </p:spPr>
        <p:txBody>
          <a:bodyPr wrap="square">
            <a:spAutoFit/>
          </a:bodyPr>
          <a:lstStyle/>
          <a:p>
            <a:pPr algn="ctr">
              <a:spcBef>
                <a:spcPct val="50000"/>
              </a:spcBef>
            </a:pPr>
            <a:r>
              <a:rPr lang="ru-RU" sz="1800" b="1" dirty="0">
                <a:solidFill>
                  <a:srgbClr val="00B050"/>
                </a:solidFill>
                <a:latin typeface="Arial" panose="020B0604020202020204" pitchFamily="34" charset="0"/>
                <a:cs typeface="Arial" panose="020B0604020202020204" pitchFamily="34" charset="0"/>
              </a:rPr>
              <a:t>Поверхностный белок </a:t>
            </a:r>
            <a:r>
              <a:rPr lang="en-US" sz="1800" b="1" dirty="0">
                <a:solidFill>
                  <a:srgbClr val="00B050"/>
                </a:solidFill>
                <a:latin typeface="Arial" panose="020B0604020202020204" pitchFamily="34" charset="0"/>
                <a:cs typeface="Arial" panose="020B0604020202020204" pitchFamily="34" charset="0"/>
              </a:rPr>
              <a:t>G  </a:t>
            </a:r>
            <a:r>
              <a:rPr lang="ru-RU" sz="1800" b="1" dirty="0" smtClean="0">
                <a:solidFill>
                  <a:srgbClr val="00B050"/>
                </a:solidFill>
                <a:latin typeface="Arial" panose="020B0604020202020204" pitchFamily="34" charset="0"/>
                <a:cs typeface="Arial" panose="020B0604020202020204" pitchFamily="34" charset="0"/>
              </a:rPr>
              <a:t/>
            </a:r>
            <a:br>
              <a:rPr lang="ru-RU" sz="1800" b="1" dirty="0" smtClean="0">
                <a:solidFill>
                  <a:srgbClr val="00B050"/>
                </a:solidFill>
                <a:latin typeface="Arial" panose="020B0604020202020204" pitchFamily="34" charset="0"/>
                <a:cs typeface="Arial" panose="020B0604020202020204" pitchFamily="34" charset="0"/>
              </a:rPr>
            </a:br>
            <a:r>
              <a:rPr lang="en-US" sz="1400" b="1" dirty="0" smtClean="0">
                <a:solidFill>
                  <a:srgbClr val="00B050"/>
                </a:solidFill>
                <a:latin typeface="Arial" panose="020B0604020202020204" pitchFamily="34" charset="0"/>
                <a:cs typeface="Arial" panose="020B0604020202020204" pitchFamily="34" charset="0"/>
              </a:rPr>
              <a:t>(</a:t>
            </a:r>
            <a:r>
              <a:rPr lang="en-US" sz="1400" b="1" dirty="0">
                <a:solidFill>
                  <a:srgbClr val="00B050"/>
                </a:solidFill>
                <a:latin typeface="Arial" panose="020B0604020202020204" pitchFamily="34" charset="0"/>
                <a:cs typeface="Arial" panose="020B0604020202020204" pitchFamily="34" charset="0"/>
              </a:rPr>
              <a:t>VP7)</a:t>
            </a:r>
          </a:p>
        </p:txBody>
      </p:sp>
      <p:sp>
        <p:nvSpPr>
          <p:cNvPr id="167" name="Line 8"/>
          <p:cNvSpPr>
            <a:spLocks noChangeShapeType="1"/>
          </p:cNvSpPr>
          <p:nvPr/>
        </p:nvSpPr>
        <p:spPr bwMode="auto">
          <a:xfrm flipV="1">
            <a:off x="5795962" y="4383087"/>
            <a:ext cx="819151" cy="808427"/>
          </a:xfrm>
          <a:prstGeom prst="line">
            <a:avLst/>
          </a:prstGeom>
          <a:noFill/>
          <a:ln w="38100">
            <a:solidFill>
              <a:schemeClr val="tx1"/>
            </a:solidFill>
            <a:round/>
            <a:headEnd/>
            <a:tailEnd type="triangle" w="med" len="me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68" name="Line 8"/>
          <p:cNvSpPr>
            <a:spLocks noChangeShapeType="1"/>
          </p:cNvSpPr>
          <p:nvPr/>
        </p:nvSpPr>
        <p:spPr bwMode="auto">
          <a:xfrm>
            <a:off x="6037284" y="1924049"/>
            <a:ext cx="847725" cy="792163"/>
          </a:xfrm>
          <a:prstGeom prst="line">
            <a:avLst/>
          </a:prstGeom>
          <a:noFill/>
          <a:ln w="38100">
            <a:solidFill>
              <a:schemeClr val="tx1"/>
            </a:solidFill>
            <a:round/>
            <a:headEnd/>
            <a:tailEnd type="triangle" w="med" len="med"/>
          </a:ln>
        </p:spPr>
        <p:txBody>
          <a:bodyPr/>
          <a:lstStyle/>
          <a:p>
            <a:endParaRPr lang="ru-RU">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476955601"/>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a:spLocks noGrp="1" noChangeArrowheads="1"/>
          </p:cNvSpPr>
          <p:nvPr>
            <p:ph type="title"/>
          </p:nvPr>
        </p:nvSpPr>
        <p:spPr>
          <a:xfrm>
            <a:off x="247131" y="425950"/>
            <a:ext cx="8574088" cy="646331"/>
          </a:xfrm>
        </p:spPr>
        <p:txBody>
          <a:bodyPr>
            <a:normAutofit/>
          </a:bodyPr>
          <a:lstStyle/>
          <a:p>
            <a:r>
              <a:rPr lang="ru-RU" sz="2600" b="1" dirty="0" err="1" smtClean="0">
                <a:solidFill>
                  <a:srgbClr val="522C84"/>
                </a:solidFill>
                <a:latin typeface="Arial" panose="020B0604020202020204" pitchFamily="34" charset="0"/>
                <a:cs typeface="Arial" panose="020B0604020202020204" pitchFamily="34" charset="0"/>
              </a:rPr>
              <a:t>РотаТек</a:t>
            </a:r>
            <a:r>
              <a:rPr lang="ru-RU" sz="2600" b="1" baseline="30000" dirty="0" smtClean="0">
                <a:solidFill>
                  <a:srgbClr val="522C84"/>
                </a:solidFill>
                <a:latin typeface="Arial" panose="020B0604020202020204" pitchFamily="34" charset="0"/>
                <a:cs typeface="Arial" panose="020B0604020202020204" pitchFamily="34" charset="0"/>
              </a:rPr>
              <a:t>®</a:t>
            </a:r>
            <a:r>
              <a:rPr lang="ru-RU" sz="2600" b="1" dirty="0" smtClean="0">
                <a:solidFill>
                  <a:srgbClr val="522C84"/>
                </a:solidFill>
                <a:latin typeface="Arial" panose="020B0604020202020204" pitchFamily="34" charset="0"/>
                <a:cs typeface="Arial" panose="020B0604020202020204" pitchFamily="34" charset="0"/>
              </a:rPr>
              <a:t>. Общая характеристика</a:t>
            </a:r>
            <a:endParaRPr lang="en-US" sz="1800" b="1" dirty="0">
              <a:solidFill>
                <a:srgbClr val="522C84"/>
              </a:solidFill>
              <a:latin typeface="Arial" panose="020B0604020202020204" pitchFamily="34" charset="0"/>
              <a:cs typeface="Arial" panose="020B0604020202020204" pitchFamily="34" charset="0"/>
            </a:endParaRPr>
          </a:p>
        </p:txBody>
      </p:sp>
      <p:sp>
        <p:nvSpPr>
          <p:cNvPr id="7" name="Rectangle 8"/>
          <p:cNvSpPr>
            <a:spLocks noChangeArrowheads="1"/>
          </p:cNvSpPr>
          <p:nvPr/>
        </p:nvSpPr>
        <p:spPr bwMode="auto">
          <a:xfrm>
            <a:off x="457200" y="1244577"/>
            <a:ext cx="8229600" cy="63881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lstStyle/>
          <a:p>
            <a:pPr marL="342900" indent="-342900" algn="ctr" eaLnBrk="0" fontAlgn="base" hangingPunct="0">
              <a:spcBef>
                <a:spcPts val="600"/>
              </a:spcBef>
              <a:spcAft>
                <a:spcPct val="0"/>
              </a:spcAft>
              <a:buFont typeface="Wingdings" pitchFamily="2" charset="2"/>
              <a:buNone/>
            </a:pPr>
            <a:r>
              <a:rPr lang="ru-RU" sz="1600" dirty="0">
                <a:solidFill>
                  <a:prstClr val="black"/>
                </a:solidFill>
                <a:latin typeface="Arial" panose="020B0604020202020204" pitchFamily="34" charset="0"/>
                <a:cs typeface="Arial" panose="020B0604020202020204" pitchFamily="34" charset="0"/>
              </a:rPr>
              <a:t>5 наиболее распространенных человеческих штаммов </a:t>
            </a:r>
            <a:r>
              <a:rPr lang="ru-RU" sz="1600" dirty="0" err="1">
                <a:solidFill>
                  <a:prstClr val="black"/>
                </a:solidFill>
                <a:latin typeface="Arial" panose="020B0604020202020204" pitchFamily="34" charset="0"/>
                <a:cs typeface="Arial" panose="020B0604020202020204" pitchFamily="34" charset="0"/>
              </a:rPr>
              <a:t>ротавируса</a:t>
            </a:r>
            <a:r>
              <a:rPr lang="ru-RU" sz="1600" dirty="0">
                <a:solidFill>
                  <a:prstClr val="black"/>
                </a:solidFill>
                <a:latin typeface="Arial" panose="020B0604020202020204" pitchFamily="34" charset="0"/>
                <a:cs typeface="Arial" panose="020B0604020202020204" pitchFamily="34" charset="0"/>
              </a:rPr>
              <a:t> </a:t>
            </a:r>
            <a:r>
              <a:rPr lang="ru-RU" sz="1600" dirty="0" smtClean="0">
                <a:solidFill>
                  <a:prstClr val="black"/>
                </a:solidFill>
                <a:latin typeface="Arial" panose="020B0604020202020204" pitchFamily="34" charset="0"/>
                <a:cs typeface="Arial" panose="020B0604020202020204" pitchFamily="34" charset="0"/>
              </a:rPr>
              <a:t>принадлежат </a:t>
            </a:r>
            <a:br>
              <a:rPr lang="ru-RU" sz="1600" dirty="0" smtClean="0">
                <a:solidFill>
                  <a:prstClr val="black"/>
                </a:solidFill>
                <a:latin typeface="Arial" panose="020B0604020202020204" pitchFamily="34" charset="0"/>
                <a:cs typeface="Arial" panose="020B0604020202020204" pitchFamily="34" charset="0"/>
              </a:rPr>
            </a:br>
            <a:r>
              <a:rPr lang="ru-RU" sz="1600" dirty="0" smtClean="0">
                <a:solidFill>
                  <a:prstClr val="black"/>
                </a:solidFill>
                <a:latin typeface="Arial" panose="020B0604020202020204" pitchFamily="34" charset="0"/>
                <a:cs typeface="Arial" panose="020B0604020202020204" pitchFamily="34" charset="0"/>
              </a:rPr>
              <a:t>к</a:t>
            </a:r>
            <a:r>
              <a:rPr lang="en-US" sz="1600" dirty="0" smtClean="0">
                <a:solidFill>
                  <a:prstClr val="black"/>
                </a:solidFill>
                <a:latin typeface="Arial" panose="020B0604020202020204" pitchFamily="34" charset="0"/>
                <a:cs typeface="Arial" panose="020B0604020202020204" pitchFamily="34" charset="0"/>
              </a:rPr>
              <a:t> </a:t>
            </a:r>
            <a:r>
              <a:rPr lang="ru-RU" sz="1600" dirty="0">
                <a:solidFill>
                  <a:prstClr val="black"/>
                </a:solidFill>
                <a:latin typeface="Arial" panose="020B0604020202020204" pitchFamily="34" charset="0"/>
                <a:cs typeface="Arial" panose="020B0604020202020204" pitchFamily="34" charset="0"/>
              </a:rPr>
              <a:t>2 различным, минимально связанным друг с другом </a:t>
            </a:r>
            <a:r>
              <a:rPr lang="ru-RU" sz="1600" dirty="0" err="1">
                <a:solidFill>
                  <a:prstClr val="black"/>
                </a:solidFill>
                <a:latin typeface="Arial" panose="020B0604020202020204" pitchFamily="34" charset="0"/>
                <a:cs typeface="Arial" panose="020B0604020202020204" pitchFamily="34" charset="0"/>
              </a:rPr>
              <a:t>геногруппам</a:t>
            </a:r>
            <a:r>
              <a:rPr lang="en-US" sz="1600" baseline="30000" dirty="0">
                <a:solidFill>
                  <a:prstClr val="black"/>
                </a:solidFill>
                <a:latin typeface="Arial" panose="020B0604020202020204" pitchFamily="34" charset="0"/>
                <a:cs typeface="Arial" panose="020B0604020202020204" pitchFamily="34" charset="0"/>
              </a:rPr>
              <a:t>1</a:t>
            </a:r>
          </a:p>
        </p:txBody>
      </p:sp>
      <p:sp>
        <p:nvSpPr>
          <p:cNvPr id="8" name="Line 47"/>
          <p:cNvSpPr>
            <a:spLocks noChangeShapeType="1"/>
          </p:cNvSpPr>
          <p:nvPr/>
        </p:nvSpPr>
        <p:spPr bwMode="auto">
          <a:xfrm flipH="1">
            <a:off x="4654550" y="2557463"/>
            <a:ext cx="6350" cy="330199"/>
          </a:xfrm>
          <a:prstGeom prst="line">
            <a:avLst/>
          </a:prstGeom>
          <a:noFill/>
          <a:ln w="22225">
            <a:solidFill>
              <a:schemeClr val="tx1"/>
            </a:solidFill>
            <a:round/>
            <a:headEnd/>
            <a:tailEnd/>
          </a:ln>
        </p:spPr>
        <p:txBody>
          <a:bodyPr/>
          <a:lstStyle/>
          <a:p>
            <a:pPr fontAlgn="base">
              <a:spcBef>
                <a:spcPct val="0"/>
              </a:spcBef>
              <a:spcAft>
                <a:spcPct val="0"/>
              </a:spcAft>
            </a:pPr>
            <a:endParaRPr lang="ru-RU" sz="700">
              <a:solidFill>
                <a:prstClr val="black"/>
              </a:solidFill>
              <a:latin typeface="Arial" panose="020B0604020202020204" pitchFamily="34" charset="0"/>
              <a:cs typeface="Arial" panose="020B0604020202020204" pitchFamily="34" charset="0"/>
            </a:endParaRPr>
          </a:p>
        </p:txBody>
      </p:sp>
      <p:sp>
        <p:nvSpPr>
          <p:cNvPr id="9" name="Line 48"/>
          <p:cNvSpPr>
            <a:spLocks noChangeShapeType="1"/>
          </p:cNvSpPr>
          <p:nvPr/>
        </p:nvSpPr>
        <p:spPr bwMode="auto">
          <a:xfrm flipH="1">
            <a:off x="4056063" y="2889250"/>
            <a:ext cx="601662" cy="125413"/>
          </a:xfrm>
          <a:prstGeom prst="line">
            <a:avLst/>
          </a:prstGeom>
          <a:noFill/>
          <a:ln w="22225">
            <a:solidFill>
              <a:schemeClr val="tx1"/>
            </a:solidFill>
            <a:round/>
            <a:headEnd/>
            <a:tailEnd/>
          </a:ln>
        </p:spPr>
        <p:txBody>
          <a:bodyPr/>
          <a:lstStyle/>
          <a:p>
            <a:pPr fontAlgn="base">
              <a:spcBef>
                <a:spcPct val="0"/>
              </a:spcBef>
              <a:spcAft>
                <a:spcPct val="0"/>
              </a:spcAft>
            </a:pPr>
            <a:endParaRPr lang="ru-RU" sz="700">
              <a:solidFill>
                <a:prstClr val="black"/>
              </a:solidFill>
              <a:latin typeface="Arial" panose="020B0604020202020204" pitchFamily="34" charset="0"/>
              <a:cs typeface="Arial" panose="020B0604020202020204" pitchFamily="34" charset="0"/>
            </a:endParaRPr>
          </a:p>
        </p:txBody>
      </p:sp>
      <p:sp>
        <p:nvSpPr>
          <p:cNvPr id="10" name="Line 49"/>
          <p:cNvSpPr>
            <a:spLocks noChangeShapeType="1"/>
          </p:cNvSpPr>
          <p:nvPr/>
        </p:nvSpPr>
        <p:spPr bwMode="auto">
          <a:xfrm>
            <a:off x="4638675" y="2894013"/>
            <a:ext cx="504825" cy="100012"/>
          </a:xfrm>
          <a:prstGeom prst="line">
            <a:avLst/>
          </a:prstGeom>
          <a:noFill/>
          <a:ln w="22225">
            <a:solidFill>
              <a:schemeClr val="tx1"/>
            </a:solidFill>
            <a:round/>
            <a:headEnd/>
            <a:tailEnd/>
          </a:ln>
        </p:spPr>
        <p:txBody>
          <a:bodyPr/>
          <a:lstStyle/>
          <a:p>
            <a:pPr fontAlgn="base">
              <a:spcBef>
                <a:spcPct val="0"/>
              </a:spcBef>
              <a:spcAft>
                <a:spcPct val="0"/>
              </a:spcAft>
            </a:pPr>
            <a:endParaRPr lang="ru-RU" sz="700">
              <a:solidFill>
                <a:prstClr val="black"/>
              </a:solidFill>
              <a:latin typeface="Arial" panose="020B0604020202020204" pitchFamily="34" charset="0"/>
              <a:cs typeface="Arial" panose="020B0604020202020204" pitchFamily="34" charset="0"/>
            </a:endParaRPr>
          </a:p>
        </p:txBody>
      </p:sp>
      <p:sp>
        <p:nvSpPr>
          <p:cNvPr id="11" name="Line 50"/>
          <p:cNvSpPr>
            <a:spLocks noChangeShapeType="1"/>
          </p:cNvSpPr>
          <p:nvPr/>
        </p:nvSpPr>
        <p:spPr bwMode="auto">
          <a:xfrm flipH="1">
            <a:off x="2344738" y="3016250"/>
            <a:ext cx="1727200" cy="285750"/>
          </a:xfrm>
          <a:prstGeom prst="line">
            <a:avLst/>
          </a:prstGeom>
          <a:noFill/>
          <a:ln w="22225">
            <a:solidFill>
              <a:schemeClr val="tx1"/>
            </a:solidFill>
            <a:round/>
            <a:headEnd/>
            <a:tailEnd/>
          </a:ln>
        </p:spPr>
        <p:txBody>
          <a:bodyPr/>
          <a:lstStyle/>
          <a:p>
            <a:pPr fontAlgn="base">
              <a:spcBef>
                <a:spcPct val="0"/>
              </a:spcBef>
              <a:spcAft>
                <a:spcPct val="0"/>
              </a:spcAft>
            </a:pPr>
            <a:endParaRPr lang="ru-RU" sz="700">
              <a:solidFill>
                <a:prstClr val="black"/>
              </a:solidFill>
              <a:latin typeface="Arial" panose="020B0604020202020204" pitchFamily="34" charset="0"/>
              <a:cs typeface="Arial" panose="020B0604020202020204" pitchFamily="34" charset="0"/>
            </a:endParaRPr>
          </a:p>
        </p:txBody>
      </p:sp>
      <p:sp>
        <p:nvSpPr>
          <p:cNvPr id="12" name="Line 51"/>
          <p:cNvSpPr>
            <a:spLocks noChangeShapeType="1"/>
          </p:cNvSpPr>
          <p:nvPr/>
        </p:nvSpPr>
        <p:spPr bwMode="auto">
          <a:xfrm flipH="1">
            <a:off x="2439988" y="3008313"/>
            <a:ext cx="1646237" cy="1036637"/>
          </a:xfrm>
          <a:prstGeom prst="line">
            <a:avLst/>
          </a:prstGeom>
          <a:noFill/>
          <a:ln w="22225">
            <a:solidFill>
              <a:schemeClr val="tx1"/>
            </a:solidFill>
            <a:round/>
            <a:headEnd/>
            <a:tailEnd/>
          </a:ln>
        </p:spPr>
        <p:txBody>
          <a:bodyPr/>
          <a:lstStyle/>
          <a:p>
            <a:pPr fontAlgn="base">
              <a:spcBef>
                <a:spcPct val="0"/>
              </a:spcBef>
              <a:spcAft>
                <a:spcPct val="0"/>
              </a:spcAft>
            </a:pPr>
            <a:endParaRPr lang="ru-RU" sz="700">
              <a:solidFill>
                <a:prstClr val="black"/>
              </a:solidFill>
              <a:latin typeface="Arial" panose="020B0604020202020204" pitchFamily="34" charset="0"/>
              <a:cs typeface="Arial" panose="020B0604020202020204" pitchFamily="34" charset="0"/>
            </a:endParaRPr>
          </a:p>
        </p:txBody>
      </p:sp>
      <p:sp>
        <p:nvSpPr>
          <p:cNvPr id="13" name="Line 52"/>
          <p:cNvSpPr>
            <a:spLocks noChangeShapeType="1"/>
          </p:cNvSpPr>
          <p:nvPr/>
        </p:nvSpPr>
        <p:spPr bwMode="auto">
          <a:xfrm flipH="1">
            <a:off x="3022600" y="3027363"/>
            <a:ext cx="1036638" cy="1687512"/>
          </a:xfrm>
          <a:prstGeom prst="line">
            <a:avLst/>
          </a:prstGeom>
          <a:noFill/>
          <a:ln w="22225">
            <a:solidFill>
              <a:schemeClr val="tx1"/>
            </a:solidFill>
            <a:round/>
            <a:headEnd/>
            <a:tailEnd/>
          </a:ln>
        </p:spPr>
        <p:txBody>
          <a:bodyPr/>
          <a:lstStyle/>
          <a:p>
            <a:pPr fontAlgn="base">
              <a:spcBef>
                <a:spcPct val="0"/>
              </a:spcBef>
              <a:spcAft>
                <a:spcPct val="0"/>
              </a:spcAft>
            </a:pPr>
            <a:endParaRPr lang="ru-RU" sz="700">
              <a:solidFill>
                <a:prstClr val="black"/>
              </a:solidFill>
              <a:latin typeface="Arial" panose="020B0604020202020204" pitchFamily="34" charset="0"/>
              <a:cs typeface="Arial" panose="020B0604020202020204" pitchFamily="34" charset="0"/>
            </a:endParaRPr>
          </a:p>
        </p:txBody>
      </p:sp>
      <p:sp>
        <p:nvSpPr>
          <p:cNvPr id="15" name="Line 53"/>
          <p:cNvSpPr>
            <a:spLocks noChangeShapeType="1"/>
          </p:cNvSpPr>
          <p:nvPr/>
        </p:nvSpPr>
        <p:spPr bwMode="auto">
          <a:xfrm flipH="1">
            <a:off x="3646488" y="3008313"/>
            <a:ext cx="425450" cy="1989137"/>
          </a:xfrm>
          <a:prstGeom prst="line">
            <a:avLst/>
          </a:prstGeom>
          <a:noFill/>
          <a:ln w="22225">
            <a:solidFill>
              <a:schemeClr val="tx1"/>
            </a:solidFill>
            <a:round/>
            <a:headEnd/>
            <a:tailEnd/>
          </a:ln>
        </p:spPr>
        <p:txBody>
          <a:bodyPr/>
          <a:lstStyle/>
          <a:p>
            <a:pPr fontAlgn="base">
              <a:spcBef>
                <a:spcPct val="0"/>
              </a:spcBef>
              <a:spcAft>
                <a:spcPct val="0"/>
              </a:spcAft>
            </a:pPr>
            <a:endParaRPr lang="ru-RU" sz="700">
              <a:solidFill>
                <a:prstClr val="black"/>
              </a:solidFill>
              <a:latin typeface="Arial" panose="020B0604020202020204" pitchFamily="34" charset="0"/>
              <a:cs typeface="Arial" panose="020B0604020202020204" pitchFamily="34" charset="0"/>
            </a:endParaRPr>
          </a:p>
        </p:txBody>
      </p:sp>
      <p:sp>
        <p:nvSpPr>
          <p:cNvPr id="16" name="Line 55"/>
          <p:cNvSpPr>
            <a:spLocks noChangeShapeType="1"/>
          </p:cNvSpPr>
          <p:nvPr/>
        </p:nvSpPr>
        <p:spPr bwMode="auto">
          <a:xfrm>
            <a:off x="5119688" y="2987675"/>
            <a:ext cx="1250950" cy="631825"/>
          </a:xfrm>
          <a:prstGeom prst="line">
            <a:avLst/>
          </a:prstGeom>
          <a:noFill/>
          <a:ln w="22225">
            <a:solidFill>
              <a:schemeClr val="tx1"/>
            </a:solidFill>
            <a:round/>
            <a:headEnd/>
            <a:tailEnd/>
          </a:ln>
        </p:spPr>
        <p:txBody>
          <a:bodyPr/>
          <a:lstStyle/>
          <a:p>
            <a:pPr fontAlgn="base">
              <a:spcBef>
                <a:spcPct val="0"/>
              </a:spcBef>
              <a:spcAft>
                <a:spcPct val="0"/>
              </a:spcAft>
            </a:pPr>
            <a:endParaRPr lang="ru-RU" sz="700">
              <a:solidFill>
                <a:prstClr val="black"/>
              </a:solidFill>
              <a:latin typeface="Arial" panose="020B0604020202020204" pitchFamily="34" charset="0"/>
              <a:cs typeface="Arial" panose="020B0604020202020204" pitchFamily="34" charset="0"/>
            </a:endParaRPr>
          </a:p>
        </p:txBody>
      </p:sp>
      <p:sp>
        <p:nvSpPr>
          <p:cNvPr id="17" name="Text Box 56"/>
          <p:cNvSpPr txBox="1">
            <a:spLocks noChangeArrowheads="1"/>
          </p:cNvSpPr>
          <p:nvPr/>
        </p:nvSpPr>
        <p:spPr bwMode="auto">
          <a:xfrm>
            <a:off x="1081249" y="2415788"/>
            <a:ext cx="1699889" cy="276999"/>
          </a:xfrm>
          <a:prstGeom prst="rect">
            <a:avLst/>
          </a:prstGeom>
          <a:noFill/>
          <a:ln w="9525">
            <a:noFill/>
            <a:miter lim="800000"/>
            <a:headEnd/>
            <a:tailEnd/>
          </a:ln>
        </p:spPr>
        <p:txBody>
          <a:bodyPr wrap="none" lIns="0" tIns="0" rIns="0" bIns="0" anchor="ctr" anchorCtr="1">
            <a:spAutoFit/>
          </a:bodyPr>
          <a:lstStyle/>
          <a:p>
            <a:pPr algn="ctr" eaLnBrk="0" fontAlgn="base" hangingPunct="0">
              <a:spcBef>
                <a:spcPct val="0"/>
              </a:spcBef>
              <a:spcAft>
                <a:spcPct val="0"/>
              </a:spcAft>
            </a:pPr>
            <a:r>
              <a:rPr lang="ru-RU" sz="1800" b="1" dirty="0" err="1">
                <a:solidFill>
                  <a:srgbClr val="00B050"/>
                </a:solidFill>
                <a:latin typeface="Arial" panose="020B0604020202020204" pitchFamily="34" charset="0"/>
                <a:cs typeface="Arial" panose="020B0604020202020204" pitchFamily="34" charset="0"/>
              </a:rPr>
              <a:t>Геногруппа</a:t>
            </a:r>
            <a:r>
              <a:rPr lang="ru-RU" sz="1800" b="1" dirty="0">
                <a:solidFill>
                  <a:srgbClr val="00B050"/>
                </a:solidFill>
                <a:latin typeface="Arial" panose="020B0604020202020204" pitchFamily="34" charset="0"/>
                <a:cs typeface="Arial" panose="020B0604020202020204" pitchFamily="34" charset="0"/>
              </a:rPr>
              <a:t> </a:t>
            </a:r>
            <a:r>
              <a:rPr lang="en-US" sz="1800" b="1" dirty="0" err="1">
                <a:solidFill>
                  <a:srgbClr val="00B050"/>
                </a:solidFill>
                <a:latin typeface="Arial" panose="020B0604020202020204" pitchFamily="34" charset="0"/>
                <a:cs typeface="Arial" panose="020B0604020202020204" pitchFamily="34" charset="0"/>
              </a:rPr>
              <a:t>Wa</a:t>
            </a:r>
            <a:endParaRPr lang="en-US" sz="1800" b="1" dirty="0">
              <a:solidFill>
                <a:srgbClr val="00B050"/>
              </a:solidFill>
              <a:latin typeface="Arial" panose="020B0604020202020204" pitchFamily="34" charset="0"/>
              <a:cs typeface="Arial" panose="020B0604020202020204" pitchFamily="34" charset="0"/>
            </a:endParaRPr>
          </a:p>
        </p:txBody>
      </p:sp>
      <p:sp>
        <p:nvSpPr>
          <p:cNvPr id="18" name="Text Box 57"/>
          <p:cNvSpPr txBox="1">
            <a:spLocks noChangeArrowheads="1"/>
          </p:cNvSpPr>
          <p:nvPr/>
        </p:nvSpPr>
        <p:spPr bwMode="auto">
          <a:xfrm>
            <a:off x="6343410" y="2418963"/>
            <a:ext cx="1888016" cy="276999"/>
          </a:xfrm>
          <a:prstGeom prst="rect">
            <a:avLst/>
          </a:prstGeom>
          <a:noFill/>
          <a:ln w="9525">
            <a:noFill/>
            <a:miter lim="800000"/>
            <a:headEnd/>
            <a:tailEnd/>
          </a:ln>
        </p:spPr>
        <p:txBody>
          <a:bodyPr wrap="none" lIns="0" tIns="0" rIns="0" bIns="0" anchor="ctr" anchorCtr="1">
            <a:spAutoFit/>
          </a:bodyPr>
          <a:lstStyle/>
          <a:p>
            <a:pPr algn="ctr" eaLnBrk="0" fontAlgn="base" hangingPunct="0">
              <a:spcBef>
                <a:spcPct val="0"/>
              </a:spcBef>
              <a:spcAft>
                <a:spcPct val="0"/>
              </a:spcAft>
            </a:pPr>
            <a:r>
              <a:rPr lang="ru-RU" sz="1800" b="1">
                <a:solidFill>
                  <a:srgbClr val="00B050"/>
                </a:solidFill>
                <a:latin typeface="Arial" panose="020B0604020202020204" pitchFamily="34" charset="0"/>
                <a:cs typeface="Arial" panose="020B0604020202020204" pitchFamily="34" charset="0"/>
              </a:rPr>
              <a:t>Геногруппа </a:t>
            </a:r>
            <a:r>
              <a:rPr lang="en-US" sz="1800" b="1">
                <a:solidFill>
                  <a:srgbClr val="00B050"/>
                </a:solidFill>
                <a:latin typeface="Arial" panose="020B0604020202020204" pitchFamily="34" charset="0"/>
                <a:cs typeface="Arial" panose="020B0604020202020204" pitchFamily="34" charset="0"/>
              </a:rPr>
              <a:t>DS-1</a:t>
            </a:r>
          </a:p>
        </p:txBody>
      </p:sp>
      <p:sp useBgFill="1">
        <p:nvSpPr>
          <p:cNvPr id="19" name="Rectangle 64"/>
          <p:cNvSpPr>
            <a:spLocks noChangeArrowheads="1"/>
          </p:cNvSpPr>
          <p:nvPr/>
        </p:nvSpPr>
        <p:spPr bwMode="auto">
          <a:xfrm>
            <a:off x="2946400" y="5435600"/>
            <a:ext cx="1714500" cy="635000"/>
          </a:xfrm>
          <a:prstGeom prst="rect">
            <a:avLst/>
          </a:prstGeom>
          <a:ln w="9525">
            <a:noFill/>
            <a:miter lim="800000"/>
            <a:headEnd/>
            <a:tailEnd/>
          </a:ln>
        </p:spPr>
        <p:txBody>
          <a:bodyPr wrap="none" anchor="ctr"/>
          <a:lstStyle/>
          <a:p>
            <a:pPr algn="ctr" fontAlgn="base">
              <a:spcBef>
                <a:spcPct val="0"/>
              </a:spcBef>
              <a:spcAft>
                <a:spcPct val="0"/>
              </a:spcAft>
            </a:pPr>
            <a:endParaRPr lang="ru-RU" sz="700">
              <a:solidFill>
                <a:prstClr val="black"/>
              </a:solidFill>
              <a:latin typeface="Arial" panose="020B0604020202020204" pitchFamily="34" charset="0"/>
              <a:cs typeface="Arial" panose="020B0604020202020204" pitchFamily="34" charset="0"/>
            </a:endParaRPr>
          </a:p>
        </p:txBody>
      </p:sp>
      <p:pic>
        <p:nvPicPr>
          <p:cNvPr id="20" name="Picture 1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6337300" y="3443288"/>
            <a:ext cx="1066800" cy="985837"/>
          </a:xfrm>
          <a:prstGeom prst="rect">
            <a:avLst/>
          </a:prstGeom>
          <a:noFill/>
          <a:ln w="9525">
            <a:noFill/>
            <a:miter lim="800000"/>
            <a:headEnd/>
            <a:tailEnd/>
          </a:ln>
        </p:spPr>
      </p:pic>
      <p:pic>
        <p:nvPicPr>
          <p:cNvPr id="21" name="Picture 12"/>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1549400" y="3900488"/>
            <a:ext cx="957263" cy="990600"/>
          </a:xfrm>
          <a:prstGeom prst="rect">
            <a:avLst/>
          </a:prstGeom>
          <a:noFill/>
          <a:ln w="9525">
            <a:noFill/>
            <a:miter lim="800000"/>
            <a:headEnd/>
            <a:tailEnd/>
          </a:ln>
        </p:spPr>
      </p:pic>
      <p:pic>
        <p:nvPicPr>
          <p:cNvPr id="22" name="Picture 11"/>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358900" y="2909888"/>
            <a:ext cx="982663" cy="990600"/>
          </a:xfrm>
          <a:prstGeom prst="rect">
            <a:avLst/>
          </a:prstGeom>
          <a:noFill/>
          <a:ln w="9525">
            <a:noFill/>
            <a:miter lim="800000"/>
            <a:headEnd/>
            <a:tailEnd/>
          </a:ln>
        </p:spPr>
      </p:pic>
      <p:sp>
        <p:nvSpPr>
          <p:cNvPr id="23" name="Arc 58"/>
          <p:cNvSpPr>
            <a:spLocks/>
          </p:cNvSpPr>
          <p:nvPr/>
        </p:nvSpPr>
        <p:spPr bwMode="auto">
          <a:xfrm rot="-9655822">
            <a:off x="920750" y="3457575"/>
            <a:ext cx="3348038" cy="2247900"/>
          </a:xfrm>
          <a:custGeom>
            <a:avLst/>
            <a:gdLst>
              <a:gd name="T0" fmla="*/ 0 w 27464"/>
              <a:gd name="T1" fmla="*/ 2147483647 h 21818"/>
              <a:gd name="T2" fmla="*/ 2147483647 w 27464"/>
              <a:gd name="T3" fmla="*/ 2147483647 h 21818"/>
              <a:gd name="T4" fmla="*/ 2147483647 w 27464"/>
              <a:gd name="T5" fmla="*/ 2147483647 h 21818"/>
              <a:gd name="T6" fmla="*/ 0 60000 65536"/>
              <a:gd name="T7" fmla="*/ 0 60000 65536"/>
              <a:gd name="T8" fmla="*/ 0 60000 65536"/>
              <a:gd name="T9" fmla="*/ 0 w 27464"/>
              <a:gd name="T10" fmla="*/ 0 h 21818"/>
              <a:gd name="T11" fmla="*/ 27464 w 27464"/>
              <a:gd name="T12" fmla="*/ 21818 h 21818"/>
            </a:gdLst>
            <a:ahLst/>
            <a:cxnLst>
              <a:cxn ang="T6">
                <a:pos x="T0" y="T1"/>
              </a:cxn>
              <a:cxn ang="T7">
                <a:pos x="T2" y="T3"/>
              </a:cxn>
              <a:cxn ang="T8">
                <a:pos x="T4" y="T5"/>
              </a:cxn>
            </a:cxnLst>
            <a:rect l="T9" t="T10" r="T11" b="T12"/>
            <a:pathLst>
              <a:path w="27464" h="21818" fill="none" extrusionOk="0">
                <a:moveTo>
                  <a:pt x="0" y="811"/>
                </a:moveTo>
                <a:cubicBezTo>
                  <a:pt x="1908" y="272"/>
                  <a:pt x="3881" y="-1"/>
                  <a:pt x="5864" y="0"/>
                </a:cubicBezTo>
                <a:cubicBezTo>
                  <a:pt x="17793" y="0"/>
                  <a:pt x="27464" y="9670"/>
                  <a:pt x="27464" y="21600"/>
                </a:cubicBezTo>
                <a:cubicBezTo>
                  <a:pt x="27464" y="21672"/>
                  <a:pt x="27463" y="21745"/>
                  <a:pt x="27462" y="21817"/>
                </a:cubicBezTo>
              </a:path>
              <a:path w="27464" h="21818" stroke="0" extrusionOk="0">
                <a:moveTo>
                  <a:pt x="0" y="811"/>
                </a:moveTo>
                <a:cubicBezTo>
                  <a:pt x="1908" y="272"/>
                  <a:pt x="3881" y="-1"/>
                  <a:pt x="5864" y="0"/>
                </a:cubicBezTo>
                <a:cubicBezTo>
                  <a:pt x="17793" y="0"/>
                  <a:pt x="27464" y="9670"/>
                  <a:pt x="27464" y="21600"/>
                </a:cubicBezTo>
                <a:cubicBezTo>
                  <a:pt x="27464" y="21672"/>
                  <a:pt x="27463" y="21745"/>
                  <a:pt x="27462" y="21817"/>
                </a:cubicBezTo>
                <a:lnTo>
                  <a:pt x="5864" y="21600"/>
                </a:lnTo>
                <a:lnTo>
                  <a:pt x="0" y="811"/>
                </a:lnTo>
                <a:close/>
              </a:path>
            </a:pathLst>
          </a:custGeom>
          <a:noFill/>
          <a:ln w="22225">
            <a:solidFill>
              <a:schemeClr val="tx1"/>
            </a:solidFill>
            <a:round/>
            <a:headEnd/>
            <a:tailEnd/>
          </a:ln>
        </p:spPr>
        <p:txBody>
          <a:bodyPr wrap="none" anchor="ctr"/>
          <a:lstStyle/>
          <a:p>
            <a:pPr fontAlgn="base">
              <a:spcBef>
                <a:spcPct val="0"/>
              </a:spcBef>
              <a:spcAft>
                <a:spcPct val="0"/>
              </a:spcAft>
            </a:pPr>
            <a:endParaRPr lang="ru-RU" sz="700">
              <a:solidFill>
                <a:prstClr val="black"/>
              </a:solidFill>
              <a:latin typeface="Arial" panose="020B0604020202020204" pitchFamily="34" charset="0"/>
              <a:cs typeface="Arial" panose="020B0604020202020204" pitchFamily="34" charset="0"/>
            </a:endParaRPr>
          </a:p>
        </p:txBody>
      </p:sp>
      <p:sp>
        <p:nvSpPr>
          <p:cNvPr id="24" name="Text Box 56"/>
          <p:cNvSpPr txBox="1">
            <a:spLocks noChangeArrowheads="1"/>
          </p:cNvSpPr>
          <p:nvPr/>
        </p:nvSpPr>
        <p:spPr bwMode="auto">
          <a:xfrm>
            <a:off x="410741" y="3388926"/>
            <a:ext cx="743793" cy="276999"/>
          </a:xfrm>
          <a:prstGeom prst="rect">
            <a:avLst/>
          </a:prstGeom>
          <a:noFill/>
          <a:ln w="9525">
            <a:noFill/>
            <a:miter lim="800000"/>
            <a:headEnd/>
            <a:tailEnd/>
          </a:ln>
        </p:spPr>
        <p:txBody>
          <a:bodyPr wrap="none" lIns="0" tIns="0" rIns="0" bIns="0" anchor="ctr" anchorCtr="1">
            <a:spAutoFit/>
          </a:bodyPr>
          <a:lstStyle/>
          <a:p>
            <a:pPr algn="ctr" eaLnBrk="0" fontAlgn="base" hangingPunct="0">
              <a:spcBef>
                <a:spcPct val="0"/>
              </a:spcBef>
              <a:spcAft>
                <a:spcPct val="0"/>
              </a:spcAft>
            </a:pPr>
            <a:r>
              <a:rPr lang="en-US" sz="1800" b="1">
                <a:solidFill>
                  <a:prstClr val="black"/>
                </a:solidFill>
                <a:latin typeface="Arial" panose="020B0604020202020204" pitchFamily="34" charset="0"/>
                <a:cs typeface="Arial" panose="020B0604020202020204" pitchFamily="34" charset="0"/>
              </a:rPr>
              <a:t>G1P[8]</a:t>
            </a:r>
          </a:p>
        </p:txBody>
      </p:sp>
      <p:sp>
        <p:nvSpPr>
          <p:cNvPr id="25" name="Text Box 56"/>
          <p:cNvSpPr txBox="1">
            <a:spLocks noChangeArrowheads="1"/>
          </p:cNvSpPr>
          <p:nvPr/>
        </p:nvSpPr>
        <p:spPr bwMode="auto">
          <a:xfrm>
            <a:off x="583778" y="4387463"/>
            <a:ext cx="743793" cy="276999"/>
          </a:xfrm>
          <a:prstGeom prst="rect">
            <a:avLst/>
          </a:prstGeom>
          <a:noFill/>
          <a:ln w="9525">
            <a:noFill/>
            <a:miter lim="800000"/>
            <a:headEnd/>
            <a:tailEnd/>
          </a:ln>
        </p:spPr>
        <p:txBody>
          <a:bodyPr wrap="none" lIns="0" tIns="0" rIns="0" bIns="0" anchor="ctr" anchorCtr="1">
            <a:spAutoFit/>
          </a:bodyPr>
          <a:lstStyle/>
          <a:p>
            <a:pPr algn="ctr" eaLnBrk="0" fontAlgn="base" hangingPunct="0">
              <a:spcBef>
                <a:spcPct val="0"/>
              </a:spcBef>
              <a:spcAft>
                <a:spcPct val="0"/>
              </a:spcAft>
            </a:pPr>
            <a:r>
              <a:rPr lang="en-US" sz="1800" b="1">
                <a:solidFill>
                  <a:prstClr val="black"/>
                </a:solidFill>
                <a:latin typeface="Arial" panose="020B0604020202020204" pitchFamily="34" charset="0"/>
                <a:cs typeface="Arial" panose="020B0604020202020204" pitchFamily="34" charset="0"/>
              </a:rPr>
              <a:t>G3P[8]</a:t>
            </a:r>
          </a:p>
        </p:txBody>
      </p:sp>
      <p:sp>
        <p:nvSpPr>
          <p:cNvPr id="26" name="Text Box 56"/>
          <p:cNvSpPr txBox="1">
            <a:spLocks noChangeArrowheads="1"/>
          </p:cNvSpPr>
          <p:nvPr/>
        </p:nvSpPr>
        <p:spPr bwMode="auto">
          <a:xfrm>
            <a:off x="1302916" y="5347901"/>
            <a:ext cx="743793" cy="276999"/>
          </a:xfrm>
          <a:prstGeom prst="rect">
            <a:avLst/>
          </a:prstGeom>
          <a:noFill/>
          <a:ln w="9525">
            <a:noFill/>
            <a:miter lim="800000"/>
            <a:headEnd/>
            <a:tailEnd/>
          </a:ln>
        </p:spPr>
        <p:txBody>
          <a:bodyPr wrap="none" lIns="0" tIns="0" rIns="0" bIns="0" anchor="ctr" anchorCtr="1">
            <a:spAutoFit/>
          </a:bodyPr>
          <a:lstStyle/>
          <a:p>
            <a:pPr algn="ctr" eaLnBrk="0" fontAlgn="base" hangingPunct="0">
              <a:spcBef>
                <a:spcPct val="0"/>
              </a:spcBef>
              <a:spcAft>
                <a:spcPct val="0"/>
              </a:spcAft>
            </a:pPr>
            <a:r>
              <a:rPr lang="en-US" sz="1800" b="1" dirty="0">
                <a:solidFill>
                  <a:prstClr val="black"/>
                </a:solidFill>
                <a:latin typeface="Arial" panose="020B0604020202020204" pitchFamily="34" charset="0"/>
                <a:cs typeface="Arial" panose="020B0604020202020204" pitchFamily="34" charset="0"/>
              </a:rPr>
              <a:t>G4P[8]</a:t>
            </a:r>
          </a:p>
        </p:txBody>
      </p:sp>
      <p:sp>
        <p:nvSpPr>
          <p:cNvPr id="27" name="Text Box 56"/>
          <p:cNvSpPr txBox="1">
            <a:spLocks noChangeArrowheads="1"/>
          </p:cNvSpPr>
          <p:nvPr/>
        </p:nvSpPr>
        <p:spPr bwMode="auto">
          <a:xfrm>
            <a:off x="2441153" y="6041638"/>
            <a:ext cx="743793" cy="276999"/>
          </a:xfrm>
          <a:prstGeom prst="rect">
            <a:avLst/>
          </a:prstGeom>
          <a:noFill/>
          <a:ln w="9525">
            <a:noFill/>
            <a:miter lim="800000"/>
            <a:headEnd/>
            <a:tailEnd/>
          </a:ln>
        </p:spPr>
        <p:txBody>
          <a:bodyPr wrap="none" lIns="0" tIns="0" rIns="0" bIns="0" anchor="ctr" anchorCtr="1">
            <a:spAutoFit/>
          </a:bodyPr>
          <a:lstStyle/>
          <a:p>
            <a:pPr algn="ctr" eaLnBrk="0" fontAlgn="base" hangingPunct="0">
              <a:spcBef>
                <a:spcPct val="0"/>
              </a:spcBef>
              <a:spcAft>
                <a:spcPct val="0"/>
              </a:spcAft>
            </a:pPr>
            <a:r>
              <a:rPr lang="en-US" sz="1800" b="1">
                <a:solidFill>
                  <a:prstClr val="black"/>
                </a:solidFill>
                <a:latin typeface="Arial" panose="020B0604020202020204" pitchFamily="34" charset="0"/>
                <a:cs typeface="Arial" panose="020B0604020202020204" pitchFamily="34" charset="0"/>
              </a:rPr>
              <a:t>G9P[8]</a:t>
            </a:r>
          </a:p>
        </p:txBody>
      </p:sp>
      <p:sp>
        <p:nvSpPr>
          <p:cNvPr id="28" name="Text Box 56"/>
          <p:cNvSpPr txBox="1">
            <a:spLocks noChangeArrowheads="1"/>
          </p:cNvSpPr>
          <p:nvPr/>
        </p:nvSpPr>
        <p:spPr bwMode="auto">
          <a:xfrm>
            <a:off x="7610053" y="4123938"/>
            <a:ext cx="743793" cy="276999"/>
          </a:xfrm>
          <a:prstGeom prst="rect">
            <a:avLst/>
          </a:prstGeom>
          <a:noFill/>
          <a:ln w="9525">
            <a:noFill/>
            <a:miter lim="800000"/>
            <a:headEnd/>
            <a:tailEnd/>
          </a:ln>
        </p:spPr>
        <p:txBody>
          <a:bodyPr wrap="none" lIns="0" tIns="0" rIns="0" bIns="0" anchor="ctr" anchorCtr="1">
            <a:spAutoFit/>
          </a:bodyPr>
          <a:lstStyle/>
          <a:p>
            <a:pPr algn="ctr" eaLnBrk="0" fontAlgn="base" hangingPunct="0">
              <a:spcBef>
                <a:spcPct val="0"/>
              </a:spcBef>
              <a:spcAft>
                <a:spcPct val="0"/>
              </a:spcAft>
            </a:pPr>
            <a:r>
              <a:rPr lang="en-US" sz="1800" b="1" dirty="0">
                <a:solidFill>
                  <a:prstClr val="black"/>
                </a:solidFill>
                <a:latin typeface="Arial" panose="020B0604020202020204" pitchFamily="34" charset="0"/>
                <a:cs typeface="Arial" panose="020B0604020202020204" pitchFamily="34" charset="0"/>
              </a:rPr>
              <a:t>G2P[4]</a:t>
            </a:r>
          </a:p>
        </p:txBody>
      </p:sp>
      <p:sp>
        <p:nvSpPr>
          <p:cNvPr id="29" name="Arc 59"/>
          <p:cNvSpPr>
            <a:spLocks/>
          </p:cNvSpPr>
          <p:nvPr/>
        </p:nvSpPr>
        <p:spPr bwMode="auto">
          <a:xfrm flipV="1">
            <a:off x="6108700" y="3201988"/>
            <a:ext cx="1535113" cy="1541462"/>
          </a:xfrm>
          <a:custGeom>
            <a:avLst/>
            <a:gdLst>
              <a:gd name="T0" fmla="*/ 0 w 27270"/>
              <a:gd name="T1" fmla="*/ 2147483647 h 25282"/>
              <a:gd name="T2" fmla="*/ 2147483647 w 27270"/>
              <a:gd name="T3" fmla="*/ 2147483647 h 25282"/>
              <a:gd name="T4" fmla="*/ 2147483647 w 27270"/>
              <a:gd name="T5" fmla="*/ 2147483647 h 25282"/>
              <a:gd name="T6" fmla="*/ 0 60000 65536"/>
              <a:gd name="T7" fmla="*/ 0 60000 65536"/>
              <a:gd name="T8" fmla="*/ 0 60000 65536"/>
              <a:gd name="T9" fmla="*/ 0 w 27270"/>
              <a:gd name="T10" fmla="*/ 0 h 25282"/>
              <a:gd name="T11" fmla="*/ 27270 w 27270"/>
              <a:gd name="T12" fmla="*/ 25282 h 25282"/>
            </a:gdLst>
            <a:ahLst/>
            <a:cxnLst>
              <a:cxn ang="T6">
                <a:pos x="T0" y="T1"/>
              </a:cxn>
              <a:cxn ang="T7">
                <a:pos x="T2" y="T3"/>
              </a:cxn>
              <a:cxn ang="T8">
                <a:pos x="T4" y="T5"/>
              </a:cxn>
            </a:cxnLst>
            <a:rect l="T9" t="T10" r="T11" b="T12"/>
            <a:pathLst>
              <a:path w="27270" h="25282" fill="none" extrusionOk="0">
                <a:moveTo>
                  <a:pt x="0" y="757"/>
                </a:moveTo>
                <a:cubicBezTo>
                  <a:pt x="1848" y="254"/>
                  <a:pt x="3754" y="-1"/>
                  <a:pt x="5670" y="0"/>
                </a:cubicBezTo>
                <a:cubicBezTo>
                  <a:pt x="17599" y="0"/>
                  <a:pt x="27270" y="9670"/>
                  <a:pt x="27270" y="21600"/>
                </a:cubicBezTo>
                <a:cubicBezTo>
                  <a:pt x="27270" y="22834"/>
                  <a:pt x="27164" y="24065"/>
                  <a:pt x="26953" y="25281"/>
                </a:cubicBezTo>
              </a:path>
              <a:path w="27270" h="25282" stroke="0" extrusionOk="0">
                <a:moveTo>
                  <a:pt x="0" y="757"/>
                </a:moveTo>
                <a:cubicBezTo>
                  <a:pt x="1848" y="254"/>
                  <a:pt x="3754" y="-1"/>
                  <a:pt x="5670" y="0"/>
                </a:cubicBezTo>
                <a:cubicBezTo>
                  <a:pt x="17599" y="0"/>
                  <a:pt x="27270" y="9670"/>
                  <a:pt x="27270" y="21600"/>
                </a:cubicBezTo>
                <a:cubicBezTo>
                  <a:pt x="27270" y="22834"/>
                  <a:pt x="27164" y="24065"/>
                  <a:pt x="26953" y="25281"/>
                </a:cubicBezTo>
                <a:lnTo>
                  <a:pt x="5670" y="21600"/>
                </a:lnTo>
                <a:lnTo>
                  <a:pt x="0" y="757"/>
                </a:lnTo>
                <a:close/>
              </a:path>
            </a:pathLst>
          </a:custGeom>
          <a:noFill/>
          <a:ln w="22225">
            <a:solidFill>
              <a:schemeClr val="tx1"/>
            </a:solidFill>
            <a:round/>
            <a:headEnd/>
            <a:tailEnd/>
          </a:ln>
        </p:spPr>
        <p:txBody>
          <a:bodyPr rot="10800000" wrap="none" anchor="ctr"/>
          <a:lstStyle/>
          <a:p>
            <a:pPr fontAlgn="base">
              <a:spcBef>
                <a:spcPct val="0"/>
              </a:spcBef>
              <a:spcAft>
                <a:spcPct val="0"/>
              </a:spcAft>
            </a:pPr>
            <a:endParaRPr lang="ru-RU" sz="700">
              <a:solidFill>
                <a:prstClr val="black"/>
              </a:solidFill>
              <a:latin typeface="Arial" panose="020B0604020202020204" pitchFamily="34" charset="0"/>
              <a:cs typeface="Arial" panose="020B0604020202020204" pitchFamily="34" charset="0"/>
            </a:endParaRPr>
          </a:p>
        </p:txBody>
      </p:sp>
      <p:pic>
        <p:nvPicPr>
          <p:cNvPr id="30" name="Picture 31" descr="C:\Users\sstarcevic\AppData\Local\Microsoft\Windows\Temporary Internet Files\Content.Outlook\Z1LB0JXO\G9.jpg"/>
          <p:cNvPicPr>
            <a:picLocks noChangeAspect="1" noChangeArrowheads="1"/>
          </p:cNvPicPr>
          <p:nvPr/>
        </p:nvPicPr>
        <p:blipFill>
          <a:blip r:embed="rId6" cstate="print"/>
          <a:srcRect/>
          <a:stretch>
            <a:fillRect/>
          </a:stretch>
        </p:blipFill>
        <p:spPr bwMode="auto">
          <a:xfrm>
            <a:off x="2989263" y="4887913"/>
            <a:ext cx="1411287" cy="1271587"/>
          </a:xfrm>
          <a:prstGeom prst="rect">
            <a:avLst/>
          </a:prstGeom>
          <a:noFill/>
          <a:ln w="9525">
            <a:noFill/>
            <a:miter lim="800000"/>
            <a:headEnd/>
            <a:tailEnd/>
          </a:ln>
        </p:spPr>
      </p:pic>
      <p:pic>
        <p:nvPicPr>
          <p:cNvPr id="31" name="Picture 33" descr="C:\Users\sstarcevic\AppData\Local\Microsoft\Windows\Temporary Internet Files\Content.Outlook\Z1LB0JXO\G4 (2).jpg"/>
          <p:cNvPicPr>
            <a:picLocks noChangeAspect="1" noChangeArrowheads="1"/>
          </p:cNvPicPr>
          <p:nvPr/>
        </p:nvPicPr>
        <p:blipFill>
          <a:blip r:embed="rId7" cstate="print"/>
          <a:srcRect/>
          <a:stretch>
            <a:fillRect/>
          </a:stretch>
        </p:blipFill>
        <p:spPr bwMode="auto">
          <a:xfrm>
            <a:off x="2138363" y="4581525"/>
            <a:ext cx="1181100" cy="1049338"/>
          </a:xfrm>
          <a:prstGeom prst="rect">
            <a:avLst/>
          </a:prstGeom>
          <a:noFill/>
          <a:ln w="9525">
            <a:noFill/>
            <a:miter lim="800000"/>
            <a:headEnd/>
            <a:tailEnd/>
          </a:ln>
        </p:spPr>
      </p:pic>
      <p:sp>
        <p:nvSpPr>
          <p:cNvPr id="32" name="Rectangle 4"/>
          <p:cNvSpPr>
            <a:spLocks noChangeArrowheads="1"/>
          </p:cNvSpPr>
          <p:nvPr/>
        </p:nvSpPr>
        <p:spPr bwMode="auto">
          <a:xfrm>
            <a:off x="7938" y="6611938"/>
            <a:ext cx="8228012" cy="246062"/>
          </a:xfrm>
          <a:prstGeom prst="rect">
            <a:avLst/>
          </a:prstGeom>
          <a:noFill/>
          <a:ln w="9525">
            <a:noFill/>
            <a:miter lim="800000"/>
            <a:headEnd/>
            <a:tailEnd/>
          </a:ln>
        </p:spPr>
        <p:txBody>
          <a:bodyPr anchor="b">
            <a:spAutoFit/>
          </a:bodyPr>
          <a:lstStyle/>
          <a:p>
            <a:pPr marL="228600" indent="-228600" fontAlgn="base">
              <a:spcBef>
                <a:spcPct val="0"/>
              </a:spcBef>
              <a:spcAft>
                <a:spcPct val="0"/>
              </a:spcAft>
              <a:buFont typeface="+mj-lt"/>
              <a:buAutoNum type="arabicPeriod"/>
            </a:pPr>
            <a:r>
              <a:rPr lang="de-DE" sz="1000" dirty="0" err="1" smtClean="0">
                <a:solidFill>
                  <a:prstClr val="black"/>
                </a:solidFill>
                <a:latin typeface="Arial" panose="020B0604020202020204" pitchFamily="34" charset="0"/>
                <a:cs typeface="Arial" panose="020B0604020202020204" pitchFamily="34" charset="0"/>
              </a:rPr>
              <a:t>Gentsch</a:t>
            </a:r>
            <a:r>
              <a:rPr lang="de-DE" sz="1000" dirty="0" smtClean="0">
                <a:solidFill>
                  <a:prstClr val="black"/>
                </a:solidFill>
                <a:latin typeface="Arial" panose="020B0604020202020204" pitchFamily="34" charset="0"/>
                <a:cs typeface="Arial" panose="020B0604020202020204" pitchFamily="34" charset="0"/>
              </a:rPr>
              <a:t> </a:t>
            </a:r>
            <a:r>
              <a:rPr lang="de-DE" sz="1000" dirty="0">
                <a:solidFill>
                  <a:prstClr val="black"/>
                </a:solidFill>
                <a:latin typeface="Arial" panose="020B0604020202020204" pitchFamily="34" charset="0"/>
                <a:cs typeface="Arial" panose="020B0604020202020204" pitchFamily="34" charset="0"/>
              </a:rPr>
              <a:t>JR et al.</a:t>
            </a:r>
            <a:r>
              <a:rPr lang="en-US" sz="1000" dirty="0">
                <a:solidFill>
                  <a:prstClr val="black"/>
                </a:solidFill>
                <a:latin typeface="Arial" panose="020B0604020202020204" pitchFamily="34" charset="0"/>
                <a:cs typeface="Arial" panose="020B0604020202020204" pitchFamily="34" charset="0"/>
              </a:rPr>
              <a:t> </a:t>
            </a:r>
            <a:r>
              <a:rPr lang="en-US" sz="1000" i="1" dirty="0">
                <a:solidFill>
                  <a:prstClr val="black"/>
                </a:solidFill>
                <a:latin typeface="Arial" panose="020B0604020202020204" pitchFamily="34" charset="0"/>
                <a:cs typeface="Arial" panose="020B0604020202020204" pitchFamily="34" charset="0"/>
              </a:rPr>
              <a:t>J Infect Dis.</a:t>
            </a:r>
            <a:r>
              <a:rPr lang="en-US" sz="1000" dirty="0">
                <a:solidFill>
                  <a:prstClr val="black"/>
                </a:solidFill>
                <a:latin typeface="Arial" panose="020B0604020202020204" pitchFamily="34" charset="0"/>
                <a:cs typeface="Arial" panose="020B0604020202020204" pitchFamily="34" charset="0"/>
              </a:rPr>
              <a:t> 2005;192:S146–S159.</a:t>
            </a:r>
          </a:p>
        </p:txBody>
      </p:sp>
      <p:sp>
        <p:nvSpPr>
          <p:cNvPr id="34" name="Rectangle 33"/>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248752215"/>
      </p:ext>
    </p:extLst>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a:spLocks noGrp="1" noChangeArrowheads="1"/>
          </p:cNvSpPr>
          <p:nvPr>
            <p:ph type="title"/>
          </p:nvPr>
        </p:nvSpPr>
        <p:spPr>
          <a:xfrm>
            <a:off x="247131" y="425950"/>
            <a:ext cx="8574088" cy="646331"/>
          </a:xfrm>
        </p:spPr>
        <p:txBody>
          <a:bodyPr>
            <a:normAutofit/>
          </a:bodyPr>
          <a:lstStyle/>
          <a:p>
            <a:r>
              <a:rPr lang="ru-RU" sz="2600" b="1" dirty="0" err="1" smtClean="0">
                <a:solidFill>
                  <a:srgbClr val="522C84"/>
                </a:solidFill>
                <a:latin typeface="Arial" panose="020B0604020202020204" pitchFamily="34" charset="0"/>
                <a:cs typeface="Arial" panose="020B0604020202020204" pitchFamily="34" charset="0"/>
              </a:rPr>
              <a:t>РотаТек</a:t>
            </a:r>
            <a:r>
              <a:rPr lang="ru-RU" sz="2600" b="1" baseline="30000" dirty="0" smtClean="0">
                <a:solidFill>
                  <a:srgbClr val="522C84"/>
                </a:solidFill>
                <a:latin typeface="Arial" panose="020B0604020202020204" pitchFamily="34" charset="0"/>
                <a:cs typeface="Arial" panose="020B0604020202020204" pitchFamily="34" charset="0"/>
              </a:rPr>
              <a:t>®</a:t>
            </a:r>
            <a:r>
              <a:rPr lang="ru-RU" sz="2600" b="1" dirty="0" smtClean="0">
                <a:solidFill>
                  <a:srgbClr val="522C84"/>
                </a:solidFill>
                <a:latin typeface="Arial" panose="020B0604020202020204" pitchFamily="34" charset="0"/>
                <a:cs typeface="Arial" panose="020B0604020202020204" pitchFamily="34" charset="0"/>
              </a:rPr>
              <a:t>. Общая характеристика</a:t>
            </a:r>
            <a:endParaRPr lang="en-US" sz="1800" b="1" dirty="0">
              <a:solidFill>
                <a:srgbClr val="522C84"/>
              </a:solidFill>
              <a:latin typeface="Arial" panose="020B0604020202020204" pitchFamily="34" charset="0"/>
              <a:cs typeface="Arial" panose="020B0604020202020204" pitchFamily="34" charset="0"/>
            </a:endParaRPr>
          </a:p>
        </p:txBody>
      </p:sp>
      <p:sp>
        <p:nvSpPr>
          <p:cNvPr id="32" name="Rectangle 4"/>
          <p:cNvSpPr>
            <a:spLocks noChangeArrowheads="1"/>
          </p:cNvSpPr>
          <p:nvPr/>
        </p:nvSpPr>
        <p:spPr bwMode="auto">
          <a:xfrm>
            <a:off x="7937" y="6611779"/>
            <a:ext cx="8944994" cy="246221"/>
          </a:xfrm>
          <a:prstGeom prst="rect">
            <a:avLst/>
          </a:prstGeom>
          <a:noFill/>
          <a:ln w="9525">
            <a:noFill/>
            <a:miter lim="800000"/>
            <a:headEnd/>
            <a:tailEnd/>
          </a:ln>
        </p:spPr>
        <p:txBody>
          <a:bodyPr wrap="square" anchor="b">
            <a:spAutoFit/>
          </a:bodyPr>
          <a:lstStyle/>
          <a:p>
            <a:pPr marL="228600" indent="-228600" eaLnBrk="0" hangingPunct="0">
              <a:buFont typeface="+mj-lt"/>
              <a:buAutoNum type="arabicPeriod"/>
            </a:pPr>
            <a:r>
              <a:rPr lang="ru-RU" sz="1000" dirty="0" smtClean="0">
                <a:solidFill>
                  <a:prstClr val="black"/>
                </a:solidFill>
                <a:latin typeface="Arial" panose="020B0604020202020204" pitchFamily="34" charset="0"/>
                <a:cs typeface="Arial" panose="020B0604020202020204" pitchFamily="34" charset="0"/>
              </a:rPr>
              <a:t>Инструкция по применению лекарственного препарата для медицинского применения </a:t>
            </a:r>
            <a:r>
              <a:rPr lang="ru-RU" sz="1000" dirty="0" err="1" smtClean="0">
                <a:solidFill>
                  <a:prstClr val="black"/>
                </a:solidFill>
                <a:latin typeface="Arial" panose="020B0604020202020204" pitchFamily="34" charset="0"/>
                <a:cs typeface="Arial" panose="020B0604020202020204" pitchFamily="34" charset="0"/>
              </a:rPr>
              <a:t>РотаТек</a:t>
            </a:r>
            <a:r>
              <a:rPr lang="ru-RU" sz="1000" dirty="0" smtClean="0">
                <a:solidFill>
                  <a:prstClr val="black"/>
                </a:solidFill>
                <a:latin typeface="Arial" panose="020B0604020202020204" pitchFamily="34" charset="0"/>
                <a:cs typeface="Arial" panose="020B0604020202020204" pitchFamily="34" charset="0"/>
              </a:rPr>
              <a:t>®. Регистрационный номер ЛП 001865-300715</a:t>
            </a:r>
            <a:endParaRPr lang="en-US" sz="1000" dirty="0">
              <a:solidFill>
                <a:prstClr val="black"/>
              </a:solidFill>
              <a:latin typeface="Arial" panose="020B0604020202020204" pitchFamily="34" charset="0"/>
              <a:cs typeface="Arial" panose="020B0604020202020204" pitchFamily="34" charset="0"/>
            </a:endParaRPr>
          </a:p>
        </p:txBody>
      </p:sp>
      <p:sp>
        <p:nvSpPr>
          <p:cNvPr id="639" name="Content Placeholder 4"/>
          <p:cNvSpPr>
            <a:spLocks noGrp="1"/>
          </p:cNvSpPr>
          <p:nvPr>
            <p:ph idx="4294967295"/>
          </p:nvPr>
        </p:nvSpPr>
        <p:spPr>
          <a:xfrm>
            <a:off x="423082" y="1499683"/>
            <a:ext cx="6196084" cy="4525963"/>
          </a:xfrm>
          <a:prstGeom prst="rect">
            <a:avLst/>
          </a:prstGeom>
        </p:spPr>
        <p:txBody>
          <a:bodyPr>
            <a:normAutofit/>
          </a:bodyPr>
          <a:lstStyle/>
          <a:p>
            <a:pPr marL="0" indent="0">
              <a:buNone/>
            </a:pPr>
            <a:r>
              <a:rPr lang="ru-RU" sz="2500" b="1" dirty="0" smtClean="0">
                <a:latin typeface="Arial" panose="020B0604020202020204" pitchFamily="34" charset="0"/>
                <a:cs typeface="Arial" panose="020B0604020202020204" pitchFamily="34" charset="0"/>
              </a:rPr>
              <a:t>Количество доз для вакцинации</a:t>
            </a:r>
            <a:r>
              <a:rPr lang="ru-RU" sz="2500" dirty="0" smtClean="0">
                <a:latin typeface="Arial" panose="020B0604020202020204" pitchFamily="34" charset="0"/>
                <a:cs typeface="Arial" panose="020B0604020202020204" pitchFamily="34" charset="0"/>
              </a:rPr>
              <a:t>:</a:t>
            </a:r>
            <a:endParaRPr lang="ru-RU" sz="2500" dirty="0">
              <a:latin typeface="Arial" panose="020B0604020202020204" pitchFamily="34" charset="0"/>
              <a:cs typeface="Arial" panose="020B0604020202020204" pitchFamily="34" charset="0"/>
            </a:endParaRPr>
          </a:p>
          <a:p>
            <a:pPr marL="0" indent="0">
              <a:buNone/>
            </a:pPr>
            <a:r>
              <a:rPr lang="ru-RU" sz="2400" dirty="0" smtClean="0">
                <a:latin typeface="Arial" panose="020B0604020202020204" pitchFamily="34" charset="0"/>
                <a:cs typeface="Arial" panose="020B0604020202020204" pitchFamily="34" charset="0"/>
              </a:rPr>
              <a:t>3 дозы перорально</a:t>
            </a:r>
          </a:p>
          <a:p>
            <a:pPr marL="0" indent="0">
              <a:buNone/>
            </a:pPr>
            <a:r>
              <a:rPr lang="ru-RU" sz="2400" b="1" dirty="0" smtClean="0">
                <a:latin typeface="Arial" panose="020B0604020202020204" pitchFamily="34" charset="0"/>
                <a:cs typeface="Arial" panose="020B0604020202020204" pitchFamily="34" charset="0"/>
              </a:rPr>
              <a:t>Схема вакцинации:</a:t>
            </a:r>
          </a:p>
          <a:p>
            <a:pPr marL="0" indent="0">
              <a:buNone/>
            </a:pPr>
            <a:r>
              <a:rPr lang="ru-RU" sz="2400" dirty="0" smtClean="0">
                <a:latin typeface="Arial" panose="020B0604020202020204" pitchFamily="34" charset="0"/>
                <a:cs typeface="Arial" panose="020B0604020202020204" pitchFamily="34" charset="0"/>
              </a:rPr>
              <a:t>1-ая доза – в возрасте от 6 до12 недель</a:t>
            </a:r>
          </a:p>
          <a:p>
            <a:pPr marL="0" indent="0">
              <a:buNone/>
            </a:pPr>
            <a:r>
              <a:rPr lang="ru-RU" sz="2400" dirty="0" smtClean="0">
                <a:latin typeface="Arial" panose="020B0604020202020204" pitchFamily="34" charset="0"/>
                <a:cs typeface="Arial" panose="020B0604020202020204" pitchFamily="34" charset="0"/>
              </a:rPr>
              <a:t>Последующие дозы – с интервалом между введениями от 4 до 10 недель</a:t>
            </a:r>
          </a:p>
          <a:p>
            <a:pPr marL="0" indent="0">
              <a:buNone/>
            </a:pPr>
            <a:r>
              <a:rPr lang="ru-RU" sz="2400" dirty="0" smtClean="0">
                <a:latin typeface="Arial" panose="020B0604020202020204" pitchFamily="34" charset="0"/>
                <a:cs typeface="Arial" panose="020B0604020202020204" pitchFamily="34" charset="0"/>
              </a:rPr>
              <a:t>Все 3 дозы рекомендуется ввести  до достижения ребенком возраста 32 недель</a:t>
            </a:r>
          </a:p>
          <a:p>
            <a:pPr marL="0" indent="0">
              <a:buNone/>
            </a:pPr>
            <a:r>
              <a:rPr lang="ru-RU" sz="2400" b="1" dirty="0" smtClean="0">
                <a:latin typeface="Arial" panose="020B0604020202020204" pitchFamily="34" charset="0"/>
                <a:cs typeface="Arial" panose="020B0604020202020204" pitchFamily="34" charset="0"/>
              </a:rPr>
              <a:t>Одновременно с ПВ и АКДС</a:t>
            </a:r>
          </a:p>
          <a:p>
            <a:pPr marL="0" indent="0">
              <a:buNone/>
            </a:pPr>
            <a:r>
              <a:rPr lang="ru-RU" sz="2400" b="1" dirty="0" smtClean="0">
                <a:latin typeface="Arial" panose="020B0604020202020204" pitchFamily="34" charset="0"/>
                <a:cs typeface="Arial" panose="020B0604020202020204" pitchFamily="34" charset="0"/>
              </a:rPr>
              <a:t>2 </a:t>
            </a:r>
            <a:r>
              <a:rPr lang="ru-RU" sz="2400" b="1" dirty="0" err="1" smtClean="0">
                <a:latin typeface="Arial" panose="020B0604020202020204" pitchFamily="34" charset="0"/>
                <a:cs typeface="Arial" panose="020B0604020202020204" pitchFamily="34" charset="0"/>
              </a:rPr>
              <a:t>мес</a:t>
            </a:r>
            <a:r>
              <a:rPr lang="ru-RU" sz="2400" b="1" dirty="0" smtClean="0">
                <a:latin typeface="Arial" panose="020B0604020202020204" pitchFamily="34" charset="0"/>
                <a:cs typeface="Arial" panose="020B0604020202020204" pitchFamily="34" charset="0"/>
              </a:rPr>
              <a:t>–3 </a:t>
            </a:r>
            <a:r>
              <a:rPr lang="ru-RU" sz="2400" b="1" dirty="0" err="1" smtClean="0">
                <a:latin typeface="Arial" panose="020B0604020202020204" pitchFamily="34" charset="0"/>
                <a:cs typeface="Arial" panose="020B0604020202020204" pitchFamily="34" charset="0"/>
              </a:rPr>
              <a:t>мес</a:t>
            </a:r>
            <a:r>
              <a:rPr lang="ru-RU" sz="2400" b="1" dirty="0" smtClean="0">
                <a:latin typeface="Arial" panose="020B0604020202020204" pitchFamily="34" charset="0"/>
                <a:cs typeface="Arial" panose="020B0604020202020204" pitchFamily="34" charset="0"/>
              </a:rPr>
              <a:t>–4,5 </a:t>
            </a:r>
            <a:r>
              <a:rPr lang="ru-RU" sz="2400" b="1" dirty="0" err="1" smtClean="0">
                <a:latin typeface="Arial" panose="020B0604020202020204" pitchFamily="34" charset="0"/>
                <a:cs typeface="Arial" panose="020B0604020202020204" pitchFamily="34" charset="0"/>
              </a:rPr>
              <a:t>мес</a:t>
            </a:r>
            <a:endParaRPr lang="ru-RU" sz="2400" b="1"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p:txBody>
      </p:sp>
      <p:pic>
        <p:nvPicPr>
          <p:cNvPr id="640" name="Picture 2" descr="P:\Projects\Independent Network Projects\IND12025 - RotaTeq CORE deck-revisions\Gallery\RTQ image screen shot.png"/>
          <p:cNvPicPr>
            <a:picLocks noChangeAspect="1" noChangeArrowheads="1"/>
          </p:cNvPicPr>
          <p:nvPr/>
        </p:nvPicPr>
        <p:blipFill>
          <a:blip r:embed="rId3" cstate="print"/>
          <a:srcRect/>
          <a:stretch>
            <a:fillRect/>
          </a:stretch>
        </p:blipFill>
        <p:spPr bwMode="auto">
          <a:xfrm>
            <a:off x="6619165" y="1248027"/>
            <a:ext cx="2323406" cy="5239587"/>
          </a:xfrm>
          <a:prstGeom prst="rect">
            <a:avLst/>
          </a:prstGeom>
          <a:noFill/>
          <a:ln w="9525">
            <a:noFill/>
            <a:miter lim="800000"/>
            <a:headEnd/>
            <a:tailEnd/>
          </a:ln>
        </p:spPr>
      </p:pic>
      <p:sp>
        <p:nvSpPr>
          <p:cNvPr id="7" name="Rectangle 6"/>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4101609847"/>
      </p:ext>
    </p:extLst>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58" name="Rectangle 9"/>
          <p:cNvSpPr>
            <a:spLocks noChangeArrowheads="1"/>
          </p:cNvSpPr>
          <p:nvPr/>
        </p:nvSpPr>
        <p:spPr bwMode="auto">
          <a:xfrm>
            <a:off x="457200" y="1524000"/>
            <a:ext cx="8232775" cy="5143500"/>
          </a:xfrm>
          <a:prstGeom prst="rect">
            <a:avLst/>
          </a:prstGeom>
          <a:noFill/>
          <a:ln>
            <a:noFill/>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endParaRPr lang="ru-RU" sz="1400">
              <a:solidFill>
                <a:prstClr val="black"/>
              </a:solidFill>
              <a:latin typeface="Arial" panose="020B0604020202020204" pitchFamily="34" charset="0"/>
              <a:cs typeface="Arial" panose="020B0604020202020204" pitchFamily="34" charset="0"/>
            </a:endParaRPr>
          </a:p>
        </p:txBody>
      </p:sp>
      <p:sp>
        <p:nvSpPr>
          <p:cNvPr id="150529" name="Rectangle 2"/>
          <p:cNvSpPr>
            <a:spLocks noGrp="1" noChangeArrowheads="1"/>
          </p:cNvSpPr>
          <p:nvPr>
            <p:ph type="title"/>
          </p:nvPr>
        </p:nvSpPr>
        <p:spPr>
          <a:xfrm>
            <a:off x="457200" y="368300"/>
            <a:ext cx="7699375" cy="1190625"/>
          </a:xfrm>
        </p:spPr>
        <p:txBody>
          <a:bodyPr>
            <a:normAutofit/>
          </a:bodyPr>
          <a:lstStyle/>
          <a:p>
            <a:pPr eaLnBrk="1" hangingPunct="1"/>
            <a:r>
              <a:rPr lang="ru-RU" sz="2800" b="1" dirty="0" smtClean="0">
                <a:solidFill>
                  <a:srgbClr val="522C84"/>
                </a:solidFill>
                <a:latin typeface="Arial" panose="020B0604020202020204" pitchFamily="34" charset="0"/>
                <a:cs typeface="Arial" panose="020B0604020202020204" pitchFamily="34" charset="0"/>
              </a:rPr>
              <a:t>Исследования фазы </a:t>
            </a:r>
            <a:r>
              <a:rPr lang="en-US" sz="2800" b="1" dirty="0" smtClean="0">
                <a:solidFill>
                  <a:srgbClr val="522C84"/>
                </a:solidFill>
                <a:latin typeface="Arial" panose="020B0604020202020204" pitchFamily="34" charset="0"/>
                <a:cs typeface="Arial" panose="020B0604020202020204" pitchFamily="34" charset="0"/>
              </a:rPr>
              <a:t>III: </a:t>
            </a:r>
            <a:r>
              <a:rPr lang="en-US" sz="2800" b="1" dirty="0">
                <a:solidFill>
                  <a:srgbClr val="522C84"/>
                </a:solidFill>
                <a:latin typeface="Arial" panose="020B0604020202020204" pitchFamily="34" charset="0"/>
                <a:cs typeface="Arial" panose="020B0604020202020204" pitchFamily="34" charset="0"/>
              </a:rPr>
              <a:t>c</a:t>
            </a:r>
            <a:r>
              <a:rPr lang="ru-RU" sz="2800" b="1" dirty="0" err="1" smtClean="0">
                <a:solidFill>
                  <a:srgbClr val="522C84"/>
                </a:solidFill>
                <a:latin typeface="Arial" panose="020B0604020202020204" pitchFamily="34" charset="0"/>
                <a:cs typeface="Arial" panose="020B0604020202020204" pitchFamily="34" charset="0"/>
              </a:rPr>
              <a:t>ерьезные</a:t>
            </a:r>
            <a:r>
              <a:rPr lang="ru-RU" sz="2800" b="1" dirty="0" smtClean="0">
                <a:solidFill>
                  <a:srgbClr val="522C84"/>
                </a:solidFill>
                <a:latin typeface="Arial" panose="020B0604020202020204" pitchFamily="34" charset="0"/>
                <a:cs typeface="Arial" panose="020B0604020202020204" pitchFamily="34" charset="0"/>
              </a:rPr>
              <a:t> нежелательные явления</a:t>
            </a:r>
            <a:endParaRPr lang="en-US" sz="2800" b="1" dirty="0" smtClean="0">
              <a:solidFill>
                <a:srgbClr val="522C84"/>
              </a:solidFill>
              <a:latin typeface="Arial" panose="020B0604020202020204" pitchFamily="34" charset="0"/>
              <a:cs typeface="Arial" panose="020B0604020202020204" pitchFamily="34" charset="0"/>
            </a:endParaRPr>
          </a:p>
        </p:txBody>
      </p:sp>
      <p:sp>
        <p:nvSpPr>
          <p:cNvPr id="150530" name="Text Placeholder 2"/>
          <p:cNvSpPr>
            <a:spLocks noGrp="1"/>
          </p:cNvSpPr>
          <p:nvPr>
            <p:ph idx="1"/>
          </p:nvPr>
        </p:nvSpPr>
        <p:spPr>
          <a:xfrm>
            <a:off x="286604" y="1407541"/>
            <a:ext cx="8598090" cy="4525962"/>
          </a:xfrm>
        </p:spPr>
        <p:txBody>
          <a:bodyPr>
            <a:normAutofit/>
          </a:bodyPr>
          <a:lstStyle/>
          <a:p>
            <a:pPr eaLnBrk="1" hangingPunct="1"/>
            <a:r>
              <a:rPr lang="ru-RU" sz="1800" dirty="0" smtClean="0">
                <a:latin typeface="Arial" panose="020B0604020202020204" pitchFamily="34" charset="0"/>
                <a:cs typeface="Arial" panose="020B0604020202020204" pitchFamily="34" charset="0"/>
              </a:rPr>
              <a:t>Наиболее часто встречающиеся серьезные нежелательные явления </a:t>
            </a: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ru-RU" sz="1800" dirty="0" smtClean="0">
                <a:latin typeface="Arial" panose="020B0604020202020204" pitchFamily="34" charset="0"/>
                <a:cs typeface="Arial" panose="020B0604020202020204" pitchFamily="34" charset="0"/>
              </a:rPr>
              <a:t>у вакцинированных детей по сравнению с группой плацебо</a:t>
            </a:r>
            <a:endParaRPr lang="en-US" sz="1800" dirty="0" smtClean="0">
              <a:latin typeface="Arial" panose="020B0604020202020204" pitchFamily="34" charset="0"/>
              <a:cs typeface="Arial" panose="020B0604020202020204" pitchFamily="34" charset="0"/>
            </a:endParaRPr>
          </a:p>
        </p:txBody>
      </p:sp>
      <p:graphicFrame>
        <p:nvGraphicFramePr>
          <p:cNvPr id="152612" name="Group 36"/>
          <p:cNvGraphicFramePr>
            <a:graphicFrameLocks noGrp="1"/>
          </p:cNvGraphicFramePr>
          <p:nvPr>
            <p:extLst>
              <p:ext uri="{D42A27DB-BD31-4B8C-83A1-F6EECF244321}">
                <p14:modId xmlns:p14="http://schemas.microsoft.com/office/powerpoint/2010/main" val="1230473357"/>
              </p:ext>
            </p:extLst>
          </p:nvPr>
        </p:nvGraphicFramePr>
        <p:xfrm>
          <a:off x="413538" y="2143546"/>
          <a:ext cx="8391337" cy="1979342"/>
        </p:xfrm>
        <a:graphic>
          <a:graphicData uri="http://schemas.openxmlformats.org/drawingml/2006/table">
            <a:tbl>
              <a:tblPr firstRow="1" bandRow="1">
                <a:tableStyleId>{69C7853C-536D-4A76-A0AE-DD22124D55A5}</a:tableStyleId>
              </a:tblPr>
              <a:tblGrid>
                <a:gridCol w="3472032">
                  <a:extLst>
                    <a:ext uri="{9D8B030D-6E8A-4147-A177-3AD203B41FA5}">
                      <a16:colId xmlns:a16="http://schemas.microsoft.com/office/drawing/2014/main" xmlns="" val="20000"/>
                    </a:ext>
                  </a:extLst>
                </a:gridCol>
                <a:gridCol w="2656856">
                  <a:extLst>
                    <a:ext uri="{9D8B030D-6E8A-4147-A177-3AD203B41FA5}">
                      <a16:colId xmlns:a16="http://schemas.microsoft.com/office/drawing/2014/main" xmlns="" val="20001"/>
                    </a:ext>
                  </a:extLst>
                </a:gridCol>
                <a:gridCol w="2262449">
                  <a:extLst>
                    <a:ext uri="{9D8B030D-6E8A-4147-A177-3AD203B41FA5}">
                      <a16:colId xmlns:a16="http://schemas.microsoft.com/office/drawing/2014/main" xmlns="" val="20002"/>
                    </a:ext>
                  </a:extLst>
                </a:gridCol>
              </a:tblGrid>
              <a:tr h="882110">
                <a:tc>
                  <a:txBody>
                    <a:bodyPr/>
                    <a:lstStyle/>
                    <a:p>
                      <a:pPr marL="0" marR="0" lvl="0" indent="0" algn="ctr" defTabSz="914400" rtl="0" eaLnBrk="1" fontAlgn="base" latinLnBrk="0" hangingPunct="1">
                        <a:lnSpc>
                          <a:spcPct val="100000"/>
                        </a:lnSpc>
                        <a:spcBef>
                          <a:spcPts val="213"/>
                        </a:spcBef>
                        <a:spcAft>
                          <a:spcPct val="0"/>
                        </a:spcAft>
                        <a:buClrTx/>
                        <a:buSzTx/>
                        <a:buFontTx/>
                        <a:buNone/>
                        <a:tabLst/>
                      </a:pPr>
                      <a:endParaRPr kumimoji="0" lang="ru-RU"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2" marB="45712" horzOverflow="overflow">
                    <a:solidFill>
                      <a:srgbClr val="522C84"/>
                    </a:solidFill>
                  </a:tcPr>
                </a:tc>
                <a:tc>
                  <a:txBody>
                    <a:bodyPr/>
                    <a:lstStyle/>
                    <a:p>
                      <a:pPr marL="0" marR="0" lvl="0" indent="0" algn="ctr" defTabSz="914400" rtl="0" eaLnBrk="1" fontAlgn="base" latinLnBrk="0" hangingPunct="1">
                        <a:lnSpc>
                          <a:spcPct val="100000"/>
                        </a:lnSpc>
                        <a:spcBef>
                          <a:spcPts val="213"/>
                        </a:spcBef>
                        <a:spcAft>
                          <a:spcPct val="0"/>
                        </a:spcAft>
                        <a:buClrTx/>
                        <a:buSzTx/>
                        <a:buFontTx/>
                        <a:buNone/>
                        <a:tabLst/>
                      </a:pPr>
                      <a:r>
                        <a:rPr kumimoji="0" lang="ru-RU" sz="1800" u="none" strike="noStrike" cap="none" normalizeH="0" baseline="0" dirty="0" smtClean="0">
                          <a:ln>
                            <a:noFill/>
                          </a:ln>
                          <a:effectLst/>
                          <a:latin typeface="Arial" panose="020B0604020202020204" pitchFamily="34" charset="0"/>
                          <a:cs typeface="Arial" panose="020B0604020202020204" pitchFamily="34" charset="0"/>
                        </a:rPr>
                        <a:t>Вакцинированные </a:t>
                      </a:r>
                      <a:r>
                        <a:rPr kumimoji="0" lang="en-US" sz="1800" u="none" strike="noStrike" cap="none" normalizeH="0" baseline="0" dirty="0" smtClean="0">
                          <a:ln>
                            <a:noFill/>
                          </a:ln>
                          <a:effectLst/>
                          <a:latin typeface="Arial" panose="020B0604020202020204" pitchFamily="34" charset="0"/>
                          <a:cs typeface="Arial" panose="020B0604020202020204" pitchFamily="34" charset="0"/>
                        </a:rPr>
                        <a:t>(n=36,150)</a:t>
                      </a:r>
                      <a:r>
                        <a:rPr kumimoji="0" lang="ru-RU" sz="1800" u="none" strike="noStrike" cap="none" normalizeH="0" baseline="0" dirty="0" smtClean="0">
                          <a:ln>
                            <a:noFill/>
                          </a:ln>
                          <a:effectLst/>
                          <a:latin typeface="Arial" panose="020B0604020202020204" pitchFamily="34" charset="0"/>
                          <a:cs typeface="Arial" panose="020B0604020202020204" pitchFamily="34" charset="0"/>
                        </a:rPr>
                        <a:t> </a:t>
                      </a:r>
                      <a:r>
                        <a:rPr kumimoji="0" lang="en-US" sz="1800" u="none" strike="noStrike" cap="none" normalizeH="0" baseline="0" dirty="0" smtClean="0">
                          <a:ln>
                            <a:noFill/>
                          </a:ln>
                          <a:effectLst/>
                          <a:latin typeface="Arial" panose="020B0604020202020204" pitchFamily="34" charset="0"/>
                          <a:cs typeface="Arial" panose="020B0604020202020204" pitchFamily="34" charset="0"/>
                        </a:rPr>
                        <a:t>(%)</a:t>
                      </a:r>
                      <a:endParaRPr kumimoji="0" lang="en-US" sz="1800" b="1" i="0" u="none" strike="noStrike" cap="none" normalizeH="0" baseline="0" dirty="0" smtClean="0">
                        <a:ln>
                          <a:noFill/>
                        </a:ln>
                        <a:solidFill>
                          <a:srgbClr val="522C84"/>
                        </a:solidFill>
                        <a:effectLst/>
                        <a:latin typeface="Arial" panose="020B0604020202020204" pitchFamily="34" charset="0"/>
                        <a:cs typeface="Arial" panose="020B0604020202020204" pitchFamily="34" charset="0"/>
                      </a:endParaRPr>
                    </a:p>
                  </a:txBody>
                  <a:tcPr marT="45712" marB="45712" horzOverflow="overflow">
                    <a:solidFill>
                      <a:srgbClr val="522C84"/>
                    </a:solidFill>
                  </a:tcPr>
                </a:tc>
                <a:tc>
                  <a:txBody>
                    <a:bodyPr/>
                    <a:lstStyle/>
                    <a:p>
                      <a:pPr marL="0" marR="0" lvl="0" indent="0" algn="ctr" defTabSz="914400" rtl="0" eaLnBrk="1" fontAlgn="base" latinLnBrk="0" hangingPunct="1">
                        <a:lnSpc>
                          <a:spcPct val="100000"/>
                        </a:lnSpc>
                        <a:spcBef>
                          <a:spcPts val="213"/>
                        </a:spcBef>
                        <a:spcAft>
                          <a:spcPct val="0"/>
                        </a:spcAft>
                        <a:buClrTx/>
                        <a:buSzTx/>
                        <a:buFontTx/>
                        <a:buNone/>
                        <a:tabLst/>
                      </a:pPr>
                      <a:r>
                        <a:rPr kumimoji="0" lang="ru-RU" sz="1800" u="none" strike="noStrike" cap="none" normalizeH="0" baseline="0" dirty="0" smtClean="0">
                          <a:ln>
                            <a:noFill/>
                          </a:ln>
                          <a:effectLst/>
                          <a:latin typeface="Arial" panose="020B0604020202020204" pitchFamily="34" charset="0"/>
                          <a:cs typeface="Arial" panose="020B0604020202020204" pitchFamily="34" charset="0"/>
                        </a:rPr>
                        <a:t>Группа плацебо</a:t>
                      </a:r>
                      <a:endParaRPr kumimoji="0" lang="en-US" sz="180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ts val="213"/>
                        </a:spcBef>
                        <a:spcAft>
                          <a:spcPct val="0"/>
                        </a:spcAft>
                        <a:buClrTx/>
                        <a:buSzTx/>
                        <a:buFontTx/>
                        <a:buNone/>
                        <a:tabLst/>
                      </a:pPr>
                      <a:r>
                        <a:rPr kumimoji="0" lang="en-US" sz="1800" u="none" strike="noStrike" cap="none" normalizeH="0" baseline="0" dirty="0" smtClean="0">
                          <a:ln>
                            <a:noFill/>
                          </a:ln>
                          <a:effectLst/>
                          <a:latin typeface="Arial" panose="020B0604020202020204" pitchFamily="34" charset="0"/>
                          <a:cs typeface="Arial" panose="020B0604020202020204" pitchFamily="34" charset="0"/>
                        </a:rPr>
                        <a:t>(n=35,536)</a:t>
                      </a:r>
                      <a:r>
                        <a:rPr kumimoji="0" lang="ru-RU" sz="1800" u="none" strike="noStrike" cap="none" normalizeH="0" baseline="0" dirty="0" smtClean="0">
                          <a:ln>
                            <a:noFill/>
                          </a:ln>
                          <a:effectLst/>
                          <a:latin typeface="Arial" panose="020B0604020202020204" pitchFamily="34" charset="0"/>
                          <a:cs typeface="Arial" panose="020B0604020202020204" pitchFamily="34" charset="0"/>
                        </a:rPr>
                        <a:t> </a:t>
                      </a:r>
                      <a:r>
                        <a:rPr kumimoji="0" lang="en-US" sz="1800" u="none" strike="noStrike" cap="none" normalizeH="0" baseline="0" dirty="0" smtClean="0">
                          <a:ln>
                            <a:noFill/>
                          </a:ln>
                          <a:effectLst/>
                          <a:latin typeface="Arial" panose="020B0604020202020204" pitchFamily="34" charset="0"/>
                          <a:cs typeface="Arial" panose="020B0604020202020204" pitchFamily="34" charset="0"/>
                        </a:rPr>
                        <a:t>(%)</a:t>
                      </a:r>
                      <a:endParaRPr kumimoji="0" lang="en-US" sz="1800" b="1" i="0" u="none" strike="noStrike" cap="none" normalizeH="0" baseline="0" dirty="0" smtClean="0">
                        <a:ln>
                          <a:noFill/>
                        </a:ln>
                        <a:solidFill>
                          <a:srgbClr val="522C84"/>
                        </a:solidFill>
                        <a:effectLst/>
                        <a:latin typeface="Arial" panose="020B0604020202020204" pitchFamily="34" charset="0"/>
                        <a:cs typeface="Arial" panose="020B0604020202020204" pitchFamily="34" charset="0"/>
                      </a:endParaRPr>
                    </a:p>
                  </a:txBody>
                  <a:tcPr marT="45712" marB="45712" horzOverflow="overflow">
                    <a:solidFill>
                      <a:srgbClr val="522C84"/>
                    </a:solidFill>
                  </a:tcPr>
                </a:tc>
                <a:extLst>
                  <a:ext uri="{0D108BD9-81ED-4DB2-BD59-A6C34878D82A}">
                    <a16:rowId xmlns:a16="http://schemas.microsoft.com/office/drawing/2014/main" xmlns="" val="10000"/>
                  </a:ext>
                </a:extLst>
              </a:tr>
              <a:tr h="361076">
                <a:tc>
                  <a:txBody>
                    <a:bodyPr/>
                    <a:lstStyle/>
                    <a:p>
                      <a:pPr marL="0" marR="0" lvl="0" indent="0" algn="l" defTabSz="914400" rtl="0" eaLnBrk="1" fontAlgn="base" latinLnBrk="0" hangingPunct="1">
                        <a:lnSpc>
                          <a:spcPct val="100000"/>
                        </a:lnSpc>
                        <a:spcBef>
                          <a:spcPts val="213"/>
                        </a:spcBef>
                        <a:spcAft>
                          <a:spcPct val="0"/>
                        </a:spcAft>
                        <a:buClrTx/>
                        <a:buSzTx/>
                        <a:buFontTx/>
                        <a:buNone/>
                        <a:tabLst/>
                      </a:pPr>
                      <a:r>
                        <a:rPr kumimoji="0" lang="ru-RU" sz="1800" u="none" strike="noStrike" cap="none" normalizeH="0" baseline="0" dirty="0" err="1" smtClean="0">
                          <a:ln>
                            <a:noFill/>
                          </a:ln>
                          <a:effectLst/>
                          <a:latin typeface="Arial" panose="020B0604020202020204" pitchFamily="34" charset="0"/>
                          <a:cs typeface="Arial" panose="020B0604020202020204" pitchFamily="34" charset="0"/>
                        </a:rPr>
                        <a:t>Бронхиолит</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2" marB="45712" horzOverflow="overflow">
                    <a:solidFill>
                      <a:srgbClr val="D2FB03">
                        <a:alpha val="40000"/>
                      </a:srgbClr>
                    </a:solidFill>
                  </a:tcPr>
                </a:tc>
                <a:tc>
                  <a:txBody>
                    <a:bodyPr/>
                    <a:lstStyle/>
                    <a:p>
                      <a:pPr marL="0" marR="0" lvl="0" indent="0" algn="ctr" defTabSz="914400" rtl="0" eaLnBrk="1" fontAlgn="base" latinLnBrk="0" hangingPunct="1">
                        <a:lnSpc>
                          <a:spcPct val="100000"/>
                        </a:lnSpc>
                        <a:spcBef>
                          <a:spcPts val="213"/>
                        </a:spcBef>
                        <a:spcAft>
                          <a:spcPct val="0"/>
                        </a:spcAft>
                        <a:buClrTx/>
                        <a:buSzTx/>
                        <a:buFontTx/>
                        <a:buNone/>
                        <a:tabLst/>
                      </a:pPr>
                      <a:r>
                        <a:rPr kumimoji="0" lang="en-US" sz="1800" u="none" strike="noStrike" cap="none" normalizeH="0" baseline="0" dirty="0" smtClean="0">
                          <a:ln>
                            <a:noFill/>
                          </a:ln>
                          <a:effectLst/>
                          <a:latin typeface="Arial" panose="020B0604020202020204" pitchFamily="34" charset="0"/>
                          <a:cs typeface="Arial" panose="020B0604020202020204" pitchFamily="34" charset="0"/>
                        </a:rPr>
                        <a:t>0.6</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2" marB="45712" horzOverflow="overflow">
                    <a:solidFill>
                      <a:srgbClr val="D2FB03">
                        <a:alpha val="40000"/>
                      </a:srgbClr>
                    </a:solidFill>
                  </a:tcPr>
                </a:tc>
                <a:tc>
                  <a:txBody>
                    <a:bodyPr/>
                    <a:lstStyle/>
                    <a:p>
                      <a:pPr marL="0" marR="0" lvl="0" indent="0" algn="ctr" defTabSz="914400" rtl="0" eaLnBrk="1" fontAlgn="base" latinLnBrk="0" hangingPunct="1">
                        <a:lnSpc>
                          <a:spcPct val="100000"/>
                        </a:lnSpc>
                        <a:spcBef>
                          <a:spcPts val="213"/>
                        </a:spcBef>
                        <a:spcAft>
                          <a:spcPct val="0"/>
                        </a:spcAft>
                        <a:buClrTx/>
                        <a:buSzTx/>
                        <a:buFontTx/>
                        <a:buNone/>
                        <a:tabLst/>
                      </a:pPr>
                      <a:r>
                        <a:rPr kumimoji="0" lang="en-US" sz="1800" u="none" strike="noStrike" cap="none" normalizeH="0" baseline="0" dirty="0" smtClean="0">
                          <a:ln>
                            <a:noFill/>
                          </a:ln>
                          <a:effectLst/>
                          <a:latin typeface="Arial" panose="020B0604020202020204" pitchFamily="34" charset="0"/>
                          <a:cs typeface="Arial" panose="020B0604020202020204" pitchFamily="34" charset="0"/>
                        </a:rPr>
                        <a:t>0.7</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2" marB="45712" horzOverflow="overflow">
                    <a:solidFill>
                      <a:srgbClr val="D2FB03">
                        <a:alpha val="40000"/>
                      </a:srgbClr>
                    </a:solidFill>
                  </a:tcPr>
                </a:tc>
                <a:extLst>
                  <a:ext uri="{0D108BD9-81ED-4DB2-BD59-A6C34878D82A}">
                    <a16:rowId xmlns:a16="http://schemas.microsoft.com/office/drawing/2014/main" xmlns="" val="10001"/>
                  </a:ext>
                </a:extLst>
              </a:tr>
              <a:tr h="361076">
                <a:tc>
                  <a:txBody>
                    <a:bodyPr/>
                    <a:lstStyle/>
                    <a:p>
                      <a:pPr marL="0" marR="0" lvl="0" indent="0" algn="l" defTabSz="914400" rtl="0" eaLnBrk="1" fontAlgn="base" latinLnBrk="0" hangingPunct="1">
                        <a:lnSpc>
                          <a:spcPct val="100000"/>
                        </a:lnSpc>
                        <a:spcBef>
                          <a:spcPts val="213"/>
                        </a:spcBef>
                        <a:spcAft>
                          <a:spcPct val="0"/>
                        </a:spcAft>
                        <a:buClrTx/>
                        <a:buSzTx/>
                        <a:buFontTx/>
                        <a:buNone/>
                        <a:tabLst/>
                      </a:pPr>
                      <a:r>
                        <a:rPr kumimoji="0" lang="ru-RU" sz="1800" u="none" strike="noStrike" cap="none" normalizeH="0" baseline="0" dirty="0" smtClean="0">
                          <a:ln>
                            <a:noFill/>
                          </a:ln>
                          <a:effectLst/>
                          <a:latin typeface="Arial" panose="020B0604020202020204" pitchFamily="34" charset="0"/>
                          <a:cs typeface="Arial" panose="020B0604020202020204" pitchFamily="34" charset="0"/>
                        </a:rPr>
                        <a:t>Гастроэнтерит</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2" marB="45712" horzOverflow="overflow">
                    <a:solidFill>
                      <a:srgbClr val="92D050"/>
                    </a:solidFill>
                  </a:tcPr>
                </a:tc>
                <a:tc>
                  <a:txBody>
                    <a:bodyPr/>
                    <a:lstStyle/>
                    <a:p>
                      <a:pPr marL="0" marR="0" lvl="0" indent="0" algn="ctr" defTabSz="914400" rtl="0" eaLnBrk="1" fontAlgn="base" latinLnBrk="0" hangingPunct="1">
                        <a:lnSpc>
                          <a:spcPct val="100000"/>
                        </a:lnSpc>
                        <a:spcBef>
                          <a:spcPts val="213"/>
                        </a:spcBef>
                        <a:spcAft>
                          <a:spcPct val="0"/>
                        </a:spcAft>
                        <a:buClrTx/>
                        <a:buSzTx/>
                        <a:buFontTx/>
                        <a:buNone/>
                        <a:tabLst/>
                      </a:pPr>
                      <a:r>
                        <a:rPr kumimoji="0" lang="en-US" sz="1800" u="none" strike="noStrike" cap="none" normalizeH="0" baseline="0" dirty="0" smtClean="0">
                          <a:ln>
                            <a:noFill/>
                          </a:ln>
                          <a:effectLst/>
                          <a:latin typeface="Arial" panose="020B0604020202020204" pitchFamily="34" charset="0"/>
                          <a:cs typeface="Arial" panose="020B0604020202020204" pitchFamily="34" charset="0"/>
                        </a:rPr>
                        <a:t>0.2</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2" marB="45712" horzOverflow="overflow">
                    <a:solidFill>
                      <a:srgbClr val="92D050"/>
                    </a:solidFill>
                  </a:tcPr>
                </a:tc>
                <a:tc>
                  <a:txBody>
                    <a:bodyPr/>
                    <a:lstStyle/>
                    <a:p>
                      <a:pPr marL="0" marR="0" lvl="0" indent="0" algn="ctr" defTabSz="914400" rtl="0" eaLnBrk="1" fontAlgn="base" latinLnBrk="0" hangingPunct="1">
                        <a:lnSpc>
                          <a:spcPct val="100000"/>
                        </a:lnSpc>
                        <a:spcBef>
                          <a:spcPts val="213"/>
                        </a:spcBef>
                        <a:spcAft>
                          <a:spcPct val="0"/>
                        </a:spcAft>
                        <a:buClrTx/>
                        <a:buSzTx/>
                        <a:buFontTx/>
                        <a:buNone/>
                        <a:tabLst/>
                      </a:pPr>
                      <a:r>
                        <a:rPr kumimoji="0" lang="en-US" sz="1800" u="none" strike="noStrike" cap="none" normalizeH="0" baseline="0" dirty="0" smtClean="0">
                          <a:ln>
                            <a:noFill/>
                          </a:ln>
                          <a:effectLst/>
                          <a:latin typeface="Arial" panose="020B0604020202020204" pitchFamily="34" charset="0"/>
                          <a:cs typeface="Arial" panose="020B0604020202020204" pitchFamily="34" charset="0"/>
                        </a:rPr>
                        <a:t>0.3</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2" marB="45712" horzOverflow="overflow">
                    <a:solidFill>
                      <a:srgbClr val="92D050"/>
                    </a:solidFill>
                  </a:tcPr>
                </a:tc>
                <a:extLst>
                  <a:ext uri="{0D108BD9-81ED-4DB2-BD59-A6C34878D82A}">
                    <a16:rowId xmlns:a16="http://schemas.microsoft.com/office/drawing/2014/main" xmlns="" val="10002"/>
                  </a:ext>
                </a:extLst>
              </a:tr>
              <a:tr h="361076">
                <a:tc>
                  <a:txBody>
                    <a:bodyPr/>
                    <a:lstStyle/>
                    <a:p>
                      <a:pPr marL="0" marR="0" lvl="0" indent="0" algn="l" defTabSz="914400" rtl="0" eaLnBrk="1" fontAlgn="base" latinLnBrk="0" hangingPunct="1">
                        <a:lnSpc>
                          <a:spcPct val="100000"/>
                        </a:lnSpc>
                        <a:spcBef>
                          <a:spcPts val="213"/>
                        </a:spcBef>
                        <a:spcAft>
                          <a:spcPct val="0"/>
                        </a:spcAft>
                        <a:buClrTx/>
                        <a:buSzTx/>
                        <a:buFontTx/>
                        <a:buNone/>
                        <a:tabLst/>
                      </a:pPr>
                      <a:r>
                        <a:rPr kumimoji="0" lang="ru-RU" sz="1800" u="none" strike="noStrike" cap="none" normalizeH="0" baseline="0" dirty="0" smtClean="0">
                          <a:ln>
                            <a:noFill/>
                          </a:ln>
                          <a:effectLst/>
                          <a:latin typeface="Arial" panose="020B0604020202020204" pitchFamily="34" charset="0"/>
                          <a:cs typeface="Arial" panose="020B0604020202020204" pitchFamily="34" charset="0"/>
                        </a:rPr>
                        <a:t>Лихорадка</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2" marB="45712" horzOverflow="overflow">
                    <a:solidFill>
                      <a:srgbClr val="92D050"/>
                    </a:solidFill>
                  </a:tcPr>
                </a:tc>
                <a:tc>
                  <a:txBody>
                    <a:bodyPr/>
                    <a:lstStyle/>
                    <a:p>
                      <a:pPr marL="0" marR="0" lvl="0" indent="0" algn="ctr" defTabSz="914400" rtl="0" eaLnBrk="1" fontAlgn="base" latinLnBrk="0" hangingPunct="1">
                        <a:lnSpc>
                          <a:spcPct val="100000"/>
                        </a:lnSpc>
                        <a:spcBef>
                          <a:spcPts val="213"/>
                        </a:spcBef>
                        <a:spcAft>
                          <a:spcPct val="0"/>
                        </a:spcAft>
                        <a:buClrTx/>
                        <a:buSzTx/>
                        <a:buFontTx/>
                        <a:buNone/>
                        <a:tabLst/>
                      </a:pPr>
                      <a:r>
                        <a:rPr kumimoji="0" lang="en-US" sz="1800" u="none" strike="noStrike" cap="none" normalizeH="0" baseline="0" dirty="0" smtClean="0">
                          <a:ln>
                            <a:noFill/>
                          </a:ln>
                          <a:effectLst/>
                          <a:latin typeface="Arial" panose="020B0604020202020204" pitchFamily="34" charset="0"/>
                          <a:cs typeface="Arial" panose="020B0604020202020204" pitchFamily="34" charset="0"/>
                        </a:rPr>
                        <a:t>0.1</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2" marB="45712" horzOverflow="overflow">
                    <a:solidFill>
                      <a:srgbClr val="92D050"/>
                    </a:solidFill>
                  </a:tcPr>
                </a:tc>
                <a:tc>
                  <a:txBody>
                    <a:bodyPr/>
                    <a:lstStyle/>
                    <a:p>
                      <a:pPr marL="0" marR="0" lvl="0" indent="0" algn="ctr" defTabSz="914400" rtl="0" eaLnBrk="1" fontAlgn="base" latinLnBrk="0" hangingPunct="1">
                        <a:lnSpc>
                          <a:spcPct val="100000"/>
                        </a:lnSpc>
                        <a:spcBef>
                          <a:spcPts val="213"/>
                        </a:spcBef>
                        <a:spcAft>
                          <a:spcPct val="0"/>
                        </a:spcAft>
                        <a:buClrTx/>
                        <a:buSzTx/>
                        <a:buFontTx/>
                        <a:buNone/>
                        <a:tabLst/>
                      </a:pPr>
                      <a:r>
                        <a:rPr kumimoji="0" lang="en-US" sz="1800" u="none" strike="noStrike" cap="none" normalizeH="0" baseline="0" dirty="0" smtClean="0">
                          <a:ln>
                            <a:noFill/>
                          </a:ln>
                          <a:effectLst/>
                          <a:latin typeface="Arial" panose="020B0604020202020204" pitchFamily="34" charset="0"/>
                          <a:cs typeface="Arial" panose="020B0604020202020204" pitchFamily="34" charset="0"/>
                        </a:rPr>
                        <a:t>0.1</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2" marB="45712" horzOverflow="overflow">
                    <a:solidFill>
                      <a:srgbClr val="92D050"/>
                    </a:solidFill>
                  </a:tcPr>
                </a:tc>
                <a:extLst>
                  <a:ext uri="{0D108BD9-81ED-4DB2-BD59-A6C34878D82A}">
                    <a16:rowId xmlns:a16="http://schemas.microsoft.com/office/drawing/2014/main" xmlns="" val="10004"/>
                  </a:ext>
                </a:extLst>
              </a:tr>
            </a:tbl>
          </a:graphicData>
        </a:graphic>
      </p:graphicFrame>
      <p:sp>
        <p:nvSpPr>
          <p:cNvPr id="150556" name="Text Placeholder 2"/>
          <p:cNvSpPr txBox="1">
            <a:spLocks/>
          </p:cNvSpPr>
          <p:nvPr/>
        </p:nvSpPr>
        <p:spPr bwMode="auto">
          <a:xfrm>
            <a:off x="274542" y="4581465"/>
            <a:ext cx="8598090" cy="635000"/>
          </a:xfrm>
          <a:prstGeom prst="rect">
            <a:avLst/>
          </a:prstGeom>
          <a:noFill/>
          <a:ln w="9525">
            <a:noFill/>
            <a:miter lim="800000"/>
            <a:headEnd/>
            <a:tailEnd/>
          </a:ln>
        </p:spPr>
        <p:txBody>
          <a:bodyPr/>
          <a:lstStyle/>
          <a:p>
            <a:pPr marL="342900" indent="-342900">
              <a:lnSpc>
                <a:spcPct val="85000"/>
              </a:lnSpc>
              <a:spcBef>
                <a:spcPct val="20000"/>
              </a:spcBef>
              <a:buFont typeface="Wingdings" pitchFamily="2" charset="2"/>
              <a:buChar char="§"/>
            </a:pPr>
            <a:r>
              <a:rPr lang="en-US" sz="1800" dirty="0">
                <a:solidFill>
                  <a:prstClr val="black"/>
                </a:solidFill>
                <a:latin typeface="Arial" panose="020B0604020202020204" pitchFamily="34" charset="0"/>
                <a:cs typeface="Arial" panose="020B0604020202020204" pitchFamily="34" charset="0"/>
              </a:rPr>
              <a:t>52 </a:t>
            </a:r>
            <a:r>
              <a:rPr lang="ru-RU" sz="1800" dirty="0" smtClean="0">
                <a:solidFill>
                  <a:prstClr val="black"/>
                </a:solidFill>
                <a:latin typeface="Arial" panose="020B0604020202020204" pitchFamily="34" charset="0"/>
                <a:cs typeface="Arial" panose="020B0604020202020204" pitchFamily="34" charset="0"/>
              </a:rPr>
              <a:t>смертельных </a:t>
            </a:r>
            <a:r>
              <a:rPr lang="ru-RU" sz="1800" dirty="0">
                <a:solidFill>
                  <a:prstClr val="black"/>
                </a:solidFill>
                <a:latin typeface="Arial" panose="020B0604020202020204" pitchFamily="34" charset="0"/>
                <a:cs typeface="Arial" panose="020B0604020202020204" pitchFamily="34" charset="0"/>
              </a:rPr>
              <a:t>случая</a:t>
            </a:r>
            <a:r>
              <a:rPr lang="en-US" sz="1800" dirty="0">
                <a:solidFill>
                  <a:prstClr val="black"/>
                </a:solidFill>
                <a:latin typeface="Arial" panose="020B0604020202020204" pitchFamily="34" charset="0"/>
                <a:cs typeface="Arial" panose="020B0604020202020204" pitchFamily="34" charset="0"/>
              </a:rPr>
              <a:t> (25 </a:t>
            </a:r>
            <a:r>
              <a:rPr lang="ru-RU" sz="1800" dirty="0" smtClean="0">
                <a:solidFill>
                  <a:prstClr val="black"/>
                </a:solidFill>
                <a:latin typeface="Arial" panose="020B0604020202020204" pitchFamily="34" charset="0"/>
                <a:cs typeface="Arial" panose="020B0604020202020204" pitchFamily="34" charset="0"/>
              </a:rPr>
              <a:t>у вакцинированных </a:t>
            </a:r>
            <a:r>
              <a:rPr lang="ru-RU" sz="1800" dirty="0">
                <a:solidFill>
                  <a:prstClr val="black"/>
                </a:solidFill>
                <a:latin typeface="Arial" panose="020B0604020202020204" pitchFamily="34" charset="0"/>
                <a:cs typeface="Arial" panose="020B0604020202020204" pitchFamily="34" charset="0"/>
              </a:rPr>
              <a:t>детей, </a:t>
            </a:r>
            <a:r>
              <a:rPr lang="en-US" sz="1800" dirty="0">
                <a:solidFill>
                  <a:prstClr val="black"/>
                </a:solidFill>
                <a:latin typeface="Arial" panose="020B0604020202020204" pitchFamily="34" charset="0"/>
                <a:cs typeface="Arial" panose="020B0604020202020204" pitchFamily="34" charset="0"/>
              </a:rPr>
              <a:t>27</a:t>
            </a:r>
            <a:r>
              <a:rPr lang="ru-RU" sz="1800" dirty="0">
                <a:solidFill>
                  <a:prstClr val="black"/>
                </a:solidFill>
                <a:latin typeface="Arial" panose="020B0604020202020204" pitchFamily="34" charset="0"/>
                <a:cs typeface="Arial" panose="020B0604020202020204" pitchFamily="34" charset="0"/>
              </a:rPr>
              <a:t> </a:t>
            </a:r>
            <a:r>
              <a:rPr lang="ru-RU" sz="1800" dirty="0" smtClean="0">
                <a:solidFill>
                  <a:prstClr val="black"/>
                </a:solidFill>
                <a:latin typeface="Arial" panose="020B0604020202020204" pitchFamily="34" charset="0"/>
                <a:cs typeface="Arial" panose="020B0604020202020204" pitchFamily="34" charset="0"/>
              </a:rPr>
              <a:t>у детей </a:t>
            </a:r>
            <a:r>
              <a:rPr lang="ru-RU" sz="1800" dirty="0">
                <a:solidFill>
                  <a:prstClr val="black"/>
                </a:solidFill>
                <a:latin typeface="Arial" panose="020B0604020202020204" pitchFamily="34" charset="0"/>
                <a:cs typeface="Arial" panose="020B0604020202020204" pitchFamily="34" charset="0"/>
              </a:rPr>
              <a:t>из группы плацебо</a:t>
            </a:r>
            <a:r>
              <a:rPr lang="en-US" sz="1800" dirty="0">
                <a:solidFill>
                  <a:prstClr val="black"/>
                </a:solidFill>
                <a:latin typeface="Arial" panose="020B0604020202020204" pitchFamily="34" charset="0"/>
                <a:cs typeface="Arial" panose="020B0604020202020204" pitchFamily="34" charset="0"/>
              </a:rPr>
              <a:t>); </a:t>
            </a:r>
            <a:r>
              <a:rPr lang="ru-RU" sz="1800" dirty="0">
                <a:solidFill>
                  <a:prstClr val="black"/>
                </a:solidFill>
                <a:latin typeface="Arial" panose="020B0604020202020204" pitchFamily="34" charset="0"/>
                <a:cs typeface="Arial" panose="020B0604020202020204" pitchFamily="34" charset="0"/>
              </a:rPr>
              <a:t>наиболее частой причиной смерти был синдром внезапной смерти</a:t>
            </a:r>
            <a:r>
              <a:rPr lang="en-US" sz="1800" dirty="0">
                <a:solidFill>
                  <a:prstClr val="black"/>
                </a:solidFill>
                <a:latin typeface="Arial" panose="020B0604020202020204" pitchFamily="34" charset="0"/>
                <a:cs typeface="Arial" panose="020B0604020202020204" pitchFamily="34" charset="0"/>
              </a:rPr>
              <a:t> </a:t>
            </a:r>
            <a:r>
              <a:rPr lang="ru-RU" sz="1800" dirty="0">
                <a:solidFill>
                  <a:prstClr val="black"/>
                </a:solidFill>
                <a:latin typeface="Arial" panose="020B0604020202020204" pitchFamily="34" charset="0"/>
                <a:cs typeface="Arial" panose="020B0604020202020204" pitchFamily="34" charset="0"/>
              </a:rPr>
              <a:t>ребенка (8 вакцинированных, 9 плацебо)</a:t>
            </a:r>
            <a:endParaRPr lang="en-US" sz="1800" dirty="0">
              <a:solidFill>
                <a:prstClr val="black"/>
              </a:solidFill>
              <a:latin typeface="Arial" panose="020B0604020202020204" pitchFamily="34" charset="0"/>
              <a:cs typeface="Arial" panose="020B0604020202020204" pitchFamily="34" charset="0"/>
            </a:endParaRPr>
          </a:p>
        </p:txBody>
      </p:sp>
      <p:sp>
        <p:nvSpPr>
          <p:cNvPr id="8" name="Rectangle 332"/>
          <p:cNvSpPr>
            <a:spLocks noChangeArrowheads="1"/>
          </p:cNvSpPr>
          <p:nvPr/>
        </p:nvSpPr>
        <p:spPr bwMode="auto">
          <a:xfrm>
            <a:off x="0" y="6172891"/>
            <a:ext cx="8231188" cy="687881"/>
          </a:xfrm>
          <a:prstGeom prst="rect">
            <a:avLst/>
          </a:prstGeom>
          <a:noFill/>
          <a:ln>
            <a:noFill/>
          </a:ln>
          <a:effectLst/>
          <a:extLst/>
        </p:spPr>
        <p:txBody>
          <a:bodyPr anchor="b">
            <a:spAutoFit/>
          </a:bodyPr>
          <a:lstStyle/>
          <a:p>
            <a:pPr>
              <a:spcBef>
                <a:spcPts val="0"/>
              </a:spcBef>
              <a:buSzPct val="150000"/>
              <a:defRPr/>
            </a:pPr>
            <a:r>
              <a:rPr lang="en-US" dirty="0" smtClean="0">
                <a:solidFill>
                  <a:prstClr val="black"/>
                </a:solidFill>
                <a:latin typeface="Arial" panose="020B0604020202020204" pitchFamily="34" charset="0"/>
                <a:cs typeface="Arial" panose="020B0604020202020204" pitchFamily="34" charset="0"/>
              </a:rPr>
              <a:t>REST</a:t>
            </a:r>
            <a:r>
              <a:rPr lang="ru-RU" dirty="0" smtClean="0">
                <a:solidFill>
                  <a:prstClr val="black"/>
                </a:solidFill>
                <a:latin typeface="Arial" panose="020B0604020202020204" pitchFamily="34" charset="0"/>
                <a:cs typeface="Arial" panose="020B0604020202020204" pitchFamily="34" charset="0"/>
              </a:rPr>
              <a:t> — </a:t>
            </a:r>
            <a:r>
              <a:rPr lang="en-US" dirty="0" smtClean="0">
                <a:solidFill>
                  <a:prstClr val="black"/>
                </a:solidFill>
                <a:latin typeface="Arial" panose="020B0604020202020204" pitchFamily="34" charset="0"/>
                <a:cs typeface="Arial" panose="020B0604020202020204" pitchFamily="34" charset="0"/>
              </a:rPr>
              <a:t>Rotavirus </a:t>
            </a:r>
            <a:r>
              <a:rPr lang="en-US" dirty="0">
                <a:solidFill>
                  <a:prstClr val="black"/>
                </a:solidFill>
                <a:latin typeface="Arial" panose="020B0604020202020204" pitchFamily="34" charset="0"/>
                <a:cs typeface="Arial" panose="020B0604020202020204" pitchFamily="34" charset="0"/>
              </a:rPr>
              <a:t>Efficacy and Safety </a:t>
            </a:r>
            <a:r>
              <a:rPr lang="en-US" dirty="0" smtClean="0">
                <a:solidFill>
                  <a:prstClr val="black"/>
                </a:solidFill>
                <a:latin typeface="Arial" panose="020B0604020202020204" pitchFamily="34" charset="0"/>
                <a:cs typeface="Arial" panose="020B0604020202020204" pitchFamily="34" charset="0"/>
              </a:rPr>
              <a:t>Trial</a:t>
            </a:r>
          </a:p>
          <a:p>
            <a:pPr eaLnBrk="1" hangingPunct="1">
              <a:lnSpc>
                <a:spcPct val="90000"/>
              </a:lnSpc>
              <a:spcBef>
                <a:spcPct val="20000"/>
              </a:spcBef>
            </a:pPr>
            <a:r>
              <a:rPr lang="en-US" dirty="0">
                <a:latin typeface="Arial" panose="020B0604020202020204" pitchFamily="34" charset="0"/>
                <a:cs typeface="Arial" panose="020B0604020202020204" pitchFamily="34" charset="0"/>
              </a:rPr>
              <a:t>Vesikari T et al. N </a:t>
            </a:r>
            <a:r>
              <a:rPr lang="en-US" dirty="0" err="1">
                <a:latin typeface="Arial" panose="020B0604020202020204" pitchFamily="34" charset="0"/>
                <a:cs typeface="Arial" panose="020B0604020202020204" pitchFamily="34" charset="0"/>
              </a:rPr>
              <a:t>Engl</a:t>
            </a:r>
            <a:r>
              <a:rPr lang="en-US" dirty="0">
                <a:latin typeface="Arial" panose="020B0604020202020204" pitchFamily="34" charset="0"/>
                <a:cs typeface="Arial" panose="020B0604020202020204" pitchFamily="34" charset="0"/>
              </a:rPr>
              <a:t> J Med. 2006;354:23–33.</a:t>
            </a:r>
          </a:p>
          <a:p>
            <a:pPr eaLnBrk="1" hangingPunct="1">
              <a:lnSpc>
                <a:spcPct val="90000"/>
              </a:lnSpc>
              <a:spcBef>
                <a:spcPct val="20000"/>
              </a:spcBef>
            </a:pPr>
            <a:r>
              <a:rPr lang="en-US" dirty="0">
                <a:latin typeface="Arial" panose="020B0604020202020204" pitchFamily="34" charset="0"/>
                <a:cs typeface="Arial" panose="020B0604020202020204" pitchFamily="34" charset="0"/>
              </a:rPr>
              <a:t>Vesikari T et al. </a:t>
            </a:r>
            <a:r>
              <a:rPr lang="en-US" dirty="0" err="1">
                <a:latin typeface="Arial" panose="020B0604020202020204" pitchFamily="34" charset="0"/>
                <a:cs typeface="Arial" panose="020B0604020202020204" pitchFamily="34" charset="0"/>
              </a:rPr>
              <a:t>Int</a:t>
            </a:r>
            <a:r>
              <a:rPr lang="en-US" dirty="0">
                <a:latin typeface="Arial" panose="020B0604020202020204" pitchFamily="34" charset="0"/>
                <a:cs typeface="Arial" panose="020B0604020202020204" pitchFamily="34" charset="0"/>
              </a:rPr>
              <a:t> J Infect Dis. 2007;11(</a:t>
            </a:r>
            <a:r>
              <a:rPr lang="en-US" dirty="0" err="1">
                <a:latin typeface="Arial" panose="020B0604020202020204" pitchFamily="34" charset="0"/>
                <a:cs typeface="Arial" panose="020B0604020202020204" pitchFamily="34" charset="0"/>
              </a:rPr>
              <a:t>Suppl</a:t>
            </a:r>
            <a:r>
              <a:rPr lang="en-US" dirty="0">
                <a:latin typeface="Arial" panose="020B0604020202020204" pitchFamily="34" charset="0"/>
                <a:cs typeface="Arial" panose="020B0604020202020204" pitchFamily="34" charset="0"/>
              </a:rPr>
              <a:t> 2):S29</a:t>
            </a:r>
            <a:r>
              <a:rPr lang="en-US" dirty="0">
                <a:latin typeface="Arial" panose="020B0604020202020204" pitchFamily="34" charset="0"/>
                <a:cs typeface="Arial" panose="020B0604020202020204" pitchFamily="34" charset="0"/>
                <a:sym typeface="Symbol" pitchFamily="18" charset="2"/>
              </a:rPr>
              <a:t></a:t>
            </a:r>
            <a:r>
              <a:rPr lang="en-US" dirty="0">
                <a:latin typeface="Arial" panose="020B0604020202020204" pitchFamily="34" charset="0"/>
                <a:cs typeface="Arial" panose="020B0604020202020204" pitchFamily="34" charset="0"/>
              </a:rPr>
              <a:t>S35.</a:t>
            </a:r>
            <a:endParaRPr lang="en-US" b="1" dirty="0">
              <a:latin typeface="Arial" panose="020B0604020202020204" pitchFamily="34" charset="0"/>
              <a:cs typeface="Arial" panose="020B0604020202020204" pitchFamily="34" charset="0"/>
            </a:endParaRPr>
          </a:p>
          <a:p>
            <a:pPr eaLnBrk="1" hangingPunct="1">
              <a:lnSpc>
                <a:spcPct val="90000"/>
              </a:lnSpc>
              <a:spcBef>
                <a:spcPct val="20000"/>
              </a:spcBef>
            </a:pPr>
            <a:r>
              <a:rPr lang="en-US" dirty="0">
                <a:latin typeface="Arial" panose="020B0604020202020204" pitchFamily="34" charset="0"/>
                <a:cs typeface="Arial" panose="020B0604020202020204" pitchFamily="34" charset="0"/>
              </a:rPr>
              <a:t>Dennehy PH et al. </a:t>
            </a:r>
            <a:r>
              <a:rPr lang="en-US" dirty="0" err="1">
                <a:latin typeface="Arial" panose="020B0604020202020204" pitchFamily="34" charset="0"/>
                <a:cs typeface="Arial" panose="020B0604020202020204" pitchFamily="34" charset="0"/>
              </a:rPr>
              <a:t>Int</a:t>
            </a:r>
            <a:r>
              <a:rPr lang="en-US" dirty="0">
                <a:latin typeface="Arial" panose="020B0604020202020204" pitchFamily="34" charset="0"/>
                <a:cs typeface="Arial" panose="020B0604020202020204" pitchFamily="34" charset="0"/>
              </a:rPr>
              <a:t> J Infect Dis. 2007;11(</a:t>
            </a:r>
            <a:r>
              <a:rPr lang="en-US" dirty="0" err="1">
                <a:latin typeface="Arial" panose="020B0604020202020204" pitchFamily="34" charset="0"/>
                <a:cs typeface="Arial" panose="020B0604020202020204" pitchFamily="34" charset="0"/>
              </a:rPr>
              <a:t>Suppl</a:t>
            </a:r>
            <a:r>
              <a:rPr lang="en-US" dirty="0">
                <a:latin typeface="Arial" panose="020B0604020202020204" pitchFamily="34" charset="0"/>
                <a:cs typeface="Arial" panose="020B0604020202020204" pitchFamily="34" charset="0"/>
              </a:rPr>
              <a:t> 2):S36–S42</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0" name="Rectangle 9"/>
          <p:cNvSpPr/>
          <p:nvPr/>
        </p:nvSpPr>
        <p:spPr>
          <a:xfrm rot="16200000">
            <a:off x="7957263" y="3603711"/>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206104901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99592" y="1447800"/>
            <a:ext cx="8034096" cy="4800600"/>
          </a:xfrm>
        </p:spPr>
        <p:txBody>
          <a:bodyPr>
            <a:normAutofit fontScale="85000" lnSpcReduction="10000"/>
          </a:bodyPr>
          <a:lstStyle/>
          <a:p>
            <a:r>
              <a:rPr lang="ru-RU" altLang="ru-RU" b="1" dirty="0">
                <a:solidFill>
                  <a:srgbClr val="000000"/>
                </a:solidFill>
                <a:latin typeface="Arial" pitchFamily="34" charset="0"/>
              </a:rPr>
              <a:t>Создан </a:t>
            </a:r>
            <a:r>
              <a:rPr lang="ru-RU" altLang="ru-RU" b="1" dirty="0">
                <a:solidFill>
                  <a:srgbClr val="FF0000"/>
                </a:solidFill>
                <a:latin typeface="Arial" pitchFamily="34" charset="0"/>
              </a:rPr>
              <a:t>Общественный Координационный  Совет по пневмококковой инфекции и вакцинации </a:t>
            </a:r>
            <a:r>
              <a:rPr lang="ru-RU" altLang="ru-RU" b="1" dirty="0">
                <a:solidFill>
                  <a:srgbClr val="000000"/>
                </a:solidFill>
                <a:latin typeface="Arial" pitchFamily="34" charset="0"/>
              </a:rPr>
              <a:t>(созданы клинические </a:t>
            </a:r>
            <a:r>
              <a:rPr lang="ru-RU" altLang="ru-RU" b="1" dirty="0" smtClean="0">
                <a:solidFill>
                  <a:srgbClr val="000000"/>
                </a:solidFill>
                <a:latin typeface="Arial" pitchFamily="34" charset="0"/>
              </a:rPr>
              <a:t>рекомендации и предлагается включение данной вакцинации в стандарты оказания высокотехнологичной медицинской помощи для детей группы риска)</a:t>
            </a:r>
            <a:endParaRPr lang="ru-RU" altLang="ru-RU" b="1" dirty="0">
              <a:solidFill>
                <a:srgbClr val="000000"/>
              </a:solidFill>
              <a:latin typeface="Arial" pitchFamily="34" charset="0"/>
            </a:endParaRPr>
          </a:p>
          <a:p>
            <a:r>
              <a:rPr lang="ru-RU" altLang="ru-RU" b="1" dirty="0">
                <a:solidFill>
                  <a:srgbClr val="FF0000"/>
                </a:solidFill>
                <a:latin typeface="Arial" pitchFamily="34" charset="0"/>
              </a:rPr>
              <a:t>Создан совет экспертов по </a:t>
            </a:r>
            <a:r>
              <a:rPr lang="ru-RU" altLang="ru-RU" b="1" dirty="0" smtClean="0">
                <a:solidFill>
                  <a:srgbClr val="FF0000"/>
                </a:solidFill>
                <a:latin typeface="Arial" pitchFamily="34" charset="0"/>
              </a:rPr>
              <a:t>разработке  Федеральных клинических рекомендаций по вакцинопрофилактике заболеваний, вызванных вирусом папилломы человека</a:t>
            </a:r>
            <a:endParaRPr lang="ru-RU" altLang="ru-RU" b="1" dirty="0">
              <a:solidFill>
                <a:srgbClr val="FF0000"/>
              </a:solidFill>
              <a:latin typeface="Arial" pitchFamily="34" charset="0"/>
            </a:endParaRPr>
          </a:p>
          <a:p>
            <a:endParaRPr lang="ru-RU" dirty="0"/>
          </a:p>
        </p:txBody>
      </p:sp>
    </p:spTree>
    <p:extLst>
      <p:ext uri="{BB962C8B-B14F-4D97-AF65-F5344CB8AC3E}">
        <p14:creationId xmlns:p14="http://schemas.microsoft.com/office/powerpoint/2010/main" val="21140826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40" name="Rectangle 1"/>
          <p:cNvSpPr>
            <a:spLocks noChangeArrowheads="1"/>
          </p:cNvSpPr>
          <p:nvPr/>
        </p:nvSpPr>
        <p:spPr bwMode="auto">
          <a:xfrm>
            <a:off x="403224" y="4246988"/>
            <a:ext cx="8378825" cy="83099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rot="10800000" wrap="none" lIns="0" tIns="0" rIns="0" bIns="0" anchor="ctr"/>
          <a:lstStyle/>
          <a:p>
            <a:endParaRPr lang="ru-RU" sz="1600">
              <a:solidFill>
                <a:prstClr val="black"/>
              </a:solidFill>
              <a:latin typeface="Arial" panose="020B0604020202020204" pitchFamily="34" charset="0"/>
              <a:cs typeface="Arial" panose="020B0604020202020204" pitchFamily="34" charset="0"/>
            </a:endParaRPr>
          </a:p>
        </p:txBody>
      </p:sp>
      <p:sp>
        <p:nvSpPr>
          <p:cNvPr id="158721" name="Rectangle 13"/>
          <p:cNvSpPr>
            <a:spLocks noGrp="1" noChangeArrowheads="1"/>
          </p:cNvSpPr>
          <p:nvPr>
            <p:ph type="title"/>
          </p:nvPr>
        </p:nvSpPr>
        <p:spPr/>
        <p:txBody>
          <a:bodyPr>
            <a:normAutofit/>
          </a:bodyPr>
          <a:lstStyle/>
          <a:p>
            <a:r>
              <a:rPr lang="en-US" sz="3000" b="1" dirty="0" smtClean="0">
                <a:solidFill>
                  <a:srgbClr val="522C84"/>
                </a:solidFill>
                <a:latin typeface="Arial" panose="020B0604020202020204" pitchFamily="34" charset="0"/>
                <a:cs typeface="Arial" panose="020B0604020202020204" pitchFamily="34" charset="0"/>
              </a:rPr>
              <a:t>REST</a:t>
            </a:r>
            <a:r>
              <a:rPr lang="ru-RU" sz="3000" b="1" dirty="0" smtClean="0">
                <a:solidFill>
                  <a:srgbClr val="522C84"/>
                </a:solidFill>
                <a:latin typeface="Arial" panose="020B0604020202020204" pitchFamily="34" charset="0"/>
                <a:cs typeface="Arial" panose="020B0604020202020204" pitchFamily="34" charset="0"/>
              </a:rPr>
              <a:t>: инвагинации</a:t>
            </a:r>
            <a:endParaRPr lang="en-US" sz="3000" b="1" dirty="0" smtClean="0">
              <a:solidFill>
                <a:srgbClr val="522C84"/>
              </a:solidFill>
              <a:latin typeface="Arial" panose="020B0604020202020204" pitchFamily="34" charset="0"/>
              <a:cs typeface="Arial" panose="020B0604020202020204" pitchFamily="34" charset="0"/>
            </a:endParaRPr>
          </a:p>
        </p:txBody>
      </p:sp>
      <p:sp>
        <p:nvSpPr>
          <p:cNvPr id="2" name="Content Placeholder 1"/>
          <p:cNvSpPr>
            <a:spLocks noGrp="1"/>
          </p:cNvSpPr>
          <p:nvPr>
            <p:ph sz="half" idx="2"/>
          </p:nvPr>
        </p:nvSpPr>
        <p:spPr/>
        <p:txBody>
          <a:bodyPr/>
          <a:lstStyle/>
          <a:p>
            <a:endParaRPr lang="ru-RU">
              <a:latin typeface="Arial" panose="020B0604020202020204" pitchFamily="34" charset="0"/>
              <a:cs typeface="Arial" panose="020B0604020202020204" pitchFamily="34" charset="0"/>
            </a:endParaRPr>
          </a:p>
        </p:txBody>
      </p:sp>
      <p:sp>
        <p:nvSpPr>
          <p:cNvPr id="158722" name="TextBox 6"/>
          <p:cNvSpPr txBox="1">
            <a:spLocks noChangeArrowheads="1"/>
          </p:cNvSpPr>
          <p:nvPr/>
        </p:nvSpPr>
        <p:spPr bwMode="auto">
          <a:xfrm>
            <a:off x="7874000" y="177800"/>
            <a:ext cx="184150" cy="230188"/>
          </a:xfrm>
          <a:prstGeom prst="rect">
            <a:avLst/>
          </a:prstGeom>
          <a:noFill/>
          <a:ln w="9525">
            <a:noFill/>
            <a:miter lim="800000"/>
            <a:headEnd/>
            <a:tailEnd/>
          </a:ln>
        </p:spPr>
        <p:txBody>
          <a:bodyPr wrap="none">
            <a:spAutoFit/>
          </a:bodyPr>
          <a:lstStyle/>
          <a:p>
            <a:pPr algn="ctr"/>
            <a:endParaRPr lang="ru-RU">
              <a:solidFill>
                <a:prstClr val="black"/>
              </a:solidFill>
            </a:endParaRPr>
          </a:p>
        </p:txBody>
      </p:sp>
      <p:sp>
        <p:nvSpPr>
          <p:cNvPr id="7" name="Rectangle 332"/>
          <p:cNvSpPr>
            <a:spLocks noChangeArrowheads="1"/>
          </p:cNvSpPr>
          <p:nvPr/>
        </p:nvSpPr>
        <p:spPr bwMode="auto">
          <a:xfrm>
            <a:off x="0" y="6459478"/>
            <a:ext cx="8688388" cy="400110"/>
          </a:xfrm>
          <a:prstGeom prst="rect">
            <a:avLst/>
          </a:prstGeom>
          <a:noFill/>
          <a:ln>
            <a:noFill/>
          </a:ln>
          <a:effectLst/>
          <a:extLst/>
        </p:spPr>
        <p:txBody>
          <a:bodyPr anchor="b">
            <a:spAutoFit/>
          </a:bodyPr>
          <a:lstStyle/>
          <a:p>
            <a:pPr>
              <a:spcBef>
                <a:spcPts val="0"/>
              </a:spcBef>
              <a:buSzPct val="150000"/>
              <a:defRPr/>
            </a:pPr>
            <a:r>
              <a:rPr lang="en-US" sz="1000" dirty="0" smtClean="0">
                <a:solidFill>
                  <a:prstClr val="black"/>
                </a:solidFill>
                <a:latin typeface="Arial" panose="020B0604020202020204" pitchFamily="34" charset="0"/>
                <a:cs typeface="Arial" panose="020B0604020202020204" pitchFamily="34" charset="0"/>
              </a:rPr>
              <a:t>REST</a:t>
            </a:r>
            <a:r>
              <a:rPr lang="ru-RU" sz="1000" dirty="0" smtClean="0">
                <a:solidFill>
                  <a:prstClr val="black"/>
                </a:solidFill>
                <a:latin typeface="Arial" panose="020B0604020202020204" pitchFamily="34" charset="0"/>
                <a:cs typeface="Arial" panose="020B0604020202020204" pitchFamily="34" charset="0"/>
              </a:rPr>
              <a:t> — </a:t>
            </a:r>
            <a:r>
              <a:rPr lang="en-US" sz="1000" dirty="0" smtClean="0">
                <a:solidFill>
                  <a:prstClr val="black"/>
                </a:solidFill>
                <a:latin typeface="Arial" panose="020B0604020202020204" pitchFamily="34" charset="0"/>
                <a:cs typeface="Arial" panose="020B0604020202020204" pitchFamily="34" charset="0"/>
              </a:rPr>
              <a:t>Rotavirus </a:t>
            </a:r>
            <a:r>
              <a:rPr lang="en-US" sz="1000" dirty="0">
                <a:solidFill>
                  <a:prstClr val="black"/>
                </a:solidFill>
                <a:latin typeface="Arial" panose="020B0604020202020204" pitchFamily="34" charset="0"/>
                <a:cs typeface="Arial" panose="020B0604020202020204" pitchFamily="34" charset="0"/>
              </a:rPr>
              <a:t>Efficacy and Safety </a:t>
            </a:r>
            <a:r>
              <a:rPr lang="en-US" sz="1000" dirty="0" smtClean="0">
                <a:solidFill>
                  <a:prstClr val="black"/>
                </a:solidFill>
                <a:latin typeface="Arial" panose="020B0604020202020204" pitchFamily="34" charset="0"/>
                <a:cs typeface="Arial" panose="020B0604020202020204" pitchFamily="34" charset="0"/>
              </a:rPr>
              <a:t>Trial.</a:t>
            </a:r>
          </a:p>
          <a:p>
            <a:pPr marL="228600" indent="-228600">
              <a:spcBef>
                <a:spcPts val="0"/>
              </a:spcBef>
              <a:buSzPct val="100000"/>
              <a:buFont typeface="+mj-lt"/>
              <a:buAutoNum type="arabicPeriod"/>
              <a:defRPr/>
            </a:pPr>
            <a:r>
              <a:rPr lang="en-US" sz="1000" dirty="0" smtClean="0">
                <a:solidFill>
                  <a:prstClr val="black"/>
                </a:solidFill>
                <a:latin typeface="Arial" panose="020B0604020202020204" pitchFamily="34" charset="0"/>
                <a:cs typeface="Arial" panose="020B0604020202020204" pitchFamily="34" charset="0"/>
              </a:rPr>
              <a:t>Vesikari </a:t>
            </a:r>
            <a:r>
              <a:rPr lang="en-US" sz="1000" dirty="0">
                <a:solidFill>
                  <a:prstClr val="black"/>
                </a:solidFill>
                <a:latin typeface="Arial" panose="020B0604020202020204" pitchFamily="34" charset="0"/>
                <a:cs typeface="Arial" panose="020B0604020202020204" pitchFamily="34" charset="0"/>
              </a:rPr>
              <a:t>T et al. N Engl J Med. 2006;354:23–33.  </a:t>
            </a:r>
          </a:p>
        </p:txBody>
      </p:sp>
      <p:graphicFrame>
        <p:nvGraphicFramePr>
          <p:cNvPr id="14" name="Content Placeholder 4"/>
          <p:cNvGraphicFramePr>
            <a:graphicFrameLocks/>
          </p:cNvGraphicFramePr>
          <p:nvPr>
            <p:extLst>
              <p:ext uri="{D42A27DB-BD31-4B8C-83A1-F6EECF244321}">
                <p14:modId xmlns:p14="http://schemas.microsoft.com/office/powerpoint/2010/main" val="2568659760"/>
              </p:ext>
            </p:extLst>
          </p:nvPr>
        </p:nvGraphicFramePr>
        <p:xfrm>
          <a:off x="458788" y="1314450"/>
          <a:ext cx="8229600" cy="2533871"/>
        </p:xfrm>
        <a:graphic>
          <a:graphicData uri="http://schemas.openxmlformats.org/drawingml/2006/table">
            <a:tbl>
              <a:tblPr firstRow="1" bandRow="1">
                <a:tableStyleId>{F5AB1C69-6EDB-4FF4-983F-18BD219EF322}</a:tableStyleId>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579569">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latin typeface="Arial" panose="020B0604020202020204" pitchFamily="34" charset="0"/>
                          <a:cs typeface="Arial" panose="020B0604020202020204" pitchFamily="34" charset="0"/>
                        </a:rPr>
                        <a:t>Количество</a:t>
                      </a:r>
                      <a:r>
                        <a:rPr lang="ru-RU" sz="2000" baseline="0" dirty="0" smtClean="0">
                          <a:latin typeface="Arial" panose="020B0604020202020204" pitchFamily="34" charset="0"/>
                          <a:cs typeface="Arial" panose="020B0604020202020204" pitchFamily="34" charset="0"/>
                        </a:rPr>
                        <a:t> подтвержденных случаев инвагинации в </a:t>
                      </a:r>
                      <a:r>
                        <a:rPr lang="en-US" sz="2000" baseline="0" dirty="0" smtClean="0">
                          <a:latin typeface="Arial" panose="020B0604020202020204" pitchFamily="34" charset="0"/>
                          <a:cs typeface="Arial" panose="020B0604020202020204" pitchFamily="34" charset="0"/>
                        </a:rPr>
                        <a:t>REST</a:t>
                      </a:r>
                      <a:r>
                        <a:rPr lang="en-US" sz="2000" baseline="30000" dirty="0" smtClean="0">
                          <a:latin typeface="Arial" panose="020B0604020202020204" pitchFamily="34" charset="0"/>
                          <a:cs typeface="Arial" panose="020B0604020202020204" pitchFamily="34" charset="0"/>
                        </a:rPr>
                        <a:t>1</a:t>
                      </a:r>
                      <a:endParaRPr lang="en-US" sz="2000" baseline="0" dirty="0" smtClean="0">
                        <a:solidFill>
                          <a:schemeClr val="tx1"/>
                        </a:solidFill>
                        <a:latin typeface="Arial" panose="020B0604020202020204" pitchFamily="34" charset="0"/>
                        <a:cs typeface="Arial" panose="020B0604020202020204" pitchFamily="34" charset="0"/>
                      </a:endParaRPr>
                    </a:p>
                  </a:txBody>
                  <a:tcPr marL="102550" marR="102550" marT="45737" marB="45737">
                    <a:solidFill>
                      <a:srgbClr val="522C8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346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latin typeface="Arial" panose="020B0604020202020204" pitchFamily="34" charset="0"/>
                          <a:cs typeface="Arial" panose="020B0604020202020204" pitchFamily="34" charset="0"/>
                        </a:rPr>
                        <a:t>Временной</a:t>
                      </a:r>
                      <a:r>
                        <a:rPr lang="ru-RU" sz="1800" baseline="0" dirty="0" smtClean="0">
                          <a:latin typeface="Arial" panose="020B0604020202020204" pitchFamily="34" charset="0"/>
                          <a:cs typeface="Arial" panose="020B0604020202020204" pitchFamily="34" charset="0"/>
                        </a:rPr>
                        <a:t> промежуток</a:t>
                      </a:r>
                      <a:endParaRPr lang="en-US" sz="1800" dirty="0" smtClean="0">
                        <a:latin typeface="Arial" panose="020B0604020202020204" pitchFamily="34" charset="0"/>
                        <a:cs typeface="Arial" panose="020B0604020202020204" pitchFamily="34" charset="0"/>
                      </a:endParaRPr>
                    </a:p>
                    <a:p>
                      <a:pPr algn="l"/>
                      <a:endParaRPr lang="en-US" sz="1800" b="1" dirty="0">
                        <a:solidFill>
                          <a:srgbClr val="522C84"/>
                        </a:solidFill>
                        <a:latin typeface="Arial" panose="020B0604020202020204" pitchFamily="34" charset="0"/>
                        <a:cs typeface="Arial" panose="020B0604020202020204" pitchFamily="34" charset="0"/>
                      </a:endParaRPr>
                    </a:p>
                  </a:txBody>
                  <a:tcPr marL="102550" marR="102550" marT="45737" marB="45737" anchor="b">
                    <a:solidFill>
                      <a:srgbClr val="D2FB03"/>
                    </a:solidFill>
                  </a:tcPr>
                </a:tc>
                <a:tc>
                  <a:txBody>
                    <a:bodyPr/>
                    <a:lstStyle/>
                    <a:p>
                      <a:pPr algn="ctr"/>
                      <a:r>
                        <a:rPr lang="ru-RU" sz="1800" dirty="0" err="1" smtClean="0">
                          <a:latin typeface="Arial" panose="020B0604020202020204" pitchFamily="34" charset="0"/>
                          <a:cs typeface="Arial" panose="020B0604020202020204" pitchFamily="34" charset="0"/>
                        </a:rPr>
                        <a:t>РотаТек</a:t>
                      </a:r>
                      <a:r>
                        <a:rPr lang="ru-RU" sz="1800" baseline="30000" dirty="0" smtClean="0">
                          <a:latin typeface="Arial" panose="020B0604020202020204" pitchFamily="34" charset="0"/>
                          <a:cs typeface="Arial" panose="020B0604020202020204" pitchFamily="34" charset="0"/>
                        </a:rPr>
                        <a:t>®</a:t>
                      </a:r>
                      <a:endParaRPr lang="en-US" sz="1800" baseline="30000" dirty="0" smtClean="0">
                        <a:latin typeface="Arial" panose="020B0604020202020204" pitchFamily="34" charset="0"/>
                        <a:cs typeface="Arial" panose="020B0604020202020204" pitchFamily="34" charset="0"/>
                      </a:endParaRPr>
                    </a:p>
                    <a:p>
                      <a:pPr algn="ctr"/>
                      <a:r>
                        <a:rPr lang="en-US" sz="1800" dirty="0" smtClean="0">
                          <a:latin typeface="Arial" panose="020B0604020202020204" pitchFamily="34" charset="0"/>
                          <a:cs typeface="Arial" panose="020B0604020202020204" pitchFamily="34" charset="0"/>
                        </a:rPr>
                        <a:t>(n=34</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035)</a:t>
                      </a:r>
                      <a:endParaRPr lang="en-US" sz="1800" b="1" dirty="0">
                        <a:solidFill>
                          <a:srgbClr val="522C84"/>
                        </a:solidFill>
                        <a:latin typeface="Arial" panose="020B0604020202020204" pitchFamily="34" charset="0"/>
                        <a:cs typeface="Arial" panose="020B0604020202020204" pitchFamily="34" charset="0"/>
                      </a:endParaRPr>
                    </a:p>
                  </a:txBody>
                  <a:tcPr marL="102550" marR="102550" marT="45737" marB="45737" anchor="b">
                    <a:solidFill>
                      <a:srgbClr val="D2FB03"/>
                    </a:solidFill>
                  </a:tcPr>
                </a:tc>
                <a:tc>
                  <a:txBody>
                    <a:bodyPr/>
                    <a:lstStyle/>
                    <a:p>
                      <a:pPr algn="ctr"/>
                      <a:r>
                        <a:rPr lang="ru-RU" sz="1800" dirty="0" smtClean="0">
                          <a:latin typeface="Arial" panose="020B0604020202020204" pitchFamily="34" charset="0"/>
                          <a:cs typeface="Arial" panose="020B0604020202020204" pitchFamily="34" charset="0"/>
                        </a:rPr>
                        <a:t>Плацебо</a:t>
                      </a:r>
                      <a:endParaRPr lang="en-US" sz="1800" dirty="0" smtClean="0">
                        <a:latin typeface="Arial" panose="020B0604020202020204" pitchFamily="34" charset="0"/>
                        <a:cs typeface="Arial" panose="020B0604020202020204" pitchFamily="34" charset="0"/>
                      </a:endParaRPr>
                    </a:p>
                    <a:p>
                      <a:pPr algn="ctr"/>
                      <a:r>
                        <a:rPr lang="en-US" sz="1800" dirty="0" smtClean="0">
                          <a:latin typeface="Arial" panose="020B0604020202020204" pitchFamily="34" charset="0"/>
                          <a:cs typeface="Arial" panose="020B0604020202020204" pitchFamily="34" charset="0"/>
                        </a:rPr>
                        <a:t>(n=34</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003)</a:t>
                      </a:r>
                      <a:endParaRPr lang="en-US" sz="1800" b="1" dirty="0">
                        <a:solidFill>
                          <a:srgbClr val="522C84"/>
                        </a:solidFill>
                        <a:latin typeface="Arial" panose="020B0604020202020204" pitchFamily="34" charset="0"/>
                        <a:cs typeface="Arial" panose="020B0604020202020204" pitchFamily="34" charset="0"/>
                      </a:endParaRPr>
                    </a:p>
                  </a:txBody>
                  <a:tcPr marL="102550" marR="102550" marT="45737" marB="45737" anchor="b">
                    <a:solidFill>
                      <a:srgbClr val="D2FB03"/>
                    </a:solidFill>
                  </a:tcPr>
                </a:tc>
                <a:extLst>
                  <a:ext uri="{0D108BD9-81ED-4DB2-BD59-A6C34878D82A}">
                    <a16:rowId xmlns:a16="http://schemas.microsoft.com/office/drawing/2014/main" xmlns="" val="10001"/>
                  </a:ext>
                </a:extLst>
              </a:tr>
              <a:tr h="579569">
                <a:tc>
                  <a:txBody>
                    <a:bodyPr/>
                    <a:lstStyle/>
                    <a:p>
                      <a:r>
                        <a:rPr lang="en-US" sz="1800" dirty="0" smtClean="0">
                          <a:latin typeface="Arial" panose="020B0604020202020204" pitchFamily="34" charset="0"/>
                          <a:cs typeface="Arial" panose="020B0604020202020204" pitchFamily="34" charset="0"/>
                        </a:rPr>
                        <a:t>42 </a:t>
                      </a:r>
                      <a:r>
                        <a:rPr lang="ru-RU" sz="1800" dirty="0" smtClean="0">
                          <a:latin typeface="Arial" panose="020B0604020202020204" pitchFamily="34" charset="0"/>
                          <a:cs typeface="Arial" panose="020B0604020202020204" pitchFamily="34" charset="0"/>
                        </a:rPr>
                        <a:t>дня</a:t>
                      </a:r>
                      <a:r>
                        <a:rPr lang="ru-RU" sz="1800" baseline="0" dirty="0" smtClean="0">
                          <a:latin typeface="Arial" panose="020B0604020202020204" pitchFamily="34" charset="0"/>
                          <a:cs typeface="Arial" panose="020B0604020202020204" pitchFamily="34" charset="0"/>
                        </a:rPr>
                        <a:t> после любой дозы</a:t>
                      </a:r>
                      <a:endParaRPr lang="en-US" sz="1800" dirty="0">
                        <a:solidFill>
                          <a:schemeClr val="tx1"/>
                        </a:solidFill>
                        <a:latin typeface="Arial" panose="020B0604020202020204" pitchFamily="34" charset="0"/>
                        <a:cs typeface="Arial" panose="020B0604020202020204" pitchFamily="34" charset="0"/>
                      </a:endParaRPr>
                    </a:p>
                  </a:txBody>
                  <a:tcPr marL="102550" marR="102550" marT="45737" marB="45737">
                    <a:solidFill>
                      <a:srgbClr val="92D050"/>
                    </a:solidFill>
                  </a:tcPr>
                </a:tc>
                <a:tc>
                  <a:txBody>
                    <a:bodyPr/>
                    <a:lstStyle/>
                    <a:p>
                      <a:pPr algn="ctr"/>
                      <a:r>
                        <a:rPr lang="en-US" sz="1800" dirty="0" smtClean="0">
                          <a:latin typeface="Arial" panose="020B0604020202020204" pitchFamily="34" charset="0"/>
                          <a:cs typeface="Arial" panose="020B0604020202020204" pitchFamily="34" charset="0"/>
                        </a:rPr>
                        <a:t>6</a:t>
                      </a:r>
                      <a:endParaRPr lang="en-US" sz="1800" dirty="0">
                        <a:solidFill>
                          <a:schemeClr val="tx1"/>
                        </a:solidFill>
                        <a:latin typeface="Arial" panose="020B0604020202020204" pitchFamily="34" charset="0"/>
                        <a:cs typeface="Arial" panose="020B0604020202020204" pitchFamily="34" charset="0"/>
                      </a:endParaRPr>
                    </a:p>
                  </a:txBody>
                  <a:tcPr marL="102550" marR="102550" marT="45737" marB="45737">
                    <a:solidFill>
                      <a:srgbClr val="92D050"/>
                    </a:solidFill>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solidFill>
                          <a:schemeClr val="tx1"/>
                        </a:solidFill>
                        <a:latin typeface="Arial" panose="020B0604020202020204" pitchFamily="34" charset="0"/>
                        <a:cs typeface="Arial" panose="020B0604020202020204" pitchFamily="34" charset="0"/>
                      </a:endParaRPr>
                    </a:p>
                  </a:txBody>
                  <a:tcPr marL="102550" marR="102550" marT="45737" marB="45737">
                    <a:solidFill>
                      <a:srgbClr val="92D050"/>
                    </a:solidFill>
                  </a:tcPr>
                </a:tc>
                <a:extLst>
                  <a:ext uri="{0D108BD9-81ED-4DB2-BD59-A6C34878D82A}">
                    <a16:rowId xmlns:a16="http://schemas.microsoft.com/office/drawing/2014/main" xmlns="" val="10002"/>
                  </a:ext>
                </a:extLst>
              </a:tr>
              <a:tr h="579569">
                <a:tc>
                  <a:txBody>
                    <a:bodyPr/>
                    <a:lstStyle/>
                    <a:p>
                      <a:r>
                        <a:rPr lang="en-US" sz="1800" dirty="0" smtClean="0">
                          <a:latin typeface="Arial" panose="020B0604020202020204" pitchFamily="34" charset="0"/>
                          <a:cs typeface="Arial" panose="020B0604020202020204" pitchFamily="34" charset="0"/>
                        </a:rPr>
                        <a:t>1</a:t>
                      </a:r>
                      <a:r>
                        <a:rPr lang="ru-RU" sz="1800" dirty="0" smtClean="0">
                          <a:latin typeface="Arial" panose="020B0604020202020204" pitchFamily="34" charset="0"/>
                          <a:cs typeface="Arial" panose="020B0604020202020204" pitchFamily="34" charset="0"/>
                        </a:rPr>
                        <a:t> год после дозы</a:t>
                      </a:r>
                      <a:r>
                        <a:rPr lang="en-US" sz="1800" dirty="0" smtClean="0">
                          <a:latin typeface="Arial" panose="020B0604020202020204" pitchFamily="34" charset="0"/>
                          <a:cs typeface="Arial" panose="020B0604020202020204" pitchFamily="34" charset="0"/>
                        </a:rPr>
                        <a:t> 1</a:t>
                      </a:r>
                      <a:endParaRPr lang="en-US" sz="1800" dirty="0">
                        <a:solidFill>
                          <a:schemeClr val="tx1"/>
                        </a:solidFill>
                        <a:latin typeface="Arial" panose="020B0604020202020204" pitchFamily="34" charset="0"/>
                        <a:cs typeface="Arial" panose="020B0604020202020204" pitchFamily="34" charset="0"/>
                      </a:endParaRPr>
                    </a:p>
                  </a:txBody>
                  <a:tcPr marL="102550" marR="102550" marT="45737" marB="45737">
                    <a:solidFill>
                      <a:srgbClr val="D2FB03"/>
                    </a:solidFill>
                  </a:tcPr>
                </a:tc>
                <a:tc>
                  <a:txBody>
                    <a:bodyPr/>
                    <a:lstStyle/>
                    <a:p>
                      <a:pPr algn="ctr"/>
                      <a:r>
                        <a:rPr lang="en-US" sz="1800" dirty="0" smtClean="0">
                          <a:latin typeface="Arial" panose="020B0604020202020204" pitchFamily="34" charset="0"/>
                          <a:cs typeface="Arial" panose="020B0604020202020204" pitchFamily="34" charset="0"/>
                        </a:rPr>
                        <a:t>12</a:t>
                      </a:r>
                      <a:endParaRPr lang="en-US" sz="1800" dirty="0">
                        <a:solidFill>
                          <a:schemeClr val="tx1"/>
                        </a:solidFill>
                        <a:latin typeface="Arial" panose="020B0604020202020204" pitchFamily="34" charset="0"/>
                        <a:cs typeface="Arial" panose="020B0604020202020204" pitchFamily="34" charset="0"/>
                      </a:endParaRPr>
                    </a:p>
                  </a:txBody>
                  <a:tcPr marL="102550" marR="102550" marT="45737" marB="45737">
                    <a:solidFill>
                      <a:srgbClr val="D2FB03"/>
                    </a:solidFill>
                  </a:tcPr>
                </a:tc>
                <a:tc>
                  <a:txBody>
                    <a:bodyPr/>
                    <a:lstStyle/>
                    <a:p>
                      <a:pPr algn="ctr"/>
                      <a:r>
                        <a:rPr lang="en-US" sz="1800" dirty="0" smtClean="0">
                          <a:latin typeface="Arial" panose="020B0604020202020204" pitchFamily="34" charset="0"/>
                          <a:cs typeface="Arial" panose="020B0604020202020204" pitchFamily="34" charset="0"/>
                        </a:rPr>
                        <a:t>15</a:t>
                      </a:r>
                      <a:endParaRPr lang="en-US" sz="1800" dirty="0">
                        <a:solidFill>
                          <a:schemeClr val="tx1"/>
                        </a:solidFill>
                        <a:latin typeface="Arial" panose="020B0604020202020204" pitchFamily="34" charset="0"/>
                        <a:cs typeface="Arial" panose="020B0604020202020204" pitchFamily="34" charset="0"/>
                      </a:endParaRPr>
                    </a:p>
                  </a:txBody>
                  <a:tcPr marL="102550" marR="102550" marT="45737" marB="45737">
                    <a:solidFill>
                      <a:srgbClr val="D2FB03"/>
                    </a:solidFill>
                  </a:tcPr>
                </a:tc>
                <a:extLst>
                  <a:ext uri="{0D108BD9-81ED-4DB2-BD59-A6C34878D82A}">
                    <a16:rowId xmlns:a16="http://schemas.microsoft.com/office/drawing/2014/main" xmlns="" val="10003"/>
                  </a:ext>
                </a:extLst>
              </a:tr>
            </a:tbl>
          </a:graphicData>
        </a:graphic>
      </p:graphicFrame>
      <p:sp>
        <p:nvSpPr>
          <p:cNvPr id="158737" name="Rectangle 1"/>
          <p:cNvSpPr>
            <a:spLocks noChangeArrowheads="1"/>
          </p:cNvSpPr>
          <p:nvPr/>
        </p:nvSpPr>
        <p:spPr bwMode="auto">
          <a:xfrm>
            <a:off x="403224" y="4246988"/>
            <a:ext cx="8443912" cy="830997"/>
          </a:xfrm>
          <a:prstGeom prst="rect">
            <a:avLst/>
          </a:prstGeom>
          <a:noFill/>
          <a:ln w="9525">
            <a:noFill/>
            <a:miter lim="800000"/>
            <a:headEnd/>
            <a:tailEnd/>
          </a:ln>
        </p:spPr>
        <p:txBody>
          <a:bodyPr>
            <a:spAutoFit/>
          </a:bodyPr>
          <a:lstStyle/>
          <a:p>
            <a:pPr marL="288925" lvl="1" indent="-288925">
              <a:buFont typeface="Wingdings" pitchFamily="2" charset="2"/>
              <a:buChar char="§"/>
            </a:pPr>
            <a:r>
              <a:rPr lang="ru-RU" sz="1600" dirty="0" smtClean="0">
                <a:solidFill>
                  <a:prstClr val="black"/>
                </a:solidFill>
                <a:latin typeface="Arial" panose="020B0604020202020204" pitchFamily="34" charset="0"/>
                <a:cs typeface="Arial" panose="020B0604020202020204" pitchFamily="34" charset="0"/>
              </a:rPr>
              <a:t>Дети с инвагинацией в анамнезе не должны получать </a:t>
            </a:r>
            <a:r>
              <a:rPr lang="ru-RU" sz="1600" dirty="0" err="1" smtClean="0">
                <a:solidFill>
                  <a:prstClr val="black"/>
                </a:solidFill>
                <a:latin typeface="Arial" panose="020B0604020202020204" pitchFamily="34" charset="0"/>
                <a:cs typeface="Arial" panose="020B0604020202020204" pitchFamily="34" charset="0"/>
              </a:rPr>
              <a:t>РотаТек</a:t>
            </a:r>
            <a:r>
              <a:rPr lang="ru-RU" sz="1600" baseline="46000" dirty="0" smtClean="0">
                <a:solidFill>
                  <a:prstClr val="black"/>
                </a:solidFill>
                <a:latin typeface="Arial" panose="020B0604020202020204" pitchFamily="34" charset="0"/>
                <a:cs typeface="Arial" panose="020B0604020202020204" pitchFamily="34" charset="0"/>
                <a:sym typeface="Wingdings" pitchFamily="2" charset="2"/>
              </a:rPr>
              <a:t>®</a:t>
            </a:r>
            <a:endParaRPr lang="en-US" sz="1600" dirty="0" smtClean="0">
              <a:solidFill>
                <a:prstClr val="black"/>
              </a:solidFill>
              <a:latin typeface="Arial" panose="020B0604020202020204" pitchFamily="34" charset="0"/>
              <a:cs typeface="Arial" panose="020B0604020202020204" pitchFamily="34" charset="0"/>
            </a:endParaRPr>
          </a:p>
          <a:p>
            <a:pPr marL="288925" lvl="1" indent="-288925">
              <a:buFont typeface="Wingdings" pitchFamily="2" charset="2"/>
              <a:buChar char="§"/>
            </a:pPr>
            <a:r>
              <a:rPr lang="ru-RU" sz="1600" dirty="0" smtClean="0">
                <a:solidFill>
                  <a:prstClr val="black"/>
                </a:solidFill>
                <a:latin typeface="Arial" panose="020B0604020202020204" pitchFamily="34" charset="0"/>
                <a:cs typeface="Arial" panose="020B0604020202020204" pitchFamily="34" charset="0"/>
              </a:rPr>
              <a:t>Есть сообщения, что при</a:t>
            </a:r>
            <a:r>
              <a:rPr lang="en-US" sz="1600" dirty="0">
                <a:solidFill>
                  <a:prstClr val="black"/>
                </a:solidFill>
                <a:latin typeface="Arial" panose="020B0604020202020204" pitchFamily="34" charset="0"/>
                <a:cs typeface="Arial" panose="020B0604020202020204" pitchFamily="34" charset="0"/>
              </a:rPr>
              <a:t> </a:t>
            </a:r>
            <a:r>
              <a:rPr lang="ru-RU" sz="1600" dirty="0" smtClean="0">
                <a:solidFill>
                  <a:prstClr val="black"/>
                </a:solidFill>
                <a:latin typeface="Arial" panose="020B0604020202020204" pitchFamily="34" charset="0"/>
                <a:cs typeface="Arial" panose="020B0604020202020204" pitchFamily="34" charset="0"/>
              </a:rPr>
              <a:t>пострегистрационном применении препарата случаи инвагинации имеют временную связь с вакцинацией </a:t>
            </a:r>
            <a:r>
              <a:rPr lang="ru-RU" sz="1600" dirty="0" err="1" smtClean="0">
                <a:solidFill>
                  <a:prstClr val="black"/>
                </a:solidFill>
                <a:latin typeface="Arial" panose="020B0604020202020204" pitchFamily="34" charset="0"/>
                <a:cs typeface="Arial" panose="020B0604020202020204" pitchFamily="34" charset="0"/>
              </a:rPr>
              <a:t>РотаТек</a:t>
            </a:r>
            <a:r>
              <a:rPr lang="ru-RU" sz="1600" baseline="46000" dirty="0" smtClean="0">
                <a:solidFill>
                  <a:prstClr val="black"/>
                </a:solidFill>
                <a:latin typeface="Arial" panose="020B0604020202020204" pitchFamily="34" charset="0"/>
                <a:cs typeface="Arial" panose="020B0604020202020204" pitchFamily="34" charset="0"/>
                <a:sym typeface="Wingdings" pitchFamily="2" charset="2"/>
              </a:rPr>
              <a:t>® </a:t>
            </a:r>
            <a:endParaRPr lang="en-US" sz="1600" baseline="46000" dirty="0">
              <a:solidFill>
                <a:prstClr val="black"/>
              </a:solidFill>
              <a:latin typeface="Arial" panose="020B0604020202020204" pitchFamily="34" charset="0"/>
              <a:cs typeface="Arial" panose="020B0604020202020204" pitchFamily="34" charset="0"/>
            </a:endParaRPr>
          </a:p>
        </p:txBody>
      </p:sp>
      <p:sp>
        <p:nvSpPr>
          <p:cNvPr id="158738" name="TextBox 2"/>
          <p:cNvSpPr txBox="1">
            <a:spLocks noChangeArrowheads="1"/>
          </p:cNvSpPr>
          <p:nvPr/>
        </p:nvSpPr>
        <p:spPr bwMode="auto">
          <a:xfrm>
            <a:off x="10779125" y="3708400"/>
            <a:ext cx="46038" cy="231775"/>
          </a:xfrm>
          <a:prstGeom prst="rect">
            <a:avLst/>
          </a:prstGeom>
          <a:noFill/>
          <a:ln w="9525">
            <a:noFill/>
            <a:miter lim="800000"/>
            <a:headEnd/>
            <a:tailEnd/>
          </a:ln>
        </p:spPr>
        <p:txBody>
          <a:bodyPr>
            <a:spAutoFit/>
          </a:bodyPr>
          <a:lstStyle/>
          <a:p>
            <a:endParaRPr lang="ru-RU">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rot="16200000">
            <a:off x="7923794" y="357759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2708325868"/>
      </p:ext>
    </p:extLst>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7519"/>
            <a:ext cx="8229600" cy="1143000"/>
          </a:xfrm>
        </p:spPr>
        <p:txBody>
          <a:bodyPr>
            <a:normAutofit/>
          </a:bodyPr>
          <a:lstStyle/>
          <a:p>
            <a:r>
              <a:rPr lang="ru-RU" sz="3200" b="1" dirty="0">
                <a:solidFill>
                  <a:srgbClr val="522C84"/>
                </a:solidFill>
                <a:latin typeface="Arial" panose="020B0604020202020204" pitchFamily="34" charset="0"/>
                <a:cs typeface="Arial" panose="020B0604020202020204" pitchFamily="34" charset="0"/>
              </a:rPr>
              <a:t>И</a:t>
            </a:r>
            <a:r>
              <a:rPr lang="ru-RU" sz="3200" b="1" dirty="0" smtClean="0">
                <a:solidFill>
                  <a:srgbClr val="522C84"/>
                </a:solidFill>
                <a:latin typeface="Arial" panose="020B0604020202020204" pitchFamily="34" charset="0"/>
                <a:cs typeface="Arial" panose="020B0604020202020204" pitchFamily="34" charset="0"/>
              </a:rPr>
              <a:t>зменения </a:t>
            </a:r>
            <a:r>
              <a:rPr lang="ru-RU" sz="3200" b="1" dirty="0">
                <a:solidFill>
                  <a:srgbClr val="522C84"/>
                </a:solidFill>
                <a:latin typeface="Arial" panose="020B0604020202020204" pitchFamily="34" charset="0"/>
                <a:cs typeface="Arial" panose="020B0604020202020204" pitchFamily="34" charset="0"/>
              </a:rPr>
              <a:t>в эпидемиологии </a:t>
            </a:r>
            <a:r>
              <a:rPr lang="ru-RU" sz="3200" b="1" dirty="0" err="1">
                <a:solidFill>
                  <a:srgbClr val="522C84"/>
                </a:solidFill>
                <a:latin typeface="Arial" panose="020B0604020202020204" pitchFamily="34" charset="0"/>
                <a:cs typeface="Arial" panose="020B0604020202020204" pitchFamily="34" charset="0"/>
              </a:rPr>
              <a:t>ротавируса</a:t>
            </a:r>
            <a:r>
              <a:rPr lang="ru-RU" sz="3200" b="1" dirty="0">
                <a:solidFill>
                  <a:srgbClr val="522C84"/>
                </a:solidFill>
                <a:latin typeface="Arial" panose="020B0604020202020204" pitchFamily="34" charset="0"/>
                <a:cs typeface="Arial" panose="020B0604020202020204" pitchFamily="34" charset="0"/>
              </a:rPr>
              <a:t> в </a:t>
            </a:r>
            <a:r>
              <a:rPr lang="ru-RU" sz="3200" b="1" dirty="0" smtClean="0">
                <a:solidFill>
                  <a:srgbClr val="522C84"/>
                </a:solidFill>
                <a:latin typeface="Arial" panose="020B0604020202020204" pitchFamily="34" charset="0"/>
                <a:cs typeface="Arial" panose="020B0604020202020204" pitchFamily="34" charset="0"/>
              </a:rPr>
              <a:t>США, 2000-2014</a:t>
            </a:r>
            <a:endParaRPr lang="ru-RU" sz="3000" b="1" dirty="0">
              <a:solidFill>
                <a:srgbClr val="522C84"/>
              </a:solidFill>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70" y="1775183"/>
            <a:ext cx="8495623" cy="413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01248" y="2147015"/>
            <a:ext cx="2060812" cy="430887"/>
          </a:xfrm>
          <a:prstGeom prst="rect">
            <a:avLst/>
          </a:prstGeom>
          <a:solidFill>
            <a:schemeClr val="bg1"/>
          </a:solidFill>
        </p:spPr>
        <p:txBody>
          <a:bodyPr wrap="square" rtlCol="0">
            <a:spAutoFit/>
          </a:bodyPr>
          <a:lstStyle/>
          <a:p>
            <a:r>
              <a:rPr lang="ru-RU" sz="1100" b="1" dirty="0" smtClean="0">
                <a:latin typeface="Arial" panose="020B0604020202020204" pitchFamily="34" charset="0"/>
                <a:cs typeface="Arial" panose="020B0604020202020204" pitchFamily="34" charset="0"/>
              </a:rPr>
              <a:t>Общее количество тестов</a:t>
            </a:r>
            <a:endParaRPr lang="en-US" sz="1100" b="1" dirty="0" smtClean="0">
              <a:latin typeface="Arial" panose="020B0604020202020204" pitchFamily="34" charset="0"/>
              <a:cs typeface="Arial" panose="020B0604020202020204" pitchFamily="34" charset="0"/>
            </a:endParaRPr>
          </a:p>
          <a:p>
            <a:r>
              <a:rPr lang="ru-RU" sz="1100" b="1" dirty="0" smtClean="0">
                <a:latin typeface="Arial" panose="020B0604020202020204" pitchFamily="34" charset="0"/>
                <a:cs typeface="Arial" panose="020B0604020202020204" pitchFamily="34" charset="0"/>
              </a:rPr>
              <a:t>Количество РВ+ тестов</a:t>
            </a:r>
            <a:endParaRPr lang="en-US" sz="1100" b="1" dirty="0" smtClean="0">
              <a:latin typeface="Arial" panose="020B0604020202020204" pitchFamily="34" charset="0"/>
              <a:cs typeface="Arial" panose="020B0604020202020204" pitchFamily="34" charset="0"/>
            </a:endParaRPr>
          </a:p>
        </p:txBody>
      </p:sp>
      <p:sp>
        <p:nvSpPr>
          <p:cNvPr id="8" name="TextBox 7"/>
          <p:cNvSpPr txBox="1"/>
          <p:nvPr/>
        </p:nvSpPr>
        <p:spPr>
          <a:xfrm>
            <a:off x="3480149" y="2008143"/>
            <a:ext cx="1790125" cy="430887"/>
          </a:xfrm>
          <a:prstGeom prst="rect">
            <a:avLst/>
          </a:prstGeom>
          <a:solidFill>
            <a:schemeClr val="bg1"/>
          </a:solidFill>
        </p:spPr>
        <p:txBody>
          <a:bodyPr wrap="square" rtlCol="0">
            <a:spAutoFit/>
          </a:bodyPr>
          <a:lstStyle/>
          <a:p>
            <a:pPr algn="ctr"/>
            <a:r>
              <a:rPr lang="ru-RU" sz="1100" b="1" dirty="0" smtClean="0">
                <a:latin typeface="Arial" panose="020B0604020202020204" pitchFamily="34" charset="0"/>
                <a:cs typeface="Arial" panose="020B0604020202020204" pitchFamily="34" charset="0"/>
              </a:rPr>
              <a:t>Внедрение вакцинации</a:t>
            </a:r>
            <a:endParaRPr lang="en-US" sz="1100" b="1" dirty="0" smtClean="0">
              <a:latin typeface="Arial" panose="020B0604020202020204" pitchFamily="34" charset="0"/>
              <a:cs typeface="Arial" panose="020B0604020202020204" pitchFamily="34" charset="0"/>
            </a:endParaRPr>
          </a:p>
        </p:txBody>
      </p:sp>
      <p:sp>
        <p:nvSpPr>
          <p:cNvPr id="9" name="TextBox 8"/>
          <p:cNvSpPr txBox="1"/>
          <p:nvPr/>
        </p:nvSpPr>
        <p:spPr>
          <a:xfrm rot="16200000">
            <a:off x="-958884" y="3631814"/>
            <a:ext cx="2513088" cy="307777"/>
          </a:xfrm>
          <a:prstGeom prst="rect">
            <a:avLst/>
          </a:prstGeom>
          <a:solidFill>
            <a:schemeClr val="bg1"/>
          </a:solidFill>
        </p:spPr>
        <p:txBody>
          <a:bodyPr wrap="square" rtlCol="0">
            <a:spAutoFit/>
          </a:bodyPr>
          <a:lstStyle/>
          <a:p>
            <a:pPr algn="ctr"/>
            <a:r>
              <a:rPr lang="ru-RU" sz="1400" b="1" dirty="0" smtClean="0">
                <a:latin typeface="Arial" panose="020B0604020202020204" pitchFamily="34" charset="0"/>
                <a:cs typeface="Arial" panose="020B0604020202020204" pitchFamily="34" charset="0"/>
              </a:rPr>
              <a:t>Количество тестов, </a:t>
            </a:r>
            <a:r>
              <a:rPr lang="en-US" sz="1400" b="1" dirty="0" smtClean="0">
                <a:latin typeface="Arial" panose="020B0604020202020204" pitchFamily="34" charset="0"/>
                <a:cs typeface="Arial" panose="020B0604020202020204" pitchFamily="34" charset="0"/>
              </a:rPr>
              <a:t>n</a:t>
            </a:r>
          </a:p>
        </p:txBody>
      </p:sp>
      <p:sp>
        <p:nvSpPr>
          <p:cNvPr id="10" name="Rectangle 9"/>
          <p:cNvSpPr/>
          <p:nvPr/>
        </p:nvSpPr>
        <p:spPr>
          <a:xfrm>
            <a:off x="0" y="6648405"/>
            <a:ext cx="9144000" cy="215444"/>
          </a:xfrm>
          <a:prstGeom prst="rect">
            <a:avLst/>
          </a:prstGeom>
        </p:spPr>
        <p:txBody>
          <a:bodyPr wrap="square">
            <a:spAutoFit/>
          </a:bodyPr>
          <a:lstStyle/>
          <a:p>
            <a:pPr marL="228600" indent="-228600">
              <a:buFont typeface="+mj-lt"/>
              <a:buAutoNum type="arabicPeriod"/>
            </a:pPr>
            <a:r>
              <a:rPr lang="en-US" sz="800" dirty="0">
                <a:latin typeface="Arial" panose="020B0604020202020204" pitchFamily="34" charset="0"/>
                <a:cs typeface="Arial" panose="020B0604020202020204" pitchFamily="34" charset="0"/>
              </a:rPr>
              <a:t>Aliabadi</a:t>
            </a:r>
            <a:r>
              <a:rPr lang="ru-RU"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N et al. Potential safety issues and other factors that may affect the introduction and uptake of rotavirus vaccines. Clinical Microbiology and Infection 2016;22: S128-35</a:t>
            </a:r>
            <a:endParaRPr lang="ru-RU" sz="800" dirty="0">
              <a:latin typeface="Arial" panose="020B0604020202020204" pitchFamily="34" charset="0"/>
              <a:cs typeface="Arial" panose="020B0604020202020204" pitchFamily="34" charset="0"/>
            </a:endParaRPr>
          </a:p>
        </p:txBody>
      </p:sp>
      <p:sp>
        <p:nvSpPr>
          <p:cNvPr id="12" name="Rectangle 11"/>
          <p:cNvSpPr/>
          <p:nvPr/>
        </p:nvSpPr>
        <p:spPr>
          <a:xfrm rot="16200000">
            <a:off x="7939517" y="3849245"/>
            <a:ext cx="2178802"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18522380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79047"/>
            <a:ext cx="8579296" cy="1143000"/>
          </a:xfrm>
        </p:spPr>
        <p:txBody>
          <a:bodyPr>
            <a:noAutofit/>
          </a:bodyPr>
          <a:lstStyle/>
          <a:p>
            <a:r>
              <a:rPr lang="ru-RU" sz="2400" b="1" dirty="0" smtClean="0">
                <a:solidFill>
                  <a:srgbClr val="522C84"/>
                </a:solidFill>
                <a:latin typeface="Arial" panose="020B0604020202020204" pitchFamily="34" charset="0"/>
                <a:cs typeface="Arial" panose="020B0604020202020204" pitchFamily="34" charset="0"/>
              </a:rPr>
              <a:t>Результаты региональных российских программ </a:t>
            </a:r>
            <a:br>
              <a:rPr lang="ru-RU" sz="2400" b="1" dirty="0" smtClean="0">
                <a:solidFill>
                  <a:srgbClr val="522C84"/>
                </a:solidFill>
                <a:latin typeface="Arial" panose="020B0604020202020204" pitchFamily="34" charset="0"/>
                <a:cs typeface="Arial" panose="020B0604020202020204" pitchFamily="34" charset="0"/>
              </a:rPr>
            </a:br>
            <a:r>
              <a:rPr lang="ru-RU" sz="2400" b="1" dirty="0" smtClean="0">
                <a:solidFill>
                  <a:srgbClr val="522C84"/>
                </a:solidFill>
                <a:latin typeface="Arial" panose="020B0604020202020204" pitchFamily="34" charset="0"/>
                <a:cs typeface="Arial" panose="020B0604020202020204" pitchFamily="34" charset="0"/>
              </a:rPr>
              <a:t>по иммунизации (г. Ачинск, 2015-2016 гг.)</a:t>
            </a:r>
            <a:br>
              <a:rPr lang="ru-RU" sz="2400" b="1" dirty="0" smtClean="0">
                <a:solidFill>
                  <a:srgbClr val="522C84"/>
                </a:solidFill>
                <a:latin typeface="Arial" panose="020B0604020202020204" pitchFamily="34" charset="0"/>
                <a:cs typeface="Arial" panose="020B0604020202020204" pitchFamily="34" charset="0"/>
              </a:rPr>
            </a:br>
            <a:endParaRPr lang="ru-RU" sz="2400" b="1" dirty="0">
              <a:solidFill>
                <a:srgbClr val="522C84"/>
              </a:solidFill>
              <a:latin typeface="Arial" panose="020B0604020202020204" pitchFamily="34" charset="0"/>
              <a:cs typeface="Arial" panose="020B0604020202020204" pitchFamily="34" charset="0"/>
            </a:endParaRPr>
          </a:p>
        </p:txBody>
      </p:sp>
      <p:sp>
        <p:nvSpPr>
          <p:cNvPr id="5" name="TextBox 4"/>
          <p:cNvSpPr txBox="1"/>
          <p:nvPr/>
        </p:nvSpPr>
        <p:spPr>
          <a:xfrm>
            <a:off x="-11324" y="6542410"/>
            <a:ext cx="9141498" cy="338554"/>
          </a:xfrm>
          <a:prstGeom prst="rect">
            <a:avLst/>
          </a:prstGeom>
          <a:noFill/>
        </p:spPr>
        <p:txBody>
          <a:bodyPr wrap="square" rtlCol="0">
            <a:spAutoFit/>
          </a:bodyPr>
          <a:lstStyle/>
          <a:p>
            <a:pPr defTabSz="457200" fontAlgn="auto">
              <a:spcBef>
                <a:spcPts val="0"/>
              </a:spcBef>
              <a:spcAft>
                <a:spcPts val="0"/>
              </a:spcAft>
            </a:pPr>
            <a:r>
              <a:rPr lang="ru-RU" sz="800" dirty="0" smtClean="0">
                <a:solidFill>
                  <a:prstClr val="black"/>
                </a:solidFill>
                <a:latin typeface="Arial" panose="020B0604020202020204" pitchFamily="34" charset="0"/>
                <a:cs typeface="Arial" panose="020B0604020202020204" pitchFamily="34" charset="0"/>
              </a:rPr>
              <a:t>ПРВ – </a:t>
            </a:r>
            <a:r>
              <a:rPr lang="ru-RU" sz="800" dirty="0" err="1" smtClean="0">
                <a:solidFill>
                  <a:prstClr val="black"/>
                </a:solidFill>
                <a:latin typeface="Arial" panose="020B0604020202020204" pitchFamily="34" charset="0"/>
                <a:cs typeface="Arial" panose="020B0604020202020204" pitchFamily="34" charset="0"/>
              </a:rPr>
              <a:t>пентавалентная</a:t>
            </a:r>
            <a:r>
              <a:rPr lang="ru-RU" sz="800" dirty="0" smtClean="0">
                <a:solidFill>
                  <a:prstClr val="black"/>
                </a:solidFill>
                <a:latin typeface="Arial" panose="020B0604020202020204" pitchFamily="34" charset="0"/>
                <a:cs typeface="Arial" panose="020B0604020202020204" pitchFamily="34" charset="0"/>
              </a:rPr>
              <a:t> </a:t>
            </a:r>
            <a:r>
              <a:rPr lang="ru-RU" sz="800" dirty="0" err="1" smtClean="0">
                <a:solidFill>
                  <a:prstClr val="black"/>
                </a:solidFill>
                <a:latin typeface="Arial" panose="020B0604020202020204" pitchFamily="34" charset="0"/>
                <a:cs typeface="Arial" panose="020B0604020202020204" pitchFamily="34" charset="0"/>
              </a:rPr>
              <a:t>ротавирусна</a:t>
            </a:r>
            <a:r>
              <a:rPr lang="ru-RU" sz="800" dirty="0" smtClean="0">
                <a:solidFill>
                  <a:prstClr val="black"/>
                </a:solidFill>
                <a:latin typeface="Arial" panose="020B0604020202020204" pitchFamily="34" charset="0"/>
                <a:cs typeface="Arial" panose="020B0604020202020204" pitchFamily="34" charset="0"/>
              </a:rPr>
              <a:t> вакцина, НКПП – национальный календарь профилактических прививок, КИ – кишечные инфекции</a:t>
            </a:r>
          </a:p>
          <a:p>
            <a:pPr marL="228600" indent="-228600" defTabSz="457200" fontAlgn="auto">
              <a:spcBef>
                <a:spcPts val="0"/>
              </a:spcBef>
              <a:spcAft>
                <a:spcPts val="0"/>
              </a:spcAft>
              <a:buFont typeface="+mj-lt"/>
              <a:buAutoNum type="arabicPeriod"/>
            </a:pPr>
            <a:r>
              <a:rPr lang="ru-RU" sz="800" dirty="0">
                <a:solidFill>
                  <a:prstClr val="black"/>
                </a:solidFill>
                <a:latin typeface="Arial" panose="020B0604020202020204" pitchFamily="34" charset="0"/>
                <a:cs typeface="Arial" panose="020B0604020202020204" pitchFamily="34" charset="0"/>
              </a:rPr>
              <a:t>Мартынова Г.П., Южакова А.Г. с </a:t>
            </a:r>
            <a:r>
              <a:rPr lang="ru-RU" sz="800" dirty="0" err="1">
                <a:solidFill>
                  <a:prstClr val="black"/>
                </a:solidFill>
                <a:latin typeface="Arial" panose="020B0604020202020204" pitchFamily="34" charset="0"/>
                <a:cs typeface="Arial" panose="020B0604020202020204" pitchFamily="34" charset="0"/>
              </a:rPr>
              <a:t>соавт</a:t>
            </a:r>
            <a:r>
              <a:rPr lang="ru-RU" sz="800" dirty="0">
                <a:solidFill>
                  <a:prstClr val="black"/>
                </a:solidFill>
                <a:latin typeface="Arial" panose="020B0604020202020204" pitchFamily="34" charset="0"/>
                <a:cs typeface="Arial" panose="020B0604020202020204" pitchFamily="34" charset="0"/>
              </a:rPr>
              <a:t>. </a:t>
            </a:r>
            <a:r>
              <a:rPr lang="ru-RU" sz="800" dirty="0" err="1">
                <a:solidFill>
                  <a:prstClr val="black"/>
                </a:solidFill>
                <a:latin typeface="Arial" panose="020B0604020202020204" pitchFamily="34" charset="0"/>
                <a:cs typeface="Arial" panose="020B0604020202020204" pitchFamily="34" charset="0"/>
              </a:rPr>
              <a:t>Ротавирусная</a:t>
            </a:r>
            <a:r>
              <a:rPr lang="ru-RU" sz="800" dirty="0">
                <a:solidFill>
                  <a:prstClr val="black"/>
                </a:solidFill>
                <a:latin typeface="Arial" panose="020B0604020202020204" pitchFamily="34" charset="0"/>
                <a:cs typeface="Arial" panose="020B0604020202020204" pitchFamily="34" charset="0"/>
              </a:rPr>
              <a:t> инфекция у детей в Красноярском крае: первые шаги к снижению заболеваемости</a:t>
            </a:r>
            <a:r>
              <a:rPr lang="en-US" sz="800" dirty="0">
                <a:solidFill>
                  <a:prstClr val="black"/>
                </a:solidFill>
                <a:latin typeface="Arial" panose="020B0604020202020204" pitchFamily="34" charset="0"/>
                <a:cs typeface="Arial" panose="020B0604020202020204" pitchFamily="34" charset="0"/>
              </a:rPr>
              <a:t>.</a:t>
            </a:r>
            <a:r>
              <a:rPr lang="ru-RU" sz="800" dirty="0" err="1">
                <a:solidFill>
                  <a:prstClr val="black"/>
                </a:solidFill>
                <a:latin typeface="Arial" panose="020B0604020202020204" pitchFamily="34" charset="0"/>
                <a:cs typeface="Arial" panose="020B0604020202020204" pitchFamily="34" charset="0"/>
              </a:rPr>
              <a:t>Фарматека</a:t>
            </a:r>
            <a:r>
              <a:rPr lang="ru-RU" sz="800" dirty="0">
                <a:solidFill>
                  <a:prstClr val="black"/>
                </a:solidFill>
                <a:latin typeface="Arial" panose="020B0604020202020204" pitchFamily="34" charset="0"/>
                <a:cs typeface="Arial" panose="020B0604020202020204" pitchFamily="34" charset="0"/>
              </a:rPr>
              <a:t> 2016;11: 1-6</a:t>
            </a:r>
            <a:r>
              <a:rPr lang="ru-RU" sz="800" dirty="0" smtClean="0">
                <a:solidFill>
                  <a:prstClr val="black"/>
                </a:solidFill>
                <a:latin typeface="Arial" panose="020B0604020202020204" pitchFamily="34" charset="0"/>
                <a:cs typeface="Arial" panose="020B0604020202020204" pitchFamily="34" charset="0"/>
              </a:rPr>
              <a:t>.</a:t>
            </a:r>
            <a:endParaRPr lang="ru-RU" sz="800" dirty="0">
              <a:solidFill>
                <a:prstClr val="black"/>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244" y="2028942"/>
            <a:ext cx="3286125"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96882" y="1912443"/>
            <a:ext cx="4698361" cy="3970318"/>
          </a:xfrm>
          <a:prstGeom prst="rect">
            <a:avLst/>
          </a:prstGeom>
        </p:spPr>
        <p:txBody>
          <a:bodyPr wrap="square">
            <a:spAutoFit/>
          </a:bodyPr>
          <a:lstStyle/>
          <a:p>
            <a:pPr marL="285750" indent="-285750">
              <a:buFont typeface="Arial" panose="020B0604020202020204" pitchFamily="34" charset="0"/>
              <a:buChar char="•"/>
            </a:pPr>
            <a:r>
              <a:rPr lang="ru-RU" sz="1800" b="1" dirty="0">
                <a:latin typeface="Arial" panose="020B0604020202020204" pitchFamily="34" charset="0"/>
                <a:cs typeface="Arial" panose="020B0604020202020204" pitchFamily="34" charset="0"/>
              </a:rPr>
              <a:t>В период июль 2015 </a:t>
            </a:r>
            <a:r>
              <a:rPr lang="ru-RU" sz="1800" b="1" dirty="0" smtClean="0">
                <a:latin typeface="Arial" panose="020B0604020202020204" pitchFamily="34" charset="0"/>
                <a:cs typeface="Arial" panose="020B0604020202020204" pitchFamily="34" charset="0"/>
              </a:rPr>
              <a:t>– апрель </a:t>
            </a:r>
            <a:r>
              <a:rPr lang="ru-RU" sz="1800" b="1" dirty="0">
                <a:latin typeface="Arial" panose="020B0604020202020204" pitchFamily="34" charset="0"/>
                <a:cs typeface="Arial" panose="020B0604020202020204" pitchFamily="34" charset="0"/>
              </a:rPr>
              <a:t>2016 гг. иммунизировано </a:t>
            </a:r>
            <a:r>
              <a:rPr lang="ru-RU" sz="1800" b="1" dirty="0" smtClean="0">
                <a:latin typeface="Arial" panose="020B0604020202020204" pitchFamily="34" charset="0"/>
                <a:cs typeface="Arial" panose="020B0604020202020204" pitchFamily="34" charset="0"/>
              </a:rPr>
              <a:t>910 детей: </a:t>
            </a:r>
            <a:br>
              <a:rPr lang="ru-RU" sz="1800" b="1" dirty="0" smtClean="0">
                <a:latin typeface="Arial" panose="020B0604020202020204" pitchFamily="34" charset="0"/>
                <a:cs typeface="Arial" panose="020B0604020202020204" pitchFamily="34" charset="0"/>
              </a:rPr>
            </a:br>
            <a:r>
              <a:rPr lang="en-US" sz="1800" b="1" dirty="0" smtClean="0">
                <a:latin typeface="Arial" panose="020B0604020202020204" pitchFamily="34" charset="0"/>
                <a:cs typeface="Arial" panose="020B0604020202020204" pitchFamily="34" charset="0"/>
              </a:rPr>
              <a:t>V</a:t>
            </a:r>
            <a:r>
              <a:rPr lang="ru-RU" sz="1800" b="1" dirty="0">
                <a:latin typeface="Arial" panose="020B0604020202020204" pitchFamily="34" charset="0"/>
                <a:cs typeface="Arial" panose="020B0604020202020204" pitchFamily="34" charset="0"/>
              </a:rPr>
              <a:t>1 – </a:t>
            </a:r>
            <a:r>
              <a:rPr lang="ru-RU" sz="1800" b="1" dirty="0" smtClean="0">
                <a:latin typeface="Arial" panose="020B0604020202020204" pitchFamily="34" charset="0"/>
                <a:cs typeface="Arial" panose="020B0604020202020204" pitchFamily="34" charset="0"/>
              </a:rPr>
              <a:t>910; </a:t>
            </a:r>
            <a:r>
              <a:rPr lang="en-US" sz="1800" b="1" dirty="0">
                <a:latin typeface="Arial" panose="020B0604020202020204" pitchFamily="34" charset="0"/>
                <a:cs typeface="Arial" panose="020B0604020202020204" pitchFamily="34" charset="0"/>
              </a:rPr>
              <a:t>V</a:t>
            </a:r>
            <a:r>
              <a:rPr lang="ru-RU" sz="1800" b="1" dirty="0">
                <a:latin typeface="Arial" panose="020B0604020202020204" pitchFamily="34" charset="0"/>
                <a:cs typeface="Arial" panose="020B0604020202020204" pitchFamily="34" charset="0"/>
              </a:rPr>
              <a:t>2 – </a:t>
            </a:r>
            <a:r>
              <a:rPr lang="ru-RU" sz="1800" b="1" dirty="0" smtClean="0">
                <a:latin typeface="Arial" panose="020B0604020202020204" pitchFamily="34" charset="0"/>
                <a:cs typeface="Arial" panose="020B0604020202020204" pitchFamily="34" charset="0"/>
              </a:rPr>
              <a:t>759; </a:t>
            </a:r>
            <a:r>
              <a:rPr lang="en-US" sz="1800" b="1" dirty="0">
                <a:latin typeface="Arial" panose="020B0604020202020204" pitchFamily="34" charset="0"/>
                <a:cs typeface="Arial" panose="020B0604020202020204" pitchFamily="34" charset="0"/>
              </a:rPr>
              <a:t>V</a:t>
            </a:r>
            <a:r>
              <a:rPr lang="ru-RU" sz="1800" b="1" dirty="0">
                <a:latin typeface="Arial" panose="020B0604020202020204" pitchFamily="34" charset="0"/>
                <a:cs typeface="Arial" panose="020B0604020202020204" pitchFamily="34" charset="0"/>
              </a:rPr>
              <a:t>3 – </a:t>
            </a:r>
            <a:r>
              <a:rPr lang="ru-RU" sz="1800" b="1" dirty="0" smtClean="0">
                <a:latin typeface="Arial" panose="020B0604020202020204" pitchFamily="34" charset="0"/>
                <a:cs typeface="Arial" panose="020B0604020202020204" pitchFamily="34" charset="0"/>
              </a:rPr>
              <a:t>616</a:t>
            </a:r>
            <a:br>
              <a:rPr lang="ru-RU" sz="1800" b="1" dirty="0" smtClean="0">
                <a:latin typeface="Arial" panose="020B0604020202020204" pitchFamily="34" charset="0"/>
                <a:cs typeface="Arial" panose="020B0604020202020204" pitchFamily="34" charset="0"/>
              </a:rPr>
            </a:br>
            <a:endParaRPr lang="ru-RU" sz="18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800" b="1" dirty="0" smtClean="0">
                <a:latin typeface="Arial" panose="020B0604020202020204" pitchFamily="34" charset="0"/>
                <a:cs typeface="Arial" panose="020B0604020202020204" pitchFamily="34" charset="0"/>
              </a:rPr>
              <a:t>ПРВ </a:t>
            </a:r>
            <a:r>
              <a:rPr lang="ru-RU" sz="1800" b="1" dirty="0">
                <a:latin typeface="Arial" panose="020B0604020202020204" pitchFamily="34" charset="0"/>
                <a:cs typeface="Arial" panose="020B0604020202020204" pitchFamily="34" charset="0"/>
              </a:rPr>
              <a:t>вводилась как самостоятельно, так и одновременно с другими вакцинами </a:t>
            </a:r>
            <a:r>
              <a:rPr lang="ru-RU" sz="1800" b="1" dirty="0" smtClean="0">
                <a:latin typeface="Arial" panose="020B0604020202020204" pitchFamily="34" charset="0"/>
                <a:cs typeface="Arial" panose="020B0604020202020204" pitchFamily="34" charset="0"/>
              </a:rPr>
              <a:t>НКПП, </a:t>
            </a:r>
            <a:r>
              <a:rPr lang="ru-RU" sz="1800" b="1" dirty="0">
                <a:latin typeface="Arial" panose="020B0604020202020204" pitchFamily="34" charset="0"/>
                <a:cs typeface="Arial" panose="020B0604020202020204" pitchFamily="34" charset="0"/>
              </a:rPr>
              <a:t>кроме вакцины </a:t>
            </a:r>
            <a:r>
              <a:rPr lang="ru-RU" sz="1800" b="1" dirty="0" smtClean="0">
                <a:latin typeface="Arial" panose="020B0604020202020204" pitchFamily="34" charset="0"/>
                <a:cs typeface="Arial" panose="020B0604020202020204" pitchFamily="34" charset="0"/>
              </a:rPr>
              <a:t>БЦЖ/БЦЖ-м</a:t>
            </a:r>
            <a:br>
              <a:rPr lang="ru-RU" sz="1800" b="1" dirty="0" smtClean="0">
                <a:latin typeface="Arial" panose="020B0604020202020204" pitchFamily="34" charset="0"/>
                <a:cs typeface="Arial" panose="020B0604020202020204" pitchFamily="34" charset="0"/>
              </a:rPr>
            </a:br>
            <a:r>
              <a:rPr lang="ru-RU" sz="1800" b="1"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ru-RU" sz="1800" b="1" dirty="0" smtClean="0">
                <a:latin typeface="Arial" panose="020B0604020202020204" pitchFamily="34" charset="0"/>
                <a:cs typeface="Arial" panose="020B0604020202020204" pitchFamily="34" charset="0"/>
              </a:rPr>
              <a:t>Критерий </a:t>
            </a:r>
            <a:r>
              <a:rPr lang="ru-RU" sz="1800" b="1" dirty="0">
                <a:latin typeface="Arial" panose="020B0604020202020204" pitchFamily="34" charset="0"/>
                <a:cs typeface="Arial" panose="020B0604020202020204" pitchFamily="34" charset="0"/>
              </a:rPr>
              <a:t>эффективности иммунизации </a:t>
            </a:r>
            <a:r>
              <a:rPr lang="ru-RU" sz="1800" b="1" dirty="0" smtClean="0">
                <a:latin typeface="Arial" panose="020B0604020202020204" pitchFamily="34" charset="0"/>
                <a:cs typeface="Arial" panose="020B0604020202020204" pitchFamily="34" charset="0"/>
              </a:rPr>
              <a:t>оценивался </a:t>
            </a:r>
            <a:r>
              <a:rPr lang="ru-RU" sz="1800" b="1" dirty="0">
                <a:latin typeface="Arial" panose="020B0604020202020204" pitchFamily="34" charset="0"/>
                <a:cs typeface="Arial" panose="020B0604020202020204" pitchFamily="34" charset="0"/>
              </a:rPr>
              <a:t>в период </a:t>
            </a:r>
            <a:r>
              <a:rPr lang="ru-RU" sz="1800" b="1" dirty="0" smtClean="0">
                <a:latin typeface="Arial" panose="020B0604020202020204" pitchFamily="34" charset="0"/>
                <a:cs typeface="Arial" panose="020B0604020202020204" pitchFamily="34" charset="0"/>
              </a:rPr>
              <a:t>июнь </a:t>
            </a:r>
            <a:r>
              <a:rPr lang="ru-RU" sz="1800" b="1" dirty="0">
                <a:latin typeface="Arial" panose="020B0604020202020204" pitchFamily="34" charset="0"/>
                <a:cs typeface="Arial" panose="020B0604020202020204" pitchFamily="34" charset="0"/>
              </a:rPr>
              <a:t>– </a:t>
            </a:r>
            <a:r>
              <a:rPr lang="ru-RU" sz="1800" b="1" dirty="0" smtClean="0">
                <a:latin typeface="Arial" panose="020B0604020202020204" pitchFamily="34" charset="0"/>
                <a:cs typeface="Arial" panose="020B0604020202020204" pitchFamily="34" charset="0"/>
              </a:rPr>
              <a:t>декабрь 2015 </a:t>
            </a:r>
            <a:r>
              <a:rPr lang="ru-RU" sz="1800" b="1" dirty="0">
                <a:latin typeface="Arial" panose="020B0604020202020204" pitchFamily="34" charset="0"/>
                <a:cs typeface="Arial" panose="020B0604020202020204" pitchFamily="34" charset="0"/>
              </a:rPr>
              <a:t>и </a:t>
            </a:r>
            <a:r>
              <a:rPr lang="ru-RU" sz="1800" b="1" dirty="0" smtClean="0">
                <a:latin typeface="Arial" panose="020B0604020202020204" pitchFamily="34" charset="0"/>
                <a:cs typeface="Arial" panose="020B0604020202020204" pitchFamily="34" charset="0"/>
              </a:rPr>
              <a:t>2014 гг.:</a:t>
            </a:r>
            <a:br>
              <a:rPr lang="ru-RU" sz="1800" b="1" dirty="0" smtClean="0">
                <a:latin typeface="Arial" panose="020B0604020202020204" pitchFamily="34" charset="0"/>
                <a:cs typeface="Arial" panose="020B0604020202020204" pitchFamily="34" charset="0"/>
              </a:rPr>
            </a:br>
            <a:r>
              <a:rPr lang="ru-RU" sz="1800" b="1" dirty="0" smtClean="0">
                <a:latin typeface="Arial" panose="020B0604020202020204" pitchFamily="34" charset="0"/>
                <a:cs typeface="Arial" panose="020B0604020202020204" pitchFamily="34" charset="0"/>
              </a:rPr>
              <a:t>- снижение </a:t>
            </a:r>
            <a:r>
              <a:rPr lang="ru-RU" sz="1800" b="1" dirty="0">
                <a:latin typeface="Arial" panose="020B0604020202020204" pitchFamily="34" charset="0"/>
                <a:cs typeface="Arial" panose="020B0604020202020204" pitchFamily="34" charset="0"/>
              </a:rPr>
              <a:t>числа госпитализаций </a:t>
            </a:r>
            <a:r>
              <a:rPr lang="ru-RU" sz="1800" b="1" dirty="0" smtClean="0">
                <a:latin typeface="Arial" panose="020B0604020202020204" pitchFamily="34" charset="0"/>
                <a:cs typeface="Arial" panose="020B0604020202020204" pitchFamily="34" charset="0"/>
              </a:rPr>
              <a:t>по поводу КИ </a:t>
            </a:r>
            <a:r>
              <a:rPr lang="ru-RU" sz="1800" b="1" dirty="0">
                <a:latin typeface="Arial" panose="020B0604020202020204" pitchFamily="34" charset="0"/>
                <a:cs typeface="Arial" panose="020B0604020202020204" pitchFamily="34" charset="0"/>
              </a:rPr>
              <a:t>в когорте 0 – 3 </a:t>
            </a:r>
            <a:r>
              <a:rPr lang="ru-RU" sz="1800" b="1" dirty="0" smtClean="0">
                <a:latin typeface="Arial" panose="020B0604020202020204" pitchFamily="34" charset="0"/>
                <a:cs typeface="Arial" panose="020B0604020202020204" pitchFamily="34" charset="0"/>
              </a:rPr>
              <a:t>г</a:t>
            </a:r>
            <a:endParaRPr lang="ru-RU" sz="1800" b="1" dirty="0">
              <a:latin typeface="Arial" panose="020B0604020202020204" pitchFamily="34" charset="0"/>
              <a:cs typeface="Arial" panose="020B0604020202020204" pitchFamily="34" charset="0"/>
            </a:endParaRPr>
          </a:p>
        </p:txBody>
      </p:sp>
      <p:sp>
        <p:nvSpPr>
          <p:cNvPr id="6" name="Rectangle 5"/>
          <p:cNvSpPr/>
          <p:nvPr/>
        </p:nvSpPr>
        <p:spPr>
          <a:xfrm rot="16200000">
            <a:off x="7996571" y="3199967"/>
            <a:ext cx="2040943" cy="253916"/>
          </a:xfrm>
          <a:prstGeom prst="rect">
            <a:avLst/>
          </a:prstGeom>
        </p:spPr>
        <p:txBody>
          <a:bodyPr wrap="none">
            <a:spAutoFit/>
          </a:bodyPr>
          <a:lstStyle/>
          <a:p>
            <a:r>
              <a:rPr lang="en-US" sz="1050" dirty="0" smtClean="0">
                <a:latin typeface="Arial" panose="020B0604020202020204" pitchFamily="34" charset="0"/>
                <a:cs typeface="Arial" panose="020B0604020202020204" pitchFamily="34" charset="0"/>
              </a:rPr>
              <a:t>VACC-</a:t>
            </a:r>
            <a:r>
              <a:rPr lang="en-US" sz="1050" dirty="0">
                <a:latin typeface="Arial" panose="020B0604020202020204" pitchFamily="34" charset="0"/>
                <a:cs typeface="Arial" panose="020B0604020202020204" pitchFamily="34" charset="0"/>
              </a:rPr>
              <a:t>1208421</a:t>
            </a:r>
            <a:r>
              <a:rPr lang="en-US" sz="1050" dirty="0" smtClean="0">
                <a:latin typeface="Arial" panose="020B0604020202020204" pitchFamily="34" charset="0"/>
                <a:cs typeface="Arial" panose="020B0604020202020204" pitchFamily="34" charset="0"/>
              </a:rPr>
              <a:t>-0000</a:t>
            </a:r>
            <a:r>
              <a:rPr lang="ru-RU" sz="1050" dirty="0">
                <a:latin typeface="Arial" panose="020B0604020202020204" pitchFamily="34" charset="0"/>
                <a:cs typeface="Arial" panose="020B0604020202020204" pitchFamily="34" charset="0"/>
              </a:rPr>
              <a:t>; 01.2017</a:t>
            </a:r>
          </a:p>
        </p:txBody>
      </p:sp>
      <p:sp>
        <p:nvSpPr>
          <p:cNvPr id="8" name="Rectangle 7"/>
          <p:cNvSpPr/>
          <p:nvPr/>
        </p:nvSpPr>
        <p:spPr>
          <a:xfrm rot="16200000">
            <a:off x="7327418" y="3268325"/>
            <a:ext cx="3367651" cy="2616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29890749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79047"/>
            <a:ext cx="8579296" cy="1143000"/>
          </a:xfrm>
        </p:spPr>
        <p:txBody>
          <a:bodyPr>
            <a:noAutofit/>
          </a:bodyPr>
          <a:lstStyle/>
          <a:p>
            <a:r>
              <a:rPr lang="ru-RU" sz="2400" b="1" dirty="0" smtClean="0">
                <a:solidFill>
                  <a:srgbClr val="522C84"/>
                </a:solidFill>
                <a:latin typeface="Arial" panose="020B0604020202020204" pitchFamily="34" charset="0"/>
                <a:cs typeface="Arial" panose="020B0604020202020204" pitchFamily="34" charset="0"/>
              </a:rPr>
              <a:t>Результаты региональных российских программ </a:t>
            </a:r>
            <a:br>
              <a:rPr lang="ru-RU" sz="2400" b="1" dirty="0" smtClean="0">
                <a:solidFill>
                  <a:srgbClr val="522C84"/>
                </a:solidFill>
                <a:latin typeface="Arial" panose="020B0604020202020204" pitchFamily="34" charset="0"/>
                <a:cs typeface="Arial" panose="020B0604020202020204" pitchFamily="34" charset="0"/>
              </a:rPr>
            </a:br>
            <a:r>
              <a:rPr lang="ru-RU" sz="2400" b="1" dirty="0" smtClean="0">
                <a:solidFill>
                  <a:srgbClr val="522C84"/>
                </a:solidFill>
                <a:latin typeface="Arial" panose="020B0604020202020204" pitchFamily="34" charset="0"/>
                <a:cs typeface="Arial" panose="020B0604020202020204" pitchFamily="34" charset="0"/>
              </a:rPr>
              <a:t>по иммунизации (Тюменская область, 2014-2015 гг.)</a:t>
            </a:r>
            <a:br>
              <a:rPr lang="ru-RU" sz="2400" b="1" dirty="0" smtClean="0">
                <a:solidFill>
                  <a:srgbClr val="522C84"/>
                </a:solidFill>
                <a:latin typeface="Arial" panose="020B0604020202020204" pitchFamily="34" charset="0"/>
                <a:cs typeface="Arial" panose="020B0604020202020204" pitchFamily="34" charset="0"/>
              </a:rPr>
            </a:br>
            <a:endParaRPr lang="ru-RU" sz="2400" b="1" dirty="0">
              <a:solidFill>
                <a:srgbClr val="522C84"/>
              </a:solidFill>
              <a:latin typeface="Arial" panose="020B0604020202020204" pitchFamily="34" charset="0"/>
              <a:cs typeface="Arial" panose="020B0604020202020204" pitchFamily="34" charset="0"/>
            </a:endParaRPr>
          </a:p>
        </p:txBody>
      </p:sp>
      <p:sp>
        <p:nvSpPr>
          <p:cNvPr id="5" name="TextBox 4"/>
          <p:cNvSpPr txBox="1"/>
          <p:nvPr/>
        </p:nvSpPr>
        <p:spPr>
          <a:xfrm>
            <a:off x="-11324" y="6542410"/>
            <a:ext cx="9141498" cy="338554"/>
          </a:xfrm>
          <a:prstGeom prst="rect">
            <a:avLst/>
          </a:prstGeom>
          <a:noFill/>
        </p:spPr>
        <p:txBody>
          <a:bodyPr wrap="square" rtlCol="0">
            <a:spAutoFit/>
          </a:bodyPr>
          <a:lstStyle/>
          <a:p>
            <a:pPr defTabSz="457200" fontAlgn="auto">
              <a:spcBef>
                <a:spcPts val="0"/>
              </a:spcBef>
              <a:spcAft>
                <a:spcPts val="0"/>
              </a:spcAft>
            </a:pPr>
            <a:r>
              <a:rPr lang="ru-RU" sz="800" dirty="0" smtClean="0">
                <a:solidFill>
                  <a:prstClr val="black"/>
                </a:solidFill>
                <a:latin typeface="Arial" panose="020B0604020202020204" pitchFamily="34" charset="0"/>
                <a:cs typeface="Arial" panose="020B0604020202020204" pitchFamily="34" charset="0"/>
              </a:rPr>
              <a:t>ПРВ – </a:t>
            </a:r>
            <a:r>
              <a:rPr lang="ru-RU" sz="800" dirty="0" err="1" smtClean="0">
                <a:solidFill>
                  <a:prstClr val="black"/>
                </a:solidFill>
                <a:latin typeface="Arial" panose="020B0604020202020204" pitchFamily="34" charset="0"/>
                <a:cs typeface="Arial" panose="020B0604020202020204" pitchFamily="34" charset="0"/>
              </a:rPr>
              <a:t>пентавалентная</a:t>
            </a:r>
            <a:r>
              <a:rPr lang="ru-RU" sz="800" dirty="0" smtClean="0">
                <a:solidFill>
                  <a:prstClr val="black"/>
                </a:solidFill>
                <a:latin typeface="Arial" panose="020B0604020202020204" pitchFamily="34" charset="0"/>
                <a:cs typeface="Arial" panose="020B0604020202020204" pitchFamily="34" charset="0"/>
              </a:rPr>
              <a:t> </a:t>
            </a:r>
            <a:r>
              <a:rPr lang="ru-RU" sz="800" dirty="0" err="1" smtClean="0">
                <a:solidFill>
                  <a:prstClr val="black"/>
                </a:solidFill>
                <a:latin typeface="Arial" panose="020B0604020202020204" pitchFamily="34" charset="0"/>
                <a:cs typeface="Arial" panose="020B0604020202020204" pitchFamily="34" charset="0"/>
              </a:rPr>
              <a:t>ротавирусна</a:t>
            </a:r>
            <a:r>
              <a:rPr lang="ru-RU" sz="800" dirty="0" smtClean="0">
                <a:solidFill>
                  <a:prstClr val="black"/>
                </a:solidFill>
                <a:latin typeface="Arial" panose="020B0604020202020204" pitchFamily="34" charset="0"/>
                <a:cs typeface="Arial" panose="020B0604020202020204" pitchFamily="34" charset="0"/>
              </a:rPr>
              <a:t> вакцина, НКПП – национальный календарь профилактических прививок, ОКИ – острые кишечные инфекции, РВИ – </a:t>
            </a:r>
            <a:r>
              <a:rPr lang="ru-RU" sz="800" dirty="0" err="1" smtClean="0">
                <a:solidFill>
                  <a:prstClr val="black"/>
                </a:solidFill>
                <a:latin typeface="Arial" panose="020B0604020202020204" pitchFamily="34" charset="0"/>
                <a:cs typeface="Arial" panose="020B0604020202020204" pitchFamily="34" charset="0"/>
              </a:rPr>
              <a:t>ротавирусная</a:t>
            </a:r>
            <a:r>
              <a:rPr lang="ru-RU" sz="800" dirty="0" smtClean="0">
                <a:solidFill>
                  <a:prstClr val="black"/>
                </a:solidFill>
                <a:latin typeface="Arial" panose="020B0604020202020204" pitchFamily="34" charset="0"/>
                <a:cs typeface="Arial" panose="020B0604020202020204" pitchFamily="34" charset="0"/>
              </a:rPr>
              <a:t> инфекция</a:t>
            </a:r>
          </a:p>
          <a:p>
            <a:pPr marL="228600" indent="-228600" defTabSz="457200" fontAlgn="auto">
              <a:spcBef>
                <a:spcPts val="0"/>
              </a:spcBef>
              <a:spcAft>
                <a:spcPts val="0"/>
              </a:spcAft>
              <a:buFont typeface="+mj-lt"/>
              <a:buAutoNum type="arabicPeriod"/>
            </a:pPr>
            <a:r>
              <a:rPr lang="ru-RU" sz="800" dirty="0">
                <a:solidFill>
                  <a:prstClr val="black"/>
                </a:solidFill>
                <a:latin typeface="Arial" panose="020B0604020202020204" pitchFamily="34" charset="0"/>
                <a:cs typeface="Arial" panose="020B0604020202020204" pitchFamily="34" charset="0"/>
              </a:rPr>
              <a:t>Рычкова О.А. с </a:t>
            </a:r>
            <a:r>
              <a:rPr lang="ru-RU" sz="800" dirty="0" err="1">
                <a:solidFill>
                  <a:prstClr val="black"/>
                </a:solidFill>
                <a:latin typeface="Arial" panose="020B0604020202020204" pitchFamily="34" charset="0"/>
                <a:cs typeface="Arial" panose="020B0604020202020204" pitchFamily="34" charset="0"/>
              </a:rPr>
              <a:t>соавт</a:t>
            </a:r>
            <a:r>
              <a:rPr lang="ru-RU" sz="800" dirty="0">
                <a:solidFill>
                  <a:prstClr val="black"/>
                </a:solidFill>
                <a:latin typeface="Arial" panose="020B0604020202020204" pitchFamily="34" charset="0"/>
                <a:cs typeface="Arial" panose="020B0604020202020204" pitchFamily="34" charset="0"/>
              </a:rPr>
              <a:t>. Профилактика </a:t>
            </a:r>
            <a:r>
              <a:rPr lang="ru-RU" sz="800" dirty="0" err="1">
                <a:solidFill>
                  <a:prstClr val="black"/>
                </a:solidFill>
                <a:latin typeface="Arial" panose="020B0604020202020204" pitchFamily="34" charset="0"/>
                <a:cs typeface="Arial" panose="020B0604020202020204" pitchFamily="34" charset="0"/>
              </a:rPr>
              <a:t>ротавирусной</a:t>
            </a:r>
            <a:r>
              <a:rPr lang="ru-RU" sz="800" dirty="0">
                <a:solidFill>
                  <a:prstClr val="black"/>
                </a:solidFill>
                <a:latin typeface="Arial" panose="020B0604020202020204" pitchFamily="34" charset="0"/>
                <a:cs typeface="Arial" panose="020B0604020202020204" pitchFamily="34" charset="0"/>
              </a:rPr>
              <a:t> инфекции: путь расширения региональной программы вакцинации Тюменской области</a:t>
            </a:r>
            <a:r>
              <a:rPr lang="en-US" sz="800" dirty="0">
                <a:solidFill>
                  <a:prstClr val="black"/>
                </a:solidFill>
                <a:latin typeface="Arial" panose="020B0604020202020204" pitchFamily="34" charset="0"/>
                <a:cs typeface="Arial" panose="020B0604020202020204" pitchFamily="34" charset="0"/>
              </a:rPr>
              <a:t>.</a:t>
            </a:r>
            <a:r>
              <a:rPr lang="ru-RU" sz="800" dirty="0" err="1">
                <a:solidFill>
                  <a:prstClr val="black"/>
                </a:solidFill>
                <a:latin typeface="Arial" panose="020B0604020202020204" pitchFamily="34" charset="0"/>
                <a:cs typeface="Arial" panose="020B0604020202020204" pitchFamily="34" charset="0"/>
              </a:rPr>
              <a:t>Фарматека</a:t>
            </a:r>
            <a:r>
              <a:rPr lang="ru-RU" sz="800" dirty="0">
                <a:solidFill>
                  <a:prstClr val="black"/>
                </a:solidFill>
                <a:latin typeface="Arial" panose="020B0604020202020204" pitchFamily="34" charset="0"/>
                <a:cs typeface="Arial" panose="020B0604020202020204" pitchFamily="34" charset="0"/>
              </a:rPr>
              <a:t> 2016;11: 7-12</a:t>
            </a:r>
            <a:r>
              <a:rPr lang="ru-RU" sz="800" dirty="0" smtClean="0">
                <a:solidFill>
                  <a:prstClr val="black"/>
                </a:solidFill>
                <a:latin typeface="Arial" panose="020B0604020202020204" pitchFamily="34" charset="0"/>
                <a:cs typeface="Arial" panose="020B0604020202020204" pitchFamily="34" charset="0"/>
              </a:rPr>
              <a:t>.</a:t>
            </a:r>
            <a:endParaRPr lang="ru-RU" sz="800"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166255" y="1912443"/>
            <a:ext cx="4393169" cy="3970318"/>
          </a:xfrm>
          <a:prstGeom prst="rect">
            <a:avLst/>
          </a:prstGeom>
        </p:spPr>
        <p:txBody>
          <a:bodyPr wrap="square">
            <a:spAutoFit/>
          </a:bodyPr>
          <a:lstStyle/>
          <a:p>
            <a:pPr marL="285750" indent="-285750">
              <a:buFont typeface="Arial" panose="020B0604020202020204" pitchFamily="34" charset="0"/>
              <a:buChar char="•"/>
            </a:pPr>
            <a:r>
              <a:rPr lang="ru-RU" sz="1800" b="1" dirty="0">
                <a:latin typeface="Arial" panose="020B0604020202020204" pitchFamily="34" charset="0"/>
                <a:cs typeface="Arial" panose="020B0604020202020204" pitchFamily="34" charset="0"/>
              </a:rPr>
              <a:t>В </a:t>
            </a:r>
            <a:r>
              <a:rPr lang="ru-RU" sz="1800" b="1" dirty="0" smtClean="0">
                <a:latin typeface="Arial" panose="020B0604020202020204" pitchFamily="34" charset="0"/>
                <a:cs typeface="Arial" panose="020B0604020202020204" pitchFamily="34" charset="0"/>
              </a:rPr>
              <a:t>2014 г. иммунизировано 1000 детей</a:t>
            </a:r>
            <a:br>
              <a:rPr lang="ru-RU" sz="1800" b="1" dirty="0" smtClean="0">
                <a:latin typeface="Arial" panose="020B0604020202020204" pitchFamily="34" charset="0"/>
                <a:cs typeface="Arial" panose="020B0604020202020204" pitchFamily="34" charset="0"/>
              </a:rPr>
            </a:br>
            <a:endParaRPr lang="ru-RU" sz="18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800" b="1" dirty="0" smtClean="0">
                <a:latin typeface="Arial" panose="020B0604020202020204" pitchFamily="34" charset="0"/>
                <a:cs typeface="Arial" panose="020B0604020202020204" pitchFamily="34" charset="0"/>
              </a:rPr>
              <a:t>ПРВ </a:t>
            </a:r>
            <a:r>
              <a:rPr lang="ru-RU" sz="1800" b="1" dirty="0">
                <a:latin typeface="Arial" panose="020B0604020202020204" pitchFamily="34" charset="0"/>
                <a:cs typeface="Arial" panose="020B0604020202020204" pitchFamily="34" charset="0"/>
              </a:rPr>
              <a:t>вводилась </a:t>
            </a:r>
            <a:r>
              <a:rPr lang="ru-RU" sz="1800" b="1" dirty="0" smtClean="0">
                <a:latin typeface="Arial" panose="020B0604020202020204" pitchFamily="34" charset="0"/>
                <a:cs typeface="Arial" panose="020B0604020202020204" pitchFamily="34" charset="0"/>
              </a:rPr>
              <a:t>одновременно </a:t>
            </a:r>
            <a:br>
              <a:rPr lang="ru-RU" sz="1800" b="1" dirty="0" smtClean="0">
                <a:latin typeface="Arial" panose="020B0604020202020204" pitchFamily="34" charset="0"/>
                <a:cs typeface="Arial" panose="020B0604020202020204" pitchFamily="34" charset="0"/>
              </a:rPr>
            </a:br>
            <a:r>
              <a:rPr lang="ru-RU" sz="1800" b="1" dirty="0" smtClean="0">
                <a:latin typeface="Arial" panose="020B0604020202020204" pitchFamily="34" charset="0"/>
                <a:cs typeface="Arial" panose="020B0604020202020204" pitchFamily="34" charset="0"/>
              </a:rPr>
              <a:t>с </a:t>
            </a:r>
            <a:r>
              <a:rPr lang="ru-RU" sz="1800" b="1" dirty="0">
                <a:latin typeface="Arial" panose="020B0604020202020204" pitchFamily="34" charset="0"/>
                <a:cs typeface="Arial" panose="020B0604020202020204" pitchFamily="34" charset="0"/>
              </a:rPr>
              <a:t>другими вакцинами </a:t>
            </a:r>
            <a:r>
              <a:rPr lang="ru-RU" sz="1800" b="1" dirty="0" smtClean="0">
                <a:latin typeface="Arial" panose="020B0604020202020204" pitchFamily="34" charset="0"/>
                <a:cs typeface="Arial" panose="020B0604020202020204" pitchFamily="34" charset="0"/>
              </a:rPr>
              <a:t>НКПП</a:t>
            </a:r>
            <a:br>
              <a:rPr lang="ru-RU" sz="1800" b="1" dirty="0" smtClean="0">
                <a:latin typeface="Arial" panose="020B0604020202020204" pitchFamily="34" charset="0"/>
                <a:cs typeface="Arial" panose="020B0604020202020204" pitchFamily="34" charset="0"/>
              </a:rPr>
            </a:br>
            <a:r>
              <a:rPr lang="ru-RU" sz="1800" b="1"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ru-RU" sz="1800" b="1" dirty="0" smtClean="0">
                <a:latin typeface="Arial" panose="020B0604020202020204" pitchFamily="34" charset="0"/>
                <a:cs typeface="Arial" panose="020B0604020202020204" pitchFamily="34" charset="0"/>
              </a:rPr>
              <a:t>Критерии </a:t>
            </a:r>
            <a:r>
              <a:rPr lang="ru-RU" sz="1800" b="1" dirty="0">
                <a:latin typeface="Arial" panose="020B0604020202020204" pitchFamily="34" charset="0"/>
                <a:cs typeface="Arial" panose="020B0604020202020204" pitchFamily="34" charset="0"/>
              </a:rPr>
              <a:t>эффективности иммунизации </a:t>
            </a:r>
            <a:r>
              <a:rPr lang="ru-RU" sz="1800" b="1" dirty="0" smtClean="0">
                <a:latin typeface="Arial" panose="020B0604020202020204" pitchFamily="34" charset="0"/>
                <a:cs typeface="Arial" panose="020B0604020202020204" pitchFamily="34" charset="0"/>
              </a:rPr>
              <a:t>оценивался </a:t>
            </a:r>
            <a:br>
              <a:rPr lang="ru-RU" sz="1800" b="1" dirty="0" smtClean="0">
                <a:latin typeface="Arial" panose="020B0604020202020204" pitchFamily="34" charset="0"/>
                <a:cs typeface="Arial" panose="020B0604020202020204" pitchFamily="34" charset="0"/>
              </a:rPr>
            </a:br>
            <a:r>
              <a:rPr lang="ru-RU" sz="1800" b="1" dirty="0" smtClean="0">
                <a:latin typeface="Arial" panose="020B0604020202020204" pitchFamily="34" charset="0"/>
                <a:cs typeface="Arial" panose="020B0604020202020204" pitchFamily="34" charset="0"/>
              </a:rPr>
              <a:t>в </a:t>
            </a:r>
            <a:r>
              <a:rPr lang="ru-RU" sz="1800" b="1" dirty="0">
                <a:latin typeface="Arial" panose="020B0604020202020204" pitchFamily="34" charset="0"/>
                <a:cs typeface="Arial" panose="020B0604020202020204" pitchFamily="34" charset="0"/>
              </a:rPr>
              <a:t>период </a:t>
            </a:r>
            <a:r>
              <a:rPr lang="ru-RU" sz="1800" b="1" dirty="0" smtClean="0">
                <a:latin typeface="Arial" panose="020B0604020202020204" pitchFamily="34" charset="0"/>
                <a:cs typeface="Arial" panose="020B0604020202020204" pitchFamily="34" charset="0"/>
              </a:rPr>
              <a:t>2014 – март 2015 г.:</a:t>
            </a:r>
            <a:br>
              <a:rPr lang="ru-RU" sz="1800" b="1" dirty="0" smtClean="0">
                <a:latin typeface="Arial" panose="020B0604020202020204" pitchFamily="34" charset="0"/>
                <a:cs typeface="Arial" panose="020B0604020202020204" pitchFamily="34" charset="0"/>
              </a:rPr>
            </a:br>
            <a:r>
              <a:rPr lang="ru-RU" sz="1800" b="1" dirty="0" smtClean="0">
                <a:latin typeface="Arial" panose="020B0604020202020204" pitchFamily="34" charset="0"/>
                <a:cs typeface="Arial" panose="020B0604020202020204" pitchFamily="34" charset="0"/>
              </a:rPr>
              <a:t>- снижение заболеваемости </a:t>
            </a:r>
            <a:br>
              <a:rPr lang="ru-RU" sz="1800" b="1" dirty="0" smtClean="0">
                <a:latin typeface="Arial" panose="020B0604020202020204" pitchFamily="34" charset="0"/>
                <a:cs typeface="Arial" panose="020B0604020202020204" pitchFamily="34" charset="0"/>
              </a:rPr>
            </a:br>
            <a:r>
              <a:rPr lang="ru-RU" sz="1800" b="1" dirty="0" smtClean="0">
                <a:latin typeface="Arial" panose="020B0604020202020204" pitchFamily="34" charset="0"/>
                <a:cs typeface="Arial" panose="020B0604020202020204" pitchFamily="34" charset="0"/>
              </a:rPr>
              <a:t>ОКИ и РВИ в когорте 1 – 2 г (1)</a:t>
            </a:r>
            <a:br>
              <a:rPr lang="ru-RU" sz="1800" b="1" dirty="0" smtClean="0">
                <a:latin typeface="Arial" panose="020B0604020202020204" pitchFamily="34" charset="0"/>
                <a:cs typeface="Arial" panose="020B0604020202020204" pitchFamily="34" charset="0"/>
              </a:rPr>
            </a:br>
            <a:r>
              <a:rPr lang="ru-RU" sz="1800" b="1" dirty="0" smtClean="0">
                <a:latin typeface="Arial" panose="020B0604020202020204" pitchFamily="34" charset="0"/>
                <a:cs typeface="Arial" panose="020B0604020202020204" pitchFamily="34" charset="0"/>
              </a:rPr>
              <a:t>- снижение числа </a:t>
            </a:r>
            <a:br>
              <a:rPr lang="ru-RU" sz="1800" b="1" dirty="0" smtClean="0">
                <a:latin typeface="Arial" panose="020B0604020202020204" pitchFamily="34" charset="0"/>
                <a:cs typeface="Arial" panose="020B0604020202020204" pitchFamily="34" charset="0"/>
              </a:rPr>
            </a:br>
            <a:r>
              <a:rPr lang="ru-RU" sz="1800" b="1" dirty="0" smtClean="0">
                <a:latin typeface="Arial" panose="020B0604020202020204" pitchFamily="34" charset="0"/>
                <a:cs typeface="Arial" panose="020B0604020202020204" pitchFamily="34" charset="0"/>
              </a:rPr>
              <a:t>госпитализаций по поводу </a:t>
            </a:r>
            <a:br>
              <a:rPr lang="ru-RU" sz="1800" b="1" dirty="0" smtClean="0">
                <a:latin typeface="Arial" panose="020B0604020202020204" pitchFamily="34" charset="0"/>
                <a:cs typeface="Arial" panose="020B0604020202020204" pitchFamily="34" charset="0"/>
              </a:rPr>
            </a:br>
            <a:r>
              <a:rPr lang="ru-RU" sz="1800" b="1" dirty="0" smtClean="0">
                <a:latin typeface="Arial" panose="020B0604020202020204" pitchFamily="34" charset="0"/>
                <a:cs typeface="Arial" panose="020B0604020202020204" pitchFamily="34" charset="0"/>
              </a:rPr>
              <a:t>ОКИ и РВИ в </a:t>
            </a:r>
            <a:r>
              <a:rPr lang="ru-RU" sz="1800" b="1" dirty="0">
                <a:latin typeface="Arial" panose="020B0604020202020204" pitchFamily="34" charset="0"/>
                <a:cs typeface="Arial" panose="020B0604020202020204" pitchFamily="34" charset="0"/>
              </a:rPr>
              <a:t>когорте </a:t>
            </a:r>
            <a:r>
              <a:rPr lang="ru-RU" sz="1800" b="1" dirty="0" smtClean="0">
                <a:latin typeface="Arial" panose="020B0604020202020204" pitchFamily="34" charset="0"/>
                <a:cs typeface="Arial" panose="020B0604020202020204" pitchFamily="34" charset="0"/>
              </a:rPr>
              <a:t>1 </a:t>
            </a:r>
            <a:r>
              <a:rPr lang="ru-RU" sz="1800" b="1" dirty="0">
                <a:latin typeface="Arial" panose="020B0604020202020204" pitchFamily="34" charset="0"/>
                <a:cs typeface="Arial" panose="020B0604020202020204" pitchFamily="34" charset="0"/>
              </a:rPr>
              <a:t>– </a:t>
            </a:r>
            <a:r>
              <a:rPr lang="ru-RU" sz="1800" b="1" dirty="0" smtClean="0">
                <a:latin typeface="Arial" panose="020B0604020202020204" pitchFamily="34" charset="0"/>
                <a:cs typeface="Arial" panose="020B0604020202020204" pitchFamily="34" charset="0"/>
              </a:rPr>
              <a:t>2 г (2)</a:t>
            </a:r>
            <a:endParaRPr lang="ru-RU" sz="1800" b="1" dirty="0">
              <a:latin typeface="Arial" panose="020B0604020202020204" pitchFamily="34" charset="0"/>
              <a:cs typeface="Arial" panose="020B0604020202020204" pitchFamily="34" charset="0"/>
            </a:endParaRPr>
          </a:p>
        </p:txBody>
      </p:sp>
      <p:graphicFrame>
        <p:nvGraphicFramePr>
          <p:cNvPr id="3" name="Chart 2"/>
          <p:cNvGraphicFramePr/>
          <p:nvPr>
            <p:extLst>
              <p:ext uri="{D42A27DB-BD31-4B8C-83A1-F6EECF244321}">
                <p14:modId xmlns:p14="http://schemas.microsoft.com/office/powerpoint/2010/main" val="532984825"/>
              </p:ext>
            </p:extLst>
          </p:nvPr>
        </p:nvGraphicFramePr>
        <p:xfrm>
          <a:off x="5201392" y="1568059"/>
          <a:ext cx="2822370" cy="24576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618232440"/>
              </p:ext>
            </p:extLst>
          </p:nvPr>
        </p:nvGraphicFramePr>
        <p:xfrm>
          <a:off x="5334003" y="3897602"/>
          <a:ext cx="2822370" cy="2457676"/>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4298868" y="2529440"/>
            <a:ext cx="866900" cy="707886"/>
          </a:xfrm>
          <a:prstGeom prst="rect">
            <a:avLst/>
          </a:prstGeom>
          <a:noFill/>
          <a:ln>
            <a:solidFill>
              <a:schemeClr val="tx1"/>
            </a:solidFill>
          </a:ln>
        </p:spPr>
        <p:txBody>
          <a:bodyPr wrap="square" rtlCol="0">
            <a:spAutoFit/>
          </a:bodyPr>
          <a:lstStyle/>
          <a:p>
            <a:pPr algn="ctr"/>
            <a:r>
              <a:rPr lang="ru-RU" sz="1600" b="1" dirty="0" smtClean="0">
                <a:latin typeface="Arial" panose="020B0604020202020204" pitchFamily="34" charset="0"/>
                <a:cs typeface="Arial" panose="020B0604020202020204" pitchFamily="34" charset="0"/>
              </a:rPr>
              <a:t>1),</a:t>
            </a:r>
          </a:p>
          <a:p>
            <a:pPr algn="ctr"/>
            <a:r>
              <a:rPr lang="ru-RU" sz="1200" b="1" dirty="0" smtClean="0">
                <a:latin typeface="Arial" panose="020B0604020202020204" pitchFamily="34" charset="0"/>
                <a:cs typeface="Arial" panose="020B0604020202020204" pitchFamily="34" charset="0"/>
              </a:rPr>
              <a:t>число детей</a:t>
            </a:r>
          </a:p>
        </p:txBody>
      </p:sp>
      <p:sp>
        <p:nvSpPr>
          <p:cNvPr id="6" name="Rectangle 5"/>
          <p:cNvSpPr/>
          <p:nvPr/>
        </p:nvSpPr>
        <p:spPr>
          <a:xfrm>
            <a:off x="8158348" y="3598223"/>
            <a:ext cx="154379" cy="15438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1" name="Rectangle 10"/>
          <p:cNvSpPr/>
          <p:nvPr/>
        </p:nvSpPr>
        <p:spPr>
          <a:xfrm>
            <a:off x="8156373" y="3845623"/>
            <a:ext cx="154379" cy="15438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0" name="TextBox 9"/>
          <p:cNvSpPr txBox="1"/>
          <p:nvPr/>
        </p:nvSpPr>
        <p:spPr>
          <a:xfrm>
            <a:off x="8395856" y="3544788"/>
            <a:ext cx="546264" cy="276999"/>
          </a:xfrm>
          <a:prstGeom prst="rect">
            <a:avLst/>
          </a:prstGeom>
          <a:noFill/>
        </p:spPr>
        <p:txBody>
          <a:bodyPr wrap="square" rtlCol="0">
            <a:spAutoFit/>
          </a:bodyPr>
          <a:lstStyle/>
          <a:p>
            <a:r>
              <a:rPr lang="ru-RU" sz="1200" b="1" dirty="0" smtClean="0">
                <a:latin typeface="Arial" panose="020B0604020202020204" pitchFamily="34" charset="0"/>
                <a:cs typeface="Arial" panose="020B0604020202020204" pitchFamily="34" charset="0"/>
              </a:rPr>
              <a:t>ОКИ</a:t>
            </a:r>
            <a:endParaRPr lang="ru-RU" sz="1200" b="1" dirty="0">
              <a:latin typeface="Arial" panose="020B0604020202020204" pitchFamily="34" charset="0"/>
              <a:cs typeface="Arial" panose="020B0604020202020204" pitchFamily="34" charset="0"/>
            </a:endParaRPr>
          </a:p>
        </p:txBody>
      </p:sp>
      <p:sp>
        <p:nvSpPr>
          <p:cNvPr id="13" name="TextBox 12"/>
          <p:cNvSpPr txBox="1"/>
          <p:nvPr/>
        </p:nvSpPr>
        <p:spPr>
          <a:xfrm>
            <a:off x="8393881" y="3804063"/>
            <a:ext cx="546264" cy="276999"/>
          </a:xfrm>
          <a:prstGeom prst="rect">
            <a:avLst/>
          </a:prstGeom>
          <a:noFill/>
        </p:spPr>
        <p:txBody>
          <a:bodyPr wrap="square" rtlCol="0">
            <a:spAutoFit/>
          </a:bodyPr>
          <a:lstStyle/>
          <a:p>
            <a:r>
              <a:rPr lang="ru-RU" sz="1200" b="1" dirty="0" smtClean="0">
                <a:latin typeface="Arial" panose="020B0604020202020204" pitchFamily="34" charset="0"/>
                <a:cs typeface="Arial" panose="020B0604020202020204" pitchFamily="34" charset="0"/>
              </a:rPr>
              <a:t>РВИ</a:t>
            </a:r>
            <a:endParaRPr lang="ru-RU" sz="1200" b="1" dirty="0">
              <a:latin typeface="Arial" panose="020B0604020202020204" pitchFamily="34" charset="0"/>
              <a:cs typeface="Arial" panose="020B0604020202020204" pitchFamily="34" charset="0"/>
            </a:endParaRPr>
          </a:p>
        </p:txBody>
      </p:sp>
      <p:sp>
        <p:nvSpPr>
          <p:cNvPr id="14" name="TextBox 13"/>
          <p:cNvSpPr txBox="1"/>
          <p:nvPr/>
        </p:nvSpPr>
        <p:spPr>
          <a:xfrm>
            <a:off x="4296893" y="4712465"/>
            <a:ext cx="866900" cy="707886"/>
          </a:xfrm>
          <a:prstGeom prst="rect">
            <a:avLst/>
          </a:prstGeom>
          <a:noFill/>
          <a:ln>
            <a:solidFill>
              <a:schemeClr val="tx1"/>
            </a:solidFill>
          </a:ln>
        </p:spPr>
        <p:txBody>
          <a:bodyPr wrap="square" rtlCol="0">
            <a:spAutoFit/>
          </a:bodyPr>
          <a:lstStyle/>
          <a:p>
            <a:pPr algn="ctr"/>
            <a:r>
              <a:rPr lang="ru-RU" sz="1600" b="1" dirty="0">
                <a:latin typeface="Arial" panose="020B0604020202020204" pitchFamily="34" charset="0"/>
                <a:cs typeface="Arial" panose="020B0604020202020204" pitchFamily="34" charset="0"/>
              </a:rPr>
              <a:t>2</a:t>
            </a:r>
            <a:r>
              <a:rPr lang="ru-RU" sz="1600" b="1" dirty="0" smtClean="0">
                <a:latin typeface="Arial" panose="020B0604020202020204" pitchFamily="34" charset="0"/>
                <a:cs typeface="Arial" panose="020B0604020202020204" pitchFamily="34" charset="0"/>
              </a:rPr>
              <a:t>),</a:t>
            </a:r>
          </a:p>
          <a:p>
            <a:pPr algn="ctr"/>
            <a:r>
              <a:rPr lang="ru-RU" sz="1200" b="1" dirty="0" smtClean="0">
                <a:latin typeface="Arial" panose="020B0604020202020204" pitchFamily="34" charset="0"/>
                <a:cs typeface="Arial" panose="020B0604020202020204" pitchFamily="34" charset="0"/>
              </a:rPr>
              <a:t>число детей</a:t>
            </a:r>
          </a:p>
        </p:txBody>
      </p:sp>
      <p:sp>
        <p:nvSpPr>
          <p:cNvPr id="15" name="Rectangle 14"/>
          <p:cNvSpPr/>
          <p:nvPr/>
        </p:nvSpPr>
        <p:spPr>
          <a:xfrm rot="16200000">
            <a:off x="7996571" y="3199967"/>
            <a:ext cx="2040943" cy="253916"/>
          </a:xfrm>
          <a:prstGeom prst="rect">
            <a:avLst/>
          </a:prstGeom>
        </p:spPr>
        <p:txBody>
          <a:bodyPr wrap="none">
            <a:spAutoFit/>
          </a:bodyPr>
          <a:lstStyle/>
          <a:p>
            <a:r>
              <a:rPr lang="en-US" sz="1050" dirty="0" smtClean="0">
                <a:latin typeface="Arial" panose="020B0604020202020204" pitchFamily="34" charset="0"/>
                <a:cs typeface="Arial" panose="020B0604020202020204" pitchFamily="34" charset="0"/>
              </a:rPr>
              <a:t>VACC-</a:t>
            </a:r>
            <a:r>
              <a:rPr lang="en-US" sz="1050" dirty="0">
                <a:latin typeface="Arial" panose="020B0604020202020204" pitchFamily="34" charset="0"/>
                <a:cs typeface="Arial" panose="020B0604020202020204" pitchFamily="34" charset="0"/>
              </a:rPr>
              <a:t>1208421</a:t>
            </a:r>
            <a:r>
              <a:rPr lang="en-US" sz="1050" dirty="0" smtClean="0">
                <a:latin typeface="Arial" panose="020B0604020202020204" pitchFamily="34" charset="0"/>
                <a:cs typeface="Arial" panose="020B0604020202020204" pitchFamily="34" charset="0"/>
              </a:rPr>
              <a:t>-0000</a:t>
            </a:r>
            <a:r>
              <a:rPr lang="ru-RU" sz="1050" dirty="0">
                <a:latin typeface="Arial" panose="020B0604020202020204" pitchFamily="34" charset="0"/>
                <a:cs typeface="Arial" panose="020B0604020202020204" pitchFamily="34" charset="0"/>
              </a:rPr>
              <a:t>; 01.2017</a:t>
            </a:r>
          </a:p>
        </p:txBody>
      </p:sp>
      <p:sp>
        <p:nvSpPr>
          <p:cNvPr id="16" name="Rectangle 15"/>
          <p:cNvSpPr/>
          <p:nvPr/>
        </p:nvSpPr>
        <p:spPr>
          <a:xfrm rot="16200000">
            <a:off x="7327418" y="3268325"/>
            <a:ext cx="3367651" cy="2616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Tree>
    <p:extLst>
      <p:ext uri="{BB962C8B-B14F-4D97-AF65-F5344CB8AC3E}">
        <p14:creationId xmlns:p14="http://schemas.microsoft.com/office/powerpoint/2010/main" val="37931515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7369688" y="3359746"/>
            <a:ext cx="3367651" cy="2616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t>
            </a:r>
            <a:r>
              <a:rPr kumimoji="0" lang="ru-RU"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VACC-1209329-0001;02.2017</a:t>
            </a:r>
          </a:p>
        </p:txBody>
      </p:sp>
      <p:sp>
        <p:nvSpPr>
          <p:cNvPr id="2" name="Title 1"/>
          <p:cNvSpPr>
            <a:spLocks noGrp="1"/>
          </p:cNvSpPr>
          <p:nvPr>
            <p:ph type="title"/>
          </p:nvPr>
        </p:nvSpPr>
        <p:spPr>
          <a:xfrm>
            <a:off x="107504" y="265143"/>
            <a:ext cx="9036496" cy="1143000"/>
          </a:xfrm>
        </p:spPr>
        <p:txBody>
          <a:bodyPr>
            <a:noAutofit/>
          </a:bodyPr>
          <a:lstStyle/>
          <a:p>
            <a:r>
              <a:rPr lang="ru-RU" sz="3200" b="1" dirty="0" smtClean="0">
                <a:solidFill>
                  <a:srgbClr val="522C84"/>
                </a:solidFill>
                <a:latin typeface="Arial" panose="020B0604020202020204" pitchFamily="34" charset="0"/>
                <a:cs typeface="Arial" panose="020B0604020202020204" pitchFamily="34" charset="0"/>
              </a:rPr>
              <a:t>Федеральные клинические рекомендации</a:t>
            </a:r>
            <a:endParaRPr lang="ru-RU" sz="3200" b="1" dirty="0">
              <a:solidFill>
                <a:srgbClr val="522C84"/>
              </a:solidFill>
              <a:latin typeface="Arial" panose="020B0604020202020204" pitchFamily="34" charset="0"/>
              <a:cs typeface="Arial" panose="020B0604020202020204" pitchFamily="34" charset="0"/>
            </a:endParaRPr>
          </a:p>
        </p:txBody>
      </p:sp>
      <p:sp>
        <p:nvSpPr>
          <p:cNvPr id="5" name="TextBox 4"/>
          <p:cNvSpPr txBox="1"/>
          <p:nvPr/>
        </p:nvSpPr>
        <p:spPr>
          <a:xfrm>
            <a:off x="341659" y="1484784"/>
            <a:ext cx="3006205" cy="4647426"/>
          </a:xfrm>
          <a:prstGeom prst="rect">
            <a:avLst/>
          </a:prstGeom>
          <a:noFill/>
        </p:spPr>
        <p:txBody>
          <a:bodyPr wrap="square" rtlCol="0">
            <a:spAutoFit/>
          </a:bodyPr>
          <a:lstStyle/>
          <a:p>
            <a:r>
              <a:rPr lang="ru-RU" sz="1400" b="1" dirty="0" smtClean="0">
                <a:latin typeface="Arial" panose="020B0604020202020204" pitchFamily="34" charset="0"/>
                <a:cs typeface="Arial" panose="020B0604020202020204" pitchFamily="34" charset="0"/>
              </a:rPr>
              <a:t>Москва, МЗ РФ, 2016</a:t>
            </a:r>
          </a:p>
          <a:p>
            <a:endParaRPr lang="ru-RU" sz="1400" b="1" dirty="0" smtClean="0">
              <a:latin typeface="Arial" panose="020B0604020202020204" pitchFamily="34" charset="0"/>
              <a:cs typeface="Arial" panose="020B0604020202020204" pitchFamily="34" charset="0"/>
            </a:endParaRPr>
          </a:p>
          <a:p>
            <a:r>
              <a:rPr lang="ru-RU" sz="1400" b="1" dirty="0" smtClean="0">
                <a:latin typeface="Arial" panose="020B0604020202020204" pitchFamily="34" charset="0"/>
                <a:cs typeface="Arial" panose="020B0604020202020204" pitchFamily="34" charset="0"/>
              </a:rPr>
              <a:t>Предназначены для:</a:t>
            </a:r>
          </a:p>
          <a:p>
            <a:pPr marL="285750" indent="-285750">
              <a:buFont typeface="Arial" panose="020B0604020202020204" pitchFamily="34" charset="0"/>
              <a:buChar char="•"/>
            </a:pPr>
            <a:r>
              <a:rPr lang="ru-RU" sz="1400" b="1" dirty="0" smtClean="0">
                <a:latin typeface="Arial" panose="020B0604020202020204" pitchFamily="34" charset="0"/>
                <a:cs typeface="Arial" panose="020B0604020202020204" pitchFamily="34" charset="0"/>
              </a:rPr>
              <a:t>врачей-педиатров</a:t>
            </a:r>
          </a:p>
          <a:p>
            <a:pPr marL="285750" indent="-285750">
              <a:buFont typeface="Arial" panose="020B0604020202020204" pitchFamily="34" charset="0"/>
              <a:buChar char="•"/>
            </a:pPr>
            <a:r>
              <a:rPr lang="ru-RU" sz="1400" b="1" dirty="0">
                <a:latin typeface="Arial" panose="020B0604020202020204" pitchFamily="34" charset="0"/>
                <a:cs typeface="Arial" panose="020B0604020202020204" pitchFamily="34" charset="0"/>
              </a:rPr>
              <a:t>аллергологов-иммунологов</a:t>
            </a:r>
          </a:p>
          <a:p>
            <a:pPr marL="285750" indent="-285750">
              <a:buFont typeface="Arial" panose="020B0604020202020204" pitchFamily="34" charset="0"/>
              <a:buChar char="•"/>
            </a:pPr>
            <a:r>
              <a:rPr lang="ru-RU" sz="1400" b="1" dirty="0">
                <a:latin typeface="Arial" panose="020B0604020202020204" pitchFamily="34" charset="0"/>
                <a:cs typeface="Arial" panose="020B0604020202020204" pitchFamily="34" charset="0"/>
              </a:rPr>
              <a:t>д</a:t>
            </a:r>
            <a:r>
              <a:rPr lang="ru-RU" sz="1400" b="1" dirty="0" smtClean="0">
                <a:latin typeface="Arial" panose="020B0604020202020204" pitchFamily="34" charset="0"/>
                <a:cs typeface="Arial" panose="020B0604020202020204" pitchFamily="34" charset="0"/>
              </a:rPr>
              <a:t>етских инфекционистов</a:t>
            </a:r>
          </a:p>
          <a:p>
            <a:pPr marL="285750" indent="-285750">
              <a:buFont typeface="Arial" panose="020B0604020202020204" pitchFamily="34" charset="0"/>
              <a:buChar char="•"/>
            </a:pPr>
            <a:r>
              <a:rPr lang="ru-RU" sz="1400" b="1" dirty="0" smtClean="0">
                <a:latin typeface="Arial" panose="020B0604020202020204" pitchFamily="34" charset="0"/>
                <a:cs typeface="Arial" panose="020B0604020202020204" pitchFamily="34" charset="0"/>
              </a:rPr>
              <a:t>гастроэнтерологов</a:t>
            </a:r>
          </a:p>
          <a:p>
            <a:pPr marL="285750" indent="-285750">
              <a:buFont typeface="Arial" panose="020B0604020202020204" pitchFamily="34" charset="0"/>
              <a:buChar char="•"/>
            </a:pPr>
            <a:r>
              <a:rPr lang="ru-RU" sz="1400" b="1" dirty="0" smtClean="0">
                <a:latin typeface="Arial" panose="020B0604020202020204" pitchFamily="34" charset="0"/>
                <a:cs typeface="Arial" panose="020B0604020202020204" pitchFamily="34" charset="0"/>
              </a:rPr>
              <a:t>студентов </a:t>
            </a:r>
            <a:r>
              <a:rPr lang="ru-RU" sz="1400" b="1" dirty="0" err="1" smtClean="0">
                <a:latin typeface="Arial" panose="020B0604020202020204" pitchFamily="34" charset="0"/>
                <a:cs typeface="Arial" panose="020B0604020202020204" pitchFamily="34" charset="0"/>
              </a:rPr>
              <a:t>медВУЗов</a:t>
            </a:r>
            <a:endParaRPr lang="ru-RU" sz="1400" b="1" dirty="0" smtClean="0">
              <a:latin typeface="Arial" panose="020B0604020202020204" pitchFamily="34" charset="0"/>
              <a:cs typeface="Arial" panose="020B0604020202020204" pitchFamily="34" charset="0"/>
            </a:endParaRPr>
          </a:p>
          <a:p>
            <a:endParaRPr lang="ru-RU" sz="1600" b="1" dirty="0">
              <a:latin typeface="Arial" panose="020B0604020202020204" pitchFamily="34" charset="0"/>
              <a:cs typeface="Arial" panose="020B0604020202020204" pitchFamily="34" charset="0"/>
            </a:endParaRPr>
          </a:p>
          <a:p>
            <a:r>
              <a:rPr lang="ru-RU" sz="1400" b="1" dirty="0" smtClean="0">
                <a:solidFill>
                  <a:srgbClr val="FF0000"/>
                </a:solidFill>
                <a:latin typeface="Arial" panose="020B0604020202020204" pitchFamily="34" charset="0"/>
                <a:cs typeface="Arial" panose="020B0604020202020204" pitchFamily="34" charset="0"/>
              </a:rPr>
              <a:t>Схема:</a:t>
            </a:r>
          </a:p>
          <a:p>
            <a:pPr marL="342900" indent="-342900">
              <a:buAutoNum type="arabicParenR"/>
            </a:pPr>
            <a:r>
              <a:rPr lang="ru-RU" sz="1400" b="1" dirty="0" smtClean="0">
                <a:latin typeface="Arial" panose="020B0604020202020204" pitchFamily="34" charset="0"/>
                <a:cs typeface="Arial" panose="020B0604020202020204" pitchFamily="34" charset="0"/>
              </a:rPr>
              <a:t>1-я доза: в </a:t>
            </a:r>
            <a:r>
              <a:rPr lang="ru-RU" sz="1400" b="1" dirty="0">
                <a:latin typeface="Arial" panose="020B0604020202020204" pitchFamily="34" charset="0"/>
                <a:cs typeface="Arial" panose="020B0604020202020204" pitchFamily="34" charset="0"/>
              </a:rPr>
              <a:t>возрасте 2 </a:t>
            </a:r>
            <a:r>
              <a:rPr lang="ru-RU" sz="1400" b="1" dirty="0" err="1">
                <a:latin typeface="Arial" panose="020B0604020202020204" pitchFamily="34" charset="0"/>
                <a:cs typeface="Arial" panose="020B0604020202020204" pitchFamily="34" charset="0"/>
              </a:rPr>
              <a:t>мес</a:t>
            </a:r>
            <a:r>
              <a:rPr lang="ru-RU" sz="1400" b="1" dirty="0">
                <a:latin typeface="Arial" panose="020B0604020202020204" pitchFamily="34" charset="0"/>
                <a:cs typeface="Arial" panose="020B0604020202020204" pitchFamily="34" charset="0"/>
              </a:rPr>
              <a:t> одновременно с </a:t>
            </a:r>
            <a:r>
              <a:rPr lang="ru-RU" sz="1400" b="1" dirty="0" smtClean="0">
                <a:latin typeface="Arial" panose="020B0604020202020204" pitchFamily="34" charset="0"/>
                <a:cs typeface="Arial" panose="020B0604020202020204" pitchFamily="34" charset="0"/>
              </a:rPr>
              <a:t>пневмококков: </a:t>
            </a:r>
            <a:r>
              <a:rPr lang="ru-RU" sz="1400" b="1" dirty="0">
                <a:latin typeface="Arial" panose="020B0604020202020204" pitchFamily="34" charset="0"/>
                <a:cs typeface="Arial" panose="020B0604020202020204" pitchFamily="34" charset="0"/>
              </a:rPr>
              <a:t>в 3 и 4,5 </a:t>
            </a:r>
            <a:r>
              <a:rPr lang="ru-RU" sz="1400" b="1" dirty="0" err="1">
                <a:latin typeface="Arial" panose="020B0604020202020204" pitchFamily="34" charset="0"/>
                <a:cs typeface="Arial" panose="020B0604020202020204" pitchFamily="34" charset="0"/>
              </a:rPr>
              <a:t>мес</a:t>
            </a:r>
            <a:r>
              <a:rPr lang="ru-RU" sz="1400" b="1" dirty="0">
                <a:latin typeface="Arial" panose="020B0604020202020204" pitchFamily="34" charset="0"/>
                <a:cs typeface="Arial" panose="020B0604020202020204" pitchFamily="34" charset="0"/>
              </a:rPr>
              <a:t> (или в 4,5 и 6 </a:t>
            </a:r>
            <a:r>
              <a:rPr lang="ru-RU" sz="1400" b="1" dirty="0" err="1">
                <a:latin typeface="Arial" panose="020B0604020202020204" pitchFamily="34" charset="0"/>
                <a:cs typeface="Arial" panose="020B0604020202020204" pitchFamily="34" charset="0"/>
              </a:rPr>
              <a:t>мес</a:t>
            </a:r>
            <a:r>
              <a:rPr lang="ru-RU" sz="1400" b="1" dirty="0">
                <a:latin typeface="Arial" panose="020B0604020202020204" pitchFamily="34" charset="0"/>
                <a:cs typeface="Arial" panose="020B0604020202020204" pitchFamily="34" charset="0"/>
              </a:rPr>
              <a:t>), соответственно, и одномоментно с вакцинами национального </a:t>
            </a:r>
            <a:r>
              <a:rPr lang="ru-RU" sz="1400" b="1" dirty="0" smtClean="0">
                <a:latin typeface="Arial" panose="020B0604020202020204" pitchFamily="34" charset="0"/>
                <a:cs typeface="Arial" panose="020B0604020202020204" pitchFamily="34" charset="0"/>
              </a:rPr>
              <a:t>календаря </a:t>
            </a:r>
            <a:endParaRPr lang="ru-RU" sz="1400" b="1" dirty="0">
              <a:latin typeface="Arial" panose="020B0604020202020204" pitchFamily="34" charset="0"/>
              <a:cs typeface="Arial" panose="020B0604020202020204" pitchFamily="34" charset="0"/>
            </a:endParaRPr>
          </a:p>
          <a:p>
            <a:pPr marL="342900" indent="-342900">
              <a:buAutoNum type="arabicParenR"/>
            </a:pPr>
            <a:r>
              <a:rPr lang="ru-RU" sz="1400" b="1" dirty="0" smtClean="0">
                <a:latin typeface="Arial" panose="020B0604020202020204" pitchFamily="34" charset="0"/>
                <a:cs typeface="Arial" panose="020B0604020202020204" pitchFamily="34" charset="0"/>
              </a:rPr>
              <a:t>при </a:t>
            </a:r>
            <a:r>
              <a:rPr lang="ru-RU" sz="1400" b="1" dirty="0">
                <a:latin typeface="Arial" panose="020B0604020202020204" pitchFamily="34" charset="0"/>
                <a:cs typeface="Arial" panose="020B0604020202020204" pitchFamily="34" charset="0"/>
              </a:rPr>
              <a:t>схеме </a:t>
            </a:r>
            <a:r>
              <a:rPr lang="ru-RU" sz="1400" b="1" dirty="0" smtClean="0">
                <a:latin typeface="Arial" panose="020B0604020202020204" pitchFamily="34" charset="0"/>
                <a:cs typeface="Arial" panose="020B0604020202020204" pitchFamily="34" charset="0"/>
              </a:rPr>
              <a:t>3-4,5-6 </a:t>
            </a:r>
            <a:r>
              <a:rPr lang="ru-RU" sz="1400" b="1" dirty="0" err="1">
                <a:latin typeface="Arial" panose="020B0604020202020204" pitchFamily="34" charset="0"/>
                <a:cs typeface="Arial" panose="020B0604020202020204" pitchFamily="34" charset="0"/>
              </a:rPr>
              <a:t>мес</a:t>
            </a:r>
            <a:r>
              <a:rPr lang="ru-RU" sz="1400" b="1" dirty="0">
                <a:latin typeface="Arial" panose="020B0604020202020204" pitchFamily="34" charset="0"/>
                <a:cs typeface="Arial" panose="020B0604020202020204" pitchFamily="34" charset="0"/>
              </a:rPr>
              <a:t> </a:t>
            </a:r>
            <a:r>
              <a:rPr lang="ru-RU" sz="1400" b="1" dirty="0" smtClean="0">
                <a:latin typeface="Arial" panose="020B0604020202020204" pitchFamily="34" charset="0"/>
                <a:cs typeface="Arial" panose="020B0604020202020204" pitchFamily="34" charset="0"/>
              </a:rPr>
              <a:t>вакцина </a:t>
            </a:r>
            <a:r>
              <a:rPr lang="ru-RU" sz="1400" b="1" dirty="0">
                <a:latin typeface="Arial" panose="020B0604020202020204" pitchFamily="34" charset="0"/>
                <a:cs typeface="Arial" panose="020B0604020202020204" pitchFamily="34" charset="0"/>
              </a:rPr>
              <a:t>может вводиться </a:t>
            </a:r>
            <a:r>
              <a:rPr lang="ru-RU" sz="1400" b="1" dirty="0" smtClean="0">
                <a:latin typeface="Arial" panose="020B0604020202020204" pitchFamily="34" charset="0"/>
                <a:cs typeface="Arial" panose="020B0604020202020204" pitchFamily="34" charset="0"/>
              </a:rPr>
              <a:t>одновременно </a:t>
            </a:r>
            <a:r>
              <a:rPr lang="ru-RU" sz="1400" b="1" dirty="0">
                <a:latin typeface="Arial" panose="020B0604020202020204" pitchFamily="34" charset="0"/>
                <a:cs typeface="Arial" panose="020B0604020202020204" pitchFamily="34" charset="0"/>
              </a:rPr>
              <a:t>с другими плановыми вакцинами</a:t>
            </a:r>
            <a:endParaRPr lang="ru-RU" sz="1400" b="1" dirty="0" smtClean="0">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628" y="1512167"/>
            <a:ext cx="2846803" cy="38610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657" y="1512167"/>
            <a:ext cx="2621145" cy="38610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19262" y="6510860"/>
            <a:ext cx="9124738" cy="369332"/>
          </a:xfrm>
          <a:prstGeom prst="rect">
            <a:avLst/>
          </a:prstGeom>
        </p:spPr>
        <p:txBody>
          <a:bodyPr wrap="square">
            <a:spAutoFit/>
          </a:bodyPr>
          <a:lstStyle/>
          <a:p>
            <a:pPr fontAlgn="base"/>
            <a:r>
              <a:rPr lang="ru-RU" sz="900" dirty="0" smtClean="0">
                <a:latin typeface="Arial" panose="020B0604020202020204" pitchFamily="34" charset="0"/>
                <a:cs typeface="Arial" panose="020B0604020202020204" pitchFamily="34" charset="0"/>
              </a:rPr>
              <a:t>Вакцинопрофилактика </a:t>
            </a:r>
            <a:r>
              <a:rPr lang="ru-RU" sz="900" dirty="0" err="1" smtClean="0">
                <a:latin typeface="Arial" panose="020B0604020202020204" pitchFamily="34" charset="0"/>
                <a:cs typeface="Arial" panose="020B0604020202020204" pitchFamily="34" charset="0"/>
              </a:rPr>
              <a:t>ротавирусной</a:t>
            </a:r>
            <a:r>
              <a:rPr lang="ru-RU" sz="900" dirty="0" smtClean="0">
                <a:latin typeface="Arial" panose="020B0604020202020204" pitchFamily="34" charset="0"/>
                <a:cs typeface="Arial" panose="020B0604020202020204" pitchFamily="34" charset="0"/>
              </a:rPr>
              <a:t> инфекции у детей: </a:t>
            </a:r>
            <a:r>
              <a:rPr lang="ru-RU" sz="900" dirty="0" err="1" smtClean="0">
                <a:latin typeface="Arial" panose="020B0604020202020204" pitchFamily="34" charset="0"/>
                <a:cs typeface="Arial" panose="020B0604020202020204" pitchFamily="34" charset="0"/>
              </a:rPr>
              <a:t>федер</a:t>
            </a:r>
            <a:r>
              <a:rPr lang="ru-RU" sz="900" dirty="0" smtClean="0">
                <a:latin typeface="Arial" panose="020B0604020202020204" pitchFamily="34" charset="0"/>
                <a:cs typeface="Arial" panose="020B0604020202020204" pitchFamily="34" charset="0"/>
              </a:rPr>
              <a:t>. </a:t>
            </a:r>
            <a:r>
              <a:rPr lang="ru-RU" sz="900" dirty="0" err="1">
                <a:latin typeface="Arial" panose="020B0604020202020204" pitchFamily="34" charset="0"/>
                <a:cs typeface="Arial" panose="020B0604020202020204" pitchFamily="34" charset="0"/>
              </a:rPr>
              <a:t>к</a:t>
            </a:r>
            <a:r>
              <a:rPr lang="ru-RU" sz="900" dirty="0" err="1" smtClean="0">
                <a:latin typeface="Arial" panose="020B0604020202020204" pitchFamily="34" charset="0"/>
                <a:cs typeface="Arial" panose="020B0604020202020204" pitchFamily="34" charset="0"/>
              </a:rPr>
              <a:t>линич</a:t>
            </a:r>
            <a:r>
              <a:rPr lang="ru-RU" sz="900" dirty="0" smtClean="0">
                <a:latin typeface="Arial" panose="020B0604020202020204" pitchFamily="34" charset="0"/>
                <a:cs typeface="Arial" panose="020B0604020202020204" pitchFamily="34" charset="0"/>
              </a:rPr>
              <a:t>. </a:t>
            </a:r>
            <a:r>
              <a:rPr lang="ru-RU" sz="900" dirty="0">
                <a:latin typeface="Arial" panose="020B0604020202020204" pitchFamily="34" charset="0"/>
                <a:cs typeface="Arial" panose="020B0604020202020204" pitchFamily="34" charset="0"/>
              </a:rPr>
              <a:t>р</a:t>
            </a:r>
            <a:r>
              <a:rPr lang="ru-RU" sz="900" dirty="0" smtClean="0">
                <a:latin typeface="Arial" panose="020B0604020202020204" pitchFamily="34" charset="0"/>
                <a:cs typeface="Arial" panose="020B0604020202020204" pitchFamily="34" charset="0"/>
              </a:rPr>
              <a:t>екомендации / М-во здравоохранения Российской Федерации, Союз педиатров России. – М. :Педиатр, 2016. – 40 с. </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6025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 y="332656"/>
            <a:ext cx="9227368" cy="990600"/>
          </a:xfrm>
        </p:spPr>
        <p:txBody>
          <a:bodyPr anchor="t" anchorCtr="0">
            <a:noAutofit/>
          </a:bodyPr>
          <a:lstStyle/>
          <a:p>
            <a:r>
              <a:rPr lang="ru-RU" sz="2600" b="1" dirty="0"/>
              <a:t>ВПЧ - причина более ½ всех онкологических заболеваний у женщин в мире, обусловленных инфекцией</a:t>
            </a:r>
          </a:p>
        </p:txBody>
      </p:sp>
      <p:grpSp>
        <p:nvGrpSpPr>
          <p:cNvPr id="3" name="Group 2"/>
          <p:cNvGrpSpPr/>
          <p:nvPr/>
        </p:nvGrpSpPr>
        <p:grpSpPr>
          <a:xfrm>
            <a:off x="1331640" y="1483760"/>
            <a:ext cx="5760640" cy="5211172"/>
            <a:chOff x="-180528" y="1551418"/>
            <a:chExt cx="5324184" cy="4639663"/>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4820128" cy="437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38187" y="5807449"/>
              <a:ext cx="864096" cy="383632"/>
            </a:xfrm>
            <a:prstGeom prst="rect">
              <a:avLst/>
            </a:prstGeom>
            <a:noFill/>
          </p:spPr>
          <p:txBody>
            <a:bodyPr wrap="square" rtlCol="0">
              <a:spAutoFit/>
            </a:bodyPr>
            <a:lstStyle/>
            <a:p>
              <a:pPr algn="ctr"/>
              <a:r>
                <a:rPr lang="ru-RU" sz="1100" b="1" dirty="0"/>
                <a:t>низкий ИЧР</a:t>
              </a:r>
            </a:p>
          </p:txBody>
        </p:sp>
        <p:sp>
          <p:nvSpPr>
            <p:cNvPr id="10" name="TextBox 9"/>
            <p:cNvSpPr txBox="1"/>
            <p:nvPr/>
          </p:nvSpPr>
          <p:spPr>
            <a:xfrm>
              <a:off x="1619672" y="5807449"/>
              <a:ext cx="864096" cy="383632"/>
            </a:xfrm>
            <a:prstGeom prst="rect">
              <a:avLst/>
            </a:prstGeom>
            <a:noFill/>
          </p:spPr>
          <p:txBody>
            <a:bodyPr wrap="square" rtlCol="0">
              <a:spAutoFit/>
            </a:bodyPr>
            <a:lstStyle/>
            <a:p>
              <a:pPr algn="ctr"/>
              <a:r>
                <a:rPr lang="ru-RU" sz="1100" b="1" dirty="0"/>
                <a:t>средний ИЧР</a:t>
              </a:r>
            </a:p>
          </p:txBody>
        </p:sp>
        <p:sp>
          <p:nvSpPr>
            <p:cNvPr id="11" name="TextBox 10"/>
            <p:cNvSpPr txBox="1"/>
            <p:nvPr/>
          </p:nvSpPr>
          <p:spPr>
            <a:xfrm>
              <a:off x="2483768" y="5807449"/>
              <a:ext cx="864096" cy="232919"/>
            </a:xfrm>
            <a:prstGeom prst="rect">
              <a:avLst/>
            </a:prstGeom>
            <a:noFill/>
          </p:spPr>
          <p:txBody>
            <a:bodyPr wrap="square" rtlCol="0">
              <a:spAutoFit/>
            </a:bodyPr>
            <a:lstStyle/>
            <a:p>
              <a:pPr algn="ctr"/>
              <a:r>
                <a:rPr lang="ru-RU" sz="1100" b="1" dirty="0"/>
                <a:t>Китай</a:t>
              </a:r>
            </a:p>
          </p:txBody>
        </p:sp>
        <p:sp>
          <p:nvSpPr>
            <p:cNvPr id="12" name="TextBox 11"/>
            <p:cNvSpPr txBox="1"/>
            <p:nvPr/>
          </p:nvSpPr>
          <p:spPr>
            <a:xfrm>
              <a:off x="3347864" y="5807274"/>
              <a:ext cx="864096" cy="383632"/>
            </a:xfrm>
            <a:prstGeom prst="rect">
              <a:avLst/>
            </a:prstGeom>
            <a:noFill/>
          </p:spPr>
          <p:txBody>
            <a:bodyPr wrap="square" rtlCol="0">
              <a:spAutoFit/>
            </a:bodyPr>
            <a:lstStyle/>
            <a:p>
              <a:pPr algn="ctr"/>
              <a:r>
                <a:rPr lang="ru-RU" sz="1100" b="1" dirty="0"/>
                <a:t>высокий ИЧР</a:t>
              </a:r>
            </a:p>
          </p:txBody>
        </p:sp>
        <p:sp>
          <p:nvSpPr>
            <p:cNvPr id="14" name="TextBox 13"/>
            <p:cNvSpPr txBox="1"/>
            <p:nvPr/>
          </p:nvSpPr>
          <p:spPr>
            <a:xfrm>
              <a:off x="755576" y="5445224"/>
              <a:ext cx="864096" cy="232919"/>
            </a:xfrm>
            <a:prstGeom prst="rect">
              <a:avLst/>
            </a:prstGeom>
            <a:noFill/>
          </p:spPr>
          <p:txBody>
            <a:bodyPr wrap="square" rtlCol="0">
              <a:spAutoFit/>
            </a:bodyPr>
            <a:lstStyle/>
            <a:p>
              <a:pPr algn="ctr"/>
              <a:r>
                <a:rPr lang="en-US" sz="1100" b="1" i="1"/>
                <a:t>H.pylori</a:t>
              </a:r>
              <a:endParaRPr lang="ru-RU" sz="1100" b="1" i="1" dirty="0"/>
            </a:p>
          </p:txBody>
        </p:sp>
        <p:sp>
          <p:nvSpPr>
            <p:cNvPr id="15" name="TextBox 14"/>
            <p:cNvSpPr txBox="1"/>
            <p:nvPr/>
          </p:nvSpPr>
          <p:spPr>
            <a:xfrm>
              <a:off x="755576" y="4005064"/>
              <a:ext cx="864096" cy="356230"/>
            </a:xfrm>
            <a:prstGeom prst="rect">
              <a:avLst/>
            </a:prstGeom>
            <a:noFill/>
          </p:spPr>
          <p:txBody>
            <a:bodyPr wrap="square" rtlCol="0">
              <a:spAutoFit/>
            </a:bodyPr>
            <a:lstStyle/>
            <a:p>
              <a:pPr algn="ctr"/>
              <a:r>
                <a:rPr lang="ru-RU" sz="2000" b="1" dirty="0">
                  <a:solidFill>
                    <a:srgbClr val="FF0000"/>
                  </a:solidFill>
                </a:rPr>
                <a:t>ВПЧ</a:t>
              </a:r>
            </a:p>
          </p:txBody>
        </p:sp>
        <p:sp>
          <p:nvSpPr>
            <p:cNvPr id="16" name="TextBox 15"/>
            <p:cNvSpPr txBox="1"/>
            <p:nvPr/>
          </p:nvSpPr>
          <p:spPr>
            <a:xfrm>
              <a:off x="755576" y="2924944"/>
              <a:ext cx="864096" cy="232919"/>
            </a:xfrm>
            <a:prstGeom prst="rect">
              <a:avLst/>
            </a:prstGeom>
            <a:noFill/>
          </p:spPr>
          <p:txBody>
            <a:bodyPr wrap="square" rtlCol="0">
              <a:spAutoFit/>
            </a:bodyPr>
            <a:lstStyle/>
            <a:p>
              <a:pPr algn="ctr"/>
              <a:r>
                <a:rPr lang="en-US" sz="1100" b="1" dirty="0"/>
                <a:t>HBV</a:t>
              </a:r>
              <a:endParaRPr lang="ru-RU" sz="1100" b="1" dirty="0"/>
            </a:p>
          </p:txBody>
        </p:sp>
        <p:sp>
          <p:nvSpPr>
            <p:cNvPr id="17" name="TextBox 16"/>
            <p:cNvSpPr txBox="1"/>
            <p:nvPr/>
          </p:nvSpPr>
          <p:spPr>
            <a:xfrm>
              <a:off x="755576" y="2591326"/>
              <a:ext cx="864096" cy="232919"/>
            </a:xfrm>
            <a:prstGeom prst="rect">
              <a:avLst/>
            </a:prstGeom>
            <a:noFill/>
          </p:spPr>
          <p:txBody>
            <a:bodyPr wrap="square" rtlCol="0">
              <a:spAutoFit/>
            </a:bodyPr>
            <a:lstStyle/>
            <a:p>
              <a:pPr algn="ctr"/>
              <a:r>
                <a:rPr lang="en-US" sz="1100" b="1" dirty="0"/>
                <a:t>HCV</a:t>
              </a:r>
              <a:endParaRPr lang="ru-RU" sz="1100" b="1" dirty="0"/>
            </a:p>
          </p:txBody>
        </p:sp>
        <p:sp>
          <p:nvSpPr>
            <p:cNvPr id="18" name="TextBox 17"/>
            <p:cNvSpPr txBox="1"/>
            <p:nvPr/>
          </p:nvSpPr>
          <p:spPr>
            <a:xfrm>
              <a:off x="755576" y="2348880"/>
              <a:ext cx="864096" cy="232919"/>
            </a:xfrm>
            <a:prstGeom prst="rect">
              <a:avLst/>
            </a:prstGeom>
            <a:noFill/>
          </p:spPr>
          <p:txBody>
            <a:bodyPr wrap="square" rtlCol="0">
              <a:spAutoFit/>
            </a:bodyPr>
            <a:lstStyle/>
            <a:p>
              <a:pPr algn="ctr"/>
              <a:r>
                <a:rPr lang="en-US" sz="1100" b="1" dirty="0"/>
                <a:t>EBV</a:t>
              </a:r>
              <a:endParaRPr lang="ru-RU" sz="1100" b="1" dirty="0"/>
            </a:p>
          </p:txBody>
        </p:sp>
        <p:sp>
          <p:nvSpPr>
            <p:cNvPr id="19" name="TextBox 18"/>
            <p:cNvSpPr txBox="1"/>
            <p:nvPr/>
          </p:nvSpPr>
          <p:spPr>
            <a:xfrm>
              <a:off x="755576" y="1871246"/>
              <a:ext cx="864096" cy="232919"/>
            </a:xfrm>
            <a:prstGeom prst="rect">
              <a:avLst/>
            </a:prstGeom>
            <a:noFill/>
          </p:spPr>
          <p:txBody>
            <a:bodyPr wrap="square" rtlCol="0">
              <a:spAutoFit/>
            </a:bodyPr>
            <a:lstStyle/>
            <a:p>
              <a:pPr algn="ctr"/>
              <a:r>
                <a:rPr lang="en-US" sz="1100" b="1" dirty="0"/>
                <a:t>HHV-8</a:t>
              </a:r>
              <a:endParaRPr lang="ru-RU" sz="1100" b="1" dirty="0"/>
            </a:p>
          </p:txBody>
        </p:sp>
        <p:sp>
          <p:nvSpPr>
            <p:cNvPr id="20" name="TextBox 19"/>
            <p:cNvSpPr txBox="1"/>
            <p:nvPr/>
          </p:nvSpPr>
          <p:spPr>
            <a:xfrm>
              <a:off x="755576" y="1583214"/>
              <a:ext cx="864096" cy="232919"/>
            </a:xfrm>
            <a:prstGeom prst="rect">
              <a:avLst/>
            </a:prstGeom>
            <a:noFill/>
          </p:spPr>
          <p:txBody>
            <a:bodyPr wrap="square" rtlCol="0">
              <a:spAutoFit/>
            </a:bodyPr>
            <a:lstStyle/>
            <a:p>
              <a:pPr algn="ctr"/>
              <a:r>
                <a:rPr lang="ru-RU" sz="1100" b="1" dirty="0"/>
                <a:t>другие</a:t>
              </a:r>
            </a:p>
          </p:txBody>
        </p:sp>
        <p:sp>
          <p:nvSpPr>
            <p:cNvPr id="22" name="TextBox 21"/>
            <p:cNvSpPr txBox="1"/>
            <p:nvPr/>
          </p:nvSpPr>
          <p:spPr>
            <a:xfrm>
              <a:off x="1619672" y="3645024"/>
              <a:ext cx="864096" cy="356230"/>
            </a:xfrm>
            <a:prstGeom prst="rect">
              <a:avLst/>
            </a:prstGeom>
            <a:noFill/>
          </p:spPr>
          <p:txBody>
            <a:bodyPr wrap="square" rtlCol="0">
              <a:spAutoFit/>
            </a:bodyPr>
            <a:lstStyle/>
            <a:p>
              <a:pPr algn="ctr"/>
              <a:r>
                <a:rPr lang="ru-RU" sz="2000" b="1" dirty="0">
                  <a:solidFill>
                    <a:srgbClr val="FF0000"/>
                  </a:solidFill>
                </a:rPr>
                <a:t>ВПЧ</a:t>
              </a:r>
            </a:p>
          </p:txBody>
        </p:sp>
        <p:sp>
          <p:nvSpPr>
            <p:cNvPr id="23" name="TextBox 22"/>
            <p:cNvSpPr txBox="1"/>
            <p:nvPr/>
          </p:nvSpPr>
          <p:spPr>
            <a:xfrm>
              <a:off x="2483768" y="3645024"/>
              <a:ext cx="864096" cy="356230"/>
            </a:xfrm>
            <a:prstGeom prst="rect">
              <a:avLst/>
            </a:prstGeom>
            <a:noFill/>
          </p:spPr>
          <p:txBody>
            <a:bodyPr wrap="square" rtlCol="0">
              <a:spAutoFit/>
            </a:bodyPr>
            <a:lstStyle/>
            <a:p>
              <a:pPr algn="ctr"/>
              <a:r>
                <a:rPr lang="ru-RU" sz="2000" b="1" dirty="0">
                  <a:solidFill>
                    <a:srgbClr val="FF0000"/>
                  </a:solidFill>
                </a:rPr>
                <a:t>ВПЧ</a:t>
              </a:r>
            </a:p>
          </p:txBody>
        </p:sp>
        <p:sp>
          <p:nvSpPr>
            <p:cNvPr id="24" name="TextBox 23"/>
            <p:cNvSpPr txBox="1"/>
            <p:nvPr/>
          </p:nvSpPr>
          <p:spPr>
            <a:xfrm>
              <a:off x="3347864" y="3162454"/>
              <a:ext cx="864096" cy="356230"/>
            </a:xfrm>
            <a:prstGeom prst="rect">
              <a:avLst/>
            </a:prstGeom>
            <a:noFill/>
          </p:spPr>
          <p:txBody>
            <a:bodyPr wrap="square" rtlCol="0">
              <a:spAutoFit/>
            </a:bodyPr>
            <a:lstStyle/>
            <a:p>
              <a:pPr algn="ctr"/>
              <a:r>
                <a:rPr lang="ru-RU" sz="2000" b="1" dirty="0">
                  <a:solidFill>
                    <a:srgbClr val="FF0000"/>
                  </a:solidFill>
                </a:rPr>
                <a:t>ВПЧ</a:t>
              </a:r>
            </a:p>
          </p:txBody>
        </p:sp>
        <p:sp>
          <p:nvSpPr>
            <p:cNvPr id="25" name="TextBox 24"/>
            <p:cNvSpPr txBox="1"/>
            <p:nvPr/>
          </p:nvSpPr>
          <p:spPr>
            <a:xfrm>
              <a:off x="4211960" y="3140968"/>
              <a:ext cx="864096" cy="356230"/>
            </a:xfrm>
            <a:prstGeom prst="rect">
              <a:avLst/>
            </a:prstGeom>
            <a:noFill/>
          </p:spPr>
          <p:txBody>
            <a:bodyPr wrap="square" rtlCol="0">
              <a:spAutoFit/>
            </a:bodyPr>
            <a:lstStyle/>
            <a:p>
              <a:pPr algn="ctr"/>
              <a:r>
                <a:rPr lang="ru-RU" sz="2000" b="1" dirty="0">
                  <a:solidFill>
                    <a:srgbClr val="FF0000"/>
                  </a:solidFill>
                </a:rPr>
                <a:t>ВПЧ</a:t>
              </a:r>
            </a:p>
          </p:txBody>
        </p:sp>
        <p:sp>
          <p:nvSpPr>
            <p:cNvPr id="26" name="TextBox 25"/>
            <p:cNvSpPr txBox="1"/>
            <p:nvPr/>
          </p:nvSpPr>
          <p:spPr>
            <a:xfrm>
              <a:off x="-180528" y="1551418"/>
              <a:ext cx="864096" cy="232919"/>
            </a:xfrm>
            <a:prstGeom prst="rect">
              <a:avLst/>
            </a:prstGeom>
            <a:noFill/>
          </p:spPr>
          <p:txBody>
            <a:bodyPr wrap="square" rtlCol="0">
              <a:spAutoFit/>
            </a:bodyPr>
            <a:lstStyle/>
            <a:p>
              <a:pPr algn="ctr"/>
              <a:r>
                <a:rPr lang="ru-RU" sz="1100" b="1" i="1" dirty="0"/>
                <a:t>%</a:t>
              </a:r>
            </a:p>
          </p:txBody>
        </p:sp>
      </p:grpSp>
      <p:sp>
        <p:nvSpPr>
          <p:cNvPr id="13" name="TextBox 12"/>
          <p:cNvSpPr txBox="1"/>
          <p:nvPr/>
        </p:nvSpPr>
        <p:spPr>
          <a:xfrm>
            <a:off x="6119624" y="5925181"/>
            <a:ext cx="864096" cy="600164"/>
          </a:xfrm>
          <a:prstGeom prst="rect">
            <a:avLst/>
          </a:prstGeom>
          <a:noFill/>
        </p:spPr>
        <p:txBody>
          <a:bodyPr wrap="square" rtlCol="0">
            <a:spAutoFit/>
          </a:bodyPr>
          <a:lstStyle/>
          <a:p>
            <a:pPr algn="ctr"/>
            <a:r>
              <a:rPr lang="ru-RU" sz="1100" b="1" dirty="0"/>
              <a:t>очень высокий ИЧР</a:t>
            </a:r>
          </a:p>
        </p:txBody>
      </p:sp>
      <p:sp>
        <p:nvSpPr>
          <p:cNvPr id="27" name="Rectangle 26"/>
          <p:cNvSpPr/>
          <p:nvPr/>
        </p:nvSpPr>
        <p:spPr>
          <a:xfrm>
            <a:off x="-36512" y="6525344"/>
            <a:ext cx="9036496" cy="338554"/>
          </a:xfrm>
          <a:prstGeom prst="rect">
            <a:avLst/>
          </a:prstGeom>
        </p:spPr>
        <p:txBody>
          <a:bodyPr wrap="square">
            <a:spAutoFit/>
          </a:bodyPr>
          <a:lstStyle/>
          <a:p>
            <a:pPr fontAlgn="base"/>
            <a:r>
              <a:rPr lang="ru-RU" sz="800" dirty="0"/>
              <a:t>ВПЧ – вирус папилломы человека, ИЧР – индекс человеческого развития</a:t>
            </a:r>
            <a:endParaRPr lang="en-US" sz="800" dirty="0"/>
          </a:p>
          <a:p>
            <a:pPr marL="228594" indent="-228594" fontAlgn="base">
              <a:buFont typeface="+mj-lt"/>
              <a:buAutoNum type="arabicPeriod"/>
            </a:pPr>
            <a:r>
              <a:rPr lang="en-US" sz="800" dirty="0"/>
              <a:t>Plummer M et al. Global burden of cancers attributable to infections in 2012: a synthetic analysis . Gearhart Human Papillomavirus. Lancet Glob Health. 2016 Sep;4(9):e609-16.</a:t>
            </a:r>
          </a:p>
        </p:txBody>
      </p:sp>
      <p:sp>
        <p:nvSpPr>
          <p:cNvPr id="28" name="Rectangle 27"/>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17644653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ВПЧ</a:t>
            </a:r>
            <a:endParaRPr lang="ru-RU" dirty="0"/>
          </a:p>
        </p:txBody>
      </p:sp>
      <p:sp>
        <p:nvSpPr>
          <p:cNvPr id="3" name="Объект 2"/>
          <p:cNvSpPr>
            <a:spLocks noGrp="1"/>
          </p:cNvSpPr>
          <p:nvPr>
            <p:ph idx="1"/>
          </p:nvPr>
        </p:nvSpPr>
        <p:spPr/>
        <p:txBody>
          <a:bodyPr>
            <a:normAutofit fontScale="70000" lnSpcReduction="20000"/>
          </a:bodyPr>
          <a:lstStyle/>
          <a:p>
            <a:pPr marL="82296" indent="0">
              <a:buNone/>
            </a:pPr>
            <a:r>
              <a:rPr lang="ru-RU" dirty="0" smtClean="0">
                <a:solidFill>
                  <a:srgbClr val="FF0000"/>
                </a:solidFill>
              </a:rPr>
              <a:t>Определенные </a:t>
            </a:r>
            <a:r>
              <a:rPr lang="ru-RU" dirty="0">
                <a:solidFill>
                  <a:srgbClr val="FF0000"/>
                </a:solidFill>
              </a:rPr>
              <a:t>типы ВПЧ вызывают рак шейки матки, </a:t>
            </a:r>
            <a:r>
              <a:rPr lang="ru-RU" dirty="0" smtClean="0">
                <a:solidFill>
                  <a:srgbClr val="FF0000"/>
                </a:solidFill>
              </a:rPr>
              <a:t> </a:t>
            </a:r>
            <a:r>
              <a:rPr lang="ru-RU" dirty="0" err="1" smtClean="0">
                <a:solidFill>
                  <a:srgbClr val="FF0000"/>
                </a:solidFill>
              </a:rPr>
              <a:t>аногенитальные</a:t>
            </a:r>
            <a:r>
              <a:rPr lang="ru-RU" dirty="0" smtClean="0">
                <a:solidFill>
                  <a:srgbClr val="FF0000"/>
                </a:solidFill>
              </a:rPr>
              <a:t> бородавки</a:t>
            </a:r>
            <a:r>
              <a:rPr lang="ru-RU" dirty="0">
                <a:solidFill>
                  <a:srgbClr val="FF0000"/>
                </a:solidFill>
              </a:rPr>
              <a:t>, а также рак </a:t>
            </a:r>
            <a:r>
              <a:rPr lang="ru-RU" dirty="0" smtClean="0">
                <a:solidFill>
                  <a:srgbClr val="FF0000"/>
                </a:solidFill>
              </a:rPr>
              <a:t> </a:t>
            </a:r>
            <a:r>
              <a:rPr lang="ru-RU" dirty="0" err="1" smtClean="0">
                <a:solidFill>
                  <a:srgbClr val="FF0000"/>
                </a:solidFill>
              </a:rPr>
              <a:t>аногенитальной</a:t>
            </a:r>
            <a:r>
              <a:rPr lang="ru-RU" dirty="0">
                <a:solidFill>
                  <a:srgbClr val="FF0000"/>
                </a:solidFill>
              </a:rPr>
              <a:t> </a:t>
            </a:r>
            <a:r>
              <a:rPr lang="ru-RU" dirty="0" smtClean="0">
                <a:solidFill>
                  <a:srgbClr val="FF0000"/>
                </a:solidFill>
              </a:rPr>
              <a:t>области</a:t>
            </a:r>
            <a:r>
              <a:rPr lang="ru-RU" dirty="0">
                <a:solidFill>
                  <a:srgbClr val="FF0000"/>
                </a:solidFill>
              </a:rPr>
              <a:t>, головы и </a:t>
            </a:r>
            <a:r>
              <a:rPr lang="ru-RU" dirty="0" smtClean="0">
                <a:solidFill>
                  <a:srgbClr val="FF0000"/>
                </a:solidFill>
              </a:rPr>
              <a:t>шеи</a:t>
            </a:r>
          </a:p>
          <a:p>
            <a:pPr marL="82296" indent="0">
              <a:buNone/>
            </a:pPr>
            <a:r>
              <a:rPr lang="ru-RU" dirty="0" smtClean="0"/>
              <a:t>–типы </a:t>
            </a:r>
            <a:r>
              <a:rPr lang="ru-RU" dirty="0"/>
              <a:t>ВПЧ 16 и 18 вызывают около 70% случаев рака шейки </a:t>
            </a:r>
            <a:r>
              <a:rPr lang="ru-RU" dirty="0" smtClean="0"/>
              <a:t>матки;</a:t>
            </a:r>
          </a:p>
          <a:p>
            <a:pPr marL="82296" indent="0">
              <a:buNone/>
            </a:pPr>
            <a:r>
              <a:rPr lang="ru-RU" dirty="0" smtClean="0"/>
              <a:t>–типы </a:t>
            </a:r>
            <a:r>
              <a:rPr lang="ru-RU" dirty="0"/>
              <a:t>ВПЧ 6 и 11 вызывают около 90% случаев </a:t>
            </a:r>
            <a:r>
              <a:rPr lang="ru-RU" dirty="0" err="1" smtClean="0"/>
              <a:t>аногенитальных</a:t>
            </a:r>
            <a:r>
              <a:rPr lang="ru-RU" dirty="0"/>
              <a:t> </a:t>
            </a:r>
            <a:r>
              <a:rPr lang="ru-RU" dirty="0" smtClean="0"/>
              <a:t>бородавок;</a:t>
            </a:r>
          </a:p>
          <a:p>
            <a:pPr marL="82296" indent="0">
              <a:buNone/>
            </a:pPr>
            <a:r>
              <a:rPr lang="ru-RU" dirty="0" smtClean="0"/>
              <a:t>  </a:t>
            </a:r>
            <a:endParaRPr lang="ru-RU" dirty="0"/>
          </a:p>
          <a:p>
            <a:pPr marL="82296" indent="0">
              <a:buNone/>
            </a:pPr>
            <a:r>
              <a:rPr lang="ru-RU" dirty="0" smtClean="0"/>
              <a:t> </a:t>
            </a:r>
            <a:r>
              <a:rPr lang="ru-RU" dirty="0" smtClean="0">
                <a:solidFill>
                  <a:srgbClr val="FF0000"/>
                </a:solidFill>
              </a:rPr>
              <a:t>528000 случаев </a:t>
            </a:r>
            <a:r>
              <a:rPr lang="ru-RU" dirty="0">
                <a:solidFill>
                  <a:srgbClr val="FF0000"/>
                </a:solidFill>
              </a:rPr>
              <a:t>рака шейки матки и 266 000 случаев </a:t>
            </a:r>
            <a:r>
              <a:rPr lang="ru-RU" dirty="0" smtClean="0">
                <a:solidFill>
                  <a:srgbClr val="FF0000"/>
                </a:solidFill>
              </a:rPr>
              <a:t>смерти </a:t>
            </a:r>
            <a:r>
              <a:rPr lang="ru-RU" dirty="0">
                <a:solidFill>
                  <a:srgbClr val="FF0000"/>
                </a:solidFill>
              </a:rPr>
              <a:t>среди женщин наблюдаются </a:t>
            </a:r>
            <a:r>
              <a:rPr lang="ru-RU" dirty="0" smtClean="0">
                <a:solidFill>
                  <a:srgbClr val="FF0000"/>
                </a:solidFill>
              </a:rPr>
              <a:t>ежегодно:</a:t>
            </a:r>
          </a:p>
          <a:p>
            <a:pPr marL="82296" indent="0">
              <a:buNone/>
            </a:pPr>
            <a:r>
              <a:rPr lang="ru-RU" dirty="0" smtClean="0"/>
              <a:t> –Большинство случаев (&gt; </a:t>
            </a:r>
            <a:r>
              <a:rPr lang="ru-RU" dirty="0"/>
              <a:t>80%) </a:t>
            </a:r>
            <a:r>
              <a:rPr lang="ru-RU" dirty="0" smtClean="0"/>
              <a:t>в </a:t>
            </a:r>
            <a:r>
              <a:rPr lang="ru-RU" dirty="0"/>
              <a:t>развивающихся странах</a:t>
            </a:r>
          </a:p>
          <a:p>
            <a:pPr marL="82296" indent="0">
              <a:buNone/>
            </a:pPr>
            <a:r>
              <a:rPr lang="ru-RU" dirty="0" smtClean="0"/>
              <a:t>–Большинство </a:t>
            </a:r>
            <a:r>
              <a:rPr lang="ru-RU" dirty="0"/>
              <a:t>случаев среди женщин, которые не проходили </a:t>
            </a:r>
            <a:r>
              <a:rPr lang="ru-RU" dirty="0" smtClean="0"/>
              <a:t>скрининг </a:t>
            </a:r>
            <a:r>
              <a:rPr lang="ru-RU" dirty="0"/>
              <a:t>и не получали лечения на ранней стадии</a:t>
            </a:r>
          </a:p>
          <a:p>
            <a:endParaRPr lang="ru-RU" dirty="0"/>
          </a:p>
        </p:txBody>
      </p:sp>
    </p:spTree>
    <p:extLst>
      <p:ext uri="{BB962C8B-B14F-4D97-AF65-F5344CB8AC3E}">
        <p14:creationId xmlns:p14="http://schemas.microsoft.com/office/powerpoint/2010/main" val="39290580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8" y="332656"/>
            <a:ext cx="9129192" cy="990600"/>
          </a:xfrm>
        </p:spPr>
        <p:txBody>
          <a:bodyPr anchor="t" anchorCtr="0">
            <a:noAutofit/>
          </a:bodyPr>
          <a:lstStyle/>
          <a:p>
            <a:r>
              <a:rPr lang="ru-RU" sz="3600" b="1" dirty="0"/>
              <a:t>ВПЧ может поражать любые участки кожи и слизистых</a:t>
            </a:r>
          </a:p>
        </p:txBody>
      </p:sp>
      <p:sp>
        <p:nvSpPr>
          <p:cNvPr id="6" name="Rectangle 1"/>
          <p:cNvSpPr>
            <a:spLocks noChangeArrowheads="1"/>
          </p:cNvSpPr>
          <p:nvPr/>
        </p:nvSpPr>
        <p:spPr bwMode="auto">
          <a:xfrm>
            <a:off x="2773368" y="1196873"/>
            <a:ext cx="65" cy="61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2046" rIns="0" bIns="0" numCol="1" anchor="ctr" anchorCtr="0" compatLnSpc="1">
            <a:prstTxWarp prst="textNoShape">
              <a:avLst/>
            </a:prstTxWarp>
            <a:spAutoFit/>
          </a:bodyPr>
          <a:lstStyle/>
          <a:p>
            <a:pPr fontAlgn="base">
              <a:spcBef>
                <a:spcPct val="0"/>
              </a:spcBef>
              <a:spcAft>
                <a:spcPct val="0"/>
              </a:spcAft>
            </a:pPr>
            <a:endParaRPr lang="ru-RU" altLang="ru-RU" sz="900" dirty="0">
              <a:solidFill>
                <a:srgbClr val="5C5C5C"/>
              </a:solidFill>
              <a:latin typeface="Arial" pitchFamily="34" charset="0"/>
              <a:cs typeface="Arial" pitchFamily="34" charset="0"/>
            </a:endParaRPr>
          </a:p>
          <a:p>
            <a:pPr eaLnBrk="0" fontAlgn="base" hangingPunct="0">
              <a:spcBef>
                <a:spcPct val="0"/>
              </a:spcBef>
              <a:spcAft>
                <a:spcPct val="0"/>
              </a:spcAft>
            </a:pPr>
            <a:r>
              <a:rPr lang="ru-RU" altLang="ru-RU" sz="700" dirty="0">
                <a:latin typeface="Arial" pitchFamily="34" charset="0"/>
                <a:cs typeface="Arial" pitchFamily="34" charset="0"/>
              </a:rPr>
              <a:t/>
            </a:r>
            <a:br>
              <a:rPr lang="ru-RU" altLang="ru-RU" sz="700" dirty="0">
                <a:latin typeface="Arial" pitchFamily="34" charset="0"/>
                <a:cs typeface="Arial" pitchFamily="34" charset="0"/>
              </a:rPr>
            </a:br>
            <a:endParaRPr lang="ru-RU" altLang="ru-RU" dirty="0">
              <a:latin typeface="Arial" pitchFamily="34" charset="0"/>
              <a:cs typeface="Arial" pitchFamily="34" charset="0"/>
            </a:endParaRPr>
          </a:p>
        </p:txBody>
      </p:sp>
      <p:sp>
        <p:nvSpPr>
          <p:cNvPr id="16" name="Content Placeholder 8"/>
          <p:cNvSpPr>
            <a:spLocks noGrp="1"/>
          </p:cNvSpPr>
          <p:nvPr>
            <p:ph idx="1"/>
          </p:nvPr>
        </p:nvSpPr>
        <p:spPr>
          <a:xfrm>
            <a:off x="457200" y="1792560"/>
            <a:ext cx="4834880" cy="4876800"/>
          </a:xfrm>
        </p:spPr>
        <p:txBody>
          <a:bodyPr>
            <a:normAutofit/>
          </a:bodyPr>
          <a:lstStyle/>
          <a:p>
            <a:pPr lvl="0"/>
            <a:r>
              <a:rPr lang="ru-RU" sz="2800" dirty="0"/>
              <a:t>Аногенитальные поражения </a:t>
            </a:r>
            <a:br>
              <a:rPr lang="ru-RU" sz="2800" dirty="0"/>
            </a:br>
            <a:r>
              <a:rPr lang="ru-RU" sz="2800" dirty="0"/>
              <a:t>или поражения </a:t>
            </a:r>
            <a:br>
              <a:rPr lang="ru-RU" sz="2800" dirty="0"/>
            </a:br>
            <a:r>
              <a:rPr lang="ru-RU" sz="2800" dirty="0"/>
              <a:t>слизистых</a:t>
            </a:r>
          </a:p>
          <a:p>
            <a:pPr lvl="0"/>
            <a:r>
              <a:rPr lang="ru-RU" sz="2800" dirty="0" err="1"/>
              <a:t>Негенитальные</a:t>
            </a:r>
            <a:r>
              <a:rPr lang="ru-RU" sz="2800" dirty="0"/>
              <a:t> поражения кожи</a:t>
            </a:r>
          </a:p>
          <a:p>
            <a:pPr lvl="0"/>
            <a:r>
              <a:rPr lang="ru-RU" sz="2800" dirty="0" err="1"/>
              <a:t>Верруциформная</a:t>
            </a:r>
            <a:r>
              <a:rPr lang="ru-RU" sz="2800" dirty="0"/>
              <a:t> </a:t>
            </a:r>
            <a:r>
              <a:rPr lang="ru-RU" sz="2800" dirty="0" err="1"/>
              <a:t>эпидермодисплазия</a:t>
            </a:r>
            <a:endParaRPr lang="ru-RU" sz="2800" dirty="0"/>
          </a:p>
          <a:p>
            <a:pPr lvl="0"/>
            <a:endParaRPr lang="ru-RU" sz="2800" dirty="0"/>
          </a:p>
          <a:p>
            <a:pPr lvl="0"/>
            <a:endParaRPr lang="ru-RU" sz="2800" dirty="0"/>
          </a:p>
          <a:p>
            <a:pPr lvl="0"/>
            <a:endParaRPr lang="ru-RU" sz="2800" dirty="0"/>
          </a:p>
          <a:p>
            <a:endParaRPr lang="ru-RU" sz="2800"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4443" t="15999" r="51111" b="6000"/>
          <a:stretch>
            <a:fillRect/>
          </a:stretch>
        </p:blipFill>
        <p:spPr bwMode="auto">
          <a:xfrm>
            <a:off x="4932040" y="1800228"/>
            <a:ext cx="3888458" cy="3789017"/>
          </a:xfrm>
          <a:prstGeom prst="rect">
            <a:avLst/>
          </a:prstGeom>
          <a:noFill/>
          <a:ln w="1908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512" y="6669360"/>
            <a:ext cx="8081130" cy="215444"/>
          </a:xfrm>
          <a:prstGeom prst="rect">
            <a:avLst/>
          </a:prstGeom>
        </p:spPr>
        <p:txBody>
          <a:bodyPr wrap="square">
            <a:spAutoFit/>
          </a:bodyPr>
          <a:lstStyle/>
          <a:p>
            <a:pPr marL="228594" indent="-228594" fontAlgn="base">
              <a:buFont typeface="+mj-lt"/>
              <a:buAutoNum type="arabicPeriod"/>
            </a:pPr>
            <a:r>
              <a:rPr lang="en-US" sz="800" dirty="0"/>
              <a:t>Gearhart</a:t>
            </a:r>
            <a:r>
              <a:rPr lang="ru-RU" sz="800" dirty="0"/>
              <a:t> </a:t>
            </a:r>
            <a:r>
              <a:rPr lang="en-US" sz="800" dirty="0"/>
              <a:t>PA. Human Papillomavirus. </a:t>
            </a:r>
            <a:r>
              <a:rPr lang="ru-RU" sz="800" dirty="0"/>
              <a:t>Доступно по адресу: </a:t>
            </a:r>
            <a:r>
              <a:rPr lang="en-US" sz="800" dirty="0"/>
              <a:t> </a:t>
            </a:r>
            <a:r>
              <a:rPr lang="en-US" sz="800" dirty="0">
                <a:hlinkClick r:id="rId4"/>
              </a:rPr>
              <a:t>http://emedicine.medscape.com/article/219110-overview#a1</a:t>
            </a:r>
            <a:r>
              <a:rPr lang="ru-RU" sz="800" dirty="0"/>
              <a:t>. Доступ: 26.12.2016</a:t>
            </a:r>
            <a:endParaRPr lang="en-US" sz="800" dirty="0"/>
          </a:p>
        </p:txBody>
      </p:sp>
      <p:sp>
        <p:nvSpPr>
          <p:cNvPr id="7" name="Rectangle 6"/>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15183762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168"/>
            <a:ext cx="8964488" cy="990600"/>
          </a:xfrm>
        </p:spPr>
        <p:txBody>
          <a:bodyPr anchor="t" anchorCtr="0">
            <a:noAutofit/>
          </a:bodyPr>
          <a:lstStyle/>
          <a:p>
            <a:r>
              <a:rPr lang="ru-RU" sz="3600" b="1" dirty="0"/>
              <a:t>От простых бородавок до меланомы</a:t>
            </a:r>
          </a:p>
        </p:txBody>
      </p:sp>
      <p:sp>
        <p:nvSpPr>
          <p:cNvPr id="6" name="Rectangle 1"/>
          <p:cNvSpPr>
            <a:spLocks noChangeArrowheads="1"/>
          </p:cNvSpPr>
          <p:nvPr/>
        </p:nvSpPr>
        <p:spPr bwMode="auto">
          <a:xfrm>
            <a:off x="2773368" y="1196873"/>
            <a:ext cx="65" cy="61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2046" rIns="0" bIns="0" numCol="1" anchor="ctr" anchorCtr="0" compatLnSpc="1">
            <a:prstTxWarp prst="textNoShape">
              <a:avLst/>
            </a:prstTxWarp>
            <a:spAutoFit/>
          </a:bodyPr>
          <a:lstStyle/>
          <a:p>
            <a:pPr fontAlgn="base">
              <a:spcBef>
                <a:spcPct val="0"/>
              </a:spcBef>
              <a:spcAft>
                <a:spcPct val="0"/>
              </a:spcAft>
            </a:pPr>
            <a:endParaRPr lang="ru-RU" altLang="ru-RU" sz="900">
              <a:solidFill>
                <a:srgbClr val="5C5C5C"/>
              </a:solidFill>
              <a:latin typeface="Arial" pitchFamily="34" charset="0"/>
              <a:cs typeface="Arial" pitchFamily="34" charset="0"/>
            </a:endParaRPr>
          </a:p>
          <a:p>
            <a:pPr eaLnBrk="0" fontAlgn="base" hangingPunct="0">
              <a:spcBef>
                <a:spcPct val="0"/>
              </a:spcBef>
              <a:spcAft>
                <a:spcPct val="0"/>
              </a:spcAft>
            </a:pPr>
            <a:r>
              <a:rPr lang="ru-RU" altLang="ru-RU" sz="700">
                <a:latin typeface="Arial" pitchFamily="34" charset="0"/>
                <a:cs typeface="Arial" pitchFamily="34" charset="0"/>
              </a:rPr>
              <a:t/>
            </a:r>
            <a:br>
              <a:rPr lang="ru-RU" altLang="ru-RU" sz="700">
                <a:latin typeface="Arial" pitchFamily="34" charset="0"/>
                <a:cs typeface="Arial" pitchFamily="34" charset="0"/>
              </a:rPr>
            </a:br>
            <a:endParaRPr lang="ru-RU" altLang="ru-RU">
              <a:latin typeface="Arial" pitchFamily="34" charset="0"/>
              <a:cs typeface="Arial" pitchFamily="34" charset="0"/>
            </a:endParaRPr>
          </a:p>
        </p:txBody>
      </p:sp>
      <p:sp>
        <p:nvSpPr>
          <p:cNvPr id="16" name="Content Placeholder 8"/>
          <p:cNvSpPr>
            <a:spLocks noGrp="1"/>
          </p:cNvSpPr>
          <p:nvPr>
            <p:ph idx="1"/>
          </p:nvPr>
        </p:nvSpPr>
        <p:spPr>
          <a:xfrm>
            <a:off x="457200" y="1600200"/>
            <a:ext cx="8229600" cy="4876800"/>
          </a:xfrm>
        </p:spPr>
        <p:txBody>
          <a:bodyPr>
            <a:normAutofit/>
          </a:bodyPr>
          <a:lstStyle/>
          <a:p>
            <a:pPr lvl="0"/>
            <a:endParaRPr lang="ru-RU" dirty="0" smtClean="0"/>
          </a:p>
          <a:p>
            <a:pPr lvl="0"/>
            <a:endParaRPr lang="ru-RU" dirty="0" smtClean="0"/>
          </a:p>
          <a:p>
            <a:pPr lvl="0"/>
            <a:endParaRPr lang="ru-RU" dirty="0"/>
          </a:p>
          <a:p>
            <a:endParaRPr lang="ru-RU" dirty="0"/>
          </a:p>
        </p:txBody>
      </p:sp>
      <p:sp>
        <p:nvSpPr>
          <p:cNvPr id="12" name="Rectangle 11"/>
          <p:cNvSpPr/>
          <p:nvPr/>
        </p:nvSpPr>
        <p:spPr>
          <a:xfrm>
            <a:off x="-36512" y="6516052"/>
            <a:ext cx="8081130" cy="369332"/>
          </a:xfrm>
          <a:prstGeom prst="rect">
            <a:avLst/>
          </a:prstGeom>
        </p:spPr>
        <p:txBody>
          <a:bodyPr wrap="square">
            <a:spAutoFit/>
          </a:bodyPr>
          <a:lstStyle/>
          <a:p>
            <a:pPr fontAlgn="base"/>
            <a:endParaRPr lang="ru-RU" sz="900" dirty="0"/>
          </a:p>
          <a:p>
            <a:pPr marL="228594" indent="-228594" fontAlgn="base">
              <a:buFont typeface="+mj-lt"/>
              <a:buAutoNum type="arabicPeriod"/>
            </a:pPr>
            <a:r>
              <a:rPr lang="en-US" sz="900" dirty="0" err="1"/>
              <a:t>Ljubojevic</a:t>
            </a:r>
            <a:r>
              <a:rPr lang="ru-RU" sz="900" dirty="0"/>
              <a:t> </a:t>
            </a:r>
            <a:r>
              <a:rPr lang="en-US" sz="900" dirty="0"/>
              <a:t>S. HPV-associated diseases. Clinics in Dermatology. 2014;32:227-34.</a:t>
            </a:r>
          </a:p>
        </p:txBody>
      </p:sp>
      <p:graphicFrame>
        <p:nvGraphicFramePr>
          <p:cNvPr id="15" name="Table 14"/>
          <p:cNvGraphicFramePr>
            <a:graphicFrameLocks noGrp="1"/>
          </p:cNvGraphicFramePr>
          <p:nvPr>
            <p:extLst>
              <p:ext uri="{D42A27DB-BD31-4B8C-83A1-F6EECF244321}">
                <p14:modId xmlns:p14="http://schemas.microsoft.com/office/powerpoint/2010/main" val="2349344709"/>
              </p:ext>
            </p:extLst>
          </p:nvPr>
        </p:nvGraphicFramePr>
        <p:xfrm>
          <a:off x="341658" y="1412777"/>
          <a:ext cx="8478814" cy="4808344"/>
        </p:xfrm>
        <a:graphic>
          <a:graphicData uri="http://schemas.openxmlformats.org/drawingml/2006/table">
            <a:tbl>
              <a:tblPr firstRow="1" bandRow="1">
                <a:tableStyleId>{5C22544A-7EE6-4342-B048-85BDC9FD1C3A}</a:tableStyleId>
              </a:tblPr>
              <a:tblGrid>
                <a:gridCol w="4239407">
                  <a:extLst>
                    <a:ext uri="{9D8B030D-6E8A-4147-A177-3AD203B41FA5}">
                      <a16:colId xmlns:a16="http://schemas.microsoft.com/office/drawing/2014/main" xmlns="" val="20000"/>
                    </a:ext>
                  </a:extLst>
                </a:gridCol>
                <a:gridCol w="4239407">
                  <a:extLst>
                    <a:ext uri="{9D8B030D-6E8A-4147-A177-3AD203B41FA5}">
                      <a16:colId xmlns:a16="http://schemas.microsoft.com/office/drawing/2014/main" xmlns="" val="20001"/>
                    </a:ext>
                  </a:extLst>
                </a:gridCol>
              </a:tblGrid>
              <a:tr h="262890">
                <a:tc>
                  <a:txBody>
                    <a:bodyPr/>
                    <a:lstStyle/>
                    <a:p>
                      <a:pPr algn="ctr"/>
                      <a:r>
                        <a:rPr lang="ru-RU" sz="1100" dirty="0" smtClean="0"/>
                        <a:t>Нозология</a:t>
                      </a:r>
                      <a:endParaRPr lang="ru-RU" sz="1100" dirty="0"/>
                    </a:p>
                  </a:txBody>
                  <a:tcPr/>
                </a:tc>
                <a:tc>
                  <a:txBody>
                    <a:bodyPr/>
                    <a:lstStyle/>
                    <a:p>
                      <a:pPr algn="ctr"/>
                      <a:r>
                        <a:rPr lang="ru-RU" sz="1100" dirty="0" smtClean="0"/>
                        <a:t>ВПЧ</a:t>
                      </a:r>
                      <a:r>
                        <a:rPr lang="ru-RU" sz="1100" baseline="0" dirty="0" smtClean="0"/>
                        <a:t> тип</a:t>
                      </a:r>
                      <a:endParaRPr lang="ru-RU" sz="1100" dirty="0"/>
                    </a:p>
                  </a:txBody>
                  <a:tcPr/>
                </a:tc>
                <a:extLst>
                  <a:ext uri="{0D108BD9-81ED-4DB2-BD59-A6C34878D82A}">
                    <a16:rowId xmlns:a16="http://schemas.microsoft.com/office/drawing/2014/main" xmlns="" val="10000"/>
                  </a:ext>
                </a:extLst>
              </a:tr>
              <a:tr h="262890">
                <a:tc gridSpan="2">
                  <a:txBody>
                    <a:bodyPr/>
                    <a:lstStyle/>
                    <a:p>
                      <a:pPr marL="0" algn="ctr" defTabSz="914400" rtl="0" eaLnBrk="1" latinLnBrk="0" hangingPunct="1"/>
                      <a:r>
                        <a:rPr lang="ru-RU" sz="1100" b="1" kern="1200" dirty="0" err="1" smtClean="0">
                          <a:solidFill>
                            <a:schemeClr val="dk1"/>
                          </a:solidFill>
                          <a:latin typeface="+mn-lt"/>
                          <a:ea typeface="+mn-ea"/>
                          <a:cs typeface="+mn-cs"/>
                        </a:rPr>
                        <a:t>Негенитальные</a:t>
                      </a:r>
                      <a:r>
                        <a:rPr lang="ru-RU" sz="1100" b="1" kern="1200" dirty="0" smtClean="0">
                          <a:solidFill>
                            <a:schemeClr val="dk1"/>
                          </a:solidFill>
                          <a:latin typeface="+mn-lt"/>
                          <a:ea typeface="+mn-ea"/>
                          <a:cs typeface="+mn-cs"/>
                        </a:rPr>
                        <a:t> поражения кожи</a:t>
                      </a:r>
                      <a:endParaRPr lang="ru-RU" sz="1100" b="1" kern="1200" dirty="0">
                        <a:solidFill>
                          <a:schemeClr val="dk1"/>
                        </a:solidFill>
                        <a:latin typeface="+mn-lt"/>
                        <a:ea typeface="+mn-ea"/>
                        <a:cs typeface="+mn-cs"/>
                      </a:endParaRPr>
                    </a:p>
                  </a:txBody>
                  <a:tcPr/>
                </a:tc>
                <a:tc hMerge="1">
                  <a:txBody>
                    <a:bodyPr/>
                    <a:lstStyle/>
                    <a:p>
                      <a:endParaRPr lang="ru-RU" dirty="0"/>
                    </a:p>
                  </a:txBody>
                  <a:tcPr/>
                </a:tc>
                <a:extLst>
                  <a:ext uri="{0D108BD9-81ED-4DB2-BD59-A6C34878D82A}">
                    <a16:rowId xmlns:a16="http://schemas.microsoft.com/office/drawing/2014/main" xmlns="" val="10001"/>
                  </a:ext>
                </a:extLst>
              </a:tr>
              <a:tr h="262890">
                <a:tc>
                  <a:txBody>
                    <a:bodyPr/>
                    <a:lstStyle/>
                    <a:p>
                      <a:pPr marL="0" algn="l" defTabSz="914400" rtl="0" eaLnBrk="1" latinLnBrk="0" hangingPunct="1"/>
                      <a:r>
                        <a:rPr lang="ru-RU" sz="1100" kern="1200" dirty="0" smtClean="0">
                          <a:solidFill>
                            <a:schemeClr val="dk1"/>
                          </a:solidFill>
                          <a:latin typeface="+mn-lt"/>
                          <a:ea typeface="+mn-ea"/>
                          <a:cs typeface="+mn-cs"/>
                        </a:rPr>
                        <a:t>Простые бородавки</a:t>
                      </a:r>
                      <a:endParaRPr lang="ru-RU" sz="1100" kern="1200" dirty="0">
                        <a:solidFill>
                          <a:schemeClr val="dk1"/>
                        </a:solidFill>
                        <a:latin typeface="+mn-lt"/>
                        <a:ea typeface="+mn-ea"/>
                        <a:cs typeface="+mn-cs"/>
                      </a:endParaRPr>
                    </a:p>
                  </a:txBody>
                  <a:tcPr/>
                </a:tc>
                <a:tc>
                  <a:txBody>
                    <a:bodyPr/>
                    <a:lstStyle/>
                    <a:p>
                      <a:pPr marL="0" algn="l" defTabSz="914400" rtl="0" eaLnBrk="1" fontAlgn="t" latinLnBrk="0" hangingPunct="1"/>
                      <a:r>
                        <a:rPr lang="ru-RU" sz="1100" kern="1200" dirty="0" smtClean="0">
                          <a:solidFill>
                            <a:schemeClr val="dk1"/>
                          </a:solidFill>
                          <a:latin typeface="+mn-lt"/>
                          <a:ea typeface="+mn-ea"/>
                          <a:cs typeface="+mn-cs"/>
                        </a:rPr>
                        <a:t>1</a:t>
                      </a:r>
                      <a:r>
                        <a:rPr lang="ru-RU" sz="1100" kern="1200" dirty="0">
                          <a:solidFill>
                            <a:schemeClr val="dk1"/>
                          </a:solidFill>
                          <a:latin typeface="+mn-lt"/>
                          <a:ea typeface="+mn-ea"/>
                          <a:cs typeface="+mn-cs"/>
                        </a:rPr>
                        <a:t>, 2, 4, 26, 27, 29, 41, 57, 60, 63, 65</a:t>
                      </a:r>
                    </a:p>
                  </a:txBody>
                  <a:tcPr/>
                </a:tc>
                <a:extLst>
                  <a:ext uri="{0D108BD9-81ED-4DB2-BD59-A6C34878D82A}">
                    <a16:rowId xmlns:a16="http://schemas.microsoft.com/office/drawing/2014/main" xmlns="" val="10002"/>
                  </a:ext>
                </a:extLst>
              </a:tr>
              <a:tr h="262890">
                <a:tc>
                  <a:txBody>
                    <a:bodyPr/>
                    <a:lstStyle/>
                    <a:p>
                      <a:r>
                        <a:rPr lang="ru-RU" sz="1100" dirty="0" smtClean="0"/>
                        <a:t>Подошвенные</a:t>
                      </a:r>
                      <a:r>
                        <a:rPr lang="ru-RU" sz="1100" baseline="0" dirty="0" smtClean="0"/>
                        <a:t> бородавки</a:t>
                      </a:r>
                      <a:endParaRPr lang="ru-RU" sz="1100" dirty="0"/>
                    </a:p>
                  </a:txBody>
                  <a:tcPr/>
                </a:tc>
                <a:tc>
                  <a:txBody>
                    <a:bodyPr/>
                    <a:lstStyle/>
                    <a:p>
                      <a:r>
                        <a:rPr lang="ru-RU" sz="1100" b="0" i="0" kern="1200" dirty="0" smtClean="0">
                          <a:solidFill>
                            <a:schemeClr val="dk1"/>
                          </a:solidFill>
                          <a:effectLst/>
                          <a:latin typeface="+mn-lt"/>
                          <a:ea typeface="+mn-ea"/>
                          <a:cs typeface="+mn-cs"/>
                        </a:rPr>
                        <a:t>1, 2, 4, 63</a:t>
                      </a:r>
                      <a:endParaRPr lang="ru-RU" sz="1100" dirty="0"/>
                    </a:p>
                  </a:txBody>
                  <a:tcPr/>
                </a:tc>
                <a:extLst>
                  <a:ext uri="{0D108BD9-81ED-4DB2-BD59-A6C34878D82A}">
                    <a16:rowId xmlns:a16="http://schemas.microsoft.com/office/drawing/2014/main" xmlns="" val="10003"/>
                  </a:ext>
                </a:extLst>
              </a:tr>
              <a:tr h="262890">
                <a:tc>
                  <a:txBody>
                    <a:bodyPr/>
                    <a:lstStyle/>
                    <a:p>
                      <a:r>
                        <a:rPr lang="ru-RU" sz="1100" b="0" i="0" kern="1200" dirty="0" smtClean="0">
                          <a:solidFill>
                            <a:schemeClr val="dk1"/>
                          </a:solidFill>
                          <a:effectLst/>
                          <a:latin typeface="+mn-lt"/>
                          <a:ea typeface="+mn-ea"/>
                          <a:cs typeface="+mn-cs"/>
                        </a:rPr>
                        <a:t>Плоские бородавки</a:t>
                      </a:r>
                      <a:endParaRPr lang="ru-RU" sz="1100" dirty="0"/>
                    </a:p>
                  </a:txBody>
                  <a:tcPr/>
                </a:tc>
                <a:tc>
                  <a:txBody>
                    <a:bodyPr/>
                    <a:lstStyle/>
                    <a:p>
                      <a:r>
                        <a:rPr lang="ru-RU" sz="1100" b="0" i="0" kern="1200" dirty="0" smtClean="0">
                          <a:solidFill>
                            <a:schemeClr val="dk1"/>
                          </a:solidFill>
                          <a:effectLst/>
                          <a:latin typeface="+mn-lt"/>
                          <a:ea typeface="+mn-ea"/>
                          <a:cs typeface="+mn-cs"/>
                        </a:rPr>
                        <a:t>3, 10, 27, 28, 29, 38, 41, 49</a:t>
                      </a:r>
                      <a:endParaRPr lang="ru-RU" sz="1100" dirty="0"/>
                    </a:p>
                  </a:txBody>
                  <a:tcPr/>
                </a:tc>
                <a:extLst>
                  <a:ext uri="{0D108BD9-81ED-4DB2-BD59-A6C34878D82A}">
                    <a16:rowId xmlns:a16="http://schemas.microsoft.com/office/drawing/2014/main" xmlns="" val="10004"/>
                  </a:ext>
                </a:extLst>
              </a:tr>
              <a:tr h="262890">
                <a:tc>
                  <a:txBody>
                    <a:bodyPr/>
                    <a:lstStyle/>
                    <a:p>
                      <a:r>
                        <a:rPr lang="ru-RU" sz="1100" dirty="0" smtClean="0"/>
                        <a:t>Бородавка </a:t>
                      </a:r>
                      <a:r>
                        <a:rPr lang="ru-RU" sz="1100" dirty="0" err="1" smtClean="0"/>
                        <a:t>Бютчера</a:t>
                      </a:r>
                      <a:endParaRPr lang="ru-RU" sz="1100" dirty="0"/>
                    </a:p>
                  </a:txBody>
                  <a:tcPr/>
                </a:tc>
                <a:tc>
                  <a:txBody>
                    <a:bodyPr/>
                    <a:lstStyle/>
                    <a:p>
                      <a:r>
                        <a:rPr lang="ru-RU" sz="1100" b="0" i="0" kern="1200" dirty="0" smtClean="0">
                          <a:solidFill>
                            <a:schemeClr val="dk1"/>
                          </a:solidFill>
                          <a:effectLst/>
                          <a:latin typeface="+mn-lt"/>
                          <a:ea typeface="+mn-ea"/>
                          <a:cs typeface="+mn-cs"/>
                        </a:rPr>
                        <a:t>1, 2, 3, 4, 7, 10, 28</a:t>
                      </a:r>
                      <a:endParaRPr lang="ru-RU" sz="1100" dirty="0"/>
                    </a:p>
                  </a:txBody>
                  <a:tcPr/>
                </a:tc>
                <a:extLst>
                  <a:ext uri="{0D108BD9-81ED-4DB2-BD59-A6C34878D82A}">
                    <a16:rowId xmlns:a16="http://schemas.microsoft.com/office/drawing/2014/main" xmlns="" val="10005"/>
                  </a:ext>
                </a:extLst>
              </a:tr>
              <a:tr h="262890">
                <a:tc>
                  <a:txBody>
                    <a:bodyPr/>
                    <a:lstStyle/>
                    <a:p>
                      <a:r>
                        <a:rPr lang="ru-RU" sz="1100" dirty="0" smtClean="0"/>
                        <a:t>Мозаичные</a:t>
                      </a:r>
                      <a:r>
                        <a:rPr lang="ru-RU" sz="1100" baseline="0" dirty="0" smtClean="0"/>
                        <a:t> бородавки</a:t>
                      </a:r>
                      <a:endParaRPr lang="ru-RU" sz="1100" dirty="0"/>
                    </a:p>
                  </a:txBody>
                  <a:tcPr/>
                </a:tc>
                <a:tc>
                  <a:txBody>
                    <a:bodyPr/>
                    <a:lstStyle/>
                    <a:p>
                      <a:r>
                        <a:rPr lang="ru-RU" sz="1100" b="0" i="0" kern="1200" dirty="0" smtClean="0">
                          <a:solidFill>
                            <a:schemeClr val="dk1"/>
                          </a:solidFill>
                          <a:effectLst/>
                          <a:latin typeface="+mn-lt"/>
                          <a:ea typeface="+mn-ea"/>
                          <a:cs typeface="+mn-cs"/>
                        </a:rPr>
                        <a:t>2, 27, 57</a:t>
                      </a:r>
                      <a:endParaRPr lang="ru-RU" sz="1100" dirty="0"/>
                    </a:p>
                  </a:txBody>
                  <a:tcPr/>
                </a:tc>
                <a:extLst>
                  <a:ext uri="{0D108BD9-81ED-4DB2-BD59-A6C34878D82A}">
                    <a16:rowId xmlns:a16="http://schemas.microsoft.com/office/drawing/2014/main" xmlns="" val="10006"/>
                  </a:ext>
                </a:extLst>
              </a:tr>
              <a:tr h="300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err="1" smtClean="0"/>
                        <a:t>Верруциформная</a:t>
                      </a:r>
                      <a:r>
                        <a:rPr lang="ru-RU" sz="1100" dirty="0" smtClean="0"/>
                        <a:t> </a:t>
                      </a:r>
                      <a:r>
                        <a:rPr lang="ru-RU" sz="1100" dirty="0" err="1" smtClean="0"/>
                        <a:t>эпидермодисплазия</a:t>
                      </a:r>
                      <a:endParaRPr lang="ru-RU" sz="1100" dirty="0" smtClean="0"/>
                    </a:p>
                  </a:txBody>
                  <a:tcPr/>
                </a:tc>
                <a:tc>
                  <a:txBody>
                    <a:bodyPr/>
                    <a:lstStyle/>
                    <a:p>
                      <a:r>
                        <a:rPr lang="en-US" sz="1100" b="0" i="0" kern="1200" dirty="0" smtClean="0">
                          <a:solidFill>
                            <a:schemeClr val="dk1"/>
                          </a:solidFill>
                          <a:effectLst/>
                          <a:latin typeface="+mn-lt"/>
                          <a:ea typeface="+mn-ea"/>
                          <a:cs typeface="+mn-cs"/>
                        </a:rPr>
                        <a:t>3, 4, 5a, 5b, 8, 9, 12, 14, 15, 17, 19-25, 36-38, 47, 49, 50</a:t>
                      </a:r>
                      <a:r>
                        <a:rPr lang="ru-RU" sz="1100" b="0" i="0" kern="1200" baseline="0" dirty="0" smtClean="0">
                          <a:solidFill>
                            <a:schemeClr val="dk1"/>
                          </a:solidFill>
                          <a:effectLst/>
                          <a:latin typeface="+mn-lt"/>
                          <a:ea typeface="+mn-ea"/>
                          <a:cs typeface="+mn-cs"/>
                        </a:rPr>
                        <a:t> и </a:t>
                      </a:r>
                      <a:r>
                        <a:rPr lang="ru-RU" sz="1100" b="0" i="0" kern="1200" baseline="0" dirty="0" err="1" smtClean="0">
                          <a:solidFill>
                            <a:schemeClr val="dk1"/>
                          </a:solidFill>
                          <a:effectLst/>
                          <a:latin typeface="+mn-lt"/>
                          <a:ea typeface="+mn-ea"/>
                          <a:cs typeface="+mn-cs"/>
                        </a:rPr>
                        <a:t>др</a:t>
                      </a:r>
                      <a:endParaRPr lang="ru-RU" sz="1100" dirty="0"/>
                    </a:p>
                  </a:txBody>
                  <a:tcPr/>
                </a:tc>
                <a:extLst>
                  <a:ext uri="{0D108BD9-81ED-4DB2-BD59-A6C34878D82A}">
                    <a16:rowId xmlns:a16="http://schemas.microsoft.com/office/drawing/2014/main" xmlns="" val="10007"/>
                  </a:ext>
                </a:extLst>
              </a:tr>
              <a:tr h="262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smtClean="0"/>
                        <a:t>Себорейный кератоз</a:t>
                      </a:r>
                    </a:p>
                  </a:txBody>
                  <a:tcPr/>
                </a:tc>
                <a:tc>
                  <a:txBody>
                    <a:bodyPr/>
                    <a:lstStyle/>
                    <a:p>
                      <a:r>
                        <a:rPr lang="ru-RU" sz="1100" b="0" i="0" kern="1200" dirty="0" smtClean="0">
                          <a:solidFill>
                            <a:schemeClr val="dk1"/>
                          </a:solidFill>
                          <a:effectLst/>
                          <a:latin typeface="+mn-lt"/>
                          <a:ea typeface="+mn-ea"/>
                          <a:cs typeface="+mn-cs"/>
                        </a:rPr>
                        <a:t>6, 11, 31, 33</a:t>
                      </a:r>
                      <a:endParaRPr lang="ru-RU" sz="1100" dirty="0"/>
                    </a:p>
                  </a:txBody>
                  <a:tcPr/>
                </a:tc>
                <a:extLst>
                  <a:ext uri="{0D108BD9-81ED-4DB2-BD59-A6C34878D82A}">
                    <a16:rowId xmlns:a16="http://schemas.microsoft.com/office/drawing/2014/main" xmlns="" val="10008"/>
                  </a:ext>
                </a:extLst>
              </a:tr>
              <a:tr h="262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smtClean="0"/>
                        <a:t>Гиперкератотический</a:t>
                      </a:r>
                      <a:r>
                        <a:rPr lang="ru-RU" sz="1100" baseline="0" dirty="0" smtClean="0"/>
                        <a:t> себорейный кератоз</a:t>
                      </a:r>
                      <a:endParaRPr lang="ru-RU" sz="1100" dirty="0" smtClean="0"/>
                    </a:p>
                  </a:txBody>
                  <a:tcPr/>
                </a:tc>
                <a:tc>
                  <a:txBody>
                    <a:bodyPr/>
                    <a:lstStyle/>
                    <a:p>
                      <a:r>
                        <a:rPr lang="en-US" sz="1100" b="0" i="0" kern="1200" dirty="0" smtClean="0">
                          <a:solidFill>
                            <a:schemeClr val="dk1"/>
                          </a:solidFill>
                          <a:effectLst/>
                          <a:latin typeface="+mn-lt"/>
                          <a:ea typeface="+mn-ea"/>
                          <a:cs typeface="+mn-cs"/>
                        </a:rPr>
                        <a:t>9, 16, 23b, 37</a:t>
                      </a:r>
                      <a:endParaRPr lang="ru-RU" sz="1100" dirty="0"/>
                    </a:p>
                  </a:txBody>
                  <a:tcPr/>
                </a:tc>
                <a:extLst>
                  <a:ext uri="{0D108BD9-81ED-4DB2-BD59-A6C34878D82A}">
                    <a16:rowId xmlns:a16="http://schemas.microsoft.com/office/drawing/2014/main" xmlns="" val="10009"/>
                  </a:ext>
                </a:extLst>
              </a:tr>
              <a:tr h="262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smtClean="0"/>
                        <a:t>Мягкая бородавка</a:t>
                      </a:r>
                    </a:p>
                  </a:txBody>
                  <a:tcPr/>
                </a:tc>
                <a:tc>
                  <a:txBody>
                    <a:bodyPr/>
                    <a:lstStyle/>
                    <a:p>
                      <a:r>
                        <a:rPr lang="ru-RU" sz="1100" b="0" i="0" kern="1200" dirty="0" smtClean="0">
                          <a:solidFill>
                            <a:schemeClr val="dk1"/>
                          </a:solidFill>
                          <a:effectLst/>
                          <a:latin typeface="+mn-lt"/>
                          <a:ea typeface="+mn-ea"/>
                          <a:cs typeface="+mn-cs"/>
                        </a:rPr>
                        <a:t>6, 11</a:t>
                      </a:r>
                      <a:endParaRPr lang="ru-RU" sz="1100" dirty="0"/>
                    </a:p>
                  </a:txBody>
                  <a:tcPr/>
                </a:tc>
                <a:extLst>
                  <a:ext uri="{0D108BD9-81ED-4DB2-BD59-A6C34878D82A}">
                    <a16:rowId xmlns:a16="http://schemas.microsoft.com/office/drawing/2014/main" xmlns="" val="10010"/>
                  </a:ext>
                </a:extLst>
              </a:tr>
              <a:tr h="262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err="1" smtClean="0"/>
                        <a:t>Эпидермальные</a:t>
                      </a:r>
                      <a:r>
                        <a:rPr lang="ru-RU" sz="1100" dirty="0" smtClean="0"/>
                        <a:t> кисты</a:t>
                      </a:r>
                    </a:p>
                  </a:txBody>
                  <a:tcPr/>
                </a:tc>
                <a:tc>
                  <a:txBody>
                    <a:bodyPr/>
                    <a:lstStyle/>
                    <a:p>
                      <a:r>
                        <a:rPr lang="ru-RU" sz="1100" b="0" i="0" kern="1200" dirty="0" smtClean="0">
                          <a:solidFill>
                            <a:schemeClr val="dk1"/>
                          </a:solidFill>
                          <a:effectLst/>
                          <a:latin typeface="+mn-lt"/>
                          <a:ea typeface="+mn-ea"/>
                          <a:cs typeface="+mn-cs"/>
                        </a:rPr>
                        <a:t>57, 60</a:t>
                      </a:r>
                      <a:endParaRPr lang="ru-RU" sz="1100" dirty="0"/>
                    </a:p>
                  </a:txBody>
                  <a:tcPr/>
                </a:tc>
                <a:extLst>
                  <a:ext uri="{0D108BD9-81ED-4DB2-BD59-A6C34878D82A}">
                    <a16:rowId xmlns:a16="http://schemas.microsoft.com/office/drawing/2014/main" xmlns="" val="10011"/>
                  </a:ext>
                </a:extLst>
              </a:tr>
              <a:tr h="301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0" kern="1200" dirty="0" err="1" smtClean="0">
                          <a:solidFill>
                            <a:schemeClr val="dk1"/>
                          </a:solidFill>
                          <a:effectLst/>
                          <a:latin typeface="+mn-lt"/>
                          <a:ea typeface="+mn-ea"/>
                          <a:cs typeface="+mn-cs"/>
                        </a:rPr>
                        <a:t>Немеланоцитарный</a:t>
                      </a:r>
                      <a:r>
                        <a:rPr lang="ru-RU" sz="1100" b="0" i="0" kern="1200" dirty="0" smtClean="0">
                          <a:solidFill>
                            <a:schemeClr val="dk1"/>
                          </a:solidFill>
                          <a:effectLst/>
                          <a:latin typeface="+mn-lt"/>
                          <a:ea typeface="+mn-ea"/>
                          <a:cs typeface="+mn-cs"/>
                        </a:rPr>
                        <a:t> рак кожи (БКК, ПКК</a:t>
                      </a:r>
                      <a:r>
                        <a:rPr lang="ru-RU" sz="1100" b="0" i="0" kern="1200" baseline="0" dirty="0" smtClean="0">
                          <a:solidFill>
                            <a:schemeClr val="dk1"/>
                          </a:solidFill>
                          <a:effectLst/>
                          <a:latin typeface="+mn-lt"/>
                          <a:ea typeface="+mn-ea"/>
                          <a:cs typeface="+mn-cs"/>
                        </a:rPr>
                        <a:t> и др.</a:t>
                      </a:r>
                      <a:r>
                        <a:rPr lang="ru-RU" sz="1100" b="0" i="0" kern="1200" dirty="0" smtClean="0">
                          <a:solidFill>
                            <a:schemeClr val="dk1"/>
                          </a:solidFill>
                          <a:effectLst/>
                          <a:latin typeface="+mn-lt"/>
                          <a:ea typeface="+mn-ea"/>
                          <a:cs typeface="+mn-cs"/>
                        </a:rPr>
                        <a:t>)</a:t>
                      </a:r>
                      <a:endParaRPr lang="ru-RU" sz="1100" dirty="0" smtClean="0"/>
                    </a:p>
                  </a:txBody>
                  <a:tcPr/>
                </a:tc>
                <a:tc>
                  <a:txBody>
                    <a:bodyPr/>
                    <a:lstStyle/>
                    <a:p>
                      <a:r>
                        <a:rPr lang="ru-RU" sz="1100" b="0" i="0" kern="1200" dirty="0" smtClean="0">
                          <a:solidFill>
                            <a:schemeClr val="dk1"/>
                          </a:solidFill>
                          <a:effectLst/>
                          <a:latin typeface="+mn-lt"/>
                          <a:ea typeface="+mn-ea"/>
                          <a:cs typeface="+mn-cs"/>
                        </a:rPr>
                        <a:t>8, 15, 20, 23, 36, 38,</a:t>
                      </a:r>
                      <a:endParaRPr lang="ru-RU" sz="1100" dirty="0"/>
                    </a:p>
                  </a:txBody>
                  <a:tcPr/>
                </a:tc>
                <a:extLst>
                  <a:ext uri="{0D108BD9-81ED-4DB2-BD59-A6C34878D82A}">
                    <a16:rowId xmlns:a16="http://schemas.microsoft.com/office/drawing/2014/main" xmlns="" val="10012"/>
                  </a:ext>
                </a:extLst>
              </a:tr>
              <a:tr h="262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smtClean="0"/>
                        <a:t>Актинический кератоз</a:t>
                      </a:r>
                    </a:p>
                  </a:txBody>
                  <a:tcPr/>
                </a:tc>
                <a:tc>
                  <a:txBody>
                    <a:bodyPr/>
                    <a:lstStyle/>
                    <a:p>
                      <a:r>
                        <a:rPr lang="ru-RU" sz="1100" dirty="0" smtClean="0"/>
                        <a:t>8</a:t>
                      </a:r>
                      <a:endParaRPr lang="ru-RU" sz="1100" dirty="0"/>
                    </a:p>
                  </a:txBody>
                  <a:tcPr/>
                </a:tc>
                <a:extLst>
                  <a:ext uri="{0D108BD9-81ED-4DB2-BD59-A6C34878D82A}">
                    <a16:rowId xmlns:a16="http://schemas.microsoft.com/office/drawing/2014/main" xmlns="" val="10013"/>
                  </a:ext>
                </a:extLst>
              </a:tr>
              <a:tr h="262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err="1" smtClean="0"/>
                        <a:t>Кератоакантома</a:t>
                      </a:r>
                      <a:endParaRPr lang="ru-RU" sz="1100" dirty="0" smtClean="0"/>
                    </a:p>
                  </a:txBody>
                  <a:tcPr/>
                </a:tc>
                <a:tc>
                  <a:txBody>
                    <a:bodyPr/>
                    <a:lstStyle/>
                    <a:p>
                      <a:r>
                        <a:rPr lang="ru-RU" sz="1100" b="0" i="0" kern="1200" dirty="0" smtClean="0">
                          <a:solidFill>
                            <a:schemeClr val="dk1"/>
                          </a:solidFill>
                          <a:effectLst/>
                          <a:latin typeface="+mn-lt"/>
                          <a:ea typeface="+mn-ea"/>
                          <a:cs typeface="+mn-cs"/>
                        </a:rPr>
                        <a:t>1, 2, 5, 6, 9, 14, 16, 18, 19, 25, 35, 37, 58, 61</a:t>
                      </a:r>
                      <a:endParaRPr lang="ru-RU" sz="1100" dirty="0"/>
                    </a:p>
                  </a:txBody>
                  <a:tcPr/>
                </a:tc>
                <a:extLst>
                  <a:ext uri="{0D108BD9-81ED-4DB2-BD59-A6C34878D82A}">
                    <a16:rowId xmlns:a16="http://schemas.microsoft.com/office/drawing/2014/main" xmlns="" val="10014"/>
                  </a:ext>
                </a:extLst>
              </a:tr>
              <a:tr h="262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err="1" smtClean="0"/>
                        <a:t>Диспластический</a:t>
                      </a:r>
                      <a:r>
                        <a:rPr lang="ru-RU" sz="1100" dirty="0" smtClean="0"/>
                        <a:t> </a:t>
                      </a:r>
                      <a:r>
                        <a:rPr lang="ru-RU" sz="1100" dirty="0" err="1" smtClean="0"/>
                        <a:t>меланоцитарный</a:t>
                      </a:r>
                      <a:r>
                        <a:rPr lang="ru-RU" sz="1100" dirty="0" smtClean="0"/>
                        <a:t> </a:t>
                      </a:r>
                      <a:r>
                        <a:rPr lang="ru-RU" sz="1100" dirty="0" err="1" smtClean="0"/>
                        <a:t>невус</a:t>
                      </a:r>
                      <a:r>
                        <a:rPr lang="ru-RU" sz="1100" dirty="0" smtClean="0"/>
                        <a:t> и меланома</a:t>
                      </a:r>
                    </a:p>
                  </a:txBody>
                  <a:tcPr/>
                </a:tc>
                <a:tc>
                  <a:txBody>
                    <a:bodyPr/>
                    <a:lstStyle/>
                    <a:p>
                      <a:r>
                        <a:rPr lang="ru-RU" sz="1100" dirty="0" smtClean="0"/>
                        <a:t>2, 16, 33</a:t>
                      </a:r>
                      <a:endParaRPr lang="ru-RU" sz="1100" dirty="0"/>
                    </a:p>
                  </a:txBody>
                  <a:tcPr/>
                </a:tc>
                <a:extLst>
                  <a:ext uri="{0D108BD9-81ED-4DB2-BD59-A6C34878D82A}">
                    <a16:rowId xmlns:a16="http://schemas.microsoft.com/office/drawing/2014/main" xmlns="" val="10015"/>
                  </a:ext>
                </a:extLst>
              </a:tr>
              <a:tr h="262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smtClean="0"/>
                        <a:t>Псориаз</a:t>
                      </a:r>
                    </a:p>
                  </a:txBody>
                  <a:tcPr/>
                </a:tc>
                <a:tc>
                  <a:txBody>
                    <a:bodyPr/>
                    <a:lstStyle/>
                    <a:p>
                      <a:r>
                        <a:rPr lang="ru-RU" sz="1100" dirty="0" smtClean="0"/>
                        <a:t>5, 36</a:t>
                      </a:r>
                      <a:endParaRPr lang="ru-RU" sz="1100" dirty="0"/>
                    </a:p>
                  </a:txBody>
                  <a:tcPr/>
                </a:tc>
                <a:extLst>
                  <a:ext uri="{0D108BD9-81ED-4DB2-BD59-A6C34878D82A}">
                    <a16:rowId xmlns:a16="http://schemas.microsoft.com/office/drawing/2014/main" xmlns="" val="10016"/>
                  </a:ext>
                </a:extLst>
              </a:tr>
              <a:tr h="262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kern="1200" dirty="0" err="1" smtClean="0">
                          <a:solidFill>
                            <a:schemeClr val="dk1"/>
                          </a:solidFill>
                          <a:latin typeface="+mn-lt"/>
                          <a:ea typeface="+mn-ea"/>
                          <a:cs typeface="+mn-cs"/>
                        </a:rPr>
                        <a:t>Склероатрофический</a:t>
                      </a:r>
                      <a:r>
                        <a:rPr lang="ru-RU" sz="1100" kern="1200" dirty="0" smtClean="0">
                          <a:solidFill>
                            <a:schemeClr val="dk1"/>
                          </a:solidFill>
                          <a:latin typeface="+mn-lt"/>
                          <a:ea typeface="+mn-ea"/>
                          <a:cs typeface="+mn-cs"/>
                        </a:rPr>
                        <a:t> </a:t>
                      </a:r>
                      <a:r>
                        <a:rPr lang="ru-RU" sz="1100" kern="1200" dirty="0" err="1" smtClean="0">
                          <a:solidFill>
                            <a:schemeClr val="dk1"/>
                          </a:solidFill>
                          <a:latin typeface="+mn-lt"/>
                          <a:ea typeface="+mn-ea"/>
                          <a:cs typeface="+mn-cs"/>
                        </a:rPr>
                        <a:t>лихен</a:t>
                      </a:r>
                      <a:endParaRPr lang="ru-RU" sz="1100" kern="1200" dirty="0" smtClean="0">
                        <a:solidFill>
                          <a:schemeClr val="dk1"/>
                        </a:solidFill>
                        <a:latin typeface="+mn-lt"/>
                        <a:ea typeface="+mn-ea"/>
                        <a:cs typeface="+mn-cs"/>
                      </a:endParaRPr>
                    </a:p>
                  </a:txBody>
                  <a:tcPr/>
                </a:tc>
                <a:tc>
                  <a:txBody>
                    <a:bodyPr/>
                    <a:lstStyle/>
                    <a:p>
                      <a:pPr marL="0" algn="l" defTabSz="914400" rtl="0" eaLnBrk="1" latinLnBrk="0" hangingPunct="1"/>
                      <a:r>
                        <a:rPr lang="ru-RU" sz="1100" kern="1200" dirty="0" smtClean="0">
                          <a:solidFill>
                            <a:schemeClr val="dk1"/>
                          </a:solidFill>
                          <a:latin typeface="+mn-lt"/>
                          <a:ea typeface="+mn-ea"/>
                          <a:cs typeface="+mn-cs"/>
                        </a:rPr>
                        <a:t>16, 18, 45</a:t>
                      </a:r>
                      <a:endParaRPr lang="ru-RU" sz="1100" kern="1200" dirty="0">
                        <a:solidFill>
                          <a:schemeClr val="dk1"/>
                        </a:solidFill>
                        <a:latin typeface="+mn-lt"/>
                        <a:ea typeface="+mn-ea"/>
                        <a:cs typeface="+mn-cs"/>
                      </a:endParaRPr>
                    </a:p>
                  </a:txBody>
                  <a:tcPr/>
                </a:tc>
                <a:extLst>
                  <a:ext uri="{0D108BD9-81ED-4DB2-BD59-A6C34878D82A}">
                    <a16:rowId xmlns:a16="http://schemas.microsoft.com/office/drawing/2014/main" xmlns="" val="10017"/>
                  </a:ext>
                </a:extLst>
              </a:tr>
            </a:tbl>
          </a:graphicData>
        </a:graphic>
      </p:graphicFrame>
      <p:sp>
        <p:nvSpPr>
          <p:cNvPr id="7" name="Rectangle 6"/>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53992969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672047"/>
              </p:ext>
            </p:extLst>
          </p:nvPr>
        </p:nvGraphicFramePr>
        <p:xfrm>
          <a:off x="755576" y="1881728"/>
          <a:ext cx="7776864" cy="3779520"/>
        </p:xfrm>
        <a:graphic>
          <a:graphicData uri="http://schemas.openxmlformats.org/drawingml/2006/table">
            <a:tbl>
              <a:tblPr firstRow="1" bandRow="1">
                <a:tableStyleId>{5C22544A-7EE6-4342-B048-85BDC9FD1C3A}</a:tableStyleId>
              </a:tblPr>
              <a:tblGrid>
                <a:gridCol w="7776864">
                  <a:extLst>
                    <a:ext uri="{9D8B030D-6E8A-4147-A177-3AD203B41FA5}">
                      <a16:colId xmlns:a16="http://schemas.microsoft.com/office/drawing/2014/main" xmlns="" val="20000"/>
                    </a:ext>
                  </a:extLst>
                </a:gridCol>
              </a:tblGrid>
              <a:tr h="944880">
                <a:tc>
                  <a:txBody>
                    <a:bodyPr/>
                    <a:lstStyle/>
                    <a:p>
                      <a:pPr algn="ctr"/>
                      <a:r>
                        <a:rPr lang="ru-RU" sz="2800" b="1" dirty="0" smtClean="0"/>
                        <a:t>Типы</a:t>
                      </a:r>
                      <a:r>
                        <a:rPr lang="ru-RU" sz="2800" b="1" baseline="0" dirty="0" smtClean="0"/>
                        <a:t> ВПЧ с высоким онкогенным потенциалом</a:t>
                      </a:r>
                      <a:endParaRPr lang="en-US" sz="2800" b="1" dirty="0" smtClean="0"/>
                    </a:p>
                  </a:txBody>
                  <a:tcPr/>
                </a:tc>
                <a:extLst>
                  <a:ext uri="{0D108BD9-81ED-4DB2-BD59-A6C34878D82A}">
                    <a16:rowId xmlns:a16="http://schemas.microsoft.com/office/drawing/2014/main" xmlns="" val="10000"/>
                  </a:ext>
                </a:extLst>
              </a:tr>
              <a:tr h="944880">
                <a:tc>
                  <a:txBody>
                    <a:bodyPr/>
                    <a:lstStyle/>
                    <a:p>
                      <a:r>
                        <a:rPr lang="en-US" sz="2800" dirty="0" smtClean="0"/>
                        <a:t>16, 18, 26, 31, 33, 35, 39, 45, 51, 52, 53, 56, 58, 59, 66, 67, 68, 69, 70, 73, 82, 85, IS39</a:t>
                      </a:r>
                      <a:endParaRPr lang="ru-RU" sz="2800" dirty="0" smtClean="0"/>
                    </a:p>
                  </a:txBody>
                  <a:tcPr/>
                </a:tc>
                <a:extLst>
                  <a:ext uri="{0D108BD9-81ED-4DB2-BD59-A6C34878D82A}">
                    <a16:rowId xmlns:a16="http://schemas.microsoft.com/office/drawing/2014/main" xmlns="" val="10001"/>
                  </a:ext>
                </a:extLst>
              </a:tr>
              <a:tr h="944880">
                <a:tc>
                  <a:txBody>
                    <a:bodyPr/>
                    <a:lstStyle/>
                    <a:p>
                      <a:pPr marL="0" algn="ctr" defTabSz="914400" rtl="0" eaLnBrk="1" latinLnBrk="0" hangingPunct="1"/>
                      <a:r>
                        <a:rPr lang="ru-RU" sz="2800" b="1" kern="1200" dirty="0" smtClean="0">
                          <a:solidFill>
                            <a:schemeClr val="lt1"/>
                          </a:solidFill>
                          <a:latin typeface="+mn-lt"/>
                          <a:ea typeface="+mn-ea"/>
                          <a:cs typeface="+mn-cs"/>
                        </a:rPr>
                        <a:t>Типы ВПЧ с низким онкогенным потенциалом</a:t>
                      </a:r>
                      <a:endParaRPr lang="ru-RU" sz="2800" b="1" kern="1200" dirty="0">
                        <a:solidFill>
                          <a:schemeClr val="lt1"/>
                        </a:solidFill>
                        <a:latin typeface="+mn-lt"/>
                        <a:ea typeface="+mn-ea"/>
                        <a:cs typeface="+mn-cs"/>
                      </a:endParaRPr>
                    </a:p>
                  </a:txBody>
                  <a:tcPr>
                    <a:solidFill>
                      <a:schemeClr val="accent1"/>
                    </a:solidFill>
                  </a:tcPr>
                </a:tc>
                <a:extLst>
                  <a:ext uri="{0D108BD9-81ED-4DB2-BD59-A6C34878D82A}">
                    <a16:rowId xmlns:a16="http://schemas.microsoft.com/office/drawing/2014/main" xmlns="" val="10002"/>
                  </a:ext>
                </a:extLst>
              </a:tr>
              <a:tr h="944880">
                <a:tc>
                  <a:txBody>
                    <a:bodyPr/>
                    <a:lstStyle/>
                    <a:p>
                      <a:r>
                        <a:rPr lang="en-US" sz="2800" dirty="0" smtClean="0"/>
                        <a:t>6, 11, 32, 40, 42, 44, 54, 55, 61, 62, 64, 71, 72, 74, 81, 83, 84, 87, 89, 91</a:t>
                      </a:r>
                      <a:endParaRPr lang="ru-RU" sz="2800" dirty="0"/>
                    </a:p>
                  </a:txBody>
                  <a:tcPr/>
                </a:tc>
                <a:extLst>
                  <a:ext uri="{0D108BD9-81ED-4DB2-BD59-A6C34878D82A}">
                    <a16:rowId xmlns:a16="http://schemas.microsoft.com/office/drawing/2014/main" xmlns="" val="10003"/>
                  </a:ext>
                </a:extLst>
              </a:tr>
            </a:tbl>
          </a:graphicData>
        </a:graphic>
      </p:graphicFrame>
      <p:sp>
        <p:nvSpPr>
          <p:cNvPr id="9" name="Rectangle 8"/>
          <p:cNvSpPr/>
          <p:nvPr/>
        </p:nvSpPr>
        <p:spPr>
          <a:xfrm>
            <a:off x="-36512" y="6525344"/>
            <a:ext cx="8081130" cy="369332"/>
          </a:xfrm>
          <a:prstGeom prst="rect">
            <a:avLst/>
          </a:prstGeom>
        </p:spPr>
        <p:txBody>
          <a:bodyPr wrap="square">
            <a:spAutoFit/>
          </a:bodyPr>
          <a:lstStyle/>
          <a:p>
            <a:endParaRPr lang="ru-RU" sz="900" dirty="0"/>
          </a:p>
          <a:p>
            <a:pPr marL="228594" indent="-228594">
              <a:buFont typeface="+mj-lt"/>
              <a:buAutoNum type="arabicPeriod"/>
            </a:pPr>
            <a:r>
              <a:rPr lang="en-US" sz="900" dirty="0"/>
              <a:t>Dunne EF et al. Prevalence of HPV infection among females in the United States.</a:t>
            </a:r>
            <a:r>
              <a:rPr lang="ru-RU" sz="900" dirty="0"/>
              <a:t> </a:t>
            </a:r>
            <a:r>
              <a:rPr lang="en-US" sz="900" dirty="0"/>
              <a:t>JAMA. 2007 Feb 28;297(8):813-9.</a:t>
            </a:r>
          </a:p>
        </p:txBody>
      </p:sp>
      <p:sp>
        <p:nvSpPr>
          <p:cNvPr id="6" name="Title 1"/>
          <p:cNvSpPr txBox="1">
            <a:spLocks/>
          </p:cNvSpPr>
          <p:nvPr/>
        </p:nvSpPr>
        <p:spPr>
          <a:xfrm>
            <a:off x="14808" y="332656"/>
            <a:ext cx="9129192" cy="9906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ru-RU" sz="3150" b="1" dirty="0"/>
              <a:t>В зависимости от типа ВПЧ обладает высоким или низким онкогенным потенциалом</a:t>
            </a:r>
          </a:p>
        </p:txBody>
      </p:sp>
      <p:sp>
        <p:nvSpPr>
          <p:cNvPr id="7" name="Rectangle 6"/>
          <p:cNvSpPr/>
          <p:nvPr/>
        </p:nvSpPr>
        <p:spPr>
          <a:xfrm rot="16200000">
            <a:off x="8908670" y="3505706"/>
            <a:ext cx="221536" cy="253916"/>
          </a:xfrm>
          <a:prstGeom prst="rect">
            <a:avLst/>
          </a:prstGeom>
        </p:spPr>
        <p:txBody>
          <a:bodyPr wrap="none">
            <a:spAutoFit/>
          </a:bodyPr>
          <a:lstStyle/>
          <a:p>
            <a:r>
              <a:rPr lang="en-US" sz="1050" dirty="0"/>
              <a:t> </a:t>
            </a:r>
            <a:endParaRPr lang="ru-RU" sz="1050" dirty="0"/>
          </a:p>
        </p:txBody>
      </p:sp>
    </p:spTree>
    <p:extLst>
      <p:ext uri="{BB962C8B-B14F-4D97-AF65-F5344CB8AC3E}">
        <p14:creationId xmlns:p14="http://schemas.microsoft.com/office/powerpoint/2010/main" val="28824243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Solstice</Template>
  <TotalTime>2187</TotalTime>
  <Words>16467</Words>
  <Application>Microsoft Office PowerPoint</Application>
  <PresentationFormat>Экран (4:3)</PresentationFormat>
  <Paragraphs>2029</Paragraphs>
  <Slides>153</Slides>
  <Notes>81</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153</vt:i4>
      </vt:variant>
    </vt:vector>
  </HeadingPairs>
  <TitlesOfParts>
    <vt:vector size="156" baseType="lpstr">
      <vt:lpstr>Солнцестояние</vt:lpstr>
      <vt:lpstr>think-cell Slide</vt:lpstr>
      <vt:lpstr>Диаграмма Microsoft Excel</vt:lpstr>
      <vt:lpstr>Вакцинопрофилактика. </vt:lpstr>
      <vt:lpstr>Вакциноуправляемые инфекции в мире – мнимое благополучие</vt:lpstr>
      <vt:lpstr>Охват иммунизацией в мире  (ВОЗ, 2013 г.)</vt:lpstr>
      <vt:lpstr>Экономическая эффективность вакцинации</vt:lpstr>
      <vt:lpstr>Презентация PowerPoint</vt:lpstr>
      <vt:lpstr>Проблемы вакцинопрофилактики в современных условиях</vt:lpstr>
      <vt:lpstr>Профилактика или лечение: сложный выбор</vt:lpstr>
      <vt:lpstr>Иммунопрофилактика – самая крупная программа в области охраны здоровья</vt:lpstr>
      <vt:lpstr>Презентация PowerPoint</vt:lpstr>
      <vt:lpstr>Обоснования для создания регионального календаря прививок </vt:lpstr>
      <vt:lpstr>Вектор развития календаря профилактических прививок </vt:lpstr>
      <vt:lpstr>Иммуномодулирующий эффект вакцинации</vt:lpstr>
      <vt:lpstr>Презентация PowerPoint</vt:lpstr>
      <vt:lpstr>Презентация PowerPoint</vt:lpstr>
      <vt:lpstr>Презентация PowerPoint</vt:lpstr>
      <vt:lpstr>Национальный календарь профилактических прививок в России с 2014 года</vt:lpstr>
      <vt:lpstr>Презентация PowerPoint</vt:lpstr>
      <vt:lpstr>Мнение экспертов ВОЗ  по коклюшу</vt:lpstr>
      <vt:lpstr>Информационное письмо «Подходы к догоняющей вакцинации против коклюша у детей» от 08.06.2017г.</vt:lpstr>
      <vt:lpstr>Схемы вакцинации и ревакцинации против коклюша комбинированными вакцинами детей, не привитых своевременно</vt:lpstr>
      <vt:lpstr>Презентация PowerPoint</vt:lpstr>
      <vt:lpstr>Презентация PowerPoint</vt:lpstr>
      <vt:lpstr>Презентация PowerPoint</vt:lpstr>
      <vt:lpstr>Презентация PowerPoint</vt:lpstr>
      <vt:lpstr> Детям и подросткам, получившим возрастные ревакцинации АДС-М вакциной, в случае неблагоприятной эпидемиологической ситуации в регионе при необходимости профилактики коклюша, АдСбк (Адасель) вакцина может быть рекомендована с интервалом 2 года от последнего введения АДС-М</vt:lpstr>
      <vt:lpstr>Презентация PowerPoint</vt:lpstr>
      <vt:lpstr>Презентация PowerPoint</vt:lpstr>
      <vt:lpstr>Вакцинация  беременных   женщин </vt:lpstr>
      <vt:lpstr>Полиовакцины: документ по позиции ВОЗ, март 2016</vt:lpstr>
      <vt:lpstr>Проблемы элиминации полиомиелита</vt:lpstr>
      <vt:lpstr>Возбудитель</vt:lpstr>
      <vt:lpstr>Естественно приобретенный иммунитет</vt:lpstr>
      <vt:lpstr>Вакцины</vt:lpstr>
      <vt:lpstr>Полиовирус вакцинного происхождения  вакцинородственный, циркулирующий полиовирус вакцинного происхождения (цПВВП)</vt:lpstr>
      <vt:lpstr>Циркулирующие вирусы вакцинного происхождения  (цПВВП) в Украине (2015)</vt:lpstr>
      <vt:lpstr>Позиция ВОЗ</vt:lpstr>
      <vt:lpstr>Устранение риска вакцинно-родственных полиовирусов 2 типа на этапе прекращения использования тОПВ</vt:lpstr>
      <vt:lpstr>Вакцинация против полиомиелита в РФ</vt:lpstr>
      <vt:lpstr>ИПВ в составе комбинированной детской вакцины </vt:lpstr>
      <vt:lpstr>Презентация PowerPoint</vt:lpstr>
      <vt:lpstr>Основные клинические формы  пневмококковой инфекции</vt:lpstr>
      <vt:lpstr>Презентация PowerPoint</vt:lpstr>
      <vt:lpstr>Презентация PowerPoint</vt:lpstr>
      <vt:lpstr>Доля пневмококковых менингитов в общей структуре смертности от менингитов в РФ (2003-2006 гг.) n=1265 из 85 субъектов РФ 1,2</vt:lpstr>
      <vt:lpstr>Пневмококковый сепсис  с высоким уровнем летальности1</vt:lpstr>
      <vt:lpstr>Пневмония – одна из ведущих причин  смертности детей первых 5 лет жизни</vt:lpstr>
      <vt:lpstr>Презентация PowerPoint</vt:lpstr>
      <vt:lpstr>Презентация PowerPoint</vt:lpstr>
      <vt:lpstr>Презентация PowerPoint</vt:lpstr>
      <vt:lpstr>Пневмококк: как защититься?</vt:lpstr>
      <vt:lpstr>Вакцинопрофилактика пневмококковой  инфекции в мире</vt:lpstr>
      <vt:lpstr>Обзор существующих вакцин</vt:lpstr>
      <vt:lpstr>Схемы вакцинации Превенар® 13 </vt:lpstr>
      <vt:lpstr>Схемы вакцинации Превенар® 13  при нарушенном графике</vt:lpstr>
      <vt:lpstr>Презентация PowerPoint</vt:lpstr>
      <vt:lpstr>Техника одновременной вакцинации в 4,5 месяца1</vt:lpstr>
      <vt:lpstr>Группы риска: кого вакцинировать вне Календаря?</vt:lpstr>
      <vt:lpstr>Презентация PowerPoint</vt:lpstr>
      <vt:lpstr>Группы риска: какую вакцину применить?</vt:lpstr>
      <vt:lpstr>Методические указания МУ 3.3.1.1095-02 Медицинские противопоказания к проведению профилактических прививок препаратами национального календаря прививок</vt:lpstr>
      <vt:lpstr>Методические указания МУ 3.3.1.1095-02 Медицинские противопоказания к проведению профилактических прививок…</vt:lpstr>
      <vt:lpstr>Презентация PowerPoint</vt:lpstr>
      <vt:lpstr>Иммунодефицитные состояния. Состояниями, заставляющими думать о первичном иммунодефиците, являются: </vt:lpstr>
      <vt:lpstr>Перенесенные в первом полугодии заболевания и недоношенность</vt:lpstr>
      <vt:lpstr>Хронические болезни </vt:lpstr>
      <vt:lpstr>Для интересующихся родителей: приводит ли введение многого числа вакцин к подавлению или ослаблению иммунной системы грудных детей?</vt:lpstr>
      <vt:lpstr>Вакцинация новорожденных против гепатита В  - одна из составляющих программ профилактики рака</vt:lpstr>
      <vt:lpstr>Есть ли связь вакцинации с развитием каких-то тяжелых заболеваний?</vt:lpstr>
      <vt:lpstr>Частота коньюгационных желтух у новорожденных детей, привитых и не привитых против гепатита В</vt:lpstr>
      <vt:lpstr>Производство рекомбинантных вакцин</vt:lpstr>
      <vt:lpstr>МУ 3.3.1.1095-02 «Медицинские противопоказания к проведению профилактических прививок…»</vt:lpstr>
      <vt:lpstr>Есть ли наслоение двух вакцинальных процессов (иммунный ответ на вакцину против гепатита В и вакцину БЦЖ)?</vt:lpstr>
      <vt:lpstr>Дополнительная вакцинация</vt:lpstr>
      <vt:lpstr>Прививки на платной основе</vt:lpstr>
      <vt:lpstr>Бремя РВИ в мире и РФ. Глобальное бремя РВИ</vt:lpstr>
      <vt:lpstr>Бремя РВИ в мире и РФ. Глобальное бремя РВИ</vt:lpstr>
      <vt:lpstr>Бремя РВИ в мире и РФ. Данные российских исследований</vt:lpstr>
      <vt:lpstr>Бремя РВИ в мире и РФ. Данные российских исследований</vt:lpstr>
      <vt:lpstr>Бремя РВИ в мире и РФ. Данные российских исследований</vt:lpstr>
      <vt:lpstr>Ротавирусная инфекция. Источник инфекции и пути передачи</vt:lpstr>
      <vt:lpstr>Ротавирусная инфекция. Номенклатура</vt:lpstr>
      <vt:lpstr>Ротавирусная инфекция.  Распространенность штаммов в РФ</vt:lpstr>
      <vt:lpstr>Ротавирусная инфекция. Патогенез</vt:lpstr>
      <vt:lpstr>Ротавирусная инфекция. Суммарная вероятность  к 24 месяцам жизни</vt:lpstr>
      <vt:lpstr>Ротавирусная инфекция. Эффективность после перенесенной РВИ</vt:lpstr>
      <vt:lpstr>Ротавирусная инфекция. Типы иммунитета</vt:lpstr>
      <vt:lpstr>РотаТек®. Общая характеристика</vt:lpstr>
      <vt:lpstr>РотаТек®. Общая характеристика</vt:lpstr>
      <vt:lpstr>Исследования фазы III: cерьезные нежелательные явления</vt:lpstr>
      <vt:lpstr>REST: инвагинации</vt:lpstr>
      <vt:lpstr>Изменения в эпидемиологии ротавируса в США, 2000-2014</vt:lpstr>
      <vt:lpstr>Результаты региональных российских программ  по иммунизации (г. Ачинск, 2015-2016 гг.) </vt:lpstr>
      <vt:lpstr>Результаты региональных российских программ  по иммунизации (Тюменская область, 2014-2015 гг.) </vt:lpstr>
      <vt:lpstr>Федеральные клинические рекомендации</vt:lpstr>
      <vt:lpstr>ВПЧ - причина более ½ всех онкологических заболеваний у женщин в мире, обусловленных инфекцией</vt:lpstr>
      <vt:lpstr>ВПЧ</vt:lpstr>
      <vt:lpstr>ВПЧ может поражать любые участки кожи и слизистых</vt:lpstr>
      <vt:lpstr>От простых бородавок до меланомы</vt:lpstr>
      <vt:lpstr>Презентация PowerPoint</vt:lpstr>
      <vt:lpstr>Презентация PowerPoint</vt:lpstr>
      <vt:lpstr>Вакцины</vt:lpstr>
      <vt:lpstr>Презентация PowerPoint</vt:lpstr>
      <vt:lpstr>Презентация PowerPoint</vt:lpstr>
      <vt:lpstr>Позиция ВОЗ</vt:lpstr>
      <vt:lpstr>Календарь прививок для бивалентной и четырехвалентной вакцин </vt:lpstr>
      <vt:lpstr>Презентация PowerPoint</vt:lpstr>
      <vt:lpstr>Презентация PowerPoint</vt:lpstr>
      <vt:lpstr>Вакцинация Гардасил® при максимальном охвате когорты девочек-подростков позволит снизить финансовое бремя  в масштабах РФ на 24,2 млрд рублей</vt:lpstr>
      <vt:lpstr>Презентация PowerPoint</vt:lpstr>
      <vt:lpstr>Региональные программы вакцинации: Санкт-Петербург, 2010-2011 гг.</vt:lpstr>
      <vt:lpstr>Региональные программы вакцинации: ХМАО-Югра, 2014</vt:lpstr>
      <vt:lpstr>Вакцины против ветряной оспы  Документ по позиции ВОЗ </vt:lpstr>
      <vt:lpstr>Осложнения ветряной оспы</vt:lpstr>
      <vt:lpstr>Позиция ВОЗ</vt:lpstr>
      <vt:lpstr>Позиция ВОЗ по вакцинам против ветряной оспы </vt:lpstr>
      <vt:lpstr>Динамика  зарегистрированных случаев ветряной оспы за 2000-2017гг. в Японии после введения массовой вакцинации </vt:lpstr>
      <vt:lpstr>Прогноз эпидемической ситуации по менингококковой инфекции</vt:lpstr>
      <vt:lpstr>Этиология гнойных бактериальных менингитов в различных возрастных группах в России</vt:lpstr>
      <vt:lpstr>Возможность взрывной активизации эпидемического процесса менингококковой инфекции</vt:lpstr>
      <vt:lpstr>Презентация PowerPoint</vt:lpstr>
      <vt:lpstr>Возрастная характеристика заболевших ГФМИ в Российской Федерации</vt:lpstr>
      <vt:lpstr>Презентация PowerPoint</vt:lpstr>
      <vt:lpstr>Менингококковые полисахаридные вакцины зарегистрированные в мире</vt:lpstr>
      <vt:lpstr>Менингококковые конъюгированные вакцины зарегистрированные в мире</vt:lpstr>
      <vt:lpstr>Иммунологические преимущества менингококковых конъюгированных вакцин</vt:lpstr>
      <vt:lpstr>Менактра: показания к применению</vt:lpstr>
      <vt:lpstr>Выводы:  Использование вакцины Менактра у детей в возрасте 9-23 мес. через 1 мес. после 2-кратного введения (с интервалом 3-6 мес. между вакцинациями)</vt:lpstr>
      <vt:lpstr>ВАКЦИНАЦИЯ: этапы</vt:lpstr>
      <vt:lpstr>Ключевой момент  успешной вакцинации</vt:lpstr>
      <vt:lpstr>Презентация PowerPoint</vt:lpstr>
      <vt:lpstr>Презентация PowerPoint</vt:lpstr>
      <vt:lpstr>ВАКЦИНАЦИЯ: исходы</vt:lpstr>
      <vt:lpstr>Немного статистики…</vt:lpstr>
      <vt:lpstr>Особенности иммунного ответа у ЧБД</vt:lpstr>
      <vt:lpstr>Параметры клеточного иммунитета  у часто болеющих детей</vt:lpstr>
      <vt:lpstr>Параметры иммунитета  у часто болеющих детей</vt:lpstr>
      <vt:lpstr>Презентация PowerPoint</vt:lpstr>
      <vt:lpstr>Оптимизация вакцинации: комбинированная профилактика</vt:lpstr>
      <vt:lpstr>Анаферон детский: принципиальное отличие Анаферона детского от других индукторов ИФН</vt:lpstr>
      <vt:lpstr>Презентация PowerPoint</vt:lpstr>
      <vt:lpstr>Заболеваемость ОРИ в предвакцинальный период у детей раннего возраста на фоне приема Анаферона детского</vt:lpstr>
      <vt:lpstr>Состояние иммунитета к актуальному штамму вируса гриппа А(H1N1) у детей в группах  до- и после вакцинации</vt:lpstr>
      <vt:lpstr>Презентация PowerPoint</vt:lpstr>
      <vt:lpstr>Доля детей, заболевших ОРВИ в предвакцинальном периоде</vt:lpstr>
      <vt:lpstr>Выводы</vt:lpstr>
      <vt:lpstr>Выводы</vt:lpstr>
      <vt:lpstr>Практические рекомендации</vt:lpstr>
      <vt:lpstr>КАК ИЗМЕНЯЮТСЯ ИММУНОЛОГИЧЕСКИЕ ПОКАЗАТЕЛИ ПРИ ПРИМЕНЕНИИ интерферона альфа в сочетании с витамином С</vt:lpstr>
      <vt:lpstr>Интерферон альфа В КЛИНИЧЕСКИХ РЕКОМЕНДАЦИЯХ (ПРОТОКОЛЫ ЛЕЧЕНИЯ) ОКАЗАНИЯ МЕДИЦИНСКОЙ ПОМОЩИ У ДЕТЕЙ</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kafedra-9</dc:creator>
  <cp:lastModifiedBy>kafedra-15</cp:lastModifiedBy>
  <cp:revision>104</cp:revision>
  <dcterms:created xsi:type="dcterms:W3CDTF">2016-04-05T09:03:26Z</dcterms:created>
  <dcterms:modified xsi:type="dcterms:W3CDTF">2019-09-03T10:27:45Z</dcterms:modified>
</cp:coreProperties>
</file>